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4"/>
  </p:sldMasterIdLst>
  <p:notesMasterIdLst>
    <p:notesMasterId r:id="rId12"/>
  </p:notesMasterIdLst>
  <p:sldIdLst>
    <p:sldId id="257" r:id="rId5"/>
    <p:sldId id="258" r:id="rId6"/>
    <p:sldId id="259" r:id="rId7"/>
    <p:sldId id="273" r:id="rId8"/>
    <p:sldId id="274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595BEF3-757E-B25B-4572-55000CBC0160}" name="WLOR001@e.ntu.edu.sg" initials="W" userId="WLOR001@e.ntu.edu.sg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33CCFF"/>
    <a:srgbClr val="CCCCFF"/>
    <a:srgbClr val="FFFFFF"/>
    <a:srgbClr val="CCECFF"/>
    <a:srgbClr val="CCFFCC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>
        <p:scale>
          <a:sx n="100" d="100"/>
          <a:sy n="100" d="100"/>
        </p:scale>
        <p:origin x="58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1E1AC-897E-4258-89CC-349F958F3456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C0102-CD89-4D41-B7AE-27FFA0493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1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46CF-3E64-44D5-82D2-E6C647CC0300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4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753495E-55A6-46D8-A35E-192AB95FCC1E}" type="datetime1">
              <a:rPr lang="en-US" smtClean="0"/>
              <a:t>2/21/2023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6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565C209-6024-4AE8-994C-64E567FE647E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kaggle.com/code/kmader/mocap-with-asf-amc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643B7E8-B361-4A91-A7A5-07418CFCF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A74E93-DAA8-4661-8F23-0F48710EA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F212E38-C041-49D9-9236-29FF44B27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16" y="809244"/>
            <a:ext cx="5943600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19CFA-06A7-F042-47D1-18EFB2ACB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632" y="1559768"/>
            <a:ext cx="5068568" cy="3135379"/>
          </a:xfrm>
        </p:spPr>
        <p:txBody>
          <a:bodyPr>
            <a:normAutofit/>
          </a:bodyPr>
          <a:lstStyle/>
          <a:p>
            <a:r>
              <a:rPr lang="en-MY" sz="6000" dirty="0"/>
              <a:t>Ergonomics</a:t>
            </a:r>
            <a:br>
              <a:rPr lang="en-MY" sz="6000" dirty="0"/>
            </a:br>
            <a:r>
              <a:rPr lang="en-US" altLang="zh-CN" sz="6000" dirty="0"/>
              <a:t>Semester 2</a:t>
            </a:r>
            <a:br>
              <a:rPr lang="en-US" altLang="zh-CN" sz="6000" dirty="0"/>
            </a:br>
            <a:r>
              <a:rPr lang="en-MY" altLang="zh-CN" sz="6000" dirty="0"/>
              <a:t>Week 6</a:t>
            </a:r>
            <a:endParaRPr lang="en-US" sz="6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0391D1-AA86-467F-A77E-0606FCCCD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430F17-C7B1-40FD-89FA-55002B663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EAAD29-514C-4272-AA97-D2DCEB35B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373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080894D-F290-4DF4-82A7-905285A7E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bstract illustration of a graphene sheet">
            <a:extLst>
              <a:ext uri="{FF2B5EF4-FFF2-40B4-BE49-F238E27FC236}">
                <a16:creationId xmlns:a16="http://schemas.microsoft.com/office/drawing/2014/main" id="{93C786B1-7835-E462-815B-CCAA6F7F21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04" r="39071" b="-1"/>
          <a:stretch/>
        </p:blipFill>
        <p:spPr>
          <a:xfrm>
            <a:off x="7555832" y="10"/>
            <a:ext cx="4636163" cy="685799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2B7CCA-1874-2EB5-9F72-E60E0E88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What had been discussed last week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A3861E-25CB-7EA3-3027-1A7F933A7AB1}"/>
              </a:ext>
            </a:extLst>
          </p:cNvPr>
          <p:cNvSpPr txBox="1"/>
          <p:nvPr/>
        </p:nvSpPr>
        <p:spPr>
          <a:xfrm>
            <a:off x="1396538" y="2014194"/>
            <a:ext cx="84789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Design the algorithm to handle moment of inertia, angular acceleration, and linear acceleration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Keep looking for available dataset with 3D ground truth and video data</a:t>
            </a:r>
          </a:p>
          <a:p>
            <a:pPr marL="342900" indent="-342900">
              <a:buFont typeface="+mj-lt"/>
              <a:buAutoNum type="arabicPeriod"/>
            </a:pP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3CEDBA-9E3D-759B-386F-A6AD1D66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8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Timeline</a:t>
            </a:r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B003D43-6C4E-29BC-EA67-9E110ED02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362641"/>
              </p:ext>
            </p:extLst>
          </p:nvPr>
        </p:nvGraphicFramePr>
        <p:xfrm>
          <a:off x="1267229" y="1699286"/>
          <a:ext cx="9044941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368">
                  <a:extLst>
                    <a:ext uri="{9D8B030D-6E8A-4147-A177-3AD203B41FA5}">
                      <a16:colId xmlns:a16="http://schemas.microsoft.com/office/drawing/2014/main" val="262756264"/>
                    </a:ext>
                  </a:extLst>
                </a:gridCol>
                <a:gridCol w="1692593">
                  <a:extLst>
                    <a:ext uri="{9D8B030D-6E8A-4147-A177-3AD203B41FA5}">
                      <a16:colId xmlns:a16="http://schemas.microsoft.com/office/drawing/2014/main" val="2373364972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3513949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Content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Date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Progress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04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Learning Basics of Deep Learning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Sep 2022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Done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69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Installing </a:t>
                      </a:r>
                      <a:r>
                        <a:rPr lang="en-MY" dirty="0" err="1"/>
                        <a:t>Alphapose</a:t>
                      </a:r>
                      <a:r>
                        <a:rPr lang="en-MY" dirty="0"/>
                        <a:t>/</a:t>
                      </a:r>
                      <a:r>
                        <a:rPr lang="en-MY" dirty="0" err="1"/>
                        <a:t>Openpose</a:t>
                      </a:r>
                      <a:r>
                        <a:rPr lang="en-MY" dirty="0"/>
                        <a:t>/VideoPose3D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Sep-Oct 2022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Done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6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Learning Ergonomics Basics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MY"/>
                        <a:t>Oct-Nov 2022</a:t>
                      </a:r>
                      <a:endParaRPr 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MY"/>
                        <a:t>Done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5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/>
                        <a:t>Forming a Framework of Time Continuous Cumulative Fatigue 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42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Preparing for Final Exam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Nov-Dec 2022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Done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121146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MY"/>
                        <a:t>Review the Time Continuous Cumulative Fatigue Framework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MY"/>
                        <a:t>Dec 2022</a:t>
                      </a:r>
                      <a:endParaRPr 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MY" dirty="0"/>
                        <a:t>Done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14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Trying to Extract Coordinates Using </a:t>
                      </a:r>
                      <a:r>
                        <a:rPr lang="en-MY" err="1"/>
                        <a:t>Alphapose</a:t>
                      </a:r>
                      <a:r>
                        <a:rPr lang="en-MY"/>
                        <a:t>/Openpose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MY"/>
                        <a:t>Dec 2022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57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Adding on a Cumulative Fatigue Assessment using </a:t>
                      </a:r>
                      <a:r>
                        <a:rPr lang="en-MY" err="1"/>
                        <a:t>Alphapose</a:t>
                      </a:r>
                      <a:r>
                        <a:rPr lang="en-MY"/>
                        <a:t>/Openpose with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Jan-Mar 2023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0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Writing a Technical Report for our Research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April 2023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40445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591D4-69BC-7BAC-1E5F-05B2D4AC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Rectangle 1136">
            <a:extLst>
              <a:ext uri="{FF2B5EF4-FFF2-40B4-BE49-F238E27FC236}">
                <a16:creationId xmlns:a16="http://schemas.microsoft.com/office/drawing/2014/main" id="{D24FCA4A-2EE1-3D74-56EB-FDCBBF0BDD02}"/>
              </a:ext>
            </a:extLst>
          </p:cNvPr>
          <p:cNvSpPr/>
          <p:nvPr/>
        </p:nvSpPr>
        <p:spPr>
          <a:xfrm>
            <a:off x="3749849" y="1190400"/>
            <a:ext cx="4555945" cy="5252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766738-B8EC-BEDE-918A-D53A12C3033E}"/>
              </a:ext>
            </a:extLst>
          </p:cNvPr>
          <p:cNvSpPr/>
          <p:nvPr/>
        </p:nvSpPr>
        <p:spPr>
          <a:xfrm>
            <a:off x="8855497" y="1249240"/>
            <a:ext cx="2214201" cy="1494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3F4F2A3-B9D4-38FB-4317-3A57AFA2A4EC}"/>
              </a:ext>
            </a:extLst>
          </p:cNvPr>
          <p:cNvSpPr/>
          <p:nvPr/>
        </p:nvSpPr>
        <p:spPr>
          <a:xfrm>
            <a:off x="8612017" y="3094316"/>
            <a:ext cx="2791345" cy="3343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92E0799-8678-9504-D1D1-220C184814B0}"/>
              </a:ext>
            </a:extLst>
          </p:cNvPr>
          <p:cNvSpPr/>
          <p:nvPr/>
        </p:nvSpPr>
        <p:spPr>
          <a:xfrm>
            <a:off x="633810" y="1614492"/>
            <a:ext cx="1959761" cy="17458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70" y="484332"/>
            <a:ext cx="7030915" cy="614706"/>
          </a:xfrm>
        </p:spPr>
        <p:txBody>
          <a:bodyPr>
            <a:normAutofit/>
          </a:bodyPr>
          <a:lstStyle/>
          <a:p>
            <a:r>
              <a:rPr lang="en-MY" sz="2800" dirty="0"/>
              <a:t>How to Obtain Acceleration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3EFF4-FAB5-738D-DCCA-789DE804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3739" y="6088795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6F847C-214C-343E-C72C-DE7D186BD5B2}"/>
              </a:ext>
            </a:extLst>
          </p:cNvPr>
          <p:cNvSpPr/>
          <p:nvPr/>
        </p:nvSpPr>
        <p:spPr>
          <a:xfrm>
            <a:off x="1560597" y="2161736"/>
            <a:ext cx="482204" cy="428626"/>
          </a:xfrm>
          <a:prstGeom prst="rect">
            <a:avLst/>
          </a:prstGeom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1B82C7-ED37-D7A5-5281-4B77EF4FFB7D}"/>
              </a:ext>
            </a:extLst>
          </p:cNvPr>
          <p:cNvSpPr/>
          <p:nvPr/>
        </p:nvSpPr>
        <p:spPr>
          <a:xfrm>
            <a:off x="1162126" y="2138142"/>
            <a:ext cx="482204" cy="428626"/>
          </a:xfrm>
          <a:prstGeom prst="rect">
            <a:avLst/>
          </a:prstGeom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F5ED41-9104-94E8-AE5D-C2707D083882}"/>
              </a:ext>
            </a:extLst>
          </p:cNvPr>
          <p:cNvSpPr/>
          <p:nvPr/>
        </p:nvSpPr>
        <p:spPr>
          <a:xfrm>
            <a:off x="756135" y="2129779"/>
            <a:ext cx="482204" cy="428626"/>
          </a:xfrm>
          <a:prstGeom prst="rect">
            <a:avLst/>
          </a:prstGeom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BB47C52-BC34-71ED-1460-214756846AE5}"/>
              </a:ext>
            </a:extLst>
          </p:cNvPr>
          <p:cNvSpPr txBox="1"/>
          <p:nvPr/>
        </p:nvSpPr>
        <p:spPr>
          <a:xfrm>
            <a:off x="1243237" y="1737692"/>
            <a:ext cx="235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1</a:t>
            </a:r>
            <a:endParaRPr lang="en-US" sz="1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FCF8856-996E-C976-389B-1DCF4C1A4AF9}"/>
              </a:ext>
            </a:extLst>
          </p:cNvPr>
          <p:cNvSpPr txBox="1"/>
          <p:nvPr/>
        </p:nvSpPr>
        <p:spPr>
          <a:xfrm>
            <a:off x="1638556" y="1746952"/>
            <a:ext cx="235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2</a:t>
            </a:r>
            <a:endParaRPr 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1243C4-75EF-1709-A514-44DD3F2DBFB1}"/>
              </a:ext>
            </a:extLst>
          </p:cNvPr>
          <p:cNvSpPr txBox="1"/>
          <p:nvPr/>
        </p:nvSpPr>
        <p:spPr>
          <a:xfrm>
            <a:off x="2038381" y="1746703"/>
            <a:ext cx="235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3</a:t>
            </a:r>
            <a:endParaRPr lang="en-US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613F57-8E44-E259-72DD-B0FD55FC37A2}"/>
              </a:ext>
            </a:extLst>
          </p:cNvPr>
          <p:cNvCxnSpPr>
            <a:cxnSpLocks/>
          </p:cNvCxnSpPr>
          <p:nvPr/>
        </p:nvCxnSpPr>
        <p:spPr>
          <a:xfrm>
            <a:off x="1801699" y="2731738"/>
            <a:ext cx="3757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E171B8D-13A2-CC31-B846-2737748E8B9E}"/>
              </a:ext>
            </a:extLst>
          </p:cNvPr>
          <p:cNvSpPr txBox="1"/>
          <p:nvPr/>
        </p:nvSpPr>
        <p:spPr>
          <a:xfrm>
            <a:off x="1621998" y="2866064"/>
            <a:ext cx="590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dt =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4E72194-BBBC-E43A-D954-BF20F7C8D831}"/>
              </a:ext>
            </a:extLst>
          </p:cNvPr>
          <p:cNvGrpSpPr/>
          <p:nvPr/>
        </p:nvGrpSpPr>
        <p:grpSpPr>
          <a:xfrm>
            <a:off x="2077117" y="2739295"/>
            <a:ext cx="427198" cy="571838"/>
            <a:chOff x="3579537" y="3827907"/>
            <a:chExt cx="427198" cy="57183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62F2E-6897-9055-C52A-6663D4ACAC62}"/>
                </a:ext>
              </a:extLst>
            </p:cNvPr>
            <p:cNvSpPr txBox="1"/>
            <p:nvPr/>
          </p:nvSpPr>
          <p:spPr>
            <a:xfrm>
              <a:off x="3579537" y="4091968"/>
              <a:ext cx="427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fps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12C15E-8BDE-CA45-C94D-44F4BB4D3567}"/>
                </a:ext>
              </a:extLst>
            </p:cNvPr>
            <p:cNvSpPr txBox="1"/>
            <p:nvPr/>
          </p:nvSpPr>
          <p:spPr>
            <a:xfrm>
              <a:off x="3637728" y="3827907"/>
              <a:ext cx="269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4CAC648-37AE-6C98-889F-EDD251598537}"/>
                </a:ext>
              </a:extLst>
            </p:cNvPr>
            <p:cNvCxnSpPr/>
            <p:nvPr/>
          </p:nvCxnSpPr>
          <p:spPr>
            <a:xfrm>
              <a:off x="3579537" y="4116907"/>
              <a:ext cx="36900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01A8C5D-1DB5-C584-A3BD-B98A859E5DA6}"/>
              </a:ext>
            </a:extLst>
          </p:cNvPr>
          <p:cNvSpPr txBox="1"/>
          <p:nvPr/>
        </p:nvSpPr>
        <p:spPr>
          <a:xfrm>
            <a:off x="847099" y="1240483"/>
            <a:ext cx="146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Upper Torso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5735E29-DD34-205F-C164-FBD36A06EAF2}"/>
              </a:ext>
            </a:extLst>
          </p:cNvPr>
          <p:cNvSpPr/>
          <p:nvPr/>
        </p:nvSpPr>
        <p:spPr>
          <a:xfrm>
            <a:off x="2830865" y="2326535"/>
            <a:ext cx="636436" cy="234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57A8C3-B5DB-0C4C-8C33-544491F22AFE}"/>
              </a:ext>
            </a:extLst>
          </p:cNvPr>
          <p:cNvSpPr txBox="1"/>
          <p:nvPr/>
        </p:nvSpPr>
        <p:spPr>
          <a:xfrm>
            <a:off x="8502849" y="986087"/>
            <a:ext cx="2950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Linear Kinematics Quantities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97B668-2FD3-8C41-6370-15764637DACD}"/>
              </a:ext>
            </a:extLst>
          </p:cNvPr>
          <p:cNvSpPr txBox="1"/>
          <p:nvPr/>
        </p:nvSpPr>
        <p:spPr>
          <a:xfrm>
            <a:off x="8510304" y="2826872"/>
            <a:ext cx="3008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Angular Kinematics Quantities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DAF385-1536-77E6-10CD-2D2DA52B8522}"/>
              </a:ext>
            </a:extLst>
          </p:cNvPr>
          <p:cNvSpPr txBox="1"/>
          <p:nvPr/>
        </p:nvSpPr>
        <p:spPr>
          <a:xfrm>
            <a:off x="10362357" y="3744744"/>
            <a:ext cx="101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(Magnitude)</a:t>
            </a:r>
            <a:endParaRPr lang="en-US" sz="1200" dirty="0"/>
          </a:p>
        </p:txBody>
      </p:sp>
      <p:pic>
        <p:nvPicPr>
          <p:cNvPr id="1059" name="Picture 1058">
            <a:extLst>
              <a:ext uri="{FF2B5EF4-FFF2-40B4-BE49-F238E27FC236}">
                <a16:creationId xmlns:a16="http://schemas.microsoft.com/office/drawing/2014/main" id="{D268923C-B07E-0014-0FF7-2C9026AB6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92866">
            <a:off x="5074098" y="3279884"/>
            <a:ext cx="327265" cy="242176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C95B2756-FC99-B134-EB36-6C53FD0C5EE9}"/>
              </a:ext>
            </a:extLst>
          </p:cNvPr>
          <p:cNvSpPr/>
          <p:nvPr/>
        </p:nvSpPr>
        <p:spPr>
          <a:xfrm>
            <a:off x="7007665" y="4092681"/>
            <a:ext cx="643467" cy="228525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3562159-965A-55F2-1E63-0D8F6AA56E3F}"/>
              </a:ext>
            </a:extLst>
          </p:cNvPr>
          <p:cNvCxnSpPr>
            <a:cxnSpLocks/>
          </p:cNvCxnSpPr>
          <p:nvPr/>
        </p:nvCxnSpPr>
        <p:spPr>
          <a:xfrm flipH="1" flipV="1">
            <a:off x="5914730" y="1657664"/>
            <a:ext cx="1092935" cy="243501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FE0CB45-0C41-E9BF-B0F5-738525336168}"/>
              </a:ext>
            </a:extLst>
          </p:cNvPr>
          <p:cNvCxnSpPr>
            <a:cxnSpLocks/>
          </p:cNvCxnSpPr>
          <p:nvPr/>
        </p:nvCxnSpPr>
        <p:spPr>
          <a:xfrm flipH="1" flipV="1">
            <a:off x="6440989" y="1419271"/>
            <a:ext cx="1199989" cy="267341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C8052EF-5C26-5901-DF33-11AB16E6A2A4}"/>
              </a:ext>
            </a:extLst>
          </p:cNvPr>
          <p:cNvCxnSpPr>
            <a:cxnSpLocks/>
          </p:cNvCxnSpPr>
          <p:nvPr/>
        </p:nvCxnSpPr>
        <p:spPr>
          <a:xfrm flipH="1">
            <a:off x="5904576" y="1419271"/>
            <a:ext cx="540585" cy="23839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10EB22B-94B8-A9AA-8ECC-AE09C5A03821}"/>
              </a:ext>
            </a:extLst>
          </p:cNvPr>
          <p:cNvCxnSpPr>
            <a:cxnSpLocks/>
          </p:cNvCxnSpPr>
          <p:nvPr/>
        </p:nvCxnSpPr>
        <p:spPr>
          <a:xfrm flipV="1">
            <a:off x="5625915" y="2489294"/>
            <a:ext cx="657822" cy="805299"/>
          </a:xfrm>
          <a:prstGeom prst="line">
            <a:avLst/>
          </a:prstGeom>
          <a:ln w="1270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F94C5C9-5D3D-A6C2-99B7-820EFA5231C8}"/>
              </a:ext>
            </a:extLst>
          </p:cNvPr>
          <p:cNvCxnSpPr>
            <a:cxnSpLocks/>
          </p:cNvCxnSpPr>
          <p:nvPr/>
        </p:nvCxnSpPr>
        <p:spPr>
          <a:xfrm flipV="1">
            <a:off x="5996452" y="2986816"/>
            <a:ext cx="511089" cy="625669"/>
          </a:xfrm>
          <a:prstGeom prst="line">
            <a:avLst/>
          </a:prstGeom>
          <a:ln w="1270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6EE0881-64F7-36E1-B6DA-F2576E134F11}"/>
              </a:ext>
            </a:extLst>
          </p:cNvPr>
          <p:cNvCxnSpPr>
            <a:cxnSpLocks/>
          </p:cNvCxnSpPr>
          <p:nvPr/>
        </p:nvCxnSpPr>
        <p:spPr>
          <a:xfrm>
            <a:off x="5625915" y="3288093"/>
            <a:ext cx="370537" cy="33709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8541257-74A1-C218-7421-E7434761A6EB}"/>
              </a:ext>
            </a:extLst>
          </p:cNvPr>
          <p:cNvCxnSpPr>
            <a:cxnSpLocks/>
          </p:cNvCxnSpPr>
          <p:nvPr/>
        </p:nvCxnSpPr>
        <p:spPr>
          <a:xfrm flipH="1">
            <a:off x="4742882" y="3294593"/>
            <a:ext cx="881894" cy="187214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7937E35-91C0-77E7-6D5E-E00CCA835988}"/>
              </a:ext>
            </a:extLst>
          </p:cNvPr>
          <p:cNvCxnSpPr>
            <a:cxnSpLocks/>
          </p:cNvCxnSpPr>
          <p:nvPr/>
        </p:nvCxnSpPr>
        <p:spPr>
          <a:xfrm flipH="1">
            <a:off x="4830583" y="3622777"/>
            <a:ext cx="1165869" cy="254657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900FC41-7E05-555D-AD4A-2C0366EBBFCB}"/>
              </a:ext>
            </a:extLst>
          </p:cNvPr>
          <p:cNvCxnSpPr>
            <a:cxnSpLocks/>
          </p:cNvCxnSpPr>
          <p:nvPr/>
        </p:nvCxnSpPr>
        <p:spPr>
          <a:xfrm flipH="1" flipV="1">
            <a:off x="4742882" y="3481807"/>
            <a:ext cx="80116" cy="395627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93554D9-D7CB-DC5B-1BC3-A4DD963742B8}"/>
              </a:ext>
            </a:extLst>
          </p:cNvPr>
          <p:cNvGrpSpPr/>
          <p:nvPr/>
        </p:nvGrpSpPr>
        <p:grpSpPr>
          <a:xfrm>
            <a:off x="3807266" y="5105700"/>
            <a:ext cx="1201595" cy="1261623"/>
            <a:chOff x="3328136" y="4911923"/>
            <a:chExt cx="1201595" cy="1261623"/>
          </a:xfrm>
        </p:grpSpPr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FCB1EF94-4486-E8D5-7D08-38C80DB44C1C}"/>
                </a:ext>
              </a:extLst>
            </p:cNvPr>
            <p:cNvCxnSpPr>
              <a:cxnSpLocks/>
            </p:cNvCxnSpPr>
            <p:nvPr/>
          </p:nvCxnSpPr>
          <p:spPr>
            <a:xfrm>
              <a:off x="3421200" y="5886994"/>
              <a:ext cx="84255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9E37A047-41C0-D721-772D-830EAA317D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3600" y="5219700"/>
              <a:ext cx="0" cy="819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7850467-2D48-F048-536C-EB7D2724A6CF}"/>
                </a:ext>
              </a:extLst>
            </p:cNvPr>
            <p:cNvSpPr txBox="1"/>
            <p:nvPr/>
          </p:nvSpPr>
          <p:spPr>
            <a:xfrm>
              <a:off x="4245971" y="5711881"/>
              <a:ext cx="283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0C06BA12-1D63-50E2-440E-1E25F658BC3C}"/>
                </a:ext>
              </a:extLst>
            </p:cNvPr>
            <p:cNvSpPr txBox="1"/>
            <p:nvPr/>
          </p:nvSpPr>
          <p:spPr>
            <a:xfrm>
              <a:off x="3470016" y="4911923"/>
              <a:ext cx="283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C4A990F8-EADB-99DA-A5A0-70CA66AB7C24}"/>
                </a:ext>
              </a:extLst>
            </p:cNvPr>
            <p:cNvSpPr txBox="1"/>
            <p:nvPr/>
          </p:nvSpPr>
          <p:spPr>
            <a:xfrm>
              <a:off x="3328136" y="5865769"/>
              <a:ext cx="283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A98DEE3-1441-2CD8-B1D8-A541E10B39ED}"/>
              </a:ext>
            </a:extLst>
          </p:cNvPr>
          <p:cNvGrpSpPr/>
          <p:nvPr/>
        </p:nvGrpSpPr>
        <p:grpSpPr>
          <a:xfrm>
            <a:off x="7084253" y="3117855"/>
            <a:ext cx="1299647" cy="1261623"/>
            <a:chOff x="3328136" y="4911923"/>
            <a:chExt cx="1299647" cy="1261623"/>
          </a:xfrm>
        </p:grpSpPr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A271CA61-83E6-0BEF-B816-92D649274E2E}"/>
                </a:ext>
              </a:extLst>
            </p:cNvPr>
            <p:cNvCxnSpPr>
              <a:cxnSpLocks/>
            </p:cNvCxnSpPr>
            <p:nvPr/>
          </p:nvCxnSpPr>
          <p:spPr>
            <a:xfrm>
              <a:off x="3421200" y="5886994"/>
              <a:ext cx="84255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E51E77C8-EADE-2AAC-5A22-F0FCE4923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3600" y="5219700"/>
              <a:ext cx="0" cy="819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AA035CE-B335-2A6C-B8E4-FC3F8CC28E08}"/>
                </a:ext>
              </a:extLst>
            </p:cNvPr>
            <p:cNvSpPr txBox="1"/>
            <p:nvPr/>
          </p:nvSpPr>
          <p:spPr>
            <a:xfrm>
              <a:off x="4245970" y="5711881"/>
              <a:ext cx="3818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x’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CA671E74-FB38-1A6F-8269-5F224EDDECF4}"/>
                </a:ext>
              </a:extLst>
            </p:cNvPr>
            <p:cNvSpPr txBox="1"/>
            <p:nvPr/>
          </p:nvSpPr>
          <p:spPr>
            <a:xfrm>
              <a:off x="3470016" y="4911923"/>
              <a:ext cx="365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y’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8D9FACA-72B4-75AD-C111-96DB32130E3A}"/>
                </a:ext>
              </a:extLst>
            </p:cNvPr>
            <p:cNvSpPr txBox="1"/>
            <p:nvPr/>
          </p:nvSpPr>
          <p:spPr>
            <a:xfrm>
              <a:off x="3328136" y="5865769"/>
              <a:ext cx="283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400" dirty="0"/>
                <a:t>A</a:t>
              </a:r>
              <a:endParaRPr lang="en-US" sz="1400" dirty="0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62B9DA7-9EB2-EBBF-1AD8-2247F4A116BF}"/>
              </a:ext>
            </a:extLst>
          </p:cNvPr>
          <p:cNvGrpSpPr/>
          <p:nvPr/>
        </p:nvGrpSpPr>
        <p:grpSpPr>
          <a:xfrm rot="20119041">
            <a:off x="6245737" y="1414792"/>
            <a:ext cx="1359817" cy="1261622"/>
            <a:chOff x="3328136" y="4911924"/>
            <a:chExt cx="1359817" cy="1261622"/>
          </a:xfrm>
        </p:grpSpPr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7A1241CE-53D5-ED8C-34D3-8B5BE971DD0E}"/>
                </a:ext>
              </a:extLst>
            </p:cNvPr>
            <p:cNvCxnSpPr>
              <a:cxnSpLocks/>
            </p:cNvCxnSpPr>
            <p:nvPr/>
          </p:nvCxnSpPr>
          <p:spPr>
            <a:xfrm>
              <a:off x="3421200" y="5886994"/>
              <a:ext cx="84255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7F954A16-64DA-A798-A450-4B33D594EC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3600" y="5219700"/>
              <a:ext cx="0" cy="819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FB9BE81-437F-B191-AFBE-32F97A981D18}"/>
                </a:ext>
              </a:extLst>
            </p:cNvPr>
            <p:cNvSpPr txBox="1"/>
            <p:nvPr/>
          </p:nvSpPr>
          <p:spPr>
            <a:xfrm>
              <a:off x="4245970" y="5711881"/>
              <a:ext cx="441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400" dirty="0"/>
                <a:t>x’’</a:t>
              </a:r>
              <a:endParaRPr lang="en-US" sz="1400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CE33DF4-3C42-FA35-AADF-B229B530AFA4}"/>
                </a:ext>
              </a:extLst>
            </p:cNvPr>
            <p:cNvSpPr txBox="1"/>
            <p:nvPr/>
          </p:nvSpPr>
          <p:spPr>
            <a:xfrm>
              <a:off x="3470015" y="4911924"/>
              <a:ext cx="4063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y’’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60A7411-967A-3A76-52CC-65FB785BC41C}"/>
                </a:ext>
              </a:extLst>
            </p:cNvPr>
            <p:cNvSpPr txBox="1"/>
            <p:nvPr/>
          </p:nvSpPr>
          <p:spPr>
            <a:xfrm>
              <a:off x="3328136" y="5865769"/>
              <a:ext cx="283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400" dirty="0"/>
                <a:t>B</a:t>
              </a:r>
              <a:endParaRPr lang="en-US" sz="1400" dirty="0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BA5DC76-1DCA-4D52-A1F5-93A6D14DFD7E}"/>
              </a:ext>
            </a:extLst>
          </p:cNvPr>
          <p:cNvGrpSpPr/>
          <p:nvPr/>
        </p:nvGrpSpPr>
        <p:grpSpPr>
          <a:xfrm rot="18674362">
            <a:off x="5231677" y="2424343"/>
            <a:ext cx="1164684" cy="1197145"/>
            <a:chOff x="3328136" y="5026540"/>
            <a:chExt cx="1112161" cy="1147006"/>
          </a:xfrm>
        </p:grpSpPr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EF8DB08B-32AA-C35A-3821-3FF8F42B012E}"/>
                </a:ext>
              </a:extLst>
            </p:cNvPr>
            <p:cNvCxnSpPr>
              <a:cxnSpLocks/>
            </p:cNvCxnSpPr>
            <p:nvPr/>
          </p:nvCxnSpPr>
          <p:spPr>
            <a:xfrm rot="2925638" flipV="1">
              <a:off x="3533824" y="5636859"/>
              <a:ext cx="440037" cy="5002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5BEC080A-7560-2EFE-2E7E-31AC57863807}"/>
                </a:ext>
              </a:extLst>
            </p:cNvPr>
            <p:cNvCxnSpPr>
              <a:cxnSpLocks/>
            </p:cNvCxnSpPr>
            <p:nvPr/>
          </p:nvCxnSpPr>
          <p:spPr>
            <a:xfrm rot="2925638" flipH="1" flipV="1">
              <a:off x="3301519" y="5439847"/>
              <a:ext cx="544163" cy="47543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F090297-64A7-2E8D-1C7A-544CD3D0FD92}"/>
                </a:ext>
              </a:extLst>
            </p:cNvPr>
            <p:cNvSpPr txBox="1"/>
            <p:nvPr/>
          </p:nvSpPr>
          <p:spPr>
            <a:xfrm>
              <a:off x="3998314" y="5843007"/>
              <a:ext cx="441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400" dirty="0"/>
                <a:t>x’’’</a:t>
              </a:r>
              <a:endParaRPr lang="en-US" sz="140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EF99F236-8536-294D-306D-F995A1C82176}"/>
                </a:ext>
              </a:extLst>
            </p:cNvPr>
            <p:cNvSpPr txBox="1"/>
            <p:nvPr/>
          </p:nvSpPr>
          <p:spPr>
            <a:xfrm>
              <a:off x="3439065" y="5026540"/>
              <a:ext cx="4063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y’’’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E9C004ED-F31A-3325-E435-600D48B62F8D}"/>
                </a:ext>
              </a:extLst>
            </p:cNvPr>
            <p:cNvSpPr txBox="1"/>
            <p:nvPr/>
          </p:nvSpPr>
          <p:spPr>
            <a:xfrm>
              <a:off x="3328136" y="5865769"/>
              <a:ext cx="283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400" dirty="0"/>
                <a:t>C</a:t>
              </a:r>
              <a:endParaRPr lang="en-US" sz="1400" dirty="0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C3C32604-7470-8AD6-B61E-CA5913965F74}"/>
              </a:ext>
            </a:extLst>
          </p:cNvPr>
          <p:cNvGrpSpPr/>
          <p:nvPr/>
        </p:nvGrpSpPr>
        <p:grpSpPr>
          <a:xfrm rot="20958126">
            <a:off x="4431165" y="2748580"/>
            <a:ext cx="1242922" cy="1133677"/>
            <a:chOff x="3298084" y="5045187"/>
            <a:chExt cx="1186872" cy="1086197"/>
          </a:xfrm>
        </p:grpSpPr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F7D4BEB9-E51C-FE2E-008D-08671C637EBC}"/>
                </a:ext>
              </a:extLst>
            </p:cNvPr>
            <p:cNvCxnSpPr>
              <a:cxnSpLocks/>
            </p:cNvCxnSpPr>
            <p:nvPr/>
          </p:nvCxnSpPr>
          <p:spPr>
            <a:xfrm rot="641874" flipV="1">
              <a:off x="3427291" y="5821727"/>
              <a:ext cx="688654" cy="13053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2DE34784-D8D4-FB65-111E-5AADA9092BA6}"/>
                </a:ext>
              </a:extLst>
            </p:cNvPr>
            <p:cNvCxnSpPr>
              <a:cxnSpLocks/>
            </p:cNvCxnSpPr>
            <p:nvPr/>
          </p:nvCxnSpPr>
          <p:spPr>
            <a:xfrm rot="641874" flipH="1" flipV="1">
              <a:off x="3508024" y="5336655"/>
              <a:ext cx="131152" cy="6965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94199463-C6CF-39C6-C03F-0C5A336E974F}"/>
                </a:ext>
              </a:extLst>
            </p:cNvPr>
            <p:cNvSpPr txBox="1"/>
            <p:nvPr/>
          </p:nvSpPr>
          <p:spPr>
            <a:xfrm>
              <a:off x="4042973" y="5811133"/>
              <a:ext cx="441983" cy="294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400" dirty="0"/>
                <a:t>x’’’’</a:t>
              </a:r>
              <a:endParaRPr lang="en-US" sz="1400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C13E861F-CFA7-6561-5126-94606C72D439}"/>
                </a:ext>
              </a:extLst>
            </p:cNvPr>
            <p:cNvSpPr txBox="1"/>
            <p:nvPr/>
          </p:nvSpPr>
          <p:spPr>
            <a:xfrm>
              <a:off x="3416504" y="5045187"/>
              <a:ext cx="429246" cy="294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y’’’’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0A234AD6-536A-6E0D-B647-111DA0D754BA}"/>
                </a:ext>
              </a:extLst>
            </p:cNvPr>
            <p:cNvSpPr txBox="1"/>
            <p:nvPr/>
          </p:nvSpPr>
          <p:spPr>
            <a:xfrm>
              <a:off x="3298084" y="5836497"/>
              <a:ext cx="283760" cy="294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400" dirty="0"/>
                <a:t>D</a:t>
              </a:r>
              <a:endParaRPr lang="en-US" sz="1400" dirty="0"/>
            </a:p>
          </p:txBody>
        </p:sp>
      </p:grpSp>
      <p:sp>
        <p:nvSpPr>
          <p:cNvPr id="1027" name="Oval 1026">
            <a:extLst>
              <a:ext uri="{FF2B5EF4-FFF2-40B4-BE49-F238E27FC236}">
                <a16:creationId xmlns:a16="http://schemas.microsoft.com/office/drawing/2014/main" id="{454F8F4C-7E15-6A22-890F-5B12E2F31A7B}"/>
              </a:ext>
            </a:extLst>
          </p:cNvPr>
          <p:cNvSpPr/>
          <p:nvPr/>
        </p:nvSpPr>
        <p:spPr>
          <a:xfrm>
            <a:off x="4032625" y="6063368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B6568411-AE20-ECFE-6E94-94692E8829DF}"/>
              </a:ext>
            </a:extLst>
          </p:cNvPr>
          <p:cNvSpPr/>
          <p:nvPr/>
        </p:nvSpPr>
        <p:spPr>
          <a:xfrm>
            <a:off x="4758409" y="3667474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54B2C73D-2D0E-7864-AD7B-14DF463BBBCA}"/>
              </a:ext>
            </a:extLst>
          </p:cNvPr>
          <p:cNvSpPr/>
          <p:nvPr/>
        </p:nvSpPr>
        <p:spPr>
          <a:xfrm>
            <a:off x="5809319" y="3446800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423270C5-6AEC-0E6A-AD07-B9A0C99FF213}"/>
              </a:ext>
            </a:extLst>
          </p:cNvPr>
          <p:cNvSpPr/>
          <p:nvPr/>
        </p:nvSpPr>
        <p:spPr>
          <a:xfrm>
            <a:off x="6653677" y="2520089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E6A90D13-6C20-E874-C4D1-DC6B1AF5BB41}"/>
              </a:ext>
            </a:extLst>
          </p:cNvPr>
          <p:cNvSpPr/>
          <p:nvPr/>
        </p:nvSpPr>
        <p:spPr>
          <a:xfrm>
            <a:off x="7309569" y="407490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13BE70C2-F8A2-BB18-EAD9-558E270DB075}"/>
              </a:ext>
            </a:extLst>
          </p:cNvPr>
          <p:cNvCxnSpPr>
            <a:stCxn id="1027" idx="7"/>
            <a:endCxn id="1031" idx="3"/>
          </p:cNvCxnSpPr>
          <p:nvPr/>
        </p:nvCxnSpPr>
        <p:spPr>
          <a:xfrm flipV="1">
            <a:off x="4071649" y="4113925"/>
            <a:ext cx="3244615" cy="1956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62DE69AC-D3C2-E331-9807-C217AF7FB3BF}"/>
              </a:ext>
            </a:extLst>
          </p:cNvPr>
          <p:cNvCxnSpPr>
            <a:cxnSpLocks/>
            <a:stCxn id="1027" idx="1"/>
            <a:endCxn id="1028" idx="6"/>
          </p:cNvCxnSpPr>
          <p:nvPr/>
        </p:nvCxnSpPr>
        <p:spPr>
          <a:xfrm flipV="1">
            <a:off x="4039320" y="3690334"/>
            <a:ext cx="764808" cy="2379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3347345D-F19A-FF64-CE9A-4F5F21D80268}"/>
              </a:ext>
            </a:extLst>
          </p:cNvPr>
          <p:cNvCxnSpPr>
            <a:cxnSpLocks/>
            <a:stCxn id="66" idx="0"/>
            <a:endCxn id="1030" idx="2"/>
          </p:cNvCxnSpPr>
          <p:nvPr/>
        </p:nvCxnSpPr>
        <p:spPr>
          <a:xfrm flipH="1" flipV="1">
            <a:off x="6653677" y="2542949"/>
            <a:ext cx="675722" cy="1549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14EA7894-5DB4-9918-E7CA-CAC3FA6F51A2}"/>
              </a:ext>
            </a:extLst>
          </p:cNvPr>
          <p:cNvCxnSpPr>
            <a:cxnSpLocks/>
            <a:stCxn id="1030" idx="7"/>
            <a:endCxn id="1029" idx="2"/>
          </p:cNvCxnSpPr>
          <p:nvPr/>
        </p:nvCxnSpPr>
        <p:spPr>
          <a:xfrm flipH="1">
            <a:off x="5809319" y="2526784"/>
            <a:ext cx="883382" cy="942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69DA9487-F8DE-B6BB-7B2D-FA631CAB80FA}"/>
              </a:ext>
            </a:extLst>
          </p:cNvPr>
          <p:cNvCxnSpPr>
            <a:cxnSpLocks/>
            <a:stCxn id="1029" idx="2"/>
            <a:endCxn id="1028" idx="6"/>
          </p:cNvCxnSpPr>
          <p:nvPr/>
        </p:nvCxnSpPr>
        <p:spPr>
          <a:xfrm flipH="1">
            <a:off x="4804128" y="3469660"/>
            <a:ext cx="1005191" cy="220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7" name="Picture 1056">
            <a:extLst>
              <a:ext uri="{FF2B5EF4-FFF2-40B4-BE49-F238E27FC236}">
                <a16:creationId xmlns:a16="http://schemas.microsoft.com/office/drawing/2014/main" id="{6DF527BD-85A2-7401-BCE1-CFAA017DA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594" y="5133847"/>
            <a:ext cx="281964" cy="251482"/>
          </a:xfrm>
          <a:prstGeom prst="rect">
            <a:avLst/>
          </a:prstGeom>
        </p:spPr>
      </p:pic>
      <p:pic>
        <p:nvPicPr>
          <p:cNvPr id="1058" name="Picture 1057">
            <a:extLst>
              <a:ext uri="{FF2B5EF4-FFF2-40B4-BE49-F238E27FC236}">
                <a16:creationId xmlns:a16="http://schemas.microsoft.com/office/drawing/2014/main" id="{0A24B7AE-3695-81FC-5691-D37ED42CB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029" y="4456203"/>
            <a:ext cx="266723" cy="259102"/>
          </a:xfrm>
          <a:prstGeom prst="rect">
            <a:avLst/>
          </a:prstGeom>
        </p:spPr>
      </p:pic>
      <p:pic>
        <p:nvPicPr>
          <p:cNvPr id="1060" name="Picture 1059">
            <a:extLst>
              <a:ext uri="{FF2B5EF4-FFF2-40B4-BE49-F238E27FC236}">
                <a16:creationId xmlns:a16="http://schemas.microsoft.com/office/drawing/2014/main" id="{CF7A5BCB-DFE9-E20A-AD51-F1B65B1432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483954">
            <a:off x="5995405" y="2746262"/>
            <a:ext cx="340137" cy="219671"/>
          </a:xfrm>
          <a:prstGeom prst="rect">
            <a:avLst/>
          </a:prstGeom>
        </p:spPr>
      </p:pic>
      <p:pic>
        <p:nvPicPr>
          <p:cNvPr id="1061" name="Picture 1060">
            <a:extLst>
              <a:ext uri="{FF2B5EF4-FFF2-40B4-BE49-F238E27FC236}">
                <a16:creationId xmlns:a16="http://schemas.microsoft.com/office/drawing/2014/main" id="{CCEE8A07-4A62-41A4-191E-F4692382A5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5249" y="2885290"/>
            <a:ext cx="342930" cy="259102"/>
          </a:xfrm>
          <a:prstGeom prst="rect">
            <a:avLst/>
          </a:prstGeom>
        </p:spPr>
      </p:pic>
      <p:pic>
        <p:nvPicPr>
          <p:cNvPr id="1122" name="Picture 1121">
            <a:extLst>
              <a:ext uri="{FF2B5EF4-FFF2-40B4-BE49-F238E27FC236}">
                <a16:creationId xmlns:a16="http://schemas.microsoft.com/office/drawing/2014/main" id="{5D56FF4C-9078-15A0-080A-1DF55B9527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5363" y="3572642"/>
            <a:ext cx="1546994" cy="685859"/>
          </a:xfrm>
          <a:prstGeom prst="rect">
            <a:avLst/>
          </a:prstGeom>
        </p:spPr>
      </p:pic>
      <p:pic>
        <p:nvPicPr>
          <p:cNvPr id="1123" name="Picture 1122">
            <a:extLst>
              <a:ext uri="{FF2B5EF4-FFF2-40B4-BE49-F238E27FC236}">
                <a16:creationId xmlns:a16="http://schemas.microsoft.com/office/drawing/2014/main" id="{B7575F9A-F998-5731-D57F-A1E9160753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0565" y="4305795"/>
            <a:ext cx="2057578" cy="365792"/>
          </a:xfrm>
          <a:prstGeom prst="rect">
            <a:avLst/>
          </a:prstGeom>
        </p:spPr>
      </p:pic>
      <p:pic>
        <p:nvPicPr>
          <p:cNvPr id="1124" name="Picture 1123">
            <a:extLst>
              <a:ext uri="{FF2B5EF4-FFF2-40B4-BE49-F238E27FC236}">
                <a16:creationId xmlns:a16="http://schemas.microsoft.com/office/drawing/2014/main" id="{8C43208B-867B-82F6-FA80-579A409F95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14431" y="4694180"/>
            <a:ext cx="1348857" cy="723963"/>
          </a:xfrm>
          <a:prstGeom prst="rect">
            <a:avLst/>
          </a:prstGeom>
        </p:spPr>
      </p:pic>
      <p:sp>
        <p:nvSpPr>
          <p:cNvPr id="1125" name="TextBox 1124">
            <a:extLst>
              <a:ext uri="{FF2B5EF4-FFF2-40B4-BE49-F238E27FC236}">
                <a16:creationId xmlns:a16="http://schemas.microsoft.com/office/drawing/2014/main" id="{41F1D43A-3856-4F05-F70A-62A1370496BC}"/>
              </a:ext>
            </a:extLst>
          </p:cNvPr>
          <p:cNvSpPr txBox="1"/>
          <p:nvPr/>
        </p:nvSpPr>
        <p:spPr>
          <a:xfrm>
            <a:off x="10347030" y="4864560"/>
            <a:ext cx="101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(Direction)</a:t>
            </a:r>
            <a:endParaRPr lang="en-US" sz="1200" dirty="0"/>
          </a:p>
        </p:txBody>
      </p:sp>
      <p:pic>
        <p:nvPicPr>
          <p:cNvPr id="1127" name="Picture 1126">
            <a:extLst>
              <a:ext uri="{FF2B5EF4-FFF2-40B4-BE49-F238E27FC236}">
                <a16:creationId xmlns:a16="http://schemas.microsoft.com/office/drawing/2014/main" id="{42BE6040-9F5D-73C0-9D3A-8ECFBC4D1B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39317" y="5454186"/>
            <a:ext cx="1691787" cy="327688"/>
          </a:xfrm>
          <a:prstGeom prst="rect">
            <a:avLst/>
          </a:prstGeom>
        </p:spPr>
      </p:pic>
      <p:pic>
        <p:nvPicPr>
          <p:cNvPr id="1129" name="Picture 1128">
            <a:extLst>
              <a:ext uri="{FF2B5EF4-FFF2-40B4-BE49-F238E27FC236}">
                <a16:creationId xmlns:a16="http://schemas.microsoft.com/office/drawing/2014/main" id="{A95F590C-F31F-515A-63A1-1249E38450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09622" y="5810235"/>
            <a:ext cx="1928027" cy="586791"/>
          </a:xfrm>
          <a:prstGeom prst="rect">
            <a:avLst/>
          </a:prstGeom>
        </p:spPr>
      </p:pic>
      <p:sp>
        <p:nvSpPr>
          <p:cNvPr id="1130" name="Rectangle 1129">
            <a:extLst>
              <a:ext uri="{FF2B5EF4-FFF2-40B4-BE49-F238E27FC236}">
                <a16:creationId xmlns:a16="http://schemas.microsoft.com/office/drawing/2014/main" id="{0F346C54-D74F-1E88-3EA6-F447798A435F}"/>
              </a:ext>
            </a:extLst>
          </p:cNvPr>
          <p:cNvSpPr/>
          <p:nvPr/>
        </p:nvSpPr>
        <p:spPr>
          <a:xfrm>
            <a:off x="8890565" y="5810234"/>
            <a:ext cx="1947084" cy="586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8" name="TextBox 1137">
            <a:extLst>
              <a:ext uri="{FF2B5EF4-FFF2-40B4-BE49-F238E27FC236}">
                <a16:creationId xmlns:a16="http://schemas.microsoft.com/office/drawing/2014/main" id="{AFB81BE5-C5DF-BE2F-AEB0-965EB9C40C98}"/>
              </a:ext>
            </a:extLst>
          </p:cNvPr>
          <p:cNvSpPr txBox="1"/>
          <p:nvPr/>
        </p:nvSpPr>
        <p:spPr>
          <a:xfrm>
            <a:off x="7185754" y="5515547"/>
            <a:ext cx="33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139" name="TextBox 1138">
            <a:extLst>
              <a:ext uri="{FF2B5EF4-FFF2-40B4-BE49-F238E27FC236}">
                <a16:creationId xmlns:a16="http://schemas.microsoft.com/office/drawing/2014/main" id="{7A6D31F6-4BAA-7AC1-F3DB-719BC15A5231}"/>
              </a:ext>
            </a:extLst>
          </p:cNvPr>
          <p:cNvSpPr txBox="1"/>
          <p:nvPr/>
        </p:nvSpPr>
        <p:spPr>
          <a:xfrm>
            <a:off x="5867128" y="1254252"/>
            <a:ext cx="33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b="1" dirty="0">
                <a:solidFill>
                  <a:srgbClr val="FFC000"/>
                </a:solidFill>
              </a:rPr>
              <a:t>2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1140" name="TextBox 1139">
            <a:extLst>
              <a:ext uri="{FF2B5EF4-FFF2-40B4-BE49-F238E27FC236}">
                <a16:creationId xmlns:a16="http://schemas.microsoft.com/office/drawing/2014/main" id="{0DEAA127-4787-AA8F-622C-C7F7ECB7B88A}"/>
              </a:ext>
            </a:extLst>
          </p:cNvPr>
          <p:cNvSpPr txBox="1"/>
          <p:nvPr/>
        </p:nvSpPr>
        <p:spPr>
          <a:xfrm>
            <a:off x="5591506" y="2731738"/>
            <a:ext cx="33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b="1" dirty="0">
                <a:solidFill>
                  <a:srgbClr val="CC00FF"/>
                </a:solidFill>
              </a:rPr>
              <a:t>3</a:t>
            </a:r>
            <a:endParaRPr lang="en-US" sz="1400" b="1" dirty="0">
              <a:solidFill>
                <a:srgbClr val="CC00FF"/>
              </a:solidFill>
            </a:endParaRPr>
          </a:p>
        </p:txBody>
      </p:sp>
      <p:sp>
        <p:nvSpPr>
          <p:cNvPr id="1141" name="TextBox 1140">
            <a:extLst>
              <a:ext uri="{FF2B5EF4-FFF2-40B4-BE49-F238E27FC236}">
                <a16:creationId xmlns:a16="http://schemas.microsoft.com/office/drawing/2014/main" id="{21B3BC3F-8F5E-F22A-EFF6-4E0FDB017509}"/>
              </a:ext>
            </a:extLst>
          </p:cNvPr>
          <p:cNvSpPr txBox="1"/>
          <p:nvPr/>
        </p:nvSpPr>
        <p:spPr>
          <a:xfrm>
            <a:off x="4738209" y="3158566"/>
            <a:ext cx="33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b="1" dirty="0">
                <a:solidFill>
                  <a:srgbClr val="92D050"/>
                </a:solidFill>
              </a:rPr>
              <a:t>4</a:t>
            </a:r>
            <a:endParaRPr lang="en-US" sz="1400" b="1" dirty="0">
              <a:solidFill>
                <a:srgbClr val="92D050"/>
              </a:solidFill>
            </a:endParaRPr>
          </a:p>
        </p:txBody>
      </p:sp>
      <p:grpSp>
        <p:nvGrpSpPr>
          <p:cNvPr id="1163" name="Group 1162">
            <a:extLst>
              <a:ext uri="{FF2B5EF4-FFF2-40B4-BE49-F238E27FC236}">
                <a16:creationId xmlns:a16="http://schemas.microsoft.com/office/drawing/2014/main" id="{E6449BB2-4A59-88AC-7E61-F891AE64C03E}"/>
              </a:ext>
            </a:extLst>
          </p:cNvPr>
          <p:cNvGrpSpPr/>
          <p:nvPr/>
        </p:nvGrpSpPr>
        <p:grpSpPr>
          <a:xfrm>
            <a:off x="555676" y="4974365"/>
            <a:ext cx="2137356" cy="1442256"/>
            <a:chOff x="555676" y="4974365"/>
            <a:chExt cx="2137356" cy="1442256"/>
          </a:xfrm>
        </p:grpSpPr>
        <p:grpSp>
          <p:nvGrpSpPr>
            <p:cNvPr id="1162" name="Group 1161">
              <a:extLst>
                <a:ext uri="{FF2B5EF4-FFF2-40B4-BE49-F238E27FC236}">
                  <a16:creationId xmlns:a16="http://schemas.microsoft.com/office/drawing/2014/main" id="{B2AAC85A-0445-7622-3045-38436D34BA70}"/>
                </a:ext>
              </a:extLst>
            </p:cNvPr>
            <p:cNvGrpSpPr/>
            <p:nvPr/>
          </p:nvGrpSpPr>
          <p:grpSpPr>
            <a:xfrm>
              <a:off x="555676" y="4974365"/>
              <a:ext cx="2137356" cy="1442256"/>
              <a:chOff x="555676" y="4974365"/>
              <a:chExt cx="2137356" cy="1442256"/>
            </a:xfrm>
          </p:grpSpPr>
          <p:sp>
            <p:nvSpPr>
              <p:cNvPr id="1136" name="Rectangle 1135">
                <a:extLst>
                  <a:ext uri="{FF2B5EF4-FFF2-40B4-BE49-F238E27FC236}">
                    <a16:creationId xmlns:a16="http://schemas.microsoft.com/office/drawing/2014/main" id="{BB38F0E8-278C-B3CE-F395-E50F0F17BB3F}"/>
                  </a:ext>
                </a:extLst>
              </p:cNvPr>
              <p:cNvSpPr/>
              <p:nvPr/>
            </p:nvSpPr>
            <p:spPr>
              <a:xfrm>
                <a:off x="555676" y="4974365"/>
                <a:ext cx="2137356" cy="14422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5" name="Straight Arrow Connector 1114">
                <a:extLst>
                  <a:ext uri="{FF2B5EF4-FFF2-40B4-BE49-F238E27FC236}">
                    <a16:creationId xmlns:a16="http://schemas.microsoft.com/office/drawing/2014/main" id="{6CAFAA53-19B8-094B-7855-17DC60817E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1495" y="5444606"/>
                <a:ext cx="253084" cy="787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6" name="Straight Arrow Connector 1115">
                <a:extLst>
                  <a:ext uri="{FF2B5EF4-FFF2-40B4-BE49-F238E27FC236}">
                    <a16:creationId xmlns:a16="http://schemas.microsoft.com/office/drawing/2014/main" id="{CFD5236F-35E9-14E6-44F6-B79D144BDB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41129" y="5436986"/>
                <a:ext cx="117986" cy="787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9" name="Straight Arrow Connector 1118">
                <a:extLst>
                  <a:ext uri="{FF2B5EF4-FFF2-40B4-BE49-F238E27FC236}">
                    <a16:creationId xmlns:a16="http://schemas.microsoft.com/office/drawing/2014/main" id="{1C1F87B7-89E2-6370-FB86-54AF8A8954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41235" y="5535835"/>
                <a:ext cx="417880" cy="6958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32" name="Picture 1131">
                <a:extLst>
                  <a:ext uri="{FF2B5EF4-FFF2-40B4-BE49-F238E27FC236}">
                    <a16:creationId xmlns:a16="http://schemas.microsoft.com/office/drawing/2014/main" id="{0B5688BA-0B28-4C7C-212E-BD1C7D158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17556" y="5133176"/>
                <a:ext cx="442920" cy="280724"/>
              </a:xfrm>
              <a:prstGeom prst="rect">
                <a:avLst/>
              </a:prstGeom>
            </p:spPr>
          </p:pic>
          <p:pic>
            <p:nvPicPr>
              <p:cNvPr id="1133" name="Picture 1132">
                <a:extLst>
                  <a:ext uri="{FF2B5EF4-FFF2-40B4-BE49-F238E27FC236}">
                    <a16:creationId xmlns:a16="http://schemas.microsoft.com/office/drawing/2014/main" id="{4228F253-865C-85FA-55BB-0EB764079B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69080" y="5131316"/>
                <a:ext cx="442920" cy="260898"/>
              </a:xfrm>
              <a:prstGeom prst="rect">
                <a:avLst/>
              </a:prstGeom>
            </p:spPr>
          </p:pic>
          <p:pic>
            <p:nvPicPr>
              <p:cNvPr id="1134" name="Picture 1133">
                <a:extLst>
                  <a:ext uri="{FF2B5EF4-FFF2-40B4-BE49-F238E27FC236}">
                    <a16:creationId xmlns:a16="http://schemas.microsoft.com/office/drawing/2014/main" id="{9D0DC437-E3FC-EB1F-C004-A1D4794BFA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5380" y="5258530"/>
                <a:ext cx="451554" cy="267368"/>
              </a:xfrm>
              <a:prstGeom prst="rect">
                <a:avLst/>
              </a:prstGeom>
            </p:spPr>
          </p:pic>
          <p:pic>
            <p:nvPicPr>
              <p:cNvPr id="1144" name="Picture 1143">
                <a:extLst>
                  <a:ext uri="{FF2B5EF4-FFF2-40B4-BE49-F238E27FC236}">
                    <a16:creationId xmlns:a16="http://schemas.microsoft.com/office/drawing/2014/main" id="{041A28F8-CA5F-BE64-BCF2-61DC559F2F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03953" y="6079697"/>
                <a:ext cx="412092" cy="254123"/>
              </a:xfrm>
              <a:prstGeom prst="rect">
                <a:avLst/>
              </a:prstGeom>
            </p:spPr>
          </p:pic>
        </p:grpSp>
        <p:sp>
          <p:nvSpPr>
            <p:cNvPr id="1143" name="Oval 1142">
              <a:extLst>
                <a:ext uri="{FF2B5EF4-FFF2-40B4-BE49-F238E27FC236}">
                  <a16:creationId xmlns:a16="http://schemas.microsoft.com/office/drawing/2014/main" id="{802D0480-4AD8-CD73-52B7-57A81CD7B95D}"/>
                </a:ext>
              </a:extLst>
            </p:cNvPr>
            <p:cNvSpPr/>
            <p:nvPr/>
          </p:nvSpPr>
          <p:spPr>
            <a:xfrm>
              <a:off x="1637307" y="620160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4" name="Group 1163">
            <a:extLst>
              <a:ext uri="{FF2B5EF4-FFF2-40B4-BE49-F238E27FC236}">
                <a16:creationId xmlns:a16="http://schemas.microsoft.com/office/drawing/2014/main" id="{9DD9839B-1D5A-DE82-B480-C0CFFAA84710}"/>
              </a:ext>
            </a:extLst>
          </p:cNvPr>
          <p:cNvGrpSpPr/>
          <p:nvPr/>
        </p:nvGrpSpPr>
        <p:grpSpPr>
          <a:xfrm>
            <a:off x="8815363" y="3192626"/>
            <a:ext cx="2197556" cy="350550"/>
            <a:chOff x="8815363" y="3192626"/>
            <a:chExt cx="2197556" cy="350550"/>
          </a:xfrm>
        </p:grpSpPr>
        <p:pic>
          <p:nvPicPr>
            <p:cNvPr id="1121" name="Picture 1120">
              <a:extLst>
                <a:ext uri="{FF2B5EF4-FFF2-40B4-BE49-F238E27FC236}">
                  <a16:creationId xmlns:a16="http://schemas.microsoft.com/office/drawing/2014/main" id="{2262D20D-2D4C-89AC-B6C0-EB4054797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825789" y="3192626"/>
              <a:ext cx="2187130" cy="350550"/>
            </a:xfrm>
            <a:prstGeom prst="rect">
              <a:avLst/>
            </a:prstGeom>
          </p:spPr>
        </p:pic>
        <p:cxnSp>
          <p:nvCxnSpPr>
            <p:cNvPr id="1146" name="Straight Connector 1145">
              <a:extLst>
                <a:ext uri="{FF2B5EF4-FFF2-40B4-BE49-F238E27FC236}">
                  <a16:creationId xmlns:a16="http://schemas.microsoft.com/office/drawing/2014/main" id="{3F60ABD7-AAD9-3729-E155-AF882F765F0C}"/>
                </a:ext>
              </a:extLst>
            </p:cNvPr>
            <p:cNvCxnSpPr/>
            <p:nvPr/>
          </p:nvCxnSpPr>
          <p:spPr>
            <a:xfrm>
              <a:off x="8815363" y="3271743"/>
              <a:ext cx="0" cy="220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7" name="Straight Connector 1146">
              <a:extLst>
                <a:ext uri="{FF2B5EF4-FFF2-40B4-BE49-F238E27FC236}">
                  <a16:creationId xmlns:a16="http://schemas.microsoft.com/office/drawing/2014/main" id="{39763944-A370-AE54-67CA-671E74928374}"/>
                </a:ext>
              </a:extLst>
            </p:cNvPr>
            <p:cNvCxnSpPr>
              <a:cxnSpLocks/>
            </p:cNvCxnSpPr>
            <p:nvPr/>
          </p:nvCxnSpPr>
          <p:spPr>
            <a:xfrm>
              <a:off x="9386863" y="3271670"/>
              <a:ext cx="0" cy="220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9" name="Straight Arrow Connector 1148">
            <a:extLst>
              <a:ext uri="{FF2B5EF4-FFF2-40B4-BE49-F238E27FC236}">
                <a16:creationId xmlns:a16="http://schemas.microsoft.com/office/drawing/2014/main" id="{3750516F-FCC8-D1A3-0073-016C077555E5}"/>
              </a:ext>
            </a:extLst>
          </p:cNvPr>
          <p:cNvCxnSpPr>
            <a:cxnSpLocks/>
            <a:endCxn id="1029" idx="7"/>
          </p:cNvCxnSpPr>
          <p:nvPr/>
        </p:nvCxnSpPr>
        <p:spPr>
          <a:xfrm flipV="1">
            <a:off x="4031735" y="3453495"/>
            <a:ext cx="1816608" cy="2639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1" name="Straight Arrow Connector 1150">
            <a:extLst>
              <a:ext uri="{FF2B5EF4-FFF2-40B4-BE49-F238E27FC236}">
                <a16:creationId xmlns:a16="http://schemas.microsoft.com/office/drawing/2014/main" id="{6CAE9911-FAD0-C74C-976D-813DCAF71912}"/>
              </a:ext>
            </a:extLst>
          </p:cNvPr>
          <p:cNvCxnSpPr>
            <a:cxnSpLocks/>
            <a:endCxn id="1030" idx="7"/>
          </p:cNvCxnSpPr>
          <p:nvPr/>
        </p:nvCxnSpPr>
        <p:spPr>
          <a:xfrm flipV="1">
            <a:off x="4038667" y="2526784"/>
            <a:ext cx="2654034" cy="3544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3" name="Picture 1152">
            <a:extLst>
              <a:ext uri="{FF2B5EF4-FFF2-40B4-BE49-F238E27FC236}">
                <a16:creationId xmlns:a16="http://schemas.microsoft.com/office/drawing/2014/main" id="{A8DE1681-FB28-F961-3BF4-69CACAA8CE3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58053" y="4375899"/>
            <a:ext cx="266723" cy="259102"/>
          </a:xfrm>
          <a:prstGeom prst="rect">
            <a:avLst/>
          </a:prstGeom>
        </p:spPr>
      </p:pic>
      <p:pic>
        <p:nvPicPr>
          <p:cNvPr id="1154" name="Picture 1153">
            <a:extLst>
              <a:ext uri="{FF2B5EF4-FFF2-40B4-BE49-F238E27FC236}">
                <a16:creationId xmlns:a16="http://schemas.microsoft.com/office/drawing/2014/main" id="{AFDD297F-0D09-C352-5087-3DC7C01F3B5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62792" y="4289394"/>
            <a:ext cx="254135" cy="207320"/>
          </a:xfrm>
          <a:prstGeom prst="rect">
            <a:avLst/>
          </a:prstGeom>
        </p:spPr>
      </p:pic>
      <p:grpSp>
        <p:nvGrpSpPr>
          <p:cNvPr id="1161" name="Group 1160">
            <a:extLst>
              <a:ext uri="{FF2B5EF4-FFF2-40B4-BE49-F238E27FC236}">
                <a16:creationId xmlns:a16="http://schemas.microsoft.com/office/drawing/2014/main" id="{B2B4E9EA-4C6F-D927-35DE-40825A7046E0}"/>
              </a:ext>
            </a:extLst>
          </p:cNvPr>
          <p:cNvGrpSpPr/>
          <p:nvPr/>
        </p:nvGrpSpPr>
        <p:grpSpPr>
          <a:xfrm>
            <a:off x="549697" y="3476352"/>
            <a:ext cx="2137356" cy="1442256"/>
            <a:chOff x="549697" y="3476352"/>
            <a:chExt cx="2137356" cy="1442256"/>
          </a:xfrm>
        </p:grpSpPr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46587D78-DCAA-B991-DC80-BA9912EE1EB1}"/>
                </a:ext>
              </a:extLst>
            </p:cNvPr>
            <p:cNvSpPr/>
            <p:nvPr/>
          </p:nvSpPr>
          <p:spPr>
            <a:xfrm>
              <a:off x="549697" y="3476352"/>
              <a:ext cx="2137356" cy="14422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62" name="Straight Arrow Connector 1061">
              <a:extLst>
                <a:ext uri="{FF2B5EF4-FFF2-40B4-BE49-F238E27FC236}">
                  <a16:creationId xmlns:a16="http://schemas.microsoft.com/office/drawing/2014/main" id="{C9263CA0-8780-8D57-44F1-95EB03F9C3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3875" y="4015511"/>
              <a:ext cx="253084" cy="7874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Arrow Connector 1063">
              <a:extLst>
                <a:ext uri="{FF2B5EF4-FFF2-40B4-BE49-F238E27FC236}">
                  <a16:creationId xmlns:a16="http://schemas.microsoft.com/office/drawing/2014/main" id="{4D01F14C-9F65-E043-A064-9A93F5F454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33509" y="4007891"/>
              <a:ext cx="117986" cy="7874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Arrow Connector 1068">
              <a:extLst>
                <a:ext uri="{FF2B5EF4-FFF2-40B4-BE49-F238E27FC236}">
                  <a16:creationId xmlns:a16="http://schemas.microsoft.com/office/drawing/2014/main" id="{8EF1A87B-1B35-E6FA-9EAC-88A890BACB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33615" y="4106740"/>
              <a:ext cx="417880" cy="6958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55" name="Picture 1154">
              <a:extLst>
                <a:ext uri="{FF2B5EF4-FFF2-40B4-BE49-F238E27FC236}">
                  <a16:creationId xmlns:a16="http://schemas.microsoft.com/office/drawing/2014/main" id="{B69EC911-C727-2F93-CAD6-D2084BBC7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813179" y="3705521"/>
              <a:ext cx="397522" cy="282112"/>
            </a:xfrm>
            <a:prstGeom prst="rect">
              <a:avLst/>
            </a:prstGeom>
          </p:spPr>
        </p:pic>
        <p:pic>
          <p:nvPicPr>
            <p:cNvPr id="1157" name="Picture 1156">
              <a:extLst>
                <a:ext uri="{FF2B5EF4-FFF2-40B4-BE49-F238E27FC236}">
                  <a16:creationId xmlns:a16="http://schemas.microsoft.com/office/drawing/2014/main" id="{6661F446-A593-7334-9578-BEAA8B854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323084" y="3697539"/>
              <a:ext cx="413766" cy="282113"/>
            </a:xfrm>
            <a:prstGeom prst="rect">
              <a:avLst/>
            </a:prstGeom>
          </p:spPr>
        </p:pic>
        <p:pic>
          <p:nvPicPr>
            <p:cNvPr id="1158" name="Picture 1157">
              <a:extLst>
                <a:ext uri="{FF2B5EF4-FFF2-40B4-BE49-F238E27FC236}">
                  <a16:creationId xmlns:a16="http://schemas.microsoft.com/office/drawing/2014/main" id="{1E99AA8C-84E8-1765-606B-879D6A932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28841" y="3825187"/>
              <a:ext cx="367237" cy="248774"/>
            </a:xfrm>
            <a:prstGeom prst="rect">
              <a:avLst/>
            </a:prstGeom>
          </p:spPr>
        </p:pic>
      </p:grpSp>
      <p:pic>
        <p:nvPicPr>
          <p:cNvPr id="1159" name="Picture 1158">
            <a:extLst>
              <a:ext uri="{FF2B5EF4-FFF2-40B4-BE49-F238E27FC236}">
                <a16:creationId xmlns:a16="http://schemas.microsoft.com/office/drawing/2014/main" id="{DA41A015-C204-7381-E3F5-888C8D4B0B4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013825" y="1393368"/>
            <a:ext cx="1897544" cy="556308"/>
          </a:xfrm>
          <a:prstGeom prst="rect">
            <a:avLst/>
          </a:prstGeom>
        </p:spPr>
      </p:pic>
      <p:pic>
        <p:nvPicPr>
          <p:cNvPr id="1160" name="Picture 1159">
            <a:extLst>
              <a:ext uri="{FF2B5EF4-FFF2-40B4-BE49-F238E27FC236}">
                <a16:creationId xmlns:a16="http://schemas.microsoft.com/office/drawing/2014/main" id="{C7C5EA81-D2AA-9F96-B7AD-EB26CAD987C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029507" y="2054729"/>
            <a:ext cx="1897544" cy="579170"/>
          </a:xfrm>
          <a:prstGeom prst="rect">
            <a:avLst/>
          </a:prstGeom>
        </p:spPr>
      </p:pic>
      <p:sp>
        <p:nvSpPr>
          <p:cNvPr id="1165" name="Rectangle 1164">
            <a:extLst>
              <a:ext uri="{FF2B5EF4-FFF2-40B4-BE49-F238E27FC236}">
                <a16:creationId xmlns:a16="http://schemas.microsoft.com/office/drawing/2014/main" id="{300BA247-D6F2-1B5F-3A19-7375CF084C27}"/>
              </a:ext>
            </a:extLst>
          </p:cNvPr>
          <p:cNvSpPr/>
          <p:nvPr/>
        </p:nvSpPr>
        <p:spPr>
          <a:xfrm>
            <a:off x="8906719" y="2066142"/>
            <a:ext cx="2041423" cy="586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6" name="Rectangle 1165">
            <a:extLst>
              <a:ext uri="{FF2B5EF4-FFF2-40B4-BE49-F238E27FC236}">
                <a16:creationId xmlns:a16="http://schemas.microsoft.com/office/drawing/2014/main" id="{DE8C891C-77AB-FF9E-0349-F316F5883AED}"/>
              </a:ext>
            </a:extLst>
          </p:cNvPr>
          <p:cNvSpPr/>
          <p:nvPr/>
        </p:nvSpPr>
        <p:spPr>
          <a:xfrm>
            <a:off x="1936384" y="2191441"/>
            <a:ext cx="482204" cy="428626"/>
          </a:xfrm>
          <a:prstGeom prst="rect">
            <a:avLst/>
          </a:prstGeom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7" name="TextBox 1166">
            <a:extLst>
              <a:ext uri="{FF2B5EF4-FFF2-40B4-BE49-F238E27FC236}">
                <a16:creationId xmlns:a16="http://schemas.microsoft.com/office/drawing/2014/main" id="{F7E650F4-79AD-2E96-E2ED-31E9750B7DED}"/>
              </a:ext>
            </a:extLst>
          </p:cNvPr>
          <p:cNvSpPr txBox="1"/>
          <p:nvPr/>
        </p:nvSpPr>
        <p:spPr>
          <a:xfrm>
            <a:off x="870221" y="1738024"/>
            <a:ext cx="235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646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44" grpId="0" animBg="1"/>
      <p:bldP spid="32" grpId="0"/>
      <p:bldP spid="33" grpId="0"/>
      <p:bldP spid="45" grpId="0"/>
      <p:bldP spid="1125" grpId="0"/>
      <p:bldP spid="1130" grpId="0" animBg="1"/>
      <p:bldP spid="11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70" y="484332"/>
            <a:ext cx="7030915" cy="614706"/>
          </a:xfrm>
        </p:spPr>
        <p:txBody>
          <a:bodyPr>
            <a:normAutofit/>
          </a:bodyPr>
          <a:lstStyle/>
          <a:p>
            <a:r>
              <a:rPr lang="en-MY" sz="2800" dirty="0"/>
              <a:t>Dataset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6B855-656E-7EAC-CFE7-113F3FECE86C}"/>
              </a:ext>
            </a:extLst>
          </p:cNvPr>
          <p:cNvSpPr txBox="1"/>
          <p:nvPr/>
        </p:nvSpPr>
        <p:spPr>
          <a:xfrm>
            <a:off x="773723" y="1406769"/>
            <a:ext cx="648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https://www.kaggle.com/code/kmader/mocap-with-asf-amc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FBA5D-4648-1FA0-4732-4C0C0B1862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374"/>
          <a:stretch/>
        </p:blipFill>
        <p:spPr>
          <a:xfrm>
            <a:off x="555852" y="2302632"/>
            <a:ext cx="6568848" cy="2911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4969B8-11E9-A47D-9E9E-4E812308E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300" y="2302632"/>
            <a:ext cx="3723286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21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Challenges of This Week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01FDD1-104B-C9B8-98AD-09C0483E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46C7D6-9AA3-F564-4F35-B86153603C2F}"/>
              </a:ext>
            </a:extLst>
          </p:cNvPr>
          <p:cNvSpPr txBox="1"/>
          <p:nvPr/>
        </p:nvSpPr>
        <p:spPr>
          <a:xfrm>
            <a:off x="1271443" y="1769915"/>
            <a:ext cx="10392510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Found a dataset but not sure why the video file is not a real person, still looking into the details.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Found a way to deal with linear acceleration and angular acceleration but a bit tedious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Remove the noise when doing real time estimation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Moment can consider by repetition same as the continuous assessment</a:t>
            </a:r>
          </a:p>
        </p:txBody>
      </p:sp>
    </p:spTree>
    <p:extLst>
      <p:ext uri="{BB962C8B-B14F-4D97-AF65-F5344CB8AC3E}">
        <p14:creationId xmlns:p14="http://schemas.microsoft.com/office/powerpoint/2010/main" val="44019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Next Meeting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D50B1F-CE0D-FED6-70A2-576A7E6C8A86}"/>
              </a:ext>
            </a:extLst>
          </p:cNvPr>
          <p:cNvSpPr txBox="1"/>
          <p:nvPr/>
        </p:nvSpPr>
        <p:spPr>
          <a:xfrm>
            <a:off x="839585" y="2014194"/>
            <a:ext cx="1068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Design the algorithm to handle angular acceleration and linear acceleration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D23FCB-73D4-C331-2251-938DEFF2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99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E70BE6E7837B4B9A88D8430B8F2B0F" ma:contentTypeVersion="14" ma:contentTypeDescription="Create a new document." ma:contentTypeScope="" ma:versionID="a430e2f271684847ad258d063852a91c">
  <xsd:schema xmlns:xsd="http://www.w3.org/2001/XMLSchema" xmlns:xs="http://www.w3.org/2001/XMLSchema" xmlns:p="http://schemas.microsoft.com/office/2006/metadata/properties" xmlns:ns3="5ba216d5-a24b-4c7d-b581-f7a53554ea73" xmlns:ns4="b0e73fb5-27c0-4e65-baa0-4110d27f4ff6" targetNamespace="http://schemas.microsoft.com/office/2006/metadata/properties" ma:root="true" ma:fieldsID="29bf8cfce3f320fc7361163b245700de" ns3:_="" ns4:_="">
    <xsd:import namespace="5ba216d5-a24b-4c7d-b581-f7a53554ea73"/>
    <xsd:import namespace="b0e73fb5-27c0-4e65-baa0-4110d27f4f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a216d5-a24b-4c7d-b581-f7a53554ea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73fb5-27c0-4e65-baa0-4110d27f4ff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ba216d5-a24b-4c7d-b581-f7a53554ea73" xsi:nil="true"/>
  </documentManagement>
</p:properties>
</file>

<file path=customXml/itemProps1.xml><?xml version="1.0" encoding="utf-8"?>
<ds:datastoreItem xmlns:ds="http://schemas.openxmlformats.org/officeDocument/2006/customXml" ds:itemID="{1C6DAB36-EFD9-4CF1-AA80-50685C862F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AAFDA7-04EB-4337-BBC2-7D9EFC99CD48}">
  <ds:schemaRefs>
    <ds:schemaRef ds:uri="5ba216d5-a24b-4c7d-b581-f7a53554ea73"/>
    <ds:schemaRef ds:uri="b0e73fb5-27c0-4e65-baa0-4110d27f4ff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8F1D613-A81C-4781-B3C9-01F66B02D821}">
  <ds:schemaRefs>
    <ds:schemaRef ds:uri="http://www.w3.org/XML/1998/namespace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b0e73fb5-27c0-4e65-baa0-4110d27f4ff6"/>
    <ds:schemaRef ds:uri="5ba216d5-a24b-4c7d-b581-f7a53554ea73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22956</TotalTime>
  <Words>267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Garamond</vt:lpstr>
      <vt:lpstr>Georgia Pro</vt:lpstr>
      <vt:lpstr>Georgia Pro Cond Black</vt:lpstr>
      <vt:lpstr>SavonVTI</vt:lpstr>
      <vt:lpstr>Ergonomics Semester 2 Week 6</vt:lpstr>
      <vt:lpstr>What had been discussed last week</vt:lpstr>
      <vt:lpstr>Timeline</vt:lpstr>
      <vt:lpstr>How to Obtain Acceleration</vt:lpstr>
      <vt:lpstr>Dataset</vt:lpstr>
      <vt:lpstr>Challenges of This Week</vt:lpstr>
      <vt:lpstr>Next Meeting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Ergonomics Week 13</dc:title>
  <dc:creator>#LOR WEN SIN#</dc:creator>
  <cp:lastModifiedBy>#LOR WEN SIN#</cp:lastModifiedBy>
  <cp:revision>34</cp:revision>
  <dcterms:created xsi:type="dcterms:W3CDTF">2022-11-05T12:19:03Z</dcterms:created>
  <dcterms:modified xsi:type="dcterms:W3CDTF">2023-02-26T17:37:13Z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0x0101008CE70BE6E7837B4B9A88D8430B8F2B0F</vt:lpwstr>
  </property>
</Properties>
</file>