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notesMasterIdLst>
    <p:notesMasterId r:id="rId11"/>
  </p:notesMasterIdLst>
  <p:sldIdLst>
    <p:sldId id="257" r:id="rId5"/>
    <p:sldId id="258" r:id="rId6"/>
    <p:sldId id="259" r:id="rId7"/>
    <p:sldId id="273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595BEF3-757E-B25B-4572-55000CBC0160}" name="WLOR001@e.ntu.edu.sg" initials="W" userId="WLOR001@e.ntu.edu.sg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CCCCFF"/>
    <a:srgbClr val="FFFFFF"/>
    <a:srgbClr val="CCECFF"/>
    <a:srgbClr val="CC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1E1AC-897E-4258-89CC-349F958F345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C0102-CD89-4D41-B7AE-27FFA0493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46CF-3E64-44D5-82D2-E6C647CC0300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4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753495E-55A6-46D8-A35E-192AB95FCC1E}" type="datetime1">
              <a:rPr lang="en-US" smtClean="0"/>
              <a:t>3/9/2023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6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565C209-6024-4AE8-994C-64E567FE647E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643B7E8-B361-4A91-A7A5-07418CFCF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A74E93-DAA8-4661-8F23-0F48710EA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F212E38-C041-49D9-9236-29FF44B27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19CFA-06A7-F042-47D1-18EFB2ACB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632" y="1559768"/>
            <a:ext cx="5068568" cy="3135379"/>
          </a:xfrm>
        </p:spPr>
        <p:txBody>
          <a:bodyPr>
            <a:normAutofit/>
          </a:bodyPr>
          <a:lstStyle/>
          <a:p>
            <a:r>
              <a:rPr lang="en-MY" sz="6000" dirty="0"/>
              <a:t>Ergonomics</a:t>
            </a:r>
            <a:br>
              <a:rPr lang="en-MY" sz="6000" dirty="0"/>
            </a:br>
            <a:r>
              <a:rPr lang="en-US" altLang="zh-CN" sz="6000" dirty="0"/>
              <a:t>Semester 2</a:t>
            </a:r>
            <a:br>
              <a:rPr lang="en-US" altLang="zh-CN" sz="6000" dirty="0"/>
            </a:br>
            <a:r>
              <a:rPr lang="en-MY" altLang="zh-CN" sz="6000" dirty="0"/>
              <a:t>Week 8</a:t>
            </a:r>
            <a:endParaRPr lang="en-US" sz="6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0391D1-AA86-467F-A77E-0606FCCCD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430F17-C7B1-40FD-89FA-55002B66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EAAD29-514C-4272-AA97-D2DCEB35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80894D-F290-4DF4-82A7-905285A7E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illustration of a graphene sheet">
            <a:extLst>
              <a:ext uri="{FF2B5EF4-FFF2-40B4-BE49-F238E27FC236}">
                <a16:creationId xmlns:a16="http://schemas.microsoft.com/office/drawing/2014/main" id="{93C786B1-7835-E462-815B-CCAA6F7F21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04" r="39071" b="-1"/>
          <a:stretch/>
        </p:blipFill>
        <p:spPr>
          <a:xfrm>
            <a:off x="7555832" y="10"/>
            <a:ext cx="4636163" cy="685799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2B7CCA-1874-2EB5-9F72-E60E0E88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What had been discussed last week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A3861E-25CB-7EA3-3027-1A7F933A7AB1}"/>
              </a:ext>
            </a:extLst>
          </p:cNvPr>
          <p:cNvSpPr txBox="1"/>
          <p:nvPr/>
        </p:nvSpPr>
        <p:spPr>
          <a:xfrm>
            <a:off x="1396538" y="2014194"/>
            <a:ext cx="8478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Design an algorithm to handle stress, cumulative damage, and risk</a:t>
            </a:r>
          </a:p>
          <a:p>
            <a:pPr marL="342900" indent="-342900">
              <a:buFont typeface="+mj-lt"/>
              <a:buAutoNum type="arabicPeriod"/>
            </a:pP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3CEDBA-9E3D-759B-386F-A6AD1D66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8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Timeline</a:t>
            </a:r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B003D43-6C4E-29BC-EA67-9E110ED02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79443"/>
              </p:ext>
            </p:extLst>
          </p:nvPr>
        </p:nvGraphicFramePr>
        <p:xfrm>
          <a:off x="1267229" y="1699286"/>
          <a:ext cx="9044941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368">
                  <a:extLst>
                    <a:ext uri="{9D8B030D-6E8A-4147-A177-3AD203B41FA5}">
                      <a16:colId xmlns:a16="http://schemas.microsoft.com/office/drawing/2014/main" val="262756264"/>
                    </a:ext>
                  </a:extLst>
                </a:gridCol>
                <a:gridCol w="1692593">
                  <a:extLst>
                    <a:ext uri="{9D8B030D-6E8A-4147-A177-3AD203B41FA5}">
                      <a16:colId xmlns:a16="http://schemas.microsoft.com/office/drawing/2014/main" val="2373364972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3513949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Content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Progress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04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Learning Basics of Deep Learning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Sep 2022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9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Installing </a:t>
                      </a:r>
                      <a:r>
                        <a:rPr lang="en-MY" dirty="0" err="1"/>
                        <a:t>Alphapose</a:t>
                      </a:r>
                      <a:r>
                        <a:rPr lang="en-MY" dirty="0"/>
                        <a:t>/</a:t>
                      </a:r>
                      <a:r>
                        <a:rPr lang="en-MY" dirty="0" err="1"/>
                        <a:t>Openpose</a:t>
                      </a:r>
                      <a:r>
                        <a:rPr lang="en-MY" dirty="0"/>
                        <a:t>/VideoPose3D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Sep-Oct 2022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6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Learning Ergonomics Basics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MY"/>
                        <a:t>Oct-Nov 2022</a:t>
                      </a:r>
                      <a:endParaRPr 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5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/>
                        <a:t>Forming a Framework of Time Continuous Cumulative Fatigue 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42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Preparing for Final Exam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Nov-Dec 2022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21146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MY"/>
                        <a:t>Review the Time Continuous Cumulative Fatigue Framework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MY"/>
                        <a:t>Dec 2022</a:t>
                      </a:r>
                      <a:endParaRPr 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MY" dirty="0"/>
                        <a:t>Done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14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Trying to Extract Coordinates Using </a:t>
                      </a:r>
                      <a:r>
                        <a:rPr lang="en-MY" err="1"/>
                        <a:t>Alphapose</a:t>
                      </a:r>
                      <a:r>
                        <a:rPr lang="en-MY"/>
                        <a:t>/Openpose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MY"/>
                        <a:t>Dec 2022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57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Adding on a Cumulative Fatigue Assessment using </a:t>
                      </a:r>
                      <a:r>
                        <a:rPr lang="en-MY" err="1"/>
                        <a:t>Alphapose</a:t>
                      </a:r>
                      <a:r>
                        <a:rPr lang="en-MY"/>
                        <a:t>/Openpose with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Jan-Mar 2023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0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Writing a Technical Report for our Research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Mar 2023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40445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591D4-69BC-7BAC-1E5F-05B2D4AC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70" y="484332"/>
            <a:ext cx="9756530" cy="614706"/>
          </a:xfrm>
        </p:spPr>
        <p:txBody>
          <a:bodyPr>
            <a:normAutofit/>
          </a:bodyPr>
          <a:lstStyle/>
          <a:p>
            <a:r>
              <a:rPr lang="en-MY" sz="2800" dirty="0"/>
              <a:t>How to Obtain Ultimate Strength Percentage, S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3EFF4-FAB5-738D-DCCA-789DE804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92F04-DC7A-7045-F170-F203E9AB07A8}"/>
              </a:ext>
            </a:extLst>
          </p:cNvPr>
          <p:cNvSpPr/>
          <p:nvPr/>
        </p:nvSpPr>
        <p:spPr>
          <a:xfrm>
            <a:off x="633047" y="2128496"/>
            <a:ext cx="2409091" cy="7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5EE0E-86A8-5524-B320-4D7A960D4BCA}"/>
              </a:ext>
            </a:extLst>
          </p:cNvPr>
          <p:cNvSpPr txBox="1"/>
          <p:nvPr/>
        </p:nvSpPr>
        <p:spPr>
          <a:xfrm>
            <a:off x="698987" y="2222987"/>
            <a:ext cx="2343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 err="1"/>
              <a:t>US_axial</a:t>
            </a:r>
            <a:r>
              <a:rPr lang="en-MY" sz="1600" dirty="0"/>
              <a:t> = 6000N</a:t>
            </a:r>
          </a:p>
          <a:p>
            <a:r>
              <a:rPr lang="en-MY" sz="1600" dirty="0" err="1"/>
              <a:t>US_bending</a:t>
            </a:r>
            <a:r>
              <a:rPr lang="en-MY" sz="1600" dirty="0"/>
              <a:t> = 51.7 Nm</a:t>
            </a:r>
            <a:endParaRPr lang="en-US" sz="16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4A42798-970C-3530-1F58-6629AE1E25DB}"/>
              </a:ext>
            </a:extLst>
          </p:cNvPr>
          <p:cNvSpPr/>
          <p:nvPr/>
        </p:nvSpPr>
        <p:spPr>
          <a:xfrm>
            <a:off x="3402623" y="2224455"/>
            <a:ext cx="949569" cy="483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CD111C-1009-E7E2-42C2-5AB5FFF65C7A}"/>
              </a:ext>
            </a:extLst>
          </p:cNvPr>
          <p:cNvSpPr/>
          <p:nvPr/>
        </p:nvSpPr>
        <p:spPr>
          <a:xfrm>
            <a:off x="4646737" y="2128496"/>
            <a:ext cx="2343151" cy="7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402C1E-3B15-9F23-D657-F5520EAA0129}"/>
              </a:ext>
            </a:extLst>
          </p:cNvPr>
          <p:cNvSpPr txBox="1"/>
          <p:nvPr/>
        </p:nvSpPr>
        <p:spPr>
          <a:xfrm>
            <a:off x="4712677" y="2296966"/>
            <a:ext cx="1072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 err="1"/>
              <a:t>S_axial</a:t>
            </a:r>
            <a:r>
              <a:rPr lang="en-MY" sz="1600" dirty="0"/>
              <a:t> = 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6155E-048A-CFFC-5C99-52F2FDE5254B}"/>
              </a:ext>
            </a:extLst>
          </p:cNvPr>
          <p:cNvSpPr txBox="1"/>
          <p:nvPr/>
        </p:nvSpPr>
        <p:spPr>
          <a:xfrm>
            <a:off x="6132630" y="2163664"/>
            <a:ext cx="256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F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299D7E-4E24-464F-B1FF-F0BE94E5E835}"/>
              </a:ext>
            </a:extLst>
          </p:cNvPr>
          <p:cNvSpPr txBox="1"/>
          <p:nvPr/>
        </p:nvSpPr>
        <p:spPr>
          <a:xfrm>
            <a:off x="5797793" y="2457452"/>
            <a:ext cx="1072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 err="1"/>
              <a:t>US_axial</a:t>
            </a:r>
            <a:endParaRPr lang="en-US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D296D3-FD3E-C685-37D0-CC1AF66AC4F9}"/>
              </a:ext>
            </a:extLst>
          </p:cNvPr>
          <p:cNvCxnSpPr>
            <a:stCxn id="8" idx="3"/>
          </p:cNvCxnSpPr>
          <p:nvPr/>
        </p:nvCxnSpPr>
        <p:spPr>
          <a:xfrm>
            <a:off x="5785338" y="2466243"/>
            <a:ext cx="10411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D4CCC83-3E55-613B-9FBA-DF0659212ED5}"/>
              </a:ext>
            </a:extLst>
          </p:cNvPr>
          <p:cNvSpPr/>
          <p:nvPr/>
        </p:nvSpPr>
        <p:spPr>
          <a:xfrm>
            <a:off x="8132885" y="2123391"/>
            <a:ext cx="3103684" cy="7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4D880D-159E-46B2-0483-D75A14ADE805}"/>
              </a:ext>
            </a:extLst>
          </p:cNvPr>
          <p:cNvSpPr txBox="1"/>
          <p:nvPr/>
        </p:nvSpPr>
        <p:spPr>
          <a:xfrm>
            <a:off x="8254512" y="2291861"/>
            <a:ext cx="1364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 err="1"/>
              <a:t>S_bending</a:t>
            </a:r>
            <a:r>
              <a:rPr lang="en-MY" sz="1600" dirty="0"/>
              <a:t> = 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007A8A-5D2A-B6F7-A4DC-9CE316EC9FDB}"/>
              </a:ext>
            </a:extLst>
          </p:cNvPr>
          <p:cNvSpPr txBox="1"/>
          <p:nvPr/>
        </p:nvSpPr>
        <p:spPr>
          <a:xfrm>
            <a:off x="10132404" y="2159219"/>
            <a:ext cx="364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M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427193-7C51-4047-F4B2-38024B1AA56C}"/>
              </a:ext>
            </a:extLst>
          </p:cNvPr>
          <p:cNvSpPr txBox="1"/>
          <p:nvPr/>
        </p:nvSpPr>
        <p:spPr>
          <a:xfrm>
            <a:off x="9675203" y="2452347"/>
            <a:ext cx="135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 err="1"/>
              <a:t>US_bending</a:t>
            </a:r>
            <a:endParaRPr lang="en-US" sz="1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D14F1-0338-BC4F-041A-672D7CE25D7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9618788" y="2461138"/>
            <a:ext cx="1392112" cy="51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ross 31">
            <a:extLst>
              <a:ext uri="{FF2B5EF4-FFF2-40B4-BE49-F238E27FC236}">
                <a16:creationId xmlns:a16="http://schemas.microsoft.com/office/drawing/2014/main" id="{71FDBA88-339C-970C-7AE5-C35E4F08ED6B}"/>
              </a:ext>
            </a:extLst>
          </p:cNvPr>
          <p:cNvSpPr/>
          <p:nvPr/>
        </p:nvSpPr>
        <p:spPr>
          <a:xfrm>
            <a:off x="7346339" y="2273551"/>
            <a:ext cx="452071" cy="434481"/>
          </a:xfrm>
          <a:prstGeom prst="plus">
            <a:avLst>
              <a:gd name="adj" fmla="val 41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EAEBA632-0124-F936-0071-A274463AFC4B}"/>
              </a:ext>
            </a:extLst>
          </p:cNvPr>
          <p:cNvSpPr/>
          <p:nvPr/>
        </p:nvSpPr>
        <p:spPr>
          <a:xfrm rot="16200000">
            <a:off x="7769485" y="1096120"/>
            <a:ext cx="198533" cy="413312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10556E-5F36-CF29-C34F-10B577940880}"/>
              </a:ext>
            </a:extLst>
          </p:cNvPr>
          <p:cNvCxnSpPr>
            <a:cxnSpLocks/>
            <a:stCxn id="33" idx="1"/>
          </p:cNvCxnSpPr>
          <p:nvPr/>
        </p:nvCxnSpPr>
        <p:spPr>
          <a:xfrm>
            <a:off x="7868752" y="3261947"/>
            <a:ext cx="0" cy="36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1FD820B-713E-AF00-F0C8-C307F8674C88}"/>
              </a:ext>
            </a:extLst>
          </p:cNvPr>
          <p:cNvSpPr/>
          <p:nvPr/>
        </p:nvSpPr>
        <p:spPr>
          <a:xfrm>
            <a:off x="6303355" y="3700433"/>
            <a:ext cx="3113946" cy="5058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98ABAE-BE09-C078-DC8D-78FCE59ED5B0}"/>
              </a:ext>
            </a:extLst>
          </p:cNvPr>
          <p:cNvSpPr txBox="1"/>
          <p:nvPr/>
        </p:nvSpPr>
        <p:spPr>
          <a:xfrm>
            <a:off x="6389074" y="3757532"/>
            <a:ext cx="3048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S = a * </a:t>
            </a:r>
            <a:r>
              <a:rPr lang="en-MY" sz="1600" dirty="0" err="1"/>
              <a:t>S_axial</a:t>
            </a:r>
            <a:r>
              <a:rPr lang="en-MY" sz="1600" dirty="0"/>
              <a:t> + b * </a:t>
            </a:r>
            <a:r>
              <a:rPr lang="en-MY" sz="1600" dirty="0" err="1"/>
              <a:t>S_bending</a:t>
            </a:r>
            <a:r>
              <a:rPr lang="en-MY" sz="1600" dirty="0"/>
              <a:t> </a:t>
            </a:r>
            <a:endParaRPr lang="en-US" sz="16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0D52C36-F3AC-6661-4D70-8E2BEA0D3546}"/>
              </a:ext>
            </a:extLst>
          </p:cNvPr>
          <p:cNvSpPr/>
          <p:nvPr/>
        </p:nvSpPr>
        <p:spPr>
          <a:xfrm>
            <a:off x="633051" y="5160159"/>
            <a:ext cx="1828796" cy="7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C692258-21FB-4F61-CEFD-E9205570A002}"/>
              </a:ext>
            </a:extLst>
          </p:cNvPr>
          <p:cNvSpPr txBox="1"/>
          <p:nvPr/>
        </p:nvSpPr>
        <p:spPr>
          <a:xfrm>
            <a:off x="698990" y="5254650"/>
            <a:ext cx="1841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 err="1"/>
              <a:t>US_axial</a:t>
            </a:r>
            <a:r>
              <a:rPr lang="en-MY" sz="1600" dirty="0"/>
              <a:t> = ?</a:t>
            </a:r>
          </a:p>
          <a:p>
            <a:r>
              <a:rPr lang="en-MY" sz="1600" dirty="0" err="1"/>
              <a:t>US_bending</a:t>
            </a:r>
            <a:r>
              <a:rPr lang="en-MY" sz="1600" dirty="0"/>
              <a:t> = ?</a:t>
            </a:r>
            <a:endParaRPr lang="en-US" sz="16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806D040-4630-3135-9B3F-0064C65A4C2A}"/>
              </a:ext>
            </a:extLst>
          </p:cNvPr>
          <p:cNvSpPr txBox="1"/>
          <p:nvPr/>
        </p:nvSpPr>
        <p:spPr>
          <a:xfrm>
            <a:off x="698987" y="1591408"/>
            <a:ext cx="141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Low Back</a:t>
            </a:r>
            <a:endParaRPr lang="en-US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6B3033D-8F54-78A0-89E0-20B9ED03FDDA}"/>
              </a:ext>
            </a:extLst>
          </p:cNvPr>
          <p:cNvSpPr txBox="1"/>
          <p:nvPr/>
        </p:nvSpPr>
        <p:spPr>
          <a:xfrm>
            <a:off x="698988" y="4673214"/>
            <a:ext cx="127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Shoulder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646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Challenges of This Week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01FDD1-104B-C9B8-98AD-09C0483E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6C7D6-9AA3-F564-4F35-B86153603C2F}"/>
              </a:ext>
            </a:extLst>
          </p:cNvPr>
          <p:cNvSpPr txBox="1"/>
          <p:nvPr/>
        </p:nvSpPr>
        <p:spPr>
          <a:xfrm>
            <a:off x="1271443" y="1769915"/>
            <a:ext cx="10392510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US_axial</a:t>
            </a:r>
            <a:r>
              <a:rPr lang="en-US" dirty="0"/>
              <a:t> and </a:t>
            </a:r>
            <a:r>
              <a:rPr lang="en-US" dirty="0" err="1"/>
              <a:t>US_bending</a:t>
            </a:r>
            <a:r>
              <a:rPr lang="en-US" dirty="0"/>
              <a:t> for shoulder are not found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Justification of the hyperparameters a and b </a:t>
            </a:r>
          </a:p>
        </p:txBody>
      </p:sp>
    </p:spTree>
    <p:extLst>
      <p:ext uri="{BB962C8B-B14F-4D97-AF65-F5344CB8AC3E}">
        <p14:creationId xmlns:p14="http://schemas.microsoft.com/office/powerpoint/2010/main" val="44019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Next Meeting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D50B1F-CE0D-FED6-70A2-576A7E6C8A86}"/>
              </a:ext>
            </a:extLst>
          </p:cNvPr>
          <p:cNvSpPr txBox="1"/>
          <p:nvPr/>
        </p:nvSpPr>
        <p:spPr>
          <a:xfrm>
            <a:off x="839585" y="2014194"/>
            <a:ext cx="106871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Keep looking for </a:t>
            </a:r>
            <a:r>
              <a:rPr lang="en-US" dirty="0" err="1"/>
              <a:t>US_axial</a:t>
            </a:r>
            <a:r>
              <a:rPr lang="en-US" dirty="0"/>
              <a:t> and </a:t>
            </a:r>
            <a:r>
              <a:rPr lang="en-US" dirty="0" err="1"/>
              <a:t>US_bending</a:t>
            </a:r>
            <a:r>
              <a:rPr lang="en-US" dirty="0"/>
              <a:t> for shoulder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For video:</a:t>
            </a:r>
          </a:p>
          <a:p>
            <a:pPr marL="800100" lvl="1" indent="-342900">
              <a:buAutoNum type="arabicPeriod"/>
            </a:pPr>
            <a:r>
              <a:rPr lang="en-US" dirty="0"/>
              <a:t>Significance</a:t>
            </a:r>
          </a:p>
          <a:p>
            <a:pPr marL="800100" lvl="1" indent="-342900">
              <a:buAutoNum type="arabicPeriod"/>
            </a:pPr>
            <a:r>
              <a:rPr lang="en-US" dirty="0"/>
              <a:t>How is our research different</a:t>
            </a:r>
          </a:p>
          <a:p>
            <a:pPr marL="800100" lvl="1" indent="-342900">
              <a:buAutoNum type="arabicPeriod"/>
            </a:pPr>
            <a:r>
              <a:rPr lang="en-US" dirty="0"/>
              <a:t>Methodology need to be concise</a:t>
            </a:r>
          </a:p>
          <a:p>
            <a:pPr marL="800100" lvl="1" indent="-342900">
              <a:buAutoNum type="arabicPeriod"/>
            </a:pPr>
            <a:r>
              <a:rPr lang="en-US" dirty="0"/>
              <a:t>Emphasize key findings</a:t>
            </a:r>
          </a:p>
          <a:p>
            <a:pPr marL="800100" lvl="1" indent="-342900">
              <a:buAutoNum type="arabicPeriod"/>
            </a:pPr>
            <a:r>
              <a:rPr lang="en-US" dirty="0"/>
              <a:t>implication</a:t>
            </a:r>
          </a:p>
          <a:p>
            <a:pPr marL="800100" lvl="1" indent="-342900">
              <a:buAutoNum type="arabicPeriod"/>
            </a:pPr>
            <a:r>
              <a:rPr lang="en-US" dirty="0"/>
              <a:t>conclusion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D23FCB-73D4-C331-2251-938DEFF2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99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E70BE6E7837B4B9A88D8430B8F2B0F" ma:contentTypeVersion="14" ma:contentTypeDescription="Create a new document." ma:contentTypeScope="" ma:versionID="a430e2f271684847ad258d063852a91c">
  <xsd:schema xmlns:xsd="http://www.w3.org/2001/XMLSchema" xmlns:xs="http://www.w3.org/2001/XMLSchema" xmlns:p="http://schemas.microsoft.com/office/2006/metadata/properties" xmlns:ns3="5ba216d5-a24b-4c7d-b581-f7a53554ea73" xmlns:ns4="b0e73fb5-27c0-4e65-baa0-4110d27f4ff6" targetNamespace="http://schemas.microsoft.com/office/2006/metadata/properties" ma:root="true" ma:fieldsID="29bf8cfce3f320fc7361163b245700de" ns3:_="" ns4:_="">
    <xsd:import namespace="5ba216d5-a24b-4c7d-b581-f7a53554ea73"/>
    <xsd:import namespace="b0e73fb5-27c0-4e65-baa0-4110d27f4f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a216d5-a24b-4c7d-b581-f7a53554ea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73fb5-27c0-4e65-baa0-4110d27f4f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ba216d5-a24b-4c7d-b581-f7a53554ea73" xsi:nil="true"/>
  </documentManagement>
</p:properties>
</file>

<file path=customXml/itemProps1.xml><?xml version="1.0" encoding="utf-8"?>
<ds:datastoreItem xmlns:ds="http://schemas.openxmlformats.org/officeDocument/2006/customXml" ds:itemID="{7CAAFDA7-04EB-4337-BBC2-7D9EFC99CD48}">
  <ds:schemaRefs>
    <ds:schemaRef ds:uri="5ba216d5-a24b-4c7d-b581-f7a53554ea73"/>
    <ds:schemaRef ds:uri="b0e73fb5-27c0-4e65-baa0-4110d27f4f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C6DAB36-EFD9-4CF1-AA80-50685C862F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F1D613-A81C-4781-B3C9-01F66B02D821}">
  <ds:schemaRefs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b0e73fb5-27c0-4e65-baa0-4110d27f4ff6"/>
    <ds:schemaRef ds:uri="5ba216d5-a24b-4c7d-b581-f7a53554ea73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16609</TotalTime>
  <Words>231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Garamond</vt:lpstr>
      <vt:lpstr>Georgia Pro</vt:lpstr>
      <vt:lpstr>Georgia Pro Cond Black</vt:lpstr>
      <vt:lpstr>SavonVTI</vt:lpstr>
      <vt:lpstr>Ergonomics Semester 2 Week 8</vt:lpstr>
      <vt:lpstr>What had been discussed last week</vt:lpstr>
      <vt:lpstr>Timeline</vt:lpstr>
      <vt:lpstr>How to Obtain Ultimate Strength Percentage, S</vt:lpstr>
      <vt:lpstr>Challenges of This Week</vt:lpstr>
      <vt:lpstr>Next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Ergonomics Week 13</dc:title>
  <dc:creator>#LOR WEN SIN#</dc:creator>
  <cp:lastModifiedBy>#LOR WEN SIN#</cp:lastModifiedBy>
  <cp:revision>26</cp:revision>
  <dcterms:created xsi:type="dcterms:W3CDTF">2022-11-05T12:19:03Z</dcterms:created>
  <dcterms:modified xsi:type="dcterms:W3CDTF">2023-03-10T02:58:49Z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0x0101008CE70BE6E7837B4B9A88D8430B8F2B0F</vt:lpwstr>
  </property>
</Properties>
</file>