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p:scale>
          <a:sx n="66" d="100"/>
          <a:sy n="66" d="100"/>
        </p:scale>
        <p:origin x="53" y="-5491"/>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9/3/2023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9/3/2023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9/3/2023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9/3/2023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9/3/2023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9/3/2023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9/3/2023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9/3/2023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9/3/2023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9/3/2023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9/3/2023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9/3/2023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openclipart.org/detail/143623" TargetMode="External"/><Relationship Id="rId11" Type="http://schemas.openxmlformats.org/officeDocument/2006/relationships/hyperlink" Target="https://www.freepngimg.com/png/78155-icons-light-idea-computer-lighting-incandescent-bulb" TargetMode="External"/><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hyperlink" Target="https://journal.ipb.ac.id/index.php/jikk/article/view/22687" TargetMode="External"/><Relationship Id="rId9" Type="http://schemas.openxmlformats.org/officeDocument/2006/relationships/hyperlink" Target="https://www.moorepants.info/portfolio/"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 name="Arrow: Pentagon 3185">
            <a:extLst>
              <a:ext uri="{FF2B5EF4-FFF2-40B4-BE49-F238E27FC236}">
                <a16:creationId xmlns:a16="http://schemas.microsoft.com/office/drawing/2014/main" id="{23F1F362-0B4B-03D9-564D-1A7F6F20E640}"/>
              </a:ext>
            </a:extLst>
          </p:cNvPr>
          <p:cNvSpPr/>
          <p:nvPr/>
        </p:nvSpPr>
        <p:spPr>
          <a:xfrm>
            <a:off x="5364808" y="11776130"/>
            <a:ext cx="5088012" cy="68603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2" name="Arrow: Pentagon 3181">
            <a:extLst>
              <a:ext uri="{FF2B5EF4-FFF2-40B4-BE49-F238E27FC236}">
                <a16:creationId xmlns:a16="http://schemas.microsoft.com/office/drawing/2014/main" id="{52227D9D-8345-D1D6-6E99-D9157A546B34}"/>
              </a:ext>
            </a:extLst>
          </p:cNvPr>
          <p:cNvSpPr/>
          <p:nvPr/>
        </p:nvSpPr>
        <p:spPr>
          <a:xfrm flipH="1">
            <a:off x="185890" y="11777791"/>
            <a:ext cx="5088012" cy="686037"/>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Scroll: Horizontal 3179">
            <a:extLst>
              <a:ext uri="{FF2B5EF4-FFF2-40B4-BE49-F238E27FC236}">
                <a16:creationId xmlns:a16="http://schemas.microsoft.com/office/drawing/2014/main" id="{B3CEA2DC-2C35-B68E-A911-E14A562638EA}"/>
              </a:ext>
            </a:extLst>
          </p:cNvPr>
          <p:cNvSpPr/>
          <p:nvPr/>
        </p:nvSpPr>
        <p:spPr>
          <a:xfrm>
            <a:off x="11490905" y="20143482"/>
            <a:ext cx="9687932" cy="1081036"/>
          </a:xfrm>
          <a:prstGeom prst="horizontalScroll">
            <a:avLst/>
          </a:prstGeom>
          <a:solidFill>
            <a:schemeClr val="accent4">
              <a:lumMod val="20000"/>
              <a:lumOff val="80000"/>
            </a:schemeClr>
          </a:solidFill>
          <a:ln>
            <a:solidFill>
              <a:schemeClr val="accent4">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croll: Horizontal 65">
            <a:extLst>
              <a:ext uri="{FF2B5EF4-FFF2-40B4-BE49-F238E27FC236}">
                <a16:creationId xmlns:a16="http://schemas.microsoft.com/office/drawing/2014/main" id="{5FC54902-BBD2-326A-9449-893444A6C16E}"/>
              </a:ext>
            </a:extLst>
          </p:cNvPr>
          <p:cNvSpPr/>
          <p:nvPr/>
        </p:nvSpPr>
        <p:spPr>
          <a:xfrm>
            <a:off x="237879" y="5380198"/>
            <a:ext cx="10311506" cy="1081036"/>
          </a:xfrm>
          <a:prstGeom prst="horizontalScroll">
            <a:avLst/>
          </a:prstGeom>
          <a:solidFill>
            <a:schemeClr val="accent1">
              <a:lumMod val="20000"/>
              <a:lumOff val="80000"/>
            </a:schemeClr>
          </a:solidFill>
          <a:ln>
            <a:solidFill>
              <a:schemeClr val="accent1">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 (CEE)</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999914" y="5632046"/>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4040933" y="5591658"/>
            <a:ext cx="3223813" cy="7021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180232" y="6510623"/>
            <a:ext cx="10369153" cy="384720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a:t>
            </a:r>
            <a:r>
              <a:rPr lang="en-US" sz="2400" b="1" dirty="0">
                <a:latin typeface="Arial" panose="020B0604020202020204" pitchFamily="34" charset="0"/>
                <a:cs typeface="Arial" panose="020B0604020202020204" pitchFamily="34" charset="0"/>
              </a:rPr>
              <a:t>worker safety</a:t>
            </a:r>
            <a:r>
              <a:rPr lang="en-US" sz="2400" dirty="0">
                <a:latin typeface="Arial" panose="020B0604020202020204" pitchFamily="34" charset="0"/>
                <a:cs typeface="Arial" panose="020B0604020202020204" pitchFamily="34" charset="0"/>
              </a:rPr>
              <a:t> is our top priority in workplaces. However, the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assessments of </a:t>
            </a:r>
            <a:r>
              <a:rPr lang="en-US" sz="2400" b="1" dirty="0">
                <a:latin typeface="Arial" panose="020B0604020202020204" pitchFamily="34" charset="0"/>
                <a:cs typeface="Arial" panose="020B0604020202020204" pitchFamily="34" charset="0"/>
              </a:rPr>
              <a:t>ergonomic risk</a:t>
            </a:r>
            <a:r>
              <a:rPr lang="en-US" sz="2400" dirty="0">
                <a:latin typeface="Arial" panose="020B0604020202020204" pitchFamily="34" charset="0"/>
                <a:cs typeface="Arial" panose="020B0604020202020204" pitchFamily="34" charset="0"/>
              </a:rPr>
              <a:t> such as working posture and duration are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often incomplete. The consideration of </a:t>
            </a:r>
            <a:r>
              <a:rPr lang="en-US" sz="2400" b="1" dirty="0">
                <a:latin typeface="Arial" panose="020B0604020202020204" pitchFamily="34" charset="0"/>
                <a:cs typeface="Arial" panose="020B0604020202020204" pitchFamily="34" charset="0"/>
              </a:rPr>
              <a:t>cumulative damage</a:t>
            </a:r>
            <a:r>
              <a:rPr lang="en-US" sz="2400" dirty="0">
                <a:latin typeface="Arial" panose="020B0604020202020204" pitchFamily="34" charset="0"/>
                <a:cs typeface="Arial" panose="020B0604020202020204" pitchFamily="34" charset="0"/>
              </a:rPr>
              <a:t> is critical in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estimating ergonomic risk, yet leading assessments such as REBA &amp; RULA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do not account for this factor</a:t>
            </a:r>
            <a:r>
              <a:rPr lang="en-MY" sz="2400" dirty="0">
                <a:latin typeface="Arial" panose="020B0604020202020204" pitchFamily="34" charset="0"/>
                <a:cs typeface="Arial" panose="020B0604020202020204" pitchFamily="34" charset="0"/>
              </a:rPr>
              <a:t>. (see Table 1)</a:t>
            </a: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a:t>
            </a:r>
            <a:br>
              <a:rPr lang="en-US" sz="2400" i="1"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the injury risk probability.</a:t>
            </a:r>
            <a:endParaRPr lang="en-MY"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EAC038-A325-1258-07BD-A2E29E81DBEA}"/>
              </a:ext>
            </a:extLst>
          </p:cNvPr>
          <p:cNvSpPr txBox="1"/>
          <p:nvPr/>
        </p:nvSpPr>
        <p:spPr>
          <a:xfrm>
            <a:off x="180232" y="10339258"/>
            <a:ext cx="10513168" cy="1200329"/>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3170" name="Rectangle: Top Corners Rounded 3169">
            <a:extLst>
              <a:ext uri="{FF2B5EF4-FFF2-40B4-BE49-F238E27FC236}">
                <a16:creationId xmlns:a16="http://schemas.microsoft.com/office/drawing/2014/main" id="{494457AA-36C0-B15F-7AF9-11546E60A361}"/>
              </a:ext>
            </a:extLst>
          </p:cNvPr>
          <p:cNvSpPr/>
          <p:nvPr/>
        </p:nvSpPr>
        <p:spPr>
          <a:xfrm rot="16200000">
            <a:off x="159544" y="12176573"/>
            <a:ext cx="5489952" cy="4720505"/>
          </a:xfrm>
          <a:prstGeom prst="round2Same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val 3170">
            <a:extLst>
              <a:ext uri="{FF2B5EF4-FFF2-40B4-BE49-F238E27FC236}">
                <a16:creationId xmlns:a16="http://schemas.microsoft.com/office/drawing/2014/main" id="{DD52984E-F5C6-DAD3-6956-51099678B65D}"/>
              </a:ext>
            </a:extLst>
          </p:cNvPr>
          <p:cNvSpPr/>
          <p:nvPr/>
        </p:nvSpPr>
        <p:spPr>
          <a:xfrm>
            <a:off x="684289" y="126904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2" name="Oval 3171">
            <a:extLst>
              <a:ext uri="{FF2B5EF4-FFF2-40B4-BE49-F238E27FC236}">
                <a16:creationId xmlns:a16="http://schemas.microsoft.com/office/drawing/2014/main" id="{5FBE8B8E-0C9C-C12B-34EC-E1E272B44731}"/>
              </a:ext>
            </a:extLst>
          </p:cNvPr>
          <p:cNvSpPr/>
          <p:nvPr/>
        </p:nvSpPr>
        <p:spPr>
          <a:xfrm>
            <a:off x="684289" y="13914619"/>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3" name="Oval 3172">
            <a:extLst>
              <a:ext uri="{FF2B5EF4-FFF2-40B4-BE49-F238E27FC236}">
                <a16:creationId xmlns:a16="http://schemas.microsoft.com/office/drawing/2014/main" id="{A40656D7-B9BB-9132-2051-CC0B7AA2FE03}"/>
              </a:ext>
            </a:extLst>
          </p:cNvPr>
          <p:cNvSpPr/>
          <p:nvPr/>
        </p:nvSpPr>
        <p:spPr>
          <a:xfrm>
            <a:off x="684288" y="15138755"/>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4" name="Oval 3173">
            <a:extLst>
              <a:ext uri="{FF2B5EF4-FFF2-40B4-BE49-F238E27FC236}">
                <a16:creationId xmlns:a16="http://schemas.microsoft.com/office/drawing/2014/main" id="{A4437EBD-3D23-793D-C229-2D1AF35B56D7}"/>
              </a:ext>
            </a:extLst>
          </p:cNvPr>
          <p:cNvSpPr/>
          <p:nvPr/>
        </p:nvSpPr>
        <p:spPr>
          <a:xfrm>
            <a:off x="684287" y="162908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76" name="Oval 3175">
            <a:extLst>
              <a:ext uri="{FF2B5EF4-FFF2-40B4-BE49-F238E27FC236}">
                <a16:creationId xmlns:a16="http://schemas.microsoft.com/office/drawing/2014/main" id="{C438BA5A-FC32-A844-504A-D8F01533143A}"/>
              </a:ext>
            </a:extLst>
          </p:cNvPr>
          <p:cNvSpPr/>
          <p:nvPr/>
        </p:nvSpPr>
        <p:spPr>
          <a:xfrm>
            <a:off x="5560268" y="127201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7" name="Oval 3176">
            <a:extLst>
              <a:ext uri="{FF2B5EF4-FFF2-40B4-BE49-F238E27FC236}">
                <a16:creationId xmlns:a16="http://schemas.microsoft.com/office/drawing/2014/main" id="{D0292CD2-EC69-A547-5F04-34E3FDEA2E98}"/>
              </a:ext>
            </a:extLst>
          </p:cNvPr>
          <p:cNvSpPr/>
          <p:nvPr/>
        </p:nvSpPr>
        <p:spPr>
          <a:xfrm>
            <a:off x="5560268" y="13944236"/>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8" name="Oval 3177">
            <a:extLst>
              <a:ext uri="{FF2B5EF4-FFF2-40B4-BE49-F238E27FC236}">
                <a16:creationId xmlns:a16="http://schemas.microsoft.com/office/drawing/2014/main" id="{0AF83822-4477-4EDA-F7EC-A3F88647372E}"/>
              </a:ext>
            </a:extLst>
          </p:cNvPr>
          <p:cNvSpPr/>
          <p:nvPr/>
        </p:nvSpPr>
        <p:spPr>
          <a:xfrm>
            <a:off x="5560267" y="15168372"/>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9" name="Oval 3178">
            <a:extLst>
              <a:ext uri="{FF2B5EF4-FFF2-40B4-BE49-F238E27FC236}">
                <a16:creationId xmlns:a16="http://schemas.microsoft.com/office/drawing/2014/main" id="{CA07CF6F-CAA5-C0B4-6378-43383F183C27}"/>
              </a:ext>
            </a:extLst>
          </p:cNvPr>
          <p:cNvSpPr/>
          <p:nvPr/>
        </p:nvSpPr>
        <p:spPr>
          <a:xfrm>
            <a:off x="5560266" y="163205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89" name="TextBox 3188">
            <a:extLst>
              <a:ext uri="{FF2B5EF4-FFF2-40B4-BE49-F238E27FC236}">
                <a16:creationId xmlns:a16="http://schemas.microsoft.com/office/drawing/2014/main" id="{C18CD158-1015-2914-4266-EAF7DF3F6C21}"/>
              </a:ext>
            </a:extLst>
          </p:cNvPr>
          <p:cNvSpPr txBox="1"/>
          <p:nvPr/>
        </p:nvSpPr>
        <p:spPr>
          <a:xfrm>
            <a:off x="1233596" y="1265986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a:t>
            </a:r>
            <a:r>
              <a:rPr lang="en-MY" sz="2400" dirty="0">
                <a:latin typeface="Arial" panose="020B0604020202020204" pitchFamily="34" charset="0"/>
                <a:cs typeface="Arial" panose="020B0604020202020204" pitchFamily="34" charset="0"/>
              </a:rPr>
              <a:t>s</a:t>
            </a:r>
            <a:r>
              <a:rPr lang="en-MY" sz="2400" dirty="0">
                <a:solidFill>
                  <a:schemeClr val="tx1"/>
                </a:solidFill>
                <a:latin typeface="Arial" panose="020B0604020202020204" pitchFamily="34" charset="0"/>
                <a:cs typeface="Arial" panose="020B0604020202020204" pitchFamily="34" charset="0"/>
              </a:rPr>
              <a:t>core for each </a:t>
            </a:r>
            <a:r>
              <a:rPr lang="en-MY" sz="2400" dirty="0">
                <a:latin typeface="Arial" panose="020B0604020202020204" pitchFamily="34" charset="0"/>
                <a:cs typeface="Arial" panose="020B0604020202020204" pitchFamily="34" charset="0"/>
              </a:rPr>
              <a:t>a</a:t>
            </a:r>
            <a:r>
              <a:rPr lang="en-MY" sz="2400" dirty="0">
                <a:solidFill>
                  <a:schemeClr val="tx1"/>
                </a:solidFill>
                <a:latin typeface="Arial" panose="020B0604020202020204" pitchFamily="34" charset="0"/>
                <a:cs typeface="Arial" panose="020B0604020202020204" pitchFamily="34" charset="0"/>
              </a:rPr>
              <a:t>ctivity</a:t>
            </a:r>
            <a:endParaRPr lang="en-US" sz="2400" dirty="0">
              <a:solidFill>
                <a:schemeClr val="tx1"/>
              </a:solidFill>
              <a:latin typeface="Arial" panose="020B0604020202020204" pitchFamily="34" charset="0"/>
              <a:cs typeface="Arial" panose="020B0604020202020204" pitchFamily="34" charset="0"/>
            </a:endParaRPr>
          </a:p>
        </p:txBody>
      </p:sp>
      <p:sp>
        <p:nvSpPr>
          <p:cNvPr id="3192" name="TextBox 3191">
            <a:extLst>
              <a:ext uri="{FF2B5EF4-FFF2-40B4-BE49-F238E27FC236}">
                <a16:creationId xmlns:a16="http://schemas.microsoft.com/office/drawing/2014/main" id="{C1096C77-7E82-9E4F-4F24-047C55259527}"/>
              </a:ext>
            </a:extLst>
          </p:cNvPr>
          <p:cNvSpPr txBox="1"/>
          <p:nvPr/>
        </p:nvSpPr>
        <p:spPr>
          <a:xfrm>
            <a:off x="1233596" y="13929556"/>
            <a:ext cx="2685363" cy="461665"/>
          </a:xfrm>
          <a:prstGeom prst="rect">
            <a:avLst/>
          </a:prstGeom>
          <a:noFill/>
        </p:spPr>
        <p:txBody>
          <a:bodyPr wrap="square" rtlCol="0">
            <a:spAutoFit/>
          </a:bodyPr>
          <a:lstStyle/>
          <a:p>
            <a:pPr algn="ctr"/>
            <a:r>
              <a:rPr lang="en-US" altLang="zh-CN" sz="2400" dirty="0">
                <a:solidFill>
                  <a:schemeClr val="tx1"/>
                </a:solidFill>
                <a:latin typeface="Arial" panose="020B0604020202020204" pitchFamily="34" charset="0"/>
                <a:cs typeface="Arial" panose="020B0604020202020204" pitchFamily="34" charset="0"/>
              </a:rPr>
              <a:t>Indirec</a:t>
            </a:r>
            <a:r>
              <a:rPr lang="en-US" altLang="zh-CN" sz="2400" dirty="0">
                <a:latin typeface="Arial" panose="020B0604020202020204" pitchFamily="34" charset="0"/>
                <a:cs typeface="Arial" panose="020B0604020202020204" pitchFamily="34" charset="0"/>
              </a:rPr>
              <a:t>t</a:t>
            </a:r>
            <a:r>
              <a:rPr lang="en-US" altLang="zh-CN" sz="2400" dirty="0">
                <a:solidFill>
                  <a:schemeClr val="tx1"/>
                </a:solidFill>
                <a:latin typeface="Arial" panose="020B0604020202020204" pitchFamily="34" charset="0"/>
                <a:cs typeface="Arial" panose="020B0604020202020204" pitchFamily="34" charset="0"/>
              </a:rPr>
              <a:t> </a:t>
            </a:r>
            <a:r>
              <a:rPr lang="en-MY" sz="2400" dirty="0">
                <a:solidFill>
                  <a:schemeClr val="tx1"/>
                </a:solidFill>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3" name="TextBox 3192">
            <a:extLst>
              <a:ext uri="{FF2B5EF4-FFF2-40B4-BE49-F238E27FC236}">
                <a16:creationId xmlns:a16="http://schemas.microsoft.com/office/drawing/2014/main" id="{AF3F552B-981C-85C0-C46D-6A633945DB1A}"/>
              </a:ext>
            </a:extLst>
          </p:cNvPr>
          <p:cNvSpPr txBox="1"/>
          <p:nvPr/>
        </p:nvSpPr>
        <p:spPr>
          <a:xfrm>
            <a:off x="1208088" y="15162456"/>
            <a:ext cx="3686455" cy="461665"/>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No Knowledge of Fatigue</a:t>
            </a:r>
          </a:p>
        </p:txBody>
      </p:sp>
      <p:sp>
        <p:nvSpPr>
          <p:cNvPr id="3194" name="TextBox 3193">
            <a:extLst>
              <a:ext uri="{FF2B5EF4-FFF2-40B4-BE49-F238E27FC236}">
                <a16:creationId xmlns:a16="http://schemas.microsoft.com/office/drawing/2014/main" id="{8181ABA5-A9EB-F6EF-1FE0-92B3F68C5218}"/>
              </a:ext>
            </a:extLst>
          </p:cNvPr>
          <p:cNvSpPr txBox="1"/>
          <p:nvPr/>
        </p:nvSpPr>
        <p:spPr>
          <a:xfrm>
            <a:off x="1208088" y="16289701"/>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Only using Risk Score with Range 1 - 7</a:t>
            </a:r>
            <a:endParaRPr lang="en-US" sz="2400" dirty="0">
              <a:solidFill>
                <a:schemeClr val="tx1"/>
              </a:solidFill>
              <a:latin typeface="Arial" panose="020B0604020202020204" pitchFamily="34" charset="0"/>
              <a:cs typeface="Arial" panose="020B0604020202020204" pitchFamily="34" charset="0"/>
            </a:endParaRPr>
          </a:p>
        </p:txBody>
      </p:sp>
      <p:sp>
        <p:nvSpPr>
          <p:cNvPr id="3195" name="TextBox 3194">
            <a:extLst>
              <a:ext uri="{FF2B5EF4-FFF2-40B4-BE49-F238E27FC236}">
                <a16:creationId xmlns:a16="http://schemas.microsoft.com/office/drawing/2014/main" id="{F5B2BAF4-A99A-4279-6ECF-F9FDDAEAF2DF}"/>
              </a:ext>
            </a:extLst>
          </p:cNvPr>
          <p:cNvSpPr txBox="1"/>
          <p:nvPr/>
        </p:nvSpPr>
        <p:spPr>
          <a:xfrm>
            <a:off x="6110425" y="1267679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 for each </a:t>
            </a:r>
            <a:r>
              <a:rPr lang="en-MY" sz="2400" dirty="0">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6" name="TextBox 3195">
            <a:extLst>
              <a:ext uri="{FF2B5EF4-FFF2-40B4-BE49-F238E27FC236}">
                <a16:creationId xmlns:a16="http://schemas.microsoft.com/office/drawing/2014/main" id="{F4FA3CB4-D930-629A-65A0-C4A43DF80C61}"/>
              </a:ext>
            </a:extLst>
          </p:cNvPr>
          <p:cNvSpPr txBox="1"/>
          <p:nvPr/>
        </p:nvSpPr>
        <p:spPr>
          <a:xfrm>
            <a:off x="6110425" y="13946486"/>
            <a:ext cx="3307457"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Dynamic Damage per 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7" name="TextBox 3196">
            <a:extLst>
              <a:ext uri="{FF2B5EF4-FFF2-40B4-BE49-F238E27FC236}">
                <a16:creationId xmlns:a16="http://schemas.microsoft.com/office/drawing/2014/main" id="{A44A393D-A180-E497-98C9-C6E86DD4026E}"/>
              </a:ext>
            </a:extLst>
          </p:cNvPr>
          <p:cNvSpPr txBox="1"/>
          <p:nvPr/>
        </p:nvSpPr>
        <p:spPr>
          <a:xfrm>
            <a:off x="6084917" y="15179386"/>
            <a:ext cx="4031574" cy="830997"/>
          </a:xfrm>
          <a:prstGeom prst="rect">
            <a:avLst/>
          </a:prstGeom>
          <a:noFill/>
        </p:spPr>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Able to Estimate Endurance Limit</a:t>
            </a:r>
          </a:p>
        </p:txBody>
      </p:sp>
      <p:sp>
        <p:nvSpPr>
          <p:cNvPr id="3198" name="TextBox 3197">
            <a:extLst>
              <a:ext uri="{FF2B5EF4-FFF2-40B4-BE49-F238E27FC236}">
                <a16:creationId xmlns:a16="http://schemas.microsoft.com/office/drawing/2014/main" id="{6F61D73B-92B3-B14C-2D5E-677D8FC36DB5}"/>
              </a:ext>
            </a:extLst>
          </p:cNvPr>
          <p:cNvSpPr txBox="1"/>
          <p:nvPr/>
        </p:nvSpPr>
        <p:spPr>
          <a:xfrm>
            <a:off x="6084917" y="16306631"/>
            <a:ext cx="3596738" cy="461665"/>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Able to Estimate Risk %</a:t>
            </a:r>
            <a:endParaRPr lang="en-US" sz="2400" dirty="0">
              <a:solidFill>
                <a:schemeClr val="tx1"/>
              </a:solidFill>
              <a:latin typeface="Arial" panose="020B0604020202020204" pitchFamily="34" charset="0"/>
              <a:cs typeface="Arial" panose="020B0604020202020204" pitchFamily="34" charset="0"/>
            </a:endParaRPr>
          </a:p>
        </p:txBody>
      </p:sp>
      <p:sp>
        <p:nvSpPr>
          <p:cNvPr id="3199" name="TextBox 3198">
            <a:extLst>
              <a:ext uri="{FF2B5EF4-FFF2-40B4-BE49-F238E27FC236}">
                <a16:creationId xmlns:a16="http://schemas.microsoft.com/office/drawing/2014/main" id="{526AB9A7-3821-21D2-093F-D1411BA929C6}"/>
              </a:ext>
            </a:extLst>
          </p:cNvPr>
          <p:cNvSpPr txBox="1"/>
          <p:nvPr/>
        </p:nvSpPr>
        <p:spPr>
          <a:xfrm>
            <a:off x="1603845" y="11862237"/>
            <a:ext cx="2808312"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REBA/ RULA</a:t>
            </a:r>
            <a:endParaRPr lang="en-US" sz="3200" b="1" dirty="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F9E0EDA-8162-5377-C7BA-9EBCA8A04F79}"/>
              </a:ext>
            </a:extLst>
          </p:cNvPr>
          <p:cNvSpPr txBox="1"/>
          <p:nvPr/>
        </p:nvSpPr>
        <p:spPr>
          <a:xfrm>
            <a:off x="6747688" y="11848881"/>
            <a:ext cx="2514550"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Our Method</a:t>
            </a:r>
            <a:endParaRPr lang="en-US" sz="3200" b="1" dirty="0">
              <a:solidFill>
                <a:schemeClr val="tx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735A07A-C9C3-2E96-7557-65511A0D5FC6}"/>
              </a:ext>
            </a:extLst>
          </p:cNvPr>
          <p:cNvSpPr txBox="1"/>
          <p:nvPr/>
        </p:nvSpPr>
        <p:spPr>
          <a:xfrm>
            <a:off x="311436" y="17328525"/>
            <a:ext cx="9949917" cy="430887"/>
          </a:xfrm>
          <a:prstGeom prst="rect">
            <a:avLst/>
          </a:prstGeom>
          <a:noFill/>
        </p:spPr>
        <p:txBody>
          <a:bodyPr wrap="square">
            <a:spAutoFit/>
          </a:bodyPr>
          <a:lstStyle/>
          <a:p>
            <a:r>
              <a:rPr lang="en-MY" sz="2200" dirty="0">
                <a:latin typeface="Arial" panose="020B0604020202020204" pitchFamily="34" charset="0"/>
                <a:ea typeface="DengXian" panose="02010600030101010101" pitchFamily="2" charset="-122"/>
                <a:cs typeface="Arial" panose="020B0604020202020204" pitchFamily="34" charset="0"/>
              </a:rPr>
              <a:t>Table 1. Comparison between Conventional Risk Assessment and Our Method</a:t>
            </a:r>
            <a:endParaRPr lang="en-MY" sz="2200" dirty="0">
              <a:latin typeface="Arial" panose="020B0604020202020204" pitchFamily="34" charset="0"/>
              <a:cs typeface="Arial" panose="020B0604020202020204" pitchFamily="34" charset="0"/>
            </a:endParaRPr>
          </a:p>
        </p:txBody>
      </p:sp>
      <p:sp>
        <p:nvSpPr>
          <p:cNvPr id="2" name="Scroll: Horizontal 1">
            <a:extLst>
              <a:ext uri="{FF2B5EF4-FFF2-40B4-BE49-F238E27FC236}">
                <a16:creationId xmlns:a16="http://schemas.microsoft.com/office/drawing/2014/main" id="{702662E1-11B6-6524-A4E5-C4691216C813}"/>
              </a:ext>
            </a:extLst>
          </p:cNvPr>
          <p:cNvSpPr/>
          <p:nvPr/>
        </p:nvSpPr>
        <p:spPr>
          <a:xfrm>
            <a:off x="237878" y="18308339"/>
            <a:ext cx="10311507" cy="1081036"/>
          </a:xfrm>
          <a:prstGeom prst="horizontalScroll">
            <a:avLst/>
          </a:prstGeom>
          <a:solidFill>
            <a:schemeClr val="accent3">
              <a:lumMod val="20000"/>
              <a:lumOff val="80000"/>
            </a:schemeClr>
          </a:solidFill>
          <a:ln>
            <a:solidFill>
              <a:schemeClr val="accent3">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6">
            <a:extLst>
              <a:ext uri="{FF2B5EF4-FFF2-40B4-BE49-F238E27FC236}">
                <a16:creationId xmlns:a16="http://schemas.microsoft.com/office/drawing/2014/main" id="{1CC53A2F-2409-DB84-C988-B1C4A661B683}"/>
              </a:ext>
            </a:extLst>
          </p:cNvPr>
          <p:cNvSpPr txBox="1"/>
          <p:nvPr/>
        </p:nvSpPr>
        <p:spPr>
          <a:xfrm>
            <a:off x="4018633" y="18485838"/>
            <a:ext cx="3398737" cy="7288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4" name="Picture 3" descr="Icon&#10;&#10;Description automatically generated">
            <a:extLst>
              <a:ext uri="{FF2B5EF4-FFF2-40B4-BE49-F238E27FC236}">
                <a16:creationId xmlns:a16="http://schemas.microsoft.com/office/drawing/2014/main" id="{031E1FE2-36A4-0872-4300-A1DD950BC29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086204" y="18594706"/>
            <a:ext cx="545828" cy="534003"/>
          </a:xfrm>
          <a:prstGeom prst="rect">
            <a:avLst/>
          </a:prstGeom>
        </p:spPr>
      </p:pic>
      <p:grpSp>
        <p:nvGrpSpPr>
          <p:cNvPr id="8" name="Group 7">
            <a:extLst>
              <a:ext uri="{FF2B5EF4-FFF2-40B4-BE49-F238E27FC236}">
                <a16:creationId xmlns:a16="http://schemas.microsoft.com/office/drawing/2014/main" id="{D99BAD14-72FA-0A5E-218A-760FDE1CEA18}"/>
              </a:ext>
            </a:extLst>
          </p:cNvPr>
          <p:cNvGrpSpPr/>
          <p:nvPr/>
        </p:nvGrpSpPr>
        <p:grpSpPr>
          <a:xfrm>
            <a:off x="902990" y="19610277"/>
            <a:ext cx="2664298" cy="2212259"/>
            <a:chOff x="2848639" y="20854138"/>
            <a:chExt cx="1764431" cy="1465068"/>
          </a:xfrm>
          <a:solidFill>
            <a:schemeClr val="accent6">
              <a:lumMod val="20000"/>
              <a:lumOff val="80000"/>
            </a:schemeClr>
          </a:solidFill>
        </p:grpSpPr>
        <p:sp>
          <p:nvSpPr>
            <p:cNvPr id="9" name="Rectangle 8">
              <a:extLst>
                <a:ext uri="{FF2B5EF4-FFF2-40B4-BE49-F238E27FC236}">
                  <a16:creationId xmlns:a16="http://schemas.microsoft.com/office/drawing/2014/main" id="{FA251EEB-FBF4-8024-AA47-B4E442B05DA6}"/>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424D2E-A279-BF2F-97B5-2C6682409C1C}"/>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98FD65-A378-4DE0-3442-5EF0113010E7}"/>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EFF60C-AEEA-9516-A7A6-6D5435DBF2A9}"/>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0D26B9-3539-CA8D-B140-33400F726EE6}"/>
                </a:ext>
              </a:extLst>
            </p:cNvPr>
            <p:cNvSpPr txBox="1"/>
            <p:nvPr/>
          </p:nvSpPr>
          <p:spPr>
            <a:xfrm>
              <a:off x="4204320" y="20904563"/>
              <a:ext cx="235138" cy="264973"/>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9A5034D5-361D-FAC6-0B37-96F5F6E1095A}"/>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6B4703-46C6-B54D-D476-FC6C9BAA15C8}"/>
                </a:ext>
              </a:extLst>
            </p:cNvPr>
            <p:cNvSpPr txBox="1"/>
            <p:nvPr/>
          </p:nvSpPr>
          <p:spPr>
            <a:xfrm>
              <a:off x="3752924" y="21928321"/>
              <a:ext cx="43095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dt =</a:t>
              </a:r>
            </a:p>
          </p:txBody>
        </p:sp>
        <p:grpSp>
          <p:nvGrpSpPr>
            <p:cNvPr id="19" name="Group 18">
              <a:extLst>
                <a:ext uri="{FF2B5EF4-FFF2-40B4-BE49-F238E27FC236}">
                  <a16:creationId xmlns:a16="http://schemas.microsoft.com/office/drawing/2014/main" id="{1272694F-3939-69FE-9164-DF0EED9942D6}"/>
                </a:ext>
              </a:extLst>
            </p:cNvPr>
            <p:cNvGrpSpPr/>
            <p:nvPr/>
          </p:nvGrpSpPr>
          <p:grpSpPr>
            <a:xfrm>
              <a:off x="4057059" y="21845183"/>
              <a:ext cx="425535" cy="431387"/>
              <a:chOff x="3423916" y="3871538"/>
              <a:chExt cx="425535" cy="431387"/>
            </a:xfrm>
            <a:grpFill/>
          </p:grpSpPr>
          <p:sp>
            <p:nvSpPr>
              <p:cNvPr id="21" name="TextBox 20">
                <a:extLst>
                  <a:ext uri="{FF2B5EF4-FFF2-40B4-BE49-F238E27FC236}">
                    <a16:creationId xmlns:a16="http://schemas.microsoft.com/office/drawing/2014/main" id="{5EB8627A-6E53-942C-1835-52D60B2D1C39}"/>
                  </a:ext>
                </a:extLst>
              </p:cNvPr>
              <p:cNvSpPr txBox="1"/>
              <p:nvPr/>
            </p:nvSpPr>
            <p:spPr>
              <a:xfrm>
                <a:off x="3503083" y="4037952"/>
                <a:ext cx="346368"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fps</a:t>
                </a:r>
              </a:p>
            </p:txBody>
          </p:sp>
          <p:sp>
            <p:nvSpPr>
              <p:cNvPr id="22" name="TextBox 21">
                <a:extLst>
                  <a:ext uri="{FF2B5EF4-FFF2-40B4-BE49-F238E27FC236}">
                    <a16:creationId xmlns:a16="http://schemas.microsoft.com/office/drawing/2014/main" id="{F3B5A0B0-D1E1-A77F-2617-23D70E04AF2C}"/>
                  </a:ext>
                </a:extLst>
              </p:cNvPr>
              <p:cNvSpPr txBox="1"/>
              <p:nvPr/>
            </p:nvSpPr>
            <p:spPr>
              <a:xfrm>
                <a:off x="3548995" y="3871538"/>
                <a:ext cx="15144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B9C3170B-09EA-4398-517D-9AB406626C31}"/>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F1BEE21-550C-BEE5-43B7-0D7D62E49AAC}"/>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DCC462F7-3F00-D700-0811-0F69755E4F25}"/>
              </a:ext>
            </a:extLst>
          </p:cNvPr>
          <p:cNvSpPr txBox="1"/>
          <p:nvPr/>
        </p:nvSpPr>
        <p:spPr>
          <a:xfrm>
            <a:off x="2385321" y="19686419"/>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06058B-B6E8-7998-51DB-EDC9265E4B2F}"/>
              </a:ext>
            </a:extLst>
          </p:cNvPr>
          <p:cNvSpPr txBox="1"/>
          <p:nvPr/>
        </p:nvSpPr>
        <p:spPr>
          <a:xfrm>
            <a:off x="1771850"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01B51F-E8B7-EC64-61F8-05A3E04FE3AC}"/>
              </a:ext>
            </a:extLst>
          </p:cNvPr>
          <p:cNvSpPr txBox="1"/>
          <p:nvPr/>
        </p:nvSpPr>
        <p:spPr>
          <a:xfrm>
            <a:off x="1135575"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p:txBody>
      </p:sp>
      <p:sp>
        <p:nvSpPr>
          <p:cNvPr id="27" name="Text Box 36">
            <a:extLst>
              <a:ext uri="{FF2B5EF4-FFF2-40B4-BE49-F238E27FC236}">
                <a16:creationId xmlns:a16="http://schemas.microsoft.com/office/drawing/2014/main" id="{194C8671-6381-B0E7-30F9-85E36A85ABFC}"/>
              </a:ext>
            </a:extLst>
          </p:cNvPr>
          <p:cNvSpPr txBox="1"/>
          <p:nvPr/>
        </p:nvSpPr>
        <p:spPr>
          <a:xfrm>
            <a:off x="813943" y="21940790"/>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28" name="Arrow: Right 27">
            <a:extLst>
              <a:ext uri="{FF2B5EF4-FFF2-40B4-BE49-F238E27FC236}">
                <a16:creationId xmlns:a16="http://schemas.microsoft.com/office/drawing/2014/main" id="{349024C5-FB8A-5860-5500-5353B6B0178F}"/>
              </a:ext>
            </a:extLst>
          </p:cNvPr>
          <p:cNvSpPr/>
          <p:nvPr/>
        </p:nvSpPr>
        <p:spPr>
          <a:xfrm>
            <a:off x="4317409" y="20296598"/>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3B4034E-BD59-BE84-2699-9E10B3CDF43E}"/>
              </a:ext>
            </a:extLst>
          </p:cNvPr>
          <p:cNvSpPr/>
          <p:nvPr/>
        </p:nvSpPr>
        <p:spPr>
          <a:xfrm>
            <a:off x="7028439" y="19799262"/>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5226E14-C080-41EB-E32F-78C01D7FE823}"/>
              </a:ext>
            </a:extLst>
          </p:cNvPr>
          <p:cNvSpPr/>
          <p:nvPr/>
        </p:nvSpPr>
        <p:spPr>
          <a:xfrm>
            <a:off x="7028439" y="2039859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F48C7E-FE41-4407-93C7-32AE0B1F854B}"/>
              </a:ext>
            </a:extLst>
          </p:cNvPr>
          <p:cNvSpPr/>
          <p:nvPr/>
        </p:nvSpPr>
        <p:spPr>
          <a:xfrm>
            <a:off x="7028439" y="20977518"/>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77DC8DC-262B-AEA1-F6E9-D00AD47BB30E}"/>
              </a:ext>
            </a:extLst>
          </p:cNvPr>
          <p:cNvSpPr/>
          <p:nvPr/>
        </p:nvSpPr>
        <p:spPr>
          <a:xfrm>
            <a:off x="8261095" y="19449001"/>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72FFDF7-372E-1458-72F2-6F9FD5181284}"/>
              </a:ext>
            </a:extLst>
          </p:cNvPr>
          <p:cNvSpPr/>
          <p:nvPr/>
        </p:nvSpPr>
        <p:spPr>
          <a:xfrm>
            <a:off x="8261095" y="20079153"/>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460DA6A-BE8F-E9D5-8634-6EE8B211B534}"/>
              </a:ext>
            </a:extLst>
          </p:cNvPr>
          <p:cNvSpPr/>
          <p:nvPr/>
        </p:nvSpPr>
        <p:spPr>
          <a:xfrm>
            <a:off x="8261095" y="20734712"/>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1AD2406-6F28-21B2-5F0F-1FC6331D594B}"/>
              </a:ext>
            </a:extLst>
          </p:cNvPr>
          <p:cNvSpPr/>
          <p:nvPr/>
        </p:nvSpPr>
        <p:spPr>
          <a:xfrm>
            <a:off x="8261095" y="21364864"/>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0B2BC5-842F-C740-D905-397B1E5F919B}"/>
              </a:ext>
            </a:extLst>
          </p:cNvPr>
          <p:cNvSpPr/>
          <p:nvPr/>
        </p:nvSpPr>
        <p:spPr>
          <a:xfrm>
            <a:off x="9459759" y="19777633"/>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8034EDA-A2BB-DE59-7A9E-4365B1A218EB}"/>
              </a:ext>
            </a:extLst>
          </p:cNvPr>
          <p:cNvSpPr/>
          <p:nvPr/>
        </p:nvSpPr>
        <p:spPr>
          <a:xfrm>
            <a:off x="9459759" y="20376970"/>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50E43A2-6420-E690-6A82-263F55277E96}"/>
              </a:ext>
            </a:extLst>
          </p:cNvPr>
          <p:cNvSpPr/>
          <p:nvPr/>
        </p:nvSpPr>
        <p:spPr>
          <a:xfrm>
            <a:off x="9459759" y="2095588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99FE12B-10DD-10DE-DE4D-8C0BAE7671EE}"/>
              </a:ext>
            </a:extLst>
          </p:cNvPr>
          <p:cNvCxnSpPr>
            <a:stCxn id="29" idx="7"/>
            <a:endCxn id="32" idx="2"/>
          </p:cNvCxnSpPr>
          <p:nvPr/>
        </p:nvCxnSpPr>
        <p:spPr>
          <a:xfrm flipV="1">
            <a:off x="7281562" y="19597277"/>
            <a:ext cx="979533" cy="24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D334EE-17FE-2235-A4E6-544B57DCD0DE}"/>
              </a:ext>
            </a:extLst>
          </p:cNvPr>
          <p:cNvCxnSpPr>
            <a:cxnSpLocks/>
            <a:stCxn id="29" idx="6"/>
            <a:endCxn id="33" idx="2"/>
          </p:cNvCxnSpPr>
          <p:nvPr/>
        </p:nvCxnSpPr>
        <p:spPr>
          <a:xfrm>
            <a:off x="7324991" y="19947538"/>
            <a:ext cx="936104" cy="279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9D5955-5695-C7E9-07D5-504C9404CE3F}"/>
              </a:ext>
            </a:extLst>
          </p:cNvPr>
          <p:cNvCxnSpPr>
            <a:cxnSpLocks/>
            <a:endCxn id="34" idx="2"/>
          </p:cNvCxnSpPr>
          <p:nvPr/>
        </p:nvCxnSpPr>
        <p:spPr>
          <a:xfrm>
            <a:off x="7307995" y="20023604"/>
            <a:ext cx="953100" cy="85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817CBB-5411-3C6B-0438-AF3AB0472796}"/>
              </a:ext>
            </a:extLst>
          </p:cNvPr>
          <p:cNvCxnSpPr>
            <a:cxnSpLocks/>
            <a:stCxn id="29" idx="5"/>
            <a:endCxn id="35" idx="2"/>
          </p:cNvCxnSpPr>
          <p:nvPr/>
        </p:nvCxnSpPr>
        <p:spPr>
          <a:xfrm>
            <a:off x="7281562" y="20052385"/>
            <a:ext cx="979533" cy="14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00D88A-232C-B54C-E3A5-67C1A6256560}"/>
              </a:ext>
            </a:extLst>
          </p:cNvPr>
          <p:cNvCxnSpPr>
            <a:cxnSpLocks/>
            <a:stCxn id="30" idx="7"/>
            <a:endCxn id="32" idx="3"/>
          </p:cNvCxnSpPr>
          <p:nvPr/>
        </p:nvCxnSpPr>
        <p:spPr>
          <a:xfrm flipV="1">
            <a:off x="7281562" y="19702124"/>
            <a:ext cx="1022962" cy="73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78A3B2-B8D7-CA5C-6B15-7BCC7D1BAFE5}"/>
              </a:ext>
            </a:extLst>
          </p:cNvPr>
          <p:cNvCxnSpPr>
            <a:cxnSpLocks/>
            <a:stCxn id="30" idx="6"/>
            <a:endCxn id="33" idx="2"/>
          </p:cNvCxnSpPr>
          <p:nvPr/>
        </p:nvCxnSpPr>
        <p:spPr>
          <a:xfrm flipV="1">
            <a:off x="7324991" y="20227429"/>
            <a:ext cx="936104" cy="31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388194F-9ED9-8345-5E46-A846669C9E5F}"/>
              </a:ext>
            </a:extLst>
          </p:cNvPr>
          <p:cNvCxnSpPr>
            <a:cxnSpLocks/>
            <a:stCxn id="30" idx="5"/>
            <a:endCxn id="34" idx="2"/>
          </p:cNvCxnSpPr>
          <p:nvPr/>
        </p:nvCxnSpPr>
        <p:spPr>
          <a:xfrm>
            <a:off x="7281562" y="20651722"/>
            <a:ext cx="979533" cy="23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704EE2-26BB-73D8-82B0-7A2BBDFA49EB}"/>
              </a:ext>
            </a:extLst>
          </p:cNvPr>
          <p:cNvCxnSpPr>
            <a:cxnSpLocks/>
            <a:stCxn id="30" idx="5"/>
            <a:endCxn id="35" idx="2"/>
          </p:cNvCxnSpPr>
          <p:nvPr/>
        </p:nvCxnSpPr>
        <p:spPr>
          <a:xfrm>
            <a:off x="7281562" y="20651722"/>
            <a:ext cx="979533" cy="861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67384-B2B5-1E77-F0D4-B6D30108E028}"/>
              </a:ext>
            </a:extLst>
          </p:cNvPr>
          <p:cNvCxnSpPr>
            <a:cxnSpLocks/>
            <a:stCxn id="31" idx="7"/>
            <a:endCxn id="32" idx="3"/>
          </p:cNvCxnSpPr>
          <p:nvPr/>
        </p:nvCxnSpPr>
        <p:spPr>
          <a:xfrm flipV="1">
            <a:off x="7281562" y="19702124"/>
            <a:ext cx="1022962" cy="131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5B6093-E0AA-B71A-432D-F665302C1BDC}"/>
              </a:ext>
            </a:extLst>
          </p:cNvPr>
          <p:cNvCxnSpPr>
            <a:cxnSpLocks/>
            <a:stCxn id="31" idx="6"/>
            <a:endCxn id="33" idx="3"/>
          </p:cNvCxnSpPr>
          <p:nvPr/>
        </p:nvCxnSpPr>
        <p:spPr>
          <a:xfrm flipV="1">
            <a:off x="7324991" y="20332276"/>
            <a:ext cx="979533" cy="79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1B09CF-109B-54A9-DF7D-CC2508AC44B5}"/>
              </a:ext>
            </a:extLst>
          </p:cNvPr>
          <p:cNvCxnSpPr>
            <a:cxnSpLocks/>
            <a:stCxn id="31" idx="5"/>
            <a:endCxn id="34" idx="2"/>
          </p:cNvCxnSpPr>
          <p:nvPr/>
        </p:nvCxnSpPr>
        <p:spPr>
          <a:xfrm flipV="1">
            <a:off x="7281562" y="20882988"/>
            <a:ext cx="979533" cy="34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6781E7-9B75-A605-939B-7811AFC9A1DE}"/>
              </a:ext>
            </a:extLst>
          </p:cNvPr>
          <p:cNvCxnSpPr>
            <a:cxnSpLocks/>
            <a:stCxn id="31" idx="5"/>
            <a:endCxn id="35" idx="3"/>
          </p:cNvCxnSpPr>
          <p:nvPr/>
        </p:nvCxnSpPr>
        <p:spPr>
          <a:xfrm>
            <a:off x="7281562" y="21230641"/>
            <a:ext cx="1022962" cy="387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B0C9ECE-A32D-0C90-E6D0-2EA7E30A90A2}"/>
              </a:ext>
            </a:extLst>
          </p:cNvPr>
          <p:cNvCxnSpPr>
            <a:cxnSpLocks/>
            <a:stCxn id="36" idx="1"/>
            <a:endCxn id="32" idx="6"/>
          </p:cNvCxnSpPr>
          <p:nvPr/>
        </p:nvCxnSpPr>
        <p:spPr>
          <a:xfrm flipH="1" flipV="1">
            <a:off x="8557647" y="19597277"/>
            <a:ext cx="945541" cy="22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1759C9-60E9-8F0D-382D-A69EF0567DD7}"/>
              </a:ext>
            </a:extLst>
          </p:cNvPr>
          <p:cNvCxnSpPr>
            <a:cxnSpLocks/>
            <a:stCxn id="37" idx="2"/>
            <a:endCxn id="32" idx="6"/>
          </p:cNvCxnSpPr>
          <p:nvPr/>
        </p:nvCxnSpPr>
        <p:spPr>
          <a:xfrm flipH="1" flipV="1">
            <a:off x="8557647" y="19597277"/>
            <a:ext cx="902112" cy="92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EEEE50-A2F4-35C6-AC75-E1014FE14E53}"/>
              </a:ext>
            </a:extLst>
          </p:cNvPr>
          <p:cNvCxnSpPr>
            <a:cxnSpLocks/>
            <a:stCxn id="38" idx="1"/>
            <a:endCxn id="32" idx="5"/>
          </p:cNvCxnSpPr>
          <p:nvPr/>
        </p:nvCxnSpPr>
        <p:spPr>
          <a:xfrm flipH="1" flipV="1">
            <a:off x="8514218" y="19702124"/>
            <a:ext cx="988970" cy="129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61164B-9646-559A-BA1A-CED098C8ACF6}"/>
              </a:ext>
            </a:extLst>
          </p:cNvPr>
          <p:cNvCxnSpPr>
            <a:cxnSpLocks/>
            <a:stCxn id="36" idx="1"/>
            <a:endCxn id="33" idx="7"/>
          </p:cNvCxnSpPr>
          <p:nvPr/>
        </p:nvCxnSpPr>
        <p:spPr>
          <a:xfrm flipH="1">
            <a:off x="8514218" y="19821062"/>
            <a:ext cx="988970" cy="30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3E6F0D6-D765-B996-B0FA-ED6A45C8C275}"/>
              </a:ext>
            </a:extLst>
          </p:cNvPr>
          <p:cNvCxnSpPr>
            <a:cxnSpLocks/>
            <a:stCxn id="37" idx="2"/>
            <a:endCxn id="33" idx="6"/>
          </p:cNvCxnSpPr>
          <p:nvPr/>
        </p:nvCxnSpPr>
        <p:spPr>
          <a:xfrm flipH="1" flipV="1">
            <a:off x="8557647" y="20227429"/>
            <a:ext cx="902112" cy="297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6F3981-6C0C-795E-7FEE-156E6C622536}"/>
              </a:ext>
            </a:extLst>
          </p:cNvPr>
          <p:cNvCxnSpPr>
            <a:cxnSpLocks/>
            <a:stCxn id="38" idx="1"/>
            <a:endCxn id="33" idx="5"/>
          </p:cNvCxnSpPr>
          <p:nvPr/>
        </p:nvCxnSpPr>
        <p:spPr>
          <a:xfrm flipH="1" flipV="1">
            <a:off x="8514218" y="20332276"/>
            <a:ext cx="988970" cy="667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85EEBB4-4400-09CF-5BA2-1327C6ACD8EB}"/>
              </a:ext>
            </a:extLst>
          </p:cNvPr>
          <p:cNvCxnSpPr>
            <a:cxnSpLocks/>
            <a:stCxn id="36" idx="3"/>
            <a:endCxn id="34" idx="7"/>
          </p:cNvCxnSpPr>
          <p:nvPr/>
        </p:nvCxnSpPr>
        <p:spPr>
          <a:xfrm flipH="1">
            <a:off x="8514218" y="20030756"/>
            <a:ext cx="988970" cy="74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4B5F2A-E9EB-0752-1044-D571A9A8D21A}"/>
              </a:ext>
            </a:extLst>
          </p:cNvPr>
          <p:cNvCxnSpPr>
            <a:cxnSpLocks/>
            <a:stCxn id="37" idx="3"/>
            <a:endCxn id="34" idx="6"/>
          </p:cNvCxnSpPr>
          <p:nvPr/>
        </p:nvCxnSpPr>
        <p:spPr>
          <a:xfrm flipH="1">
            <a:off x="8557647" y="20630093"/>
            <a:ext cx="945541" cy="25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BEC9C8-6C87-18F7-0FA9-DCFB75FADB02}"/>
              </a:ext>
            </a:extLst>
          </p:cNvPr>
          <p:cNvCxnSpPr>
            <a:cxnSpLocks/>
            <a:stCxn id="38" idx="2"/>
            <a:endCxn id="34" idx="6"/>
          </p:cNvCxnSpPr>
          <p:nvPr/>
        </p:nvCxnSpPr>
        <p:spPr>
          <a:xfrm flipH="1" flipV="1">
            <a:off x="8557647" y="20882988"/>
            <a:ext cx="902112" cy="22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AD548D-94C5-FB68-7A8E-E5CE29F67A97}"/>
              </a:ext>
            </a:extLst>
          </p:cNvPr>
          <p:cNvCxnSpPr>
            <a:cxnSpLocks/>
            <a:stCxn id="36" idx="4"/>
            <a:endCxn id="35" idx="7"/>
          </p:cNvCxnSpPr>
          <p:nvPr/>
        </p:nvCxnSpPr>
        <p:spPr>
          <a:xfrm flipH="1">
            <a:off x="8514218" y="20074185"/>
            <a:ext cx="1093817" cy="133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C9765C-0682-6D40-A8CC-21192225C0DB}"/>
              </a:ext>
            </a:extLst>
          </p:cNvPr>
          <p:cNvCxnSpPr>
            <a:cxnSpLocks/>
            <a:stCxn id="37" idx="3"/>
            <a:endCxn id="35" idx="6"/>
          </p:cNvCxnSpPr>
          <p:nvPr/>
        </p:nvCxnSpPr>
        <p:spPr>
          <a:xfrm flipH="1">
            <a:off x="8557647" y="20630093"/>
            <a:ext cx="945541" cy="883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927238-DF60-5358-15A5-5190C63617BE}"/>
              </a:ext>
            </a:extLst>
          </p:cNvPr>
          <p:cNvCxnSpPr>
            <a:cxnSpLocks/>
            <a:stCxn id="38" idx="2"/>
            <a:endCxn id="35" idx="5"/>
          </p:cNvCxnSpPr>
          <p:nvPr/>
        </p:nvCxnSpPr>
        <p:spPr>
          <a:xfrm flipH="1">
            <a:off x="8514218" y="21104165"/>
            <a:ext cx="945541" cy="51382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 Box 37">
            <a:extLst>
              <a:ext uri="{FF2B5EF4-FFF2-40B4-BE49-F238E27FC236}">
                <a16:creationId xmlns:a16="http://schemas.microsoft.com/office/drawing/2014/main" id="{F13EFF4C-EAB5-7676-B069-2204C9E41381}"/>
              </a:ext>
            </a:extLst>
          </p:cNvPr>
          <p:cNvSpPr txBox="1"/>
          <p:nvPr/>
        </p:nvSpPr>
        <p:spPr>
          <a:xfrm>
            <a:off x="7020992" y="21897618"/>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6" name="Arrow: Right 3135">
            <a:extLst>
              <a:ext uri="{FF2B5EF4-FFF2-40B4-BE49-F238E27FC236}">
                <a16:creationId xmlns:a16="http://schemas.microsoft.com/office/drawing/2014/main" id="{9CC0A514-C518-5442-AD65-ABA40CDA454C}"/>
              </a:ext>
            </a:extLst>
          </p:cNvPr>
          <p:cNvSpPr/>
          <p:nvPr/>
        </p:nvSpPr>
        <p:spPr>
          <a:xfrm rot="5400000">
            <a:off x="7581279" y="23631703"/>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Text Box 36">
            <a:extLst>
              <a:ext uri="{FF2B5EF4-FFF2-40B4-BE49-F238E27FC236}">
                <a16:creationId xmlns:a16="http://schemas.microsoft.com/office/drawing/2014/main" id="{A43E3B43-5457-8BB7-51FC-BB39987CD2FB}"/>
              </a:ext>
            </a:extLst>
          </p:cNvPr>
          <p:cNvSpPr txBox="1"/>
          <p:nvPr/>
        </p:nvSpPr>
        <p:spPr>
          <a:xfrm>
            <a:off x="6662011" y="27848914"/>
            <a:ext cx="3671349"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9" name="Arrow: Right 3138">
            <a:extLst>
              <a:ext uri="{FF2B5EF4-FFF2-40B4-BE49-F238E27FC236}">
                <a16:creationId xmlns:a16="http://schemas.microsoft.com/office/drawing/2014/main" id="{360AD1E6-E5CA-79F8-0DF9-5D20B13A4251}"/>
              </a:ext>
            </a:extLst>
          </p:cNvPr>
          <p:cNvSpPr/>
          <p:nvPr/>
        </p:nvSpPr>
        <p:spPr>
          <a:xfrm flipH="1">
            <a:off x="4317409" y="26017397"/>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0" name="Straight Connector 3139">
            <a:extLst>
              <a:ext uri="{FF2B5EF4-FFF2-40B4-BE49-F238E27FC236}">
                <a16:creationId xmlns:a16="http://schemas.microsoft.com/office/drawing/2014/main" id="{12865D94-9853-96F8-77D7-12DAF6F5CAD5}"/>
              </a:ext>
            </a:extLst>
          </p:cNvPr>
          <p:cNvCxnSpPr/>
          <p:nvPr/>
        </p:nvCxnSpPr>
        <p:spPr>
          <a:xfrm>
            <a:off x="2847252" y="21423151"/>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142" name="Picture 3141" descr="A picture containing text, night sky&#10;&#10;Description automatically generated">
            <a:extLst>
              <a:ext uri="{FF2B5EF4-FFF2-40B4-BE49-F238E27FC236}">
                <a16:creationId xmlns:a16="http://schemas.microsoft.com/office/drawing/2014/main" id="{ED899742-BFAD-E839-F0E2-F5F46A1C46FD}"/>
              </a:ext>
            </a:extLst>
          </p:cNvPr>
          <p:cNvPicPr>
            <a:picLocks noChangeAspect="1"/>
          </p:cNvPicPr>
          <p:nvPr/>
        </p:nvPicPr>
        <p:blipFill rotWithShape="1">
          <a:blip r:embed="rId7">
            <a:extLst>
              <a:ext uri="{28A0092B-C50C-407E-A947-70E740481C1C}">
                <a14:useLocalDpi xmlns:a14="http://schemas.microsoft.com/office/drawing/2010/main" val="0"/>
              </a:ext>
            </a:extLst>
          </a:blip>
          <a:srcRect b="10650"/>
          <a:stretch/>
        </p:blipFill>
        <p:spPr>
          <a:xfrm>
            <a:off x="836591" y="24612584"/>
            <a:ext cx="3088057" cy="2971417"/>
          </a:xfrm>
          <a:prstGeom prst="rect">
            <a:avLst/>
          </a:prstGeom>
        </p:spPr>
      </p:pic>
      <p:sp>
        <p:nvSpPr>
          <p:cNvPr id="3143" name="Text Box 37">
            <a:extLst>
              <a:ext uri="{FF2B5EF4-FFF2-40B4-BE49-F238E27FC236}">
                <a16:creationId xmlns:a16="http://schemas.microsoft.com/office/drawing/2014/main" id="{DB149971-0BCF-7C98-618B-FACAD358D919}"/>
              </a:ext>
            </a:extLst>
          </p:cNvPr>
          <p:cNvSpPr txBox="1"/>
          <p:nvPr/>
        </p:nvSpPr>
        <p:spPr>
          <a:xfrm>
            <a:off x="1521204" y="27612190"/>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5" name="Picture 3144" descr="A screenshot of a video game&#10;&#10;Description automatically generated with medium confidence">
            <a:extLst>
              <a:ext uri="{FF2B5EF4-FFF2-40B4-BE49-F238E27FC236}">
                <a16:creationId xmlns:a16="http://schemas.microsoft.com/office/drawing/2014/main" id="{84250359-01FD-C8D2-E3C3-6057DAE7E6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665352" y="25049100"/>
            <a:ext cx="3657607" cy="2743205"/>
          </a:xfrm>
          <a:prstGeom prst="rect">
            <a:avLst/>
          </a:prstGeom>
        </p:spPr>
      </p:pic>
      <p:sp>
        <p:nvSpPr>
          <p:cNvPr id="3146" name="Scroll: Horizontal 3145">
            <a:extLst>
              <a:ext uri="{FF2B5EF4-FFF2-40B4-BE49-F238E27FC236}">
                <a16:creationId xmlns:a16="http://schemas.microsoft.com/office/drawing/2014/main" id="{926D8DF2-6706-5F3E-BDE6-168F705CFCA6}"/>
              </a:ext>
            </a:extLst>
          </p:cNvPr>
          <p:cNvSpPr/>
          <p:nvPr/>
        </p:nvSpPr>
        <p:spPr>
          <a:xfrm>
            <a:off x="11470027" y="5378680"/>
            <a:ext cx="9708810" cy="1081036"/>
          </a:xfrm>
          <a:prstGeom prst="horizontalScroll">
            <a:avLst/>
          </a:prstGeom>
          <a:solidFill>
            <a:schemeClr val="accent6">
              <a:lumMod val="20000"/>
              <a:lumOff val="80000"/>
            </a:schemeClr>
          </a:solidFill>
          <a:ln>
            <a:solidFill>
              <a:schemeClr val="accent6">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Text Box 6">
            <a:extLst>
              <a:ext uri="{FF2B5EF4-FFF2-40B4-BE49-F238E27FC236}">
                <a16:creationId xmlns:a16="http://schemas.microsoft.com/office/drawing/2014/main" id="{DEC766CF-CB05-3DDD-8F82-3E1C9BDC72F6}"/>
              </a:ext>
            </a:extLst>
          </p:cNvPr>
          <p:cNvSpPr txBox="1"/>
          <p:nvPr/>
        </p:nvSpPr>
        <p:spPr>
          <a:xfrm>
            <a:off x="15444003" y="5604454"/>
            <a:ext cx="2342221" cy="7210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Findings</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9" name="Picture 3148" descr="A picture containing text&#10;&#10;Description automatically generated">
            <a:extLst>
              <a:ext uri="{FF2B5EF4-FFF2-40B4-BE49-F238E27FC236}">
                <a16:creationId xmlns:a16="http://schemas.microsoft.com/office/drawing/2014/main" id="{5590558F-CA41-161B-988C-5D6F62E3C66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4481852" y="5614555"/>
            <a:ext cx="649765" cy="649765"/>
          </a:xfrm>
          <a:prstGeom prst="rect">
            <a:avLst/>
          </a:prstGeom>
        </p:spPr>
      </p:pic>
      <p:sp>
        <p:nvSpPr>
          <p:cNvPr id="3150" name="TextBox 3149">
            <a:extLst>
              <a:ext uri="{FF2B5EF4-FFF2-40B4-BE49-F238E27FC236}">
                <a16:creationId xmlns:a16="http://schemas.microsoft.com/office/drawing/2014/main" id="{D7CDCD8A-CDE1-98F1-F3B6-7DADFB3FA2E5}"/>
              </a:ext>
            </a:extLst>
          </p:cNvPr>
          <p:cNvSpPr txBox="1"/>
          <p:nvPr/>
        </p:nvSpPr>
        <p:spPr>
          <a:xfrm>
            <a:off x="11490905" y="6561209"/>
            <a:ext cx="9957982" cy="830997"/>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notice that the spine angle value shows that the 3D reconstruction is quite reliable based only on image features.</a:t>
            </a:r>
          </a:p>
        </p:txBody>
      </p:sp>
      <p:sp>
        <p:nvSpPr>
          <p:cNvPr id="3151" name="TextBox 3150">
            <a:extLst>
              <a:ext uri="{FF2B5EF4-FFF2-40B4-BE49-F238E27FC236}">
                <a16:creationId xmlns:a16="http://schemas.microsoft.com/office/drawing/2014/main" id="{D13BFB9C-D440-3608-196B-05441E9C67CF}"/>
              </a:ext>
            </a:extLst>
          </p:cNvPr>
          <p:cNvSpPr txBox="1"/>
          <p:nvPr/>
        </p:nvSpPr>
        <p:spPr>
          <a:xfrm>
            <a:off x="11490905" y="7511829"/>
            <a:ext cx="9957982" cy="1569660"/>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120N, the red curve in Figure 2 displays injury risk over 12 repetitions. It indicates an accumulation of risk and increasing danger with more repetitions, contrasting with the green curves remaining constant value of risk probability.</a:t>
            </a:r>
            <a:endParaRPr lang="en-MY" sz="2400" dirty="0">
              <a:latin typeface="Arial" panose="020B0604020202020204" pitchFamily="34" charset="0"/>
              <a:cs typeface="Arial" panose="020B0604020202020204" pitchFamily="34" charset="0"/>
            </a:endParaRPr>
          </a:p>
        </p:txBody>
      </p:sp>
      <p:sp>
        <p:nvSpPr>
          <p:cNvPr id="3152" name="TextBox 3151">
            <a:extLst>
              <a:ext uri="{FF2B5EF4-FFF2-40B4-BE49-F238E27FC236}">
                <a16:creationId xmlns:a16="http://schemas.microsoft.com/office/drawing/2014/main" id="{F6D17B2A-8BCD-E254-93DC-741F091B9F03}"/>
              </a:ext>
            </a:extLst>
          </p:cNvPr>
          <p:cNvSpPr txBox="1"/>
          <p:nvPr/>
        </p:nvSpPr>
        <p:spPr>
          <a:xfrm>
            <a:off x="11482530" y="9186596"/>
            <a:ext cx="9945479" cy="830997"/>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150N, we obtain the result as shown in Figure 3, apparently the risk is much higher than Figure 2. </a:t>
            </a:r>
          </a:p>
        </p:txBody>
      </p:sp>
      <p:sp>
        <p:nvSpPr>
          <p:cNvPr id="3153" name="TextBox 3152">
            <a:extLst>
              <a:ext uri="{FF2B5EF4-FFF2-40B4-BE49-F238E27FC236}">
                <a16:creationId xmlns:a16="http://schemas.microsoft.com/office/drawing/2014/main" id="{622F9577-2C93-DB4B-61BD-80AD916F036E}"/>
              </a:ext>
            </a:extLst>
          </p:cNvPr>
          <p:cNvSpPr txBox="1"/>
          <p:nvPr/>
        </p:nvSpPr>
        <p:spPr>
          <a:xfrm>
            <a:off x="11470027" y="10257424"/>
            <a:ext cx="9957982" cy="1200329"/>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Lowering the back while carrying the same weight significantly increases the risk of injury (peak value of green curves represents peak low back flexion angle).</a:t>
            </a:r>
            <a:endParaRPr lang="en-MY" sz="2400" dirty="0">
              <a:latin typeface="Arial" panose="020B0604020202020204" pitchFamily="34" charset="0"/>
              <a:cs typeface="Arial" panose="020B0604020202020204" pitchFamily="34" charset="0"/>
            </a:endParaRPr>
          </a:p>
        </p:txBody>
      </p:sp>
      <p:grpSp>
        <p:nvGrpSpPr>
          <p:cNvPr id="3160" name="Group 3159">
            <a:extLst>
              <a:ext uri="{FF2B5EF4-FFF2-40B4-BE49-F238E27FC236}">
                <a16:creationId xmlns:a16="http://schemas.microsoft.com/office/drawing/2014/main" id="{E8E2D0E9-6731-21B8-FA6B-131ADA46EC19}"/>
              </a:ext>
            </a:extLst>
          </p:cNvPr>
          <p:cNvGrpSpPr/>
          <p:nvPr/>
        </p:nvGrpSpPr>
        <p:grpSpPr>
          <a:xfrm>
            <a:off x="12784737" y="11539590"/>
            <a:ext cx="6874867" cy="3645848"/>
            <a:chOff x="12387485" y="17018975"/>
            <a:chExt cx="7567767" cy="4013306"/>
          </a:xfrm>
        </p:grpSpPr>
        <p:grpSp>
          <p:nvGrpSpPr>
            <p:cNvPr id="3161" name="Group 3160">
              <a:extLst>
                <a:ext uri="{FF2B5EF4-FFF2-40B4-BE49-F238E27FC236}">
                  <a16:creationId xmlns:a16="http://schemas.microsoft.com/office/drawing/2014/main" id="{2022F31B-5D21-C14D-F236-2B295E9CD401}"/>
                </a:ext>
              </a:extLst>
            </p:cNvPr>
            <p:cNvGrpSpPr/>
            <p:nvPr/>
          </p:nvGrpSpPr>
          <p:grpSpPr>
            <a:xfrm>
              <a:off x="12387485" y="17018975"/>
              <a:ext cx="7567767" cy="3711570"/>
              <a:chOff x="939461" y="20123999"/>
              <a:chExt cx="7076866" cy="3470810"/>
            </a:xfrm>
          </p:grpSpPr>
          <p:pic>
            <p:nvPicPr>
              <p:cNvPr id="3163" name="Picture 3162">
                <a:extLst>
                  <a:ext uri="{FF2B5EF4-FFF2-40B4-BE49-F238E27FC236}">
                    <a16:creationId xmlns:a16="http://schemas.microsoft.com/office/drawing/2014/main" id="{0943075D-CD4F-910E-84B0-6920FD8C7A50}"/>
                  </a:ext>
                </a:extLst>
              </p:cNvPr>
              <p:cNvPicPr>
                <a:picLocks noChangeAspect="1"/>
              </p:cNvPicPr>
              <p:nvPr/>
            </p:nvPicPr>
            <p:blipFill rotWithShape="1">
              <a:blip r:embed="rId12"/>
              <a:srcRect r="48257" b="25459"/>
              <a:stretch/>
            </p:blipFill>
            <p:spPr>
              <a:xfrm>
                <a:off x="1265676" y="20123999"/>
                <a:ext cx="6750651" cy="3470810"/>
              </a:xfrm>
              <a:prstGeom prst="rect">
                <a:avLst/>
              </a:prstGeom>
            </p:spPr>
          </p:pic>
          <p:sp>
            <p:nvSpPr>
              <p:cNvPr id="3164" name="Oval 3163">
                <a:extLst>
                  <a:ext uri="{FF2B5EF4-FFF2-40B4-BE49-F238E27FC236}">
                    <a16:creationId xmlns:a16="http://schemas.microsoft.com/office/drawing/2014/main" id="{F6D236A8-6E56-0C98-D759-DD994D81E597}"/>
                  </a:ext>
                </a:extLst>
              </p:cNvPr>
              <p:cNvSpPr/>
              <p:nvPr/>
            </p:nvSpPr>
            <p:spPr>
              <a:xfrm>
                <a:off x="939461" y="20760625"/>
                <a:ext cx="3201442" cy="3431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2" name="Text Box 36">
              <a:extLst>
                <a:ext uri="{FF2B5EF4-FFF2-40B4-BE49-F238E27FC236}">
                  <a16:creationId xmlns:a16="http://schemas.microsoft.com/office/drawing/2014/main" id="{7AE0561C-4450-5FCA-DCD1-1CB09522F4AD}"/>
                </a:ext>
              </a:extLst>
            </p:cNvPr>
            <p:cNvSpPr txBox="1"/>
            <p:nvPr/>
          </p:nvSpPr>
          <p:spPr>
            <a:xfrm>
              <a:off x="13712823" y="20585919"/>
              <a:ext cx="5782182" cy="44636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 Visualization of 3D reconstruction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sp>
        <p:nvSpPr>
          <p:cNvPr id="3165" name="Text Box 6">
            <a:extLst>
              <a:ext uri="{FF2B5EF4-FFF2-40B4-BE49-F238E27FC236}">
                <a16:creationId xmlns:a16="http://schemas.microsoft.com/office/drawing/2014/main" id="{4701245C-3064-74BC-8866-99A8000ED8E6}"/>
              </a:ext>
            </a:extLst>
          </p:cNvPr>
          <p:cNvSpPr txBox="1"/>
          <p:nvPr/>
        </p:nvSpPr>
        <p:spPr>
          <a:xfrm>
            <a:off x="14993205" y="20373193"/>
            <a:ext cx="3243818" cy="7233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36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66" name="Picture 3165" descr="A picture containing dark, black, night sky&#10;&#10;Description automatically generated">
            <a:extLst>
              <a:ext uri="{FF2B5EF4-FFF2-40B4-BE49-F238E27FC236}">
                <a16:creationId xmlns:a16="http://schemas.microsoft.com/office/drawing/2014/main" id="{6CF4F918-E124-6A43-42DE-13AF9B9FA7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6740" y="20405997"/>
            <a:ext cx="639995" cy="592692"/>
          </a:xfrm>
          <a:prstGeom prst="rect">
            <a:avLst/>
          </a:prstGeom>
        </p:spPr>
      </p:pic>
      <p:sp>
        <p:nvSpPr>
          <p:cNvPr id="3167" name="TextBox 3166">
            <a:extLst>
              <a:ext uri="{FF2B5EF4-FFF2-40B4-BE49-F238E27FC236}">
                <a16:creationId xmlns:a16="http://schemas.microsoft.com/office/drawing/2014/main" id="{E6BBF834-B2A2-25C3-D764-BF3678763695}"/>
              </a:ext>
            </a:extLst>
          </p:cNvPr>
          <p:cNvSpPr txBox="1"/>
          <p:nvPr/>
        </p:nvSpPr>
        <p:spPr>
          <a:xfrm>
            <a:off x="11515346" y="21391323"/>
            <a:ext cx="9663487" cy="2677656"/>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sp>
        <p:nvSpPr>
          <p:cNvPr id="3183" name="Rectangle: Top Corners Rounded 3182">
            <a:extLst>
              <a:ext uri="{FF2B5EF4-FFF2-40B4-BE49-F238E27FC236}">
                <a16:creationId xmlns:a16="http://schemas.microsoft.com/office/drawing/2014/main" id="{C5C1C091-4BC5-E963-2969-9595D5AC6FEB}"/>
              </a:ext>
            </a:extLst>
          </p:cNvPr>
          <p:cNvSpPr/>
          <p:nvPr/>
        </p:nvSpPr>
        <p:spPr>
          <a:xfrm rot="5400000" flipH="1">
            <a:off x="4995450" y="12176341"/>
            <a:ext cx="5489952" cy="4720505"/>
          </a:xfrm>
          <a:prstGeom prst="round2Same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Scroll: Horizontal 3183">
            <a:extLst>
              <a:ext uri="{FF2B5EF4-FFF2-40B4-BE49-F238E27FC236}">
                <a16:creationId xmlns:a16="http://schemas.microsoft.com/office/drawing/2014/main" id="{B160A403-CA33-B14F-EA9E-B99315412BFF}"/>
              </a:ext>
            </a:extLst>
          </p:cNvPr>
          <p:cNvSpPr/>
          <p:nvPr/>
        </p:nvSpPr>
        <p:spPr>
          <a:xfrm>
            <a:off x="11515345" y="24656904"/>
            <a:ext cx="9663491" cy="1081036"/>
          </a:xfrm>
          <a:prstGeom prst="horizontalScroll">
            <a:avLst/>
          </a:prstGeom>
          <a:solidFill>
            <a:schemeClr val="accent2">
              <a:lumMod val="20000"/>
              <a:lumOff val="80000"/>
            </a:schemeClr>
          </a:solidFill>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5" name="Text Box 6">
            <a:extLst>
              <a:ext uri="{FF2B5EF4-FFF2-40B4-BE49-F238E27FC236}">
                <a16:creationId xmlns:a16="http://schemas.microsoft.com/office/drawing/2014/main" id="{30D3C093-4892-8DF7-5D80-C3E49447A50E}"/>
              </a:ext>
            </a:extLst>
          </p:cNvPr>
          <p:cNvSpPr txBox="1"/>
          <p:nvPr/>
        </p:nvSpPr>
        <p:spPr>
          <a:xfrm>
            <a:off x="15020797" y="24833848"/>
            <a:ext cx="3353917" cy="6714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87" name="Picture 3186" descr="Text&#10;&#10;Description automatically generated">
            <a:extLst>
              <a:ext uri="{FF2B5EF4-FFF2-40B4-BE49-F238E27FC236}">
                <a16:creationId xmlns:a16="http://schemas.microsoft.com/office/drawing/2014/main" id="{2F50E410-2E42-AC05-542E-EC9FFC7A7C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21711" y="24822361"/>
            <a:ext cx="640285" cy="1042750"/>
          </a:xfrm>
          <a:prstGeom prst="rect">
            <a:avLst/>
          </a:prstGeom>
        </p:spPr>
      </p:pic>
      <p:sp>
        <p:nvSpPr>
          <p:cNvPr id="3188" name="TextBox 3187">
            <a:extLst>
              <a:ext uri="{FF2B5EF4-FFF2-40B4-BE49-F238E27FC236}">
                <a16:creationId xmlns:a16="http://schemas.microsoft.com/office/drawing/2014/main" id="{E15683AC-5BC1-8A17-439D-F275B0D44E03}"/>
              </a:ext>
            </a:extLst>
          </p:cNvPr>
          <p:cNvSpPr txBox="1"/>
          <p:nvPr/>
        </p:nvSpPr>
        <p:spPr>
          <a:xfrm>
            <a:off x="11490903" y="25937119"/>
            <a:ext cx="9687930"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Currently, we are using average muscle area of both genders at a certain range of age, this may not apply to more extreme cases in terms of body fitness. And hence, more customizable ergonomic risk assessment framework can be developed in future to enhance the work. Other than that, the hyperparameters adjustment may be optimized further for the risk probability prediction.</a:t>
            </a:r>
          </a:p>
        </p:txBody>
      </p:sp>
      <p:grpSp>
        <p:nvGrpSpPr>
          <p:cNvPr id="3157" name="Group 3156">
            <a:extLst>
              <a:ext uri="{FF2B5EF4-FFF2-40B4-BE49-F238E27FC236}">
                <a16:creationId xmlns:a16="http://schemas.microsoft.com/office/drawing/2014/main" id="{FF7EC6CD-52F3-15E2-3157-0BE8500A3E2D}"/>
              </a:ext>
            </a:extLst>
          </p:cNvPr>
          <p:cNvGrpSpPr/>
          <p:nvPr/>
        </p:nvGrpSpPr>
        <p:grpSpPr>
          <a:xfrm>
            <a:off x="11735527" y="15500025"/>
            <a:ext cx="4685553" cy="4176468"/>
            <a:chOff x="11125448" y="20545141"/>
            <a:chExt cx="4968552" cy="4428720"/>
          </a:xfrm>
        </p:grpSpPr>
        <p:pic>
          <p:nvPicPr>
            <p:cNvPr id="3158" name="Picture 3157">
              <a:extLst>
                <a:ext uri="{FF2B5EF4-FFF2-40B4-BE49-F238E27FC236}">
                  <a16:creationId xmlns:a16="http://schemas.microsoft.com/office/drawing/2014/main" id="{A5F3199B-F0A3-FF48-36B0-09EA56366EE6}"/>
                </a:ext>
              </a:extLst>
            </p:cNvPr>
            <p:cNvPicPr>
              <a:picLocks noChangeAspect="1"/>
            </p:cNvPicPr>
            <p:nvPr/>
          </p:nvPicPr>
          <p:blipFill rotWithShape="1">
            <a:blip r:embed="rId12"/>
            <a:srcRect l="54866" t="3520" r="980"/>
            <a:stretch/>
          </p:blipFill>
          <p:spPr>
            <a:xfrm>
              <a:off x="11125448" y="20545141"/>
              <a:ext cx="4968552" cy="3874654"/>
            </a:xfrm>
            <a:prstGeom prst="rect">
              <a:avLst/>
            </a:prstGeom>
          </p:spPr>
        </p:pic>
        <p:sp>
          <p:nvSpPr>
            <p:cNvPr id="3159" name="Text Box 36">
              <a:extLst>
                <a:ext uri="{FF2B5EF4-FFF2-40B4-BE49-F238E27FC236}">
                  <a16:creationId xmlns:a16="http://schemas.microsoft.com/office/drawing/2014/main" id="{E72F1F54-AF18-45D2-66F4-639B8C7EA9F1}"/>
                </a:ext>
              </a:extLst>
            </p:cNvPr>
            <p:cNvSpPr txBox="1"/>
            <p:nvPr/>
          </p:nvSpPr>
          <p:spPr>
            <a:xfrm>
              <a:off x="11389099" y="24517011"/>
              <a:ext cx="4704901" cy="4568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 Risk % at the load of 120N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grpSp>
        <p:nvGrpSpPr>
          <p:cNvPr id="3154" name="Group 3153">
            <a:extLst>
              <a:ext uri="{FF2B5EF4-FFF2-40B4-BE49-F238E27FC236}">
                <a16:creationId xmlns:a16="http://schemas.microsoft.com/office/drawing/2014/main" id="{9FD252E3-3452-AD05-D074-CAFE1D55BC48}"/>
              </a:ext>
            </a:extLst>
          </p:cNvPr>
          <p:cNvGrpSpPr/>
          <p:nvPr/>
        </p:nvGrpSpPr>
        <p:grpSpPr>
          <a:xfrm>
            <a:off x="16410632" y="15588644"/>
            <a:ext cx="4579912" cy="4113481"/>
            <a:chOff x="16454039" y="20568919"/>
            <a:chExt cx="4968553" cy="4462542"/>
          </a:xfrm>
        </p:grpSpPr>
        <p:pic>
          <p:nvPicPr>
            <p:cNvPr id="3155" name="Picture 3154">
              <a:extLst>
                <a:ext uri="{FF2B5EF4-FFF2-40B4-BE49-F238E27FC236}">
                  <a16:creationId xmlns:a16="http://schemas.microsoft.com/office/drawing/2014/main" id="{8B8F32F5-67A0-8639-D17E-54D437113E8C}"/>
                </a:ext>
              </a:extLst>
            </p:cNvPr>
            <p:cNvPicPr>
              <a:picLocks noChangeAspect="1"/>
            </p:cNvPicPr>
            <p:nvPr/>
          </p:nvPicPr>
          <p:blipFill>
            <a:blip r:embed="rId15"/>
            <a:stretch>
              <a:fillRect/>
            </a:stretch>
          </p:blipFill>
          <p:spPr>
            <a:xfrm>
              <a:off x="16454039" y="20568919"/>
              <a:ext cx="4968553" cy="3797159"/>
            </a:xfrm>
            <a:prstGeom prst="rect">
              <a:avLst/>
            </a:prstGeom>
          </p:spPr>
        </p:pic>
        <p:sp>
          <p:nvSpPr>
            <p:cNvPr id="3156" name="Text Box 36">
              <a:extLst>
                <a:ext uri="{FF2B5EF4-FFF2-40B4-BE49-F238E27FC236}">
                  <a16:creationId xmlns:a16="http://schemas.microsoft.com/office/drawing/2014/main" id="{90953BE7-C72B-8398-FE22-C40CF2C36A61}"/>
                </a:ext>
              </a:extLst>
            </p:cNvPr>
            <p:cNvSpPr txBox="1"/>
            <p:nvPr/>
          </p:nvSpPr>
          <p:spPr>
            <a:xfrm>
              <a:off x="16589953" y="24534276"/>
              <a:ext cx="4696725" cy="497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 Risk % at the load of 150N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cxnSp>
        <p:nvCxnSpPr>
          <p:cNvPr id="3191" name="Straight Connector 3190">
            <a:extLst>
              <a:ext uri="{FF2B5EF4-FFF2-40B4-BE49-F238E27FC236}">
                <a16:creationId xmlns:a16="http://schemas.microsoft.com/office/drawing/2014/main" id="{FE3C8FDA-81FF-C50E-FF10-451E4B2A3F32}"/>
              </a:ext>
            </a:extLst>
          </p:cNvPr>
          <p:cNvCxnSpPr>
            <a:cxnSpLocks/>
          </p:cNvCxnSpPr>
          <p:nvPr/>
        </p:nvCxnSpPr>
        <p:spPr>
          <a:xfrm>
            <a:off x="11053440" y="5591658"/>
            <a:ext cx="0" cy="231578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45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2.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4081</TotalTime>
  <Words>529</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58</cp:revision>
  <dcterms:created xsi:type="dcterms:W3CDTF">2014-02-10T03:35:30Z</dcterms:created>
  <dcterms:modified xsi:type="dcterms:W3CDTF">2023-03-11T06:13:52Z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