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6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3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2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6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4B4B-0AE6-4C57-B25A-CD7E384E099C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66D4-74C7-4E6D-A9E1-A9FF60BB4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0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R1d27kovP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ptNONmnXH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1917"/>
            <a:ext cx="9144000" cy="23876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en-GB" sz="8000" b="1" dirty="0" smtClean="0"/>
              <a:t>Understanding cause and consequence </a:t>
            </a:r>
            <a:endParaRPr lang="en-GB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1"/>
            <a:ext cx="9144000" cy="2263185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GB" sz="3200" b="1" u="sng" dirty="0" smtClean="0">
                <a:solidFill>
                  <a:schemeClr val="bg1"/>
                </a:solidFill>
              </a:rPr>
              <a:t>Learning Objectives:</a:t>
            </a:r>
          </a:p>
          <a:p>
            <a:pPr algn="l"/>
            <a:r>
              <a:rPr lang="en-GB" sz="3200" dirty="0" smtClean="0">
                <a:solidFill>
                  <a:srgbClr val="00B050"/>
                </a:solidFill>
              </a:rPr>
              <a:t>To be able to understand cause and consequence. </a:t>
            </a:r>
          </a:p>
          <a:p>
            <a:pPr algn="l"/>
            <a:r>
              <a:rPr lang="en-GB" sz="3200" dirty="0" smtClean="0">
                <a:solidFill>
                  <a:srgbClr val="FFFF00"/>
                </a:solidFill>
              </a:rPr>
              <a:t>To be able to identify causes and consequences. </a:t>
            </a:r>
          </a:p>
          <a:p>
            <a:pPr algn="l"/>
            <a:r>
              <a:rPr lang="en-GB" sz="3200" dirty="0" smtClean="0">
                <a:solidFill>
                  <a:srgbClr val="FF0000"/>
                </a:solidFill>
              </a:rPr>
              <a:t>To be able to complete a </a:t>
            </a:r>
            <a:r>
              <a:rPr lang="en-GB" sz="3200" dirty="0" err="1" smtClean="0">
                <a:solidFill>
                  <a:srgbClr val="FF0000"/>
                </a:solidFill>
              </a:rPr>
              <a:t>Histree</a:t>
            </a:r>
            <a:r>
              <a:rPr lang="en-GB" sz="3200" dirty="0" smtClean="0">
                <a:solidFill>
                  <a:srgbClr val="FF0000"/>
                </a:solidFill>
              </a:rPr>
              <a:t>.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208" y="247559"/>
            <a:ext cx="3411583" cy="1325563"/>
          </a:xfrm>
          <a:solidFill>
            <a:srgbClr val="FFFF66"/>
          </a:solidFill>
        </p:spPr>
        <p:txBody>
          <a:bodyPr/>
          <a:lstStyle/>
          <a:p>
            <a:pPr algn="ctr"/>
            <a:r>
              <a:rPr lang="en-GB" b="1" dirty="0" smtClean="0"/>
              <a:t>Keywords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solidFill>
                  <a:srgbClr val="FF0000"/>
                </a:solidFill>
              </a:rPr>
              <a:t>Cause</a:t>
            </a:r>
            <a:r>
              <a:rPr lang="en-GB" sz="4400" dirty="0" smtClean="0"/>
              <a:t> – Factors leading up to and creating the event.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4400" b="1" u="sng" dirty="0" smtClean="0">
                <a:solidFill>
                  <a:srgbClr val="FF0000"/>
                </a:solidFill>
              </a:rPr>
              <a:t>Event</a:t>
            </a:r>
            <a:r>
              <a:rPr lang="en-GB" sz="4400" dirty="0" smtClean="0"/>
              <a:t> – An action which is important.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4400" b="1" u="sng" dirty="0" smtClean="0">
                <a:solidFill>
                  <a:srgbClr val="FF0000"/>
                </a:solidFill>
              </a:rPr>
              <a:t>Consequence</a:t>
            </a:r>
            <a:r>
              <a:rPr lang="en-GB" sz="4400" dirty="0" smtClean="0"/>
              <a:t> – Factors after the event which have an impact.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6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460" y="286748"/>
            <a:ext cx="3307080" cy="1325563"/>
          </a:xfrm>
          <a:solidFill>
            <a:srgbClr val="FFFF66"/>
          </a:solidFill>
        </p:spPr>
        <p:txBody>
          <a:bodyPr/>
          <a:lstStyle/>
          <a:p>
            <a:pPr algn="ctr"/>
            <a:r>
              <a:rPr lang="en-GB" b="1" dirty="0" smtClean="0"/>
              <a:t>Video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Watch the video to gain a further understanding of what these two words mean. 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smtClean="0">
                <a:hlinkClick r:id="rId2"/>
              </a:rPr>
              <a:t>https://www.youtube.com/watch?v=jR1d27kovPw</a:t>
            </a:r>
            <a:r>
              <a:rPr lang="en-GB" sz="4000" dirty="0" smtClean="0"/>
              <a:t>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064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911" y="208371"/>
            <a:ext cx="2288177" cy="1325563"/>
          </a:xfrm>
          <a:solidFill>
            <a:srgbClr val="FFFF66"/>
          </a:solidFill>
        </p:spPr>
        <p:txBody>
          <a:bodyPr/>
          <a:lstStyle/>
          <a:p>
            <a:pPr algn="ctr"/>
            <a:r>
              <a:rPr lang="en-GB" b="1" dirty="0" smtClean="0"/>
              <a:t>Task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 smtClean="0"/>
              <a:t>Identify the cause, event and consequence. </a:t>
            </a:r>
          </a:p>
          <a:p>
            <a:pPr marL="0" indent="0">
              <a:buNone/>
            </a:pPr>
            <a:endParaRPr lang="en-GB" sz="3600" dirty="0"/>
          </a:p>
          <a:p>
            <a:pPr marL="514350" indent="-514350">
              <a:buAutoNum type="alphaLcPeriod"/>
            </a:pPr>
            <a:r>
              <a:rPr lang="en-GB" sz="3600" dirty="0" smtClean="0"/>
              <a:t>Bob was unhappy in his job as a banker</a:t>
            </a:r>
          </a:p>
          <a:p>
            <a:pPr marL="514350" indent="-514350">
              <a:buAutoNum type="alphaLcPeriod"/>
            </a:pPr>
            <a:r>
              <a:rPr lang="en-GB" sz="3600" dirty="0" smtClean="0"/>
              <a:t>Bob is now happy working as a chef </a:t>
            </a:r>
          </a:p>
          <a:p>
            <a:pPr marL="514350" indent="-514350">
              <a:buAutoNum type="alphaLcPeriod"/>
            </a:pPr>
            <a:r>
              <a:rPr lang="en-GB" sz="3600" dirty="0" smtClean="0"/>
              <a:t>Bob quits his job</a:t>
            </a:r>
          </a:p>
          <a:p>
            <a:pPr marL="514350" indent="-514350">
              <a:buAutoNum type="alphaLcPeriod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248503" y="3030583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Cause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63589" y="4280263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Event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303623" y="3645439"/>
            <a:ext cx="29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Consequence 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06"/>
            <a:ext cx="10515600" cy="654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Identify the cause, event and consequence. </a:t>
            </a:r>
          </a:p>
          <a:p>
            <a:pPr marL="0" indent="0">
              <a:buNone/>
            </a:pPr>
            <a:r>
              <a:rPr lang="en-GB" dirty="0" smtClean="0"/>
              <a:t>1a. Cristiano Ronaldo was unhappy at Juventus</a:t>
            </a:r>
          </a:p>
          <a:p>
            <a:pPr marL="0" indent="0">
              <a:buNone/>
            </a:pPr>
            <a:r>
              <a:rPr lang="en-GB" dirty="0" smtClean="0"/>
              <a:t>1b. Manchester United sell thousands of Ronaldo shirts</a:t>
            </a:r>
          </a:p>
          <a:p>
            <a:pPr marL="0" indent="0">
              <a:buNone/>
            </a:pPr>
            <a:r>
              <a:rPr lang="en-GB" dirty="0" smtClean="0"/>
              <a:t>1c. Cristiano Ronaldo signs for Manchester United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2a. Thousands of men lost their lives</a:t>
            </a:r>
          </a:p>
          <a:p>
            <a:pPr marL="0" indent="0">
              <a:buNone/>
            </a:pPr>
            <a:r>
              <a:rPr lang="en-GB" dirty="0" smtClean="0"/>
              <a:t>2b. Fighting broke out in World War One</a:t>
            </a:r>
          </a:p>
          <a:p>
            <a:pPr marL="0" indent="0">
              <a:buNone/>
            </a:pPr>
            <a:r>
              <a:rPr lang="en-GB" dirty="0" smtClean="0"/>
              <a:t>2c. Archduke Franz Ferdinand was assassinated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3a. Henry VIII got a divorce</a:t>
            </a:r>
          </a:p>
          <a:p>
            <a:pPr marL="0" indent="0">
              <a:buNone/>
            </a:pPr>
            <a:r>
              <a:rPr lang="en-GB" dirty="0" smtClean="0"/>
              <a:t>3b. The Church of England was established</a:t>
            </a:r>
          </a:p>
          <a:p>
            <a:pPr marL="0" indent="0">
              <a:buNone/>
            </a:pPr>
            <a:r>
              <a:rPr lang="en-GB" dirty="0" smtClean="0"/>
              <a:t>3c. Henry VIII was unhappy in his marriage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33212" y="679268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Cause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33212" y="3807822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Cause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955972" y="5847805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Cause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833361" y="1790588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Event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44789" y="3263425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Event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59236" y="4842942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Event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952412" y="1223665"/>
            <a:ext cx="208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Consequence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313716" y="2788919"/>
            <a:ext cx="208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Consequence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01990" y="5303408"/>
            <a:ext cx="208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Consequence 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1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277" y="325936"/>
            <a:ext cx="2967446" cy="1325563"/>
          </a:xfrm>
          <a:solidFill>
            <a:srgbClr val="FFFF66"/>
          </a:solidFill>
        </p:spPr>
        <p:txBody>
          <a:bodyPr/>
          <a:lstStyle/>
          <a:p>
            <a:pPr algn="ctr"/>
            <a:r>
              <a:rPr lang="en-GB" b="1" dirty="0" smtClean="0"/>
              <a:t>Task 2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Create your own examples. Come up with at least two examples. </a:t>
            </a:r>
          </a:p>
          <a:p>
            <a:pPr marL="0" indent="0">
              <a:buNone/>
            </a:pPr>
            <a:r>
              <a:rPr lang="en-GB" sz="3200" dirty="0" smtClean="0"/>
              <a:t>Then swap these with your partner and see if they can work out the </a:t>
            </a:r>
          </a:p>
          <a:p>
            <a:pPr marL="0" indent="0">
              <a:buNone/>
            </a:pPr>
            <a:r>
              <a:rPr lang="en-GB" sz="3200" dirty="0" smtClean="0"/>
              <a:t>Cause</a:t>
            </a:r>
          </a:p>
          <a:p>
            <a:pPr marL="0" indent="0">
              <a:buNone/>
            </a:pPr>
            <a:r>
              <a:rPr lang="en-GB" sz="3200" dirty="0" smtClean="0"/>
              <a:t>Event </a:t>
            </a:r>
          </a:p>
          <a:p>
            <a:pPr marL="0" indent="0">
              <a:buNone/>
            </a:pPr>
            <a:r>
              <a:rPr lang="en-GB" sz="3200" dirty="0" smtClean="0"/>
              <a:t>Consequence.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82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045" y="220718"/>
            <a:ext cx="2829910" cy="1217722"/>
          </a:xfrm>
          <a:solidFill>
            <a:srgbClr val="FFFF66"/>
          </a:solidFill>
        </p:spPr>
        <p:txBody>
          <a:bodyPr/>
          <a:lstStyle/>
          <a:p>
            <a:pPr algn="ctr"/>
            <a:r>
              <a:rPr lang="en-GB" b="1" dirty="0" smtClean="0"/>
              <a:t>Task 3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Can you identify the causes, events and consequences in this video about the Gunpowder Plot?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www.youtube.com/watch?v=YptNONmnXH0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Causes = 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Events = 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Consequences =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8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88" y="273685"/>
            <a:ext cx="3045823" cy="1325563"/>
          </a:xfrm>
          <a:solidFill>
            <a:srgbClr val="FFFF66"/>
          </a:solidFill>
        </p:spPr>
        <p:txBody>
          <a:bodyPr/>
          <a:lstStyle/>
          <a:p>
            <a:pPr algn="ctr"/>
            <a:r>
              <a:rPr lang="en-GB" b="1" dirty="0" smtClean="0"/>
              <a:t>Plenary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What do you think is more important causes or consequences?</a:t>
            </a:r>
          </a:p>
          <a:p>
            <a:pPr marL="0" indent="0">
              <a:buNone/>
            </a:pPr>
            <a:r>
              <a:rPr lang="en-GB" sz="4000" dirty="0" smtClean="0"/>
              <a:t>Explain why. 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93" y="2884715"/>
            <a:ext cx="3671207" cy="36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Understanding cause and consequence </vt:lpstr>
      <vt:lpstr>Keywords </vt:lpstr>
      <vt:lpstr>Video </vt:lpstr>
      <vt:lpstr>Task 1</vt:lpstr>
      <vt:lpstr>PowerPoint Presentation</vt:lpstr>
      <vt:lpstr>Task 2 </vt:lpstr>
      <vt:lpstr>Task 3 </vt:lpstr>
      <vt:lpstr>Plenary </vt:lpstr>
    </vt:vector>
  </TitlesOfParts>
  <Company>Canterbury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cause and consequence </dc:title>
  <dc:creator>Holly Bryanton</dc:creator>
  <cp:lastModifiedBy>Ms Bryanton</cp:lastModifiedBy>
  <cp:revision>13</cp:revision>
  <dcterms:created xsi:type="dcterms:W3CDTF">2021-09-26T18:59:08Z</dcterms:created>
  <dcterms:modified xsi:type="dcterms:W3CDTF">2023-10-09T07:42:37Z</dcterms:modified>
</cp:coreProperties>
</file>