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64" r:id="rId5"/>
    <p:sldId id="260" r:id="rId6"/>
    <p:sldId id="263" r:id="rId7"/>
    <p:sldId id="262" r:id="rId8"/>
    <p:sldId id="265" r:id="rId9"/>
    <p:sldId id="266" r:id="rId10"/>
    <p:sldId id="267"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0F4BF2-2A4D-48C1-922F-D977E113D3CD}" type="datetimeFigureOut">
              <a:rPr lang="en-GB" smtClean="0"/>
              <a:t>12/09/2024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D11E24-BAAB-483F-A8D0-A18176954D4C}" type="slidenum">
              <a:rPr lang="en-GB" smtClean="0"/>
              <a:t>‹#›</a:t>
            </a:fld>
            <a:endParaRPr lang="en-GB"/>
          </a:p>
        </p:txBody>
      </p:sp>
    </p:spTree>
    <p:extLst>
      <p:ext uri="{BB962C8B-B14F-4D97-AF65-F5344CB8AC3E}">
        <p14:creationId xmlns:p14="http://schemas.microsoft.com/office/powerpoint/2010/main" val="4208464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E3F4-14F8-4F88-5081-00C173AFA5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553C7D3-67A9-78A4-FDFA-D5E7030D8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CFA214A-624B-A8C4-E4B6-A7EF50BC1EAA}"/>
              </a:ext>
            </a:extLst>
          </p:cNvPr>
          <p:cNvSpPr>
            <a:spLocks noGrp="1"/>
          </p:cNvSpPr>
          <p:nvPr>
            <p:ph type="dt" sz="half" idx="10"/>
          </p:nvPr>
        </p:nvSpPr>
        <p:spPr/>
        <p:txBody>
          <a:bodyPr/>
          <a:lstStyle/>
          <a:p>
            <a:fld id="{22585A9D-46F1-4871-8E90-C0C2FDEBA340}" type="datetime1">
              <a:rPr lang="en-GB" smtClean="0"/>
              <a:t>12/09/2024</a:t>
            </a:fld>
            <a:endParaRPr lang="en-GB"/>
          </a:p>
        </p:txBody>
      </p:sp>
      <p:sp>
        <p:nvSpPr>
          <p:cNvPr id="5" name="Footer Placeholder 4">
            <a:extLst>
              <a:ext uri="{FF2B5EF4-FFF2-40B4-BE49-F238E27FC236}">
                <a16:creationId xmlns:a16="http://schemas.microsoft.com/office/drawing/2014/main" id="{F18B5B00-3150-CCF2-083C-515E153823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335C01-1C45-DA91-3049-20B87293B519}"/>
              </a:ext>
            </a:extLst>
          </p:cNvPr>
          <p:cNvSpPr>
            <a:spLocks noGrp="1"/>
          </p:cNvSpPr>
          <p:nvPr>
            <p:ph type="sldNum" sz="quarter" idx="12"/>
          </p:nvPr>
        </p:nvSpPr>
        <p:spPr/>
        <p:txBody>
          <a:bodyPr/>
          <a:lstStyle/>
          <a:p>
            <a:fld id="{063902E5-D8E2-4E18-9F5C-7CCF3016E657}" type="slidenum">
              <a:rPr lang="en-GB" smtClean="0"/>
              <a:t>‹#›</a:t>
            </a:fld>
            <a:endParaRPr lang="en-GB"/>
          </a:p>
        </p:txBody>
      </p:sp>
    </p:spTree>
    <p:extLst>
      <p:ext uri="{BB962C8B-B14F-4D97-AF65-F5344CB8AC3E}">
        <p14:creationId xmlns:p14="http://schemas.microsoft.com/office/powerpoint/2010/main" val="1756219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62F3-C1CE-2AC6-0BD3-D8DF5766CCB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EEA860-B3E3-ACD8-AE5F-ECF49DE609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1B8816-1C31-7A01-9921-3C852707F083}"/>
              </a:ext>
            </a:extLst>
          </p:cNvPr>
          <p:cNvSpPr>
            <a:spLocks noGrp="1"/>
          </p:cNvSpPr>
          <p:nvPr>
            <p:ph type="dt" sz="half" idx="10"/>
          </p:nvPr>
        </p:nvSpPr>
        <p:spPr/>
        <p:txBody>
          <a:bodyPr/>
          <a:lstStyle/>
          <a:p>
            <a:fld id="{CDB36974-F24D-487C-BBFC-7C230481CEA9}" type="datetime1">
              <a:rPr lang="en-GB" smtClean="0"/>
              <a:t>12/09/2024</a:t>
            </a:fld>
            <a:endParaRPr lang="en-GB"/>
          </a:p>
        </p:txBody>
      </p:sp>
      <p:sp>
        <p:nvSpPr>
          <p:cNvPr id="5" name="Footer Placeholder 4">
            <a:extLst>
              <a:ext uri="{FF2B5EF4-FFF2-40B4-BE49-F238E27FC236}">
                <a16:creationId xmlns:a16="http://schemas.microsoft.com/office/drawing/2014/main" id="{8DD41D91-4DDE-6562-030A-6669C3580A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F92CD1-FDBB-290E-26E9-465D1648D5FA}"/>
              </a:ext>
            </a:extLst>
          </p:cNvPr>
          <p:cNvSpPr>
            <a:spLocks noGrp="1"/>
          </p:cNvSpPr>
          <p:nvPr>
            <p:ph type="sldNum" sz="quarter" idx="12"/>
          </p:nvPr>
        </p:nvSpPr>
        <p:spPr/>
        <p:txBody>
          <a:bodyPr/>
          <a:lstStyle/>
          <a:p>
            <a:fld id="{063902E5-D8E2-4E18-9F5C-7CCF3016E657}" type="slidenum">
              <a:rPr lang="en-GB" smtClean="0"/>
              <a:t>‹#›</a:t>
            </a:fld>
            <a:endParaRPr lang="en-GB"/>
          </a:p>
        </p:txBody>
      </p:sp>
    </p:spTree>
    <p:extLst>
      <p:ext uri="{BB962C8B-B14F-4D97-AF65-F5344CB8AC3E}">
        <p14:creationId xmlns:p14="http://schemas.microsoft.com/office/powerpoint/2010/main" val="127490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6C5C08-C205-10A4-6812-E563131237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18703E-C024-0B7B-2631-BFE410949F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0DA785-53B6-D8C8-220D-EE61E4BDE9A5}"/>
              </a:ext>
            </a:extLst>
          </p:cNvPr>
          <p:cNvSpPr>
            <a:spLocks noGrp="1"/>
          </p:cNvSpPr>
          <p:nvPr>
            <p:ph type="dt" sz="half" idx="10"/>
          </p:nvPr>
        </p:nvSpPr>
        <p:spPr/>
        <p:txBody>
          <a:bodyPr/>
          <a:lstStyle/>
          <a:p>
            <a:fld id="{FD02AC5A-22A5-4E52-B750-A870CF6875A9}" type="datetime1">
              <a:rPr lang="en-GB" smtClean="0"/>
              <a:t>12/09/2024</a:t>
            </a:fld>
            <a:endParaRPr lang="en-GB"/>
          </a:p>
        </p:txBody>
      </p:sp>
      <p:sp>
        <p:nvSpPr>
          <p:cNvPr id="5" name="Footer Placeholder 4">
            <a:extLst>
              <a:ext uri="{FF2B5EF4-FFF2-40B4-BE49-F238E27FC236}">
                <a16:creationId xmlns:a16="http://schemas.microsoft.com/office/drawing/2014/main" id="{8DBF7282-30C6-D892-6328-8011AA57D1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ACF252-5B05-1AB3-29B4-4CA389090DD6}"/>
              </a:ext>
            </a:extLst>
          </p:cNvPr>
          <p:cNvSpPr>
            <a:spLocks noGrp="1"/>
          </p:cNvSpPr>
          <p:nvPr>
            <p:ph type="sldNum" sz="quarter" idx="12"/>
          </p:nvPr>
        </p:nvSpPr>
        <p:spPr/>
        <p:txBody>
          <a:bodyPr/>
          <a:lstStyle/>
          <a:p>
            <a:fld id="{063902E5-D8E2-4E18-9F5C-7CCF3016E657}" type="slidenum">
              <a:rPr lang="en-GB" smtClean="0"/>
              <a:t>‹#›</a:t>
            </a:fld>
            <a:endParaRPr lang="en-GB"/>
          </a:p>
        </p:txBody>
      </p:sp>
    </p:spTree>
    <p:extLst>
      <p:ext uri="{BB962C8B-B14F-4D97-AF65-F5344CB8AC3E}">
        <p14:creationId xmlns:p14="http://schemas.microsoft.com/office/powerpoint/2010/main" val="2111282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B3C7B-8B41-DE86-5DE0-C3B726D2C6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E6ABFDF-E51C-4FF9-9027-17B0D9C4EC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268E00-0027-5F65-EB7F-FE86BBCFF862}"/>
              </a:ext>
            </a:extLst>
          </p:cNvPr>
          <p:cNvSpPr>
            <a:spLocks noGrp="1"/>
          </p:cNvSpPr>
          <p:nvPr>
            <p:ph type="dt" sz="half" idx="10"/>
          </p:nvPr>
        </p:nvSpPr>
        <p:spPr/>
        <p:txBody>
          <a:bodyPr/>
          <a:lstStyle/>
          <a:p>
            <a:fld id="{F9634FDC-88FF-4FDA-847B-804FBA145D49}" type="datetime1">
              <a:rPr lang="en-GB" smtClean="0"/>
              <a:t>12/09/2024</a:t>
            </a:fld>
            <a:endParaRPr lang="en-GB"/>
          </a:p>
        </p:txBody>
      </p:sp>
      <p:sp>
        <p:nvSpPr>
          <p:cNvPr id="5" name="Footer Placeholder 4">
            <a:extLst>
              <a:ext uri="{FF2B5EF4-FFF2-40B4-BE49-F238E27FC236}">
                <a16:creationId xmlns:a16="http://schemas.microsoft.com/office/drawing/2014/main" id="{6D0F2CAF-C488-8E80-AEE8-D43C6343BB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78217D-57F3-A096-703A-C2A71E5EDCAF}"/>
              </a:ext>
            </a:extLst>
          </p:cNvPr>
          <p:cNvSpPr>
            <a:spLocks noGrp="1"/>
          </p:cNvSpPr>
          <p:nvPr>
            <p:ph type="sldNum" sz="quarter" idx="12"/>
          </p:nvPr>
        </p:nvSpPr>
        <p:spPr/>
        <p:txBody>
          <a:bodyPr/>
          <a:lstStyle/>
          <a:p>
            <a:fld id="{063902E5-D8E2-4E18-9F5C-7CCF3016E657}" type="slidenum">
              <a:rPr lang="en-GB" smtClean="0"/>
              <a:t>‹#›</a:t>
            </a:fld>
            <a:endParaRPr lang="en-GB"/>
          </a:p>
        </p:txBody>
      </p:sp>
    </p:spTree>
    <p:extLst>
      <p:ext uri="{BB962C8B-B14F-4D97-AF65-F5344CB8AC3E}">
        <p14:creationId xmlns:p14="http://schemas.microsoft.com/office/powerpoint/2010/main" val="366413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12D8-7083-3176-C7B2-763F7A2E29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E3242D5-29AD-79B5-2C57-9FE2AA51ABF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902CBE-9D21-9923-154F-6DC87DFD4ADC}"/>
              </a:ext>
            </a:extLst>
          </p:cNvPr>
          <p:cNvSpPr>
            <a:spLocks noGrp="1"/>
          </p:cNvSpPr>
          <p:nvPr>
            <p:ph type="dt" sz="half" idx="10"/>
          </p:nvPr>
        </p:nvSpPr>
        <p:spPr/>
        <p:txBody>
          <a:bodyPr/>
          <a:lstStyle/>
          <a:p>
            <a:fld id="{274F883B-73F1-425B-B097-FCCBDE3CC532}" type="datetime1">
              <a:rPr lang="en-GB" smtClean="0"/>
              <a:t>12/09/2024</a:t>
            </a:fld>
            <a:endParaRPr lang="en-GB"/>
          </a:p>
        </p:txBody>
      </p:sp>
      <p:sp>
        <p:nvSpPr>
          <p:cNvPr id="5" name="Footer Placeholder 4">
            <a:extLst>
              <a:ext uri="{FF2B5EF4-FFF2-40B4-BE49-F238E27FC236}">
                <a16:creationId xmlns:a16="http://schemas.microsoft.com/office/drawing/2014/main" id="{EFC57EE7-CD05-221F-4620-74C3D40662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F37F4E-9772-19DE-77A8-0972F324B60D}"/>
              </a:ext>
            </a:extLst>
          </p:cNvPr>
          <p:cNvSpPr>
            <a:spLocks noGrp="1"/>
          </p:cNvSpPr>
          <p:nvPr>
            <p:ph type="sldNum" sz="quarter" idx="12"/>
          </p:nvPr>
        </p:nvSpPr>
        <p:spPr/>
        <p:txBody>
          <a:bodyPr/>
          <a:lstStyle/>
          <a:p>
            <a:fld id="{063902E5-D8E2-4E18-9F5C-7CCF3016E657}" type="slidenum">
              <a:rPr lang="en-GB" smtClean="0"/>
              <a:t>‹#›</a:t>
            </a:fld>
            <a:endParaRPr lang="en-GB"/>
          </a:p>
        </p:txBody>
      </p:sp>
    </p:spTree>
    <p:extLst>
      <p:ext uri="{BB962C8B-B14F-4D97-AF65-F5344CB8AC3E}">
        <p14:creationId xmlns:p14="http://schemas.microsoft.com/office/powerpoint/2010/main" val="2007359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2D96-036B-74CD-DCA7-6A94FE8D2F6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56337E-F3BC-404F-5DB3-525ED123F6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35FFA12-C054-9477-1E08-5103E4FEEB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79ACE18-FBAE-74B7-9692-83AD54D9634C}"/>
              </a:ext>
            </a:extLst>
          </p:cNvPr>
          <p:cNvSpPr>
            <a:spLocks noGrp="1"/>
          </p:cNvSpPr>
          <p:nvPr>
            <p:ph type="dt" sz="half" idx="10"/>
          </p:nvPr>
        </p:nvSpPr>
        <p:spPr/>
        <p:txBody>
          <a:bodyPr/>
          <a:lstStyle/>
          <a:p>
            <a:fld id="{CAD2626F-E152-4EEA-A185-B7EE33D0B503}" type="datetime1">
              <a:rPr lang="en-GB" smtClean="0"/>
              <a:t>12/09/2024</a:t>
            </a:fld>
            <a:endParaRPr lang="en-GB"/>
          </a:p>
        </p:txBody>
      </p:sp>
      <p:sp>
        <p:nvSpPr>
          <p:cNvPr id="6" name="Footer Placeholder 5">
            <a:extLst>
              <a:ext uri="{FF2B5EF4-FFF2-40B4-BE49-F238E27FC236}">
                <a16:creationId xmlns:a16="http://schemas.microsoft.com/office/drawing/2014/main" id="{6413502C-D9A9-13DA-9094-DDAFBFB3D07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345C1E-271C-08EA-6D6D-0DDE4662C03E}"/>
              </a:ext>
            </a:extLst>
          </p:cNvPr>
          <p:cNvSpPr>
            <a:spLocks noGrp="1"/>
          </p:cNvSpPr>
          <p:nvPr>
            <p:ph type="sldNum" sz="quarter" idx="12"/>
          </p:nvPr>
        </p:nvSpPr>
        <p:spPr/>
        <p:txBody>
          <a:bodyPr/>
          <a:lstStyle/>
          <a:p>
            <a:fld id="{063902E5-D8E2-4E18-9F5C-7CCF3016E657}" type="slidenum">
              <a:rPr lang="en-GB" smtClean="0"/>
              <a:t>‹#›</a:t>
            </a:fld>
            <a:endParaRPr lang="en-GB"/>
          </a:p>
        </p:txBody>
      </p:sp>
    </p:spTree>
    <p:extLst>
      <p:ext uri="{BB962C8B-B14F-4D97-AF65-F5344CB8AC3E}">
        <p14:creationId xmlns:p14="http://schemas.microsoft.com/office/powerpoint/2010/main" val="1079810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B91B1-40E6-7E23-95A6-C7DB6A80675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1785B10-6D37-F714-0729-92B678B7D1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929BB0-C52E-3EB7-422D-72C573DBB8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6F8950E-7AD7-5540-A5DD-40FD9D55C7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60249D-F091-D283-79DD-B25568F2DB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8862408-16C0-CD77-C66F-307A0AE9B944}"/>
              </a:ext>
            </a:extLst>
          </p:cNvPr>
          <p:cNvSpPr>
            <a:spLocks noGrp="1"/>
          </p:cNvSpPr>
          <p:nvPr>
            <p:ph type="dt" sz="half" idx="10"/>
          </p:nvPr>
        </p:nvSpPr>
        <p:spPr/>
        <p:txBody>
          <a:bodyPr/>
          <a:lstStyle/>
          <a:p>
            <a:fld id="{5CD7F46A-4B4A-4209-8F9D-CA46B427C88E}" type="datetime1">
              <a:rPr lang="en-GB" smtClean="0"/>
              <a:t>12/09/2024</a:t>
            </a:fld>
            <a:endParaRPr lang="en-GB"/>
          </a:p>
        </p:txBody>
      </p:sp>
      <p:sp>
        <p:nvSpPr>
          <p:cNvPr id="8" name="Footer Placeholder 7">
            <a:extLst>
              <a:ext uri="{FF2B5EF4-FFF2-40B4-BE49-F238E27FC236}">
                <a16:creationId xmlns:a16="http://schemas.microsoft.com/office/drawing/2014/main" id="{9EADD1EB-5352-C3C8-E0CE-658F255A90A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3AF168-E2F1-166A-1C17-69B9B6C29AF5}"/>
              </a:ext>
            </a:extLst>
          </p:cNvPr>
          <p:cNvSpPr>
            <a:spLocks noGrp="1"/>
          </p:cNvSpPr>
          <p:nvPr>
            <p:ph type="sldNum" sz="quarter" idx="12"/>
          </p:nvPr>
        </p:nvSpPr>
        <p:spPr/>
        <p:txBody>
          <a:bodyPr/>
          <a:lstStyle/>
          <a:p>
            <a:fld id="{063902E5-D8E2-4E18-9F5C-7CCF3016E657}" type="slidenum">
              <a:rPr lang="en-GB" smtClean="0"/>
              <a:t>‹#›</a:t>
            </a:fld>
            <a:endParaRPr lang="en-GB"/>
          </a:p>
        </p:txBody>
      </p:sp>
    </p:spTree>
    <p:extLst>
      <p:ext uri="{BB962C8B-B14F-4D97-AF65-F5344CB8AC3E}">
        <p14:creationId xmlns:p14="http://schemas.microsoft.com/office/powerpoint/2010/main" val="263428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E236-3A2E-3AE9-A06C-E8395796812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66A110A-35A1-F1DC-D9B4-59FACB75D078}"/>
              </a:ext>
            </a:extLst>
          </p:cNvPr>
          <p:cNvSpPr>
            <a:spLocks noGrp="1"/>
          </p:cNvSpPr>
          <p:nvPr>
            <p:ph type="dt" sz="half" idx="10"/>
          </p:nvPr>
        </p:nvSpPr>
        <p:spPr/>
        <p:txBody>
          <a:bodyPr/>
          <a:lstStyle/>
          <a:p>
            <a:fld id="{677E180D-002B-49F6-8743-6F5C5BA9E23A}" type="datetime1">
              <a:rPr lang="en-GB" smtClean="0"/>
              <a:t>12/09/2024</a:t>
            </a:fld>
            <a:endParaRPr lang="en-GB"/>
          </a:p>
        </p:txBody>
      </p:sp>
      <p:sp>
        <p:nvSpPr>
          <p:cNvPr id="4" name="Footer Placeholder 3">
            <a:extLst>
              <a:ext uri="{FF2B5EF4-FFF2-40B4-BE49-F238E27FC236}">
                <a16:creationId xmlns:a16="http://schemas.microsoft.com/office/drawing/2014/main" id="{B4445647-2BB2-9D7D-3315-427B1E654FC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88D45DF-6662-FDC1-4C54-021301E614B9}"/>
              </a:ext>
            </a:extLst>
          </p:cNvPr>
          <p:cNvSpPr>
            <a:spLocks noGrp="1"/>
          </p:cNvSpPr>
          <p:nvPr>
            <p:ph type="sldNum" sz="quarter" idx="12"/>
          </p:nvPr>
        </p:nvSpPr>
        <p:spPr/>
        <p:txBody>
          <a:bodyPr/>
          <a:lstStyle/>
          <a:p>
            <a:fld id="{063902E5-D8E2-4E18-9F5C-7CCF3016E657}" type="slidenum">
              <a:rPr lang="en-GB" smtClean="0"/>
              <a:t>‹#›</a:t>
            </a:fld>
            <a:endParaRPr lang="en-GB"/>
          </a:p>
        </p:txBody>
      </p:sp>
    </p:spTree>
    <p:extLst>
      <p:ext uri="{BB962C8B-B14F-4D97-AF65-F5344CB8AC3E}">
        <p14:creationId xmlns:p14="http://schemas.microsoft.com/office/powerpoint/2010/main" val="60615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AECE43-0D68-9E61-0EC1-222CF18FE643}"/>
              </a:ext>
            </a:extLst>
          </p:cNvPr>
          <p:cNvSpPr>
            <a:spLocks noGrp="1"/>
          </p:cNvSpPr>
          <p:nvPr>
            <p:ph type="dt" sz="half" idx="10"/>
          </p:nvPr>
        </p:nvSpPr>
        <p:spPr/>
        <p:txBody>
          <a:bodyPr/>
          <a:lstStyle/>
          <a:p>
            <a:fld id="{71FED292-9829-4688-BAF1-2EE7C1557D2A}" type="datetime1">
              <a:rPr lang="en-GB" smtClean="0"/>
              <a:t>12/09/2024</a:t>
            </a:fld>
            <a:endParaRPr lang="en-GB"/>
          </a:p>
        </p:txBody>
      </p:sp>
      <p:sp>
        <p:nvSpPr>
          <p:cNvPr id="3" name="Footer Placeholder 2">
            <a:extLst>
              <a:ext uri="{FF2B5EF4-FFF2-40B4-BE49-F238E27FC236}">
                <a16:creationId xmlns:a16="http://schemas.microsoft.com/office/drawing/2014/main" id="{EC2E64FC-F493-DFBE-5089-800136C9879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5BC444A-AEA3-B8A9-D0C5-7F4B4C4A1355}"/>
              </a:ext>
            </a:extLst>
          </p:cNvPr>
          <p:cNvSpPr>
            <a:spLocks noGrp="1"/>
          </p:cNvSpPr>
          <p:nvPr>
            <p:ph type="sldNum" sz="quarter" idx="12"/>
          </p:nvPr>
        </p:nvSpPr>
        <p:spPr/>
        <p:txBody>
          <a:bodyPr/>
          <a:lstStyle/>
          <a:p>
            <a:fld id="{063902E5-D8E2-4E18-9F5C-7CCF3016E657}" type="slidenum">
              <a:rPr lang="en-GB" smtClean="0"/>
              <a:t>‹#›</a:t>
            </a:fld>
            <a:endParaRPr lang="en-GB"/>
          </a:p>
        </p:txBody>
      </p:sp>
    </p:spTree>
    <p:extLst>
      <p:ext uri="{BB962C8B-B14F-4D97-AF65-F5344CB8AC3E}">
        <p14:creationId xmlns:p14="http://schemas.microsoft.com/office/powerpoint/2010/main" val="2073558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4023-DCE6-FF6A-010D-533796F3C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114F1E1-4F2C-EA39-E9A9-114F37A7DC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5FEAAEB-E1A0-7877-663B-B8E1A47D9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D6C9E9-9503-FDDA-CB7C-6BABBB680FBF}"/>
              </a:ext>
            </a:extLst>
          </p:cNvPr>
          <p:cNvSpPr>
            <a:spLocks noGrp="1"/>
          </p:cNvSpPr>
          <p:nvPr>
            <p:ph type="dt" sz="half" idx="10"/>
          </p:nvPr>
        </p:nvSpPr>
        <p:spPr/>
        <p:txBody>
          <a:bodyPr/>
          <a:lstStyle/>
          <a:p>
            <a:fld id="{B8932906-D378-4C69-92F7-2BB6A904E7DA}" type="datetime1">
              <a:rPr lang="en-GB" smtClean="0"/>
              <a:t>12/09/2024</a:t>
            </a:fld>
            <a:endParaRPr lang="en-GB"/>
          </a:p>
        </p:txBody>
      </p:sp>
      <p:sp>
        <p:nvSpPr>
          <p:cNvPr id="6" name="Footer Placeholder 5">
            <a:extLst>
              <a:ext uri="{FF2B5EF4-FFF2-40B4-BE49-F238E27FC236}">
                <a16:creationId xmlns:a16="http://schemas.microsoft.com/office/drawing/2014/main" id="{F6A1A2A0-9C59-F933-DD38-D1815A2826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6906EC-1497-CC04-00F6-203DDC368EF1}"/>
              </a:ext>
            </a:extLst>
          </p:cNvPr>
          <p:cNvSpPr>
            <a:spLocks noGrp="1"/>
          </p:cNvSpPr>
          <p:nvPr>
            <p:ph type="sldNum" sz="quarter" idx="12"/>
          </p:nvPr>
        </p:nvSpPr>
        <p:spPr/>
        <p:txBody>
          <a:bodyPr/>
          <a:lstStyle/>
          <a:p>
            <a:fld id="{063902E5-D8E2-4E18-9F5C-7CCF3016E657}" type="slidenum">
              <a:rPr lang="en-GB" smtClean="0"/>
              <a:t>‹#›</a:t>
            </a:fld>
            <a:endParaRPr lang="en-GB"/>
          </a:p>
        </p:txBody>
      </p:sp>
    </p:spTree>
    <p:extLst>
      <p:ext uri="{BB962C8B-B14F-4D97-AF65-F5344CB8AC3E}">
        <p14:creationId xmlns:p14="http://schemas.microsoft.com/office/powerpoint/2010/main" val="28241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37F9-631F-E7E9-D5E9-FF0162CE16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6C802CA-CBDD-0B7D-69C1-62D45F4FC0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9E6238F-5DB2-1955-6A58-0D472FA1D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80B25B-F0F9-9B41-8763-436C65566420}"/>
              </a:ext>
            </a:extLst>
          </p:cNvPr>
          <p:cNvSpPr>
            <a:spLocks noGrp="1"/>
          </p:cNvSpPr>
          <p:nvPr>
            <p:ph type="dt" sz="half" idx="10"/>
          </p:nvPr>
        </p:nvSpPr>
        <p:spPr/>
        <p:txBody>
          <a:bodyPr/>
          <a:lstStyle/>
          <a:p>
            <a:fld id="{78640E0F-DE66-424B-A493-ECC589566BE9}" type="datetime1">
              <a:rPr lang="en-GB" smtClean="0"/>
              <a:t>12/09/2024</a:t>
            </a:fld>
            <a:endParaRPr lang="en-GB"/>
          </a:p>
        </p:txBody>
      </p:sp>
      <p:sp>
        <p:nvSpPr>
          <p:cNvPr id="6" name="Footer Placeholder 5">
            <a:extLst>
              <a:ext uri="{FF2B5EF4-FFF2-40B4-BE49-F238E27FC236}">
                <a16:creationId xmlns:a16="http://schemas.microsoft.com/office/drawing/2014/main" id="{08A7531B-C1BC-9ACB-656C-B2BD9CFF54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750EB0-486B-7D70-A3F1-14AB417BB691}"/>
              </a:ext>
            </a:extLst>
          </p:cNvPr>
          <p:cNvSpPr>
            <a:spLocks noGrp="1"/>
          </p:cNvSpPr>
          <p:nvPr>
            <p:ph type="sldNum" sz="quarter" idx="12"/>
          </p:nvPr>
        </p:nvSpPr>
        <p:spPr/>
        <p:txBody>
          <a:bodyPr/>
          <a:lstStyle/>
          <a:p>
            <a:fld id="{063902E5-D8E2-4E18-9F5C-7CCF3016E657}" type="slidenum">
              <a:rPr lang="en-GB" smtClean="0"/>
              <a:t>‹#›</a:t>
            </a:fld>
            <a:endParaRPr lang="en-GB"/>
          </a:p>
        </p:txBody>
      </p:sp>
    </p:spTree>
    <p:extLst>
      <p:ext uri="{BB962C8B-B14F-4D97-AF65-F5344CB8AC3E}">
        <p14:creationId xmlns:p14="http://schemas.microsoft.com/office/powerpoint/2010/main" val="3973952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E22B25-8014-D22C-3363-4B2B8167BD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E7821CE-A8A9-AED8-B40C-3165167EAC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EE0A3D9-2756-FACF-C41F-F677CC8C30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CCB4A5F-1234-4DE7-9978-AF5AF48C5393}" type="datetime1">
              <a:rPr lang="en-GB" smtClean="0"/>
              <a:t>12/09/2024</a:t>
            </a:fld>
            <a:endParaRPr lang="en-GB"/>
          </a:p>
        </p:txBody>
      </p:sp>
      <p:sp>
        <p:nvSpPr>
          <p:cNvPr id="5" name="Footer Placeholder 4">
            <a:extLst>
              <a:ext uri="{FF2B5EF4-FFF2-40B4-BE49-F238E27FC236}">
                <a16:creationId xmlns:a16="http://schemas.microsoft.com/office/drawing/2014/main" id="{9CE848E8-70E2-83E6-AD72-1A0274741F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9589FB8F-D5DF-42F4-30E9-55C43C9F39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3902E5-D8E2-4E18-9F5C-7CCF3016E657}" type="slidenum">
              <a:rPr lang="en-GB" smtClean="0"/>
              <a:t>‹#›</a:t>
            </a:fld>
            <a:endParaRPr lang="en-GB"/>
          </a:p>
        </p:txBody>
      </p:sp>
    </p:spTree>
    <p:extLst>
      <p:ext uri="{BB962C8B-B14F-4D97-AF65-F5344CB8AC3E}">
        <p14:creationId xmlns:p14="http://schemas.microsoft.com/office/powerpoint/2010/main" val="2942588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bbc.co.uk/bitesize/articles/znqbcj6#z2pjdp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bbc.co.uk/bitesize/articles/znqbcj6#zq6896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bbc.co.uk/bitesize/articles/znqbcj6#zcwbvw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C325640-C393-C8CD-AFC6-1EBE773E5520}"/>
              </a:ext>
            </a:extLst>
          </p:cNvPr>
          <p:cNvSpPr>
            <a:spLocks noGrp="1"/>
          </p:cNvSpPr>
          <p:nvPr>
            <p:ph type="title"/>
          </p:nvPr>
        </p:nvSpPr>
        <p:spPr>
          <a:xfrm>
            <a:off x="761800" y="762001"/>
            <a:ext cx="5334197" cy="1708242"/>
          </a:xfrm>
        </p:spPr>
        <p:txBody>
          <a:bodyPr anchor="ctr">
            <a:normAutofit fontScale="90000"/>
          </a:bodyPr>
          <a:lstStyle/>
          <a:p>
            <a:r>
              <a:rPr lang="en-GB" sz="4000" dirty="0"/>
              <a:t>Year 9 Biology Lesson 4</a:t>
            </a:r>
            <a:br>
              <a:rPr lang="en-GB" sz="4000" dirty="0"/>
            </a:br>
            <a:r>
              <a:rPr lang="en-GB" sz="4000" b="1" u="sng" dirty="0"/>
              <a:t>Diffusion</a:t>
            </a:r>
            <a:br>
              <a:rPr lang="en-GB" sz="4000" b="1" u="sng" dirty="0"/>
            </a:br>
            <a:endParaRPr lang="en-GB" sz="4000" b="1" u="sng" dirty="0"/>
          </a:p>
        </p:txBody>
      </p:sp>
      <p:sp>
        <p:nvSpPr>
          <p:cNvPr id="5" name="Content Placeholder 4">
            <a:extLst>
              <a:ext uri="{FF2B5EF4-FFF2-40B4-BE49-F238E27FC236}">
                <a16:creationId xmlns:a16="http://schemas.microsoft.com/office/drawing/2014/main" id="{F4029539-D9C8-2D26-0193-0E4CF29A2B09}"/>
              </a:ext>
            </a:extLst>
          </p:cNvPr>
          <p:cNvSpPr>
            <a:spLocks noGrp="1"/>
          </p:cNvSpPr>
          <p:nvPr>
            <p:ph idx="1"/>
          </p:nvPr>
        </p:nvSpPr>
        <p:spPr>
          <a:xfrm>
            <a:off x="761800" y="2206970"/>
            <a:ext cx="7831594" cy="3467382"/>
          </a:xfrm>
        </p:spPr>
        <p:txBody>
          <a:bodyPr anchor="ctr">
            <a:normAutofit fontScale="85000" lnSpcReduction="20000"/>
          </a:bodyPr>
          <a:lstStyle/>
          <a:p>
            <a:r>
              <a:rPr lang="en-GB" dirty="0"/>
              <a:t>Do Now Task:  Think about the following question.  Write down your thoughts.  Compare with the person sitting next to you and be prepared to share with the class.</a:t>
            </a:r>
          </a:p>
          <a:p>
            <a:endParaRPr lang="en-GB" dirty="0"/>
          </a:p>
          <a:p>
            <a:r>
              <a:rPr lang="en-GB" sz="5400" b="1" i="0" dirty="0">
                <a:effectLst/>
                <a:latin typeface="ReithSans"/>
              </a:rPr>
              <a:t>If someone sprays deodorant from the other side of the room, how does the smell reach your nose</a:t>
            </a:r>
            <a:r>
              <a:rPr lang="en-GB" sz="5400" b="1" dirty="0">
                <a:latin typeface="ReithSans"/>
              </a:rPr>
              <a:t>?</a:t>
            </a:r>
            <a:endParaRPr lang="en-GB" dirty="0"/>
          </a:p>
          <a:p>
            <a:endParaRPr lang="en-GB" sz="2000" dirty="0"/>
          </a:p>
        </p:txBody>
      </p:sp>
      <p:sp>
        <p:nvSpPr>
          <p:cNvPr id="6" name="Date Placeholder 5">
            <a:extLst>
              <a:ext uri="{FF2B5EF4-FFF2-40B4-BE49-F238E27FC236}">
                <a16:creationId xmlns:a16="http://schemas.microsoft.com/office/drawing/2014/main" id="{4CA5D8DE-F872-0B5A-CFA0-8772A008F10D}"/>
              </a:ext>
            </a:extLst>
          </p:cNvPr>
          <p:cNvSpPr>
            <a:spLocks noGrp="1"/>
          </p:cNvSpPr>
          <p:nvPr>
            <p:ph type="dt" sz="half" idx="10"/>
          </p:nvPr>
        </p:nvSpPr>
        <p:spPr>
          <a:xfrm>
            <a:off x="9448800" y="0"/>
            <a:ext cx="2743200" cy="365125"/>
          </a:xfrm>
        </p:spPr>
        <p:txBody>
          <a:bodyPr>
            <a:noAutofit/>
          </a:bodyPr>
          <a:lstStyle/>
          <a:p>
            <a:pPr>
              <a:spcAft>
                <a:spcPts val="600"/>
              </a:spcAft>
            </a:pPr>
            <a:fld id="{B5CA5F15-CD50-47ED-99F0-B8BC621E9558}" type="datetime1">
              <a:rPr lang="en-GB" sz="3600">
                <a:solidFill>
                  <a:schemeClr val="tx1"/>
                </a:solidFill>
              </a:rPr>
              <a:pPr>
                <a:spcAft>
                  <a:spcPts val="600"/>
                </a:spcAft>
              </a:pPr>
              <a:t>12/09/2024</a:t>
            </a:fld>
            <a:endParaRPr lang="en-GB" sz="3600" dirty="0">
              <a:solidFill>
                <a:schemeClr val="tx1"/>
              </a:solidFill>
            </a:endParaRPr>
          </a:p>
        </p:txBody>
      </p:sp>
      <p:pic>
        <p:nvPicPr>
          <p:cNvPr id="8" name="Picture 7" descr="Hand spraying sanitiser">
            <a:extLst>
              <a:ext uri="{FF2B5EF4-FFF2-40B4-BE49-F238E27FC236}">
                <a16:creationId xmlns:a16="http://schemas.microsoft.com/office/drawing/2014/main" id="{60F25E72-4330-3F35-AE97-FCC3D0DE78DA}"/>
              </a:ext>
            </a:extLst>
          </p:cNvPr>
          <p:cNvPicPr>
            <a:picLocks noChangeAspect="1"/>
          </p:cNvPicPr>
          <p:nvPr/>
        </p:nvPicPr>
        <p:blipFill>
          <a:blip r:embed="rId2"/>
          <a:srcRect l="11041" r="37122" b="-1"/>
          <a:stretch/>
        </p:blipFill>
        <p:spPr>
          <a:xfrm>
            <a:off x="8735961" y="1209367"/>
            <a:ext cx="3313472" cy="4266777"/>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961481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BECBA-2BBA-33CC-E31C-68BD93A639FD}"/>
              </a:ext>
            </a:extLst>
          </p:cNvPr>
          <p:cNvSpPr>
            <a:spLocks noGrp="1"/>
          </p:cNvSpPr>
          <p:nvPr>
            <p:ph type="title"/>
          </p:nvPr>
        </p:nvSpPr>
        <p:spPr/>
        <p:txBody>
          <a:bodyPr/>
          <a:lstStyle/>
          <a:p>
            <a:r>
              <a:rPr lang="en-GB" dirty="0"/>
              <a:t>Why doesn’t diffusion happen in solids?</a:t>
            </a:r>
          </a:p>
        </p:txBody>
      </p:sp>
      <p:sp>
        <p:nvSpPr>
          <p:cNvPr id="3" name="Content Placeholder 2">
            <a:extLst>
              <a:ext uri="{FF2B5EF4-FFF2-40B4-BE49-F238E27FC236}">
                <a16:creationId xmlns:a16="http://schemas.microsoft.com/office/drawing/2014/main" id="{74AE0525-4191-54FB-015C-B46FA08D86CC}"/>
              </a:ext>
            </a:extLst>
          </p:cNvPr>
          <p:cNvSpPr>
            <a:spLocks noGrp="1"/>
          </p:cNvSpPr>
          <p:nvPr>
            <p:ph idx="1"/>
          </p:nvPr>
        </p:nvSpPr>
        <p:spPr/>
        <p:txBody>
          <a:bodyPr>
            <a:normAutofit/>
          </a:bodyPr>
          <a:lstStyle/>
          <a:p>
            <a:r>
              <a:rPr lang="en-GB" sz="4800" dirty="0"/>
              <a:t>Diffusion doesn’t happen in solids because the particles in a solid cannot move around, instead they vibrate about a fixed position.</a:t>
            </a:r>
          </a:p>
        </p:txBody>
      </p:sp>
      <p:sp>
        <p:nvSpPr>
          <p:cNvPr id="4" name="Date Placeholder 3">
            <a:extLst>
              <a:ext uri="{FF2B5EF4-FFF2-40B4-BE49-F238E27FC236}">
                <a16:creationId xmlns:a16="http://schemas.microsoft.com/office/drawing/2014/main" id="{6ADCA652-98BA-7BDB-E362-CDFF9F265278}"/>
              </a:ext>
            </a:extLst>
          </p:cNvPr>
          <p:cNvSpPr>
            <a:spLocks noGrp="1"/>
          </p:cNvSpPr>
          <p:nvPr>
            <p:ph type="dt" sz="half" idx="10"/>
          </p:nvPr>
        </p:nvSpPr>
        <p:spPr/>
        <p:txBody>
          <a:bodyPr/>
          <a:lstStyle/>
          <a:p>
            <a:fld id="{F9634FDC-88FF-4FDA-847B-804FBA145D49}" type="datetime1">
              <a:rPr lang="en-GB" smtClean="0"/>
              <a:t>12/09/2024</a:t>
            </a:fld>
            <a:endParaRPr lang="en-GB"/>
          </a:p>
        </p:txBody>
      </p:sp>
    </p:spTree>
    <p:extLst>
      <p:ext uri="{BB962C8B-B14F-4D97-AF65-F5344CB8AC3E}">
        <p14:creationId xmlns:p14="http://schemas.microsoft.com/office/powerpoint/2010/main" val="301171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8DBD-D10C-2E62-17B8-828A058BA417}"/>
              </a:ext>
            </a:extLst>
          </p:cNvPr>
          <p:cNvSpPr>
            <a:spLocks noGrp="1"/>
          </p:cNvSpPr>
          <p:nvPr>
            <p:ph type="title"/>
          </p:nvPr>
        </p:nvSpPr>
        <p:spPr/>
        <p:txBody>
          <a:bodyPr>
            <a:normAutofit fontScale="90000"/>
          </a:bodyPr>
          <a:lstStyle/>
          <a:p>
            <a:pPr algn="ctr"/>
            <a:r>
              <a:rPr lang="en-GB" dirty="0"/>
              <a:t>Diffusion plenary</a:t>
            </a:r>
            <a:br>
              <a:rPr lang="en-GB" dirty="0"/>
            </a:br>
            <a:r>
              <a:rPr lang="en-GB" dirty="0"/>
              <a:t>Answer the following questions in you books or on your whiteboards.</a:t>
            </a:r>
            <a:br>
              <a:rPr lang="en-GB" dirty="0"/>
            </a:br>
            <a:endParaRPr lang="en-GB" dirty="0"/>
          </a:p>
        </p:txBody>
      </p:sp>
      <p:sp>
        <p:nvSpPr>
          <p:cNvPr id="3" name="Content Placeholder 2">
            <a:extLst>
              <a:ext uri="{FF2B5EF4-FFF2-40B4-BE49-F238E27FC236}">
                <a16:creationId xmlns:a16="http://schemas.microsoft.com/office/drawing/2014/main" id="{753E44DC-B599-3598-49EB-1CBD3ADDB393}"/>
              </a:ext>
            </a:extLst>
          </p:cNvPr>
          <p:cNvSpPr>
            <a:spLocks noGrp="1"/>
          </p:cNvSpPr>
          <p:nvPr>
            <p:ph idx="1"/>
          </p:nvPr>
        </p:nvSpPr>
        <p:spPr/>
        <p:txBody>
          <a:bodyPr>
            <a:normAutofit lnSpcReduction="10000"/>
          </a:bodyPr>
          <a:lstStyle/>
          <a:p>
            <a:endParaRPr lang="en-GB" dirty="0"/>
          </a:p>
          <a:p>
            <a:endParaRPr lang="en-GB" dirty="0"/>
          </a:p>
          <a:p>
            <a:endParaRPr lang="en-GB" dirty="0">
              <a:hlinkClick r:id="rId2"/>
            </a:endParaRPr>
          </a:p>
          <a:p>
            <a:endParaRPr lang="en-GB" dirty="0">
              <a:hlinkClick r:id="rId2"/>
            </a:endParaRPr>
          </a:p>
          <a:p>
            <a:endParaRPr lang="en-GB" dirty="0">
              <a:hlinkClick r:id="rId2"/>
            </a:endParaRPr>
          </a:p>
          <a:p>
            <a:endParaRPr lang="en-GB" dirty="0">
              <a:hlinkClick r:id="rId2"/>
            </a:endParaRPr>
          </a:p>
          <a:p>
            <a:endParaRPr lang="en-GB" dirty="0">
              <a:hlinkClick r:id="rId2"/>
            </a:endParaRPr>
          </a:p>
          <a:p>
            <a:endParaRPr lang="en-GB" dirty="0">
              <a:hlinkClick r:id="rId2"/>
            </a:endParaRPr>
          </a:p>
          <a:p>
            <a:r>
              <a:rPr lang="en-GB" dirty="0">
                <a:hlinkClick r:id="rId2"/>
              </a:rPr>
              <a:t>https://www.bbc.co.uk/bitesize/articles/znqbcj6#z2pjdp3</a:t>
            </a:r>
            <a:endParaRPr lang="en-GB" dirty="0"/>
          </a:p>
          <a:p>
            <a:endParaRPr lang="en-GB" dirty="0"/>
          </a:p>
        </p:txBody>
      </p:sp>
      <p:sp>
        <p:nvSpPr>
          <p:cNvPr id="4" name="Date Placeholder 3">
            <a:extLst>
              <a:ext uri="{FF2B5EF4-FFF2-40B4-BE49-F238E27FC236}">
                <a16:creationId xmlns:a16="http://schemas.microsoft.com/office/drawing/2014/main" id="{174B3FAB-7B1C-13AA-7C8E-54939F9B7F61}"/>
              </a:ext>
            </a:extLst>
          </p:cNvPr>
          <p:cNvSpPr>
            <a:spLocks noGrp="1"/>
          </p:cNvSpPr>
          <p:nvPr>
            <p:ph type="dt" sz="half" idx="10"/>
          </p:nvPr>
        </p:nvSpPr>
        <p:spPr/>
        <p:txBody>
          <a:bodyPr/>
          <a:lstStyle/>
          <a:p>
            <a:fld id="{F9634FDC-88FF-4FDA-847B-804FBA145D49}" type="datetime1">
              <a:rPr lang="en-GB" smtClean="0"/>
              <a:t>12/09/2024</a:t>
            </a:fld>
            <a:endParaRPr lang="en-GB"/>
          </a:p>
        </p:txBody>
      </p:sp>
      <p:pic>
        <p:nvPicPr>
          <p:cNvPr id="5" name="Picture 4">
            <a:extLst>
              <a:ext uri="{FF2B5EF4-FFF2-40B4-BE49-F238E27FC236}">
                <a16:creationId xmlns:a16="http://schemas.microsoft.com/office/drawing/2014/main" id="{3BC5C6EC-502C-539F-7789-D788652F3DCF}"/>
              </a:ext>
            </a:extLst>
          </p:cNvPr>
          <p:cNvPicPr>
            <a:picLocks noChangeAspect="1"/>
          </p:cNvPicPr>
          <p:nvPr/>
        </p:nvPicPr>
        <p:blipFill>
          <a:blip r:embed="rId3"/>
          <a:stretch>
            <a:fillRect/>
          </a:stretch>
        </p:blipFill>
        <p:spPr>
          <a:xfrm>
            <a:off x="2340078" y="1571267"/>
            <a:ext cx="7094702" cy="3990770"/>
          </a:xfrm>
          <a:prstGeom prst="rect">
            <a:avLst/>
          </a:prstGeom>
        </p:spPr>
      </p:pic>
    </p:spTree>
    <p:extLst>
      <p:ext uri="{BB962C8B-B14F-4D97-AF65-F5344CB8AC3E}">
        <p14:creationId xmlns:p14="http://schemas.microsoft.com/office/powerpoint/2010/main" val="2961713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447B9-B750-CCF7-D4DC-208D3EB3BD8F}"/>
              </a:ext>
            </a:extLst>
          </p:cNvPr>
          <p:cNvSpPr>
            <a:spLocks noGrp="1"/>
          </p:cNvSpPr>
          <p:nvPr>
            <p:ph type="title"/>
          </p:nvPr>
        </p:nvSpPr>
        <p:spPr>
          <a:xfrm>
            <a:off x="838200" y="1051437"/>
            <a:ext cx="10515600" cy="1325563"/>
          </a:xfrm>
        </p:spPr>
        <p:txBody>
          <a:bodyPr>
            <a:normAutofit fontScale="90000"/>
          </a:bodyPr>
          <a:lstStyle/>
          <a:p>
            <a:r>
              <a:rPr lang="en-GB" b="1" i="0" dirty="0">
                <a:solidFill>
                  <a:srgbClr val="141414"/>
                </a:solidFill>
                <a:effectLst/>
                <a:latin typeface="ReithSans"/>
              </a:rPr>
              <a:t>If someone sprays deodorant from the other side of the room, how does the smell reach your nose?</a:t>
            </a:r>
            <a:br>
              <a:rPr lang="en-GB" dirty="0"/>
            </a:br>
            <a:r>
              <a:rPr lang="en-GB" dirty="0"/>
              <a:t>Answer</a:t>
            </a:r>
            <a:br>
              <a:rPr lang="en-GB" dirty="0"/>
            </a:br>
            <a:endParaRPr lang="en-GB" dirty="0"/>
          </a:p>
        </p:txBody>
      </p:sp>
      <p:sp>
        <p:nvSpPr>
          <p:cNvPr id="3" name="Content Placeholder 2">
            <a:extLst>
              <a:ext uri="{FF2B5EF4-FFF2-40B4-BE49-F238E27FC236}">
                <a16:creationId xmlns:a16="http://schemas.microsoft.com/office/drawing/2014/main" id="{8B14B74D-C3CD-DC39-8300-BF45235DB276}"/>
              </a:ext>
            </a:extLst>
          </p:cNvPr>
          <p:cNvSpPr>
            <a:spLocks noGrp="1"/>
          </p:cNvSpPr>
          <p:nvPr>
            <p:ph idx="1"/>
          </p:nvPr>
        </p:nvSpPr>
        <p:spPr>
          <a:xfrm>
            <a:off x="838200" y="2556387"/>
            <a:ext cx="10515600" cy="3620576"/>
          </a:xfrm>
        </p:spPr>
        <p:txBody>
          <a:bodyPr>
            <a:normAutofit/>
          </a:bodyPr>
          <a:lstStyle/>
          <a:p>
            <a:r>
              <a:rPr lang="en-GB" sz="4400" b="0" i="0" dirty="0">
                <a:solidFill>
                  <a:srgbClr val="141414"/>
                </a:solidFill>
                <a:effectLst/>
                <a:latin typeface="ReithSans"/>
              </a:rPr>
              <a:t>Through a process called </a:t>
            </a:r>
            <a:r>
              <a:rPr lang="en-GB" sz="4400" b="1" i="0" u="sng" dirty="0">
                <a:solidFill>
                  <a:srgbClr val="141414"/>
                </a:solidFill>
                <a:effectLst/>
                <a:latin typeface="ReithSans"/>
              </a:rPr>
              <a:t>diffusion</a:t>
            </a:r>
            <a:r>
              <a:rPr lang="en-GB" sz="4400" b="0" i="0" dirty="0">
                <a:solidFill>
                  <a:srgbClr val="141414"/>
                </a:solidFill>
                <a:effectLst/>
                <a:latin typeface="ReithSans"/>
              </a:rPr>
              <a:t>. The deodorant particles bump into air particles and are </a:t>
            </a:r>
            <a:r>
              <a:rPr lang="en-GB" sz="4400" b="1" i="0" u="sng" dirty="0">
                <a:solidFill>
                  <a:srgbClr val="141414"/>
                </a:solidFill>
                <a:effectLst/>
                <a:latin typeface="ReithSans"/>
              </a:rPr>
              <a:t>spread</a:t>
            </a:r>
            <a:r>
              <a:rPr lang="en-GB" sz="4400" b="0" i="0" dirty="0">
                <a:solidFill>
                  <a:srgbClr val="141414"/>
                </a:solidFill>
                <a:effectLst/>
                <a:latin typeface="ReithSans"/>
              </a:rPr>
              <a:t> throughout the room. We smell the deodorant particles that reach our noses.</a:t>
            </a:r>
            <a:endParaRPr lang="en-GB" sz="4400" dirty="0"/>
          </a:p>
        </p:txBody>
      </p:sp>
      <p:sp>
        <p:nvSpPr>
          <p:cNvPr id="4" name="Date Placeholder 3">
            <a:extLst>
              <a:ext uri="{FF2B5EF4-FFF2-40B4-BE49-F238E27FC236}">
                <a16:creationId xmlns:a16="http://schemas.microsoft.com/office/drawing/2014/main" id="{046CADEE-70A1-C79F-CF23-C74F1071D311}"/>
              </a:ext>
            </a:extLst>
          </p:cNvPr>
          <p:cNvSpPr>
            <a:spLocks noGrp="1"/>
          </p:cNvSpPr>
          <p:nvPr>
            <p:ph type="dt" sz="half" idx="10"/>
          </p:nvPr>
        </p:nvSpPr>
        <p:spPr/>
        <p:txBody>
          <a:bodyPr/>
          <a:lstStyle/>
          <a:p>
            <a:fld id="{BDC3B299-5635-48E8-A572-BB2A94911562}" type="datetime1">
              <a:rPr lang="en-GB" smtClean="0"/>
              <a:t>12/09/2024</a:t>
            </a:fld>
            <a:endParaRPr lang="en-GB"/>
          </a:p>
        </p:txBody>
      </p:sp>
    </p:spTree>
    <p:extLst>
      <p:ext uri="{BB962C8B-B14F-4D97-AF65-F5344CB8AC3E}">
        <p14:creationId xmlns:p14="http://schemas.microsoft.com/office/powerpoint/2010/main" val="397509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A5193-CAF4-BA5A-D3EA-C0EEE968F7F7}"/>
              </a:ext>
            </a:extLst>
          </p:cNvPr>
          <p:cNvSpPr>
            <a:spLocks noGrp="1"/>
          </p:cNvSpPr>
          <p:nvPr>
            <p:ph type="title"/>
          </p:nvPr>
        </p:nvSpPr>
        <p:spPr/>
        <p:txBody>
          <a:bodyPr/>
          <a:lstStyle/>
          <a:p>
            <a:r>
              <a:rPr lang="en-GB" dirty="0"/>
              <a:t>Objectives: To understand and be able to explain that</a:t>
            </a:r>
          </a:p>
        </p:txBody>
      </p:sp>
      <p:sp>
        <p:nvSpPr>
          <p:cNvPr id="3" name="Content Placeholder 2">
            <a:extLst>
              <a:ext uri="{FF2B5EF4-FFF2-40B4-BE49-F238E27FC236}">
                <a16:creationId xmlns:a16="http://schemas.microsoft.com/office/drawing/2014/main" id="{E2AFB63C-D7A4-838E-204A-C53B0F126ADA}"/>
              </a:ext>
            </a:extLst>
          </p:cNvPr>
          <p:cNvSpPr>
            <a:spLocks noGrp="1"/>
          </p:cNvSpPr>
          <p:nvPr>
            <p:ph idx="1"/>
          </p:nvPr>
        </p:nvSpPr>
        <p:spPr>
          <a:xfrm>
            <a:off x="838200" y="2005012"/>
            <a:ext cx="10515600" cy="4351338"/>
          </a:xfrm>
        </p:spPr>
        <p:txBody>
          <a:bodyPr>
            <a:normAutofit/>
          </a:bodyPr>
          <a:lstStyle/>
          <a:p>
            <a:r>
              <a:rPr lang="en-GB" sz="3600" dirty="0"/>
              <a:t>Diffusion is the movement of a substance from an area of high concentration to an area of lower concentration.</a:t>
            </a:r>
          </a:p>
          <a:p>
            <a:r>
              <a:rPr lang="en-GB" sz="3600" dirty="0"/>
              <a:t>Diffusion occurs in liquids and gases when their particles collide randomly and spread out.</a:t>
            </a:r>
          </a:p>
          <a:p>
            <a:r>
              <a:rPr lang="en-GB" sz="3600" dirty="0"/>
              <a:t>Diffusion is an important process for living things - it is how substances move in and out of cells.</a:t>
            </a:r>
          </a:p>
        </p:txBody>
      </p:sp>
      <p:sp>
        <p:nvSpPr>
          <p:cNvPr id="4" name="Date Placeholder 3">
            <a:extLst>
              <a:ext uri="{FF2B5EF4-FFF2-40B4-BE49-F238E27FC236}">
                <a16:creationId xmlns:a16="http://schemas.microsoft.com/office/drawing/2014/main" id="{A96FF1BD-8878-1D42-1D6A-93F6BF37B590}"/>
              </a:ext>
            </a:extLst>
          </p:cNvPr>
          <p:cNvSpPr>
            <a:spLocks noGrp="1"/>
          </p:cNvSpPr>
          <p:nvPr>
            <p:ph type="dt" sz="half" idx="10"/>
          </p:nvPr>
        </p:nvSpPr>
        <p:spPr/>
        <p:txBody>
          <a:bodyPr/>
          <a:lstStyle/>
          <a:p>
            <a:fld id="{F9634FDC-88FF-4FDA-847B-804FBA145D49}" type="datetime1">
              <a:rPr lang="en-GB" smtClean="0"/>
              <a:t>12/09/2024</a:t>
            </a:fld>
            <a:endParaRPr lang="en-GB"/>
          </a:p>
        </p:txBody>
      </p:sp>
    </p:spTree>
    <p:extLst>
      <p:ext uri="{BB962C8B-B14F-4D97-AF65-F5344CB8AC3E}">
        <p14:creationId xmlns:p14="http://schemas.microsoft.com/office/powerpoint/2010/main" val="182625911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4865-FABB-BC6A-E506-3F6320AF90CB}"/>
              </a:ext>
            </a:extLst>
          </p:cNvPr>
          <p:cNvSpPr>
            <a:spLocks noGrp="1"/>
          </p:cNvSpPr>
          <p:nvPr>
            <p:ph type="title"/>
          </p:nvPr>
        </p:nvSpPr>
        <p:spPr/>
        <p:txBody>
          <a:bodyPr/>
          <a:lstStyle/>
          <a:p>
            <a:r>
              <a:rPr lang="en-GB" dirty="0"/>
              <a:t>Diffusion video</a:t>
            </a:r>
          </a:p>
        </p:txBody>
      </p:sp>
      <p:sp>
        <p:nvSpPr>
          <p:cNvPr id="3" name="Content Placeholder 2">
            <a:extLst>
              <a:ext uri="{FF2B5EF4-FFF2-40B4-BE49-F238E27FC236}">
                <a16:creationId xmlns:a16="http://schemas.microsoft.com/office/drawing/2014/main" id="{A6DF22DE-E9A2-5C2B-46C0-E6EAB0E18135}"/>
              </a:ext>
            </a:extLst>
          </p:cNvPr>
          <p:cNvSpPr>
            <a:spLocks noGrp="1"/>
          </p:cNvSpPr>
          <p:nvPr>
            <p:ph idx="1"/>
          </p:nvPr>
        </p:nvSpPr>
        <p:spPr/>
        <p:txBody>
          <a:bodyPr/>
          <a:lstStyle/>
          <a:p>
            <a:r>
              <a:rPr lang="en-GB" dirty="0"/>
              <a:t>Watch this video to find out how the movement of particles in gases and liquids causes diffusion.</a:t>
            </a:r>
          </a:p>
          <a:p>
            <a:endParaRPr lang="en-GB" dirty="0"/>
          </a:p>
          <a:p>
            <a:r>
              <a:rPr lang="en-GB" dirty="0"/>
              <a:t>While you are watching, think about why diffusion is different in solids, liquids and gases.</a:t>
            </a:r>
          </a:p>
          <a:p>
            <a:endParaRPr lang="en-GB" dirty="0"/>
          </a:p>
          <a:p>
            <a:r>
              <a:rPr lang="en-GB" dirty="0">
                <a:hlinkClick r:id="rId2"/>
              </a:rPr>
              <a:t>https://www.bbc.co.uk/bitesize/articles/znqbcj6#zq6896f</a:t>
            </a:r>
            <a:endParaRPr lang="en-GB" dirty="0"/>
          </a:p>
          <a:p>
            <a:endParaRPr lang="en-GB" dirty="0"/>
          </a:p>
        </p:txBody>
      </p:sp>
      <p:sp>
        <p:nvSpPr>
          <p:cNvPr id="4" name="Date Placeholder 3">
            <a:extLst>
              <a:ext uri="{FF2B5EF4-FFF2-40B4-BE49-F238E27FC236}">
                <a16:creationId xmlns:a16="http://schemas.microsoft.com/office/drawing/2014/main" id="{391B7F87-BBC4-AE04-87B5-414BA74DE134}"/>
              </a:ext>
            </a:extLst>
          </p:cNvPr>
          <p:cNvSpPr>
            <a:spLocks noGrp="1"/>
          </p:cNvSpPr>
          <p:nvPr>
            <p:ph type="dt" sz="half" idx="10"/>
          </p:nvPr>
        </p:nvSpPr>
        <p:spPr/>
        <p:txBody>
          <a:bodyPr/>
          <a:lstStyle/>
          <a:p>
            <a:fld id="{F9634FDC-88FF-4FDA-847B-804FBA145D49}" type="datetime1">
              <a:rPr lang="en-GB" smtClean="0"/>
              <a:t>12/09/2024</a:t>
            </a:fld>
            <a:endParaRPr lang="en-GB"/>
          </a:p>
        </p:txBody>
      </p:sp>
    </p:spTree>
    <p:extLst>
      <p:ext uri="{BB962C8B-B14F-4D97-AF65-F5344CB8AC3E}">
        <p14:creationId xmlns:p14="http://schemas.microsoft.com/office/powerpoint/2010/main" val="422579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DDD2-191F-8A41-19AE-A8A0FA5993FD}"/>
              </a:ext>
            </a:extLst>
          </p:cNvPr>
          <p:cNvSpPr>
            <a:spLocks noGrp="1"/>
          </p:cNvSpPr>
          <p:nvPr>
            <p:ph type="title"/>
          </p:nvPr>
        </p:nvSpPr>
        <p:spPr>
          <a:xfrm>
            <a:off x="838200" y="787912"/>
            <a:ext cx="10515600" cy="1325563"/>
          </a:xfrm>
        </p:spPr>
        <p:txBody>
          <a:bodyPr>
            <a:noAutofit/>
          </a:bodyPr>
          <a:lstStyle/>
          <a:p>
            <a:r>
              <a:rPr lang="en-GB" sz="6000" dirty="0"/>
              <a:t>What is diffusion?</a:t>
            </a:r>
            <a:br>
              <a:rPr lang="en-GB" sz="6000" dirty="0"/>
            </a:br>
            <a:endParaRPr lang="en-GB" sz="6000" dirty="0"/>
          </a:p>
        </p:txBody>
      </p:sp>
      <p:sp>
        <p:nvSpPr>
          <p:cNvPr id="3" name="Content Placeholder 2">
            <a:extLst>
              <a:ext uri="{FF2B5EF4-FFF2-40B4-BE49-F238E27FC236}">
                <a16:creationId xmlns:a16="http://schemas.microsoft.com/office/drawing/2014/main" id="{BE2F9E2D-7C63-1719-5B1C-76E8495E019F}"/>
              </a:ext>
            </a:extLst>
          </p:cNvPr>
          <p:cNvSpPr>
            <a:spLocks noGrp="1"/>
          </p:cNvSpPr>
          <p:nvPr>
            <p:ph idx="1"/>
          </p:nvPr>
        </p:nvSpPr>
        <p:spPr/>
        <p:txBody>
          <a:bodyPr>
            <a:normAutofit/>
          </a:bodyPr>
          <a:lstStyle/>
          <a:p>
            <a:r>
              <a:rPr lang="en-GB" dirty="0"/>
              <a:t>Diffusion is the process by which particles of one substance spread out through the particles of another substance. Diffusion is how smells spread out through the air and how concentrated liquids spread out when placed in water.</a:t>
            </a:r>
          </a:p>
          <a:p>
            <a:endParaRPr lang="en-GB" dirty="0"/>
          </a:p>
          <a:p>
            <a:r>
              <a:rPr lang="en-GB" dirty="0"/>
              <a:t>Diffusion happens on its own when the particles spread out from an area of high concentration, where there are many of them, to areas of low concentration where there are fewer of them.</a:t>
            </a:r>
          </a:p>
        </p:txBody>
      </p:sp>
      <p:sp>
        <p:nvSpPr>
          <p:cNvPr id="4" name="Date Placeholder 3">
            <a:extLst>
              <a:ext uri="{FF2B5EF4-FFF2-40B4-BE49-F238E27FC236}">
                <a16:creationId xmlns:a16="http://schemas.microsoft.com/office/drawing/2014/main" id="{146B7F49-07FC-67AE-87A7-D1E7D276B18E}"/>
              </a:ext>
            </a:extLst>
          </p:cNvPr>
          <p:cNvSpPr>
            <a:spLocks noGrp="1"/>
          </p:cNvSpPr>
          <p:nvPr>
            <p:ph type="dt" sz="half" idx="10"/>
          </p:nvPr>
        </p:nvSpPr>
        <p:spPr/>
        <p:txBody>
          <a:bodyPr/>
          <a:lstStyle/>
          <a:p>
            <a:fld id="{F9634FDC-88FF-4FDA-847B-804FBA145D49}" type="datetime1">
              <a:rPr lang="en-GB" smtClean="0"/>
              <a:t>12/09/2024</a:t>
            </a:fld>
            <a:endParaRPr lang="en-GB"/>
          </a:p>
        </p:txBody>
      </p:sp>
    </p:spTree>
    <p:extLst>
      <p:ext uri="{BB962C8B-B14F-4D97-AF65-F5344CB8AC3E}">
        <p14:creationId xmlns:p14="http://schemas.microsoft.com/office/powerpoint/2010/main" val="2521829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1D0EA-A8B9-5FBF-0EF7-241C016A2699}"/>
              </a:ext>
            </a:extLst>
          </p:cNvPr>
          <p:cNvSpPr>
            <a:spLocks noGrp="1"/>
          </p:cNvSpPr>
          <p:nvPr>
            <p:ph type="title"/>
          </p:nvPr>
        </p:nvSpPr>
        <p:spPr/>
        <p:txBody>
          <a:bodyPr/>
          <a:lstStyle/>
          <a:p>
            <a:r>
              <a:rPr lang="en-GB" b="1" i="0" dirty="0">
                <a:solidFill>
                  <a:srgbClr val="141414"/>
                </a:solidFill>
                <a:effectLst/>
                <a:latin typeface="ReithSans"/>
              </a:rPr>
              <a:t>How does diffusion happen?</a:t>
            </a:r>
            <a:br>
              <a:rPr lang="en-GB" b="1" i="0" dirty="0">
                <a:solidFill>
                  <a:srgbClr val="141414"/>
                </a:solidFill>
                <a:effectLst/>
                <a:latin typeface="ReithSans"/>
              </a:rPr>
            </a:br>
            <a:endParaRPr lang="en-GB" dirty="0"/>
          </a:p>
        </p:txBody>
      </p:sp>
      <p:sp>
        <p:nvSpPr>
          <p:cNvPr id="3" name="Content Placeholder 2">
            <a:extLst>
              <a:ext uri="{FF2B5EF4-FFF2-40B4-BE49-F238E27FC236}">
                <a16:creationId xmlns:a16="http://schemas.microsoft.com/office/drawing/2014/main" id="{9DEDEF61-594E-3028-8D74-3BC7B885119E}"/>
              </a:ext>
            </a:extLst>
          </p:cNvPr>
          <p:cNvSpPr>
            <a:spLocks noGrp="1"/>
          </p:cNvSpPr>
          <p:nvPr>
            <p:ph idx="1"/>
          </p:nvPr>
        </p:nvSpPr>
        <p:spPr/>
        <p:txBody>
          <a:bodyPr>
            <a:normAutofit/>
          </a:bodyPr>
          <a:lstStyle/>
          <a:p>
            <a:pPr algn="l" fontAlgn="base"/>
            <a:r>
              <a:rPr lang="en-GB" b="0" i="0" dirty="0">
                <a:solidFill>
                  <a:srgbClr val="141414"/>
                </a:solidFill>
                <a:effectLst/>
                <a:latin typeface="ReithSans"/>
              </a:rPr>
              <a:t>Diffusion occurs in gases like air and liquids like water because their particles can move around and collide with each other randomly.</a:t>
            </a:r>
          </a:p>
          <a:p>
            <a:pPr algn="l" fontAlgn="base"/>
            <a:r>
              <a:rPr lang="en-GB" b="0" i="0" dirty="0">
                <a:solidFill>
                  <a:srgbClr val="141414"/>
                </a:solidFill>
                <a:effectLst/>
                <a:latin typeface="ReithSans"/>
              </a:rPr>
              <a:t>For example, if you mix two drinks, the liquids diffuse into each other. Blackcurrant squash has a high concentration level. When the squash is mixed with water, it becomes less concentrated and is diluted.</a:t>
            </a:r>
          </a:p>
          <a:p>
            <a:pPr algn="l" fontAlgn="base"/>
            <a:r>
              <a:rPr lang="en-GB" b="0" i="0" dirty="0">
                <a:solidFill>
                  <a:srgbClr val="141414"/>
                </a:solidFill>
                <a:effectLst/>
                <a:latin typeface="ReithSans"/>
              </a:rPr>
              <a:t>Watch the video below to find out how making a cup of coffee involves diffusion.</a:t>
            </a:r>
          </a:p>
          <a:p>
            <a:endParaRPr lang="en-GB" dirty="0"/>
          </a:p>
          <a:p>
            <a:r>
              <a:rPr lang="en-GB" dirty="0">
                <a:hlinkClick r:id="rId2"/>
              </a:rPr>
              <a:t>https://www.bbc.co.uk/bitesize/articles/znqbcj6#zcwbvwx</a:t>
            </a:r>
            <a:endParaRPr lang="en-GB" dirty="0"/>
          </a:p>
          <a:p>
            <a:endParaRPr lang="en-GB" dirty="0"/>
          </a:p>
        </p:txBody>
      </p:sp>
      <p:sp>
        <p:nvSpPr>
          <p:cNvPr id="4" name="Date Placeholder 3">
            <a:extLst>
              <a:ext uri="{FF2B5EF4-FFF2-40B4-BE49-F238E27FC236}">
                <a16:creationId xmlns:a16="http://schemas.microsoft.com/office/drawing/2014/main" id="{CA482DA2-5825-001B-055D-A5488B6DDF8F}"/>
              </a:ext>
            </a:extLst>
          </p:cNvPr>
          <p:cNvSpPr>
            <a:spLocks noGrp="1"/>
          </p:cNvSpPr>
          <p:nvPr>
            <p:ph type="dt" sz="half" idx="10"/>
          </p:nvPr>
        </p:nvSpPr>
        <p:spPr/>
        <p:txBody>
          <a:bodyPr/>
          <a:lstStyle/>
          <a:p>
            <a:fld id="{F9634FDC-88FF-4FDA-847B-804FBA145D49}" type="datetime1">
              <a:rPr lang="en-GB" smtClean="0"/>
              <a:t>12/09/2024</a:t>
            </a:fld>
            <a:endParaRPr lang="en-GB"/>
          </a:p>
        </p:txBody>
      </p:sp>
    </p:spTree>
    <p:extLst>
      <p:ext uri="{BB962C8B-B14F-4D97-AF65-F5344CB8AC3E}">
        <p14:creationId xmlns:p14="http://schemas.microsoft.com/office/powerpoint/2010/main" val="2186458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4A2A-7321-0DEF-3C29-EE316C601ED9}"/>
              </a:ext>
            </a:extLst>
          </p:cNvPr>
          <p:cNvSpPr>
            <a:spLocks noGrp="1"/>
          </p:cNvSpPr>
          <p:nvPr>
            <p:ph type="title"/>
          </p:nvPr>
        </p:nvSpPr>
        <p:spPr/>
        <p:txBody>
          <a:bodyPr>
            <a:normAutofit fontScale="90000"/>
          </a:bodyPr>
          <a:lstStyle/>
          <a:p>
            <a:r>
              <a:rPr lang="en-GB" dirty="0"/>
              <a:t>Task: Use what you learned from the video and the diagrams below to describe diffusion of coffee.</a:t>
            </a:r>
          </a:p>
        </p:txBody>
      </p:sp>
      <p:pic>
        <p:nvPicPr>
          <p:cNvPr id="5" name="Content Placeholder 4">
            <a:extLst>
              <a:ext uri="{FF2B5EF4-FFF2-40B4-BE49-F238E27FC236}">
                <a16:creationId xmlns:a16="http://schemas.microsoft.com/office/drawing/2014/main" id="{C1D45574-08B3-B16B-4643-A5A4D98D65E7}"/>
              </a:ext>
            </a:extLst>
          </p:cNvPr>
          <p:cNvPicPr>
            <a:picLocks noGrp="1" noChangeAspect="1"/>
          </p:cNvPicPr>
          <p:nvPr>
            <p:ph idx="1"/>
          </p:nvPr>
        </p:nvPicPr>
        <p:blipFill>
          <a:blip r:embed="rId2"/>
          <a:stretch>
            <a:fillRect/>
          </a:stretch>
        </p:blipFill>
        <p:spPr>
          <a:xfrm>
            <a:off x="8042787" y="2056655"/>
            <a:ext cx="4149213" cy="3898390"/>
          </a:xfrm>
          <a:prstGeom prst="rect">
            <a:avLst/>
          </a:prstGeom>
        </p:spPr>
      </p:pic>
      <p:sp>
        <p:nvSpPr>
          <p:cNvPr id="4" name="Date Placeholder 3">
            <a:extLst>
              <a:ext uri="{FF2B5EF4-FFF2-40B4-BE49-F238E27FC236}">
                <a16:creationId xmlns:a16="http://schemas.microsoft.com/office/drawing/2014/main" id="{0C158CBD-EAF6-7550-A9AA-4DE3AAE4A0AE}"/>
              </a:ext>
            </a:extLst>
          </p:cNvPr>
          <p:cNvSpPr>
            <a:spLocks noGrp="1"/>
          </p:cNvSpPr>
          <p:nvPr>
            <p:ph type="dt" sz="half" idx="10"/>
          </p:nvPr>
        </p:nvSpPr>
        <p:spPr/>
        <p:txBody>
          <a:bodyPr/>
          <a:lstStyle/>
          <a:p>
            <a:fld id="{F9634FDC-88FF-4FDA-847B-804FBA145D49}" type="datetime1">
              <a:rPr lang="en-GB" smtClean="0"/>
              <a:t>12/09/2024</a:t>
            </a:fld>
            <a:endParaRPr lang="en-GB"/>
          </a:p>
        </p:txBody>
      </p:sp>
      <p:pic>
        <p:nvPicPr>
          <p:cNvPr id="6" name="Picture 5">
            <a:extLst>
              <a:ext uri="{FF2B5EF4-FFF2-40B4-BE49-F238E27FC236}">
                <a16:creationId xmlns:a16="http://schemas.microsoft.com/office/drawing/2014/main" id="{F687D22E-21D1-35E7-4DAA-F46C16AA0E32}"/>
              </a:ext>
            </a:extLst>
          </p:cNvPr>
          <p:cNvPicPr>
            <a:picLocks noChangeAspect="1"/>
          </p:cNvPicPr>
          <p:nvPr/>
        </p:nvPicPr>
        <p:blipFill>
          <a:blip r:embed="rId3"/>
          <a:stretch>
            <a:fillRect/>
          </a:stretch>
        </p:blipFill>
        <p:spPr>
          <a:xfrm>
            <a:off x="219695" y="2056655"/>
            <a:ext cx="4070556" cy="3824487"/>
          </a:xfrm>
          <a:prstGeom prst="rect">
            <a:avLst/>
          </a:prstGeom>
        </p:spPr>
      </p:pic>
      <p:pic>
        <p:nvPicPr>
          <p:cNvPr id="7" name="Picture 6">
            <a:extLst>
              <a:ext uri="{FF2B5EF4-FFF2-40B4-BE49-F238E27FC236}">
                <a16:creationId xmlns:a16="http://schemas.microsoft.com/office/drawing/2014/main" id="{91D3B966-1956-8E60-49B7-1ACA4A7AFDA6}"/>
              </a:ext>
            </a:extLst>
          </p:cNvPr>
          <p:cNvPicPr>
            <a:picLocks noChangeAspect="1"/>
          </p:cNvPicPr>
          <p:nvPr/>
        </p:nvPicPr>
        <p:blipFill>
          <a:blip r:embed="rId4"/>
          <a:stretch>
            <a:fillRect/>
          </a:stretch>
        </p:blipFill>
        <p:spPr>
          <a:xfrm>
            <a:off x="4086069" y="2062143"/>
            <a:ext cx="4239557" cy="3983273"/>
          </a:xfrm>
          <a:prstGeom prst="rect">
            <a:avLst/>
          </a:prstGeom>
        </p:spPr>
      </p:pic>
    </p:spTree>
    <p:extLst>
      <p:ext uri="{BB962C8B-B14F-4D97-AF65-F5344CB8AC3E}">
        <p14:creationId xmlns:p14="http://schemas.microsoft.com/office/powerpoint/2010/main" val="3152996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D191FD-A9E7-3663-22A1-8262CF7E1AE9}"/>
              </a:ext>
            </a:extLst>
          </p:cNvPr>
          <p:cNvSpPr>
            <a:spLocks noGrp="1"/>
          </p:cNvSpPr>
          <p:nvPr>
            <p:ph type="title"/>
          </p:nvPr>
        </p:nvSpPr>
        <p:spPr/>
        <p:txBody>
          <a:bodyPr/>
          <a:lstStyle/>
          <a:p>
            <a:endParaRPr lang="en-GB"/>
          </a:p>
        </p:txBody>
      </p:sp>
      <p:pic>
        <p:nvPicPr>
          <p:cNvPr id="8" name="Content Placeholder 7">
            <a:extLst>
              <a:ext uri="{FF2B5EF4-FFF2-40B4-BE49-F238E27FC236}">
                <a16:creationId xmlns:a16="http://schemas.microsoft.com/office/drawing/2014/main" id="{923658C0-7845-5557-840C-421256A1AAD7}"/>
              </a:ext>
            </a:extLst>
          </p:cNvPr>
          <p:cNvPicPr>
            <a:picLocks noGrp="1" noChangeAspect="1"/>
          </p:cNvPicPr>
          <p:nvPr>
            <p:ph idx="1"/>
          </p:nvPr>
        </p:nvPicPr>
        <p:blipFill>
          <a:blip r:embed="rId2"/>
          <a:stretch>
            <a:fillRect/>
          </a:stretch>
        </p:blipFill>
        <p:spPr>
          <a:xfrm>
            <a:off x="-109118" y="592481"/>
            <a:ext cx="4072481" cy="3828620"/>
          </a:xfrm>
          <a:prstGeom prst="rect">
            <a:avLst/>
          </a:prstGeom>
        </p:spPr>
      </p:pic>
      <p:sp>
        <p:nvSpPr>
          <p:cNvPr id="4" name="Date Placeholder 3">
            <a:extLst>
              <a:ext uri="{FF2B5EF4-FFF2-40B4-BE49-F238E27FC236}">
                <a16:creationId xmlns:a16="http://schemas.microsoft.com/office/drawing/2014/main" id="{2B9F11E8-6500-C020-048A-2E123E9B6F62}"/>
              </a:ext>
            </a:extLst>
          </p:cNvPr>
          <p:cNvSpPr>
            <a:spLocks noGrp="1"/>
          </p:cNvSpPr>
          <p:nvPr>
            <p:ph type="dt" sz="half" idx="10"/>
          </p:nvPr>
        </p:nvSpPr>
        <p:spPr>
          <a:xfrm>
            <a:off x="0" y="6492875"/>
            <a:ext cx="2743200" cy="365125"/>
          </a:xfrm>
        </p:spPr>
        <p:txBody>
          <a:bodyPr/>
          <a:lstStyle/>
          <a:p>
            <a:fld id="{F9634FDC-88FF-4FDA-847B-804FBA145D49}" type="datetime1">
              <a:rPr lang="en-GB" smtClean="0"/>
              <a:t>12/09/2024</a:t>
            </a:fld>
            <a:endParaRPr lang="en-GB" dirty="0"/>
          </a:p>
        </p:txBody>
      </p:sp>
      <p:pic>
        <p:nvPicPr>
          <p:cNvPr id="9" name="Picture 8">
            <a:extLst>
              <a:ext uri="{FF2B5EF4-FFF2-40B4-BE49-F238E27FC236}">
                <a16:creationId xmlns:a16="http://schemas.microsoft.com/office/drawing/2014/main" id="{AB3875CF-0256-81DE-72E2-5387F579FC44}"/>
              </a:ext>
            </a:extLst>
          </p:cNvPr>
          <p:cNvPicPr>
            <a:picLocks noChangeAspect="1"/>
          </p:cNvPicPr>
          <p:nvPr/>
        </p:nvPicPr>
        <p:blipFill>
          <a:blip r:embed="rId3"/>
          <a:stretch>
            <a:fillRect/>
          </a:stretch>
        </p:blipFill>
        <p:spPr>
          <a:xfrm>
            <a:off x="3897942" y="635157"/>
            <a:ext cx="4243184" cy="3987130"/>
          </a:xfrm>
          <a:prstGeom prst="rect">
            <a:avLst/>
          </a:prstGeom>
        </p:spPr>
      </p:pic>
      <p:pic>
        <p:nvPicPr>
          <p:cNvPr id="10" name="Picture 9">
            <a:extLst>
              <a:ext uri="{FF2B5EF4-FFF2-40B4-BE49-F238E27FC236}">
                <a16:creationId xmlns:a16="http://schemas.microsoft.com/office/drawing/2014/main" id="{874C531A-8019-AE29-E558-38029C4768B7}"/>
              </a:ext>
            </a:extLst>
          </p:cNvPr>
          <p:cNvPicPr>
            <a:picLocks noChangeAspect="1"/>
          </p:cNvPicPr>
          <p:nvPr/>
        </p:nvPicPr>
        <p:blipFill>
          <a:blip r:embed="rId4"/>
          <a:stretch>
            <a:fillRect/>
          </a:stretch>
        </p:blipFill>
        <p:spPr>
          <a:xfrm>
            <a:off x="8149382" y="635157"/>
            <a:ext cx="4151736" cy="3901778"/>
          </a:xfrm>
          <a:prstGeom prst="rect">
            <a:avLst/>
          </a:prstGeom>
        </p:spPr>
      </p:pic>
      <p:sp>
        <p:nvSpPr>
          <p:cNvPr id="12" name="TextBox 11">
            <a:extLst>
              <a:ext uri="{FF2B5EF4-FFF2-40B4-BE49-F238E27FC236}">
                <a16:creationId xmlns:a16="http://schemas.microsoft.com/office/drawing/2014/main" id="{B6633737-FCFE-966A-15F5-9CE9D315E0E5}"/>
              </a:ext>
            </a:extLst>
          </p:cNvPr>
          <p:cNvSpPr txBox="1"/>
          <p:nvPr/>
        </p:nvSpPr>
        <p:spPr>
          <a:xfrm>
            <a:off x="339214" y="4292143"/>
            <a:ext cx="3071483" cy="2246769"/>
          </a:xfrm>
          <a:prstGeom prst="rect">
            <a:avLst/>
          </a:prstGeom>
          <a:noFill/>
        </p:spPr>
        <p:txBody>
          <a:bodyPr wrap="square">
            <a:spAutoFit/>
          </a:bodyPr>
          <a:lstStyle/>
          <a:p>
            <a:r>
              <a:rPr lang="en-GB" sz="2800" dirty="0"/>
              <a:t>1. Highly concentrated coffee molecules enter the cup of hot water.</a:t>
            </a:r>
          </a:p>
        </p:txBody>
      </p:sp>
      <p:sp>
        <p:nvSpPr>
          <p:cNvPr id="14" name="TextBox 13">
            <a:extLst>
              <a:ext uri="{FF2B5EF4-FFF2-40B4-BE49-F238E27FC236}">
                <a16:creationId xmlns:a16="http://schemas.microsoft.com/office/drawing/2014/main" id="{A7B08D63-009D-BD04-EB5A-F37EC34B4627}"/>
              </a:ext>
            </a:extLst>
          </p:cNvPr>
          <p:cNvSpPr txBox="1"/>
          <p:nvPr/>
        </p:nvSpPr>
        <p:spPr>
          <a:xfrm>
            <a:off x="4385187" y="4463778"/>
            <a:ext cx="3268694" cy="1815882"/>
          </a:xfrm>
          <a:prstGeom prst="rect">
            <a:avLst/>
          </a:prstGeom>
          <a:noFill/>
        </p:spPr>
        <p:txBody>
          <a:bodyPr wrap="square">
            <a:spAutoFit/>
          </a:bodyPr>
          <a:lstStyle/>
          <a:p>
            <a:r>
              <a:rPr lang="en-GB" sz="2800" dirty="0"/>
              <a:t>2. Coffee molecules begin to spread out in between the water molecules.</a:t>
            </a:r>
          </a:p>
        </p:txBody>
      </p:sp>
      <p:sp>
        <p:nvSpPr>
          <p:cNvPr id="16" name="TextBox 15">
            <a:extLst>
              <a:ext uri="{FF2B5EF4-FFF2-40B4-BE49-F238E27FC236}">
                <a16:creationId xmlns:a16="http://schemas.microsoft.com/office/drawing/2014/main" id="{48A6CAF0-9AFB-4ADD-DDAA-569656888D9C}"/>
              </a:ext>
            </a:extLst>
          </p:cNvPr>
          <p:cNvSpPr txBox="1"/>
          <p:nvPr/>
        </p:nvSpPr>
        <p:spPr>
          <a:xfrm>
            <a:off x="8617975" y="4463778"/>
            <a:ext cx="3574025" cy="1815882"/>
          </a:xfrm>
          <a:prstGeom prst="rect">
            <a:avLst/>
          </a:prstGeom>
          <a:noFill/>
        </p:spPr>
        <p:txBody>
          <a:bodyPr wrap="square">
            <a:spAutoFit/>
          </a:bodyPr>
          <a:lstStyle/>
          <a:p>
            <a:r>
              <a:rPr lang="en-GB" sz="2800" dirty="0"/>
              <a:t>3. Coffee molecules are now in a lower concentration than they started in.</a:t>
            </a:r>
          </a:p>
        </p:txBody>
      </p:sp>
    </p:spTree>
    <p:extLst>
      <p:ext uri="{BB962C8B-B14F-4D97-AF65-F5344CB8AC3E}">
        <p14:creationId xmlns:p14="http://schemas.microsoft.com/office/powerpoint/2010/main" val="3127232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1016-E09E-1AA0-6225-9DA500B52CD4}"/>
              </a:ext>
            </a:extLst>
          </p:cNvPr>
          <p:cNvSpPr>
            <a:spLocks noGrp="1"/>
          </p:cNvSpPr>
          <p:nvPr>
            <p:ph type="title"/>
          </p:nvPr>
        </p:nvSpPr>
        <p:spPr>
          <a:xfrm>
            <a:off x="838200" y="591267"/>
            <a:ext cx="10515600" cy="854075"/>
          </a:xfrm>
        </p:spPr>
        <p:txBody>
          <a:bodyPr>
            <a:normAutofit fontScale="90000"/>
          </a:bodyPr>
          <a:lstStyle/>
          <a:p>
            <a:r>
              <a:rPr lang="en-GB" dirty="0"/>
              <a:t>What affects diffusion?</a:t>
            </a:r>
            <a:br>
              <a:rPr lang="en-GB" dirty="0"/>
            </a:br>
            <a:endParaRPr lang="en-GB" dirty="0"/>
          </a:p>
        </p:txBody>
      </p:sp>
      <p:sp>
        <p:nvSpPr>
          <p:cNvPr id="3" name="Content Placeholder 2">
            <a:extLst>
              <a:ext uri="{FF2B5EF4-FFF2-40B4-BE49-F238E27FC236}">
                <a16:creationId xmlns:a16="http://schemas.microsoft.com/office/drawing/2014/main" id="{8EB2A53F-78ED-95FF-B415-5BEEB448B153}"/>
              </a:ext>
            </a:extLst>
          </p:cNvPr>
          <p:cNvSpPr>
            <a:spLocks noGrp="1"/>
          </p:cNvSpPr>
          <p:nvPr>
            <p:ph idx="1"/>
          </p:nvPr>
        </p:nvSpPr>
        <p:spPr>
          <a:xfrm>
            <a:off x="838200" y="1253331"/>
            <a:ext cx="10515600" cy="4351338"/>
          </a:xfrm>
        </p:spPr>
        <p:txBody>
          <a:bodyPr>
            <a:noAutofit/>
          </a:bodyPr>
          <a:lstStyle/>
          <a:p>
            <a:r>
              <a:rPr lang="en-GB" sz="3200" dirty="0"/>
              <a:t>Two factors affect diffusion:</a:t>
            </a:r>
          </a:p>
          <a:p>
            <a:r>
              <a:rPr lang="en-GB" sz="3200" dirty="0"/>
              <a:t>The type of substance - substances diffuse more quickly through gases than through liquids. This is because the particles in a gas are more spread out and move faster than the particles in a liquid.</a:t>
            </a:r>
          </a:p>
          <a:p>
            <a:r>
              <a:rPr lang="en-GB" sz="3200" dirty="0"/>
              <a:t>Temperature - the hotter the gas or liquid, the faster diffusion happens. This is because the particles have more energy and move faster at higher temperatures.</a:t>
            </a:r>
          </a:p>
          <a:p>
            <a:r>
              <a:rPr lang="en-GB" sz="3200" dirty="0">
                <a:solidFill>
                  <a:srgbClr val="FF0000"/>
                </a:solidFill>
              </a:rPr>
              <a:t>Extension: Why doesn’t diffusion happen in solids?</a:t>
            </a:r>
          </a:p>
        </p:txBody>
      </p:sp>
      <p:sp>
        <p:nvSpPr>
          <p:cNvPr id="4" name="Date Placeholder 3">
            <a:extLst>
              <a:ext uri="{FF2B5EF4-FFF2-40B4-BE49-F238E27FC236}">
                <a16:creationId xmlns:a16="http://schemas.microsoft.com/office/drawing/2014/main" id="{EDFF1256-28BB-8598-FD7B-2CD3313FA20D}"/>
              </a:ext>
            </a:extLst>
          </p:cNvPr>
          <p:cNvSpPr>
            <a:spLocks noGrp="1"/>
          </p:cNvSpPr>
          <p:nvPr>
            <p:ph type="dt" sz="half" idx="10"/>
          </p:nvPr>
        </p:nvSpPr>
        <p:spPr/>
        <p:txBody>
          <a:bodyPr/>
          <a:lstStyle/>
          <a:p>
            <a:fld id="{F9634FDC-88FF-4FDA-847B-804FBA145D49}" type="datetime1">
              <a:rPr lang="en-GB" smtClean="0"/>
              <a:t>12/09/2024</a:t>
            </a:fld>
            <a:endParaRPr lang="en-GB"/>
          </a:p>
        </p:txBody>
      </p:sp>
    </p:spTree>
    <p:extLst>
      <p:ext uri="{BB962C8B-B14F-4D97-AF65-F5344CB8AC3E}">
        <p14:creationId xmlns:p14="http://schemas.microsoft.com/office/powerpoint/2010/main" val="1335893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115</TotalTime>
  <Words>635</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ReithSans</vt:lpstr>
      <vt:lpstr>Office Theme</vt:lpstr>
      <vt:lpstr>Year 9 Biology Lesson 4 Diffusion </vt:lpstr>
      <vt:lpstr>If someone sprays deodorant from the other side of the room, how does the smell reach your nose? Answer </vt:lpstr>
      <vt:lpstr>Objectives: To understand and be able to explain that</vt:lpstr>
      <vt:lpstr>Diffusion video</vt:lpstr>
      <vt:lpstr>What is diffusion? </vt:lpstr>
      <vt:lpstr>How does diffusion happen? </vt:lpstr>
      <vt:lpstr>Task: Use what you learned from the video and the diagrams below to describe diffusion of coffee.</vt:lpstr>
      <vt:lpstr>PowerPoint Presentation</vt:lpstr>
      <vt:lpstr>What affects diffusion? </vt:lpstr>
      <vt:lpstr>Why doesn’t diffusion happen in solids?</vt:lpstr>
      <vt:lpstr>Diffusion plenary Answer the following questions in you books or on your whiteboards.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Morgan</dc:creator>
  <cp:lastModifiedBy>David Morgan</cp:lastModifiedBy>
  <cp:revision>1</cp:revision>
  <dcterms:created xsi:type="dcterms:W3CDTF">2024-09-12T21:01:53Z</dcterms:created>
  <dcterms:modified xsi:type="dcterms:W3CDTF">2024-09-12T22:56:54Z</dcterms:modified>
</cp:coreProperties>
</file>