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86" r:id="rId3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Condensed" panose="02000000000000000000" pitchFamily="2" charset="0"/>
      <p:regular r:id="rId45"/>
      <p:bold r:id="rId46"/>
      <p:italic r:id="rId47"/>
      <p:boldItalic r:id="rId48"/>
    </p:embeddedFont>
    <p:embeddedFont>
      <p:font typeface="Roboto Condensed Light" panose="02000000000000000000" pitchFamily="2" charset="0"/>
      <p:regular r:id="rId49"/>
      <p:bold r:id="rId50"/>
      <p:italic r:id="rId51"/>
      <p:boldItalic r:id="rId52"/>
    </p:embeddedFont>
    <p:embeddedFont>
      <p:font typeface="Squada One" panose="020B060402020202020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bJviOiW+4nc14OLEsy5rq6MV+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69" autoAdjust="0"/>
  </p:normalViewPr>
  <p:slideViewPr>
    <p:cSldViewPr snapToGrid="0">
      <p:cViewPr varScale="1">
        <p:scale>
          <a:sx n="82" d="100"/>
          <a:sy n="82" d="100"/>
        </p:scale>
        <p:origin x="14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4f40bf9400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g24f40bf9400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4f40bf94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g24f40bf94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Il modello utilizzato è la </a:t>
            </a:r>
            <a:r>
              <a:rPr lang="it-IT" dirty="0" err="1"/>
              <a:t>mixnet</a:t>
            </a:r>
            <a:r>
              <a:rPr lang="it-IT" dirty="0"/>
              <a:t>, in particolare, la versione s (che sta per small) utilizzata per i sistemi embedded e con risorse limitate. Abbiamo utilizzato tale modello a causa di esigenze tecniche. Tale modello è basato su reti </a:t>
            </a:r>
            <a:r>
              <a:rPr lang="it-IT" dirty="0" err="1"/>
              <a:t>convoluzionali</a:t>
            </a:r>
            <a:r>
              <a:rPr lang="it-IT" dirty="0"/>
              <a:t> con lo scopo di unire diversi kernel, ognuno di dimensioni differenti, in un’unica operazione </a:t>
            </a:r>
            <a:r>
              <a:rPr lang="it-IT" dirty="0" err="1"/>
              <a:t>convoluzionale</a:t>
            </a:r>
            <a:r>
              <a:rPr lang="it-IT" dirty="0"/>
              <a:t>, così da ottenere facilmente diversi tipi di pattern dalle immagini ricevute in input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La feature </a:t>
            </a:r>
            <a:r>
              <a:rPr lang="it-IT" dirty="0" err="1"/>
              <a:t>extraction</a:t>
            </a:r>
            <a:r>
              <a:rPr lang="it-IT" dirty="0"/>
              <a:t> è stata effettuata sulle immagini del dataset di </a:t>
            </a:r>
            <a:r>
              <a:rPr lang="it-IT" dirty="0" err="1"/>
              <a:t>train</a:t>
            </a:r>
            <a:r>
              <a:rPr lang="it-IT" dirty="0"/>
              <a:t> con lo scopo di estrarre le caratteristiche più rilevanti, per effettuare un’analisi dettagliata e capire in quali punti il modello poneva maggiormente la sua attenzione. Per fare ciò abbiamo preso un modello </a:t>
            </a:r>
            <a:r>
              <a:rPr lang="it-IT" dirty="0" err="1"/>
              <a:t>pre</a:t>
            </a:r>
            <a:r>
              <a:rPr lang="it-IT" dirty="0"/>
              <a:t>-addestrato, eliminato l’ultimo </a:t>
            </a:r>
            <a:r>
              <a:rPr lang="it-IT" dirty="0" err="1"/>
              <a:t>layer</a:t>
            </a:r>
            <a:r>
              <a:rPr lang="it-IT" dirty="0"/>
              <a:t> e prese le features del penultimo per poi salvarle all’interno di un csv (quindi ogni immagine aveva la lista di features corrispondenti estratte) 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Tra le tecniche di </a:t>
            </a:r>
            <a:r>
              <a:rPr lang="it-IT" dirty="0" err="1"/>
              <a:t>pre-proccessing</a:t>
            </a:r>
            <a:r>
              <a:rPr lang="it-IT" dirty="0"/>
              <a:t> adottate abbiamo scelto la PCA abbinata a diversi classificatori. Questo ci ha permesso di  individuare le caratteristiche più informative dei dati e scartare quelle che contribuivano meno alla varianza complessiva. Inoltre, in questo modo abbiamo ottenuto</a:t>
            </a:r>
            <a:r>
              <a:rPr lang="en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una rappresentazione ridotta dei dati che preservano la maggior parte delle informazioni importanti.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Tra i classificatori utilizzati per la comparazione abbiamo: il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gaussian</a:t>
            </a:r>
            <a:r>
              <a:rPr lang="it-IT" dirty="0"/>
              <a:t> NB e il </a:t>
            </a:r>
            <a:r>
              <a:rPr lang="it-IT" dirty="0" err="1"/>
              <a:t>randomForest</a:t>
            </a:r>
            <a:r>
              <a:rPr lang="it-IT" dirty="0"/>
              <a:t>. Ognuno dei classificatori è testato su ogni tipo di attacco di </a:t>
            </a:r>
            <a:r>
              <a:rPr lang="it-IT" dirty="0" err="1"/>
              <a:t>morph</a:t>
            </a:r>
            <a:r>
              <a:rPr lang="it-IT" dirty="0"/>
              <a:t>, la libreria usata è </a:t>
            </a:r>
            <a:r>
              <a:rPr lang="it-IT" dirty="0" err="1">
                <a:effectLst/>
                <a:latin typeface="Arial" panose="020B0604020202020204" pitchFamily="34" charset="0"/>
              </a:rPr>
              <a:t>scikit-learn</a:t>
            </a:r>
            <a:r>
              <a:rPr lang="it-IT" dirty="0">
                <a:effectLst/>
                <a:latin typeface="Arial" panose="020B0604020202020204" pitchFamily="34" charset="0"/>
              </a:rPr>
              <a:t> e prendono in input l’output della PCA e la mappa dei valori (cioè le label del csv, </a:t>
            </a:r>
            <a:r>
              <a:rPr lang="it-IT" dirty="0" err="1">
                <a:effectLst/>
                <a:latin typeface="Arial" panose="020B0604020202020204" pitchFamily="34" charset="0"/>
              </a:rPr>
              <a:t>bonafide</a:t>
            </a:r>
            <a:r>
              <a:rPr lang="it-IT" dirty="0">
                <a:effectLst/>
                <a:latin typeface="Arial" panose="020B0604020202020204" pitchFamily="34" charset="0"/>
              </a:rPr>
              <a:t> o </a:t>
            </a:r>
            <a:r>
              <a:rPr lang="it-IT" dirty="0" err="1">
                <a:effectLst/>
                <a:latin typeface="Arial" panose="020B0604020202020204" pitchFamily="34" charset="0"/>
              </a:rPr>
              <a:t>attack</a:t>
            </a:r>
            <a:r>
              <a:rPr lang="it-IT" dirty="0">
                <a:effectLst/>
                <a:latin typeface="Arial" panose="020B0604020202020204" pitchFamily="34" charset="0"/>
              </a:rPr>
              <a:t>).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4f56491420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g24f56491420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Per valutare la prestazione dei modelli di riconoscimento biometrico abbiamo analizzato 3 metriche differenti.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Innanzitutto la BPCER rappresenta il tasso di errore di classificazione delle immagini </a:t>
            </a:r>
            <a:r>
              <a:rPr lang="it-IT" dirty="0" err="1"/>
              <a:t>bonafide</a:t>
            </a:r>
            <a:r>
              <a:rPr lang="it-IT" dirty="0"/>
              <a:t>, cioè i falsi negativi, quindi, la percentuale di casi in cui il sistema riconosce un immagine </a:t>
            </a:r>
            <a:r>
              <a:rPr lang="it-IT" dirty="0" err="1"/>
              <a:t>bonafide</a:t>
            </a:r>
            <a:r>
              <a:rPr lang="it-IT" dirty="0"/>
              <a:t> come un attacco, sbagliando.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4f98dafa0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7" name="Google Shape;737;g24f98dafa0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L'APCER, d'altra parte, rappresenta il tasso di errore di classificazione delle immagini </a:t>
            </a:r>
            <a:r>
              <a:rPr lang="it-IT" dirty="0" err="1"/>
              <a:t>morphate</a:t>
            </a:r>
            <a:r>
              <a:rPr lang="it-IT" dirty="0"/>
              <a:t>, cioè i falsi positivi, quindi, la percentuale di casi in cui il sistema riconosce un attacco di </a:t>
            </a:r>
            <a:r>
              <a:rPr lang="it-IT" dirty="0" err="1"/>
              <a:t>morph</a:t>
            </a:r>
            <a:r>
              <a:rPr lang="it-IT" dirty="0"/>
              <a:t> come un immagine </a:t>
            </a:r>
            <a:r>
              <a:rPr lang="it-IT" dirty="0" err="1"/>
              <a:t>bonafide</a:t>
            </a:r>
            <a:r>
              <a:rPr lang="it-IT" dirty="0"/>
              <a:t>, sbagliando.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it-IT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L'obiettivo è stato quello di minimizzare sia il BPCER che l'APCER, ma in maniera particolare l’APCER dato che è considerato più critico in quanto rappresenta il rischio di riconoscere un </a:t>
            </a:r>
            <a:r>
              <a:rPr lang="it-IT" dirty="0" err="1"/>
              <a:t>malintezionato</a:t>
            </a:r>
            <a:r>
              <a:rPr lang="it-IT" dirty="0"/>
              <a:t> come </a:t>
            </a:r>
            <a:r>
              <a:rPr lang="it-IT" dirty="0" err="1"/>
              <a:t>leggittimo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4f56491420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g24f56491420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Di conseguenza per fare un’analisi più accurata, abbiamo calcolato l’APCER in relazione a diverse soglie del BPCER.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4f56491420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g24f56491420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valutare in modo completo le prestazioni dei modelli, abbiamo analizzato anche l'EER (</a:t>
            </a:r>
            <a:r>
              <a:rPr lang="it-IT" dirty="0" err="1"/>
              <a:t>Equal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Rate), che rappresenta il punto in cui il BPCER e l'APCER sono uguali.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calcolare l'EER, si effettua una ROC curve che mostra la capacità del sistema di discriminare tra campioni positivi (immagini </a:t>
            </a:r>
            <a:r>
              <a:rPr lang="it-IT" dirty="0" err="1"/>
              <a:t>bonafide</a:t>
            </a:r>
            <a:r>
              <a:rPr lang="it-IT" dirty="0"/>
              <a:t>) e campioni negativi (</a:t>
            </a:r>
            <a:r>
              <a:rPr lang="it-IT" dirty="0" err="1"/>
              <a:t>morph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L'EER è il punto in cui la curva ROC attraversa la linea di equilibrio (linea diagonale), cioè il punto in cui il FAR e il FRR sono uguali.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dirty="0"/>
              <a:t>L’obiettivo è stato di minimizzare il più possibile l’EER.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4f56491420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g24f56491420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4f585cb2c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24f585cb2c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4f98dafa0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4" name="Google Shape;784;g24f98dafa0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4f98dafa0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g24f98dafa0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4f585cb2c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" name="Google Shape;798;g24f585cb2c7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4f585cb2c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5" name="Google Shape;805;g24f585cb2c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4f585cb2c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2" name="Google Shape;812;g24f585cb2c7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4f585cb2c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g24f585cb2c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4f585cb2c7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g24f585cb2c7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504ecac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g2504ecac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504ecacc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g2504ecacc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504ecacc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g2504ecacc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3" name="Google Shape;8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f40bf940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g24f40bf940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f40bf940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g24f40bf9400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4f40bf9400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g24f40bf9400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f40bf9400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g24f40bf9400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4f40bf9400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24f40bf9400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4f40bf9400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24f40bf9400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1" name="Google Shape;11;p90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90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9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99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88" name="Google Shape;88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92" name="Google Shape;92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00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96" name="Google Shape;96;p100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1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01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00" name="Google Shape;100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2"/>
          <p:cNvSpPr txBox="1">
            <a:spLocks noGrp="1"/>
          </p:cNvSpPr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02"/>
          <p:cNvSpPr txBox="1">
            <a:spLocks noGrp="1"/>
          </p:cNvSpPr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04" name="Google Shape;104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3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03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03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03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03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03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03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14" name="Google Shape;114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3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3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3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04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2" name="Google Shape;122;p104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04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104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4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04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4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4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4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4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4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4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105"/>
          <p:cNvSpPr txBox="1">
            <a:spLocks noGrp="1"/>
          </p:cNvSpPr>
          <p:nvPr>
            <p:ph type="ctrTitle" idx="2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05"/>
          <p:cNvSpPr txBox="1">
            <a:spLocks noGrp="1"/>
          </p:cNvSpPr>
          <p:nvPr>
            <p:ph type="subTitle" idx="1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105"/>
          <p:cNvSpPr txBox="1">
            <a:spLocks noGrp="1"/>
          </p:cNvSpPr>
          <p:nvPr>
            <p:ph type="ctrTitle" idx="3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105"/>
          <p:cNvSpPr txBox="1">
            <a:spLocks noGrp="1"/>
          </p:cNvSpPr>
          <p:nvPr>
            <p:ph type="subTitle" idx="4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105"/>
          <p:cNvSpPr txBox="1">
            <a:spLocks noGrp="1"/>
          </p:cNvSpPr>
          <p:nvPr>
            <p:ph type="ctrTitle" idx="5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05"/>
          <p:cNvSpPr txBox="1">
            <a:spLocks noGrp="1"/>
          </p:cNvSpPr>
          <p:nvPr>
            <p:ph type="subTitle" idx="6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44" name="Google Shape;144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5"/>
          <p:cNvSpPr txBox="1">
            <a:spLocks noGrp="1"/>
          </p:cNvSpPr>
          <p:nvPr>
            <p:ph type="ctrTitle" idx="7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05"/>
          <p:cNvSpPr txBox="1">
            <a:spLocks noGrp="1"/>
          </p:cNvSpPr>
          <p:nvPr>
            <p:ph type="subTitle" idx="8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05"/>
          <p:cNvSpPr txBox="1">
            <a:spLocks noGrp="1"/>
          </p:cNvSpPr>
          <p:nvPr>
            <p:ph type="ctrTitle" idx="9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105"/>
          <p:cNvSpPr txBox="1">
            <a:spLocks noGrp="1"/>
          </p:cNvSpPr>
          <p:nvPr>
            <p:ph type="subTitle" idx="13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0" name="Google Shape;150;p105"/>
          <p:cNvSpPr txBox="1">
            <a:spLocks noGrp="1"/>
          </p:cNvSpPr>
          <p:nvPr>
            <p:ph type="ctrTitle" idx="14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5"/>
          <p:cNvSpPr txBox="1">
            <a:spLocks noGrp="1"/>
          </p:cNvSpPr>
          <p:nvPr>
            <p:ph type="subTitle" idx="15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105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5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5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5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5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5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0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1" name="Google Shape;161;p10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2" name="Google Shape;162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7"/>
          <p:cNvSpPr txBox="1">
            <a:spLocks noGrp="1"/>
          </p:cNvSpPr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107"/>
          <p:cNvSpPr txBox="1">
            <a:spLocks noGrp="1"/>
          </p:cNvSpPr>
          <p:nvPr>
            <p:ph type="subTitle" idx="1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67" name="Google Shape;167;p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70" name="Google Shape;170;p108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108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108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108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08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75" name="Google Shape;175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8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8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1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91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" name="Google Shape;18;p91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91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91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91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91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91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91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91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6" name="Google Shape;26;p91"/>
          <p:cNvSpPr txBox="1">
            <a:spLocks noGrp="1"/>
          </p:cNvSpPr>
          <p:nvPr>
            <p:ph type="title" idx="13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91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8" name="Google Shape;28;p91"/>
          <p:cNvSpPr txBox="1">
            <a:spLocks noGrp="1"/>
          </p:cNvSpPr>
          <p:nvPr>
            <p:ph type="title" idx="15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9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109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09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109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109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4" name="Google Shape;184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9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9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10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91" name="Google Shape;191;p110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2" name="Google Shape;192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1"/>
          <p:cNvSpPr txBox="1">
            <a:spLocks noGrp="1"/>
          </p:cNvSpPr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111"/>
          <p:cNvSpPr txBox="1">
            <a:spLocks noGrp="1"/>
          </p:cNvSpPr>
          <p:nvPr>
            <p:ph type="subTitle" idx="1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97" name="Google Shape;197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2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2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12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12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12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12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7" name="Google Shape;207;p112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8" name="Google Shape;208;p112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9" name="Google Shape;209;p112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4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3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12" name="Google Shape;212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3"/>
          <p:cNvSpPr txBox="1">
            <a:spLocks noGrp="1"/>
          </p:cNvSpPr>
          <p:nvPr>
            <p:ph type="subTitle" idx="1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13"/>
          <p:cNvSpPr txBox="1">
            <a:spLocks noGrp="1"/>
          </p:cNvSpPr>
          <p:nvPr>
            <p:ph type="subTitle" idx="2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13"/>
          <p:cNvSpPr txBox="1">
            <a:spLocks noGrp="1"/>
          </p:cNvSpPr>
          <p:nvPr>
            <p:ph type="subTitle" idx="3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3"/>
          <p:cNvSpPr txBox="1">
            <a:spLocks noGrp="1"/>
          </p:cNvSpPr>
          <p:nvPr>
            <p:ph type="subTitle" idx="4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13"/>
          <p:cNvSpPr txBox="1">
            <a:spLocks noGrp="1"/>
          </p:cNvSpPr>
          <p:nvPr>
            <p:ph type="subTitle" idx="5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9" name="Google Shape;219;p113"/>
          <p:cNvSpPr txBox="1">
            <a:spLocks noGrp="1"/>
          </p:cNvSpPr>
          <p:nvPr>
            <p:ph type="subTitle" idx="6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0" name="Google Shape;220;p113"/>
          <p:cNvSpPr txBox="1">
            <a:spLocks noGrp="1"/>
          </p:cNvSpPr>
          <p:nvPr>
            <p:ph type="subTitle" idx="7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1" name="Google Shape;221;p113"/>
          <p:cNvSpPr txBox="1">
            <a:spLocks noGrp="1"/>
          </p:cNvSpPr>
          <p:nvPr>
            <p:ph type="subTitle" idx="8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2" name="Google Shape;222;p113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3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3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3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4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28" name="Google Shape;228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4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4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4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14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14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5" name="Google Shape;235;p114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6" name="Google Shape;236;p114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7" name="Google Shape;237;p114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8" name="Google Shape;238;p114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4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4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4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4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4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4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4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48" name="Google Shape;248;p115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49" name="Google Shape;249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53" name="Google Shape;253;p11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54" name="Google Shape;254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47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7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17"/>
          <p:cNvSpPr txBox="1">
            <a:spLocks noGrp="1"/>
          </p:cNvSpPr>
          <p:nvPr>
            <p:ph type="subTitle" idx="1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7"/>
          <p:cNvSpPr txBox="1">
            <a:spLocks noGrp="1"/>
          </p:cNvSpPr>
          <p:nvPr>
            <p:ph type="subTitle" idx="2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17"/>
          <p:cNvSpPr txBox="1">
            <a:spLocks noGrp="1"/>
          </p:cNvSpPr>
          <p:nvPr>
            <p:ph type="subTitle" idx="3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17"/>
          <p:cNvSpPr txBox="1">
            <a:spLocks noGrp="1"/>
          </p:cNvSpPr>
          <p:nvPr>
            <p:ph type="subTitle" idx="4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17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117"/>
          <p:cNvSpPr txBox="1">
            <a:spLocks noGrp="1"/>
          </p:cNvSpPr>
          <p:nvPr>
            <p:ph type="subTitle" idx="6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5" name="Google Shape;265;p117"/>
          <p:cNvSpPr txBox="1">
            <a:spLocks noGrp="1"/>
          </p:cNvSpPr>
          <p:nvPr>
            <p:ph type="subTitle" idx="7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6" name="Google Shape;266;p117"/>
          <p:cNvSpPr txBox="1">
            <a:spLocks noGrp="1"/>
          </p:cNvSpPr>
          <p:nvPr>
            <p:ph type="subTitle" idx="8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8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8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9" name="Google Shape;269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8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18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18"/>
          <p:cNvSpPr txBox="1">
            <a:spLocks noGrp="1"/>
          </p:cNvSpPr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18"/>
          <p:cNvSpPr txBox="1">
            <a:spLocks noGrp="1"/>
          </p:cNvSpPr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4" name="Google Shape;274;p118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5" name="Google Shape;275;p118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6" name="Google Shape;276;p118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8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8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2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92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92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92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92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2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92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92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92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2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pic>
        <p:nvPicPr>
          <p:cNvPr id="43" name="Google Shape;43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2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2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2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2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49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9"/>
          <p:cNvSpPr txBox="1">
            <a:spLocks noGrp="1"/>
          </p:cNvSpPr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19"/>
          <p:cNvSpPr txBox="1">
            <a:spLocks noGrp="1"/>
          </p:cNvSpPr>
          <p:nvPr>
            <p:ph type="subTitle" idx="1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19"/>
          <p:cNvSpPr txBox="1">
            <a:spLocks noGrp="1"/>
          </p:cNvSpPr>
          <p:nvPr>
            <p:ph type="subTitle" idx="2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19"/>
          <p:cNvSpPr txBox="1">
            <a:spLocks noGrp="1"/>
          </p:cNvSpPr>
          <p:nvPr>
            <p:ph type="subTitle" idx="3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19"/>
          <p:cNvSpPr txBox="1">
            <a:spLocks noGrp="1"/>
          </p:cNvSpPr>
          <p:nvPr>
            <p:ph type="subTitle" idx="4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7" name="Google Shape;287;p119"/>
          <p:cNvSpPr txBox="1">
            <a:spLocks noGrp="1"/>
          </p:cNvSpPr>
          <p:nvPr>
            <p:ph type="subTitle" idx="5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8" name="Google Shape;288;p119"/>
          <p:cNvSpPr txBox="1">
            <a:spLocks noGrp="1"/>
          </p:cNvSpPr>
          <p:nvPr>
            <p:ph type="subTitle" idx="6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9" name="Google Shape;289;p119"/>
          <p:cNvSpPr txBox="1">
            <a:spLocks noGrp="1"/>
          </p:cNvSpPr>
          <p:nvPr>
            <p:ph type="subTitle" idx="7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0" name="Google Shape;290;p119"/>
          <p:cNvSpPr txBox="1">
            <a:spLocks noGrp="1"/>
          </p:cNvSpPr>
          <p:nvPr>
            <p:ph type="subTitle" idx="8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1" name="Google Shape;291;p119"/>
          <p:cNvSpPr txBox="1">
            <a:spLocks noGrp="1"/>
          </p:cNvSpPr>
          <p:nvPr>
            <p:ph type="subTitle" idx="9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2" name="Google Shape;292;p119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9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9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9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96" name="Google Shape;296;p119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97" name="Google Shape;297;p119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CUSTOM_17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20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01" name="Google Shape;301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8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21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CUSTOM_1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2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3"/>
          <p:cNvSpPr txBox="1">
            <a:spLocks noGrp="1"/>
          </p:cNvSpPr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18" name="Google Shape;318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24"/>
          <p:cNvSpPr txBox="1">
            <a:spLocks noGrp="1"/>
          </p:cNvSpPr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50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25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6" name="Google Shape;326;p125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25"/>
          <p:cNvSpPr txBox="1">
            <a:spLocks noGrp="1"/>
          </p:cNvSpPr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25"/>
          <p:cNvSpPr txBox="1">
            <a:spLocks noGrp="1"/>
          </p:cNvSpPr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25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30" name="Google Shape;330;p125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31" name="Google Shape;331;p125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CUSTOM_5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6"/>
          <p:cNvSpPr txBox="1">
            <a:spLocks noGrp="1"/>
          </p:cNvSpPr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34" name="Google Shape;334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26"/>
          <p:cNvSpPr txBox="1">
            <a:spLocks noGrp="1"/>
          </p:cNvSpPr>
          <p:nvPr>
            <p:ph type="subTitle" idx="1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26"/>
          <p:cNvSpPr txBox="1">
            <a:spLocks noGrp="1"/>
          </p:cNvSpPr>
          <p:nvPr>
            <p:ph type="subTitle" idx="2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26"/>
          <p:cNvSpPr txBox="1">
            <a:spLocks noGrp="1"/>
          </p:cNvSpPr>
          <p:nvPr>
            <p:ph type="subTitle" idx="3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26"/>
          <p:cNvSpPr txBox="1">
            <a:spLocks noGrp="1"/>
          </p:cNvSpPr>
          <p:nvPr>
            <p:ph type="subTitle" idx="4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2" name="Google Shape;342;p126"/>
          <p:cNvSpPr txBox="1">
            <a:spLocks noGrp="1"/>
          </p:cNvSpPr>
          <p:nvPr>
            <p:ph type="subTitle" idx="5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3" name="Google Shape;343;p126"/>
          <p:cNvSpPr txBox="1">
            <a:spLocks noGrp="1"/>
          </p:cNvSpPr>
          <p:nvPr>
            <p:ph type="subTitle" idx="6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CUSTOM_5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7"/>
          <p:cNvSpPr txBox="1">
            <a:spLocks noGrp="1"/>
          </p:cNvSpPr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46" name="Google Shape;346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27"/>
          <p:cNvSpPr txBox="1">
            <a:spLocks noGrp="1"/>
          </p:cNvSpPr>
          <p:nvPr>
            <p:ph type="subTitle" idx="1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27"/>
          <p:cNvSpPr txBox="1">
            <a:spLocks noGrp="1"/>
          </p:cNvSpPr>
          <p:nvPr>
            <p:ph type="subTitle" idx="2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9" name="Google Shape;349;p127"/>
          <p:cNvSpPr txBox="1">
            <a:spLocks noGrp="1"/>
          </p:cNvSpPr>
          <p:nvPr>
            <p:ph type="subTitle" idx="3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0" name="Google Shape;350;p127"/>
          <p:cNvSpPr txBox="1">
            <a:spLocks noGrp="1"/>
          </p:cNvSpPr>
          <p:nvPr>
            <p:ph type="subTitle" idx="4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27"/>
          <p:cNvSpPr txBox="1">
            <a:spLocks noGrp="1"/>
          </p:cNvSpPr>
          <p:nvPr>
            <p:ph type="subTitle" idx="5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2" name="Google Shape;352;p127"/>
          <p:cNvSpPr txBox="1">
            <a:spLocks noGrp="1"/>
          </p:cNvSpPr>
          <p:nvPr>
            <p:ph type="subTitle" idx="6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3" name="Google Shape;353;p127"/>
          <p:cNvSpPr txBox="1">
            <a:spLocks noGrp="1"/>
          </p:cNvSpPr>
          <p:nvPr>
            <p:ph type="subTitle" idx="7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27"/>
          <p:cNvSpPr txBox="1">
            <a:spLocks noGrp="1"/>
          </p:cNvSpPr>
          <p:nvPr>
            <p:ph type="subTitle" idx="8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5" name="Google Shape;355;p127"/>
          <p:cNvSpPr txBox="1">
            <a:spLocks noGrp="1"/>
          </p:cNvSpPr>
          <p:nvPr>
            <p:ph type="subTitle" idx="9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6" name="Google Shape;356;p127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7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7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CUSTOM_54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8"/>
          <p:cNvSpPr txBox="1">
            <a:spLocks noGrp="1"/>
          </p:cNvSpPr>
          <p:nvPr>
            <p:ph type="subTitle" idx="1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28"/>
          <p:cNvSpPr txBox="1">
            <a:spLocks noGrp="1"/>
          </p:cNvSpPr>
          <p:nvPr>
            <p:ph type="subTitle" idx="2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28"/>
          <p:cNvSpPr txBox="1">
            <a:spLocks noGrp="1"/>
          </p:cNvSpPr>
          <p:nvPr>
            <p:ph type="subTitle" idx="3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28"/>
          <p:cNvSpPr txBox="1">
            <a:spLocks noGrp="1"/>
          </p:cNvSpPr>
          <p:nvPr>
            <p:ph type="subTitle" idx="4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5" name="Google Shape;365;p128"/>
          <p:cNvSpPr txBox="1">
            <a:spLocks noGrp="1"/>
          </p:cNvSpPr>
          <p:nvPr>
            <p:ph type="subTitle" idx="5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6" name="Google Shape;366;p128"/>
          <p:cNvSpPr txBox="1">
            <a:spLocks noGrp="1"/>
          </p:cNvSpPr>
          <p:nvPr>
            <p:ph type="subTitle" idx="6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367" name="Google Shape;367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28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51" name="Google Shape;51;p9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93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3" name="Google Shape;53;p9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54" name="Google Shape;54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2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2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6" name="Google Shape;376;p12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377" name="Google Shape;377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2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3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0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4" name="Google Shape;384;p130"/>
          <p:cNvSpPr txBox="1">
            <a:spLocks noGrp="1"/>
          </p:cNvSpPr>
          <p:nvPr>
            <p:ph type="ctrTitle" idx="2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5" name="Google Shape;385;p130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6" name="Google Shape;386;p130"/>
          <p:cNvSpPr txBox="1">
            <a:spLocks noGrp="1"/>
          </p:cNvSpPr>
          <p:nvPr>
            <p:ph type="ctrTitle" idx="3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7" name="Google Shape;387;p130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8" name="Google Shape;388;p130"/>
          <p:cNvSpPr txBox="1">
            <a:spLocks noGrp="1"/>
          </p:cNvSpPr>
          <p:nvPr>
            <p:ph type="ctrTitle" idx="5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9" name="Google Shape;389;p130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0" name="Google Shape;390;p130"/>
          <p:cNvSpPr txBox="1">
            <a:spLocks noGrp="1"/>
          </p:cNvSpPr>
          <p:nvPr>
            <p:ph type="ctrTitle" idx="7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1" name="Google Shape;391;p130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92" name="Google Shape;392;p130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30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4" name="Google Shape;394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CUSTOM_24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31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0" name="Google Shape;400;p131"/>
          <p:cNvSpPr txBox="1">
            <a:spLocks noGrp="1"/>
          </p:cNvSpPr>
          <p:nvPr>
            <p:ph type="ctrTitle" idx="2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1" name="Google Shape;401;p131"/>
          <p:cNvSpPr txBox="1">
            <a:spLocks noGrp="1"/>
          </p:cNvSpPr>
          <p:nvPr>
            <p:ph type="subTitle" idx="1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2" name="Google Shape;402;p131"/>
          <p:cNvSpPr txBox="1">
            <a:spLocks noGrp="1"/>
          </p:cNvSpPr>
          <p:nvPr>
            <p:ph type="ctrTitle" idx="3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3" name="Google Shape;403;p131"/>
          <p:cNvSpPr txBox="1">
            <a:spLocks noGrp="1"/>
          </p:cNvSpPr>
          <p:nvPr>
            <p:ph type="subTitle" idx="4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4" name="Google Shape;404;p131"/>
          <p:cNvSpPr txBox="1">
            <a:spLocks noGrp="1"/>
          </p:cNvSpPr>
          <p:nvPr>
            <p:ph type="ctrTitle" idx="5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131"/>
          <p:cNvSpPr txBox="1">
            <a:spLocks noGrp="1"/>
          </p:cNvSpPr>
          <p:nvPr>
            <p:ph type="subTitle" idx="6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6" name="Google Shape;406;p131"/>
          <p:cNvSpPr txBox="1">
            <a:spLocks noGrp="1"/>
          </p:cNvSpPr>
          <p:nvPr>
            <p:ph type="ctrTitle" idx="7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131"/>
          <p:cNvSpPr txBox="1">
            <a:spLocks noGrp="1"/>
          </p:cNvSpPr>
          <p:nvPr>
            <p:ph type="subTitle" idx="8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08" name="Google Shape;408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31"/>
          <p:cNvSpPr/>
          <p:nvPr/>
        </p:nvSpPr>
        <p:spPr>
          <a:xfrm>
            <a:off x="5173671" y="1733509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1"/>
          <p:cNvSpPr/>
          <p:nvPr/>
        </p:nvSpPr>
        <p:spPr>
          <a:xfrm>
            <a:off x="3131041" y="1723025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31"/>
          <p:cNvSpPr/>
          <p:nvPr/>
        </p:nvSpPr>
        <p:spPr>
          <a:xfrm>
            <a:off x="7178193" y="1733522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31"/>
          <p:cNvSpPr/>
          <p:nvPr/>
        </p:nvSpPr>
        <p:spPr>
          <a:xfrm>
            <a:off x="1117206" y="1723013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5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2"/>
          <p:cNvSpPr txBox="1">
            <a:spLocks noGrp="1"/>
          </p:cNvSpPr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8" name="Google Shape;418;p132"/>
          <p:cNvSpPr txBox="1">
            <a:spLocks noGrp="1"/>
          </p:cNvSpPr>
          <p:nvPr>
            <p:ph type="subTitle" idx="1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19" name="Google Shape;419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32"/>
          <p:cNvSpPr txBox="1">
            <a:spLocks noGrp="1"/>
          </p:cNvSpPr>
          <p:nvPr>
            <p:ph type="title" idx="2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4" name="Google Shape;424;p132"/>
          <p:cNvSpPr txBox="1">
            <a:spLocks noGrp="1"/>
          </p:cNvSpPr>
          <p:nvPr>
            <p:ph type="subTitle" idx="3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5" name="Google Shape;425;p132"/>
          <p:cNvSpPr txBox="1">
            <a:spLocks noGrp="1"/>
          </p:cNvSpPr>
          <p:nvPr>
            <p:ph type="title" idx="4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6" name="Google Shape;426;p132"/>
          <p:cNvSpPr txBox="1">
            <a:spLocks noGrp="1"/>
          </p:cNvSpPr>
          <p:nvPr>
            <p:ph type="subTitle" idx="5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7" name="Google Shape;427;p132"/>
          <p:cNvSpPr txBox="1">
            <a:spLocks noGrp="1"/>
          </p:cNvSpPr>
          <p:nvPr>
            <p:ph type="title" idx="6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28" name="Google Shape;428;p132"/>
          <p:cNvSpPr txBox="1">
            <a:spLocks noGrp="1"/>
          </p:cNvSpPr>
          <p:nvPr>
            <p:ph type="subTitle" idx="7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9" name="Google Shape;429;p132"/>
          <p:cNvSpPr txBox="1">
            <a:spLocks noGrp="1"/>
          </p:cNvSpPr>
          <p:nvPr>
            <p:ph type="title" idx="8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6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3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2" name="Google Shape;432;p133"/>
          <p:cNvSpPr txBox="1">
            <a:spLocks noGrp="1"/>
          </p:cNvSpPr>
          <p:nvPr>
            <p:ph type="subTitle" idx="1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33" name="Google Shape;433;p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33"/>
          <p:cNvSpPr txBox="1">
            <a:spLocks noGrp="1"/>
          </p:cNvSpPr>
          <p:nvPr>
            <p:ph type="title" idx="2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35" name="Google Shape;435;p133"/>
          <p:cNvSpPr txBox="1">
            <a:spLocks noGrp="1"/>
          </p:cNvSpPr>
          <p:nvPr>
            <p:ph type="title" idx="3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36" name="Google Shape;436;p133"/>
          <p:cNvSpPr txBox="1">
            <a:spLocks noGrp="1"/>
          </p:cNvSpPr>
          <p:nvPr>
            <p:ph type="title" idx="4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37" name="Google Shape;437;p133"/>
          <p:cNvSpPr txBox="1">
            <a:spLocks noGrp="1"/>
          </p:cNvSpPr>
          <p:nvPr>
            <p:ph type="subTitle" idx="5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8" name="Google Shape;438;p133"/>
          <p:cNvSpPr txBox="1">
            <a:spLocks noGrp="1"/>
          </p:cNvSpPr>
          <p:nvPr>
            <p:ph type="subTitle" idx="6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9" name="Google Shape;439;p133"/>
          <p:cNvSpPr txBox="1">
            <a:spLocks noGrp="1"/>
          </p:cNvSpPr>
          <p:nvPr>
            <p:ph type="subTitle" idx="7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0" name="Google Shape;440;p133"/>
          <p:cNvSpPr txBox="1">
            <a:spLocks noGrp="1"/>
          </p:cNvSpPr>
          <p:nvPr>
            <p:ph type="subTitle" idx="8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1" name="Google Shape;441;p133"/>
          <p:cNvSpPr txBox="1">
            <a:spLocks noGrp="1"/>
          </p:cNvSpPr>
          <p:nvPr>
            <p:ph type="subTitle" idx="9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62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4"/>
          <p:cNvSpPr txBox="1">
            <a:spLocks noGrp="1"/>
          </p:cNvSpPr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44" name="Google Shape;444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7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5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48" name="Google Shape;448;p1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CUSTOM_26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3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56" name="Google Shape;456;p137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37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58" name="Google Shape;458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8"/>
          <p:cNvSpPr txBox="1">
            <a:spLocks noGrp="1"/>
          </p:cNvSpPr>
          <p:nvPr>
            <p:ph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64" name="Google Shape;464;p138"/>
          <p:cNvSpPr txBox="1">
            <a:spLocks noGrp="1"/>
          </p:cNvSpPr>
          <p:nvPr>
            <p:ph type="subTitle" idx="1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5" name="Google Shape;465;p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38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4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94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CUSTOM_58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9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70" name="Google Shape;470;p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39"/>
          <p:cNvSpPr txBox="1">
            <a:spLocks noGrp="1"/>
          </p:cNvSpPr>
          <p:nvPr>
            <p:ph type="subTitle" idx="1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9"/>
          <p:cNvSpPr txBox="1">
            <a:spLocks noGrp="1"/>
          </p:cNvSpPr>
          <p:nvPr>
            <p:ph type="subTitle" idx="2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9"/>
          <p:cNvSpPr txBox="1">
            <a:spLocks noGrp="1"/>
          </p:cNvSpPr>
          <p:nvPr>
            <p:ph type="subTitle" idx="3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9"/>
          <p:cNvSpPr txBox="1">
            <a:spLocks noGrp="1"/>
          </p:cNvSpPr>
          <p:nvPr>
            <p:ph type="subTitle" idx="4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75" name="Google Shape;475;p139"/>
          <p:cNvSpPr txBox="1">
            <a:spLocks noGrp="1"/>
          </p:cNvSpPr>
          <p:nvPr>
            <p:ph type="subTitle" idx="5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76" name="Google Shape;476;p139"/>
          <p:cNvSpPr txBox="1">
            <a:spLocks noGrp="1"/>
          </p:cNvSpPr>
          <p:nvPr>
            <p:ph type="subTitle" idx="6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CUSTOM_59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4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1" name="Google Shape;481;p140"/>
          <p:cNvSpPr txBox="1">
            <a:spLocks noGrp="1"/>
          </p:cNvSpPr>
          <p:nvPr>
            <p:ph type="subTitle" idx="1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40"/>
          <p:cNvSpPr txBox="1">
            <a:spLocks noGrp="1"/>
          </p:cNvSpPr>
          <p:nvPr>
            <p:ph type="subTitle" idx="2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40"/>
          <p:cNvSpPr txBox="1">
            <a:spLocks noGrp="1"/>
          </p:cNvSpPr>
          <p:nvPr>
            <p:ph type="subTitle" idx="3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40"/>
          <p:cNvSpPr txBox="1">
            <a:spLocks noGrp="1"/>
          </p:cNvSpPr>
          <p:nvPr>
            <p:ph type="subTitle" idx="4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5" name="Google Shape;485;p140"/>
          <p:cNvSpPr txBox="1">
            <a:spLocks noGrp="1"/>
          </p:cNvSpPr>
          <p:nvPr>
            <p:ph type="subTitle" idx="5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6" name="Google Shape;486;p140"/>
          <p:cNvSpPr txBox="1">
            <a:spLocks noGrp="1"/>
          </p:cNvSpPr>
          <p:nvPr>
            <p:ph type="subTitle" idx="6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7" name="Google Shape;487;p140"/>
          <p:cNvSpPr/>
          <p:nvPr/>
        </p:nvSpPr>
        <p:spPr>
          <a:xfrm rot="5400000">
            <a:off x="287567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40"/>
          <p:cNvSpPr/>
          <p:nvPr/>
        </p:nvSpPr>
        <p:spPr>
          <a:xfrm rot="5400000">
            <a:off x="1194834" y="1350189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40"/>
          <p:cNvSpPr/>
          <p:nvPr/>
        </p:nvSpPr>
        <p:spPr>
          <a:xfrm rot="5400000">
            <a:off x="3385220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40"/>
          <p:cNvSpPr/>
          <p:nvPr/>
        </p:nvSpPr>
        <p:spPr>
          <a:xfrm rot="5400000">
            <a:off x="6415442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40"/>
          <p:cNvSpPr/>
          <p:nvPr/>
        </p:nvSpPr>
        <p:spPr>
          <a:xfrm rot="5400000">
            <a:off x="7328448" y="1350201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40"/>
          <p:cNvSpPr/>
          <p:nvPr/>
        </p:nvSpPr>
        <p:spPr>
          <a:xfrm rot="5400000">
            <a:off x="4290136" y="1350201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CUSTOM_60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41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7" name="Google Shape;497;p141"/>
          <p:cNvSpPr txBox="1">
            <a:spLocks noGrp="1"/>
          </p:cNvSpPr>
          <p:nvPr>
            <p:ph type="ctrTitle" idx="2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41"/>
          <p:cNvSpPr txBox="1">
            <a:spLocks noGrp="1"/>
          </p:cNvSpPr>
          <p:nvPr>
            <p:ph type="subTitle" idx="1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9" name="Google Shape;499;p141"/>
          <p:cNvSpPr txBox="1">
            <a:spLocks noGrp="1"/>
          </p:cNvSpPr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41"/>
          <p:cNvSpPr txBox="1">
            <a:spLocks noGrp="1"/>
          </p:cNvSpPr>
          <p:nvPr>
            <p:ph type="subTitle" idx="4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1" name="Google Shape;501;p141"/>
          <p:cNvSpPr txBox="1">
            <a:spLocks noGrp="1"/>
          </p:cNvSpPr>
          <p:nvPr>
            <p:ph type="ctrTitle" idx="5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41"/>
          <p:cNvSpPr txBox="1">
            <a:spLocks noGrp="1"/>
          </p:cNvSpPr>
          <p:nvPr>
            <p:ph type="subTitle" idx="6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141"/>
          <p:cNvSpPr txBox="1">
            <a:spLocks noGrp="1"/>
          </p:cNvSpPr>
          <p:nvPr>
            <p:ph type="ctrTitle" idx="7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41"/>
          <p:cNvSpPr txBox="1">
            <a:spLocks noGrp="1"/>
          </p:cNvSpPr>
          <p:nvPr>
            <p:ph type="subTitle" idx="8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6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42"/>
          <p:cNvSpPr txBox="1">
            <a:spLocks noGrp="1"/>
          </p:cNvSpPr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9" name="Google Shape;509;p142"/>
          <p:cNvSpPr txBox="1">
            <a:spLocks noGrp="1"/>
          </p:cNvSpPr>
          <p:nvPr>
            <p:ph type="subTitle" idx="1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42"/>
          <p:cNvSpPr txBox="1">
            <a:spLocks noGrp="1"/>
          </p:cNvSpPr>
          <p:nvPr>
            <p:ph type="subTitle" idx="2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42"/>
          <p:cNvSpPr txBox="1">
            <a:spLocks noGrp="1"/>
          </p:cNvSpPr>
          <p:nvPr>
            <p:ph type="subTitle" idx="3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142"/>
          <p:cNvSpPr txBox="1">
            <a:spLocks noGrp="1"/>
          </p:cNvSpPr>
          <p:nvPr>
            <p:ph type="subTitle" idx="4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3" name="Google Shape;513;p142"/>
          <p:cNvSpPr txBox="1">
            <a:spLocks noGrp="1"/>
          </p:cNvSpPr>
          <p:nvPr>
            <p:ph type="subTitle" idx="5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4" name="Google Shape;514;p142"/>
          <p:cNvSpPr txBox="1">
            <a:spLocks noGrp="1"/>
          </p:cNvSpPr>
          <p:nvPr>
            <p:ph type="subTitle" idx="6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5" name="Google Shape;515;p142"/>
          <p:cNvSpPr txBox="1">
            <a:spLocks noGrp="1"/>
          </p:cNvSpPr>
          <p:nvPr>
            <p:ph type="subTitle" idx="7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42"/>
          <p:cNvSpPr txBox="1">
            <a:spLocks noGrp="1"/>
          </p:cNvSpPr>
          <p:nvPr>
            <p:ph type="subTitle" idx="8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42"/>
          <p:cNvSpPr txBox="1">
            <a:spLocks noGrp="1"/>
          </p:cNvSpPr>
          <p:nvPr>
            <p:ph type="subTitle" idx="9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8" name="Google Shape;518;p142"/>
          <p:cNvSpPr txBox="1">
            <a:spLocks noGrp="1"/>
          </p:cNvSpPr>
          <p:nvPr>
            <p:ph type="subTitle" idx="13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8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43"/>
          <p:cNvSpPr txBox="1">
            <a:spLocks noGrp="1"/>
          </p:cNvSpPr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4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27" name="Google Shape;527;p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34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45"/>
          <p:cNvSpPr txBox="1">
            <a:spLocks noGrp="1"/>
          </p:cNvSpPr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1" name="Google Shape;531;p145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145"/>
          <p:cNvSpPr txBox="1">
            <a:spLocks noGrp="1"/>
          </p:cNvSpPr>
          <p:nvPr>
            <p:ph type="subTitle" idx="1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533" name="Google Shape;533;p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6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7" name="Google Shape;537;p146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38" name="Google Shape;538;p146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9" name="Google Shape;539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29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47"/>
          <p:cNvSpPr txBox="1">
            <a:spLocks noGrp="1"/>
          </p:cNvSpPr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43" name="Google Shape;543;p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63" name="Google Shape;63;p9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4" name="Google Shape;64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1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155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1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1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1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6"/>
          <p:cNvSpPr txBox="1">
            <a:spLocks noGrp="1"/>
          </p:cNvSpPr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68" name="Google Shape;68;p96"/>
          <p:cNvSpPr txBox="1">
            <a:spLocks noGrp="1"/>
          </p:cNvSpPr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9" name="Google Shape;69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7"/>
          <p:cNvSpPr txBox="1">
            <a:spLocks noGrp="1"/>
          </p:cNvSpPr>
          <p:nvPr>
            <p:ph type="title" idx="2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8" name="Google Shape;78;p9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81" name="Google Shape;81;p9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9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83" name="Google Shape;83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9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"/>
          <p:cNvSpPr txBox="1">
            <a:spLocks noGrp="1"/>
          </p:cNvSpPr>
          <p:nvPr>
            <p:ph type="title"/>
          </p:nvPr>
        </p:nvSpPr>
        <p:spPr>
          <a:xfrm>
            <a:off x="457200" y="26278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Attack on Morphing</a:t>
            </a:r>
            <a:endParaRPr dirty="0"/>
          </a:p>
        </p:txBody>
      </p:sp>
      <p:sp>
        <p:nvSpPr>
          <p:cNvPr id="566" name="Google Shape;566;p1"/>
          <p:cNvSpPr txBox="1">
            <a:spLocks noGrp="1"/>
          </p:cNvSpPr>
          <p:nvPr>
            <p:ph type="subTitle" idx="1"/>
          </p:nvPr>
        </p:nvSpPr>
        <p:spPr>
          <a:xfrm>
            <a:off x="457275" y="33449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moderno classificatore per la detection di attacchi di morphing</a:t>
            </a:r>
            <a:endParaRPr/>
          </a:p>
        </p:txBody>
      </p:sp>
      <p:sp>
        <p:nvSpPr>
          <p:cNvPr id="567" name="Google Shape;567;p1"/>
          <p:cNvSpPr txBox="1">
            <a:spLocks noGrp="1"/>
          </p:cNvSpPr>
          <p:nvPr>
            <p:ph type="subTitle" idx="1"/>
          </p:nvPr>
        </p:nvSpPr>
        <p:spPr>
          <a:xfrm>
            <a:off x="3602100" y="4350075"/>
            <a:ext cx="1939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Anno Accademico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2022/2023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1"/>
          <p:cNvSpPr txBox="1">
            <a:spLocks noGrp="1"/>
          </p:cNvSpPr>
          <p:nvPr>
            <p:ph type="subTitle" idx="1"/>
          </p:nvPr>
        </p:nvSpPr>
        <p:spPr>
          <a:xfrm>
            <a:off x="457200" y="3762825"/>
            <a:ext cx="16797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Prof.</a:t>
            </a:r>
            <a:r>
              <a:rPr lang="en" dirty="0"/>
              <a:t>:	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Michele Nappi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Dott.ssa:</a:t>
            </a:r>
            <a:r>
              <a:rPr lang="en" dirty="0"/>
              <a:t>	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Lucia Cascone</a:t>
            </a:r>
            <a:endParaRPr dirty="0"/>
          </a:p>
        </p:txBody>
      </p:sp>
      <p:sp>
        <p:nvSpPr>
          <p:cNvPr id="569" name="Google Shape;569;p1"/>
          <p:cNvSpPr txBox="1">
            <a:spLocks noGrp="1"/>
          </p:cNvSpPr>
          <p:nvPr>
            <p:ph type="subTitle" idx="1"/>
          </p:nvPr>
        </p:nvSpPr>
        <p:spPr>
          <a:xfrm>
            <a:off x="6747075" y="3887475"/>
            <a:ext cx="19398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Presentazione di</a:t>
            </a:r>
            <a:r>
              <a:rPr lang="en"/>
              <a:t>: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Alessandro Aquino,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Alberto Montefusco,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Simone Tartaglia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4f40bf9400_1_64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Sviluppo e utilizzo di Attack on Morphing</a:t>
            </a:r>
            <a:endParaRPr/>
          </a:p>
        </p:txBody>
      </p:sp>
      <p:sp>
        <p:nvSpPr>
          <p:cNvPr id="648" name="Google Shape;648;g24f40bf9400_1_64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49" name="Google Shape;649;g24f40bf9400_1_64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051" y="2029898"/>
            <a:ext cx="516600" cy="5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8"/>
          <p:cNvSpPr/>
          <p:nvPr/>
        </p:nvSpPr>
        <p:spPr>
          <a:xfrm rot="5400000">
            <a:off x="7362343" y="1934658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450" y="2090650"/>
            <a:ext cx="453201" cy="4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8"/>
          <p:cNvSpPr/>
          <p:nvPr/>
        </p:nvSpPr>
        <p:spPr>
          <a:xfrm rot="5400000">
            <a:off x="5192864" y="1963645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725" y="2086238"/>
            <a:ext cx="462000" cy="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8"/>
          <p:cNvSpPr/>
          <p:nvPr/>
        </p:nvSpPr>
        <p:spPr>
          <a:xfrm rot="5400000">
            <a:off x="3063978" y="1963645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2775" y="2045674"/>
            <a:ext cx="516600" cy="5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WORKFLOW</a:t>
            </a:r>
            <a:endParaRPr/>
          </a:p>
        </p:txBody>
      </p:sp>
      <p:cxnSp>
        <p:nvCxnSpPr>
          <p:cNvPr id="662" name="Google Shape;662;p58"/>
          <p:cNvCxnSpPr/>
          <p:nvPr/>
        </p:nvCxnSpPr>
        <p:spPr>
          <a:xfrm>
            <a:off x="462079" y="2317173"/>
            <a:ext cx="55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3" name="Google Shape;663;p58"/>
          <p:cNvSpPr txBox="1"/>
          <p:nvPr/>
        </p:nvSpPr>
        <p:spPr>
          <a:xfrm>
            <a:off x="518936" y="3233927"/>
            <a:ext cx="17112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DataSet: train, validation, test</a:t>
            </a:r>
            <a:endParaRPr sz="14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64" name="Google Shape;664;p58"/>
          <p:cNvSpPr/>
          <p:nvPr/>
        </p:nvSpPr>
        <p:spPr>
          <a:xfrm rot="5400000">
            <a:off x="966662" y="1963645"/>
            <a:ext cx="815738" cy="70707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8"/>
          <p:cNvSpPr txBox="1"/>
          <p:nvPr/>
        </p:nvSpPr>
        <p:spPr>
          <a:xfrm>
            <a:off x="518936" y="277287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STEP </a:t>
            </a:r>
            <a:r>
              <a:rPr lang="en" sz="1600" b="1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1</a:t>
            </a:r>
            <a:endParaRPr sz="1600" b="1" i="0" u="none" strike="noStrike" cap="none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66" name="Google Shape;666;p58"/>
          <p:cNvSpPr txBox="1"/>
          <p:nvPr/>
        </p:nvSpPr>
        <p:spPr>
          <a:xfrm>
            <a:off x="2637282" y="3239539"/>
            <a:ext cx="17112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Training e Testing della MixNet-S</a:t>
            </a:r>
            <a:endParaRPr sz="14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67" name="Google Shape;667;p58"/>
          <p:cNvSpPr txBox="1"/>
          <p:nvPr/>
        </p:nvSpPr>
        <p:spPr>
          <a:xfrm>
            <a:off x="2637282" y="2778617"/>
            <a:ext cx="1711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STEP </a:t>
            </a:r>
            <a:r>
              <a:rPr lang="en" sz="1600" b="1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2</a:t>
            </a:r>
            <a:endParaRPr sz="1600" b="1" i="0" u="none" strike="noStrike" cap="none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68" name="Google Shape;668;p58"/>
          <p:cNvSpPr txBox="1"/>
          <p:nvPr/>
        </p:nvSpPr>
        <p:spPr>
          <a:xfrm>
            <a:off x="4697532" y="3232652"/>
            <a:ext cx="1795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Feature Extraction</a:t>
            </a:r>
            <a:endParaRPr sz="14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69" name="Google Shape;669;p58"/>
          <p:cNvSpPr txBox="1"/>
          <p:nvPr/>
        </p:nvSpPr>
        <p:spPr>
          <a:xfrm>
            <a:off x="4690570" y="2773525"/>
            <a:ext cx="18096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STEP </a:t>
            </a:r>
            <a:r>
              <a:rPr lang="en" sz="1600" b="1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3</a:t>
            </a:r>
            <a:endParaRPr sz="1600" b="1" i="0" u="none" strike="noStrike" cap="none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70" name="Google Shape;670;p58"/>
          <p:cNvSpPr txBox="1"/>
          <p:nvPr/>
        </p:nvSpPr>
        <p:spPr>
          <a:xfrm>
            <a:off x="6806588" y="3237792"/>
            <a:ext cx="17958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Classificatori</a:t>
            </a:r>
            <a:endParaRPr sz="14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1" name="Google Shape;671;p58"/>
          <p:cNvSpPr txBox="1"/>
          <p:nvPr/>
        </p:nvSpPr>
        <p:spPr>
          <a:xfrm>
            <a:off x="6799626" y="2778665"/>
            <a:ext cx="18096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STEP </a:t>
            </a:r>
            <a:r>
              <a:rPr lang="en" sz="1600" b="1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rPr>
              <a:t>4</a:t>
            </a:r>
            <a:endParaRPr sz="1600" b="1" i="0" u="none" strike="noStrike" cap="none">
              <a:solidFill>
                <a:schemeClr val="accent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672" name="Google Shape;672;p58"/>
          <p:cNvCxnSpPr/>
          <p:nvPr/>
        </p:nvCxnSpPr>
        <p:spPr>
          <a:xfrm>
            <a:off x="8123757" y="2303975"/>
            <a:ext cx="55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3" name="Google Shape;673;p58"/>
          <p:cNvCxnSpPr/>
          <p:nvPr/>
        </p:nvCxnSpPr>
        <p:spPr>
          <a:xfrm>
            <a:off x="5977106" y="2304453"/>
            <a:ext cx="1432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4" name="Google Shape;674;p58"/>
          <p:cNvCxnSpPr/>
          <p:nvPr/>
        </p:nvCxnSpPr>
        <p:spPr>
          <a:xfrm>
            <a:off x="3826509" y="2306450"/>
            <a:ext cx="1432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675;p58"/>
          <p:cNvCxnSpPr/>
          <p:nvPr/>
        </p:nvCxnSpPr>
        <p:spPr>
          <a:xfrm>
            <a:off x="1728084" y="2305616"/>
            <a:ext cx="1380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f40bf9400_0_12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MixNet-s, Feature Extraction e Classificazione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g24f40bf9400_0_12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IMPLEMENTAZIONE</a:t>
            </a:r>
            <a:endParaRPr/>
          </a:p>
        </p:txBody>
      </p:sp>
      <p:sp>
        <p:nvSpPr>
          <p:cNvPr id="682" name="Google Shape;682;g24f40bf9400_0_12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MODELLO MIXNET-S</a:t>
            </a:r>
            <a:endParaRPr/>
          </a:p>
        </p:txBody>
      </p:sp>
      <p:sp>
        <p:nvSpPr>
          <p:cNvPr id="688" name="Google Shape;688;p5"/>
          <p:cNvSpPr txBox="1">
            <a:spLocks noGrp="1"/>
          </p:cNvSpPr>
          <p:nvPr>
            <p:ph type="subTitle" idx="1"/>
          </p:nvPr>
        </p:nvSpPr>
        <p:spPr>
          <a:xfrm>
            <a:off x="2210850" y="2434350"/>
            <a:ext cx="4722300" cy="1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Unisce molteplici kernel, ognuno di dimensioni differenti, in un’unica operazione convoluzionale, così da ottenere facilmente diversi tipi di pattern dalle immagini ricevute in input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cxnSp>
        <p:nvCxnSpPr>
          <p:cNvPr id="689" name="Google Shape;689;p5"/>
          <p:cNvCxnSpPr/>
          <p:nvPr/>
        </p:nvCxnSpPr>
        <p:spPr>
          <a:xfrm rot="10800000">
            <a:off x="2493000" y="231537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2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695" name="Google Shape;695;p12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Estrarre le caratteristiche più rilevanti con lo scopo di effettuare un’analisi dettagliata e capire in quali punti il modello pone maggiormente la sua attenzione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1"/>
          <p:cNvSpPr txBox="1">
            <a:spLocks noGrp="1"/>
          </p:cNvSpPr>
          <p:nvPr>
            <p:ph type="ctrTitle"/>
          </p:nvPr>
        </p:nvSpPr>
        <p:spPr>
          <a:xfrm flipH="1">
            <a:off x="457250" y="1931475"/>
            <a:ext cx="30837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PRE-PROCESSING: PCA</a:t>
            </a:r>
            <a:endParaRPr/>
          </a:p>
        </p:txBody>
      </p:sp>
      <p:sp>
        <p:nvSpPr>
          <p:cNvPr id="701" name="Google Shape;701;p21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 = PCA(n_components=’mle’, copy=True)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pca_values = pca.fit_transform(x)</a:t>
            </a:r>
            <a:endParaRPr/>
          </a:p>
        </p:txBody>
      </p:sp>
      <p:sp>
        <p:nvSpPr>
          <p:cNvPr id="702" name="Google Shape;702;p21"/>
          <p:cNvSpPr txBox="1">
            <a:spLocks noGrp="1"/>
          </p:cNvSpPr>
          <p:nvPr>
            <p:ph type="subTitle" idx="2"/>
          </p:nvPr>
        </p:nvSpPr>
        <p:spPr>
          <a:xfrm>
            <a:off x="4567225" y="2897600"/>
            <a:ext cx="3793800" cy="17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di individuare le caratteristiche più informative dei dati e scartare quelle che contribuiscono meno alla varianza complessiva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3" name="Google Shape;703;p21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CODE</a:t>
            </a:r>
            <a:endParaRPr/>
          </a:p>
        </p:txBody>
      </p:sp>
      <p:grpSp>
        <p:nvGrpSpPr>
          <p:cNvPr id="704" name="Google Shape;704;p21"/>
          <p:cNvGrpSpPr/>
          <p:nvPr/>
        </p:nvGrpSpPr>
        <p:grpSpPr>
          <a:xfrm>
            <a:off x="6281009" y="757639"/>
            <a:ext cx="366269" cy="359907"/>
            <a:chOff x="-60988625" y="2310475"/>
            <a:chExt cx="316650" cy="311150"/>
          </a:xfrm>
        </p:grpSpPr>
        <p:sp>
          <p:nvSpPr>
            <p:cNvPr id="705" name="Google Shape;705;p21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21"/>
          <p:cNvSpPr txBox="1"/>
          <p:nvPr/>
        </p:nvSpPr>
        <p:spPr>
          <a:xfrm>
            <a:off x="4567225" y="3755400"/>
            <a:ext cx="379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Questo permette di ottenere una rappresentazione ridotta dei dati che preservano la maggior parte delle informazioni importanti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138" y="1187310"/>
            <a:ext cx="474225" cy="4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500" y="111961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850" y="2948298"/>
            <a:ext cx="474200" cy="4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1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CLASSIFICATORI</a:t>
            </a:r>
            <a:endParaRPr/>
          </a:p>
        </p:txBody>
      </p:sp>
      <p:sp>
        <p:nvSpPr>
          <p:cNvPr id="720" name="Google Shape;720;p15"/>
          <p:cNvSpPr txBox="1">
            <a:spLocks noGrp="1"/>
          </p:cNvSpPr>
          <p:nvPr>
            <p:ph type="subTitle" idx="1"/>
          </p:nvPr>
        </p:nvSpPr>
        <p:spPr>
          <a:xfrm>
            <a:off x="2728725" y="2026713"/>
            <a:ext cx="17259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DecisionTree()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model.fit(pca_values , y)</a:t>
            </a:r>
            <a:endParaRPr sz="1200" dirty="0"/>
          </a:p>
        </p:txBody>
      </p:sp>
      <p:sp>
        <p:nvSpPr>
          <p:cNvPr id="721" name="Google Shape;721;p15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722" name="Google Shape;722;p15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GAUSSIANNB</a:t>
            </a:r>
            <a:endParaRPr/>
          </a:p>
        </p:txBody>
      </p:sp>
      <p:sp>
        <p:nvSpPr>
          <p:cNvPr id="723" name="Google Shape;723;p15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724" name="Google Shape;724;p15"/>
          <p:cNvSpPr txBox="1">
            <a:spLocks noGrp="1"/>
          </p:cNvSpPr>
          <p:nvPr>
            <p:ph type="subTitle" idx="1"/>
          </p:nvPr>
        </p:nvSpPr>
        <p:spPr>
          <a:xfrm>
            <a:off x="4735600" y="2026713"/>
            <a:ext cx="17259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GaussianNB()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model.fit(pca_values , y)</a:t>
            </a:r>
            <a:endParaRPr sz="1200" dirty="0"/>
          </a:p>
        </p:txBody>
      </p:sp>
      <p:sp>
        <p:nvSpPr>
          <p:cNvPr id="725" name="Google Shape;725;p15"/>
          <p:cNvSpPr txBox="1">
            <a:spLocks noGrp="1"/>
          </p:cNvSpPr>
          <p:nvPr>
            <p:ph type="subTitle" idx="1"/>
          </p:nvPr>
        </p:nvSpPr>
        <p:spPr>
          <a:xfrm>
            <a:off x="3772363" y="3796850"/>
            <a:ext cx="17259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RandomForest()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model.fit(pca_values , y)</a:t>
            </a:r>
            <a:endParaRPr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4f56491420_3_21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VISUALIZZAZIONE DELLE METRICHE</a:t>
            </a:r>
            <a:endParaRPr/>
          </a:p>
        </p:txBody>
      </p:sp>
      <p:sp>
        <p:nvSpPr>
          <p:cNvPr id="731" name="Google Shape;731;g24f56491420_3_21"/>
          <p:cNvSpPr txBox="1">
            <a:spLocks noGrp="1"/>
          </p:cNvSpPr>
          <p:nvPr>
            <p:ph type="subTitle" idx="1"/>
          </p:nvPr>
        </p:nvSpPr>
        <p:spPr>
          <a:xfrm>
            <a:off x="2444125" y="2895725"/>
            <a:ext cx="18711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Tasso di errore di classificazione delle presentazioni bonafide</a:t>
            </a:r>
            <a:endParaRPr/>
          </a:p>
        </p:txBody>
      </p:sp>
      <p:sp>
        <p:nvSpPr>
          <p:cNvPr id="732" name="Google Shape;732;g24f56491420_3_21"/>
          <p:cNvSpPr txBox="1">
            <a:spLocks noGrp="1"/>
          </p:cNvSpPr>
          <p:nvPr>
            <p:ph type="subTitle" idx="2"/>
          </p:nvPr>
        </p:nvSpPr>
        <p:spPr>
          <a:xfrm>
            <a:off x="4665150" y="2895725"/>
            <a:ext cx="2198400" cy="13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Indica la percentuale di casi in cui il sistema riconosce erroneamente una presentazione bonafide come un attacco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g24f56491420_3_21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BPCER</a:t>
            </a:r>
            <a:endParaRPr/>
          </a:p>
        </p:txBody>
      </p:sp>
      <p:sp>
        <p:nvSpPr>
          <p:cNvPr id="734" name="Google Shape;734;g24f56491420_3_21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4f98dafa0b_1_32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VISUALIZZAZIONE DELLE METRICHE</a:t>
            </a:r>
            <a:endParaRPr/>
          </a:p>
        </p:txBody>
      </p:sp>
      <p:sp>
        <p:nvSpPr>
          <p:cNvPr id="740" name="Google Shape;740;g24f98dafa0b_1_32"/>
          <p:cNvSpPr txBox="1">
            <a:spLocks noGrp="1"/>
          </p:cNvSpPr>
          <p:nvPr>
            <p:ph type="subTitle" idx="1"/>
          </p:nvPr>
        </p:nvSpPr>
        <p:spPr>
          <a:xfrm>
            <a:off x="2444125" y="2895725"/>
            <a:ext cx="18711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Tasso di errore di classificazione delle presentazioni attacco</a:t>
            </a:r>
            <a:endParaRPr/>
          </a:p>
        </p:txBody>
      </p:sp>
      <p:sp>
        <p:nvSpPr>
          <p:cNvPr id="741" name="Google Shape;741;g24f98dafa0b_1_32"/>
          <p:cNvSpPr txBox="1">
            <a:spLocks noGrp="1"/>
          </p:cNvSpPr>
          <p:nvPr>
            <p:ph type="subTitle" idx="2"/>
          </p:nvPr>
        </p:nvSpPr>
        <p:spPr>
          <a:xfrm>
            <a:off x="4665150" y="2895725"/>
            <a:ext cx="2198400" cy="18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 la percentuale di casi in cui il sistema riconosce erroneamente una presentazione di attacco come bonafide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g24f98dafa0b_1_32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APCER</a:t>
            </a:r>
            <a:endParaRPr/>
          </a:p>
        </p:txBody>
      </p:sp>
      <p:sp>
        <p:nvSpPr>
          <p:cNvPr id="743" name="Google Shape;743;g24f98dafa0b_1_32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4f56491420_3_29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VISUALIZZAZIONE DELLE METRICHE</a:t>
            </a:r>
            <a:endParaRPr/>
          </a:p>
        </p:txBody>
      </p:sp>
      <p:sp>
        <p:nvSpPr>
          <p:cNvPr id="749" name="Google Shape;749;g24f56491420_3_29"/>
          <p:cNvSpPr txBox="1">
            <a:spLocks noGrp="1"/>
          </p:cNvSpPr>
          <p:nvPr>
            <p:ph type="subTitle" idx="1"/>
          </p:nvPr>
        </p:nvSpPr>
        <p:spPr>
          <a:xfrm>
            <a:off x="2336875" y="2895722"/>
            <a:ext cx="20856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Calcolo dell’APCER in relazione ad una soglia fissata del BPCER</a:t>
            </a:r>
            <a:endParaRPr/>
          </a:p>
        </p:txBody>
      </p:sp>
      <p:sp>
        <p:nvSpPr>
          <p:cNvPr id="750" name="Google Shape;750;g24f56491420_3_29"/>
          <p:cNvSpPr txBox="1">
            <a:spLocks noGrp="1"/>
          </p:cNvSpPr>
          <p:nvPr>
            <p:ph type="subTitle" idx="2"/>
          </p:nvPr>
        </p:nvSpPr>
        <p:spPr>
          <a:xfrm>
            <a:off x="4614000" y="2895725"/>
            <a:ext cx="23007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BPCER = 0.10 %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BPCER = 1.00 %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BPCER = 10.00 %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BPCER = 20.00 %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Google Shape;751;g24f56491420_3_29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BPCER (%) APCER =</a:t>
            </a:r>
            <a:endParaRPr/>
          </a:p>
        </p:txBody>
      </p:sp>
      <p:sp>
        <p:nvSpPr>
          <p:cNvPr id="752" name="Google Shape;752;g24f56491420_3_29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575" name="Google Shape;575;p3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Problema: Morph Attacks</a:t>
            </a:r>
            <a:endParaRPr/>
          </a:p>
        </p:txBody>
      </p:sp>
      <p:sp>
        <p:nvSpPr>
          <p:cNvPr id="576" name="Google Shape;576;p3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IMPLEMENTAZIONE</a:t>
            </a:r>
            <a:endParaRPr/>
          </a:p>
        </p:txBody>
      </p:sp>
      <p:sp>
        <p:nvSpPr>
          <p:cNvPr id="577" name="Google Shape;577;p3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Feature Extraction e Classificazione</a:t>
            </a:r>
            <a:endParaRPr/>
          </a:p>
        </p:txBody>
      </p:sp>
      <p:sp>
        <p:nvSpPr>
          <p:cNvPr id="578" name="Google Shape;578;p3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579" name="Google Shape;579;p3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Detection di MA</a:t>
            </a:r>
            <a:endParaRPr/>
          </a:p>
        </p:txBody>
      </p:sp>
      <p:sp>
        <p:nvSpPr>
          <p:cNvPr id="580" name="Google Shape;580;p3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ANALISI DEI RISULTATI</a:t>
            </a:r>
            <a:endParaRPr/>
          </a:p>
        </p:txBody>
      </p:sp>
      <p:sp>
        <p:nvSpPr>
          <p:cNvPr id="581" name="Google Shape;581;p3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Grafici e Conclusioni</a:t>
            </a:r>
            <a:endParaRPr/>
          </a:p>
        </p:txBody>
      </p:sp>
      <p:sp>
        <p:nvSpPr>
          <p:cNvPr id="582" name="Google Shape;582;p3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CONTENUTI</a:t>
            </a:r>
            <a:endParaRPr/>
          </a:p>
        </p:txBody>
      </p:sp>
      <p:sp>
        <p:nvSpPr>
          <p:cNvPr id="583" name="Google Shape;583;p3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4" name="Google Shape;584;p3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5" name="Google Shape;585;p3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6" name="Google Shape;586;p3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4f56491420_3_56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VISUALIZZAZIONE DELLE METRICHE</a:t>
            </a:r>
            <a:endParaRPr/>
          </a:p>
        </p:txBody>
      </p:sp>
      <p:sp>
        <p:nvSpPr>
          <p:cNvPr id="758" name="Google Shape;758;g24f56491420_3_56"/>
          <p:cNvSpPr txBox="1">
            <a:spLocks noGrp="1"/>
          </p:cNvSpPr>
          <p:nvPr>
            <p:ph type="subTitle" idx="1"/>
          </p:nvPr>
        </p:nvSpPr>
        <p:spPr>
          <a:xfrm>
            <a:off x="2229325" y="2792575"/>
            <a:ext cx="2247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Punto di equilibrio in cui il tasso di FAR e il FRR sono uguali</a:t>
            </a:r>
            <a:endParaRPr/>
          </a:p>
        </p:txBody>
      </p:sp>
      <p:sp>
        <p:nvSpPr>
          <p:cNvPr id="759" name="Google Shape;759;g24f56491420_3_56"/>
          <p:cNvSpPr txBox="1">
            <a:spLocks noGrp="1"/>
          </p:cNvSpPr>
          <p:nvPr>
            <p:ph type="subTitle" idx="2"/>
          </p:nvPr>
        </p:nvSpPr>
        <p:spPr>
          <a:xfrm>
            <a:off x="4702800" y="2895725"/>
            <a:ext cx="2123100" cy="14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Abbiamo calcolato una ROC curve per rappresentare la relazione tra il FAR e il FRR al variare di una soglia di decisione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g24f56491420_3_56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EER</a:t>
            </a:r>
            <a:endParaRPr/>
          </a:p>
        </p:txBody>
      </p:sp>
      <p:sp>
        <p:nvSpPr>
          <p:cNvPr id="761" name="Google Shape;761;g24f56491420_3_56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4f56491420_3_67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Grafici e Conclusioni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7" name="Google Shape;767;g24f56491420_3_67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ANALISI DEI RISULTATI</a:t>
            </a:r>
            <a:endParaRPr/>
          </a:p>
        </p:txBody>
      </p:sp>
      <p:sp>
        <p:nvSpPr>
          <p:cNvPr id="768" name="Google Shape;768;g24f56491420_3_67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4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AoM vs PAPER</a:t>
            </a:r>
            <a:endParaRPr/>
          </a:p>
        </p:txBody>
      </p:sp>
      <p:pic>
        <p:nvPicPr>
          <p:cNvPr id="774" name="Google Shape;7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925" y="1297700"/>
            <a:ext cx="4877576" cy="35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g24f585cb2c7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40725"/>
            <a:ext cx="4120324" cy="30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g24f585cb2c7_1_41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781" name="Google Shape;781;g24f585cb2c7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475" y="1340725"/>
            <a:ext cx="4120324" cy="3021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4f98dafa0b_1_4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MATRICI DI CONFUSIONE - AoM</a:t>
            </a:r>
            <a:endParaRPr/>
          </a:p>
        </p:txBody>
      </p:sp>
      <p:pic>
        <p:nvPicPr>
          <p:cNvPr id="787" name="Google Shape;787;g24f98dafa0b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525" y="2571750"/>
            <a:ext cx="4120325" cy="208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g24f98dafa0b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5" cy="209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4f98dafa0b_1_12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MATRICI DI CONFUSIONE - AoM &amp; AP</a:t>
            </a:r>
            <a:endParaRPr/>
          </a:p>
        </p:txBody>
      </p:sp>
      <p:pic>
        <p:nvPicPr>
          <p:cNvPr id="794" name="Google Shape;794;g24f98dafa0b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40725"/>
            <a:ext cx="4120325" cy="180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24f98dafa0b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26" y="2571751"/>
            <a:ext cx="4120324" cy="182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g24f585cb2c7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g24f585cb2c7_1_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340725"/>
            <a:ext cx="4120324" cy="30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g24f585cb2c7_1_61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EQUAL ERROR RATE (EER)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g24f585cb2c7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g24f585cb2c7_1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82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24f585cb2c7_1_71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BPCER (0.10 %) @ APCER =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g24f585cb2c7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g24f585cb2c7_1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74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g24f585cb2c7_1_78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BPCER (1.00 %) @ APCER =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g24f585cb2c7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g24f585cb2c7_1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8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24f585cb2c7_1_84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BPCER (10.00 %) @ APCER =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Sistemi di riconoscimento facciale e Morph Attacks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p4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593" name="Google Shape;593;p4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g24f585cb2c7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475" y="1340725"/>
            <a:ext cx="4120324" cy="302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g24f585cb2c7_1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40725"/>
            <a:ext cx="4120324" cy="302156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g24f585cb2c7_1_9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BPCER (20.00 %) @ APCER =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504ecacc4e_0_0"/>
          <p:cNvSpPr txBox="1">
            <a:spLocks noGrp="1"/>
          </p:cNvSpPr>
          <p:nvPr>
            <p:ph type="ctrTitle"/>
          </p:nvPr>
        </p:nvSpPr>
        <p:spPr>
          <a:xfrm>
            <a:off x="2442825" y="2355550"/>
            <a:ext cx="78738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dirty="0"/>
              <a:t>Conclusioni e Implementazioni Future</a:t>
            </a:r>
            <a:endParaRPr sz="2400" dirty="0"/>
          </a:p>
        </p:txBody>
      </p:sp>
      <p:sp>
        <p:nvSpPr>
          <p:cNvPr id="836" name="Google Shape;836;g2504ecacc4e_0_0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04ecacc4e_0_6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Conclusioni</a:t>
            </a:r>
            <a:endParaRPr/>
          </a:p>
        </p:txBody>
      </p:sp>
      <p:sp>
        <p:nvSpPr>
          <p:cNvPr id="842" name="Google Shape;842;g2504ecacc4e_0_6"/>
          <p:cNvSpPr txBox="1">
            <a:spLocks noGrp="1"/>
          </p:cNvSpPr>
          <p:nvPr>
            <p:ph type="subTitle" idx="1"/>
          </p:nvPr>
        </p:nvSpPr>
        <p:spPr>
          <a:xfrm>
            <a:off x="1083600" y="1711538"/>
            <a:ext cx="68967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pre-prossessing ha migliorato la classificazione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merge in media ha portato dei miglioramenti al nostro AoM.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Approccio geometrico migliorato nel riconoscimento dei sorrisi. </a:t>
            </a:r>
            <a:endParaRPr/>
          </a:p>
        </p:txBody>
      </p:sp>
      <p:pic>
        <p:nvPicPr>
          <p:cNvPr id="843" name="Google Shape;843;g2504ecacc4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50" y="3014138"/>
            <a:ext cx="417825" cy="4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g2504ecacc4e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38" y="2339262"/>
            <a:ext cx="430250" cy="4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g2504ecacc4e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563" y="1711538"/>
            <a:ext cx="417825" cy="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504ecacc4e_0_15"/>
          <p:cNvSpPr txBox="1">
            <a:spLocks noGrp="1"/>
          </p:cNvSpPr>
          <p:nvPr>
            <p:ph type="title"/>
          </p:nvPr>
        </p:nvSpPr>
        <p:spPr>
          <a:xfrm>
            <a:off x="457200" y="27259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Sviluppo futuro</a:t>
            </a:r>
            <a:endParaRPr sz="3900"/>
          </a:p>
        </p:txBody>
      </p:sp>
      <p:pic>
        <p:nvPicPr>
          <p:cNvPr id="851" name="Google Shape;851;g2504ecacc4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20375" y="2819875"/>
            <a:ext cx="2323625" cy="23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g2504ecacc4e_0_15"/>
          <p:cNvSpPr txBox="1">
            <a:spLocks noGrp="1"/>
          </p:cNvSpPr>
          <p:nvPr>
            <p:ph type="subTitle" idx="1"/>
          </p:nvPr>
        </p:nvSpPr>
        <p:spPr>
          <a:xfrm>
            <a:off x="432750" y="2125500"/>
            <a:ext cx="43902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Utilizzare un dataset contenente video per considerare ulteriori caratteristiche dovute al movimento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GRAZIE!</a:t>
            </a:r>
            <a:endParaRPr/>
          </a:p>
        </p:txBody>
      </p:sp>
      <p:sp>
        <p:nvSpPr>
          <p:cNvPr id="836" name="Google Shape;836;p11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Alessandro Aquino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Alberto Montefusco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Simone Tartaglia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4f40bf9400_1_6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599" name="Google Shape;599;g24f40bf9400_1_6"/>
          <p:cNvSpPr txBox="1">
            <a:spLocks noGrp="1"/>
          </p:cNvSpPr>
          <p:nvPr>
            <p:ph type="subTitle" idx="1"/>
          </p:nvPr>
        </p:nvSpPr>
        <p:spPr>
          <a:xfrm>
            <a:off x="2378700" y="2447510"/>
            <a:ext cx="43866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L’utilizzo di sistemi di riconoscimento facciale volti alla tutela della sicurezza sta prendendo sempre più piede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cxnSp>
        <p:nvCxnSpPr>
          <p:cNvPr id="600" name="Google Shape;600;g24f40bf9400_1_6"/>
          <p:cNvCxnSpPr/>
          <p:nvPr/>
        </p:nvCxnSpPr>
        <p:spPr>
          <a:xfrm rot="10800000">
            <a:off x="2493000" y="231537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1" name="Google Shape;601;g24f40bf9400_1_6"/>
          <p:cNvSpPr txBox="1"/>
          <p:nvPr/>
        </p:nvSpPr>
        <p:spPr>
          <a:xfrm>
            <a:off x="2493000" y="3063700"/>
            <a:ext cx="415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Tuttavia, questo implica anche una maggior esposizione ad attacchi da parte di utenti malintenzionati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4f40bf9400_1_12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TIPOLOGIE DI ATTACCHI</a:t>
            </a:r>
            <a:endParaRPr/>
          </a:p>
        </p:txBody>
      </p:sp>
      <p:sp>
        <p:nvSpPr>
          <p:cNvPr id="607" name="Google Shape;607;g24f40bf9400_1_12"/>
          <p:cNvSpPr txBox="1">
            <a:spLocks noGrp="1"/>
          </p:cNvSpPr>
          <p:nvPr>
            <p:ph type="subTitle" idx="1"/>
          </p:nvPr>
        </p:nvSpPr>
        <p:spPr>
          <a:xfrm>
            <a:off x="3716190" y="2688582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Modifica di dati biometrici già acquisiti.</a:t>
            </a:r>
            <a:endParaRPr/>
          </a:p>
        </p:txBody>
      </p:sp>
      <p:sp>
        <p:nvSpPr>
          <p:cNvPr id="608" name="Google Shape;608;g24f40bf9400_1_12"/>
          <p:cNvSpPr txBox="1">
            <a:spLocks noGrp="1"/>
          </p:cNvSpPr>
          <p:nvPr>
            <p:ph type="ctrTitle" idx="3"/>
          </p:nvPr>
        </p:nvSpPr>
        <p:spPr>
          <a:xfrm>
            <a:off x="5910940" y="1989889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609" name="Google Shape;609;g24f40bf9400_1_12"/>
          <p:cNvSpPr txBox="1">
            <a:spLocks noGrp="1"/>
          </p:cNvSpPr>
          <p:nvPr>
            <p:ph type="subTitle" idx="4"/>
          </p:nvPr>
        </p:nvSpPr>
        <p:spPr>
          <a:xfrm>
            <a:off x="5910940" y="2789570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Creazione di imitazioni dei tratti biometrici.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g24f40bf9400_1_12"/>
          <p:cNvSpPr txBox="1">
            <a:spLocks noGrp="1"/>
          </p:cNvSpPr>
          <p:nvPr>
            <p:ph type="ctrTitle" idx="5"/>
          </p:nvPr>
        </p:nvSpPr>
        <p:spPr>
          <a:xfrm>
            <a:off x="1521440" y="1986148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FALSIFICAZIONE</a:t>
            </a:r>
            <a:endParaRPr/>
          </a:p>
        </p:txBody>
      </p:sp>
      <p:sp>
        <p:nvSpPr>
          <p:cNvPr id="611" name="Google Shape;611;g24f40bf9400_1_12"/>
          <p:cNvSpPr txBox="1">
            <a:spLocks noGrp="1"/>
          </p:cNvSpPr>
          <p:nvPr>
            <p:ph type="subTitle" idx="6"/>
          </p:nvPr>
        </p:nvSpPr>
        <p:spPr>
          <a:xfrm>
            <a:off x="1479590" y="2688592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Utilizzo di dati biometrici falsi per ingannare il sistema.</a:t>
            </a:r>
            <a:endParaRPr/>
          </a:p>
        </p:txBody>
      </p:sp>
      <p:sp>
        <p:nvSpPr>
          <p:cNvPr id="612" name="Google Shape;612;g24f40bf9400_1_12"/>
          <p:cNvSpPr txBox="1">
            <a:spLocks noGrp="1"/>
          </p:cNvSpPr>
          <p:nvPr>
            <p:ph type="ctrTitle" idx="2"/>
          </p:nvPr>
        </p:nvSpPr>
        <p:spPr>
          <a:xfrm>
            <a:off x="3716190" y="1986138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ALTERAZIONE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4f40bf9400_1_39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CASO DI STUDIO: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MORPH ATTACKS</a:t>
            </a:r>
            <a:endParaRPr/>
          </a:p>
        </p:txBody>
      </p:sp>
      <p:sp>
        <p:nvSpPr>
          <p:cNvPr id="618" name="Google Shape;618;g24f40bf9400_1_39"/>
          <p:cNvSpPr txBox="1">
            <a:spLocks noGrp="1"/>
          </p:cNvSpPr>
          <p:nvPr>
            <p:ph type="subTitle" idx="1"/>
          </p:nvPr>
        </p:nvSpPr>
        <p:spPr>
          <a:xfrm>
            <a:off x="4846725" y="1618050"/>
            <a:ext cx="24903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Morph Attack (MA) è un tipo di attacco che consente di associare un unico volto a più persone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19" name="Google Shape;619;g24f40bf9400_1_39"/>
          <p:cNvSpPr txBox="1"/>
          <p:nvPr/>
        </p:nvSpPr>
        <p:spPr>
          <a:xfrm>
            <a:off x="4846725" y="2694150"/>
            <a:ext cx="249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Molteplici persone potrebbero identificarsi utilizzando lo stesso documento!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4f40bf9400_1_45"/>
          <p:cNvSpPr txBox="1">
            <a:spLocks noGrp="1"/>
          </p:cNvSpPr>
          <p:nvPr>
            <p:ph type="ctrTitle"/>
          </p:nvPr>
        </p:nvSpPr>
        <p:spPr>
          <a:xfrm flipH="1">
            <a:off x="1713150" y="690550"/>
            <a:ext cx="5717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ESEMPIO DI MORPH ATTACK</a:t>
            </a:r>
            <a:endParaRPr/>
          </a:p>
        </p:txBody>
      </p:sp>
      <p:cxnSp>
        <p:nvCxnSpPr>
          <p:cNvPr id="625" name="Google Shape;625;g24f40bf9400_1_45"/>
          <p:cNvCxnSpPr/>
          <p:nvPr/>
        </p:nvCxnSpPr>
        <p:spPr>
          <a:xfrm rot="10800000">
            <a:off x="2492925" y="160527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6" name="Google Shape;626;g24f40bf9400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138" y="1878000"/>
            <a:ext cx="4981575" cy="2381250"/>
          </a:xfrm>
          <a:prstGeom prst="rect">
            <a:avLst/>
          </a:prstGeom>
          <a:noFill/>
          <a:ln>
            <a:noFill/>
          </a:ln>
          <a:effectLst>
            <a:outerShdw blurRad="214313" dist="66675" dir="88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4f40bf9400_1_58"/>
          <p:cNvSpPr txBox="1">
            <a:spLocks noGrp="1"/>
          </p:cNvSpPr>
          <p:nvPr>
            <p:ph type="ctrTitle"/>
          </p:nvPr>
        </p:nvSpPr>
        <p:spPr>
          <a:xfrm flipH="1">
            <a:off x="1196525" y="1400650"/>
            <a:ext cx="67509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SOLUZIONE: MORPH ATTACK DETECTOR</a:t>
            </a:r>
            <a:endParaRPr/>
          </a:p>
        </p:txBody>
      </p:sp>
      <p:sp>
        <p:nvSpPr>
          <p:cNvPr id="632" name="Google Shape;632;g24f40bf9400_1_58"/>
          <p:cNvSpPr txBox="1">
            <a:spLocks noGrp="1"/>
          </p:cNvSpPr>
          <p:nvPr>
            <p:ph type="subTitle" idx="1"/>
          </p:nvPr>
        </p:nvSpPr>
        <p:spPr>
          <a:xfrm>
            <a:off x="2210850" y="2434350"/>
            <a:ext cx="4722300" cy="12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Un Morph Attack Detector (MAD) è un sistema in grado di rilevare automaticamente attacchi di Morphing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cxnSp>
        <p:nvCxnSpPr>
          <p:cNvPr id="633" name="Google Shape;633;g24f40bf9400_1_58"/>
          <p:cNvCxnSpPr/>
          <p:nvPr/>
        </p:nvCxnSpPr>
        <p:spPr>
          <a:xfrm rot="10800000">
            <a:off x="2493000" y="2315375"/>
            <a:ext cx="4158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4" name="Google Shape;634;g24f40bf9400_1_58"/>
          <p:cNvSpPr txBox="1"/>
          <p:nvPr/>
        </p:nvSpPr>
        <p:spPr>
          <a:xfrm>
            <a:off x="2236350" y="3033050"/>
            <a:ext cx="467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Sfruttando il ML, un MAD può distinguere automaticamente immagini reali da immagini “morphed”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4f40bf9400_1_76"/>
          <p:cNvSpPr txBox="1">
            <a:spLocks noGrp="1"/>
          </p:cNvSpPr>
          <p:nvPr>
            <p:ph type="ctrTitle"/>
          </p:nvPr>
        </p:nvSpPr>
        <p:spPr>
          <a:xfrm flipH="1">
            <a:off x="766150" y="2236500"/>
            <a:ext cx="3750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OBIETTIVI</a:t>
            </a:r>
            <a:endParaRPr/>
          </a:p>
        </p:txBody>
      </p:sp>
      <p:sp>
        <p:nvSpPr>
          <p:cNvPr id="640" name="Google Shape;640;g24f40bf9400_1_76"/>
          <p:cNvSpPr txBox="1">
            <a:spLocks noGrp="1"/>
          </p:cNvSpPr>
          <p:nvPr>
            <p:ph type="subTitle" idx="1"/>
          </p:nvPr>
        </p:nvSpPr>
        <p:spPr>
          <a:xfrm>
            <a:off x="4846725" y="1706600"/>
            <a:ext cx="32364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Combinazione migliore tra: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-"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Paper vs AoM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1" name="Google Shape;641;g24f40bf9400_1_76"/>
          <p:cNvSpPr txBox="1"/>
          <p:nvPr/>
        </p:nvSpPr>
        <p:spPr>
          <a:xfrm>
            <a:off x="4846725" y="2309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Char char="-"/>
            </a:pPr>
            <a:r>
              <a:rPr lang="en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Approccio Geometrico vs AoM</a:t>
            </a:r>
            <a:endParaRPr/>
          </a:p>
        </p:txBody>
      </p:sp>
      <p:sp>
        <p:nvSpPr>
          <p:cNvPr id="642" name="Google Shape;642;g24f40bf9400_1_76"/>
          <p:cNvSpPr txBox="1"/>
          <p:nvPr/>
        </p:nvSpPr>
        <p:spPr>
          <a:xfrm>
            <a:off x="4846725" y="2623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Char char="-"/>
            </a:pPr>
            <a:r>
              <a:rPr lang="en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Approccio Geometrico vs AoM vs Approccio Geometrico &amp; AoM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1219</Words>
  <Application>Microsoft Office PowerPoint</Application>
  <PresentationFormat>Presentazione su schermo (16:9)</PresentationFormat>
  <Paragraphs>157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Fira Sans Extra Condensed Medium</vt:lpstr>
      <vt:lpstr>Squada One</vt:lpstr>
      <vt:lpstr>Arial</vt:lpstr>
      <vt:lpstr>Roboto Condensed Light</vt:lpstr>
      <vt:lpstr>Roboto</vt:lpstr>
      <vt:lpstr>Roboto Condensed</vt:lpstr>
      <vt:lpstr>Courier New</vt:lpstr>
      <vt:lpstr>Tech Startup XL by Slidesgo</vt:lpstr>
      <vt:lpstr>Attack on Morphing</vt:lpstr>
      <vt:lpstr>INTRODUZIONE</vt:lpstr>
      <vt:lpstr>INTRODUZIONE</vt:lpstr>
      <vt:lpstr>INTRODUZIONE</vt:lpstr>
      <vt:lpstr>TIPOLOGIE DI ATTACCHI</vt:lpstr>
      <vt:lpstr>CASO DI STUDIO: MORPH ATTACKS</vt:lpstr>
      <vt:lpstr>ESEMPIO DI MORPH ATTACK</vt:lpstr>
      <vt:lpstr>SOLUZIONE: MORPH ATTACK DETECTOR</vt:lpstr>
      <vt:lpstr>OBIETTIVI</vt:lpstr>
      <vt:lpstr>WORKFLOW</vt:lpstr>
      <vt:lpstr>WORKFLOW</vt:lpstr>
      <vt:lpstr>IMPLEMENTAZIONE</vt:lpstr>
      <vt:lpstr>MODELLO MIXNET-S</vt:lpstr>
      <vt:lpstr>FEATURE EXTRACTION</vt:lpstr>
      <vt:lpstr>PRE-PROCESSING: PCA</vt:lpstr>
      <vt:lpstr>CLASSIFICATORI</vt:lpstr>
      <vt:lpstr>VISUALIZZAZIONE DELLE METRICHE</vt:lpstr>
      <vt:lpstr>VISUALIZZAZIONE DELLE METRICHE</vt:lpstr>
      <vt:lpstr>VISUALIZZAZIONE DELLE METRICHE</vt:lpstr>
      <vt:lpstr>VISUALIZZAZIONE DELLE METRICHE</vt:lpstr>
      <vt:lpstr>ANALISI DEI RISULTATI</vt:lpstr>
      <vt:lpstr>AoM vs PAPER</vt:lpstr>
      <vt:lpstr>ACCURACY</vt:lpstr>
      <vt:lpstr>MATRICI DI CONFUSIONE - AoM</vt:lpstr>
      <vt:lpstr>MATRICI DI CONFUSIONE - AoM &amp; AP</vt:lpstr>
      <vt:lpstr>EQUAL ERROR RATE (EER)</vt:lpstr>
      <vt:lpstr>BPCER (0.10 %) @ APCER =</vt:lpstr>
      <vt:lpstr>BPCER (1.00 %) @ APCER =</vt:lpstr>
      <vt:lpstr>BPCER (10.00 %) @ APCER =</vt:lpstr>
      <vt:lpstr>BPCER (20.00 %) @ APCER =</vt:lpstr>
      <vt:lpstr>Conclusioni e Implementazioni Future</vt:lpstr>
      <vt:lpstr>Conclusioni</vt:lpstr>
      <vt:lpstr>Sviluppo futuro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on Morphing</dc:title>
  <cp:lastModifiedBy>ALBERTO MONTEFUSCO</cp:lastModifiedBy>
  <cp:revision>4</cp:revision>
  <dcterms:modified xsi:type="dcterms:W3CDTF">2023-06-11T09:13:42Z</dcterms:modified>
</cp:coreProperties>
</file>