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Bebas Neue" charset="1" panose="00000500000000000000"/>
      <p:regular r:id="rId8"/>
    </p:embeddedFont>
    <p:embeddedFont>
      <p:font typeface="Bebas Neue Bold" charset="1" panose="020B0606020202050201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24057" y="2140493"/>
            <a:ext cx="8949816" cy="4497350"/>
          </a:xfrm>
          <a:custGeom>
            <a:avLst/>
            <a:gdLst/>
            <a:ahLst/>
            <a:cxnLst/>
            <a:rect r="r" b="b" t="t" l="l"/>
            <a:pathLst>
              <a:path h="4497350" w="8949816">
                <a:moveTo>
                  <a:pt x="0" y="0"/>
                </a:moveTo>
                <a:lnTo>
                  <a:pt x="8949816" y="0"/>
                </a:lnTo>
                <a:lnTo>
                  <a:pt x="8949816" y="4497350"/>
                </a:lnTo>
                <a:lnTo>
                  <a:pt x="0" y="449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5210" y="5250581"/>
            <a:ext cx="6862994" cy="91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5479F7"/>
                </a:solidFill>
                <a:latin typeface="Montserrat Classic"/>
              </a:rPr>
              <a:t>Progetto 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5210" y="3584905"/>
            <a:ext cx="7485436" cy="177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4"/>
              </a:lnSpc>
            </a:pPr>
            <a:r>
              <a:rPr lang="en-US" sz="7175">
                <a:solidFill>
                  <a:srgbClr val="000000"/>
                </a:solidFill>
                <a:latin typeface="Bebas Neue Bold"/>
              </a:rPr>
              <a:t>ESTRAZIONE AUTOMATICA DI INFORMAZIONI DA SMS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57512" y="7562851"/>
            <a:ext cx="4001788" cy="169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</a:rPr>
              <a:t>d’Argenio Mattia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</a:rPr>
              <a:t>Montefusco Alberto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</a:rPr>
              <a:t>Aquino Alessandro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5659" y="2175786"/>
            <a:ext cx="3451574" cy="845380"/>
            <a:chOff x="0" y="0"/>
            <a:chExt cx="4602099" cy="11271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529295" y="113668"/>
              <a:ext cx="3543510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Metriche raggiunte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5659" y="3819870"/>
            <a:ext cx="3451574" cy="845380"/>
            <a:chOff x="0" y="0"/>
            <a:chExt cx="4602099" cy="112717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07104" y="342268"/>
              <a:ext cx="4187891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Qualità dataset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5659" y="5463955"/>
            <a:ext cx="3451574" cy="845380"/>
            <a:chOff x="0" y="0"/>
            <a:chExt cx="4602099" cy="112717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29295" y="113668"/>
              <a:ext cx="3543510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Dimensione dataset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05659" y="7109434"/>
            <a:ext cx="3451574" cy="845380"/>
            <a:chOff x="0" y="0"/>
            <a:chExt cx="4602099" cy="112717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7104" y="342268"/>
              <a:ext cx="4187891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Risorse hardware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894009" y="3746609"/>
            <a:ext cx="3249991" cy="2794992"/>
          </a:xfrm>
          <a:custGeom>
            <a:avLst/>
            <a:gdLst/>
            <a:ahLst/>
            <a:cxnLst/>
            <a:rect r="r" b="b" t="t" l="l"/>
            <a:pathLst>
              <a:path h="2794992" w="3249991">
                <a:moveTo>
                  <a:pt x="0" y="0"/>
                </a:moveTo>
                <a:lnTo>
                  <a:pt x="3249991" y="0"/>
                </a:lnTo>
                <a:lnTo>
                  <a:pt x="3249991" y="2794992"/>
                </a:lnTo>
                <a:lnTo>
                  <a:pt x="0" y="279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214464" y="1623762"/>
            <a:ext cx="1723197" cy="1723197"/>
          </a:xfrm>
          <a:custGeom>
            <a:avLst/>
            <a:gdLst/>
            <a:ahLst/>
            <a:cxnLst/>
            <a:rect r="r" b="b" t="t" l="l"/>
            <a:pathLst>
              <a:path h="1723197" w="1723197">
                <a:moveTo>
                  <a:pt x="0" y="0"/>
                </a:moveTo>
                <a:lnTo>
                  <a:pt x="1723196" y="0"/>
                </a:lnTo>
                <a:lnTo>
                  <a:pt x="1723196" y="1723197"/>
                </a:lnTo>
                <a:lnTo>
                  <a:pt x="0" y="1723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115752" y="6170265"/>
            <a:ext cx="2723718" cy="2723718"/>
          </a:xfrm>
          <a:custGeom>
            <a:avLst/>
            <a:gdLst/>
            <a:ahLst/>
            <a:cxnLst/>
            <a:rect r="r" b="b" t="t" l="l"/>
            <a:pathLst>
              <a:path h="2723718" w="2723718">
                <a:moveTo>
                  <a:pt x="0" y="0"/>
                </a:moveTo>
                <a:lnTo>
                  <a:pt x="2723717" y="0"/>
                </a:lnTo>
                <a:lnTo>
                  <a:pt x="2723717" y="2723718"/>
                </a:lnTo>
                <a:lnTo>
                  <a:pt x="0" y="27237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810389" y="434384"/>
            <a:ext cx="10667221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8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Problemi riscontrati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58158" y="2304851"/>
            <a:ext cx="2441058" cy="39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80% circa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61675" y="5924745"/>
            <a:ext cx="7253641" cy="39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100k </a:t>
            </a:r>
            <a:r>
              <a:rPr lang="en-US" sz="2921">
                <a:solidFill>
                  <a:srgbClr val="000000"/>
                </a:solidFill>
                <a:latin typeface="Montserrat Classic"/>
              </a:rPr>
              <a:t>sample di messaggi SM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665027" y="3495573"/>
            <a:ext cx="7535998" cy="116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abbiamo allenato il modello su 165</a:t>
            </a:r>
          </a:p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sample dove 132 sono stati utilizzati per il training e 33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758158" y="7105405"/>
            <a:ext cx="4812584" cy="116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Risorse limitate   </a:t>
            </a:r>
          </a:p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 3/4 ore per completare</a:t>
            </a:r>
          </a:p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Crush del sistema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17076" y="3507692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50672" y="694769"/>
            <a:ext cx="2483416" cy="2483416"/>
          </a:xfrm>
          <a:custGeom>
            <a:avLst/>
            <a:gdLst/>
            <a:ahLst/>
            <a:cxnLst/>
            <a:rect r="r" b="b" t="t" l="l"/>
            <a:pathLst>
              <a:path h="2483416" w="2483416">
                <a:moveTo>
                  <a:pt x="0" y="0"/>
                </a:moveTo>
                <a:lnTo>
                  <a:pt x="2483416" y="0"/>
                </a:lnTo>
                <a:lnTo>
                  <a:pt x="2483416" y="2483416"/>
                </a:lnTo>
                <a:lnTo>
                  <a:pt x="0" y="2483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13970" y="3976687"/>
            <a:ext cx="5719210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Tutto il codice è disponibile sulla nostra repo di GitHub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250939" y="4219410"/>
            <a:ext cx="1182241" cy="1182241"/>
          </a:xfrm>
          <a:custGeom>
            <a:avLst/>
            <a:gdLst/>
            <a:ahLst/>
            <a:cxnLst/>
            <a:rect r="r" b="b" t="t" l="l"/>
            <a:pathLst>
              <a:path h="1182241" w="1182241">
                <a:moveTo>
                  <a:pt x="0" y="0"/>
                </a:moveTo>
                <a:lnTo>
                  <a:pt x="1182241" y="0"/>
                </a:lnTo>
                <a:lnTo>
                  <a:pt x="1182241" y="1182241"/>
                </a:lnTo>
                <a:lnTo>
                  <a:pt x="0" y="1182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8167" y="661615"/>
            <a:ext cx="7450816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Disponibilità dei dati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46196" y="1521152"/>
            <a:ext cx="8395608" cy="6937049"/>
          </a:xfrm>
          <a:custGeom>
            <a:avLst/>
            <a:gdLst/>
            <a:ahLst/>
            <a:cxnLst/>
            <a:rect r="r" b="b" t="t" l="l"/>
            <a:pathLst>
              <a:path h="6937049" w="8395608">
                <a:moveTo>
                  <a:pt x="0" y="0"/>
                </a:moveTo>
                <a:lnTo>
                  <a:pt x="8395608" y="0"/>
                </a:lnTo>
                <a:lnTo>
                  <a:pt x="8395608" y="6937048"/>
                </a:lnTo>
                <a:lnTo>
                  <a:pt x="0" y="6937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57512" y="7562851"/>
            <a:ext cx="4001788" cy="169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</a:rPr>
              <a:t>d’Argenio Mattia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</a:rPr>
              <a:t>Montefusco Alberto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</a:rPr>
              <a:t>Aquino Alessandro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44529" y="1469428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Problema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60977" y="1567160"/>
            <a:ext cx="927410" cy="92741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91392" y="1466598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44529" y="2699375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Workflow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60977" y="2797106"/>
            <a:ext cx="927410" cy="92741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91392" y="2696545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44529" y="3929321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Implementazione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860977" y="4027053"/>
            <a:ext cx="927410" cy="92741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191392" y="3926491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44529" y="5159268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Analisi dei dati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860977" y="5256999"/>
            <a:ext cx="927410" cy="92741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191392" y="5156438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44529" y="6389214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Problemi riscontrati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860977" y="6486945"/>
            <a:ext cx="927410" cy="92741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191392" y="6386384"/>
            <a:ext cx="266582" cy="8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26300" y="4328926"/>
            <a:ext cx="4186651" cy="160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860977" y="7719156"/>
            <a:ext cx="927410" cy="1000684"/>
            <a:chOff x="0" y="0"/>
            <a:chExt cx="812800" cy="8770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77019"/>
            </a:xfrm>
            <a:custGeom>
              <a:avLst/>
              <a:gdLst/>
              <a:ahLst/>
              <a:cxnLst/>
              <a:rect r="r" b="b" t="t" l="l"/>
              <a:pathLst>
                <a:path h="877019" w="812800">
                  <a:moveTo>
                    <a:pt x="406400" y="0"/>
                  </a:moveTo>
                  <a:cubicBezTo>
                    <a:pt x="181951" y="0"/>
                    <a:pt x="0" y="196327"/>
                    <a:pt x="0" y="438509"/>
                  </a:cubicBezTo>
                  <a:cubicBezTo>
                    <a:pt x="0" y="680691"/>
                    <a:pt x="181951" y="877019"/>
                    <a:pt x="406400" y="877019"/>
                  </a:cubicBezTo>
                  <a:cubicBezTo>
                    <a:pt x="630849" y="877019"/>
                    <a:pt x="812800" y="680691"/>
                    <a:pt x="812800" y="438509"/>
                  </a:cubicBezTo>
                  <a:cubicBezTo>
                    <a:pt x="812800" y="19632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5546"/>
              <a:ext cx="660400" cy="779253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5152"/>
                </a:lnSpc>
              </a:pPr>
              <a:r>
                <a:rPr lang="en-US" sz="3680">
                  <a:solidFill>
                    <a:srgbClr val="000000"/>
                  </a:solidFill>
                  <a:latin typeface="Montserrat Classic Bold"/>
                </a:rPr>
                <a:t>6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044529" y="7616862"/>
            <a:ext cx="7958219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Disponibilità dei dati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31128" y="2140113"/>
            <a:ext cx="8469667" cy="1807204"/>
          </a:xfrm>
          <a:custGeom>
            <a:avLst/>
            <a:gdLst/>
            <a:ahLst/>
            <a:cxnLst/>
            <a:rect r="r" b="b" t="t" l="l"/>
            <a:pathLst>
              <a:path h="1807204" w="8469667">
                <a:moveTo>
                  <a:pt x="0" y="0"/>
                </a:moveTo>
                <a:lnTo>
                  <a:pt x="8469666" y="0"/>
                </a:lnTo>
                <a:lnTo>
                  <a:pt x="8469666" y="1807204"/>
                </a:lnTo>
                <a:lnTo>
                  <a:pt x="0" y="1807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2" t="-121214" r="-18858" b="-13575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56841" y="5143500"/>
            <a:ext cx="7471078" cy="2670910"/>
          </a:xfrm>
          <a:custGeom>
            <a:avLst/>
            <a:gdLst/>
            <a:ahLst/>
            <a:cxnLst/>
            <a:rect r="r" b="b" t="t" l="l"/>
            <a:pathLst>
              <a:path h="2670910" w="7471078">
                <a:moveTo>
                  <a:pt x="0" y="0"/>
                </a:moveTo>
                <a:lnTo>
                  <a:pt x="7471078" y="0"/>
                </a:lnTo>
                <a:lnTo>
                  <a:pt x="7471078" y="2670910"/>
                </a:lnTo>
                <a:lnTo>
                  <a:pt x="0" y="2670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8719" y="2063913"/>
            <a:ext cx="6118937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Sviluppo di un sistema di </a:t>
            </a:r>
            <a:r>
              <a:rPr lang="en-US" sz="2799">
                <a:solidFill>
                  <a:srgbClr val="000000"/>
                </a:solidFill>
                <a:latin typeface="Montserrat Classic Bold"/>
              </a:rPr>
              <a:t>Estrazione Automatica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 di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Informazioni da SMS in lingua inglese.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8719" y="573991"/>
            <a:ext cx="6118937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719" y="5240637"/>
            <a:ext cx="6118937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spaCy fornisce una serie di modelli pre-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addestrati: nel seguente caso, il modello preso in esame è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RoBERTa 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8501" y="7688525"/>
            <a:ext cx="3451574" cy="845380"/>
            <a:chOff x="0" y="0"/>
            <a:chExt cx="4602099" cy="11271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07104" y="342268"/>
              <a:ext cx="4187891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Modello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88501" y="1753096"/>
            <a:ext cx="3451574" cy="845380"/>
            <a:chOff x="0" y="0"/>
            <a:chExt cx="4602099" cy="112717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29295" y="113668"/>
              <a:ext cx="3543510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Individuazione Dataset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88501" y="3237861"/>
            <a:ext cx="3451574" cy="845380"/>
            <a:chOff x="0" y="0"/>
            <a:chExt cx="4602099" cy="112717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07104" y="342268"/>
              <a:ext cx="4187891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Data cleaning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88501" y="4721415"/>
            <a:ext cx="3451574" cy="845380"/>
            <a:chOff x="0" y="0"/>
            <a:chExt cx="4602099" cy="112717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529295" y="113668"/>
              <a:ext cx="3543510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Training e testing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88501" y="6204970"/>
            <a:ext cx="3451574" cy="845380"/>
            <a:chOff x="0" y="0"/>
            <a:chExt cx="4602099" cy="112717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207104" y="342268"/>
              <a:ext cx="4187891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Spacy-Config</a:t>
              </a:r>
            </a:p>
          </p:txBody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621139">
            <a:off x="5746241" y="6888318"/>
            <a:ext cx="2030008" cy="2445792"/>
          </a:xfrm>
          <a:prstGeom prst="rect">
            <a:avLst/>
          </a:prstGeom>
        </p:spPr>
      </p:pic>
      <p:sp>
        <p:nvSpPr>
          <p:cNvPr name="Freeform 28" id="28"/>
          <p:cNvSpPr/>
          <p:nvPr/>
        </p:nvSpPr>
        <p:spPr>
          <a:xfrm flipH="false" flipV="false" rot="0">
            <a:off x="14648009" y="1028700"/>
            <a:ext cx="2328934" cy="2328934"/>
          </a:xfrm>
          <a:custGeom>
            <a:avLst/>
            <a:gdLst/>
            <a:ahLst/>
            <a:cxnLst/>
            <a:rect r="r" b="b" t="t" l="l"/>
            <a:pathLst>
              <a:path h="2328934" w="2328934">
                <a:moveTo>
                  <a:pt x="0" y="0"/>
                </a:moveTo>
                <a:lnTo>
                  <a:pt x="2328934" y="0"/>
                </a:lnTo>
                <a:lnTo>
                  <a:pt x="2328934" y="2328934"/>
                </a:lnTo>
                <a:lnTo>
                  <a:pt x="0" y="2328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894009" y="3746609"/>
            <a:ext cx="3249991" cy="2794992"/>
          </a:xfrm>
          <a:custGeom>
            <a:avLst/>
            <a:gdLst/>
            <a:ahLst/>
            <a:cxnLst/>
            <a:rect r="r" b="b" t="t" l="l"/>
            <a:pathLst>
              <a:path h="2794992" w="3249991">
                <a:moveTo>
                  <a:pt x="0" y="0"/>
                </a:moveTo>
                <a:lnTo>
                  <a:pt x="3249991" y="0"/>
                </a:lnTo>
                <a:lnTo>
                  <a:pt x="3249991" y="2794992"/>
                </a:lnTo>
                <a:lnTo>
                  <a:pt x="0" y="2794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5309341" y="1608499"/>
            <a:ext cx="1169336" cy="1169336"/>
            <a:chOff x="0" y="0"/>
            <a:chExt cx="1559115" cy="15591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9115" cy="1559115"/>
            </a:xfrm>
            <a:custGeom>
              <a:avLst/>
              <a:gdLst/>
              <a:ahLst/>
              <a:cxnLst/>
              <a:rect r="r" b="b" t="t" l="l"/>
              <a:pathLst>
                <a:path h="1559115" w="1559115">
                  <a:moveTo>
                    <a:pt x="0" y="0"/>
                  </a:moveTo>
                  <a:lnTo>
                    <a:pt x="1559115" y="0"/>
                  </a:lnTo>
                  <a:lnTo>
                    <a:pt x="1559115" y="1559115"/>
                  </a:lnTo>
                  <a:lnTo>
                    <a:pt x="0" y="155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97504" y="218159"/>
              <a:ext cx="1164586" cy="1164586"/>
            </a:xfrm>
            <a:custGeom>
              <a:avLst/>
              <a:gdLst/>
              <a:ahLst/>
              <a:cxnLst/>
              <a:rect r="r" b="b" t="t" l="l"/>
              <a:pathLst>
                <a:path h="1164586" w="1164586">
                  <a:moveTo>
                    <a:pt x="0" y="0"/>
                  </a:moveTo>
                  <a:lnTo>
                    <a:pt x="1164586" y="0"/>
                  </a:lnTo>
                  <a:lnTo>
                    <a:pt x="1164586" y="1164586"/>
                  </a:lnTo>
                  <a:lnTo>
                    <a:pt x="0" y="1164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12250785" y="7520094"/>
            <a:ext cx="1182241" cy="1182241"/>
          </a:xfrm>
          <a:custGeom>
            <a:avLst/>
            <a:gdLst/>
            <a:ahLst/>
            <a:cxnLst/>
            <a:rect r="r" b="b" t="t" l="l"/>
            <a:pathLst>
              <a:path h="1182241" w="1182241">
                <a:moveTo>
                  <a:pt x="0" y="0"/>
                </a:moveTo>
                <a:lnTo>
                  <a:pt x="1182241" y="0"/>
                </a:lnTo>
                <a:lnTo>
                  <a:pt x="1182241" y="1182241"/>
                </a:lnTo>
                <a:lnTo>
                  <a:pt x="0" y="1182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810389" y="434384"/>
            <a:ext cx="10667221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8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WORKFLOW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758158" y="7611850"/>
            <a:ext cx="4007036" cy="103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1" indent="-280670" lvl="1">
              <a:lnSpc>
                <a:spcPts val="2756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Classic"/>
              </a:rPr>
              <a:t>en_core_web_sm</a:t>
            </a:r>
          </a:p>
          <a:p>
            <a:pPr algn="ctr" marL="561341" indent="-280670" lvl="1">
              <a:lnSpc>
                <a:spcPts val="2756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Classic"/>
              </a:rPr>
              <a:t>en_core_web_md</a:t>
            </a:r>
          </a:p>
          <a:p>
            <a:pPr algn="ctr" marL="561341" indent="-280670" lvl="1">
              <a:lnSpc>
                <a:spcPts val="2756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Classic"/>
              </a:rPr>
              <a:t>en_core_web_lg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23969" y="1995276"/>
            <a:ext cx="7253641" cy="39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SMS-NER-Dataset-</a:t>
            </a:r>
            <a:r>
              <a:rPr lang="en-US" sz="2921">
                <a:solidFill>
                  <a:srgbClr val="000000"/>
                </a:solidFill>
                <a:latin typeface="Montserrat Classic"/>
              </a:rPr>
              <a:t>165-Annotations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723302" y="5757203"/>
            <a:ext cx="7253641" cy="78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model-best: il modello che ha ottenuto il punteg</a:t>
            </a:r>
            <a:r>
              <a:rPr lang="en-US" sz="2921">
                <a:solidFill>
                  <a:srgbClr val="000000"/>
                </a:solidFill>
                <a:latin typeface="Montserrat Classic"/>
              </a:rPr>
              <a:t>gio più alto sul dataset di test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723302" y="3843409"/>
            <a:ext cx="6237208" cy="78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921">
                <a:solidFill>
                  <a:srgbClr val="000000"/>
                </a:solidFill>
                <a:latin typeface="Montserrat Classic"/>
              </a:rPr>
              <a:t>model-last: il modello addestrato nell’ultima </a:t>
            </a:r>
            <a:r>
              <a:rPr lang="en-US" sz="2921">
                <a:solidFill>
                  <a:srgbClr val="000000"/>
                </a:solidFill>
                <a:latin typeface="Montserrat Classic"/>
              </a:rPr>
              <a:t>iterazione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185491" y="7850039"/>
            <a:ext cx="292503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4200">
                <a:solidFill>
                  <a:srgbClr val="000000"/>
                </a:solidFill>
                <a:latin typeface="Montserrat Classic Bold"/>
              </a:rPr>
              <a:t>robBERTa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56788" y="3731856"/>
            <a:ext cx="2374423" cy="718263"/>
          </a:xfrm>
          <a:custGeom>
            <a:avLst/>
            <a:gdLst/>
            <a:ahLst/>
            <a:cxnLst/>
            <a:rect r="r" b="b" t="t" l="l"/>
            <a:pathLst>
              <a:path h="718263" w="2374423">
                <a:moveTo>
                  <a:pt x="0" y="0"/>
                </a:moveTo>
                <a:lnTo>
                  <a:pt x="2374424" y="0"/>
                </a:lnTo>
                <a:lnTo>
                  <a:pt x="2374424" y="718263"/>
                </a:lnTo>
                <a:lnTo>
                  <a:pt x="0" y="718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3159" y="1918239"/>
            <a:ext cx="752083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Montserrat Classic"/>
              </a:rPr>
              <a:t>SMS-NER-Dataset-</a:t>
            </a:r>
            <a:r>
              <a:rPr lang="en-US" sz="2999">
                <a:solidFill>
                  <a:srgbClr val="000000"/>
                </a:solidFill>
                <a:latin typeface="Montserrat Classic"/>
              </a:rPr>
              <a:t>165-Annotations.json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719" y="573991"/>
            <a:ext cx="6118937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implementazione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7578" y="3617556"/>
            <a:ext cx="5127553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 Classes</a:t>
            </a:r>
          </a:p>
          <a:p>
            <a:pPr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 Annotations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 Entities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34072" y="3544252"/>
            <a:ext cx="578596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"MONEY", "TITLE", "OTP", 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"TRANSAC", 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"TIME", "PURPOSE"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956788" y="5143500"/>
            <a:ext cx="2374423" cy="718263"/>
          </a:xfrm>
          <a:custGeom>
            <a:avLst/>
            <a:gdLst/>
            <a:ahLst/>
            <a:cxnLst/>
            <a:rect r="r" b="b" t="t" l="l"/>
            <a:pathLst>
              <a:path h="718263" w="2374423">
                <a:moveTo>
                  <a:pt x="0" y="0"/>
                </a:moveTo>
                <a:lnTo>
                  <a:pt x="2374424" y="0"/>
                </a:lnTo>
                <a:lnTo>
                  <a:pt x="2374424" y="718263"/>
                </a:lnTo>
                <a:lnTo>
                  <a:pt x="0" y="718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860653" y="5217834"/>
            <a:ext cx="3420131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[19, 26, "TRANSAC"]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99920" y="3565809"/>
            <a:ext cx="3155382" cy="3155382"/>
          </a:xfrm>
          <a:custGeom>
            <a:avLst/>
            <a:gdLst/>
            <a:ahLst/>
            <a:cxnLst/>
            <a:rect r="r" b="b" t="t" l="l"/>
            <a:pathLst>
              <a:path h="3155382" w="3155382">
                <a:moveTo>
                  <a:pt x="0" y="0"/>
                </a:moveTo>
                <a:lnTo>
                  <a:pt x="3155382" y="0"/>
                </a:lnTo>
                <a:lnTo>
                  <a:pt x="3155382" y="3155382"/>
                </a:lnTo>
                <a:lnTo>
                  <a:pt x="0" y="3155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10389" y="434384"/>
            <a:ext cx="10667221" cy="15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Implementazione</a:t>
            </a:r>
          </a:p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Bebas Neue Bold"/>
              </a:rPr>
              <a:t>iper-parametri: config.cfg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05017"/>
            <a:ext cx="7334762" cy="695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9737" indent="-244868" lvl="1">
              <a:lnSpc>
                <a:spcPts val="2608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Montserrat Classic Bold"/>
              </a:rPr>
              <a:t>Modello Transformer: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name = "roberta-base"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mixed_precision = false</a:t>
            </a:r>
          </a:p>
          <a:p>
            <a:pPr>
              <a:lnSpc>
                <a:spcPts val="2608"/>
              </a:lnSpc>
            </a:pPr>
          </a:p>
          <a:p>
            <a:pPr marL="489737" indent="-244868" lvl="1">
              <a:lnSpc>
                <a:spcPts val="2608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Montserrat Classic Semi-Bold"/>
              </a:rPr>
              <a:t>Tokenizer: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use_fast = true</a:t>
            </a:r>
          </a:p>
          <a:p>
            <a:pPr>
              <a:lnSpc>
                <a:spcPts val="2608"/>
              </a:lnSpc>
            </a:pPr>
          </a:p>
          <a:p>
            <a:pPr marL="489737" indent="-244868" lvl="1">
              <a:lnSpc>
                <a:spcPts val="2608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Montserrat Classic Semi-Bold"/>
              </a:rPr>
              <a:t>Componente NER (Named Entity Recognition):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batch_size = 128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dropout = 0.1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hidden_width = 64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maxout_pieces = 2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use_upper = false</a:t>
            </a:r>
          </a:p>
          <a:p>
            <a:pPr>
              <a:lnSpc>
                <a:spcPts val="2608"/>
              </a:lnSpc>
            </a:pPr>
          </a:p>
          <a:p>
            <a:pPr marL="489737" indent="-244868" lvl="1">
              <a:lnSpc>
                <a:spcPts val="2608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Montserrat Classic Semi-Bold"/>
              </a:rPr>
              <a:t>Ottimizzatore: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@optimizers = "Adam.v1"</a:t>
            </a:r>
          </a:p>
          <a:p>
            <a:pPr>
              <a:lnSpc>
                <a:spcPts val="2608"/>
              </a:lnSpc>
            </a:pPr>
          </a:p>
          <a:p>
            <a:pPr marL="489737" indent="-244868" lvl="1">
              <a:lnSpc>
                <a:spcPts val="2608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Montserrat Classic Semi-Bold"/>
              </a:rPr>
              <a:t>Pianificazione del Tasso di Apprendimento: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@schedules = "warmup_linear.v1"</a:t>
            </a:r>
          </a:p>
          <a:p>
            <a:pPr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warmup_steps = 250</a:t>
            </a:r>
          </a:p>
          <a:p>
            <a:pPr algn="l" marL="979474" indent="-326491" lvl="2">
              <a:lnSpc>
                <a:spcPts val="2608"/>
              </a:lnSpc>
              <a:buFont typeface="Arial"/>
              <a:buChar char="⚬"/>
            </a:pPr>
            <a:r>
              <a:rPr lang="en-US" sz="2268">
                <a:solidFill>
                  <a:srgbClr val="000000"/>
                </a:solidFill>
                <a:latin typeface="Montserrat Classic"/>
              </a:rPr>
              <a:t>total_steps = 20000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5188" y="1829328"/>
            <a:ext cx="2302292" cy="2302292"/>
          </a:xfrm>
          <a:custGeom>
            <a:avLst/>
            <a:gdLst/>
            <a:ahLst/>
            <a:cxnLst/>
            <a:rect r="r" b="b" t="t" l="l"/>
            <a:pathLst>
              <a:path h="2302292" w="2302292">
                <a:moveTo>
                  <a:pt x="0" y="0"/>
                </a:moveTo>
                <a:lnTo>
                  <a:pt x="2302292" y="0"/>
                </a:lnTo>
                <a:lnTo>
                  <a:pt x="2302292" y="2302292"/>
                </a:lnTo>
                <a:lnTo>
                  <a:pt x="0" y="2302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5188" y="4818684"/>
            <a:ext cx="2150446" cy="2150446"/>
          </a:xfrm>
          <a:custGeom>
            <a:avLst/>
            <a:gdLst/>
            <a:ahLst/>
            <a:cxnLst/>
            <a:rect r="r" b="b" t="t" l="l"/>
            <a:pathLst>
              <a:path h="2150446" w="2150446">
                <a:moveTo>
                  <a:pt x="0" y="0"/>
                </a:moveTo>
                <a:lnTo>
                  <a:pt x="2150447" y="0"/>
                </a:lnTo>
                <a:lnTo>
                  <a:pt x="2150447" y="2150446"/>
                </a:lnTo>
                <a:lnTo>
                  <a:pt x="0" y="2150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5188" y="7656195"/>
            <a:ext cx="2145061" cy="2145061"/>
          </a:xfrm>
          <a:custGeom>
            <a:avLst/>
            <a:gdLst/>
            <a:ahLst/>
            <a:cxnLst/>
            <a:rect r="r" b="b" t="t" l="l"/>
            <a:pathLst>
              <a:path h="2145061" w="2145061">
                <a:moveTo>
                  <a:pt x="0" y="0"/>
                </a:moveTo>
                <a:lnTo>
                  <a:pt x="2145062" y="0"/>
                </a:lnTo>
                <a:lnTo>
                  <a:pt x="2145062" y="2145061"/>
                </a:lnTo>
                <a:lnTo>
                  <a:pt x="0" y="2145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71882" y="2436155"/>
            <a:ext cx="3840724" cy="62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base_config.cfg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719" y="573991"/>
            <a:ext cx="6118937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implementazione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4998" y="5400512"/>
            <a:ext cx="315726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Training e testing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87462" y="2171801"/>
            <a:ext cx="7959033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python -m spacy init fill-config</a:t>
            </a: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dataset/SMS-NER-Dataset-165-Annotations/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base_config.cfg config.cfg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87462" y="4876637"/>
            <a:ext cx="7959033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python -m spacy train config.cfg –output</a:t>
            </a: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./output –paths.train train.spacy –paths.dev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test.spacy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87462" y="7212361"/>
            <a:ext cx="7959033" cy="258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python -m spacy benchmark</a:t>
            </a: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accuracy model/large/model-best</a:t>
            </a: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model/large/test.spacy –output –code</a:t>
            </a: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–gold-preproc –gpu-id 0 –displacy-path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model/large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0593" y="8443928"/>
            <a:ext cx="408607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Otteniamo le metriche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90645" y="1092274"/>
            <a:ext cx="6868655" cy="8102453"/>
            <a:chOff x="0" y="0"/>
            <a:chExt cx="9158206" cy="108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180415"/>
              <a:ext cx="9158206" cy="7622856"/>
            </a:xfrm>
            <a:custGeom>
              <a:avLst/>
              <a:gdLst/>
              <a:ahLst/>
              <a:cxnLst/>
              <a:rect r="r" b="b" t="t" l="l"/>
              <a:pathLst>
                <a:path h="7622856" w="9158206">
                  <a:moveTo>
                    <a:pt x="0" y="0"/>
                  </a:moveTo>
                  <a:lnTo>
                    <a:pt x="9158206" y="0"/>
                  </a:lnTo>
                  <a:lnTo>
                    <a:pt x="9158206" y="7622855"/>
                  </a:lnTo>
                  <a:lnTo>
                    <a:pt x="0" y="7622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65399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3572505" y="1584684"/>
              <a:ext cx="2013196" cy="608992"/>
            </a:xfrm>
            <a:custGeom>
              <a:avLst/>
              <a:gdLst/>
              <a:ahLst/>
              <a:cxnLst/>
              <a:rect r="r" b="b" t="t" l="l"/>
              <a:pathLst>
                <a:path h="608992" w="2013196">
                  <a:moveTo>
                    <a:pt x="0" y="0"/>
                  </a:moveTo>
                  <a:lnTo>
                    <a:pt x="2013196" y="0"/>
                  </a:lnTo>
                  <a:lnTo>
                    <a:pt x="2013196" y="608992"/>
                  </a:lnTo>
                  <a:lnTo>
                    <a:pt x="0" y="608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694653" y="-38100"/>
              <a:ext cx="3768901" cy="636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71"/>
                </a:lnSpc>
                <a:spcBef>
                  <a:spcPct val="0"/>
                </a:spcBef>
              </a:pPr>
              <a:r>
                <a:rPr lang="en-US" sz="2978">
                  <a:solidFill>
                    <a:srgbClr val="000000"/>
                  </a:solidFill>
                  <a:latin typeface="Montserrat Classic Bold"/>
                </a:rPr>
                <a:t>Small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810389" y="434384"/>
            <a:ext cx="10667221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8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Analisi dei dati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398185"/>
            <a:ext cx="6782599" cy="7860115"/>
            <a:chOff x="0" y="0"/>
            <a:chExt cx="9043465" cy="104801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43465" cy="7673108"/>
            </a:xfrm>
            <a:custGeom>
              <a:avLst/>
              <a:gdLst/>
              <a:ahLst/>
              <a:cxnLst/>
              <a:rect r="r" b="b" t="t" l="l"/>
              <a:pathLst>
                <a:path h="7673108" w="9043465">
                  <a:moveTo>
                    <a:pt x="0" y="0"/>
                  </a:moveTo>
                  <a:lnTo>
                    <a:pt x="9043465" y="0"/>
                  </a:lnTo>
                  <a:lnTo>
                    <a:pt x="9043465" y="7673108"/>
                  </a:lnTo>
                  <a:lnTo>
                    <a:pt x="0" y="76731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68602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24859" y="9849691"/>
              <a:ext cx="3793747" cy="630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97"/>
                </a:lnSpc>
                <a:spcBef>
                  <a:spcPct val="0"/>
                </a:spcBef>
              </a:pPr>
              <a:r>
                <a:rPr lang="en-US" sz="2997">
                  <a:solidFill>
                    <a:srgbClr val="000000"/>
                  </a:solidFill>
                  <a:latin typeface="Montserrat Classic Bold"/>
                </a:rPr>
                <a:t>Medium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-5400000">
              <a:off x="3508499" y="8379838"/>
              <a:ext cx="2026467" cy="613006"/>
            </a:xfrm>
            <a:custGeom>
              <a:avLst/>
              <a:gdLst/>
              <a:ahLst/>
              <a:cxnLst/>
              <a:rect r="r" b="b" t="t" l="l"/>
              <a:pathLst>
                <a:path h="613006" w="2026467">
                  <a:moveTo>
                    <a:pt x="0" y="0"/>
                  </a:moveTo>
                  <a:lnTo>
                    <a:pt x="2026467" y="0"/>
                  </a:lnTo>
                  <a:lnTo>
                    <a:pt x="2026467" y="613007"/>
                  </a:lnTo>
                  <a:lnTo>
                    <a:pt x="0" y="613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6521" y="1513249"/>
            <a:ext cx="7509373" cy="7617218"/>
            <a:chOff x="0" y="0"/>
            <a:chExt cx="10012497" cy="1015629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3517323" y="1489916"/>
              <a:ext cx="1892801" cy="572572"/>
            </a:xfrm>
            <a:custGeom>
              <a:avLst/>
              <a:gdLst/>
              <a:ahLst/>
              <a:cxnLst/>
              <a:rect r="r" b="b" t="t" l="l"/>
              <a:pathLst>
                <a:path h="572572" w="1892801">
                  <a:moveTo>
                    <a:pt x="0" y="0"/>
                  </a:moveTo>
                  <a:lnTo>
                    <a:pt x="1892801" y="0"/>
                  </a:lnTo>
                  <a:lnTo>
                    <a:pt x="1892801" y="572572"/>
                  </a:lnTo>
                  <a:lnTo>
                    <a:pt x="0" y="572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989302"/>
              <a:ext cx="10012497" cy="7166988"/>
            </a:xfrm>
            <a:custGeom>
              <a:avLst/>
              <a:gdLst/>
              <a:ahLst/>
              <a:cxnLst/>
              <a:rect r="r" b="b" t="t" l="l"/>
              <a:pathLst>
                <a:path h="7166988" w="10012497">
                  <a:moveTo>
                    <a:pt x="0" y="0"/>
                  </a:moveTo>
                  <a:lnTo>
                    <a:pt x="10012497" y="0"/>
                  </a:lnTo>
                  <a:lnTo>
                    <a:pt x="10012497" y="7166988"/>
                  </a:lnTo>
                  <a:lnTo>
                    <a:pt x="0" y="7166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24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691969" y="-28575"/>
              <a:ext cx="354351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Montserrat Classic Bold"/>
                </a:rPr>
                <a:t>Trf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62141" y="1513249"/>
            <a:ext cx="6601900" cy="7617218"/>
            <a:chOff x="0" y="0"/>
            <a:chExt cx="8802533" cy="101562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02533" cy="7448081"/>
            </a:xfrm>
            <a:custGeom>
              <a:avLst/>
              <a:gdLst/>
              <a:ahLst/>
              <a:cxnLst/>
              <a:rect r="r" b="b" t="t" l="l"/>
              <a:pathLst>
                <a:path h="7448081" w="8802533">
                  <a:moveTo>
                    <a:pt x="0" y="0"/>
                  </a:moveTo>
                  <a:lnTo>
                    <a:pt x="8802533" y="0"/>
                  </a:lnTo>
                  <a:lnTo>
                    <a:pt x="8802533" y="7448081"/>
                  </a:lnTo>
                  <a:lnTo>
                    <a:pt x="0" y="7448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68137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3454866" y="8234806"/>
              <a:ext cx="1892801" cy="572572"/>
            </a:xfrm>
            <a:custGeom>
              <a:avLst/>
              <a:gdLst/>
              <a:ahLst/>
              <a:cxnLst/>
              <a:rect r="r" b="b" t="t" l="l"/>
              <a:pathLst>
                <a:path h="572572" w="1892801">
                  <a:moveTo>
                    <a:pt x="0" y="0"/>
                  </a:moveTo>
                  <a:lnTo>
                    <a:pt x="1892801" y="0"/>
                  </a:lnTo>
                  <a:lnTo>
                    <a:pt x="1892801" y="572572"/>
                  </a:lnTo>
                  <a:lnTo>
                    <a:pt x="0" y="572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29512" y="9565528"/>
              <a:ext cx="354351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Montserrat Classic Bold"/>
                </a:rPr>
                <a:t>Large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10389" y="434384"/>
            <a:ext cx="10667221" cy="10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8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Analisi dei dati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DAF4c66gHEA</dc:identifier>
  <dcterms:modified xsi:type="dcterms:W3CDTF">2011-08-01T06:04:30Z</dcterms:modified>
  <cp:revision>1</cp:revision>
  <dc:title>6</dc:title>
</cp:coreProperties>
</file>