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6"/>
  </p:notesMasterIdLst>
  <p:sldIdLst>
    <p:sldId id="301" r:id="rId2"/>
    <p:sldId id="304" r:id="rId3"/>
    <p:sldId id="259" r:id="rId4"/>
    <p:sldId id="306" r:id="rId5"/>
    <p:sldId id="307" r:id="rId6"/>
    <p:sldId id="263" r:id="rId7"/>
    <p:sldId id="308" r:id="rId8"/>
    <p:sldId id="309" r:id="rId9"/>
    <p:sldId id="337" r:id="rId10"/>
    <p:sldId id="339" r:id="rId11"/>
    <p:sldId id="338" r:id="rId12"/>
    <p:sldId id="311" r:id="rId13"/>
    <p:sldId id="260" r:id="rId14"/>
    <p:sldId id="314" r:id="rId15"/>
    <p:sldId id="315" r:id="rId16"/>
    <p:sldId id="331" r:id="rId17"/>
    <p:sldId id="316" r:id="rId18"/>
    <p:sldId id="266" r:id="rId19"/>
    <p:sldId id="318" r:id="rId20"/>
    <p:sldId id="310" r:id="rId21"/>
    <p:sldId id="326" r:id="rId22"/>
    <p:sldId id="327" r:id="rId23"/>
    <p:sldId id="328" r:id="rId24"/>
    <p:sldId id="329" r:id="rId25"/>
    <p:sldId id="330" r:id="rId26"/>
    <p:sldId id="317" r:id="rId27"/>
    <p:sldId id="341" r:id="rId28"/>
    <p:sldId id="340" r:id="rId29"/>
    <p:sldId id="342" r:id="rId30"/>
    <p:sldId id="334" r:id="rId31"/>
    <p:sldId id="343" r:id="rId32"/>
    <p:sldId id="333" r:id="rId33"/>
    <p:sldId id="336" r:id="rId34"/>
    <p:sldId id="269" r:id="rId35"/>
  </p:sldIdLst>
  <p:sldSz cx="9144000" cy="5143500" type="screen16x9"/>
  <p:notesSz cx="6858000" cy="9144000"/>
  <p:embeddedFontLst>
    <p:embeddedFont>
      <p:font typeface="Fira Code" panose="020B0509050000020004" pitchFamily="49" charset="0"/>
      <p:regular r:id="rId37"/>
      <p:bold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91F"/>
    <a:srgbClr val="2E3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445EC3-05C1-4785-992E-EC7804CAF9AA}">
  <a:tblStyle styleId="{2D445EC3-05C1-4785-992E-EC7804CAF9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75556" autoAdjust="0"/>
  </p:normalViewPr>
  <p:slideViewPr>
    <p:cSldViewPr snapToGrid="0">
      <p:cViewPr varScale="1">
        <p:scale>
          <a:sx n="78" d="100"/>
          <a:sy n="78" d="100"/>
        </p:scale>
        <p:origin x="15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460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583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368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the Hardware </a:t>
            </a:r>
            <a:r>
              <a:rPr lang="it-IT" dirty="0" err="1"/>
              <a:t>used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7844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833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Sul GPIO 15 è collegata una placca metallica per riattivare il dispositivo quando entra in modalità deep </a:t>
            </a:r>
            <a:r>
              <a:rPr lang="it-IT" dirty="0" err="1"/>
              <a:t>sleep</a:t>
            </a:r>
            <a:r>
              <a:rPr lang="it-IT" dirty="0"/>
              <a:t> dopo un certo intervallo di tempo.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it-IT" dirty="0"/>
              <a:t>Sul GPIO 12 è collegata la batteria, in particolare il circuito è composto da due resistenze da 47K, in quanto la scheda ha una tensione compresa tra 2.3V - 3.6V. Le linee rossa e nera sono collegate al retro della scheda: qui c'è un connettore che collega la batteria alla scheda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0908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Ora vediamo il collegamento del sensore del </a:t>
            </a:r>
            <a:r>
              <a:rPr lang="it-IT" dirty="0" err="1"/>
              <a:t>fingerprint</a:t>
            </a:r>
            <a:r>
              <a:rPr lang="it-IT" dirty="0"/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G è la connessione con GND (linea nera);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la linea rossa è la connessione con 3V;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GPIO 26 (linea gialla) è TX sulla scheda (RX sul dito);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GPIO 27 (linea verde) è RX sulla scheda (TX sul dito);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La linea blu e bianca dell'impronta digitale servono per collegarla ad </a:t>
            </a:r>
            <a:r>
              <a:rPr lang="it-IT" dirty="0" err="1"/>
              <a:t>un’adattatore</a:t>
            </a:r>
            <a:r>
              <a:rPr lang="it-IT" dirty="0"/>
              <a:t> seriale ma in questo caso non vengono utilizzate.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9635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734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49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771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it-IT" dirty="0"/>
              <a:t>La comunicazione SSL consente una comunicazione sicura tra due dispositivi. In questo caso, creo una comunicazione sicura tra l’Esp32 e il dispositivo esterno che funge da server per fare il setup dei dati. </a:t>
            </a:r>
          </a:p>
          <a:p>
            <a:pPr marL="158750" indent="0">
              <a:buNone/>
            </a:pPr>
            <a:endParaRPr lang="it-IT" dirty="0"/>
          </a:p>
          <a:p>
            <a:pPr marL="387350" indent="-228600">
              <a:buAutoNum type="arabicPeriod"/>
            </a:pPr>
            <a:r>
              <a:rPr lang="it-IT" dirty="0"/>
              <a:t>I primi passi sono la creazione dei certificati CA, client e server con le relative chiavi (io ho usato </a:t>
            </a:r>
            <a:r>
              <a:rPr lang="it-IT" dirty="0" err="1"/>
              <a:t>openssl</a:t>
            </a:r>
            <a:r>
              <a:rPr lang="it-IT" dirty="0"/>
              <a:t>, in particolare </a:t>
            </a:r>
            <a:r>
              <a:rPr lang="it-IT" dirty="0" err="1"/>
              <a:t>rsa</a:t>
            </a:r>
            <a:r>
              <a:rPr lang="it-IT" dirty="0"/>
              <a:t> 2048 bit); </a:t>
            </a:r>
          </a:p>
          <a:p>
            <a:pPr marL="387350" indent="-228600">
              <a:buAutoNum type="arabicPeriod"/>
            </a:pPr>
            <a:r>
              <a:rPr lang="it-IT" dirty="0"/>
              <a:t>Il secondo passo è memorizzare il CA, client e la sua chiave nel codice Arduino e quindi inviare il certificato client al server per verificarlo. </a:t>
            </a:r>
          </a:p>
          <a:p>
            <a:pPr marL="387350" indent="-228600">
              <a:buAutoNum type="arabicPeriod"/>
            </a:pPr>
            <a:r>
              <a:rPr lang="it-IT" dirty="0"/>
              <a:t>Il server </a:t>
            </a:r>
            <a:r>
              <a:rPr lang="it-IT" dirty="0" err="1"/>
              <a:t>python</a:t>
            </a:r>
            <a:r>
              <a:rPr lang="it-IT" dirty="0"/>
              <a:t> carica il certificato del server e lo verifica.</a:t>
            </a:r>
          </a:p>
          <a:p>
            <a:pPr marL="387350" indent="-228600">
              <a:buAutoNum type="arabicPeriod"/>
            </a:pPr>
            <a:r>
              <a:rPr lang="it-IT" dirty="0"/>
              <a:t>Il server crea una </a:t>
            </a:r>
            <a:r>
              <a:rPr lang="it-IT" dirty="0" err="1"/>
              <a:t>socket</a:t>
            </a:r>
            <a:r>
              <a:rPr lang="it-IT" dirty="0"/>
              <a:t> su una porta specifica e si prepara a ricevere dati da Esp32.</a:t>
            </a:r>
          </a:p>
        </p:txBody>
      </p:sp>
    </p:spTree>
    <p:extLst>
      <p:ext uri="{BB962C8B-B14F-4D97-AF65-F5344CB8AC3E}">
        <p14:creationId xmlns:p14="http://schemas.microsoft.com/office/powerpoint/2010/main" val="2616496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64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850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it-IT" dirty="0"/>
              <a:t>Questa soluzione non è forte perché dalla v4.2 a 5.0 hanno una vulnerabilità chiamata "</a:t>
            </a:r>
            <a:r>
              <a:rPr lang="it-IT" dirty="0" err="1"/>
              <a:t>BLURtooth</a:t>
            </a:r>
            <a:r>
              <a:rPr lang="it-IT" dirty="0"/>
              <a:t>" che sfrutta CTDK (Cross-</a:t>
            </a:r>
            <a:r>
              <a:rPr lang="it-IT" dirty="0" err="1"/>
              <a:t>Transport</a:t>
            </a:r>
            <a:r>
              <a:rPr lang="it-IT" dirty="0"/>
              <a:t> Key </a:t>
            </a:r>
            <a:r>
              <a:rPr lang="it-IT" dirty="0" err="1"/>
              <a:t>Derivation</a:t>
            </a:r>
            <a:r>
              <a:rPr lang="it-IT" dirty="0"/>
              <a:t>). Questo componente gestisce due diversi set di chiavi di autenticazione per garantire che le relative chiavi siano sempre pronte all'uso, delegando i dispositivi a decidere in fase di </a:t>
            </a:r>
            <a:r>
              <a:rPr lang="it-IT" dirty="0" err="1"/>
              <a:t>pairing</a:t>
            </a:r>
            <a:r>
              <a:rPr lang="it-IT" dirty="0"/>
              <a:t> quale versione dello standard utilizzare con il rispettivo gruppo di chiavi. L'attacco compromette il processo CTKD sovrascrivendo le chiavi di autenticazione o declassandole ad un livello inferiore per sfruttare un protocollo di crittografia meno robusto.</a:t>
            </a:r>
          </a:p>
        </p:txBody>
      </p:sp>
    </p:spTree>
    <p:extLst>
      <p:ext uri="{BB962C8B-B14F-4D97-AF65-F5344CB8AC3E}">
        <p14:creationId xmlns:p14="http://schemas.microsoft.com/office/powerpoint/2010/main" val="4272123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buNone/>
            </a:pPr>
            <a:endParaRPr lang="it-IT" b="0" i="0" dirty="0">
              <a:effectLst/>
            </a:endParaRP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9940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buNone/>
            </a:pPr>
            <a:endParaRPr lang="it-IT" b="0" i="0" dirty="0">
              <a:effectLst/>
            </a:endParaRP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1498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02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4984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it-IT" dirty="0"/>
              <a:t>Qualsiasi tentativo di scoprire la chiave PUF tramite micro-sondaggio o altre tecniche invasive interromperà i circuiti utilizzati per costruire la chiave PUF e renderà inutile l'output.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9023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it-IT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it-IT" dirty="0"/>
              <a:t>L'AAD non viene utilizzato ma confronto il TAG di cifratura con il TAG di decifratura per verificare che l'intera stringa sia cifrata senza troncamenti.</a:t>
            </a:r>
            <a:endParaRPr lang="en-US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2199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3666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t-IT" dirty="0"/>
              <a:t>Se lo stesso </a:t>
            </a:r>
            <a:r>
              <a:rPr lang="it-IT" dirty="0" err="1"/>
              <a:t>nonce</a:t>
            </a:r>
            <a:r>
              <a:rPr lang="it-IT" dirty="0"/>
              <a:t> viene utilizzato due volte, un avversario può facilmente creare testi cifrati contraffatti.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it-IT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t-IT" dirty="0"/>
              <a:t>I tag brevi producono messaggi contraffatti. Ad esempio, se il tag è di 32 bit, dopo 2^16 tentativi di contraffazione e 2^16 crittografie di testi in chiaro scelti, è possibile produrre un testo cifrato contraffatto.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it-IT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t-IT" dirty="0"/>
              <a:t>Le implementazioni GCM sono vulnerabili agli attacchi di temporizzazione se non utilizzano istruzioni AES speciali. La vulnerabilità rimane anche se l'AES stesso è implementato in tempo costante. Esistono implementazioni a tempo costante di GCM, ma sono piuttosto lente. </a:t>
            </a:r>
          </a:p>
        </p:txBody>
      </p:sp>
    </p:spTree>
    <p:extLst>
      <p:ext uri="{BB962C8B-B14F-4D97-AF65-F5344CB8AC3E}">
        <p14:creationId xmlns:p14="http://schemas.microsoft.com/office/powerpoint/2010/main" val="42370457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22118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Autenticazione: per l'autenticazione del server, il client utilizza la chiave pubblica del server per crittografare i dati. Il server può generare la chiave segreta solo se può decifrare quei dati con la chiave privata corretta. Per l'autenticazione client, il server utilizza la chiave pubblica nel certificato client per </a:t>
            </a:r>
            <a:r>
              <a:rPr lang="it-IT" dirty="0" err="1"/>
              <a:t>decrittografare</a:t>
            </a:r>
            <a:r>
              <a:rPr lang="it-IT" dirty="0"/>
              <a:t> i dati inviati dal client durante il passaggio 5 dell'</a:t>
            </a:r>
            <a:r>
              <a:rPr lang="it-IT" dirty="0" err="1"/>
              <a:t>handshake</a:t>
            </a:r>
            <a:r>
              <a:rPr lang="it-IT" dirty="0"/>
              <a:t>. Lo scambio di messaggi finiti conferma che l'autenticazione è completa. Se uno qualsiasi dei passaggi di autenticazione fallisce, l'</a:t>
            </a:r>
            <a:r>
              <a:rPr lang="it-IT" dirty="0" err="1"/>
              <a:t>handshake</a:t>
            </a:r>
            <a:r>
              <a:rPr lang="it-IT" dirty="0"/>
              <a:t> fallisce e la sessione termina. </a:t>
            </a:r>
          </a:p>
          <a:p>
            <a:pPr marL="158750" indent="0">
              <a:buNone/>
            </a:pPr>
            <a:endParaRPr lang="it-IT" dirty="0"/>
          </a:p>
          <a:p>
            <a:r>
              <a:rPr lang="it-IT" dirty="0"/>
              <a:t>Riservatezza: SSL utilizza una combinazione di crittografia simmetrica e asimmetrica per garantire la privacy dei messaggi. Durante l'</a:t>
            </a:r>
            <a:r>
              <a:rPr lang="it-IT" dirty="0" err="1"/>
              <a:t>handshake</a:t>
            </a:r>
            <a:r>
              <a:rPr lang="it-IT" dirty="0"/>
              <a:t> SSL, il client e il server SSL concordano un algoritmo di crittografia e una chiave segreta condivisa da utilizzare solo per una sessione. Tutti i messaggi trasmessi tra il client e il server SSL vengono crittografati utilizzando tale algoritmo e chiave, garantendo che il messaggio rimanga privato anche se viene intercettato.</a:t>
            </a:r>
          </a:p>
        </p:txBody>
      </p:sp>
    </p:spTree>
    <p:extLst>
      <p:ext uri="{BB962C8B-B14F-4D97-AF65-F5344CB8AC3E}">
        <p14:creationId xmlns:p14="http://schemas.microsoft.com/office/powerpoint/2010/main" val="3224993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59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Tra</a:t>
            </a:r>
            <a:r>
              <a:rPr lang="en-US" dirty="0"/>
              <a:t> I password manager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famosi</a:t>
            </a:r>
            <a:r>
              <a:rPr lang="en-US" dirty="0"/>
              <a:t>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Dashline</a:t>
            </a:r>
            <a:r>
              <a:rPr lang="en-US" dirty="0"/>
              <a:t> e 1Password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339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795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509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25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5" r:id="rId10"/>
    <p:sldLayoutId id="2147483666" r:id="rId11"/>
    <p:sldLayoutId id="2147483669" r:id="rId12"/>
    <p:sldLayoutId id="214748367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61640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void </a:t>
            </a:r>
            <a:r>
              <a:rPr lang="en" dirty="0">
                <a:solidFill>
                  <a:schemeClr val="accent2"/>
                </a:solidFill>
              </a:rPr>
              <a:t>PassChain_IoT()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622" y="2695510"/>
            <a:ext cx="6777327" cy="318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rgbClr val="00B0F0"/>
                </a:solidFill>
              </a:rPr>
              <a:t>c</a:t>
            </a:r>
            <a:r>
              <a:rPr lang="en" sz="1600" dirty="0">
                <a:solidFill>
                  <a:srgbClr val="00B0F0"/>
                </a:solidFill>
              </a:rPr>
              <a:t>onst char </a:t>
            </a:r>
            <a:r>
              <a:rPr lang="en" sz="1600" dirty="0"/>
              <a:t>*Prof = ‘Christiancarmine Esposito’;</a:t>
            </a:r>
            <a:endParaRPr sz="1600"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3" y="1769837"/>
            <a:ext cx="7355275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0B050"/>
                </a:solidFill>
              </a:rPr>
              <a:t>/* Presentazione di Alberto Montefusco */ </a:t>
            </a:r>
            <a:endParaRPr sz="2200" dirty="0">
              <a:solidFill>
                <a:srgbClr val="00B050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4" y="1759900"/>
            <a:ext cx="506100" cy="2717816"/>
            <a:chOff x="1413524" y="1759900"/>
            <a:chExt cx="506100" cy="2717816"/>
          </a:xfrm>
        </p:grpSpPr>
        <p:cxnSp>
          <p:nvCxnSpPr>
            <p:cNvPr id="463" name="Google Shape;463;p27"/>
            <p:cNvCxnSpPr>
              <a:cxnSpLocks/>
            </p:cNvCxnSpPr>
            <p:nvPr/>
          </p:nvCxnSpPr>
          <p:spPr>
            <a:xfrm>
              <a:off x="1552225" y="1759900"/>
              <a:ext cx="0" cy="2066661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4" y="3831216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59;p27">
            <a:extLst>
              <a:ext uri="{FF2B5EF4-FFF2-40B4-BE49-F238E27FC236}">
                <a16:creationId xmlns:a16="http://schemas.microsoft.com/office/drawing/2014/main" id="{32583E7E-1AF6-96CD-93D1-40D8FEABD077}"/>
              </a:ext>
            </a:extLst>
          </p:cNvPr>
          <p:cNvSpPr txBox="1">
            <a:spLocks/>
          </p:cNvSpPr>
          <p:nvPr/>
        </p:nvSpPr>
        <p:spPr>
          <a:xfrm>
            <a:off x="1919622" y="3111707"/>
            <a:ext cx="4695487" cy="31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it-IT" sz="1600" dirty="0">
                <a:solidFill>
                  <a:srgbClr val="00B0F0"/>
                </a:solidFill>
              </a:rPr>
              <a:t>c</a:t>
            </a:r>
            <a:r>
              <a:rPr lang="en" sz="1600" dirty="0">
                <a:solidFill>
                  <a:srgbClr val="00B0F0"/>
                </a:solidFill>
              </a:rPr>
              <a:t>onst char</a:t>
            </a:r>
            <a:r>
              <a:rPr lang="it-IT" sz="1600" dirty="0"/>
              <a:t> *aa = ‘2022 -  2023’;</a:t>
            </a: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155191FA-4EEB-DAFC-0B26-24B6FDDB5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4722" y="3082494"/>
            <a:ext cx="1974414" cy="1395222"/>
          </a:xfrm>
          <a:prstGeom prst="rect">
            <a:avLst/>
          </a:prstGeom>
        </p:spPr>
      </p:pic>
      <p:sp>
        <p:nvSpPr>
          <p:cNvPr id="4" name="Google Shape;459;p27">
            <a:extLst>
              <a:ext uri="{FF2B5EF4-FFF2-40B4-BE49-F238E27FC236}">
                <a16:creationId xmlns:a16="http://schemas.microsoft.com/office/drawing/2014/main" id="{34A31E06-3BF6-7E1E-0C29-123FD062F0CE}"/>
              </a:ext>
            </a:extLst>
          </p:cNvPr>
          <p:cNvSpPr txBox="1">
            <a:spLocks/>
          </p:cNvSpPr>
          <p:nvPr/>
        </p:nvSpPr>
        <p:spPr>
          <a:xfrm>
            <a:off x="1919625" y="3457774"/>
            <a:ext cx="4865097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it-IT" sz="1600" dirty="0" err="1">
                <a:solidFill>
                  <a:schemeClr val="tx2"/>
                </a:solidFill>
              </a:rPr>
              <a:t>Presentation</a:t>
            </a:r>
            <a:r>
              <a:rPr lang="it-IT" sz="1600" dirty="0" err="1"/>
              <a:t>.</a:t>
            </a:r>
            <a:r>
              <a:rPr lang="it-IT" sz="1600" dirty="0" err="1">
                <a:solidFill>
                  <a:schemeClr val="tx2"/>
                </a:solidFill>
              </a:rPr>
              <a:t>begin</a:t>
            </a:r>
            <a:r>
              <a:rPr lang="it-IT" sz="1600" dirty="0"/>
              <a:t>(</a:t>
            </a:r>
            <a:r>
              <a:rPr lang="it-IT" sz="1600" dirty="0" err="1"/>
              <a:t>course</a:t>
            </a:r>
            <a:r>
              <a:rPr lang="it-IT" sz="1600" dirty="0"/>
              <a:t>, Prof, aa);</a:t>
            </a:r>
          </a:p>
        </p:txBody>
      </p:sp>
      <p:sp>
        <p:nvSpPr>
          <p:cNvPr id="5" name="Google Shape;459;p27">
            <a:extLst>
              <a:ext uri="{FF2B5EF4-FFF2-40B4-BE49-F238E27FC236}">
                <a16:creationId xmlns:a16="http://schemas.microsoft.com/office/drawing/2014/main" id="{427E56B5-D09C-0A17-5F5D-E150FED9402A}"/>
              </a:ext>
            </a:extLst>
          </p:cNvPr>
          <p:cNvSpPr txBox="1">
            <a:spLocks/>
          </p:cNvSpPr>
          <p:nvPr/>
        </p:nvSpPr>
        <p:spPr>
          <a:xfrm>
            <a:off x="1919622" y="2251939"/>
            <a:ext cx="6777327" cy="31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fr-FR" sz="1600" dirty="0" err="1">
                <a:solidFill>
                  <a:srgbClr val="00B0F0"/>
                </a:solidFill>
              </a:rPr>
              <a:t>const</a:t>
            </a:r>
            <a:r>
              <a:rPr lang="fr-FR" sz="1600" dirty="0">
                <a:solidFill>
                  <a:srgbClr val="00B0F0"/>
                </a:solidFill>
              </a:rPr>
              <a:t> char </a:t>
            </a:r>
            <a:r>
              <a:rPr lang="fr-FR" sz="1600" dirty="0"/>
              <a:t>*corso = ‘IoT Security’;</a:t>
            </a:r>
          </a:p>
        </p:txBody>
      </p:sp>
    </p:spTree>
    <p:extLst>
      <p:ext uri="{BB962C8B-B14F-4D97-AF65-F5344CB8AC3E}">
        <p14:creationId xmlns:p14="http://schemas.microsoft.com/office/powerpoint/2010/main" val="195202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3213" y="22312"/>
            <a:ext cx="4572000" cy="512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Details.ino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6" name="Google Shape;561;p32">
            <a:extLst>
              <a:ext uri="{FF2B5EF4-FFF2-40B4-BE49-F238E27FC236}">
                <a16:creationId xmlns:a16="http://schemas.microsoft.com/office/drawing/2014/main" id="{2FB90C6D-5021-61E5-A07F-D92AFB513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463350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SD_Send_Credential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8" name="Google Shape;563;p32">
            <a:extLst>
              <a:ext uri="{FF2B5EF4-FFF2-40B4-BE49-F238E27FC236}">
                <a16:creationId xmlns:a16="http://schemas.microsoft.com/office/drawing/2014/main" id="{67B890B7-1D56-D85D-9847-B4536F4BADD1}"/>
              </a:ext>
            </a:extLst>
          </p:cNvPr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19" name="Google Shape;564;p32">
              <a:extLst>
                <a:ext uri="{FF2B5EF4-FFF2-40B4-BE49-F238E27FC236}">
                  <a16:creationId xmlns:a16="http://schemas.microsoft.com/office/drawing/2014/main" id="{DDCE4A18-5531-EFAF-1300-6466376128C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0" name="Google Shape;565;p32">
              <a:extLst>
                <a:ext uri="{FF2B5EF4-FFF2-40B4-BE49-F238E27FC236}">
                  <a16:creationId xmlns:a16="http://schemas.microsoft.com/office/drawing/2014/main" id="{3949BFE2-8546-D4B8-6EF6-3C6585DDD1B6}"/>
                </a:ext>
              </a:extLst>
            </p:cNvPr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A07EA630-4495-1F74-2D89-02DA5B1B9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733" y="905175"/>
            <a:ext cx="5598960" cy="303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4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3213" y="22312"/>
            <a:ext cx="4572000" cy="512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Details.ino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6" name="Google Shape;561;p32">
            <a:extLst>
              <a:ext uri="{FF2B5EF4-FFF2-40B4-BE49-F238E27FC236}">
                <a16:creationId xmlns:a16="http://schemas.microsoft.com/office/drawing/2014/main" id="{2FB90C6D-5021-61E5-A07F-D92AFB513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4742827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SD_Server_Operation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8" name="Google Shape;563;p32">
            <a:extLst>
              <a:ext uri="{FF2B5EF4-FFF2-40B4-BE49-F238E27FC236}">
                <a16:creationId xmlns:a16="http://schemas.microsoft.com/office/drawing/2014/main" id="{67B890B7-1D56-D85D-9847-B4536F4BADD1}"/>
              </a:ext>
            </a:extLst>
          </p:cNvPr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19" name="Google Shape;564;p32">
              <a:extLst>
                <a:ext uri="{FF2B5EF4-FFF2-40B4-BE49-F238E27FC236}">
                  <a16:creationId xmlns:a16="http://schemas.microsoft.com/office/drawing/2014/main" id="{DDCE4A18-5531-EFAF-1300-6466376128C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0" name="Google Shape;565;p32">
              <a:extLst>
                <a:ext uri="{FF2B5EF4-FFF2-40B4-BE49-F238E27FC236}">
                  <a16:creationId xmlns:a16="http://schemas.microsoft.com/office/drawing/2014/main" id="{3949BFE2-8546-D4B8-6EF6-3C6585DDD1B6}"/>
                </a:ext>
              </a:extLst>
            </p:cNvPr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0BBEB0C-6462-8061-3311-64FDCEC21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0024" y="1238163"/>
            <a:ext cx="4463674" cy="516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9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Hardware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4298268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/* Lora T</a:t>
            </a:r>
            <a:r>
              <a:rPr lang="it-IT" dirty="0"/>
              <a:t>T</a:t>
            </a:r>
            <a:r>
              <a:rPr lang="en" dirty="0"/>
              <a:t>go Esp32 16 Mb,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Fingerprint, Battery */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20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681013" y="1215672"/>
            <a:ext cx="6000403" cy="1021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 </a:t>
            </a:r>
            <a:r>
              <a:rPr lang="it-IT" sz="1200" dirty="0"/>
              <a:t>La scheda ha un display OLED integrato da 0,96'', due pulsanti programmabili e uno per il riavvio, un connettore di alimentazione per le batterie e una porta di tipo C per il collegamento del dispositivo e l'alimentazione della scheda stessa. Ha una memoria di 16 Mb con SPIFFS come file system </a:t>
            </a:r>
            <a:r>
              <a:rPr lang="en" sz="1200" dirty="0"/>
              <a:t>&gt;</a:t>
            </a:r>
            <a:endParaRPr sz="1200"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681014" y="3203163"/>
            <a:ext cx="6255817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 </a:t>
            </a:r>
            <a:r>
              <a:rPr lang="it-IT" sz="1200" dirty="0"/>
              <a:t>Il sensore di impronte digitali consente di autenticare l'utente garantendone l'unicità. Il sensore può memorizzare 126 impronte digitali: una di queste serve per tornare indietro nelle impostazioni </a:t>
            </a:r>
            <a:r>
              <a:rPr lang="en" sz="1200" dirty="0"/>
              <a:t>&gt;</a:t>
            </a:r>
            <a:endParaRPr sz="1200"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5657598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/>
                </a:solidFill>
              </a:rPr>
              <a:t>void</a:t>
            </a:r>
            <a:r>
              <a:rPr lang="it-IT" dirty="0"/>
              <a:t> </a:t>
            </a:r>
            <a:r>
              <a:rPr lang="en" dirty="0">
                <a:solidFill>
                  <a:schemeClr val="accent2"/>
                </a:solidFill>
              </a:rPr>
              <a:t>Fingerprint </a:t>
            </a:r>
            <a:r>
              <a:rPr lang="en" dirty="0">
                <a:solidFill>
                  <a:schemeClr val="accent3"/>
                </a:solidFill>
              </a:rPr>
              <a:t>()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565759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void</a:t>
            </a:r>
            <a:r>
              <a:rPr lang="it-IT" dirty="0"/>
              <a:t> </a:t>
            </a:r>
            <a:r>
              <a:rPr lang="en" dirty="0">
                <a:solidFill>
                  <a:schemeClr val="accent2"/>
                </a:solidFill>
              </a:rPr>
              <a:t>Lora_T</a:t>
            </a:r>
            <a:r>
              <a:rPr lang="it-IT" dirty="0">
                <a:solidFill>
                  <a:schemeClr val="accent2"/>
                </a:solidFill>
              </a:rPr>
              <a:t>T</a:t>
            </a:r>
            <a:r>
              <a:rPr lang="en" dirty="0">
                <a:solidFill>
                  <a:schemeClr val="accent2"/>
                </a:solidFill>
              </a:rPr>
              <a:t>go_Esp32 </a:t>
            </a:r>
            <a:r>
              <a:rPr lang="en" dirty="0">
                <a:solidFill>
                  <a:schemeClr val="accent3"/>
                </a:solidFill>
              </a:rPr>
              <a:t>()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495958"/>
            <a:chOff x="1084825" y="3203163"/>
            <a:chExt cx="506100" cy="1495958"/>
          </a:xfrm>
        </p:grpSpPr>
        <p:cxnSp>
          <p:nvCxnSpPr>
            <p:cNvPr id="555" name="Google Shape;555;p31"/>
            <p:cNvCxnSpPr>
              <a:cxnSpLocks/>
              <a:endCxn id="556" idx="0"/>
            </p:cNvCxnSpPr>
            <p:nvPr/>
          </p:nvCxnSpPr>
          <p:spPr>
            <a:xfrm>
              <a:off x="1337875" y="3203163"/>
              <a:ext cx="0" cy="880358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4083521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3" name="Immagine 2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8E69AE44-850B-AC35-06C9-A31DE2894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685" y="1158221"/>
            <a:ext cx="859520" cy="859520"/>
          </a:xfrm>
          <a:prstGeom prst="rect">
            <a:avLst/>
          </a:prstGeom>
        </p:spPr>
      </p:pic>
      <p:pic>
        <p:nvPicPr>
          <p:cNvPr id="5" name="Immagine 4" descr="Immagine che contiene luce&#10;&#10;Descrizione generata automaticamente">
            <a:extLst>
              <a:ext uri="{FF2B5EF4-FFF2-40B4-BE49-F238E27FC236}">
                <a16:creationId xmlns:a16="http://schemas.microsoft.com/office/drawing/2014/main" id="{E6BBD991-F969-58E1-5829-EEAC2E1AB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182" y="3126303"/>
            <a:ext cx="1172023" cy="11720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709589" y="1242206"/>
            <a:ext cx="5486144" cy="559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it-IT" dirty="0"/>
              <a:t>La batteria </a:t>
            </a:r>
            <a:r>
              <a:rPr lang="it-IT" dirty="0" err="1"/>
              <a:t>LiPo</a:t>
            </a:r>
            <a:r>
              <a:rPr lang="it-IT" dirty="0"/>
              <a:t> da 500 mAh e 3,7 V consente di avere un dispositivo portatile e indipendente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51562" y="2612628"/>
            <a:ext cx="7992438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 err="1">
                <a:solidFill>
                  <a:schemeClr val="bg1"/>
                </a:solidFill>
              </a:rPr>
              <a:t>void</a:t>
            </a:r>
            <a:r>
              <a:rPr lang="it-IT" sz="2000" dirty="0"/>
              <a:t> </a:t>
            </a:r>
            <a:r>
              <a:rPr lang="en" sz="2000" dirty="0">
                <a:solidFill>
                  <a:schemeClr val="accent2"/>
                </a:solidFill>
              </a:rPr>
              <a:t>show_circuit </a:t>
            </a:r>
            <a:r>
              <a:rPr lang="en" sz="2400" dirty="0">
                <a:solidFill>
                  <a:schemeClr val="accent3"/>
                </a:solidFill>
              </a:rPr>
              <a:t>(</a:t>
            </a:r>
            <a:r>
              <a:rPr lang="en" sz="1800" dirty="0">
                <a:solidFill>
                  <a:schemeClr val="accent1"/>
                </a:solidFill>
              </a:rPr>
              <a:t>Board</a:t>
            </a:r>
            <a:r>
              <a:rPr lang="en" sz="1800" dirty="0">
                <a:solidFill>
                  <a:schemeClr val="accent2"/>
                </a:solidFill>
              </a:rPr>
              <a:t> </a:t>
            </a:r>
            <a:r>
              <a:rPr lang="en" sz="1800" dirty="0">
                <a:solidFill>
                  <a:schemeClr val="accent3"/>
                </a:solidFill>
              </a:rPr>
              <a:t>esp32,</a:t>
            </a:r>
            <a:r>
              <a:rPr lang="en" sz="1800" dirty="0">
                <a:solidFill>
                  <a:schemeClr val="accent2"/>
                </a:solidFill>
              </a:rPr>
              <a:t> </a:t>
            </a:r>
            <a:r>
              <a:rPr lang="en" sz="1800" dirty="0">
                <a:solidFill>
                  <a:schemeClr val="accent1"/>
                </a:solidFill>
              </a:rPr>
              <a:t>Sensor</a:t>
            </a:r>
            <a:r>
              <a:rPr lang="en" sz="1800" dirty="0">
                <a:solidFill>
                  <a:schemeClr val="accent2"/>
                </a:solidFill>
              </a:rPr>
              <a:t> </a:t>
            </a:r>
            <a:r>
              <a:rPr lang="en" sz="1800" dirty="0">
                <a:solidFill>
                  <a:schemeClr val="accent3"/>
                </a:solidFill>
              </a:rPr>
              <a:t>fingerprint, </a:t>
            </a:r>
            <a:r>
              <a:rPr lang="en" sz="1800" dirty="0">
                <a:solidFill>
                  <a:schemeClr val="accent2"/>
                </a:solidFill>
              </a:rPr>
              <a:t>			   </a:t>
            </a:r>
            <a:r>
              <a:rPr lang="en" sz="1800" dirty="0">
                <a:solidFill>
                  <a:schemeClr val="accent1"/>
                </a:solidFill>
              </a:rPr>
              <a:t>Sensor</a:t>
            </a:r>
            <a:r>
              <a:rPr lang="en" sz="1800" dirty="0">
                <a:solidFill>
                  <a:schemeClr val="accent2"/>
                </a:solidFill>
              </a:rPr>
              <a:t> </a:t>
            </a:r>
            <a:r>
              <a:rPr lang="en" sz="1800" dirty="0">
                <a:solidFill>
                  <a:schemeClr val="accent3"/>
                </a:solidFill>
              </a:rPr>
              <a:t>battery</a:t>
            </a:r>
            <a:r>
              <a:rPr lang="en" dirty="0">
                <a:solidFill>
                  <a:schemeClr val="accent3"/>
                </a:solidFill>
              </a:rPr>
              <a:t>)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565759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void</a:t>
            </a:r>
            <a:r>
              <a:rPr lang="it-IT" dirty="0"/>
              <a:t> </a:t>
            </a:r>
            <a:r>
              <a:rPr lang="en" dirty="0">
                <a:solidFill>
                  <a:schemeClr val="accent2"/>
                </a:solidFill>
              </a:rPr>
              <a:t>Lora_T</a:t>
            </a:r>
            <a:r>
              <a:rPr lang="it-IT" dirty="0">
                <a:solidFill>
                  <a:schemeClr val="accent2"/>
                </a:solidFill>
              </a:rPr>
              <a:t>t</a:t>
            </a:r>
            <a:r>
              <a:rPr lang="en" dirty="0">
                <a:solidFill>
                  <a:schemeClr val="accent2"/>
                </a:solidFill>
              </a:rPr>
              <a:t>go_Esp32 </a:t>
            </a:r>
            <a:r>
              <a:rPr lang="en" dirty="0">
                <a:solidFill>
                  <a:schemeClr val="accent3"/>
                </a:solidFill>
              </a:rPr>
              <a:t>()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3F2315-444A-C6CC-64E0-E69EA74F5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083" y="1345045"/>
            <a:ext cx="1113236" cy="491559"/>
          </a:xfrm>
          <a:prstGeom prst="rect">
            <a:avLst/>
          </a:prstGeom>
        </p:spPr>
      </p:pic>
      <p:sp>
        <p:nvSpPr>
          <p:cNvPr id="11" name="Google Shape;459;p27">
            <a:extLst>
              <a:ext uri="{FF2B5EF4-FFF2-40B4-BE49-F238E27FC236}">
                <a16:creationId xmlns:a16="http://schemas.microsoft.com/office/drawing/2014/main" id="{303089EE-E884-42F0-2C8B-4D23320C57B0}"/>
              </a:ext>
            </a:extLst>
          </p:cNvPr>
          <p:cNvSpPr txBox="1">
            <a:spLocks/>
          </p:cNvSpPr>
          <p:nvPr/>
        </p:nvSpPr>
        <p:spPr>
          <a:xfrm>
            <a:off x="1614300" y="3684504"/>
            <a:ext cx="3533481" cy="3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it-IT" sz="1400" dirty="0" err="1">
                <a:solidFill>
                  <a:schemeClr val="accent1"/>
                </a:solidFill>
              </a:rPr>
              <a:t>tft</a:t>
            </a:r>
            <a:r>
              <a:rPr lang="it-IT" sz="1400" dirty="0" err="1"/>
              <a:t>.</a:t>
            </a:r>
            <a:r>
              <a:rPr lang="it-IT" sz="1400" dirty="0" err="1">
                <a:solidFill>
                  <a:schemeClr val="bg1"/>
                </a:solidFill>
              </a:rPr>
              <a:t>pushImage</a:t>
            </a:r>
            <a:r>
              <a:rPr lang="it-IT" sz="1400" dirty="0"/>
              <a:t>(</a:t>
            </a:r>
            <a:r>
              <a:rPr lang="it-IT" sz="1400" dirty="0" err="1"/>
              <a:t>circuit.show</a:t>
            </a:r>
            <a:r>
              <a:rPr lang="it-IT" sz="1400" dirty="0"/>
              <a:t>());</a:t>
            </a:r>
          </a:p>
        </p:txBody>
      </p:sp>
      <p:sp>
        <p:nvSpPr>
          <p:cNvPr id="12" name="Google Shape;459;p27">
            <a:extLst>
              <a:ext uri="{FF2B5EF4-FFF2-40B4-BE49-F238E27FC236}">
                <a16:creationId xmlns:a16="http://schemas.microsoft.com/office/drawing/2014/main" id="{06E54612-4AB9-E9FE-8F36-F62C18C635FB}"/>
              </a:ext>
            </a:extLst>
          </p:cNvPr>
          <p:cNvSpPr txBox="1">
            <a:spLocks/>
          </p:cNvSpPr>
          <p:nvPr/>
        </p:nvSpPr>
        <p:spPr>
          <a:xfrm>
            <a:off x="1590925" y="3323096"/>
            <a:ext cx="7267325" cy="3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it-IT" sz="1400" dirty="0">
                <a:solidFill>
                  <a:schemeClr val="accent1"/>
                </a:solidFill>
              </a:rPr>
              <a:t>Circuit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/>
              <a:t>circuit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/>
              <a:t>= </a:t>
            </a:r>
            <a:r>
              <a:rPr lang="it-IT" sz="1400" dirty="0">
                <a:solidFill>
                  <a:schemeClr val="tx2"/>
                </a:solidFill>
              </a:rPr>
              <a:t>new </a:t>
            </a:r>
            <a:r>
              <a:rPr lang="it-IT" sz="1400" dirty="0"/>
              <a:t>Circuit(Esp32, </a:t>
            </a:r>
            <a:r>
              <a:rPr lang="it-IT" sz="1400" dirty="0" err="1"/>
              <a:t>fingerprint</a:t>
            </a:r>
            <a:r>
              <a:rPr lang="it-IT" sz="1400" dirty="0"/>
              <a:t>, </a:t>
            </a:r>
            <a:r>
              <a:rPr lang="it-IT" sz="1400" dirty="0" err="1"/>
              <a:t>battery</a:t>
            </a:r>
            <a:r>
              <a:rPr lang="it-IT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93203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344415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1"/>
                </a:solidFill>
              </a:rPr>
              <a:t>ft</a:t>
            </a:r>
            <a:r>
              <a:rPr lang="en" dirty="0">
                <a:solidFill>
                  <a:schemeClr val="accent3"/>
                </a:solidFill>
              </a:rPr>
              <a:t>.</a:t>
            </a:r>
            <a:r>
              <a:rPr lang="en" dirty="0">
                <a:solidFill>
                  <a:schemeClr val="lt1"/>
                </a:solidFill>
              </a:rPr>
              <a:t>pushImage </a:t>
            </a:r>
            <a:r>
              <a:rPr lang="en" dirty="0">
                <a:solidFill>
                  <a:schemeClr val="accent3"/>
                </a:solidFill>
              </a:rPr>
              <a:t>(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553876" y="2214676"/>
            <a:ext cx="3907965" cy="17503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dirty="0"/>
              <a:t>GPIO 15: placca metallica per riattivare la board quando entra in modalità </a:t>
            </a:r>
            <a:r>
              <a:rPr lang="it-IT" dirty="0" err="1"/>
              <a:t>deep_sleep</a:t>
            </a:r>
            <a:endParaRPr lang="it-IT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</a:pPr>
            <a:endParaRPr lang="it-IT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dirty="0"/>
              <a:t>GPIO 12: circuito della batteria</a:t>
            </a:r>
          </a:p>
        </p:txBody>
      </p:sp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1084824" y="2246100"/>
            <a:ext cx="701109" cy="2323848"/>
            <a:chOff x="1084824" y="2246100"/>
            <a:chExt cx="701109" cy="2323848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4" y="3954425"/>
              <a:ext cx="701109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);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2000" y="0"/>
            <a:ext cx="4572000" cy="5350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Details.ino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752CE4A-F3D5-063F-B06E-03CECB19A0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0" b="2697"/>
          <a:stretch/>
        </p:blipFill>
        <p:spPr>
          <a:xfrm>
            <a:off x="5885765" y="535046"/>
            <a:ext cx="3037330" cy="40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92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E5F3AD1-1FAA-954E-3D45-AB3C8093D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0" b="2697"/>
          <a:stretch/>
        </p:blipFill>
        <p:spPr>
          <a:xfrm>
            <a:off x="5885765" y="535046"/>
            <a:ext cx="3037330" cy="4056080"/>
          </a:xfrm>
          <a:prstGeom prst="rect">
            <a:avLst/>
          </a:prstGeom>
        </p:spPr>
      </p:pic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344415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1"/>
                </a:solidFill>
              </a:rPr>
              <a:t>ft</a:t>
            </a:r>
            <a:r>
              <a:rPr lang="en" dirty="0">
                <a:solidFill>
                  <a:schemeClr val="accent3"/>
                </a:solidFill>
              </a:rPr>
              <a:t>.</a:t>
            </a:r>
            <a:r>
              <a:rPr lang="en" dirty="0">
                <a:solidFill>
                  <a:schemeClr val="lt1"/>
                </a:solidFill>
              </a:rPr>
              <a:t>pushImage </a:t>
            </a:r>
            <a:r>
              <a:rPr lang="en" dirty="0">
                <a:solidFill>
                  <a:schemeClr val="accent3"/>
                </a:solidFill>
              </a:rPr>
              <a:t>(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516422" y="2202024"/>
            <a:ext cx="4254648" cy="17503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1500" dirty="0"/>
              <a:t>G: </a:t>
            </a:r>
            <a:r>
              <a:rPr lang="it-IT" sz="1500" dirty="0" err="1"/>
              <a:t>connnessione</a:t>
            </a:r>
            <a:r>
              <a:rPr lang="it-IT" sz="1500" dirty="0"/>
              <a:t> con GND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1500" dirty="0"/>
              <a:t>La line rossa è collegata alla 3V</a:t>
            </a: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1500" dirty="0"/>
              <a:t>GPIO 26: TX della scheda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1500" dirty="0"/>
              <a:t>GPIO 27: RX della scheda</a:t>
            </a:r>
          </a:p>
        </p:txBody>
      </p:sp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1084824" y="2246100"/>
            <a:ext cx="701109" cy="2323848"/>
            <a:chOff x="1084824" y="2246100"/>
            <a:chExt cx="701109" cy="2323848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4" y="3954425"/>
              <a:ext cx="701109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);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2000" y="0"/>
            <a:ext cx="4572000" cy="5350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Details.ino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87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Software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1" y="2448125"/>
            <a:ext cx="5292837" cy="1138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/* Librerie usate, comunicazione SSL,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server Python */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241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7"/>
          <p:cNvSpPr txBox="1">
            <a:spLocks noGrp="1"/>
          </p:cNvSpPr>
          <p:nvPr>
            <p:ph type="body" idx="1"/>
          </p:nvPr>
        </p:nvSpPr>
        <p:spPr>
          <a:xfrm>
            <a:off x="4142281" y="1714760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Libreria Arduino usata per scrivere 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testo o visualizzare immagini sul 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display OLED.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Libraries_used</a:t>
            </a:r>
            <a:r>
              <a:rPr lang="en" dirty="0">
                <a:solidFill>
                  <a:schemeClr val="accent3"/>
                </a:solidFill>
              </a:rPr>
              <a:t>(</a:t>
            </a:r>
            <a:r>
              <a:rPr lang="en" dirty="0">
                <a:solidFill>
                  <a:schemeClr val="accent1"/>
                </a:solidFill>
              </a:rPr>
              <a:t>bool</a:t>
            </a:r>
            <a:r>
              <a:rPr lang="en" dirty="0">
                <a:solidFill>
                  <a:schemeClr val="accent3"/>
                </a:solidFill>
              </a:rPr>
              <a:t> external)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84" name="Google Shape;784;p37"/>
          <p:cNvSpPr txBox="1">
            <a:spLocks noGrp="1"/>
          </p:cNvSpPr>
          <p:nvPr>
            <p:ph type="title" idx="2"/>
          </p:nvPr>
        </p:nvSpPr>
        <p:spPr>
          <a:xfrm flipH="1">
            <a:off x="2202691" y="1862961"/>
            <a:ext cx="193959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&lt; </a:t>
            </a:r>
            <a:r>
              <a:rPr lang="it-IT" sz="1600" dirty="0" err="1"/>
              <a:t>TFT_eSPI.h</a:t>
            </a:r>
            <a:r>
              <a:rPr lang="it-IT" sz="1600" dirty="0"/>
              <a:t> &gt;</a:t>
            </a:r>
            <a:endParaRPr sz="1600" dirty="0"/>
          </a:p>
        </p:txBody>
      </p:sp>
      <p:sp>
        <p:nvSpPr>
          <p:cNvPr id="785" name="Google Shape;785;p37"/>
          <p:cNvSpPr txBox="1">
            <a:spLocks noGrp="1"/>
          </p:cNvSpPr>
          <p:nvPr>
            <p:ph type="body" idx="3"/>
          </p:nvPr>
        </p:nvSpPr>
        <p:spPr>
          <a:xfrm>
            <a:off x="4145843" y="2545704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indent="-265184"/>
            <a:r>
              <a:rPr lang="en" dirty="0">
                <a:solidFill>
                  <a:schemeClr val="accent3"/>
                </a:solidFill>
              </a:rPr>
              <a:t>Libreria Arduino per leggere e scrivere </a:t>
            </a:r>
          </a:p>
          <a:p>
            <a:pPr marL="341342" indent="-265184"/>
            <a:r>
              <a:rPr lang="en" dirty="0">
                <a:solidFill>
                  <a:schemeClr val="accent3"/>
                </a:solidFill>
              </a:rPr>
              <a:t>in memoria. Il file system usato è </a:t>
            </a:r>
          </a:p>
          <a:p>
            <a:pPr marL="341342" indent="-265184"/>
            <a:r>
              <a:rPr lang="en-US" dirty="0">
                <a:solidFill>
                  <a:schemeClr val="accent3"/>
                </a:solidFill>
              </a:rPr>
              <a:t>SPIFFS.</a:t>
            </a:r>
          </a:p>
        </p:txBody>
      </p:sp>
      <p:sp>
        <p:nvSpPr>
          <p:cNvPr id="786" name="Google Shape;786;p37"/>
          <p:cNvSpPr txBox="1">
            <a:spLocks noGrp="1"/>
          </p:cNvSpPr>
          <p:nvPr>
            <p:ph type="title" idx="4"/>
          </p:nvPr>
        </p:nvSpPr>
        <p:spPr>
          <a:xfrm flipH="1">
            <a:off x="2876056" y="2690454"/>
            <a:ext cx="1269787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&lt; SD.h &gt;</a:t>
            </a:r>
            <a:endParaRPr sz="1600" dirty="0"/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5"/>
          </p:nvPr>
        </p:nvSpPr>
        <p:spPr>
          <a:xfrm>
            <a:off x="1672200" y="1248600"/>
            <a:ext cx="5922000" cy="4520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accent1"/>
                </a:solidFill>
              </a:rPr>
              <a:t>if</a:t>
            </a:r>
            <a:r>
              <a:rPr lang="en" dirty="0"/>
              <a:t> (</a:t>
            </a:r>
            <a:r>
              <a:rPr lang="en" dirty="0">
                <a:solidFill>
                  <a:schemeClr val="accent1"/>
                </a:solidFill>
              </a:rPr>
              <a:t>!</a:t>
            </a:r>
            <a:r>
              <a:rPr lang="en" dirty="0"/>
              <a:t>external) {	</a:t>
            </a:r>
            <a:r>
              <a:rPr lang="en" dirty="0">
                <a:solidFill>
                  <a:srgbClr val="00B050"/>
                </a:solidFill>
              </a:rPr>
              <a:t>/* dettagli librerie Arduino */</a:t>
            </a:r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793" name="Google Shape;793;p37"/>
          <p:cNvCxnSpPr>
            <a:cxnSpLocks/>
          </p:cNvCxnSpPr>
          <p:nvPr/>
        </p:nvCxnSpPr>
        <p:spPr>
          <a:xfrm>
            <a:off x="1337875" y="1152525"/>
            <a:ext cx="0" cy="322551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785;p37">
            <a:extLst>
              <a:ext uri="{FF2B5EF4-FFF2-40B4-BE49-F238E27FC236}">
                <a16:creationId xmlns:a16="http://schemas.microsoft.com/office/drawing/2014/main" id="{7F32F7A6-AC8D-D354-AC70-B46FDD2E3F25}"/>
              </a:ext>
            </a:extLst>
          </p:cNvPr>
          <p:cNvSpPr txBox="1">
            <a:spLocks/>
          </p:cNvSpPr>
          <p:nvPr/>
        </p:nvSpPr>
        <p:spPr>
          <a:xfrm>
            <a:off x="4145843" y="3442141"/>
            <a:ext cx="46944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Fira Code"/>
              <a:buChar char="∗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341342" indent="-265184"/>
            <a:r>
              <a:rPr lang="en" dirty="0">
                <a:solidFill>
                  <a:schemeClr val="accent3"/>
                </a:solidFill>
              </a:rPr>
              <a:t>Libreria Arduino usata per gestire </a:t>
            </a:r>
            <a:r>
              <a:rPr lang="it-IT" dirty="0">
                <a:solidFill>
                  <a:schemeClr val="accent3"/>
                </a:solidFill>
              </a:rPr>
              <a:t>i</a:t>
            </a:r>
            <a:r>
              <a:rPr lang="en" dirty="0">
                <a:solidFill>
                  <a:schemeClr val="accent3"/>
                </a:solidFill>
              </a:rPr>
              <a:t> </a:t>
            </a:r>
          </a:p>
          <a:p>
            <a:pPr marL="341342" indent="-265184"/>
            <a:r>
              <a:rPr lang="en" dirty="0">
                <a:solidFill>
                  <a:schemeClr val="accent3"/>
                </a:solidFill>
              </a:rPr>
              <a:t>file </a:t>
            </a:r>
            <a:r>
              <a:rPr lang="en-US" dirty="0">
                <a:solidFill>
                  <a:schemeClr val="accent3"/>
                </a:solidFill>
              </a:rPr>
              <a:t>JSON, </a:t>
            </a:r>
            <a:r>
              <a:rPr lang="en-US" dirty="0" err="1">
                <a:solidFill>
                  <a:schemeClr val="accent3"/>
                </a:solidFill>
              </a:rPr>
              <a:t>nei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quali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sono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memorizzate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  <a:p>
            <a:pPr marL="341342" indent="-265184"/>
            <a:r>
              <a:rPr lang="en-US" dirty="0">
                <a:solidFill>
                  <a:schemeClr val="accent3"/>
                </a:solidFill>
              </a:rPr>
              <a:t>le </a:t>
            </a:r>
            <a:r>
              <a:rPr lang="en-US" dirty="0" err="1">
                <a:solidFill>
                  <a:schemeClr val="accent3"/>
                </a:solidFill>
              </a:rPr>
              <a:t>credenziali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utente</a:t>
            </a:r>
            <a:r>
              <a:rPr lang="en-US" dirty="0">
                <a:solidFill>
                  <a:schemeClr val="accent3"/>
                </a:solidFill>
              </a:rPr>
              <a:t> e </a:t>
            </a:r>
            <a:r>
              <a:rPr lang="en-US" dirty="0" err="1">
                <a:solidFill>
                  <a:schemeClr val="accent3"/>
                </a:solidFill>
              </a:rPr>
              <a:t>dell’Hotspot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Google Shape;786;p37">
            <a:extLst>
              <a:ext uri="{FF2B5EF4-FFF2-40B4-BE49-F238E27FC236}">
                <a16:creationId xmlns:a16="http://schemas.microsoft.com/office/drawing/2014/main" id="{185C722E-AF1A-DC5F-44E7-3295DA8B3D27}"/>
              </a:ext>
            </a:extLst>
          </p:cNvPr>
          <p:cNvSpPr txBox="1">
            <a:spLocks/>
          </p:cNvSpPr>
          <p:nvPr/>
        </p:nvSpPr>
        <p:spPr>
          <a:xfrm flipH="1">
            <a:off x="1817559" y="3586891"/>
            <a:ext cx="2328284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000" b="0" i="0" u="none" strike="noStrike" cap="none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it-IT" sz="1600" dirty="0"/>
              <a:t>&lt; </a:t>
            </a:r>
            <a:r>
              <a:rPr lang="it-IT" sz="1600" dirty="0" err="1"/>
              <a:t>ArduinoJson.h</a:t>
            </a:r>
            <a:r>
              <a:rPr lang="it-IT" sz="1600" dirty="0"/>
              <a:t> 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86;p37">
            <a:extLst>
              <a:ext uri="{FF2B5EF4-FFF2-40B4-BE49-F238E27FC236}">
                <a16:creationId xmlns:a16="http://schemas.microsoft.com/office/drawing/2014/main" id="{4FE144AB-484E-C7F0-5BF7-A60277B7499C}"/>
              </a:ext>
            </a:extLst>
          </p:cNvPr>
          <p:cNvSpPr txBox="1">
            <a:spLocks/>
          </p:cNvSpPr>
          <p:nvPr/>
        </p:nvSpPr>
        <p:spPr>
          <a:xfrm flipH="1">
            <a:off x="2067664" y="3391495"/>
            <a:ext cx="2614083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000" b="0" i="0" u="none" strike="noStrike" cap="none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it-IT" sz="1200" dirty="0"/>
              <a:t>&lt; </a:t>
            </a:r>
            <a:r>
              <a:rPr lang="it-IT" sz="1200" dirty="0" err="1"/>
              <a:t>Adafruit_Fingerprint.h</a:t>
            </a:r>
            <a:r>
              <a:rPr lang="it-IT" sz="1200" dirty="0"/>
              <a:t> &gt;</a:t>
            </a:r>
          </a:p>
        </p:txBody>
      </p:sp>
      <p:sp>
        <p:nvSpPr>
          <p:cNvPr id="782" name="Google Shape;782;p37"/>
          <p:cNvSpPr txBox="1">
            <a:spLocks noGrp="1"/>
          </p:cNvSpPr>
          <p:nvPr>
            <p:ph type="body" idx="1"/>
          </p:nvPr>
        </p:nvSpPr>
        <p:spPr>
          <a:xfrm>
            <a:off x="4092870" y="699002"/>
            <a:ext cx="4694400" cy="6385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Libreria Arduino usata per creare e 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fare il setup della comunicazione SSL</a:t>
            </a:r>
          </a:p>
        </p:txBody>
      </p:sp>
      <p:sp>
        <p:nvSpPr>
          <p:cNvPr id="784" name="Google Shape;784;p37"/>
          <p:cNvSpPr txBox="1">
            <a:spLocks noGrp="1"/>
          </p:cNvSpPr>
          <p:nvPr>
            <p:ph type="title" idx="2"/>
          </p:nvPr>
        </p:nvSpPr>
        <p:spPr>
          <a:xfrm flipH="1">
            <a:off x="1560062" y="779247"/>
            <a:ext cx="2710614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&lt; </a:t>
            </a:r>
            <a:r>
              <a:rPr lang="it-IT" sz="1400" dirty="0" err="1"/>
              <a:t>WiFiClientSecure</a:t>
            </a:r>
            <a:r>
              <a:rPr lang="it-IT" sz="1600" dirty="0" err="1"/>
              <a:t>.h</a:t>
            </a:r>
            <a:r>
              <a:rPr lang="it-IT" sz="1600" dirty="0"/>
              <a:t> &gt;</a:t>
            </a:r>
            <a:endParaRPr sz="1600" dirty="0"/>
          </a:p>
        </p:txBody>
      </p:sp>
      <p:sp>
        <p:nvSpPr>
          <p:cNvPr id="785" name="Google Shape;785;p37"/>
          <p:cNvSpPr txBox="1">
            <a:spLocks noGrp="1"/>
          </p:cNvSpPr>
          <p:nvPr>
            <p:ph type="body" idx="3"/>
          </p:nvPr>
        </p:nvSpPr>
        <p:spPr>
          <a:xfrm>
            <a:off x="4208912" y="2493876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it-IT" dirty="0">
                <a:solidFill>
                  <a:schemeClr val="accent3"/>
                </a:solidFill>
              </a:rPr>
              <a:t>Simulare una tastiera virtuale e 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it-IT" dirty="0">
                <a:solidFill>
                  <a:schemeClr val="accent3"/>
                </a:solidFill>
              </a:rPr>
              <a:t>inviare i messaggi tramite Bluetooth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86" name="Google Shape;786;p37"/>
          <p:cNvSpPr txBox="1">
            <a:spLocks noGrp="1"/>
          </p:cNvSpPr>
          <p:nvPr>
            <p:ph type="title" idx="4"/>
          </p:nvPr>
        </p:nvSpPr>
        <p:spPr>
          <a:xfrm flipH="1">
            <a:off x="2063262" y="2638626"/>
            <a:ext cx="214565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&lt; </a:t>
            </a:r>
            <a:r>
              <a:rPr lang="it-IT" sz="1400" dirty="0" err="1"/>
              <a:t>BleKeyboard</a:t>
            </a:r>
            <a:r>
              <a:rPr lang="en" sz="1600" dirty="0"/>
              <a:t>.h &gt;</a:t>
            </a:r>
            <a:endParaRPr sz="1600" dirty="0"/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5"/>
          </p:nvPr>
        </p:nvSpPr>
        <p:spPr>
          <a:xfrm>
            <a:off x="1672200" y="2041838"/>
            <a:ext cx="5922000" cy="4520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}</a:t>
            </a:r>
            <a:r>
              <a:rPr lang="en" dirty="0">
                <a:solidFill>
                  <a:schemeClr val="accent1"/>
                </a:solidFill>
              </a:rPr>
              <a:t> else</a:t>
            </a:r>
            <a:r>
              <a:rPr lang="en" dirty="0"/>
              <a:t> {	</a:t>
            </a:r>
            <a:r>
              <a:rPr lang="en" dirty="0">
                <a:solidFill>
                  <a:srgbClr val="00B050"/>
                </a:solidFill>
              </a:rPr>
              <a:t>/* dettagli delle librerie esterne */</a:t>
            </a:r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5" y="758092"/>
            <a:ext cx="506100" cy="3874279"/>
            <a:chOff x="1084825" y="1152525"/>
            <a:chExt cx="506100" cy="3473396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4010321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>
              <a:cxnSpLocks/>
              <a:endCxn id="792" idx="0"/>
            </p:cNvCxnSpPr>
            <p:nvPr/>
          </p:nvCxnSpPr>
          <p:spPr>
            <a:xfrm>
              <a:off x="1337875" y="1152525"/>
              <a:ext cx="0" cy="2857796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1F06D98-0A0C-8991-9ECA-DB0E959BDFB2}"/>
              </a:ext>
            </a:extLst>
          </p:cNvPr>
          <p:cNvSpPr txBox="1"/>
          <p:nvPr/>
        </p:nvSpPr>
        <p:spPr>
          <a:xfrm>
            <a:off x="1672200" y="3807433"/>
            <a:ext cx="327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10" name="Google Shape;785;p37">
            <a:extLst>
              <a:ext uri="{FF2B5EF4-FFF2-40B4-BE49-F238E27FC236}">
                <a16:creationId xmlns:a16="http://schemas.microsoft.com/office/drawing/2014/main" id="{F990BB8B-00B8-3FAB-DE00-57A058CDE80A}"/>
              </a:ext>
            </a:extLst>
          </p:cNvPr>
          <p:cNvSpPr txBox="1">
            <a:spLocks/>
          </p:cNvSpPr>
          <p:nvPr/>
        </p:nvSpPr>
        <p:spPr>
          <a:xfrm>
            <a:off x="4681747" y="3246745"/>
            <a:ext cx="4001144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Fira Code"/>
              <a:buChar char="∗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341342" indent="-265184"/>
            <a:r>
              <a:rPr lang="en-US" dirty="0" err="1">
                <a:solidFill>
                  <a:schemeClr val="accent3"/>
                </a:solidFill>
              </a:rPr>
              <a:t>Gestione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delle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impronte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digitali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Google Shape;785;p37">
            <a:extLst>
              <a:ext uri="{FF2B5EF4-FFF2-40B4-BE49-F238E27FC236}">
                <a16:creationId xmlns:a16="http://schemas.microsoft.com/office/drawing/2014/main" id="{7F94C14D-C94B-A5C6-424D-A003B460E93A}"/>
              </a:ext>
            </a:extLst>
          </p:cNvPr>
          <p:cNvSpPr txBox="1">
            <a:spLocks/>
          </p:cNvSpPr>
          <p:nvPr/>
        </p:nvSpPr>
        <p:spPr>
          <a:xfrm>
            <a:off x="4208913" y="1310091"/>
            <a:ext cx="4693547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Fira Code"/>
              <a:buChar char="∗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341342" indent="-265184"/>
            <a:r>
              <a:rPr lang="en-US" dirty="0" err="1">
                <a:solidFill>
                  <a:schemeClr val="accent3"/>
                </a:solidFill>
              </a:rPr>
              <a:t>Cifratura</a:t>
            </a:r>
            <a:r>
              <a:rPr lang="en-US" dirty="0">
                <a:solidFill>
                  <a:schemeClr val="accent3"/>
                </a:solidFill>
              </a:rPr>
              <a:t> e </a:t>
            </a:r>
            <a:r>
              <a:rPr lang="en-US" dirty="0" err="1">
                <a:solidFill>
                  <a:schemeClr val="accent3"/>
                </a:solidFill>
              </a:rPr>
              <a:t>decifratura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dei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dati</a:t>
            </a:r>
            <a:r>
              <a:rPr lang="en-US" dirty="0">
                <a:solidFill>
                  <a:schemeClr val="accent3"/>
                </a:solidFill>
              </a:rPr>
              <a:t> con lo </a:t>
            </a:r>
          </a:p>
          <a:p>
            <a:pPr marL="341342" indent="-265184"/>
            <a:r>
              <a:rPr lang="en-US" dirty="0">
                <a:solidFill>
                  <a:schemeClr val="accent3"/>
                </a:solidFill>
              </a:rPr>
              <a:t>schema AES - 128 bit GCM mode</a:t>
            </a:r>
          </a:p>
        </p:txBody>
      </p:sp>
      <p:sp>
        <p:nvSpPr>
          <p:cNvPr id="3" name="Google Shape;786;p37">
            <a:extLst>
              <a:ext uri="{FF2B5EF4-FFF2-40B4-BE49-F238E27FC236}">
                <a16:creationId xmlns:a16="http://schemas.microsoft.com/office/drawing/2014/main" id="{92BA1890-BC38-BAA8-26D9-23BF01AD666C}"/>
              </a:ext>
            </a:extLst>
          </p:cNvPr>
          <p:cNvSpPr txBox="1">
            <a:spLocks/>
          </p:cNvSpPr>
          <p:nvPr/>
        </p:nvSpPr>
        <p:spPr>
          <a:xfrm flipH="1">
            <a:off x="2211753" y="1454974"/>
            <a:ext cx="1993255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000" b="0" i="0" u="none" strike="noStrike" cap="none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r"/>
            <a:r>
              <a:rPr lang="it-IT" sz="1400" dirty="0"/>
              <a:t>&lt; </a:t>
            </a:r>
            <a:r>
              <a:rPr lang="it-IT" sz="1400" dirty="0" err="1"/>
              <a:t>mbedtls</a:t>
            </a:r>
            <a:r>
              <a:rPr lang="it-IT" sz="1400" dirty="0"/>
              <a:t>/</a:t>
            </a:r>
            <a:r>
              <a:rPr lang="it-IT" sz="1400" dirty="0" err="1"/>
              <a:t>gcm.h</a:t>
            </a:r>
            <a:r>
              <a:rPr lang="it-IT" sz="1400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274116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339004" y="128705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280548" y="1597998"/>
            <a:ext cx="5375553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/* Introduzione ai Password Manager e a PassChain */</a:t>
            </a:r>
            <a:endParaRPr sz="1200"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211104" y="128706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Introduzione</a:t>
            </a:r>
            <a:endParaRPr sz="1600"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373006" y="2113394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245105" y="2397545"/>
            <a:ext cx="5156636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/* Sensori usati e descrizione del circuito finale */</a:t>
            </a:r>
            <a:endParaRPr sz="1200"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245106" y="2113382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Hardware</a:t>
            </a:r>
            <a:endParaRPr sz="1600"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3185599" y="2893458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03</a:t>
            </a:r>
            <a:endParaRPr sz="2400"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3987364" y="3180074"/>
            <a:ext cx="5156638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/* Libreria usate, comunicazione SSL, server Python */</a:t>
            </a:r>
            <a:endParaRPr sz="1200"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4057699" y="2893446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Software</a:t>
            </a:r>
            <a:endParaRPr sz="1600"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2"/>
                </a:solidFill>
              </a:rPr>
              <a:t>‘Contents’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Google Shape;486;p29">
            <a:extLst>
              <a:ext uri="{FF2B5EF4-FFF2-40B4-BE49-F238E27FC236}">
                <a16:creationId xmlns:a16="http://schemas.microsoft.com/office/drawing/2014/main" id="{4E194C83-5CD5-99BA-5D43-47D270D31402}"/>
              </a:ext>
            </a:extLst>
          </p:cNvPr>
          <p:cNvSpPr txBox="1">
            <a:spLocks/>
          </p:cNvSpPr>
          <p:nvPr/>
        </p:nvSpPr>
        <p:spPr>
          <a:xfrm flipH="1">
            <a:off x="4257731" y="3694954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sz="2400" dirty="0"/>
              <a:t>04</a:t>
            </a:r>
          </a:p>
        </p:txBody>
      </p:sp>
      <p:sp>
        <p:nvSpPr>
          <p:cNvPr id="6" name="Google Shape;487;p29">
            <a:extLst>
              <a:ext uri="{FF2B5EF4-FFF2-40B4-BE49-F238E27FC236}">
                <a16:creationId xmlns:a16="http://schemas.microsoft.com/office/drawing/2014/main" id="{B03B0721-23C7-3533-A5C4-D51C3BC19E99}"/>
              </a:ext>
            </a:extLst>
          </p:cNvPr>
          <p:cNvSpPr txBox="1">
            <a:spLocks/>
          </p:cNvSpPr>
          <p:nvPr/>
        </p:nvSpPr>
        <p:spPr>
          <a:xfrm>
            <a:off x="5179074" y="4033342"/>
            <a:ext cx="3878441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it-IT" sz="1200" dirty="0"/>
              <a:t>/* Attacchi e Soluzioni Sicure */</a:t>
            </a:r>
          </a:p>
        </p:txBody>
      </p:sp>
      <p:sp>
        <p:nvSpPr>
          <p:cNvPr id="7" name="Google Shape;488;p29">
            <a:extLst>
              <a:ext uri="{FF2B5EF4-FFF2-40B4-BE49-F238E27FC236}">
                <a16:creationId xmlns:a16="http://schemas.microsoft.com/office/drawing/2014/main" id="{75911BB3-A6B1-29CE-2868-766D6A645FE9}"/>
              </a:ext>
            </a:extLst>
          </p:cNvPr>
          <p:cNvSpPr txBox="1">
            <a:spLocks/>
          </p:cNvSpPr>
          <p:nvPr/>
        </p:nvSpPr>
        <p:spPr>
          <a:xfrm>
            <a:off x="5129830" y="3694942"/>
            <a:ext cx="3382571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it-IT" sz="1600" dirty="0" err="1">
                <a:solidFill>
                  <a:schemeClr val="bg1"/>
                </a:solidFill>
              </a:rPr>
              <a:t>Vulnerabilità_&amp;_Sicurezza</a:t>
            </a:r>
            <a:endParaRPr lang="it-I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7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subTitle" idx="2"/>
          </p:nvPr>
        </p:nvSpPr>
        <p:spPr>
          <a:xfrm>
            <a:off x="2419989" y="2509910"/>
            <a:ext cx="2525276" cy="6380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 Certificati CA, client e chiave associata del client &gt;</a:t>
            </a:r>
            <a:endParaRPr sz="1200" dirty="0"/>
          </a:p>
        </p:txBody>
      </p:sp>
      <p:sp>
        <p:nvSpPr>
          <p:cNvPr id="713" name="Google Shape;713;p36"/>
          <p:cNvSpPr txBox="1">
            <a:spLocks noGrp="1"/>
          </p:cNvSpPr>
          <p:nvPr>
            <p:ph type="subTitle" idx="1"/>
          </p:nvPr>
        </p:nvSpPr>
        <p:spPr>
          <a:xfrm>
            <a:off x="5930586" y="2505392"/>
            <a:ext cx="2593977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 I certificati sono salvati nel codice Arduino e inviati al server &gt;</a:t>
            </a:r>
            <a:endParaRPr sz="1200" dirty="0"/>
          </a:p>
        </p:txBody>
      </p:sp>
      <p:sp>
        <p:nvSpPr>
          <p:cNvPr id="714" name="Google Shape;714;p36"/>
          <p:cNvSpPr txBox="1">
            <a:spLocks noGrp="1"/>
          </p:cNvSpPr>
          <p:nvPr>
            <p:ph type="subTitle" idx="3"/>
          </p:nvPr>
        </p:nvSpPr>
        <p:spPr>
          <a:xfrm>
            <a:off x="2372173" y="2200365"/>
            <a:ext cx="2504603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C</a:t>
            </a:r>
            <a:r>
              <a:rPr lang="en" sz="1400" dirty="0"/>
              <a:t>reazione Certificati</a:t>
            </a:r>
            <a:endParaRPr sz="1400" dirty="0"/>
          </a:p>
        </p:txBody>
      </p:sp>
      <p:sp>
        <p:nvSpPr>
          <p:cNvPr id="715" name="Google Shape;715;p36"/>
          <p:cNvSpPr txBox="1">
            <a:spLocks noGrp="1"/>
          </p:cNvSpPr>
          <p:nvPr>
            <p:ph type="subTitle" idx="4"/>
          </p:nvPr>
        </p:nvSpPr>
        <p:spPr>
          <a:xfrm>
            <a:off x="5930586" y="2200365"/>
            <a:ext cx="263132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Salvataggio Certificati</a:t>
            </a:r>
            <a:endParaRPr sz="1400" dirty="0"/>
          </a:p>
        </p:txBody>
      </p:sp>
      <p:sp>
        <p:nvSpPr>
          <p:cNvPr id="716" name="Google Shape;716;p36"/>
          <p:cNvSpPr txBox="1">
            <a:spLocks noGrp="1"/>
          </p:cNvSpPr>
          <p:nvPr>
            <p:ph type="subTitle" idx="5"/>
          </p:nvPr>
        </p:nvSpPr>
        <p:spPr>
          <a:xfrm>
            <a:off x="6620669" y="3598800"/>
            <a:ext cx="2122116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 </a:t>
            </a:r>
            <a:r>
              <a:rPr lang="en-US" sz="1200" dirty="0"/>
              <a:t>Il server </a:t>
            </a:r>
            <a:r>
              <a:rPr lang="en-US" sz="1200" dirty="0" err="1"/>
              <a:t>crea</a:t>
            </a:r>
            <a:r>
              <a:rPr lang="en-US" sz="1200" dirty="0"/>
              <a:t> </a:t>
            </a:r>
            <a:r>
              <a:rPr lang="en-US" sz="1200" dirty="0" err="1"/>
              <a:t>una</a:t>
            </a:r>
            <a:r>
              <a:rPr lang="en-US" sz="1200" dirty="0"/>
              <a:t> socket e </a:t>
            </a:r>
            <a:r>
              <a:rPr lang="en-US" sz="1200" dirty="0" err="1"/>
              <a:t>riceve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dati</a:t>
            </a:r>
            <a:r>
              <a:rPr lang="en-US" sz="1200" dirty="0"/>
              <a:t> dall’ESP32 </a:t>
            </a:r>
            <a:r>
              <a:rPr lang="en" sz="1200" dirty="0"/>
              <a:t>&gt;</a:t>
            </a:r>
            <a:endParaRPr sz="1200" dirty="0"/>
          </a:p>
        </p:txBody>
      </p:sp>
      <p:sp>
        <p:nvSpPr>
          <p:cNvPr id="717" name="Google Shape;717;p36"/>
          <p:cNvSpPr txBox="1">
            <a:spLocks noGrp="1"/>
          </p:cNvSpPr>
          <p:nvPr>
            <p:ph type="subTitle" idx="6"/>
          </p:nvPr>
        </p:nvSpPr>
        <p:spPr>
          <a:xfrm>
            <a:off x="2725338" y="3607672"/>
            <a:ext cx="286123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 Caricamento del certificato del server e verifica di esso e del certificato client &gt;</a:t>
            </a:r>
            <a:endParaRPr sz="1200" dirty="0"/>
          </a:p>
        </p:txBody>
      </p:sp>
      <p:sp>
        <p:nvSpPr>
          <p:cNvPr id="718" name="Google Shape;718;p36"/>
          <p:cNvSpPr txBox="1">
            <a:spLocks noGrp="1"/>
          </p:cNvSpPr>
          <p:nvPr>
            <p:ph type="subTitle" idx="7"/>
          </p:nvPr>
        </p:nvSpPr>
        <p:spPr>
          <a:xfrm>
            <a:off x="2705494" y="3323376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Start Server Python</a:t>
            </a:r>
            <a:endParaRPr dirty="0"/>
          </a:p>
        </p:txBody>
      </p:sp>
      <p:sp>
        <p:nvSpPr>
          <p:cNvPr id="719" name="Google Shape;719;p36"/>
          <p:cNvSpPr txBox="1">
            <a:spLocks noGrp="1"/>
          </p:cNvSpPr>
          <p:nvPr>
            <p:ph type="subTitle" idx="8"/>
          </p:nvPr>
        </p:nvSpPr>
        <p:spPr>
          <a:xfrm>
            <a:off x="6620669" y="3323376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Recezione dati</a:t>
            </a:r>
            <a:endParaRPr dirty="0"/>
          </a:p>
        </p:txBody>
      </p:sp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SSL_Communication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2" name="Google Shape;722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3" name="Google Shape;723;p3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3" name="Google Shape;763;p36"/>
          <p:cNvGrpSpPr/>
          <p:nvPr/>
        </p:nvGrpSpPr>
        <p:grpSpPr>
          <a:xfrm>
            <a:off x="1649112" y="2482352"/>
            <a:ext cx="578325" cy="487500"/>
            <a:chOff x="1665363" y="1706700"/>
            <a:chExt cx="578325" cy="487500"/>
          </a:xfrm>
        </p:grpSpPr>
        <p:sp>
          <p:nvSpPr>
            <p:cNvPr id="764" name="Google Shape;764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5205537" y="2482352"/>
            <a:ext cx="578325" cy="487500"/>
            <a:chOff x="4764875" y="1706700"/>
            <a:chExt cx="578325" cy="487500"/>
          </a:xfrm>
        </p:grpSpPr>
        <p:sp>
          <p:nvSpPr>
            <p:cNvPr id="767" name="Google Shape;767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6"/>
          <p:cNvGrpSpPr/>
          <p:nvPr/>
        </p:nvGrpSpPr>
        <p:grpSpPr>
          <a:xfrm>
            <a:off x="5895632" y="3588813"/>
            <a:ext cx="578325" cy="487500"/>
            <a:chOff x="5198688" y="3289450"/>
            <a:chExt cx="578325" cy="487500"/>
          </a:xfrm>
        </p:grpSpPr>
        <p:sp>
          <p:nvSpPr>
            <p:cNvPr id="770" name="Google Shape;770;p36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6"/>
          <p:cNvGrpSpPr/>
          <p:nvPr/>
        </p:nvGrpSpPr>
        <p:grpSpPr>
          <a:xfrm>
            <a:off x="1982444" y="3588813"/>
            <a:ext cx="578325" cy="487500"/>
            <a:chOff x="2099175" y="3289450"/>
            <a:chExt cx="578325" cy="487500"/>
          </a:xfrm>
        </p:grpSpPr>
        <p:sp>
          <p:nvSpPr>
            <p:cNvPr id="773" name="Google Shape;773;p36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36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</a:t>
            </a:r>
            <a:r>
              <a:rPr lang="en" sz="1400" dirty="0">
                <a:solidFill>
                  <a:schemeClr val="accent3"/>
                </a:solidFill>
              </a:rPr>
              <a:t>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512;p31">
            <a:extLst>
              <a:ext uri="{FF2B5EF4-FFF2-40B4-BE49-F238E27FC236}">
                <a16:creationId xmlns:a16="http://schemas.microsoft.com/office/drawing/2014/main" id="{90ABF92F-20DC-A619-BB0A-44BC61604A8F}"/>
              </a:ext>
            </a:extLst>
          </p:cNvPr>
          <p:cNvSpPr txBox="1">
            <a:spLocks/>
          </p:cNvSpPr>
          <p:nvPr/>
        </p:nvSpPr>
        <p:spPr>
          <a:xfrm>
            <a:off x="1435035" y="1238287"/>
            <a:ext cx="7485621" cy="844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300" dirty="0">
                <a:solidFill>
                  <a:srgbClr val="00B050"/>
                </a:solidFill>
              </a:rPr>
              <a:t>/***********************************************************************</a:t>
            </a:r>
          </a:p>
          <a:p>
            <a:pPr marL="0" indent="0"/>
            <a:r>
              <a:rPr lang="en-US" sz="1300" dirty="0">
                <a:solidFill>
                  <a:srgbClr val="00B050"/>
                </a:solidFill>
              </a:rPr>
              <a:t> * Ho </a:t>
            </a:r>
            <a:r>
              <a:rPr lang="it-IT" sz="1300" dirty="0">
                <a:solidFill>
                  <a:srgbClr val="00B050"/>
                </a:solidFill>
              </a:rPr>
              <a:t>creato una comunicazione sicura tra l’Esp32 e il dispositivo     * </a:t>
            </a:r>
          </a:p>
          <a:p>
            <a:pPr marL="0" indent="0"/>
            <a:r>
              <a:rPr lang="it-IT" sz="1300" dirty="0">
                <a:solidFill>
                  <a:srgbClr val="00B050"/>
                </a:solidFill>
              </a:rPr>
              <a:t> * esterno che funge da server per fare il setup dei dati</a:t>
            </a:r>
            <a:r>
              <a:rPr lang="en-US" sz="1300" dirty="0">
                <a:solidFill>
                  <a:srgbClr val="00B050"/>
                </a:solidFill>
              </a:rPr>
              <a:t>.             * </a:t>
            </a:r>
          </a:p>
          <a:p>
            <a:pPr marL="0" indent="0"/>
            <a:r>
              <a:rPr lang="en-US" sz="1300" dirty="0">
                <a:solidFill>
                  <a:srgbClr val="00B050"/>
                </a:solidFill>
              </a:rPr>
              <a:t> ***********************************************************************/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5424B906-499D-4117-9B24-FAFC0C3AF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2788" y="3631226"/>
            <a:ext cx="421896" cy="421896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C9F76598-051B-25C1-8C47-D387C560B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8671" y="3647869"/>
            <a:ext cx="373786" cy="373786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EE0322B-150B-4097-6F28-FAEB615B3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13466" y="2543944"/>
            <a:ext cx="361275" cy="361275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CFBD5CF4-AAAC-2327-A335-8991EED10C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33229" y="2537287"/>
            <a:ext cx="408955" cy="40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subTitle" idx="2"/>
          </p:nvPr>
        </p:nvSpPr>
        <p:spPr>
          <a:xfrm>
            <a:off x="2419990" y="2557617"/>
            <a:ext cx="2593978" cy="530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&lt; Stringa di benvenuto, numero di fingerprint, JSON con le credenziali &gt;</a:t>
            </a:r>
            <a:endParaRPr sz="1100" dirty="0"/>
          </a:p>
        </p:txBody>
      </p:sp>
      <p:sp>
        <p:nvSpPr>
          <p:cNvPr id="713" name="Google Shape;713;p36"/>
          <p:cNvSpPr txBox="1">
            <a:spLocks noGrp="1"/>
          </p:cNvSpPr>
          <p:nvPr>
            <p:ph type="subTitle" idx="1"/>
          </p:nvPr>
        </p:nvSpPr>
        <p:spPr>
          <a:xfrm>
            <a:off x="5954443" y="2553098"/>
            <a:ext cx="2839914" cy="530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&lt; Per il setup Esp32, possiamo eseguire operazioni CRUD sui dati &gt;</a:t>
            </a:r>
            <a:endParaRPr sz="1100" dirty="0"/>
          </a:p>
        </p:txBody>
      </p:sp>
      <p:sp>
        <p:nvSpPr>
          <p:cNvPr id="714" name="Google Shape;714;p36"/>
          <p:cNvSpPr txBox="1">
            <a:spLocks noGrp="1"/>
          </p:cNvSpPr>
          <p:nvPr>
            <p:ph type="subTitle" idx="3"/>
          </p:nvPr>
        </p:nvSpPr>
        <p:spPr>
          <a:xfrm>
            <a:off x="2372174" y="2248071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Start server</a:t>
            </a:r>
            <a:endParaRPr sz="1400" dirty="0"/>
          </a:p>
        </p:txBody>
      </p:sp>
      <p:sp>
        <p:nvSpPr>
          <p:cNvPr id="715" name="Google Shape;715;p36"/>
          <p:cNvSpPr txBox="1">
            <a:spLocks noGrp="1"/>
          </p:cNvSpPr>
          <p:nvPr>
            <p:ph type="subTitle" idx="4"/>
          </p:nvPr>
        </p:nvSpPr>
        <p:spPr>
          <a:xfrm>
            <a:off x="5954444" y="2248071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Operazioni CRUD</a:t>
            </a:r>
            <a:endParaRPr sz="1400" dirty="0"/>
          </a:p>
        </p:txBody>
      </p:sp>
      <p:sp>
        <p:nvSpPr>
          <p:cNvPr id="716" name="Google Shape;716;p36"/>
          <p:cNvSpPr txBox="1">
            <a:spLocks noGrp="1"/>
          </p:cNvSpPr>
          <p:nvPr>
            <p:ph type="subTitle" idx="5"/>
          </p:nvPr>
        </p:nvSpPr>
        <p:spPr>
          <a:xfrm>
            <a:off x="6463657" y="3617847"/>
            <a:ext cx="2423104" cy="571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&lt; Il </a:t>
            </a:r>
            <a:r>
              <a:rPr lang="en-US" sz="1100" dirty="0"/>
              <a:t>Server </a:t>
            </a:r>
            <a:r>
              <a:rPr lang="en-US" sz="1100" dirty="0" err="1"/>
              <a:t>può</a:t>
            </a:r>
            <a:r>
              <a:rPr lang="en-US" sz="1100" dirty="0"/>
              <a:t> </a:t>
            </a:r>
            <a:r>
              <a:rPr lang="en-US" sz="1100" dirty="0" err="1"/>
              <a:t>modificare</a:t>
            </a:r>
            <a:r>
              <a:rPr lang="en-US" sz="1100" dirty="0"/>
              <a:t> </a:t>
            </a:r>
            <a:r>
              <a:rPr lang="en-US" sz="1100" dirty="0" err="1"/>
              <a:t>l’SSID</a:t>
            </a:r>
            <a:r>
              <a:rPr lang="en-US" sz="1100" dirty="0"/>
              <a:t> e la password </a:t>
            </a:r>
            <a:r>
              <a:rPr lang="en-US" sz="1100" dirty="0" err="1"/>
              <a:t>dell’hotspot</a:t>
            </a:r>
            <a:r>
              <a:rPr lang="en-US" sz="1100" dirty="0"/>
              <a:t> </a:t>
            </a:r>
            <a:r>
              <a:rPr lang="en" sz="1100" dirty="0"/>
              <a:t>&gt;</a:t>
            </a:r>
            <a:endParaRPr sz="1100" dirty="0"/>
          </a:p>
        </p:txBody>
      </p:sp>
      <p:sp>
        <p:nvSpPr>
          <p:cNvPr id="717" name="Google Shape;717;p36"/>
          <p:cNvSpPr txBox="1">
            <a:spLocks noGrp="1"/>
          </p:cNvSpPr>
          <p:nvPr>
            <p:ph type="subTitle" idx="6"/>
          </p:nvPr>
        </p:nvSpPr>
        <p:spPr>
          <a:xfrm>
            <a:off x="2656131" y="3672512"/>
            <a:ext cx="3082489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&lt; Il Server verifica se ci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sono almeno 2 FP: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- </a:t>
            </a:r>
            <a:r>
              <a:rPr lang="it-IT" sz="1100" dirty="0"/>
              <a:t>c</a:t>
            </a:r>
            <a:r>
              <a:rPr lang="en" sz="1100" dirty="0"/>
              <a:t>onferma delle operazioni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- tasto per tornare indietro &gt;</a:t>
            </a:r>
            <a:endParaRPr sz="1100" dirty="0"/>
          </a:p>
        </p:txBody>
      </p:sp>
      <p:sp>
        <p:nvSpPr>
          <p:cNvPr id="718" name="Google Shape;718;p36"/>
          <p:cNvSpPr txBox="1">
            <a:spLocks noGrp="1"/>
          </p:cNvSpPr>
          <p:nvPr>
            <p:ph type="subTitle" idx="7"/>
          </p:nvPr>
        </p:nvSpPr>
        <p:spPr>
          <a:xfrm>
            <a:off x="2636288" y="3323376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Setup Fingerprints</a:t>
            </a:r>
            <a:endParaRPr dirty="0"/>
          </a:p>
        </p:txBody>
      </p:sp>
      <p:sp>
        <p:nvSpPr>
          <p:cNvPr id="719" name="Google Shape;719;p36"/>
          <p:cNvSpPr txBox="1">
            <a:spLocks noGrp="1"/>
          </p:cNvSpPr>
          <p:nvPr>
            <p:ph type="subTitle" idx="8"/>
          </p:nvPr>
        </p:nvSpPr>
        <p:spPr>
          <a:xfrm>
            <a:off x="6463657" y="3323376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Setup Hotspot</a:t>
            </a:r>
            <a:endParaRPr dirty="0"/>
          </a:p>
        </p:txBody>
      </p:sp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Server_Python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2" name="Google Shape;722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3" name="Google Shape;723;p3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3" name="Google Shape;763;p36"/>
          <p:cNvGrpSpPr/>
          <p:nvPr/>
        </p:nvGrpSpPr>
        <p:grpSpPr>
          <a:xfrm>
            <a:off x="1649112" y="2530058"/>
            <a:ext cx="578325" cy="487500"/>
            <a:chOff x="1665363" y="1706700"/>
            <a:chExt cx="578325" cy="487500"/>
          </a:xfrm>
        </p:grpSpPr>
        <p:sp>
          <p:nvSpPr>
            <p:cNvPr id="764" name="Google Shape;764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5229394" y="2530058"/>
            <a:ext cx="578325" cy="487500"/>
            <a:chOff x="4764875" y="1706700"/>
            <a:chExt cx="578325" cy="487500"/>
          </a:xfrm>
        </p:grpSpPr>
        <p:sp>
          <p:nvSpPr>
            <p:cNvPr id="767" name="Google Shape;767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6"/>
          <p:cNvGrpSpPr/>
          <p:nvPr/>
        </p:nvGrpSpPr>
        <p:grpSpPr>
          <a:xfrm>
            <a:off x="5738620" y="3672512"/>
            <a:ext cx="578325" cy="487500"/>
            <a:chOff x="5198688" y="3289450"/>
            <a:chExt cx="578325" cy="487500"/>
          </a:xfrm>
        </p:grpSpPr>
        <p:sp>
          <p:nvSpPr>
            <p:cNvPr id="770" name="Google Shape;770;p36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6"/>
          <p:cNvGrpSpPr/>
          <p:nvPr/>
        </p:nvGrpSpPr>
        <p:grpSpPr>
          <a:xfrm>
            <a:off x="1913238" y="3701937"/>
            <a:ext cx="578325" cy="487500"/>
            <a:chOff x="2099175" y="3289450"/>
            <a:chExt cx="578325" cy="487500"/>
          </a:xfrm>
        </p:grpSpPr>
        <p:sp>
          <p:nvSpPr>
            <p:cNvPr id="773" name="Google Shape;773;p36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36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PassChain</a:t>
            </a:r>
            <a:r>
              <a:rPr lang="en" sz="1400" dirty="0">
                <a:solidFill>
                  <a:schemeClr val="accent3"/>
                </a:solidFill>
              </a:rPr>
              <a:t>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512;p31">
            <a:extLst>
              <a:ext uri="{FF2B5EF4-FFF2-40B4-BE49-F238E27FC236}">
                <a16:creationId xmlns:a16="http://schemas.microsoft.com/office/drawing/2014/main" id="{90ABF92F-20DC-A619-BB0A-44BC61604A8F}"/>
              </a:ext>
            </a:extLst>
          </p:cNvPr>
          <p:cNvSpPr txBox="1">
            <a:spLocks/>
          </p:cNvSpPr>
          <p:nvPr/>
        </p:nvSpPr>
        <p:spPr>
          <a:xfrm>
            <a:off x="1435036" y="1238286"/>
            <a:ext cx="7485621" cy="86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300" dirty="0">
                <a:solidFill>
                  <a:srgbClr val="00B050"/>
                </a:solidFill>
              </a:rPr>
              <a:t>/***********************************************************************</a:t>
            </a:r>
          </a:p>
          <a:p>
            <a:pPr marL="0" indent="0"/>
            <a:r>
              <a:rPr lang="en-US" sz="1300" dirty="0">
                <a:solidFill>
                  <a:srgbClr val="00B050"/>
                </a:solidFill>
              </a:rPr>
              <a:t> * </a:t>
            </a:r>
            <a:r>
              <a:rPr lang="it-IT" sz="1300" dirty="0">
                <a:solidFill>
                  <a:srgbClr val="00B050"/>
                </a:solidFill>
              </a:rPr>
              <a:t>Permette di effettuare il setup della scheda. Le operazioni         *</a:t>
            </a:r>
          </a:p>
          <a:p>
            <a:pPr marL="0" indent="0"/>
            <a:r>
              <a:rPr lang="it-IT" sz="1300" dirty="0">
                <a:solidFill>
                  <a:srgbClr val="00B050"/>
                </a:solidFill>
              </a:rPr>
              <a:t> * riguardano: aggiunta, modifica ed eliminazione delle credenziali,   *</a:t>
            </a:r>
          </a:p>
          <a:p>
            <a:pPr marL="0" indent="0"/>
            <a:r>
              <a:rPr lang="it-IT" sz="1300" dirty="0">
                <a:solidFill>
                  <a:srgbClr val="00B050"/>
                </a:solidFill>
              </a:rPr>
              <a:t> * setup del </a:t>
            </a:r>
            <a:r>
              <a:rPr lang="it-IT" sz="1300" dirty="0" err="1">
                <a:solidFill>
                  <a:srgbClr val="00B050"/>
                </a:solidFill>
              </a:rPr>
              <a:t>fingerprint</a:t>
            </a:r>
            <a:r>
              <a:rPr lang="it-IT" sz="1300" dirty="0">
                <a:solidFill>
                  <a:srgbClr val="00B050"/>
                </a:solidFill>
              </a:rPr>
              <a:t>, setup credenziali dell'hotspot</a:t>
            </a:r>
            <a:r>
              <a:rPr lang="en-US" sz="1300" dirty="0">
                <a:solidFill>
                  <a:srgbClr val="00B050"/>
                </a:solidFill>
              </a:rPr>
              <a:t>	      *</a:t>
            </a:r>
          </a:p>
          <a:p>
            <a:pPr marL="0" indent="0"/>
            <a:r>
              <a:rPr lang="en-US" sz="1300" dirty="0">
                <a:solidFill>
                  <a:srgbClr val="00B050"/>
                </a:solidFill>
              </a:rPr>
              <a:t> ***********************************************************************/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5424B906-499D-4117-9B24-FAFC0C3AF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5776" y="3714925"/>
            <a:ext cx="421896" cy="421896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C9F76598-051B-25C1-8C47-D387C560B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19465" y="3760993"/>
            <a:ext cx="373786" cy="373786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EE0322B-150B-4097-6F28-FAEB615B3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37323" y="2591650"/>
            <a:ext cx="361275" cy="361275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CFBD5CF4-AAAC-2327-A335-8991EED10C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33229" y="2584993"/>
            <a:ext cx="408955" cy="40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36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04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2"/>
            <a:ext cx="5377200" cy="782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Vulnerabilità &amp;    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dirty="0">
                <a:solidFill>
                  <a:schemeClr val="accent1"/>
                </a:solidFill>
              </a:rPr>
              <a:t> Sicurezza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853486"/>
            <a:ext cx="4298268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/* Attacchi 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Soluzioni Sicure */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25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19975"/>
            <a:ext cx="801250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>
                <a:solidFill>
                  <a:schemeClr val="accent2"/>
                </a:solidFill>
              </a:rPr>
              <a:t>MITM_attack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>
                <a:solidFill>
                  <a:schemeClr val="accent3"/>
                </a:solidFill>
              </a:rPr>
              <a:t>(</a:t>
            </a:r>
            <a:r>
              <a:rPr lang="it-IT" dirty="0" err="1">
                <a:solidFill>
                  <a:schemeClr val="accent3"/>
                </a:solidFill>
              </a:rPr>
              <a:t>Adv</a:t>
            </a:r>
            <a:r>
              <a:rPr lang="it-IT" dirty="0">
                <a:solidFill>
                  <a:schemeClr val="accent3"/>
                </a:solidFill>
              </a:rPr>
              <a:t>, Alice, Bob)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84020" y="1210303"/>
            <a:ext cx="7297222" cy="1988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/*********************************************************************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 * </a:t>
            </a:r>
            <a:r>
              <a:rPr lang="it-IT" sz="1300" dirty="0" err="1">
                <a:solidFill>
                  <a:srgbClr val="00B050"/>
                </a:solidFill>
              </a:rPr>
              <a:t>PassChain</a:t>
            </a:r>
            <a:r>
              <a:rPr lang="it-IT" sz="1300" dirty="0">
                <a:solidFill>
                  <a:srgbClr val="00B050"/>
                </a:solidFill>
              </a:rPr>
              <a:t> è vulnerabile all'attacco MITM su Bluetooth perché    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solidFill>
                  <a:srgbClr val="00B050"/>
                </a:solidFill>
              </a:rPr>
              <a:t> * manca l'autenticazione tra i due dispositivi. Una soluzione è   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solidFill>
                  <a:srgbClr val="00B050"/>
                </a:solidFill>
              </a:rPr>
              <a:t> * utilizzare BLE v4.2 BR/EDR utilizzando la crittografia basata su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solidFill>
                  <a:srgbClr val="00B050"/>
                </a:solidFill>
              </a:rPr>
              <a:t> * ECDH e utilizzando il modello di </a:t>
            </a:r>
            <a:r>
              <a:rPr lang="it-IT" sz="1300" dirty="0" err="1">
                <a:solidFill>
                  <a:srgbClr val="00B050"/>
                </a:solidFill>
              </a:rPr>
              <a:t>binding</a:t>
            </a:r>
            <a:r>
              <a:rPr lang="it-IT" sz="1300" dirty="0">
                <a:solidFill>
                  <a:srgbClr val="00B050"/>
                </a:solidFill>
              </a:rPr>
              <a:t> di confronto numerico  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solidFill>
                  <a:srgbClr val="00B050"/>
                </a:solidFill>
              </a:rPr>
              <a:t> * per l'autenticazione</a:t>
            </a:r>
            <a:r>
              <a:rPr lang="en-US" sz="1300" dirty="0">
                <a:solidFill>
                  <a:srgbClr val="00B050"/>
                </a:solidFill>
              </a:rPr>
              <a:t>	  				  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 *********************************************************************/</a:t>
            </a:r>
            <a:endParaRPr lang="en-US" sz="1300" dirty="0">
              <a:solidFill>
                <a:srgbClr val="00B050"/>
              </a:solidFill>
            </a:endParaRPr>
          </a:p>
          <a:p>
            <a:pPr marL="27305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/>
                </a:solidFill>
              </a:rPr>
              <a:t>&lt;</a:t>
            </a:r>
            <a:r>
              <a:rPr lang="en-US" sz="1200" dirty="0">
                <a:solidFill>
                  <a:schemeClr val="accent3"/>
                </a:solidFill>
              </a:rPr>
              <a:t> Questa </a:t>
            </a:r>
            <a:r>
              <a:rPr lang="en-US" sz="1200" dirty="0" err="1">
                <a:solidFill>
                  <a:schemeClr val="accent3"/>
                </a:solidFill>
              </a:rPr>
              <a:t>soluzione</a:t>
            </a:r>
            <a:r>
              <a:rPr lang="en-US" sz="1200" dirty="0">
                <a:solidFill>
                  <a:schemeClr val="accent3"/>
                </a:solidFill>
              </a:rPr>
              <a:t> non è forte </a:t>
            </a:r>
            <a:r>
              <a:rPr lang="en-US" sz="1200" dirty="0" err="1">
                <a:solidFill>
                  <a:schemeClr val="accent3"/>
                </a:solidFill>
              </a:rPr>
              <a:t>perchè</a:t>
            </a:r>
            <a:r>
              <a:rPr lang="en-US" sz="1200" dirty="0">
                <a:solidFill>
                  <a:schemeClr val="accent3"/>
                </a:solidFill>
              </a:rPr>
              <a:t> la v4.2 </a:t>
            </a:r>
            <a:r>
              <a:rPr lang="en-US" sz="1200" dirty="0" err="1">
                <a:solidFill>
                  <a:schemeClr val="accent3"/>
                </a:solidFill>
              </a:rPr>
              <a:t>fino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alla</a:t>
            </a:r>
            <a:r>
              <a:rPr lang="en-US" sz="1200" dirty="0">
                <a:solidFill>
                  <a:schemeClr val="accent3"/>
                </a:solidFill>
              </a:rPr>
              <a:t> 5.0 </a:t>
            </a:r>
            <a:r>
              <a:rPr lang="en-US" sz="1200" dirty="0" err="1">
                <a:solidFill>
                  <a:schemeClr val="accent3"/>
                </a:solidFill>
              </a:rPr>
              <a:t>soffrono</a:t>
            </a:r>
            <a:r>
              <a:rPr lang="en-US" sz="1200" dirty="0">
                <a:solidFill>
                  <a:schemeClr val="accent3"/>
                </a:solidFill>
              </a:rPr>
              <a:t> di </a:t>
            </a:r>
            <a:r>
              <a:rPr lang="en-US" sz="1200" dirty="0" err="1">
                <a:solidFill>
                  <a:schemeClr val="accent3"/>
                </a:solidFill>
              </a:rPr>
              <a:t>una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vulnerabilità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chiamata</a:t>
            </a:r>
            <a:r>
              <a:rPr lang="en-US" sz="1200" dirty="0">
                <a:solidFill>
                  <a:schemeClr val="accent3"/>
                </a:solidFill>
              </a:rPr>
              <a:t> "</a:t>
            </a:r>
            <a:r>
              <a:rPr lang="en-US" sz="1200" dirty="0" err="1">
                <a:solidFill>
                  <a:schemeClr val="accent3"/>
                </a:solidFill>
              </a:rPr>
              <a:t>BLURtooth</a:t>
            </a:r>
            <a:r>
              <a:rPr lang="en-US" sz="1200" dirty="0">
                <a:solidFill>
                  <a:schemeClr val="accent3"/>
                </a:solidFill>
              </a:rPr>
              <a:t>" </a:t>
            </a:r>
            <a:r>
              <a:rPr lang="en-US" sz="1200" dirty="0" err="1">
                <a:solidFill>
                  <a:schemeClr val="accent3"/>
                </a:solidFill>
              </a:rPr>
              <a:t>che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sfrutta</a:t>
            </a:r>
            <a:r>
              <a:rPr lang="en-US" sz="1200" dirty="0">
                <a:solidFill>
                  <a:schemeClr val="accent3"/>
                </a:solidFill>
              </a:rPr>
              <a:t> il CTDK &gt;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755275" y="3199185"/>
            <a:ext cx="4165015" cy="1124556"/>
            <a:chOff x="1509810" y="3199185"/>
            <a:chExt cx="8205231" cy="1124556"/>
          </a:xfrm>
        </p:grpSpPr>
        <p:cxnSp>
          <p:nvCxnSpPr>
            <p:cNvPr id="567" name="Google Shape;567;p32"/>
            <p:cNvCxnSpPr>
              <a:cxnSpLocks/>
            </p:cNvCxnSpPr>
            <p:nvPr/>
          </p:nvCxnSpPr>
          <p:spPr>
            <a:xfrm>
              <a:off x="2280025" y="3199185"/>
              <a:ext cx="0" cy="385923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509810" y="3585108"/>
              <a:ext cx="8205231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 </a:t>
              </a:r>
              <a:r>
                <a:rPr lang="it-IT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Questo debolezza è stata risolta dal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Protocollo GATT, disponibile nelle ultime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versioni dei dispositivi dotati di BLE </a:t>
              </a:r>
              <a:r>
                <a:rPr lang="en" sz="12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PassChain</a:t>
            </a:r>
            <a:r>
              <a:rPr lang="en" sz="1400" dirty="0">
                <a:solidFill>
                  <a:schemeClr val="accent3"/>
                </a:solidFill>
              </a:rPr>
              <a:t>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47250D1-D02B-C4F7-DADD-B2D9D9470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972" y="3258813"/>
            <a:ext cx="2545047" cy="1002112"/>
          </a:xfrm>
          <a:prstGeom prst="rect">
            <a:avLst/>
          </a:prstGeom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A30F326A-412A-3647-49BA-F3E6FB86367C}"/>
              </a:ext>
            </a:extLst>
          </p:cNvPr>
          <p:cNvGrpSpPr/>
          <p:nvPr/>
        </p:nvGrpSpPr>
        <p:grpSpPr>
          <a:xfrm>
            <a:off x="5975" y="0"/>
            <a:ext cx="9131119" cy="545433"/>
            <a:chOff x="5975" y="0"/>
            <a:chExt cx="9131119" cy="545433"/>
          </a:xfrm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1F3897E6-7912-8A15-C082-63C6FCD53154}"/>
                </a:ext>
              </a:extLst>
            </p:cNvPr>
            <p:cNvSpPr/>
            <p:nvPr/>
          </p:nvSpPr>
          <p:spPr>
            <a:xfrm>
              <a:off x="5975" y="0"/>
              <a:ext cx="4577975" cy="542575"/>
            </a:xfrm>
            <a:prstGeom prst="rect">
              <a:avLst/>
            </a:prstGeom>
            <a:solidFill>
              <a:srgbClr val="1619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chemeClr val="accent3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PassChain.ino</a:t>
              </a:r>
              <a:endParaRPr lang="it-IT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endParaRPr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5CB0E6FD-023B-8E18-4EEC-E7D3F8CEED8D}"/>
                </a:ext>
              </a:extLst>
            </p:cNvPr>
            <p:cNvSpPr/>
            <p:nvPr/>
          </p:nvSpPr>
          <p:spPr>
            <a:xfrm>
              <a:off x="4583950" y="1"/>
              <a:ext cx="4553144" cy="545432"/>
            </a:xfrm>
            <a:prstGeom prst="rect">
              <a:avLst/>
            </a:prstGeom>
            <a:solidFill>
              <a:srgbClr val="2E3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chemeClr val="accent3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Details.ino</a:t>
              </a:r>
              <a:endParaRPr lang="it-IT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417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801250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>
                <a:solidFill>
                  <a:schemeClr val="accent2"/>
                </a:solidFill>
              </a:rPr>
              <a:t>Exploit_FP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>
                <a:solidFill>
                  <a:schemeClr val="accent3"/>
                </a:solidFill>
              </a:rPr>
              <a:t>(</a:t>
            </a:r>
            <a:r>
              <a:rPr lang="it-IT" dirty="0" err="1">
                <a:solidFill>
                  <a:schemeClr val="accent3"/>
                </a:solidFill>
              </a:rPr>
              <a:t>memory</a:t>
            </a:r>
            <a:r>
              <a:rPr lang="it-IT" dirty="0">
                <a:solidFill>
                  <a:schemeClr val="accent3"/>
                </a:solidFill>
              </a:rPr>
              <a:t>)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84020" y="1357444"/>
            <a:ext cx="6978090" cy="1755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/*******************************************************************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 * </a:t>
            </a:r>
            <a:r>
              <a:rPr lang="en-US" sz="1300" dirty="0" err="1">
                <a:solidFill>
                  <a:srgbClr val="00B050"/>
                </a:solidFill>
              </a:rPr>
              <a:t>PassChain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usa</a:t>
            </a:r>
            <a:r>
              <a:rPr lang="en-US" sz="1300" dirty="0">
                <a:solidFill>
                  <a:srgbClr val="00B050"/>
                </a:solidFill>
              </a:rPr>
              <a:t> il Fingerprint per </a:t>
            </a:r>
            <a:r>
              <a:rPr lang="en-US" sz="1300" dirty="0" err="1">
                <a:solidFill>
                  <a:srgbClr val="00B050"/>
                </a:solidFill>
              </a:rPr>
              <a:t>autenticare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l’utente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quando</a:t>
            </a:r>
            <a:r>
              <a:rPr lang="en-US" sz="1300" dirty="0">
                <a:solidFill>
                  <a:srgbClr val="00B050"/>
                </a:solidFill>
              </a:rPr>
              <a:t>    *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B050"/>
                </a:solidFill>
              </a:rPr>
              <a:t> * </a:t>
            </a:r>
            <a:r>
              <a:rPr lang="en-US" sz="1300" dirty="0" err="1">
                <a:solidFill>
                  <a:srgbClr val="00B050"/>
                </a:solidFill>
              </a:rPr>
              <a:t>esegue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un’operazione</a:t>
            </a:r>
            <a:r>
              <a:rPr lang="en-US" sz="1300" dirty="0">
                <a:solidFill>
                  <a:srgbClr val="00B050"/>
                </a:solidFill>
              </a:rPr>
              <a:t>.	  			        	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 *******************************************************************/</a:t>
            </a:r>
            <a:endParaRPr lang="en-US" sz="1300" dirty="0">
              <a:solidFill>
                <a:srgbClr val="00B050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/>
                </a:solidFill>
              </a:rPr>
              <a:t>&lt;</a:t>
            </a:r>
            <a:r>
              <a:rPr lang="en-US" sz="1200" dirty="0">
                <a:solidFill>
                  <a:schemeClr val="accent3"/>
                </a:solidFill>
              </a:rPr>
              <a:t> La </a:t>
            </a:r>
            <a:r>
              <a:rPr lang="en-US" sz="1200" dirty="0" err="1">
                <a:solidFill>
                  <a:schemeClr val="accent3"/>
                </a:solidFill>
              </a:rPr>
              <a:t>vulnerabilità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consiste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nello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sfruttare</a:t>
            </a:r>
            <a:r>
              <a:rPr lang="en-US" sz="1200" dirty="0">
                <a:solidFill>
                  <a:schemeClr val="accent3"/>
                </a:solidFill>
              </a:rPr>
              <a:t> la </a:t>
            </a:r>
            <a:r>
              <a:rPr lang="en-US" sz="1200" dirty="0" err="1">
                <a:solidFill>
                  <a:schemeClr val="accent3"/>
                </a:solidFill>
              </a:rPr>
              <a:t>comunicazione</a:t>
            </a:r>
            <a:r>
              <a:rPr lang="en-US" sz="1200" dirty="0">
                <a:solidFill>
                  <a:schemeClr val="accent3"/>
                </a:solidFill>
              </a:rPr>
              <a:t> UART </a:t>
            </a:r>
            <a:r>
              <a:rPr lang="en-US" sz="1200" dirty="0" err="1">
                <a:solidFill>
                  <a:schemeClr val="accent3"/>
                </a:solidFill>
              </a:rPr>
              <a:t>perchè</a:t>
            </a:r>
            <a:r>
              <a:rPr lang="en-US" sz="1200" dirty="0">
                <a:solidFill>
                  <a:schemeClr val="accent3"/>
                </a:solidFill>
              </a:rPr>
              <a:t> il </a:t>
            </a:r>
            <a:r>
              <a:rPr lang="en-US" sz="1200" dirty="0" err="1">
                <a:solidFill>
                  <a:schemeClr val="accent3"/>
                </a:solidFill>
              </a:rPr>
              <a:t>sensore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usa</a:t>
            </a:r>
            <a:r>
              <a:rPr lang="en-US" sz="1200" dirty="0">
                <a:solidFill>
                  <a:schemeClr val="accent3"/>
                </a:solidFill>
              </a:rPr>
              <a:t> il </a:t>
            </a:r>
            <a:r>
              <a:rPr lang="en-US" sz="1200" dirty="0" err="1">
                <a:solidFill>
                  <a:schemeClr val="accent3"/>
                </a:solidFill>
              </a:rPr>
              <a:t>Seriale</a:t>
            </a:r>
            <a:r>
              <a:rPr lang="en-US" sz="1200" dirty="0">
                <a:solidFill>
                  <a:schemeClr val="accent3"/>
                </a:solidFill>
              </a:rPr>
              <a:t> TTL per </a:t>
            </a:r>
            <a:r>
              <a:rPr lang="en-US" sz="1200" dirty="0" err="1">
                <a:solidFill>
                  <a:schemeClr val="accent3"/>
                </a:solidFill>
              </a:rPr>
              <a:t>comunicare</a:t>
            </a:r>
            <a:r>
              <a:rPr lang="en-US" sz="1200" dirty="0">
                <a:solidFill>
                  <a:schemeClr val="accent3"/>
                </a:solidFill>
              </a:rPr>
              <a:t>. Ad </a:t>
            </a:r>
            <a:r>
              <a:rPr lang="en-US" sz="1200" dirty="0" err="1">
                <a:solidFill>
                  <a:schemeClr val="accent3"/>
                </a:solidFill>
              </a:rPr>
              <a:t>esempio</a:t>
            </a:r>
            <a:r>
              <a:rPr lang="en-US" sz="1200" dirty="0">
                <a:solidFill>
                  <a:schemeClr val="accent3"/>
                </a:solidFill>
              </a:rPr>
              <a:t>, </a:t>
            </a:r>
            <a:r>
              <a:rPr lang="en-US" sz="1200" dirty="0" err="1">
                <a:solidFill>
                  <a:schemeClr val="accent3"/>
                </a:solidFill>
              </a:rPr>
              <a:t>possiamo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usare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Attify</a:t>
            </a:r>
            <a:r>
              <a:rPr lang="en-US" sz="1200" dirty="0">
                <a:solidFill>
                  <a:schemeClr val="accent3"/>
                </a:solidFill>
              </a:rPr>
              <a:t> Badge per </a:t>
            </a:r>
            <a:r>
              <a:rPr lang="en-US" sz="1200" dirty="0" err="1">
                <a:solidFill>
                  <a:schemeClr val="accent3"/>
                </a:solidFill>
              </a:rPr>
              <a:t>emulare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una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connessione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seriale</a:t>
            </a:r>
            <a:r>
              <a:rPr lang="en-US" sz="1200" dirty="0">
                <a:solidFill>
                  <a:schemeClr val="accent3"/>
                </a:solidFill>
              </a:rPr>
              <a:t> ed </a:t>
            </a:r>
            <a:r>
              <a:rPr lang="en-US" sz="1200" dirty="0" err="1">
                <a:solidFill>
                  <a:schemeClr val="accent3"/>
                </a:solidFill>
              </a:rPr>
              <a:t>accedere</a:t>
            </a:r>
            <a:r>
              <a:rPr lang="en-US" sz="1200" dirty="0">
                <a:solidFill>
                  <a:schemeClr val="accent3"/>
                </a:solidFill>
              </a:rPr>
              <a:t> al </a:t>
            </a:r>
            <a:r>
              <a:rPr lang="en-US" sz="1200" dirty="0" err="1">
                <a:solidFill>
                  <a:schemeClr val="accent3"/>
                </a:solidFill>
              </a:rPr>
              <a:t>dispositivo</a:t>
            </a:r>
            <a:r>
              <a:rPr lang="en-US" sz="1200" dirty="0">
                <a:solidFill>
                  <a:schemeClr val="accent3"/>
                </a:solidFill>
              </a:rPr>
              <a:t> target &gt;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755275" y="3112655"/>
            <a:ext cx="5486025" cy="1211086"/>
            <a:chOff x="1509810" y="3112655"/>
            <a:chExt cx="10807669" cy="1211086"/>
          </a:xfrm>
        </p:grpSpPr>
        <p:cxnSp>
          <p:nvCxnSpPr>
            <p:cNvPr id="567" name="Google Shape;567;p32"/>
            <p:cNvCxnSpPr>
              <a:cxnSpLocks/>
            </p:cNvCxnSpPr>
            <p:nvPr/>
          </p:nvCxnSpPr>
          <p:spPr>
            <a:xfrm>
              <a:off x="2280025" y="3112655"/>
              <a:ext cx="0" cy="472453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509810" y="3585108"/>
              <a:ext cx="10807669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 </a:t>
              </a:r>
              <a:r>
                <a:rPr lang="en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Una soluzione è di isolare PassChain da questi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dispositivi, in particolare, l’utente non deve lasciare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incustodita la board</a:t>
              </a:r>
              <a:r>
                <a:rPr lang="en-US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" sz="12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A4B35788-BA59-C47F-3D20-20E814542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5650" y="3112655"/>
            <a:ext cx="1277582" cy="1277582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80BFA8B0-33FD-F5D2-6D72-7D066400F248}"/>
              </a:ext>
            </a:extLst>
          </p:cNvPr>
          <p:cNvGrpSpPr/>
          <p:nvPr/>
        </p:nvGrpSpPr>
        <p:grpSpPr>
          <a:xfrm>
            <a:off x="5975" y="0"/>
            <a:ext cx="9131119" cy="545433"/>
            <a:chOff x="5975" y="0"/>
            <a:chExt cx="9131119" cy="545433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B39FEA9A-C95D-AC30-8874-4C2EEFE43E7B}"/>
                </a:ext>
              </a:extLst>
            </p:cNvPr>
            <p:cNvSpPr/>
            <p:nvPr/>
          </p:nvSpPr>
          <p:spPr>
            <a:xfrm>
              <a:off x="5975" y="0"/>
              <a:ext cx="4577975" cy="542575"/>
            </a:xfrm>
            <a:prstGeom prst="rect">
              <a:avLst/>
            </a:prstGeom>
            <a:solidFill>
              <a:srgbClr val="1619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chemeClr val="accent3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PassChain.ino</a:t>
              </a:r>
              <a:endParaRPr lang="it-IT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endParaRPr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E5B72921-53E0-A5BF-F688-C3609BE30637}"/>
                </a:ext>
              </a:extLst>
            </p:cNvPr>
            <p:cNvSpPr/>
            <p:nvPr/>
          </p:nvSpPr>
          <p:spPr>
            <a:xfrm>
              <a:off x="4583950" y="1"/>
              <a:ext cx="4553144" cy="545432"/>
            </a:xfrm>
            <a:prstGeom prst="rect">
              <a:avLst/>
            </a:prstGeom>
            <a:solidFill>
              <a:srgbClr val="2E3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chemeClr val="accent3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Details.ino</a:t>
              </a:r>
              <a:endParaRPr lang="it-IT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202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801250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>
                <a:solidFill>
                  <a:schemeClr val="accent2"/>
                </a:solidFill>
              </a:rPr>
              <a:t>DoS_attack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>
                <a:solidFill>
                  <a:schemeClr val="accent3"/>
                </a:solidFill>
              </a:rPr>
              <a:t>(</a:t>
            </a:r>
            <a:r>
              <a:rPr lang="it-IT" dirty="0" err="1">
                <a:solidFill>
                  <a:schemeClr val="accent3"/>
                </a:solidFill>
              </a:rPr>
              <a:t>resources</a:t>
            </a:r>
            <a:r>
              <a:rPr lang="it-IT" dirty="0">
                <a:solidFill>
                  <a:schemeClr val="accent3"/>
                </a:solidFill>
              </a:rPr>
              <a:t>)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240576"/>
            <a:ext cx="7553075" cy="1641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/*******************************************************************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 * </a:t>
            </a:r>
            <a:r>
              <a:rPr lang="en-US" sz="1300" dirty="0" err="1">
                <a:solidFill>
                  <a:srgbClr val="00B050"/>
                </a:solidFill>
              </a:rPr>
              <a:t>L’utente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può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eseguire</a:t>
            </a:r>
            <a:r>
              <a:rPr lang="en-US" sz="1300" dirty="0">
                <a:solidFill>
                  <a:srgbClr val="00B050"/>
                </a:solidFill>
              </a:rPr>
              <a:t> il setup di </a:t>
            </a:r>
            <a:r>
              <a:rPr lang="en-US" sz="1300" dirty="0" err="1">
                <a:solidFill>
                  <a:srgbClr val="00B050"/>
                </a:solidFill>
              </a:rPr>
              <a:t>PassChain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connettendo</a:t>
            </a:r>
            <a:r>
              <a:rPr lang="en-US" sz="1300" dirty="0">
                <a:solidFill>
                  <a:srgbClr val="00B050"/>
                </a:solidFill>
              </a:rPr>
              <a:t> il	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B050"/>
                </a:solidFill>
              </a:rPr>
              <a:t> * </a:t>
            </a:r>
            <a:r>
              <a:rPr lang="en-US" sz="1300" dirty="0" err="1">
                <a:solidFill>
                  <a:srgbClr val="00B050"/>
                </a:solidFill>
              </a:rPr>
              <a:t>dispositivo</a:t>
            </a:r>
            <a:r>
              <a:rPr lang="en-US" sz="1300" dirty="0">
                <a:solidFill>
                  <a:srgbClr val="00B050"/>
                </a:solidFill>
              </a:rPr>
              <a:t> al server Python.				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 *******************************************************************/</a:t>
            </a:r>
            <a:endParaRPr lang="en-US" sz="1300" dirty="0">
              <a:solidFill>
                <a:srgbClr val="00B050"/>
              </a:solidFill>
            </a:endParaRPr>
          </a:p>
          <a:p>
            <a:pPr marL="452438" lvl="0" indent="-4763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/>
                </a:solidFill>
              </a:rPr>
              <a:t>&lt;</a:t>
            </a:r>
            <a:r>
              <a:rPr lang="en-US" sz="1200" dirty="0">
                <a:solidFill>
                  <a:schemeClr val="accent3"/>
                </a:solidFill>
              </a:rPr>
              <a:t> Un </a:t>
            </a:r>
            <a:r>
              <a:rPr lang="en-US" sz="1200" dirty="0" err="1">
                <a:solidFill>
                  <a:schemeClr val="accent3"/>
                </a:solidFill>
              </a:rPr>
              <a:t>malintenzionato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può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eseguire</a:t>
            </a:r>
            <a:r>
              <a:rPr lang="en-US" sz="1200" dirty="0">
                <a:solidFill>
                  <a:schemeClr val="accent3"/>
                </a:solidFill>
              </a:rPr>
              <a:t> un </a:t>
            </a:r>
            <a:r>
              <a:rPr lang="en-US" sz="1200" dirty="0" err="1">
                <a:solidFill>
                  <a:schemeClr val="accent3"/>
                </a:solidFill>
              </a:rPr>
              <a:t>attacco</a:t>
            </a:r>
            <a:r>
              <a:rPr lang="en-US" sz="1200" dirty="0">
                <a:solidFill>
                  <a:schemeClr val="accent3"/>
                </a:solidFill>
              </a:rPr>
              <a:t> DoS </a:t>
            </a:r>
            <a:r>
              <a:rPr lang="en-US" sz="1200" dirty="0" err="1">
                <a:solidFill>
                  <a:schemeClr val="accent3"/>
                </a:solidFill>
              </a:rPr>
              <a:t>esaurendo</a:t>
            </a:r>
            <a:r>
              <a:rPr lang="en-US" sz="1200" dirty="0">
                <a:solidFill>
                  <a:schemeClr val="accent3"/>
                </a:solidFill>
              </a:rPr>
              <a:t> le        </a:t>
            </a:r>
            <a:r>
              <a:rPr lang="en-US" sz="1200" dirty="0" err="1">
                <a:solidFill>
                  <a:schemeClr val="accent3"/>
                </a:solidFill>
              </a:rPr>
              <a:t>risorse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dell’host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che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sta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eseguendo</a:t>
            </a:r>
            <a:r>
              <a:rPr lang="en-US" sz="1200" dirty="0">
                <a:solidFill>
                  <a:schemeClr val="accent3"/>
                </a:solidFill>
              </a:rPr>
              <a:t> il server e </a:t>
            </a:r>
            <a:r>
              <a:rPr lang="en-US" sz="1200" dirty="0" err="1">
                <a:solidFill>
                  <a:schemeClr val="accent3"/>
                </a:solidFill>
              </a:rPr>
              <a:t>interrompendo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i</a:t>
            </a:r>
            <a:r>
              <a:rPr lang="en-US" sz="1200" dirty="0">
                <a:solidFill>
                  <a:schemeClr val="accent3"/>
                </a:solidFill>
              </a:rPr>
              <a:t>      </a:t>
            </a:r>
            <a:r>
              <a:rPr lang="en-US" sz="1200" dirty="0" err="1">
                <a:solidFill>
                  <a:schemeClr val="accent3"/>
                </a:solidFill>
              </a:rPr>
              <a:t>servizi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dell’host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connesso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alla</a:t>
            </a:r>
            <a:r>
              <a:rPr lang="en-US" sz="1200" dirty="0">
                <a:solidFill>
                  <a:schemeClr val="accent3"/>
                </a:solidFill>
              </a:rPr>
              <a:t> rete &gt;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755275" y="2881983"/>
            <a:ext cx="3352752" cy="1441758"/>
            <a:chOff x="1509810" y="2881983"/>
            <a:chExt cx="6605043" cy="1441758"/>
          </a:xfrm>
        </p:grpSpPr>
        <p:cxnSp>
          <p:nvCxnSpPr>
            <p:cNvPr id="567" name="Google Shape;567;p32"/>
            <p:cNvCxnSpPr>
              <a:cxnSpLocks/>
            </p:cNvCxnSpPr>
            <p:nvPr/>
          </p:nvCxnSpPr>
          <p:spPr>
            <a:xfrm>
              <a:off x="2280025" y="2881983"/>
              <a:ext cx="0" cy="703125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509810" y="3585108"/>
              <a:ext cx="6605043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 </a:t>
              </a:r>
              <a:r>
                <a:rPr lang="en-US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In </a:t>
              </a:r>
              <a:r>
                <a:rPr lang="en-US" sz="1200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questo</a:t>
              </a:r>
              <a:r>
                <a:rPr lang="en-US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modo </a:t>
              </a:r>
              <a:r>
                <a:rPr lang="en-US" sz="1200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l’utente</a:t>
              </a:r>
              <a:r>
                <a:rPr lang="en-US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non 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</a:t>
              </a:r>
              <a:r>
                <a:rPr lang="en-US" sz="1200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può</a:t>
              </a:r>
              <a:r>
                <a:rPr lang="en-US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sz="1200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connettersi</a:t>
              </a:r>
              <a:r>
                <a:rPr lang="en-US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al server ed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</a:t>
              </a:r>
              <a:r>
                <a:rPr lang="en-US" sz="1200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eseguire</a:t>
              </a:r>
              <a:r>
                <a:rPr lang="en-US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il setup </a:t>
              </a:r>
              <a:r>
                <a:rPr lang="en-US" sz="1200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della</a:t>
              </a:r>
              <a:r>
                <a:rPr lang="en-US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sz="1200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scheda</a:t>
              </a:r>
              <a:r>
                <a:rPr lang="en-US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" sz="12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97F14C3-1DCF-1F1E-0422-AE913070C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507" y="2886587"/>
            <a:ext cx="3533784" cy="1356721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C3EB6C75-3C8D-8318-00E4-C3E84D627D92}"/>
              </a:ext>
            </a:extLst>
          </p:cNvPr>
          <p:cNvGrpSpPr/>
          <p:nvPr/>
        </p:nvGrpSpPr>
        <p:grpSpPr>
          <a:xfrm>
            <a:off x="5975" y="0"/>
            <a:ext cx="9131119" cy="545433"/>
            <a:chOff x="5975" y="0"/>
            <a:chExt cx="9131119" cy="545433"/>
          </a:xfrm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BFAD5ABA-5774-110B-48D0-77B699059B85}"/>
                </a:ext>
              </a:extLst>
            </p:cNvPr>
            <p:cNvSpPr/>
            <p:nvPr/>
          </p:nvSpPr>
          <p:spPr>
            <a:xfrm>
              <a:off x="5975" y="0"/>
              <a:ext cx="4577975" cy="542575"/>
            </a:xfrm>
            <a:prstGeom prst="rect">
              <a:avLst/>
            </a:prstGeom>
            <a:solidFill>
              <a:srgbClr val="1619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chemeClr val="accent3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PassChain.ino</a:t>
              </a:r>
              <a:endParaRPr lang="it-IT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endParaRPr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99ACE166-3A05-A160-2D48-ED479012ED48}"/>
                </a:ext>
              </a:extLst>
            </p:cNvPr>
            <p:cNvSpPr/>
            <p:nvPr/>
          </p:nvSpPr>
          <p:spPr>
            <a:xfrm>
              <a:off x="4583950" y="1"/>
              <a:ext cx="4553144" cy="545432"/>
            </a:xfrm>
            <a:prstGeom prst="rect">
              <a:avLst/>
            </a:prstGeom>
            <a:solidFill>
              <a:srgbClr val="2E3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chemeClr val="accent3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Details.ino</a:t>
              </a:r>
              <a:endParaRPr lang="it-IT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131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7"/>
          <p:cNvSpPr txBox="1">
            <a:spLocks noGrp="1"/>
          </p:cNvSpPr>
          <p:nvPr>
            <p:ph type="body" idx="1"/>
          </p:nvPr>
        </p:nvSpPr>
        <p:spPr>
          <a:xfrm>
            <a:off x="4074409" y="1847156"/>
            <a:ext cx="4821807" cy="1069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I dati sono salvati sul dispositivo 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cifrati usando lo schema AES-128 bit con 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la modalità GCM </a:t>
            </a:r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/>
              <a:t>v</a:t>
            </a:r>
            <a:r>
              <a:rPr lang="en" sz="2400" dirty="0"/>
              <a:t>oid </a:t>
            </a:r>
            <a:r>
              <a:rPr lang="en" sz="2400" dirty="0">
                <a:solidFill>
                  <a:schemeClr val="accent2"/>
                </a:solidFill>
              </a:rPr>
              <a:t>Security_Solution </a:t>
            </a:r>
            <a:r>
              <a:rPr lang="en" sz="2400" dirty="0">
                <a:solidFill>
                  <a:schemeClr val="accent3"/>
                </a:solidFill>
              </a:rPr>
              <a:t>(crypto, SSL)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84" name="Google Shape;784;p37"/>
          <p:cNvSpPr txBox="1">
            <a:spLocks noGrp="1"/>
          </p:cNvSpPr>
          <p:nvPr>
            <p:ph type="title" idx="2"/>
          </p:nvPr>
        </p:nvSpPr>
        <p:spPr>
          <a:xfrm flipH="1">
            <a:off x="1478058" y="2150592"/>
            <a:ext cx="2723443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bg1"/>
                </a:solidFill>
              </a:rPr>
              <a:t>Tag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/>
              <a:t>AES_128 </a:t>
            </a:r>
            <a:r>
              <a:rPr lang="en" sz="1400" dirty="0">
                <a:solidFill>
                  <a:schemeClr val="accent3"/>
                </a:solidFill>
              </a:rPr>
              <a:t>(plainText, </a:t>
            </a:r>
            <a:br>
              <a:rPr lang="en" sz="1400" dirty="0">
                <a:solidFill>
                  <a:schemeClr val="accent3"/>
                </a:solidFill>
              </a:rPr>
            </a:br>
            <a:r>
              <a:rPr lang="en" sz="1400" dirty="0">
                <a:solidFill>
                  <a:schemeClr val="accent3"/>
                </a:solidFill>
              </a:rPr>
              <a:t>	     key, IV);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85" name="Google Shape;785;p37"/>
          <p:cNvSpPr txBox="1">
            <a:spLocks noGrp="1"/>
          </p:cNvSpPr>
          <p:nvPr>
            <p:ph type="body" idx="3"/>
          </p:nvPr>
        </p:nvSpPr>
        <p:spPr>
          <a:xfrm>
            <a:off x="4303009" y="3219838"/>
            <a:ext cx="4694400" cy="10691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I dati sono inviati dal server Python 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all’Esp32 in chiaro perchè la 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comunicazione è realizzata con SSL 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garantendo autenticazione, integrità e 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riservatezza</a:t>
            </a:r>
            <a:r>
              <a:rPr lang="it-IT" dirty="0">
                <a:solidFill>
                  <a:schemeClr val="accent3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86" name="Google Shape;786;p37"/>
          <p:cNvSpPr txBox="1">
            <a:spLocks noGrp="1"/>
          </p:cNvSpPr>
          <p:nvPr>
            <p:ph type="title" idx="4"/>
          </p:nvPr>
        </p:nvSpPr>
        <p:spPr>
          <a:xfrm flipH="1">
            <a:off x="2039784" y="3355944"/>
            <a:ext cx="226322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solidFill>
                  <a:schemeClr val="bg1"/>
                </a:solidFill>
              </a:rPr>
              <a:t>void</a:t>
            </a:r>
            <a:r>
              <a:rPr lang="it-IT" sz="1600" dirty="0"/>
              <a:t> </a:t>
            </a:r>
            <a:r>
              <a:rPr lang="en" sz="1600" dirty="0"/>
              <a:t>SSL </a:t>
            </a:r>
            <a:r>
              <a:rPr lang="en" sz="1600" dirty="0">
                <a:solidFill>
                  <a:schemeClr val="accent3"/>
                </a:solidFill>
              </a:rPr>
              <a:t>(certs);</a:t>
            </a:r>
            <a:endParaRPr sz="1600" dirty="0">
              <a:solidFill>
                <a:schemeClr val="accent3"/>
              </a:solidFill>
            </a:endParaRPr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5"/>
          </p:nvPr>
        </p:nvSpPr>
        <p:spPr>
          <a:xfrm>
            <a:off x="1672199" y="1245150"/>
            <a:ext cx="6675383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Le soluzioni sicure adottate sono l’uso della crittografia e della cominicazione SSL &gt;</a:t>
            </a:r>
            <a:endParaRPr dirty="0"/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6037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6664548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dirty="0"/>
              <a:t>Tag</a:t>
            </a:r>
            <a:r>
              <a:rPr lang="en" sz="2500" dirty="0"/>
              <a:t> </a:t>
            </a:r>
            <a:r>
              <a:rPr lang="en" sz="2500" dirty="0">
                <a:solidFill>
                  <a:schemeClr val="accent2"/>
                </a:solidFill>
              </a:rPr>
              <a:t>AES_128 </a:t>
            </a:r>
            <a:r>
              <a:rPr lang="en" sz="2500" dirty="0">
                <a:solidFill>
                  <a:schemeClr val="accent3"/>
                </a:solidFill>
              </a:rPr>
              <a:t>(plainText, key, IV)</a:t>
            </a:r>
            <a:r>
              <a:rPr lang="en" sz="2500" dirty="0"/>
              <a:t> </a:t>
            </a:r>
            <a:r>
              <a:rPr lang="en" sz="2500" dirty="0">
                <a:solidFill>
                  <a:schemeClr val="accent6"/>
                </a:solidFill>
              </a:rPr>
              <a:t>{</a:t>
            </a:r>
            <a:endParaRPr sz="2500"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234400"/>
            <a:ext cx="7365923" cy="2701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/*********************************************************************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 * </a:t>
            </a:r>
            <a:r>
              <a:rPr lang="en-US" sz="1300" dirty="0">
                <a:solidFill>
                  <a:srgbClr val="00B050"/>
                </a:solidFill>
              </a:rPr>
              <a:t>AES-GCM è un </a:t>
            </a:r>
            <a:r>
              <a:rPr lang="en-US" sz="1300" dirty="0" err="1">
                <a:solidFill>
                  <a:srgbClr val="00B050"/>
                </a:solidFill>
              </a:rPr>
              <a:t>cifrario</a:t>
            </a:r>
            <a:r>
              <a:rPr lang="en-US" sz="1300" dirty="0">
                <a:solidFill>
                  <a:srgbClr val="00B050"/>
                </a:solidFill>
              </a:rPr>
              <a:t> a </a:t>
            </a:r>
            <a:r>
              <a:rPr lang="en-US" sz="1300" dirty="0" err="1">
                <a:solidFill>
                  <a:srgbClr val="00B050"/>
                </a:solidFill>
              </a:rPr>
              <a:t>blocchi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che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garantisce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autenticazione</a:t>
            </a:r>
            <a:r>
              <a:rPr lang="en-US" sz="1300" dirty="0">
                <a:solidFill>
                  <a:srgbClr val="00B050"/>
                </a:solidFill>
              </a:rPr>
              <a:t>,  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B050"/>
                </a:solidFill>
              </a:rPr>
              <a:t> * </a:t>
            </a:r>
            <a:r>
              <a:rPr lang="en-US" sz="1300" dirty="0" err="1">
                <a:solidFill>
                  <a:srgbClr val="00B050"/>
                </a:solidFill>
              </a:rPr>
              <a:t>confidenzialità</a:t>
            </a:r>
            <a:r>
              <a:rPr lang="en-US" sz="1300" dirty="0">
                <a:solidFill>
                  <a:srgbClr val="00B050"/>
                </a:solidFill>
              </a:rPr>
              <a:t> e </a:t>
            </a:r>
            <a:r>
              <a:rPr lang="en-US" sz="1300" dirty="0" err="1">
                <a:solidFill>
                  <a:srgbClr val="00B050"/>
                </a:solidFill>
              </a:rPr>
              <a:t>integrità</a:t>
            </a:r>
            <a:r>
              <a:rPr lang="en-US" sz="1300" dirty="0">
                <a:solidFill>
                  <a:srgbClr val="00B050"/>
                </a:solidFill>
              </a:rPr>
              <a:t>. 		                  	  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" sz="1300" dirty="0">
                <a:solidFill>
                  <a:srgbClr val="00B050"/>
                </a:solidFill>
              </a:rPr>
              <a:t>*********************************************************************/</a:t>
            </a:r>
            <a:endParaRPr sz="1300" dirty="0">
              <a:solidFill>
                <a:srgbClr val="00B050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6"/>
                </a:solidFill>
              </a:rPr>
              <a:t>&lt;</a:t>
            </a:r>
            <a:r>
              <a:rPr lang="en" sz="1300" dirty="0">
                <a:solidFill>
                  <a:schemeClr val="accent3"/>
                </a:solidFill>
              </a:rPr>
              <a:t> </a:t>
            </a:r>
            <a:r>
              <a:rPr lang="en-US" sz="1300" dirty="0" err="1">
                <a:solidFill>
                  <a:schemeClr val="accent3"/>
                </a:solidFill>
              </a:rPr>
              <a:t>Abbiamo</a:t>
            </a:r>
            <a:r>
              <a:rPr lang="en-US" sz="1300" dirty="0">
                <a:solidFill>
                  <a:schemeClr val="accent3"/>
                </a:solidFill>
              </a:rPr>
              <a:t> 4 input:</a:t>
            </a:r>
          </a:p>
          <a:p>
            <a:pPr marL="734866" lvl="0" indent="-2857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en-US" sz="1300" dirty="0">
                <a:solidFill>
                  <a:schemeClr val="accent3"/>
                </a:solidFill>
              </a:rPr>
              <a:t>Secret key (128-bit);</a:t>
            </a:r>
          </a:p>
          <a:p>
            <a:pPr marL="734866" lvl="0" indent="-2857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en-US" sz="1300" dirty="0">
                <a:solidFill>
                  <a:schemeClr val="accent3"/>
                </a:solidFill>
              </a:rPr>
              <a:t>IV (96-bit);</a:t>
            </a:r>
          </a:p>
          <a:p>
            <a:pPr marL="734866" lvl="0" indent="-2857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en-US" sz="1300" dirty="0">
                <a:solidFill>
                  <a:schemeClr val="accent3"/>
                </a:solidFill>
              </a:rPr>
              <a:t>Plaintext;</a:t>
            </a:r>
          </a:p>
          <a:p>
            <a:pPr marL="734866" lvl="0" indent="-2857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en-US" sz="1300" dirty="0">
                <a:solidFill>
                  <a:schemeClr val="accent3"/>
                </a:solidFill>
              </a:rPr>
              <a:t>Optional addition authenticated data (AAD) </a:t>
            </a:r>
            <a:r>
              <a:rPr lang="en" sz="1300" dirty="0">
                <a:solidFill>
                  <a:schemeClr val="accent3"/>
                </a:solidFill>
              </a:rPr>
              <a:t>&gt;</a:t>
            </a:r>
            <a:endParaRPr sz="1300"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00998"/>
            <a:chOff x="1084825" y="1168950"/>
            <a:chExt cx="506100" cy="3400998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magine 2" descr="Immagine che contiene giocattolo&#10;&#10;Descrizione generata automaticamente">
            <a:extLst>
              <a:ext uri="{FF2B5EF4-FFF2-40B4-BE49-F238E27FC236}">
                <a16:creationId xmlns:a16="http://schemas.microsoft.com/office/drawing/2014/main" id="{20D8FCA8-0D76-02DF-9D0B-1B1179A76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8" r="35077" b="6381"/>
          <a:stretch/>
        </p:blipFill>
        <p:spPr>
          <a:xfrm>
            <a:off x="7321968" y="2223084"/>
            <a:ext cx="1032047" cy="21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84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6664548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it-IT" sz="2500" b="0" i="0" u="none" strike="noStrike" kern="0" cap="none" spc="0" normalizeH="0" baseline="0" noProof="0" dirty="0">
                <a:ln>
                  <a:noFill/>
                </a:ln>
                <a:solidFill>
                  <a:srgbClr val="FF5858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Tag</a:t>
            </a:r>
            <a:r>
              <a:rPr kumimoji="0" lang="en" sz="2500" b="0" i="0" u="none" strike="noStrike" kern="0" cap="none" spc="0" normalizeH="0" baseline="0" noProof="0" dirty="0">
                <a:ln>
                  <a:noFill/>
                </a:ln>
                <a:solidFill>
                  <a:srgbClr val="FF5858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 </a:t>
            </a:r>
            <a:r>
              <a:rPr kumimoji="0" lang="en" sz="25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AES_128 </a:t>
            </a:r>
            <a:r>
              <a:rPr kumimoji="0" lang="en" sz="2500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(plainText, key, IV)</a:t>
            </a:r>
            <a:r>
              <a:rPr kumimoji="0" lang="en" sz="2500" b="0" i="0" u="none" strike="noStrike" kern="0" cap="none" spc="0" normalizeH="0" baseline="0" noProof="0" dirty="0">
                <a:ln>
                  <a:noFill/>
                </a:ln>
                <a:solidFill>
                  <a:srgbClr val="FF5858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 </a:t>
            </a:r>
            <a:r>
              <a:rPr kumimoji="0" lang="en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{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234400"/>
            <a:ext cx="7365923" cy="2192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/**********************************************************************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 * </a:t>
            </a:r>
            <a:r>
              <a:rPr lang="en-US" sz="1300" dirty="0">
                <a:solidFill>
                  <a:srgbClr val="00B050"/>
                </a:solidFill>
              </a:rPr>
              <a:t>La </a:t>
            </a:r>
            <a:r>
              <a:rPr lang="en-US" sz="1300" b="1" dirty="0" err="1">
                <a:solidFill>
                  <a:srgbClr val="00B050"/>
                </a:solidFill>
              </a:rPr>
              <a:t>chiave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deve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essere</a:t>
            </a:r>
            <a:r>
              <a:rPr lang="en-US" sz="1300" dirty="0">
                <a:solidFill>
                  <a:srgbClr val="00B050"/>
                </a:solidFill>
              </a:rPr>
              <a:t> generate </a:t>
            </a:r>
            <a:r>
              <a:rPr lang="en-US" sz="1300" dirty="0" err="1">
                <a:solidFill>
                  <a:srgbClr val="00B050"/>
                </a:solidFill>
              </a:rPr>
              <a:t>casualmente</a:t>
            </a:r>
            <a:r>
              <a:rPr lang="en-US" sz="1300" dirty="0">
                <a:solidFill>
                  <a:srgbClr val="00B050"/>
                </a:solidFill>
              </a:rPr>
              <a:t>, ad </a:t>
            </a:r>
            <a:r>
              <a:rPr lang="en-US" sz="1300" dirty="0" err="1">
                <a:solidFill>
                  <a:srgbClr val="00B050"/>
                </a:solidFill>
              </a:rPr>
              <a:t>esempio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utilizzando</a:t>
            </a:r>
            <a:r>
              <a:rPr lang="en-US" sz="1300" dirty="0">
                <a:solidFill>
                  <a:srgbClr val="00B050"/>
                </a:solidFill>
              </a:rPr>
              <a:t>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B050"/>
                </a:solidFill>
              </a:rPr>
              <a:t> * I PUFs in Esp32.			     		   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" sz="1300" dirty="0">
                <a:solidFill>
                  <a:srgbClr val="00B050"/>
                </a:solidFill>
              </a:rPr>
              <a:t>**********************************************************************/</a:t>
            </a:r>
            <a:endParaRPr sz="1300" dirty="0">
              <a:solidFill>
                <a:srgbClr val="00B050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6"/>
                </a:solidFill>
              </a:rPr>
              <a:t>&lt;</a:t>
            </a:r>
            <a:r>
              <a:rPr lang="en" sz="1300" dirty="0">
                <a:solidFill>
                  <a:schemeClr val="accent3"/>
                </a:solidFill>
              </a:rPr>
              <a:t> </a:t>
            </a:r>
            <a:r>
              <a:rPr lang="it-IT" sz="1300" dirty="0">
                <a:solidFill>
                  <a:schemeClr val="accent3"/>
                </a:solidFill>
              </a:rPr>
              <a:t>Ciò è utile perché un PUF viene utilizzato per creare chiavi che vengono generate su richiesta e cancellate una volta utilizzate. La chiave PUF non esiste in forma digitale all'interno del circuito integrato ed è derivata e prodotta su richiesta sfruttando le caratteristiche fisiche degli elementi del circuito </a:t>
            </a:r>
            <a:r>
              <a:rPr lang="en" sz="1300" dirty="0">
                <a:solidFill>
                  <a:schemeClr val="accent3"/>
                </a:solidFill>
              </a:rPr>
              <a:t>&gt;</a:t>
            </a:r>
            <a:endParaRPr sz="1300"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741713" y="3367699"/>
            <a:ext cx="5047011" cy="878539"/>
            <a:chOff x="1741713" y="3367699"/>
            <a:chExt cx="5047011" cy="878539"/>
          </a:xfrm>
        </p:grpSpPr>
        <p:cxnSp>
          <p:nvCxnSpPr>
            <p:cNvPr id="567" name="Google Shape;567;p32"/>
            <p:cNvCxnSpPr>
              <a:cxnSpLocks/>
            </p:cNvCxnSpPr>
            <p:nvPr/>
          </p:nvCxnSpPr>
          <p:spPr>
            <a:xfrm>
              <a:off x="2280025" y="3367699"/>
              <a:ext cx="0" cy="267854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741713" y="3630715"/>
              <a:ext cx="5047011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Nel nostro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caso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abbiamo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una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chiave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di test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salvata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hard-coded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nel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codice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Arduino </a:t>
              </a: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08652570-683F-42F3-36DC-28C53E308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7036" y="3417916"/>
            <a:ext cx="935089" cy="9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93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6664548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it-IT" sz="2500" b="0" i="0" u="none" strike="noStrike" kern="0" cap="none" spc="0" normalizeH="0" baseline="0" noProof="0" dirty="0">
                <a:ln>
                  <a:noFill/>
                </a:ln>
                <a:solidFill>
                  <a:srgbClr val="FF5858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Tag</a:t>
            </a:r>
            <a:r>
              <a:rPr kumimoji="0" lang="en" sz="2500" b="0" i="0" u="none" strike="noStrike" kern="0" cap="none" spc="0" normalizeH="0" baseline="0" noProof="0" dirty="0">
                <a:ln>
                  <a:noFill/>
                </a:ln>
                <a:solidFill>
                  <a:srgbClr val="FF5858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 </a:t>
            </a:r>
            <a:r>
              <a:rPr kumimoji="0" lang="en" sz="25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AES_128 </a:t>
            </a:r>
            <a:r>
              <a:rPr kumimoji="0" lang="en" sz="2500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(plainText, key, IV)</a:t>
            </a:r>
            <a:r>
              <a:rPr kumimoji="0" lang="en" sz="2500" b="0" i="0" u="none" strike="noStrike" kern="0" cap="none" spc="0" normalizeH="0" baseline="0" noProof="0" dirty="0">
                <a:ln>
                  <a:noFill/>
                </a:ln>
                <a:solidFill>
                  <a:srgbClr val="FF5858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 </a:t>
            </a:r>
            <a:r>
              <a:rPr kumimoji="0" lang="en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6" y="1226190"/>
            <a:ext cx="6957590" cy="1743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/******************************************************************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 * </a:t>
            </a:r>
            <a:r>
              <a:rPr lang="en-US" sz="1300" dirty="0" err="1">
                <a:solidFill>
                  <a:srgbClr val="00B050"/>
                </a:solidFill>
              </a:rPr>
              <a:t>Gli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b="1" dirty="0">
                <a:solidFill>
                  <a:srgbClr val="00B050"/>
                </a:solidFill>
              </a:rPr>
              <a:t>IV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sono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generati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randomicamente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sfruttando</a:t>
            </a:r>
            <a:r>
              <a:rPr lang="en-US" sz="1300" dirty="0">
                <a:solidFill>
                  <a:srgbClr val="00B050"/>
                </a:solidFill>
              </a:rPr>
              <a:t> RGN Hardware  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B050"/>
                </a:solidFill>
              </a:rPr>
              <a:t> * dell’Esp32.						 *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 ******************************************************************/</a:t>
            </a:r>
            <a:endParaRPr sz="1300" dirty="0">
              <a:solidFill>
                <a:srgbClr val="00B050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6"/>
                </a:solidFill>
              </a:rPr>
              <a:t>&lt;</a:t>
            </a:r>
            <a:r>
              <a:rPr lang="en" sz="1300" dirty="0">
                <a:solidFill>
                  <a:schemeClr val="accent3"/>
                </a:solidFill>
              </a:rPr>
              <a:t> </a:t>
            </a:r>
            <a:r>
              <a:rPr lang="en-US" sz="1300" dirty="0">
                <a:solidFill>
                  <a:schemeClr val="accent3"/>
                </a:solidFill>
              </a:rPr>
              <a:t>La </a:t>
            </a:r>
            <a:r>
              <a:rPr lang="en-US" sz="1300" dirty="0" err="1">
                <a:solidFill>
                  <a:schemeClr val="accent3"/>
                </a:solidFill>
              </a:rPr>
              <a:t>funzione</a:t>
            </a:r>
            <a:r>
              <a:rPr lang="en-US" sz="1300" dirty="0">
                <a:solidFill>
                  <a:schemeClr val="accent3"/>
                </a:solidFill>
              </a:rPr>
              <a:t> </a:t>
            </a:r>
            <a:r>
              <a:rPr lang="en-US" sz="13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esp_random</a:t>
            </a:r>
            <a:r>
              <a:rPr lang="en-US" sz="13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300" dirty="0">
                <a:solidFill>
                  <a:schemeClr val="accent3"/>
                </a:solidFill>
              </a:rPr>
              <a:t>produce </a:t>
            </a:r>
            <a:r>
              <a:rPr lang="en-US" sz="1300" dirty="0" err="1">
                <a:solidFill>
                  <a:schemeClr val="accent3"/>
                </a:solidFill>
              </a:rPr>
              <a:t>dei</a:t>
            </a:r>
            <a:r>
              <a:rPr lang="en-US" sz="1300" dirty="0">
                <a:solidFill>
                  <a:schemeClr val="accent3"/>
                </a:solidFill>
              </a:rPr>
              <a:t> TRN solo se il Wi-Fi o il Bluetooth </a:t>
            </a:r>
            <a:r>
              <a:rPr lang="en-US" sz="1300" dirty="0" err="1">
                <a:solidFill>
                  <a:schemeClr val="accent3"/>
                </a:solidFill>
              </a:rPr>
              <a:t>sono</a:t>
            </a:r>
            <a:r>
              <a:rPr lang="en-US" sz="1300" dirty="0">
                <a:solidFill>
                  <a:schemeClr val="accent3"/>
                </a:solidFill>
              </a:rPr>
              <a:t> </a:t>
            </a:r>
            <a:r>
              <a:rPr lang="en-US" sz="1300" dirty="0" err="1">
                <a:solidFill>
                  <a:schemeClr val="accent3"/>
                </a:solidFill>
              </a:rPr>
              <a:t>attivi</a:t>
            </a:r>
            <a:r>
              <a:rPr lang="en-US" sz="1300" dirty="0">
                <a:solidFill>
                  <a:schemeClr val="accent3"/>
                </a:solidFill>
              </a:rPr>
              <a:t>. La </a:t>
            </a:r>
            <a:r>
              <a:rPr lang="en-US" sz="1300" dirty="0" err="1">
                <a:solidFill>
                  <a:schemeClr val="accent3"/>
                </a:solidFill>
              </a:rPr>
              <a:t>funzione</a:t>
            </a:r>
            <a:r>
              <a:rPr lang="en-US" sz="1300" dirty="0">
                <a:solidFill>
                  <a:schemeClr val="accent3"/>
                </a:solidFill>
              </a:rPr>
              <a:t> </a:t>
            </a:r>
            <a:r>
              <a:rPr lang="en-US" sz="1300" dirty="0" err="1">
                <a:solidFill>
                  <a:schemeClr val="accent3"/>
                </a:solidFill>
              </a:rPr>
              <a:t>ritorna</a:t>
            </a:r>
            <a:r>
              <a:rPr lang="en-US" sz="1300" dirty="0">
                <a:solidFill>
                  <a:schemeClr val="accent3"/>
                </a:solidFill>
              </a:rPr>
              <a:t> un </a:t>
            </a:r>
            <a:r>
              <a:rPr lang="en-US" sz="1300" dirty="0" err="1">
                <a:solidFill>
                  <a:schemeClr val="accent3"/>
                </a:solidFill>
              </a:rPr>
              <a:t>intero</a:t>
            </a:r>
            <a:r>
              <a:rPr lang="en-US" sz="1300" dirty="0">
                <a:solidFill>
                  <a:schemeClr val="accent3"/>
                </a:solidFill>
              </a:rPr>
              <a:t> di 32 bit, in </a:t>
            </a:r>
            <a:r>
              <a:rPr lang="en-US" sz="1300" dirty="0" err="1">
                <a:solidFill>
                  <a:schemeClr val="accent3"/>
                </a:solidFill>
              </a:rPr>
              <a:t>questo</a:t>
            </a:r>
            <a:r>
              <a:rPr lang="en-US" sz="1300" dirty="0">
                <a:solidFill>
                  <a:schemeClr val="accent3"/>
                </a:solidFill>
              </a:rPr>
              <a:t> modo la </a:t>
            </a:r>
            <a:r>
              <a:rPr lang="en-US" sz="1300" dirty="0" err="1">
                <a:solidFill>
                  <a:schemeClr val="accent3"/>
                </a:solidFill>
              </a:rPr>
              <a:t>stringa</a:t>
            </a:r>
            <a:r>
              <a:rPr lang="en-US" sz="1300" dirty="0">
                <a:solidFill>
                  <a:schemeClr val="accent3"/>
                </a:solidFill>
              </a:rPr>
              <a:t> IV è </a:t>
            </a:r>
            <a:r>
              <a:rPr lang="en-US" sz="1300" dirty="0" err="1">
                <a:solidFill>
                  <a:schemeClr val="accent3"/>
                </a:solidFill>
              </a:rPr>
              <a:t>costruita</a:t>
            </a:r>
            <a:r>
              <a:rPr lang="en-US" sz="1300" dirty="0">
                <a:solidFill>
                  <a:schemeClr val="accent3"/>
                </a:solidFill>
              </a:rPr>
              <a:t> in append </a:t>
            </a:r>
            <a:r>
              <a:rPr lang="en-US" sz="1300" dirty="0" err="1">
                <a:solidFill>
                  <a:schemeClr val="accent3"/>
                </a:solidFill>
              </a:rPr>
              <a:t>generando</a:t>
            </a:r>
            <a:r>
              <a:rPr lang="en-US" sz="1300" dirty="0">
                <a:solidFill>
                  <a:schemeClr val="accent3"/>
                </a:solidFill>
              </a:rPr>
              <a:t> </a:t>
            </a:r>
            <a:r>
              <a:rPr lang="en-US" sz="1300" dirty="0" err="1">
                <a:solidFill>
                  <a:schemeClr val="accent3"/>
                </a:solidFill>
              </a:rPr>
              <a:t>altri</a:t>
            </a:r>
            <a:r>
              <a:rPr lang="en-US" sz="1300" dirty="0">
                <a:solidFill>
                  <a:schemeClr val="accent3"/>
                </a:solidFill>
              </a:rPr>
              <a:t> TRN per </a:t>
            </a:r>
            <a:r>
              <a:rPr lang="en-US" sz="1300" dirty="0" err="1">
                <a:solidFill>
                  <a:schemeClr val="accent3"/>
                </a:solidFill>
              </a:rPr>
              <a:t>produrre</a:t>
            </a:r>
            <a:r>
              <a:rPr lang="en-US" sz="1300" dirty="0">
                <a:solidFill>
                  <a:schemeClr val="accent3"/>
                </a:solidFill>
              </a:rPr>
              <a:t> in output </a:t>
            </a:r>
            <a:r>
              <a:rPr lang="en-US" sz="1300" dirty="0" err="1">
                <a:solidFill>
                  <a:schemeClr val="accent3"/>
                </a:solidFill>
              </a:rPr>
              <a:t>una</a:t>
            </a:r>
            <a:r>
              <a:rPr lang="en-US" sz="1300" dirty="0">
                <a:solidFill>
                  <a:schemeClr val="accent3"/>
                </a:solidFill>
              </a:rPr>
              <a:t> </a:t>
            </a:r>
            <a:r>
              <a:rPr lang="en-US" sz="1300" dirty="0" err="1">
                <a:solidFill>
                  <a:schemeClr val="accent3"/>
                </a:solidFill>
              </a:rPr>
              <a:t>stringa</a:t>
            </a:r>
            <a:r>
              <a:rPr lang="en-US" sz="1300" dirty="0">
                <a:solidFill>
                  <a:schemeClr val="accent3"/>
                </a:solidFill>
              </a:rPr>
              <a:t> di 96 bit </a:t>
            </a:r>
            <a:r>
              <a:rPr lang="en" sz="1300" dirty="0">
                <a:solidFill>
                  <a:schemeClr val="accent3"/>
                </a:solidFill>
              </a:rPr>
              <a:t>&gt;</a:t>
            </a:r>
            <a:endParaRPr sz="1300"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741713" y="2951712"/>
            <a:ext cx="5430873" cy="1082130"/>
            <a:chOff x="1741713" y="2951712"/>
            <a:chExt cx="5047011" cy="1082130"/>
          </a:xfrm>
        </p:grpSpPr>
        <p:cxnSp>
          <p:nvCxnSpPr>
            <p:cNvPr id="567" name="Google Shape;567;p32"/>
            <p:cNvCxnSpPr>
              <a:cxnSpLocks/>
            </p:cNvCxnSpPr>
            <p:nvPr/>
          </p:nvCxnSpPr>
          <p:spPr>
            <a:xfrm>
              <a:off x="2280025" y="2951712"/>
              <a:ext cx="0" cy="259553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741713" y="3202876"/>
              <a:ext cx="5047011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Ogni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credenziale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ha il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suo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IV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salvato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in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chiaro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e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l’IV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associato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cambia ad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ogni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cifratura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della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stessa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credenziale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" name="Google Shape;568;p32">
            <a:extLst>
              <a:ext uri="{FF2B5EF4-FFF2-40B4-BE49-F238E27FC236}">
                <a16:creationId xmlns:a16="http://schemas.microsoft.com/office/drawing/2014/main" id="{B536D202-88EE-CDA5-F922-0EE72942A277}"/>
              </a:ext>
            </a:extLst>
          </p:cNvPr>
          <p:cNvSpPr txBox="1"/>
          <p:nvPr/>
        </p:nvSpPr>
        <p:spPr>
          <a:xfrm>
            <a:off x="7252696" y="2861933"/>
            <a:ext cx="148478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bg2"/>
                </a:solidFill>
                <a:latin typeface="Fira Code"/>
                <a:ea typeface="Fira Code"/>
                <a:cs typeface="Fira Code"/>
                <a:sym typeface="Fira Code"/>
              </a:rPr>
              <a:t>IV</a:t>
            </a:r>
            <a:endParaRPr dirty="0">
              <a:solidFill>
                <a:schemeClr val="bg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417905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Introduzione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4647774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/* Cos’è un PassWord Manager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e il dispositivo PassChain */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Serial</a:t>
            </a:r>
            <a:r>
              <a:rPr lang="en" dirty="0">
                <a:solidFill>
                  <a:schemeClr val="accent3"/>
                </a:solidFill>
              </a:rPr>
              <a:t>.</a:t>
            </a:r>
            <a:r>
              <a:rPr lang="en" dirty="0"/>
              <a:t>println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(</a:t>
            </a:r>
            <a:r>
              <a:rPr lang="en" sz="2400" dirty="0">
                <a:solidFill>
                  <a:srgbClr val="00B050"/>
                </a:solidFill>
              </a:rPr>
              <a:t>‘</a:t>
            </a:r>
            <a:r>
              <a:rPr lang="en" sz="2000" dirty="0">
                <a:solidFill>
                  <a:srgbClr val="00B050"/>
                </a:solidFill>
              </a:rPr>
              <a:t>Vantaggi AES: </a:t>
            </a:r>
            <a:r>
              <a:rPr lang="en" sz="2400" dirty="0">
                <a:solidFill>
                  <a:srgbClr val="00B050"/>
                </a:solidFill>
              </a:rPr>
              <a:t>‘ </a:t>
            </a:r>
            <a:r>
              <a:rPr lang="en" sz="2400" dirty="0">
                <a:solidFill>
                  <a:schemeClr val="accent6"/>
                </a:solidFill>
              </a:rPr>
              <a:t>+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4" y="3954425"/>
            <a:ext cx="66539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);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Algoritmo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veloce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4" y="1984008"/>
            <a:ext cx="4758073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La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chiave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può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essere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lunga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128 – 192 – 296 bit non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permettendo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attacchi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di brute force</a:t>
            </a: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764224" y="2706567"/>
            <a:ext cx="432077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La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taglia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di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ogni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blocco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è di 128 bit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La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modalità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GCM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garantisce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autenticazione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riservatezza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e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integrità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</a:t>
            </a:r>
            <a:r>
              <a:rPr lang="en" dirty="0">
                <a:solidFill>
                  <a:schemeClr val="accent3"/>
                </a:solidFill>
              </a:rPr>
              <a:t>ino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608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Serial</a:t>
            </a:r>
            <a:r>
              <a:rPr lang="en" dirty="0">
                <a:solidFill>
                  <a:schemeClr val="accent3"/>
                </a:solidFill>
              </a:rPr>
              <a:t>.</a:t>
            </a:r>
            <a:r>
              <a:rPr lang="en" dirty="0"/>
              <a:t>println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(</a:t>
            </a:r>
            <a:r>
              <a:rPr lang="en" sz="2400" dirty="0">
                <a:solidFill>
                  <a:srgbClr val="00B050"/>
                </a:solidFill>
              </a:rPr>
              <a:t>‘</a:t>
            </a:r>
            <a:r>
              <a:rPr lang="en" sz="2000" dirty="0">
                <a:solidFill>
                  <a:srgbClr val="00B050"/>
                </a:solidFill>
              </a:rPr>
              <a:t>Svantaggi AES: </a:t>
            </a:r>
            <a:r>
              <a:rPr lang="en" sz="2400" dirty="0">
                <a:solidFill>
                  <a:srgbClr val="00B050"/>
                </a:solidFill>
              </a:rPr>
              <a:t>‘ </a:t>
            </a:r>
            <a:r>
              <a:rPr lang="en" sz="2400" dirty="0">
                <a:solidFill>
                  <a:schemeClr val="accent6"/>
                </a:solidFill>
              </a:rPr>
              <a:t>+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4" y="3954425"/>
            <a:ext cx="66539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);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4" y="1261450"/>
            <a:ext cx="5049177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Se il nonce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viene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riutilizzato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le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proprietà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di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riservatezza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e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integrità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saranno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violate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5" y="1984008"/>
            <a:ext cx="5578536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Tag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corti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producono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messaggi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fasulli</a:t>
            </a:r>
            <a:endParaRPr lang="en-US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7642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Le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implementazioni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GCM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sono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vulnerabili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ai timing attacks 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183274" y="3429125"/>
            <a:ext cx="410531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GCM è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vulnerabile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ai cycling attacks  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</a:t>
            </a:r>
            <a:r>
              <a:rPr lang="en" dirty="0">
                <a:solidFill>
                  <a:schemeClr val="accent3"/>
                </a:solidFill>
              </a:rPr>
              <a:t>ino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353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444372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v</a:t>
            </a:r>
            <a:r>
              <a:rPr lang="en" dirty="0"/>
              <a:t>oid </a:t>
            </a:r>
            <a:r>
              <a:rPr lang="en" dirty="0">
                <a:solidFill>
                  <a:schemeClr val="accent2"/>
                </a:solidFill>
              </a:rPr>
              <a:t>SSL </a:t>
            </a:r>
            <a:r>
              <a:rPr lang="en" dirty="0">
                <a:solidFill>
                  <a:schemeClr val="accent3"/>
                </a:solidFill>
              </a:rPr>
              <a:t>(certs)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6" y="1234400"/>
            <a:ext cx="7476874" cy="17297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/*************************************************************************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 * </a:t>
            </a:r>
            <a:r>
              <a:rPr lang="it-IT" sz="1300" dirty="0">
                <a:solidFill>
                  <a:srgbClr val="00B050"/>
                </a:solidFill>
              </a:rPr>
              <a:t>SSL è stato utilizzato per creare un canale sicuro durante lo scambio *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solidFill>
                  <a:srgbClr val="00B050"/>
                </a:solidFill>
              </a:rPr>
              <a:t> * di dati tra il server Python e la scheda.</a:t>
            </a:r>
            <a:r>
              <a:rPr lang="en-US" sz="1300" dirty="0">
                <a:solidFill>
                  <a:srgbClr val="00B050"/>
                </a:solidFill>
              </a:rPr>
              <a:t>		        	      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" sz="1300" dirty="0">
                <a:solidFill>
                  <a:srgbClr val="00B050"/>
                </a:solidFill>
              </a:rPr>
              <a:t>************************************************************************/</a:t>
            </a:r>
            <a:endParaRPr sz="1300" dirty="0">
              <a:solidFill>
                <a:srgbClr val="00B050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6"/>
                </a:solidFill>
              </a:rPr>
              <a:t>&lt; </a:t>
            </a:r>
            <a:r>
              <a:rPr lang="en-US" sz="1300" dirty="0">
                <a:solidFill>
                  <a:schemeClr val="accent3"/>
                </a:solidFill>
              </a:rPr>
              <a:t>SSL ci </a:t>
            </a:r>
            <a:r>
              <a:rPr lang="en-US" sz="1300" dirty="0" err="1">
                <a:solidFill>
                  <a:schemeClr val="accent3"/>
                </a:solidFill>
              </a:rPr>
              <a:t>permette</a:t>
            </a:r>
            <a:r>
              <a:rPr lang="en-US" sz="1300" dirty="0">
                <a:solidFill>
                  <a:schemeClr val="accent3"/>
                </a:solidFill>
              </a:rPr>
              <a:t> di </a:t>
            </a:r>
            <a:r>
              <a:rPr lang="en-US" sz="1300" dirty="0" err="1">
                <a:solidFill>
                  <a:schemeClr val="accent3"/>
                </a:solidFill>
              </a:rPr>
              <a:t>autenticare</a:t>
            </a:r>
            <a:r>
              <a:rPr lang="en-US" sz="1300" dirty="0">
                <a:solidFill>
                  <a:schemeClr val="accent3"/>
                </a:solidFill>
              </a:rPr>
              <a:t> </a:t>
            </a:r>
            <a:r>
              <a:rPr lang="en-US" sz="1300" dirty="0" err="1">
                <a:solidFill>
                  <a:schemeClr val="accent3"/>
                </a:solidFill>
              </a:rPr>
              <a:t>PassChain</a:t>
            </a:r>
            <a:r>
              <a:rPr lang="en-US" sz="1300" dirty="0">
                <a:solidFill>
                  <a:schemeClr val="accent3"/>
                </a:solidFill>
              </a:rPr>
              <a:t> </a:t>
            </a:r>
            <a:r>
              <a:rPr lang="en-US" sz="1300" dirty="0" err="1">
                <a:solidFill>
                  <a:schemeClr val="accent3"/>
                </a:solidFill>
              </a:rPr>
              <a:t>utilizzando</a:t>
            </a:r>
            <a:r>
              <a:rPr lang="en-US" sz="1300" dirty="0">
                <a:solidFill>
                  <a:schemeClr val="accent3"/>
                </a:solidFill>
              </a:rPr>
              <a:t> </a:t>
            </a:r>
            <a:r>
              <a:rPr lang="en-US" sz="1300" dirty="0" err="1">
                <a:solidFill>
                  <a:schemeClr val="accent3"/>
                </a:solidFill>
              </a:rPr>
              <a:t>dei</a:t>
            </a:r>
            <a:r>
              <a:rPr lang="en-US" sz="1300" dirty="0">
                <a:solidFill>
                  <a:schemeClr val="accent3"/>
                </a:solidFill>
              </a:rPr>
              <a:t> certificate. </a:t>
            </a:r>
            <a:r>
              <a:rPr lang="it-IT" sz="1300" dirty="0">
                <a:solidFill>
                  <a:schemeClr val="accent3"/>
                </a:solidFill>
              </a:rPr>
              <a:t>Prima che avvenga lo scambio di dati, il server controlla i certificati client e server &gt;</a:t>
            </a:r>
            <a:endParaRPr sz="1300"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741713" y="2920428"/>
            <a:ext cx="5456755" cy="1434921"/>
            <a:chOff x="1741713" y="3426275"/>
            <a:chExt cx="6137689" cy="1434921"/>
          </a:xfrm>
        </p:grpSpPr>
        <p:cxnSp>
          <p:nvCxnSpPr>
            <p:cNvPr id="567" name="Google Shape;567;p32"/>
            <p:cNvCxnSpPr>
              <a:cxnSpLocks/>
            </p:cNvCxnSpPr>
            <p:nvPr/>
          </p:nvCxnSpPr>
          <p:spPr>
            <a:xfrm>
              <a:off x="2280025" y="3426275"/>
              <a:ext cx="0" cy="300718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741713" y="3691675"/>
              <a:ext cx="6137689" cy="11695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SSL è un protocollo pesante a causa della continua 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cifratura e decifratura dei dati quando partono e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arrivano a destinazione e bisogna generare nuovi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certificati per ogni nuova scheda che si connette al 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server </a:t>
              </a: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PassChain</a:t>
            </a:r>
            <a:r>
              <a:rPr lang="en" sz="1400" dirty="0">
                <a:solidFill>
                  <a:schemeClr val="accent3"/>
                </a:solidFill>
              </a:rPr>
              <a:t>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0404FEE2-3CE4-572B-3011-861E576DE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1518" y="2905235"/>
            <a:ext cx="1372440" cy="1372440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3E5E86ED-E9E0-EF29-6D3C-2FAA29312090}"/>
              </a:ext>
            </a:extLst>
          </p:cNvPr>
          <p:cNvGrpSpPr/>
          <p:nvPr/>
        </p:nvGrpSpPr>
        <p:grpSpPr>
          <a:xfrm>
            <a:off x="5975" y="0"/>
            <a:ext cx="9131119" cy="545433"/>
            <a:chOff x="5975" y="0"/>
            <a:chExt cx="9131119" cy="545433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15F8EB36-AD8F-C796-C859-1311ACF697B6}"/>
                </a:ext>
              </a:extLst>
            </p:cNvPr>
            <p:cNvSpPr/>
            <p:nvPr/>
          </p:nvSpPr>
          <p:spPr>
            <a:xfrm>
              <a:off x="5975" y="0"/>
              <a:ext cx="4577975" cy="542575"/>
            </a:xfrm>
            <a:prstGeom prst="rect">
              <a:avLst/>
            </a:prstGeom>
            <a:solidFill>
              <a:srgbClr val="1619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chemeClr val="accent3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PassChain.ino</a:t>
              </a:r>
              <a:endParaRPr lang="it-IT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endParaRP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665F8FBC-CFE6-1360-1C8D-C5CD256E876D}"/>
                </a:ext>
              </a:extLst>
            </p:cNvPr>
            <p:cNvSpPr/>
            <p:nvPr/>
          </p:nvSpPr>
          <p:spPr>
            <a:xfrm>
              <a:off x="4583950" y="1"/>
              <a:ext cx="4553144" cy="545432"/>
            </a:xfrm>
            <a:prstGeom prst="rect">
              <a:avLst/>
            </a:prstGeom>
            <a:solidFill>
              <a:srgbClr val="2E3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chemeClr val="accent3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Details.ino</a:t>
              </a:r>
              <a:endParaRPr lang="it-IT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57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Serial</a:t>
            </a:r>
            <a:r>
              <a:rPr lang="en" dirty="0">
                <a:solidFill>
                  <a:schemeClr val="accent3"/>
                </a:solidFill>
              </a:rPr>
              <a:t>.</a:t>
            </a:r>
            <a:r>
              <a:rPr lang="en" dirty="0"/>
              <a:t>println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(</a:t>
            </a:r>
            <a:r>
              <a:rPr lang="en" sz="2400" dirty="0">
                <a:solidFill>
                  <a:srgbClr val="00B050"/>
                </a:solidFill>
              </a:rPr>
              <a:t>‘</a:t>
            </a:r>
            <a:r>
              <a:rPr lang="en" sz="2000" dirty="0">
                <a:solidFill>
                  <a:srgbClr val="00B050"/>
                </a:solidFill>
              </a:rPr>
              <a:t>Vantaggi SSL: </a:t>
            </a:r>
            <a:r>
              <a:rPr lang="en" sz="2400" dirty="0">
                <a:solidFill>
                  <a:srgbClr val="00B050"/>
                </a:solidFill>
              </a:rPr>
              <a:t>‘ </a:t>
            </a:r>
            <a:r>
              <a:rPr lang="en" sz="2400" dirty="0">
                <a:solidFill>
                  <a:schemeClr val="accent6"/>
                </a:solidFill>
              </a:rPr>
              <a:t>+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4" y="3954425"/>
            <a:ext cx="66539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);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510851"/>
            <a:ext cx="1998042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Autenticazione</a:t>
            </a:r>
            <a:endParaRPr sz="16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3582634" y="1402156"/>
            <a:ext cx="5070922" cy="84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  <a:cs typeface="Fira Code"/>
                <a:sym typeface="Fira Code"/>
              </a:rPr>
              <a:t>Il client utilizza la chiave pubblica del server per cifrare i dati; il server utilizza la chiave pubblica nel certificato client per decifrare i dati inviati dal client</a:t>
            </a:r>
            <a:endParaRPr lang="en-US" dirty="0">
              <a:solidFill>
                <a:schemeClr val="accent3"/>
              </a:solidFill>
              <a:latin typeface="Fira Code" panose="020B0509050000020004" pitchFamily="49" charset="0"/>
              <a:ea typeface="Fira Code" panose="020B0509050000020004" pitchFamily="49" charset="0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530246" y="2548087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Integrità</a:t>
            </a:r>
            <a:endParaRPr sz="16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824746" y="2548062"/>
            <a:ext cx="5070922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SSL fornisce l'integrità dei dati calcolando un digest del messaggio</a:t>
            </a:r>
            <a:endParaRPr lang="en-US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747836" y="3339041"/>
            <a:ext cx="1683644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Riservatezza</a:t>
            </a:r>
            <a:endParaRPr sz="16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4566025" y="3339041"/>
            <a:ext cx="3981300" cy="85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SSL utilizza una combinazione di crittografia simmetrica e asimmetrica per garantire la riservatezza dei messaggi</a:t>
            </a:r>
            <a:endParaRPr lang="en-US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</a:t>
            </a:r>
            <a:r>
              <a:rPr lang="en" dirty="0">
                <a:solidFill>
                  <a:schemeClr val="accent3"/>
                </a:solidFill>
              </a:rPr>
              <a:t>ino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cxnSpLocks/>
            <a:endCxn id="636" idx="1"/>
          </p:cNvCxnSpPr>
          <p:nvPr/>
        </p:nvCxnSpPr>
        <p:spPr>
          <a:xfrm>
            <a:off x="1337875" y="1803051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>
            <a:cxnSpLocks/>
            <a:endCxn id="638" idx="1"/>
          </p:cNvCxnSpPr>
          <p:nvPr/>
        </p:nvCxnSpPr>
        <p:spPr>
          <a:xfrm>
            <a:off x="1337878" y="2840287"/>
            <a:ext cx="1192368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>
            <a:cxnSpLocks/>
            <a:endCxn id="640" idx="1"/>
          </p:cNvCxnSpPr>
          <p:nvPr/>
        </p:nvCxnSpPr>
        <p:spPr>
          <a:xfrm flipV="1">
            <a:off x="1302191" y="3631241"/>
            <a:ext cx="1445645" cy="1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921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1324846" y="773762"/>
            <a:ext cx="7966936" cy="30638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v</a:t>
            </a:r>
            <a:r>
              <a:rPr lang="en" sz="3600" dirty="0"/>
              <a:t>oid </a:t>
            </a:r>
            <a:r>
              <a:rPr lang="en" sz="3600" dirty="0">
                <a:solidFill>
                  <a:schemeClr val="accent2"/>
                </a:solidFill>
              </a:rPr>
              <a:t>ringraziamenti </a:t>
            </a:r>
            <a:r>
              <a:rPr lang="en" sz="3600" dirty="0">
                <a:solidFill>
                  <a:schemeClr val="accent3"/>
                </a:solidFill>
              </a:rPr>
              <a:t>() { </a:t>
            </a:r>
            <a:br>
              <a:rPr lang="en" sz="3600" dirty="0">
                <a:solidFill>
                  <a:schemeClr val="accent3"/>
                </a:solidFill>
              </a:rPr>
            </a:br>
            <a:br>
              <a:rPr lang="en" sz="2400" dirty="0">
                <a:solidFill>
                  <a:schemeClr val="accent3"/>
                </a:solidFill>
              </a:rPr>
            </a:br>
            <a:r>
              <a:rPr lang="en" sz="2400" dirty="0">
                <a:solidFill>
                  <a:schemeClr val="accent3"/>
                </a:solidFill>
              </a:rPr>
              <a:t>    </a:t>
            </a:r>
            <a:r>
              <a:rPr lang="en" sz="2400" dirty="0">
                <a:solidFill>
                  <a:schemeClr val="tx2"/>
                </a:solidFill>
              </a:rPr>
              <a:t>Serial</a:t>
            </a:r>
            <a:r>
              <a:rPr lang="en" sz="2400" dirty="0">
                <a:solidFill>
                  <a:schemeClr val="accent3"/>
                </a:solidFill>
              </a:rPr>
              <a:t>.</a:t>
            </a:r>
            <a:r>
              <a:rPr lang="en" sz="2400" dirty="0">
                <a:solidFill>
                  <a:schemeClr val="tx2"/>
                </a:solidFill>
              </a:rPr>
              <a:t>println</a:t>
            </a:r>
            <a:r>
              <a:rPr lang="en" sz="2400" dirty="0">
                <a:solidFill>
                  <a:schemeClr val="accent3"/>
                </a:solidFill>
              </a:rPr>
              <a:t>(</a:t>
            </a:r>
            <a:r>
              <a:rPr lang="en" sz="2400" dirty="0">
                <a:solidFill>
                  <a:schemeClr val="accent2"/>
                </a:solidFill>
              </a:rPr>
              <a:t>‘Grazie ’</a:t>
            </a:r>
            <a:r>
              <a:rPr lang="en" sz="2400" dirty="0">
                <a:solidFill>
                  <a:schemeClr val="accent3"/>
                </a:solidFill>
              </a:rPr>
              <a:t>);</a:t>
            </a:r>
            <a:br>
              <a:rPr lang="en" sz="2400" dirty="0">
                <a:solidFill>
                  <a:schemeClr val="accent3"/>
                </a:solidFill>
              </a:rPr>
            </a:br>
            <a:br>
              <a:rPr lang="en" sz="2400" dirty="0">
                <a:solidFill>
                  <a:schemeClr val="accent2"/>
                </a:solidFill>
              </a:rPr>
            </a:br>
            <a:r>
              <a:rPr lang="en" sz="2400" dirty="0">
                <a:solidFill>
                  <a:schemeClr val="accent2"/>
                </a:solidFill>
              </a:rPr>
              <a:t>    </a:t>
            </a:r>
            <a:r>
              <a:rPr lang="en" sz="2400" dirty="0">
                <a:solidFill>
                  <a:schemeClr val="tx2"/>
                </a:solidFill>
              </a:rPr>
              <a:t>Serial</a:t>
            </a:r>
            <a:r>
              <a:rPr lang="en" sz="2400" dirty="0">
                <a:solidFill>
                  <a:schemeClr val="accent3"/>
                </a:solidFill>
              </a:rPr>
              <a:t>.</a:t>
            </a:r>
            <a:r>
              <a:rPr lang="en" sz="2400" dirty="0">
                <a:solidFill>
                  <a:schemeClr val="tx2"/>
                </a:solidFill>
              </a:rPr>
              <a:t>println</a:t>
            </a:r>
            <a:r>
              <a:rPr lang="en" sz="2400" dirty="0">
                <a:solidFill>
                  <a:schemeClr val="accent3"/>
                </a:solidFill>
              </a:rPr>
              <a:t>(</a:t>
            </a:r>
            <a:r>
              <a:rPr lang="en" sz="2400" dirty="0">
                <a:solidFill>
                  <a:schemeClr val="accent2"/>
                </a:solidFill>
              </a:rPr>
              <a:t>‘per l’attenzione’</a:t>
            </a:r>
            <a:r>
              <a:rPr lang="en" sz="2400" dirty="0">
                <a:solidFill>
                  <a:schemeClr val="accent3"/>
                </a:solidFill>
              </a:rPr>
              <a:t>);</a:t>
            </a:r>
            <a:r>
              <a:rPr lang="en" sz="2400" dirty="0">
                <a:solidFill>
                  <a:schemeClr val="accent2"/>
                </a:solidFill>
              </a:rPr>
              <a:t> 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822" name="Google Shape;822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1196247" y="3415438"/>
            <a:ext cx="68054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6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Details</a:t>
            </a:r>
            <a:r>
              <a:rPr lang="en" sz="1400" dirty="0">
                <a:solidFill>
                  <a:schemeClr val="accent3"/>
                </a:solidFill>
              </a:rPr>
              <a:t>.ino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3213" y="22312"/>
            <a:ext cx="4572000" cy="512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Details.ino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6" name="Google Shape;561;p32">
            <a:extLst>
              <a:ext uri="{FF2B5EF4-FFF2-40B4-BE49-F238E27FC236}">
                <a16:creationId xmlns:a16="http://schemas.microsoft.com/office/drawing/2014/main" id="{2FB90C6D-5021-61E5-A07F-D92AFB513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463350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Password_Manager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7" name="Google Shape;562;p32">
            <a:extLst>
              <a:ext uri="{FF2B5EF4-FFF2-40B4-BE49-F238E27FC236}">
                <a16:creationId xmlns:a16="http://schemas.microsoft.com/office/drawing/2014/main" id="{69A18C29-C103-2DC2-816F-6D900859CA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93349" y="1424427"/>
            <a:ext cx="6212773" cy="12154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2"/>
                </a:solidFill>
              </a:rPr>
              <a:t>Serial</a:t>
            </a:r>
            <a:r>
              <a:rPr lang="en-US" sz="1400" dirty="0" err="1">
                <a:solidFill>
                  <a:schemeClr val="accent6"/>
                </a:solidFill>
              </a:rPr>
              <a:t>.</a:t>
            </a:r>
            <a:r>
              <a:rPr lang="en-US" sz="1400" dirty="0" err="1">
                <a:solidFill>
                  <a:schemeClr val="tx2"/>
                </a:solidFill>
              </a:rPr>
              <a:t>println</a:t>
            </a:r>
            <a:r>
              <a:rPr lang="en-US" sz="1400" dirty="0">
                <a:solidFill>
                  <a:schemeClr val="accent6"/>
                </a:solidFill>
              </a:rPr>
              <a:t>(‘</a:t>
            </a:r>
            <a:r>
              <a:rPr lang="en-US" sz="1400" dirty="0" err="1">
                <a:solidFill>
                  <a:srgbClr val="00B050"/>
                </a:solidFill>
              </a:rPr>
              <a:t>Servizi</a:t>
            </a:r>
            <a:r>
              <a:rPr lang="en-US" sz="1400" dirty="0">
                <a:solidFill>
                  <a:srgbClr val="00B050"/>
                </a:solidFill>
              </a:rPr>
              <a:t> online </a:t>
            </a:r>
            <a:r>
              <a:rPr lang="en-US" sz="1400" dirty="0" err="1">
                <a:solidFill>
                  <a:srgbClr val="00B050"/>
                </a:solidFill>
              </a:rPr>
              <a:t>che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permettono</a:t>
            </a:r>
            <a:r>
              <a:rPr lang="en-US" sz="1400" dirty="0">
                <a:solidFill>
                  <a:srgbClr val="00B050"/>
                </a:solidFill>
              </a:rPr>
              <a:t> 		   	    </a:t>
            </a:r>
            <a:r>
              <a:rPr lang="en-US" sz="1400" dirty="0" err="1">
                <a:solidFill>
                  <a:srgbClr val="00B050"/>
                </a:solidFill>
              </a:rPr>
              <a:t>all’utente</a:t>
            </a:r>
            <a:r>
              <a:rPr lang="en-US" sz="1400" dirty="0">
                <a:solidFill>
                  <a:srgbClr val="00B050"/>
                </a:solidFill>
              </a:rPr>
              <a:t> di </a:t>
            </a:r>
            <a:r>
              <a:rPr lang="en-US" sz="1400" dirty="0" err="1">
                <a:solidFill>
                  <a:srgbClr val="00B050"/>
                </a:solidFill>
              </a:rPr>
              <a:t>salvare</a:t>
            </a:r>
            <a:r>
              <a:rPr lang="en-US" sz="1400" dirty="0">
                <a:solidFill>
                  <a:srgbClr val="00B050"/>
                </a:solidFill>
              </a:rPr>
              <a:t> password</a:t>
            </a:r>
            <a:r>
              <a:rPr lang="en-US" sz="1400" dirty="0">
                <a:solidFill>
                  <a:schemeClr val="accent6"/>
                </a:solidFill>
              </a:rPr>
              <a:t>’);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</a:rPr>
              <a:t>delay</a:t>
            </a:r>
            <a:r>
              <a:rPr lang="en-US" sz="1400" dirty="0">
                <a:solidFill>
                  <a:schemeClr val="accent6"/>
                </a:solidFill>
              </a:rPr>
              <a:t>(100);</a:t>
            </a:r>
          </a:p>
        </p:txBody>
      </p:sp>
      <p:grpSp>
        <p:nvGrpSpPr>
          <p:cNvPr id="18" name="Google Shape;563;p32">
            <a:extLst>
              <a:ext uri="{FF2B5EF4-FFF2-40B4-BE49-F238E27FC236}">
                <a16:creationId xmlns:a16="http://schemas.microsoft.com/office/drawing/2014/main" id="{67B890B7-1D56-D85D-9847-B4536F4BADD1}"/>
              </a:ext>
            </a:extLst>
          </p:cNvPr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19" name="Google Shape;564;p32">
              <a:extLst>
                <a:ext uri="{FF2B5EF4-FFF2-40B4-BE49-F238E27FC236}">
                  <a16:creationId xmlns:a16="http://schemas.microsoft.com/office/drawing/2014/main" id="{DDCE4A18-5531-EFAF-1300-6466376128C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0" name="Google Shape;565;p32">
              <a:extLst>
                <a:ext uri="{FF2B5EF4-FFF2-40B4-BE49-F238E27FC236}">
                  <a16:creationId xmlns:a16="http://schemas.microsoft.com/office/drawing/2014/main" id="{3949BFE2-8546-D4B8-6EF6-3C6585DDD1B6}"/>
                </a:ext>
              </a:extLst>
            </p:cNvPr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" name="Google Shape;566;p32">
            <a:extLst>
              <a:ext uri="{FF2B5EF4-FFF2-40B4-BE49-F238E27FC236}">
                <a16:creationId xmlns:a16="http://schemas.microsoft.com/office/drawing/2014/main" id="{C185A0FB-F837-9EB5-1AC0-1991AB852842}"/>
              </a:ext>
            </a:extLst>
          </p:cNvPr>
          <p:cNvGrpSpPr/>
          <p:nvPr/>
        </p:nvGrpSpPr>
        <p:grpSpPr>
          <a:xfrm>
            <a:off x="1855436" y="2639839"/>
            <a:ext cx="5421177" cy="1579637"/>
            <a:chOff x="1855436" y="2761643"/>
            <a:chExt cx="5421177" cy="1825520"/>
          </a:xfrm>
        </p:grpSpPr>
        <p:cxnSp>
          <p:nvCxnSpPr>
            <p:cNvPr id="22" name="Google Shape;567;p32">
              <a:extLst>
                <a:ext uri="{FF2B5EF4-FFF2-40B4-BE49-F238E27FC236}">
                  <a16:creationId xmlns:a16="http://schemas.microsoft.com/office/drawing/2014/main" id="{DCE31979-6015-9DF6-E611-94C03926C87D}"/>
                </a:ext>
              </a:extLst>
            </p:cNvPr>
            <p:cNvCxnSpPr>
              <a:cxnSpLocks/>
            </p:cNvCxnSpPr>
            <p:nvPr/>
          </p:nvCxnSpPr>
          <p:spPr>
            <a:xfrm>
              <a:off x="2280025" y="2761643"/>
              <a:ext cx="0" cy="865208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568;p32">
              <a:extLst>
                <a:ext uri="{FF2B5EF4-FFF2-40B4-BE49-F238E27FC236}">
                  <a16:creationId xmlns:a16="http://schemas.microsoft.com/office/drawing/2014/main" id="{B7EEA9C4-C3C2-9766-9B9C-4EE910539567}"/>
                </a:ext>
              </a:extLst>
            </p:cNvPr>
            <p:cNvSpPr txBox="1"/>
            <p:nvPr/>
          </p:nvSpPr>
          <p:spPr>
            <a:xfrm>
              <a:off x="1855436" y="3626851"/>
              <a:ext cx="5421177" cy="960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2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Serial</a:t>
              </a:r>
              <a:r>
                <a:rPr lang="en-US" dirty="0" err="1">
                  <a:solidFill>
                    <a:schemeClr val="accent6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.</a:t>
              </a:r>
              <a:r>
                <a:rPr lang="en-US" dirty="0" err="1">
                  <a:solidFill>
                    <a:schemeClr val="tx2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println</a:t>
              </a:r>
              <a:r>
                <a:rPr lang="en-US" dirty="0">
                  <a:solidFill>
                    <a:schemeClr val="accent6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(‘ </a:t>
              </a:r>
              <a:r>
                <a:rPr lang="en-US" dirty="0">
                  <a:solidFill>
                    <a:srgbClr val="00B05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e </a:t>
              </a:r>
              <a:r>
                <a:rPr lang="en-US" dirty="0" err="1">
                  <a:solidFill>
                    <a:srgbClr val="00B05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sincronizzarle</a:t>
              </a:r>
              <a:r>
                <a:rPr lang="en-US" dirty="0">
                  <a:solidFill>
                    <a:srgbClr val="00B05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 </a:t>
              </a:r>
              <a:r>
                <a:rPr lang="en-US" dirty="0" err="1">
                  <a:solidFill>
                    <a:srgbClr val="00B05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su</a:t>
              </a:r>
              <a:r>
                <a:rPr lang="en-US" dirty="0">
                  <a:solidFill>
                    <a:srgbClr val="00B05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 tutti </a:t>
              </a:r>
              <a:r>
                <a:rPr lang="en-US" dirty="0" err="1">
                  <a:solidFill>
                    <a:srgbClr val="00B05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i</a:t>
              </a:r>
              <a:r>
                <a:rPr lang="en-US" dirty="0">
                  <a:solidFill>
                    <a:srgbClr val="00B05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    		</a:t>
              </a:r>
              <a:r>
                <a:rPr lang="en-US" dirty="0" err="1">
                  <a:solidFill>
                    <a:srgbClr val="00B05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dispositivi</a:t>
              </a:r>
              <a:r>
                <a:rPr lang="en-US" dirty="0">
                  <a:solidFill>
                    <a:srgbClr val="00B05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 </a:t>
              </a:r>
              <a:r>
                <a:rPr lang="en-US" dirty="0" err="1">
                  <a:solidFill>
                    <a:srgbClr val="00B05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personali</a:t>
              </a:r>
              <a:r>
                <a:rPr lang="en-US" dirty="0">
                  <a:solidFill>
                    <a:schemeClr val="accent6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’);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24" name="Google Shape;562;p32">
            <a:extLst>
              <a:ext uri="{FF2B5EF4-FFF2-40B4-BE49-F238E27FC236}">
                <a16:creationId xmlns:a16="http://schemas.microsoft.com/office/drawing/2014/main" id="{70A33544-3D74-C102-6C09-5ED5BCA3E44F}"/>
              </a:ext>
            </a:extLst>
          </p:cNvPr>
          <p:cNvSpPr txBox="1">
            <a:spLocks/>
          </p:cNvSpPr>
          <p:nvPr/>
        </p:nvSpPr>
        <p:spPr>
          <a:xfrm>
            <a:off x="1590924" y="1160953"/>
            <a:ext cx="2352421" cy="3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>
                <a:solidFill>
                  <a:schemeClr val="accent2"/>
                </a:solidFill>
              </a:rPr>
              <a:t>/* Cosa </a:t>
            </a:r>
            <a:r>
              <a:rPr lang="en-US" dirty="0" err="1">
                <a:solidFill>
                  <a:schemeClr val="accent2"/>
                </a:solidFill>
              </a:rPr>
              <a:t>sono</a:t>
            </a:r>
            <a:r>
              <a:rPr lang="en-US" dirty="0">
                <a:solidFill>
                  <a:schemeClr val="accent2"/>
                </a:solidFill>
              </a:rPr>
              <a:t>? */</a:t>
            </a:r>
          </a:p>
        </p:txBody>
      </p:sp>
    </p:spTree>
    <p:extLst>
      <p:ext uri="{BB962C8B-B14F-4D97-AF65-F5344CB8AC3E}">
        <p14:creationId xmlns:p14="http://schemas.microsoft.com/office/powerpoint/2010/main" val="25221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344415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1"/>
                </a:solidFill>
              </a:rPr>
              <a:t>ft</a:t>
            </a:r>
            <a:r>
              <a:rPr lang="en" dirty="0">
                <a:solidFill>
                  <a:schemeClr val="accent3"/>
                </a:solidFill>
              </a:rPr>
              <a:t>.</a:t>
            </a:r>
            <a:r>
              <a:rPr lang="en" dirty="0">
                <a:solidFill>
                  <a:schemeClr val="lt1"/>
                </a:solidFill>
              </a:rPr>
              <a:t>pushImage </a:t>
            </a:r>
            <a:r>
              <a:rPr lang="en" dirty="0">
                <a:solidFill>
                  <a:schemeClr val="accent3"/>
                </a:solidFill>
              </a:rPr>
              <a:t>(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Dashlane e 1Password sono </a:t>
            </a:r>
            <a:r>
              <a:rPr lang="it-IT" dirty="0"/>
              <a:t>i </a:t>
            </a:r>
            <a:r>
              <a:rPr lang="en" dirty="0"/>
              <a:t>Password Manager </a:t>
            </a:r>
            <a:r>
              <a:rPr lang="it-IT" dirty="0"/>
              <a:t>più famosi</a:t>
            </a:r>
            <a:r>
              <a:rPr lang="en" dirty="0"/>
              <a:t> </a:t>
            </a:r>
            <a:endParaRPr dirty="0"/>
          </a:p>
        </p:txBody>
      </p:sp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1084824" y="2246100"/>
            <a:ext cx="701109" cy="2323848"/>
            <a:chOff x="1084824" y="2246100"/>
            <a:chExt cx="701109" cy="2323848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4" y="3954425"/>
              <a:ext cx="701109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);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2000" y="0"/>
            <a:ext cx="4572000" cy="5350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Details.ino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531" name="Google Shape;2531;p48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2532" name="Google Shape;2532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533" name="Google Shape;2533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6B4AE64A-D4EE-34B1-5907-FB4416E81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920" y="1321404"/>
            <a:ext cx="1969927" cy="14951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3C29ADF-6F36-EBFE-49E5-4FE271223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552" y="2171732"/>
            <a:ext cx="1485821" cy="9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9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Serial</a:t>
            </a:r>
            <a:r>
              <a:rPr lang="en" dirty="0">
                <a:solidFill>
                  <a:schemeClr val="accent3"/>
                </a:solidFill>
              </a:rPr>
              <a:t>.</a:t>
            </a:r>
            <a:r>
              <a:rPr lang="en" dirty="0"/>
              <a:t>println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(</a:t>
            </a:r>
            <a:r>
              <a:rPr lang="en" dirty="0">
                <a:solidFill>
                  <a:srgbClr val="00B050"/>
                </a:solidFill>
              </a:rPr>
              <a:t>‘Vantaggi: ‘ </a:t>
            </a:r>
            <a:r>
              <a:rPr lang="en" dirty="0">
                <a:solidFill>
                  <a:schemeClr val="accent6"/>
                </a:solidFill>
              </a:rPr>
              <a:t>+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4" y="3954425"/>
            <a:ext cx="66539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);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Le Apps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sono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disponibili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per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tutte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le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piattaforme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4" y="1984008"/>
            <a:ext cx="4418597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Alcune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estensioni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Browser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permettono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di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inserire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le password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automaticamente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7642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Le password sono sincronizzate su tutti i dispositivi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Accesso veloce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</a:t>
            </a:r>
            <a:r>
              <a:rPr lang="en" dirty="0">
                <a:solidFill>
                  <a:schemeClr val="accent3"/>
                </a:solidFill>
              </a:rPr>
              <a:t>ino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49" y="582700"/>
            <a:ext cx="7757863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Serial</a:t>
            </a:r>
            <a:r>
              <a:rPr lang="en" dirty="0">
                <a:solidFill>
                  <a:schemeClr val="accent3"/>
                </a:solidFill>
              </a:rPr>
              <a:t>.</a:t>
            </a:r>
            <a:r>
              <a:rPr lang="en" dirty="0"/>
              <a:t>println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(</a:t>
            </a:r>
            <a:r>
              <a:rPr lang="en" dirty="0">
                <a:solidFill>
                  <a:srgbClr val="00B050"/>
                </a:solidFill>
              </a:rPr>
              <a:t>‘</a:t>
            </a:r>
            <a:r>
              <a:rPr lang="it-IT" dirty="0">
                <a:solidFill>
                  <a:srgbClr val="00B050"/>
                </a:solidFill>
              </a:rPr>
              <a:t>Svantaggi</a:t>
            </a:r>
            <a:r>
              <a:rPr lang="en" dirty="0">
                <a:solidFill>
                  <a:srgbClr val="00B050"/>
                </a:solidFill>
              </a:rPr>
              <a:t>: ‘ </a:t>
            </a:r>
            <a:r>
              <a:rPr lang="en" dirty="0">
                <a:solidFill>
                  <a:schemeClr val="accent6"/>
                </a:solidFill>
              </a:rPr>
              <a:t>+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4" y="3954425"/>
            <a:ext cx="66539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);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 servizi online e cloud possono essere violati anche da remoto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4" y="1984008"/>
            <a:ext cx="488574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Installare un'applicazione o un'estensione su ciascuno dei propri dispositivi personali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7642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Meno pratico quando si usano dispositivi non personali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183274" y="3429124"/>
            <a:ext cx="4652641" cy="83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Sigle Point of Failure </a:t>
            </a:r>
            <a:r>
              <a:rPr lang="it-IT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perché l'accesso a tutte le tue password è protetto da un'unica password sicura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</a:t>
            </a:r>
            <a:r>
              <a:rPr lang="en" dirty="0">
                <a:solidFill>
                  <a:schemeClr val="accent3"/>
                </a:solidFill>
              </a:rPr>
              <a:t>ino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39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3213" y="22312"/>
            <a:ext cx="4572000" cy="512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Details.ino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6" name="Google Shape;561;p32">
            <a:extLst>
              <a:ext uri="{FF2B5EF4-FFF2-40B4-BE49-F238E27FC236}">
                <a16:creationId xmlns:a16="http://schemas.microsoft.com/office/drawing/2014/main" id="{2FB90C6D-5021-61E5-A07F-D92AFB513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463350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PassChain_IoT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7" name="Google Shape;562;p32">
            <a:extLst>
              <a:ext uri="{FF2B5EF4-FFF2-40B4-BE49-F238E27FC236}">
                <a16:creationId xmlns:a16="http://schemas.microsoft.com/office/drawing/2014/main" id="{69A18C29-C103-2DC2-816F-6D900859CA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93349" y="1424428"/>
            <a:ext cx="6865839" cy="1538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tx2"/>
                </a:solidFill>
              </a:rPr>
              <a:t>Serial</a:t>
            </a:r>
            <a:r>
              <a:rPr lang="en-US" sz="1100" dirty="0" err="1">
                <a:solidFill>
                  <a:schemeClr val="accent6"/>
                </a:solidFill>
              </a:rPr>
              <a:t>.</a:t>
            </a:r>
            <a:r>
              <a:rPr lang="en-US" sz="1100" dirty="0" err="1">
                <a:solidFill>
                  <a:schemeClr val="tx2"/>
                </a:solidFill>
              </a:rPr>
              <a:t>println</a:t>
            </a:r>
            <a:r>
              <a:rPr lang="en-US" sz="1100" dirty="0">
                <a:solidFill>
                  <a:schemeClr val="accent6"/>
                </a:solidFill>
              </a:rPr>
              <a:t>(‘</a:t>
            </a:r>
            <a:r>
              <a:rPr lang="it-IT" sz="1100" dirty="0" err="1">
                <a:solidFill>
                  <a:srgbClr val="00B050"/>
                </a:solidFill>
              </a:rPr>
              <a:t>PassChain</a:t>
            </a:r>
            <a:r>
              <a:rPr lang="it-IT" sz="1100" dirty="0">
                <a:solidFill>
                  <a:srgbClr val="00B050"/>
                </a:solidFill>
              </a:rPr>
              <a:t> è un dispositivo IoT con l’</a:t>
            </a:r>
            <a:r>
              <a:rPr lang="it-IT" sz="1100" dirty="0" err="1">
                <a:solidFill>
                  <a:srgbClr val="00B050"/>
                </a:solidFill>
              </a:rPr>
              <a:t>obbietivo</a:t>
            </a:r>
            <a:r>
              <a:rPr lang="it-IT" sz="1100" dirty="0">
                <a:solidFill>
                  <a:srgbClr val="00B050"/>
                </a:solidFill>
              </a:rPr>
              <a:t> di 			 facilitare l'utente durante l’autenticazione digitale</a:t>
            </a:r>
            <a:r>
              <a:rPr lang="en-US" sz="1100" dirty="0">
                <a:solidFill>
                  <a:schemeClr val="accent6"/>
                </a:solidFill>
              </a:rPr>
              <a:t>’);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1"/>
                </a:solidFill>
              </a:rPr>
              <a:t>delay</a:t>
            </a:r>
            <a:r>
              <a:rPr lang="en-US" sz="1100" dirty="0">
                <a:solidFill>
                  <a:schemeClr val="accent6"/>
                </a:solidFill>
              </a:rPr>
              <a:t>(100);</a:t>
            </a:r>
          </a:p>
          <a:p>
            <a:pPr marL="449116" indent="0">
              <a:spcBef>
                <a:spcPts val="1000"/>
              </a:spcBef>
            </a:pPr>
            <a:r>
              <a:rPr lang="en-US" sz="1100" dirty="0" err="1">
                <a:solidFill>
                  <a:schemeClr val="tx2"/>
                </a:solidFill>
              </a:rPr>
              <a:t>Serial</a:t>
            </a:r>
            <a:r>
              <a:rPr lang="en-US" sz="1100" dirty="0" err="1">
                <a:solidFill>
                  <a:schemeClr val="accent6"/>
                </a:solidFill>
              </a:rPr>
              <a:t>.</a:t>
            </a:r>
            <a:r>
              <a:rPr lang="en-US" sz="1100" dirty="0" err="1">
                <a:solidFill>
                  <a:schemeClr val="tx2"/>
                </a:solidFill>
              </a:rPr>
              <a:t>println</a:t>
            </a:r>
            <a:r>
              <a:rPr lang="en-US" sz="1100" dirty="0">
                <a:solidFill>
                  <a:schemeClr val="accent6"/>
                </a:solidFill>
              </a:rPr>
              <a:t>(‘</a:t>
            </a:r>
            <a:r>
              <a:rPr lang="en-US" sz="1100" dirty="0">
                <a:solidFill>
                  <a:srgbClr val="00B050"/>
                </a:solidFill>
              </a:rPr>
              <a:t>ma </a:t>
            </a:r>
            <a:r>
              <a:rPr lang="en-US" sz="1100" dirty="0" err="1">
                <a:solidFill>
                  <a:srgbClr val="00B050"/>
                </a:solidFill>
              </a:rPr>
              <a:t>anche</a:t>
            </a:r>
            <a:r>
              <a:rPr lang="en-US" sz="1100" dirty="0">
                <a:solidFill>
                  <a:srgbClr val="00B050"/>
                </a:solidFill>
              </a:rPr>
              <a:t> di </a:t>
            </a:r>
            <a:r>
              <a:rPr lang="it-IT" sz="1100" dirty="0">
                <a:solidFill>
                  <a:srgbClr val="00B050"/>
                </a:solidFill>
              </a:rPr>
              <a:t>garantire la loro sicurezza attraverso la sua 		 funzione di password manager</a:t>
            </a:r>
            <a:r>
              <a:rPr lang="en-US" sz="1100" dirty="0">
                <a:solidFill>
                  <a:schemeClr val="accent6"/>
                </a:solidFill>
              </a:rPr>
              <a:t>’);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/>
              </a:solidFill>
            </a:endParaRPr>
          </a:p>
        </p:txBody>
      </p:sp>
      <p:grpSp>
        <p:nvGrpSpPr>
          <p:cNvPr id="18" name="Google Shape;563;p32">
            <a:extLst>
              <a:ext uri="{FF2B5EF4-FFF2-40B4-BE49-F238E27FC236}">
                <a16:creationId xmlns:a16="http://schemas.microsoft.com/office/drawing/2014/main" id="{67B890B7-1D56-D85D-9847-B4536F4BADD1}"/>
              </a:ext>
            </a:extLst>
          </p:cNvPr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19" name="Google Shape;564;p32">
              <a:extLst>
                <a:ext uri="{FF2B5EF4-FFF2-40B4-BE49-F238E27FC236}">
                  <a16:creationId xmlns:a16="http://schemas.microsoft.com/office/drawing/2014/main" id="{DDCE4A18-5531-EFAF-1300-6466376128C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0" name="Google Shape;565;p32">
              <a:extLst>
                <a:ext uri="{FF2B5EF4-FFF2-40B4-BE49-F238E27FC236}">
                  <a16:creationId xmlns:a16="http://schemas.microsoft.com/office/drawing/2014/main" id="{3949BFE2-8546-D4B8-6EF6-3C6585DDD1B6}"/>
                </a:ext>
              </a:extLst>
            </p:cNvPr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" name="Google Shape;567;p32">
            <a:extLst>
              <a:ext uri="{FF2B5EF4-FFF2-40B4-BE49-F238E27FC236}">
                <a16:creationId xmlns:a16="http://schemas.microsoft.com/office/drawing/2014/main" id="{DCE31979-6015-9DF6-E611-94C03926C87D}"/>
              </a:ext>
            </a:extLst>
          </p:cNvPr>
          <p:cNvCxnSpPr>
            <a:cxnSpLocks/>
          </p:cNvCxnSpPr>
          <p:nvPr/>
        </p:nvCxnSpPr>
        <p:spPr>
          <a:xfrm>
            <a:off x="2244307" y="2636046"/>
            <a:ext cx="0" cy="25717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562;p32">
            <a:extLst>
              <a:ext uri="{FF2B5EF4-FFF2-40B4-BE49-F238E27FC236}">
                <a16:creationId xmlns:a16="http://schemas.microsoft.com/office/drawing/2014/main" id="{70A33544-3D74-C102-6C09-5ED5BCA3E44F}"/>
              </a:ext>
            </a:extLst>
          </p:cNvPr>
          <p:cNvSpPr txBox="1">
            <a:spLocks/>
          </p:cNvSpPr>
          <p:nvPr/>
        </p:nvSpPr>
        <p:spPr>
          <a:xfrm>
            <a:off x="1590924" y="1160953"/>
            <a:ext cx="2566204" cy="3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>
                <a:solidFill>
                  <a:srgbClr val="00B050"/>
                </a:solidFill>
              </a:rPr>
              <a:t>/* </a:t>
            </a:r>
            <a:r>
              <a:rPr lang="en-US" dirty="0" err="1">
                <a:solidFill>
                  <a:srgbClr val="00B050"/>
                </a:solidFill>
              </a:rPr>
              <a:t>Cos’è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PassChain</a:t>
            </a:r>
            <a:r>
              <a:rPr lang="en-US" dirty="0">
                <a:solidFill>
                  <a:srgbClr val="00B050"/>
                </a:solidFill>
              </a:rPr>
              <a:t>? */</a:t>
            </a:r>
          </a:p>
        </p:txBody>
      </p:sp>
      <p:sp>
        <p:nvSpPr>
          <p:cNvPr id="2567" name="Google Shape;712;p36">
            <a:extLst>
              <a:ext uri="{FF2B5EF4-FFF2-40B4-BE49-F238E27FC236}">
                <a16:creationId xmlns:a16="http://schemas.microsoft.com/office/drawing/2014/main" id="{6AE941D1-8545-F015-F900-C9D3097E458D}"/>
              </a:ext>
            </a:extLst>
          </p:cNvPr>
          <p:cNvSpPr txBox="1">
            <a:spLocks/>
          </p:cNvSpPr>
          <p:nvPr/>
        </p:nvSpPr>
        <p:spPr>
          <a:xfrm>
            <a:off x="2355143" y="3176548"/>
            <a:ext cx="2555579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>
                <a:solidFill>
                  <a:schemeClr val="accent3"/>
                </a:solidFill>
              </a:rPr>
              <a:t>&lt; </a:t>
            </a:r>
            <a:r>
              <a:rPr lang="en-US" sz="1100" dirty="0" err="1">
                <a:solidFill>
                  <a:schemeClr val="accent3"/>
                </a:solidFill>
              </a:rPr>
              <a:t>Connessione</a:t>
            </a:r>
            <a:r>
              <a:rPr lang="en-US" sz="1100" dirty="0">
                <a:solidFill>
                  <a:schemeClr val="accent3"/>
                </a:solidFill>
              </a:rPr>
              <a:t> ad </a:t>
            </a:r>
            <a:r>
              <a:rPr lang="en-US" sz="1100" dirty="0" err="1">
                <a:solidFill>
                  <a:schemeClr val="accent3"/>
                </a:solidFill>
              </a:rPr>
              <a:t>altri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dispositivi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tramite</a:t>
            </a:r>
            <a:r>
              <a:rPr lang="en-US" sz="1100" dirty="0">
                <a:solidFill>
                  <a:schemeClr val="accent3"/>
                </a:solidFill>
              </a:rPr>
              <a:t> Bluetooth &gt; </a:t>
            </a:r>
          </a:p>
        </p:txBody>
      </p:sp>
      <p:sp>
        <p:nvSpPr>
          <p:cNvPr id="2568" name="Google Shape;714;p36">
            <a:extLst>
              <a:ext uri="{FF2B5EF4-FFF2-40B4-BE49-F238E27FC236}">
                <a16:creationId xmlns:a16="http://schemas.microsoft.com/office/drawing/2014/main" id="{385B79B7-7DA2-8FB5-22A2-D409D836540B}"/>
              </a:ext>
            </a:extLst>
          </p:cNvPr>
          <p:cNvSpPr txBox="1">
            <a:spLocks/>
          </p:cNvSpPr>
          <p:nvPr/>
        </p:nvSpPr>
        <p:spPr>
          <a:xfrm>
            <a:off x="2355144" y="2935556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300" dirty="0">
                <a:solidFill>
                  <a:schemeClr val="accent1"/>
                </a:solidFill>
                <a:latin typeface="Fira Code"/>
                <a:ea typeface="Fira Code"/>
                <a:sym typeface="Fira Code"/>
              </a:rPr>
              <a:t>Bluetooth</a:t>
            </a:r>
          </a:p>
        </p:txBody>
      </p:sp>
      <p:grpSp>
        <p:nvGrpSpPr>
          <p:cNvPr id="2574" name="Google Shape;763;p36">
            <a:extLst>
              <a:ext uri="{FF2B5EF4-FFF2-40B4-BE49-F238E27FC236}">
                <a16:creationId xmlns:a16="http://schemas.microsoft.com/office/drawing/2014/main" id="{7FB0E162-7199-643E-106D-5AC2657D4428}"/>
              </a:ext>
            </a:extLst>
          </p:cNvPr>
          <p:cNvGrpSpPr/>
          <p:nvPr/>
        </p:nvGrpSpPr>
        <p:grpSpPr>
          <a:xfrm>
            <a:off x="1844271" y="3148261"/>
            <a:ext cx="385744" cy="338401"/>
            <a:chOff x="1665363" y="1706700"/>
            <a:chExt cx="578325" cy="487500"/>
          </a:xfrm>
        </p:grpSpPr>
        <p:sp>
          <p:nvSpPr>
            <p:cNvPr id="2575" name="Google Shape;764;p36">
              <a:extLst>
                <a:ext uri="{FF2B5EF4-FFF2-40B4-BE49-F238E27FC236}">
                  <a16:creationId xmlns:a16="http://schemas.microsoft.com/office/drawing/2014/main" id="{0E89B98F-10AE-DDD8-4F32-6654C661F289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765;p36">
              <a:extLst>
                <a:ext uri="{FF2B5EF4-FFF2-40B4-BE49-F238E27FC236}">
                  <a16:creationId xmlns:a16="http://schemas.microsoft.com/office/drawing/2014/main" id="{412AB392-CD84-077B-A3CA-1F04D0F4A11A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8" name="Google Shape;712;p36">
            <a:extLst>
              <a:ext uri="{FF2B5EF4-FFF2-40B4-BE49-F238E27FC236}">
                <a16:creationId xmlns:a16="http://schemas.microsoft.com/office/drawing/2014/main" id="{C2ED846B-DD80-165A-CE30-AA3C4D6E85D6}"/>
              </a:ext>
            </a:extLst>
          </p:cNvPr>
          <p:cNvSpPr txBox="1">
            <a:spLocks/>
          </p:cNvSpPr>
          <p:nvPr/>
        </p:nvSpPr>
        <p:spPr>
          <a:xfrm>
            <a:off x="5987357" y="3176548"/>
            <a:ext cx="2555579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>
                <a:solidFill>
                  <a:schemeClr val="accent3"/>
                </a:solidFill>
              </a:rPr>
              <a:t>&lt; </a:t>
            </a:r>
            <a:r>
              <a:rPr lang="en-US" sz="1100" dirty="0" err="1">
                <a:solidFill>
                  <a:schemeClr val="accent3"/>
                </a:solidFill>
              </a:rPr>
              <a:t>Ogni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operazione</a:t>
            </a:r>
            <a:r>
              <a:rPr lang="en-US" sz="1100" dirty="0">
                <a:solidFill>
                  <a:schemeClr val="accent3"/>
                </a:solidFill>
              </a:rPr>
              <a:t> è </a:t>
            </a:r>
            <a:r>
              <a:rPr lang="en-US" sz="1100" dirty="0" err="1">
                <a:solidFill>
                  <a:schemeClr val="accent3"/>
                </a:solidFill>
              </a:rPr>
              <a:t>compiuta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tramite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autenticazione</a:t>
            </a:r>
            <a:r>
              <a:rPr lang="en-US" sz="1100" dirty="0">
                <a:solidFill>
                  <a:schemeClr val="accent3"/>
                </a:solidFill>
              </a:rPr>
              <a:t> con Fingerprint &gt;</a:t>
            </a:r>
          </a:p>
        </p:txBody>
      </p:sp>
      <p:sp>
        <p:nvSpPr>
          <p:cNvPr id="2579" name="Google Shape;714;p36">
            <a:extLst>
              <a:ext uri="{FF2B5EF4-FFF2-40B4-BE49-F238E27FC236}">
                <a16:creationId xmlns:a16="http://schemas.microsoft.com/office/drawing/2014/main" id="{F55FE7C3-F22A-B8EE-C39A-1EB4D05B72A6}"/>
              </a:ext>
            </a:extLst>
          </p:cNvPr>
          <p:cNvSpPr txBox="1">
            <a:spLocks/>
          </p:cNvSpPr>
          <p:nvPr/>
        </p:nvSpPr>
        <p:spPr>
          <a:xfrm>
            <a:off x="5987358" y="2935556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300" dirty="0">
                <a:solidFill>
                  <a:schemeClr val="accent1"/>
                </a:solidFill>
                <a:latin typeface="Fira Code"/>
                <a:ea typeface="Fira Code"/>
                <a:sym typeface="Fira Code"/>
              </a:rPr>
              <a:t>Autenticazione</a:t>
            </a:r>
          </a:p>
        </p:txBody>
      </p:sp>
      <p:grpSp>
        <p:nvGrpSpPr>
          <p:cNvPr id="2580" name="Google Shape;763;p36">
            <a:extLst>
              <a:ext uri="{FF2B5EF4-FFF2-40B4-BE49-F238E27FC236}">
                <a16:creationId xmlns:a16="http://schemas.microsoft.com/office/drawing/2014/main" id="{34D1B528-D475-C2BA-7425-696321833A95}"/>
              </a:ext>
            </a:extLst>
          </p:cNvPr>
          <p:cNvGrpSpPr/>
          <p:nvPr/>
        </p:nvGrpSpPr>
        <p:grpSpPr>
          <a:xfrm>
            <a:off x="5476485" y="3148261"/>
            <a:ext cx="385744" cy="338401"/>
            <a:chOff x="1665363" y="1706700"/>
            <a:chExt cx="578325" cy="487500"/>
          </a:xfrm>
        </p:grpSpPr>
        <p:sp>
          <p:nvSpPr>
            <p:cNvPr id="2581" name="Google Shape;764;p36">
              <a:extLst>
                <a:ext uri="{FF2B5EF4-FFF2-40B4-BE49-F238E27FC236}">
                  <a16:creationId xmlns:a16="http://schemas.microsoft.com/office/drawing/2014/main" id="{A7AB0BD2-A96B-D54F-E096-3DCBA77C8D0C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765;p36">
              <a:extLst>
                <a:ext uri="{FF2B5EF4-FFF2-40B4-BE49-F238E27FC236}">
                  <a16:creationId xmlns:a16="http://schemas.microsoft.com/office/drawing/2014/main" id="{D3329480-0121-3D75-8F22-DC7B80529EA9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3" name="Google Shape;712;p36">
            <a:extLst>
              <a:ext uri="{FF2B5EF4-FFF2-40B4-BE49-F238E27FC236}">
                <a16:creationId xmlns:a16="http://schemas.microsoft.com/office/drawing/2014/main" id="{E492D59C-3843-36C1-C9CD-BC54BF38F95E}"/>
              </a:ext>
            </a:extLst>
          </p:cNvPr>
          <p:cNvSpPr txBox="1">
            <a:spLocks/>
          </p:cNvSpPr>
          <p:nvPr/>
        </p:nvSpPr>
        <p:spPr>
          <a:xfrm>
            <a:off x="3115941" y="3997253"/>
            <a:ext cx="23307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>
                <a:solidFill>
                  <a:schemeClr val="accent3"/>
                </a:solidFill>
              </a:rPr>
              <a:t>&lt; Tutti </a:t>
            </a:r>
            <a:r>
              <a:rPr lang="en-US" sz="1100" dirty="0" err="1">
                <a:solidFill>
                  <a:schemeClr val="accent3"/>
                </a:solidFill>
              </a:rPr>
              <a:t>i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dati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sono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cifrati</a:t>
            </a:r>
            <a:r>
              <a:rPr lang="en-US" sz="1100" dirty="0">
                <a:solidFill>
                  <a:schemeClr val="accent3"/>
                </a:solidFill>
              </a:rPr>
              <a:t> con lo schema AES 128 bit – GCM &gt;</a:t>
            </a:r>
          </a:p>
        </p:txBody>
      </p:sp>
      <p:sp>
        <p:nvSpPr>
          <p:cNvPr id="2584" name="Google Shape;714;p36">
            <a:extLst>
              <a:ext uri="{FF2B5EF4-FFF2-40B4-BE49-F238E27FC236}">
                <a16:creationId xmlns:a16="http://schemas.microsoft.com/office/drawing/2014/main" id="{3B0381B2-BD92-ED26-8A8F-F40DE58D5BF1}"/>
              </a:ext>
            </a:extLst>
          </p:cNvPr>
          <p:cNvSpPr txBox="1">
            <a:spLocks/>
          </p:cNvSpPr>
          <p:nvPr/>
        </p:nvSpPr>
        <p:spPr>
          <a:xfrm>
            <a:off x="3115941" y="3756261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300" dirty="0">
                <a:solidFill>
                  <a:schemeClr val="accent1"/>
                </a:solidFill>
                <a:latin typeface="Fira Code"/>
                <a:ea typeface="Fira Code"/>
                <a:sym typeface="Fira Code"/>
              </a:rPr>
              <a:t>Crittografia</a:t>
            </a:r>
          </a:p>
        </p:txBody>
      </p:sp>
      <p:grpSp>
        <p:nvGrpSpPr>
          <p:cNvPr id="2585" name="Google Shape;763;p36">
            <a:extLst>
              <a:ext uri="{FF2B5EF4-FFF2-40B4-BE49-F238E27FC236}">
                <a16:creationId xmlns:a16="http://schemas.microsoft.com/office/drawing/2014/main" id="{059F01BE-63E1-62E5-6AEC-CD8802B335A3}"/>
              </a:ext>
            </a:extLst>
          </p:cNvPr>
          <p:cNvGrpSpPr/>
          <p:nvPr/>
        </p:nvGrpSpPr>
        <p:grpSpPr>
          <a:xfrm>
            <a:off x="2605068" y="3968966"/>
            <a:ext cx="385744" cy="338401"/>
            <a:chOff x="1665363" y="1706700"/>
            <a:chExt cx="578325" cy="487500"/>
          </a:xfrm>
        </p:grpSpPr>
        <p:sp>
          <p:nvSpPr>
            <p:cNvPr id="2586" name="Google Shape;764;p36">
              <a:extLst>
                <a:ext uri="{FF2B5EF4-FFF2-40B4-BE49-F238E27FC236}">
                  <a16:creationId xmlns:a16="http://schemas.microsoft.com/office/drawing/2014/main" id="{E3E6C9D5-AFE3-AFCF-4FF1-BD9E9667B2D3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765;p36">
              <a:extLst>
                <a:ext uri="{FF2B5EF4-FFF2-40B4-BE49-F238E27FC236}">
                  <a16:creationId xmlns:a16="http://schemas.microsoft.com/office/drawing/2014/main" id="{89B9EEA8-B958-08E3-B6C3-BEAFFB5D7188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8" name="Google Shape;712;p36">
            <a:extLst>
              <a:ext uri="{FF2B5EF4-FFF2-40B4-BE49-F238E27FC236}">
                <a16:creationId xmlns:a16="http://schemas.microsoft.com/office/drawing/2014/main" id="{E79D5882-8C98-66DE-1B0F-14C91CD746C3}"/>
              </a:ext>
            </a:extLst>
          </p:cNvPr>
          <p:cNvSpPr txBox="1">
            <a:spLocks/>
          </p:cNvSpPr>
          <p:nvPr/>
        </p:nvSpPr>
        <p:spPr>
          <a:xfrm>
            <a:off x="6512189" y="3997253"/>
            <a:ext cx="2671715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>
                <a:solidFill>
                  <a:schemeClr val="accent3"/>
                </a:solidFill>
              </a:rPr>
              <a:t>&lt; SSL  </a:t>
            </a:r>
            <a:r>
              <a:rPr lang="en-US" sz="1100" dirty="0" err="1">
                <a:solidFill>
                  <a:schemeClr val="accent3"/>
                </a:solidFill>
              </a:rPr>
              <a:t>garantisce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una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comunicazione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sicura</a:t>
            </a:r>
            <a:r>
              <a:rPr lang="en-US" sz="1100" dirty="0">
                <a:solidFill>
                  <a:schemeClr val="accent3"/>
                </a:solidFill>
              </a:rPr>
              <a:t> con il server python &gt;</a:t>
            </a:r>
          </a:p>
        </p:txBody>
      </p:sp>
      <p:sp>
        <p:nvSpPr>
          <p:cNvPr id="2589" name="Google Shape;714;p36">
            <a:extLst>
              <a:ext uri="{FF2B5EF4-FFF2-40B4-BE49-F238E27FC236}">
                <a16:creationId xmlns:a16="http://schemas.microsoft.com/office/drawing/2014/main" id="{E4E28E39-B330-4E34-FD72-28C701958CE5}"/>
              </a:ext>
            </a:extLst>
          </p:cNvPr>
          <p:cNvSpPr txBox="1">
            <a:spLocks/>
          </p:cNvSpPr>
          <p:nvPr/>
        </p:nvSpPr>
        <p:spPr>
          <a:xfrm>
            <a:off x="6512190" y="3756261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300" dirty="0">
                <a:solidFill>
                  <a:schemeClr val="accent1"/>
                </a:solidFill>
                <a:latin typeface="Fira Code"/>
                <a:ea typeface="Fira Code"/>
                <a:sym typeface="Fira Code"/>
              </a:rPr>
              <a:t>Comunicazione SSL</a:t>
            </a:r>
          </a:p>
        </p:txBody>
      </p:sp>
      <p:grpSp>
        <p:nvGrpSpPr>
          <p:cNvPr id="2590" name="Google Shape;763;p36">
            <a:extLst>
              <a:ext uri="{FF2B5EF4-FFF2-40B4-BE49-F238E27FC236}">
                <a16:creationId xmlns:a16="http://schemas.microsoft.com/office/drawing/2014/main" id="{7435B308-856E-BDED-8083-0852359473DF}"/>
              </a:ext>
            </a:extLst>
          </p:cNvPr>
          <p:cNvGrpSpPr/>
          <p:nvPr/>
        </p:nvGrpSpPr>
        <p:grpSpPr>
          <a:xfrm>
            <a:off x="6001317" y="3968966"/>
            <a:ext cx="385744" cy="338401"/>
            <a:chOff x="1665363" y="1706700"/>
            <a:chExt cx="578325" cy="487500"/>
          </a:xfrm>
        </p:grpSpPr>
        <p:sp>
          <p:nvSpPr>
            <p:cNvPr id="2591" name="Google Shape;764;p36">
              <a:extLst>
                <a:ext uri="{FF2B5EF4-FFF2-40B4-BE49-F238E27FC236}">
                  <a16:creationId xmlns:a16="http://schemas.microsoft.com/office/drawing/2014/main" id="{8009BA70-74C7-C697-AB43-6DD6A4343595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765;p36">
              <a:extLst>
                <a:ext uri="{FF2B5EF4-FFF2-40B4-BE49-F238E27FC236}">
                  <a16:creationId xmlns:a16="http://schemas.microsoft.com/office/drawing/2014/main" id="{09B90DC2-BC3A-DB84-D5AA-6E7207F567CF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93" name="Immagine 2592">
            <a:extLst>
              <a:ext uri="{FF2B5EF4-FFF2-40B4-BE49-F238E27FC236}">
                <a16:creationId xmlns:a16="http://schemas.microsoft.com/office/drawing/2014/main" id="{0256D55A-9DCA-CB0F-8298-41380B72FE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94" y="3150951"/>
            <a:ext cx="333020" cy="333020"/>
          </a:xfrm>
          <a:prstGeom prst="rect">
            <a:avLst/>
          </a:prstGeom>
        </p:spPr>
      </p:pic>
      <p:pic>
        <p:nvPicPr>
          <p:cNvPr id="2595" name="Elemento grafico 2594">
            <a:extLst>
              <a:ext uri="{FF2B5EF4-FFF2-40B4-BE49-F238E27FC236}">
                <a16:creationId xmlns:a16="http://schemas.microsoft.com/office/drawing/2014/main" id="{31996C4D-940D-F590-B772-203BF18A2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8764" y="3164881"/>
            <a:ext cx="333020" cy="333020"/>
          </a:xfrm>
          <a:prstGeom prst="rect">
            <a:avLst/>
          </a:prstGeom>
        </p:spPr>
      </p:pic>
      <p:pic>
        <p:nvPicPr>
          <p:cNvPr id="2601" name="Elemento grafico 2600">
            <a:extLst>
              <a:ext uri="{FF2B5EF4-FFF2-40B4-BE49-F238E27FC236}">
                <a16:creationId xmlns:a16="http://schemas.microsoft.com/office/drawing/2014/main" id="{F168F58C-5895-339C-E89E-09F1510264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5564" y="3987872"/>
            <a:ext cx="333021" cy="333021"/>
          </a:xfrm>
          <a:prstGeom prst="rect">
            <a:avLst/>
          </a:prstGeom>
        </p:spPr>
      </p:pic>
      <p:grpSp>
        <p:nvGrpSpPr>
          <p:cNvPr id="2603" name="Google Shape;740;p36">
            <a:extLst>
              <a:ext uri="{FF2B5EF4-FFF2-40B4-BE49-F238E27FC236}">
                <a16:creationId xmlns:a16="http://schemas.microsoft.com/office/drawing/2014/main" id="{EF7BD6F4-4C02-D50B-7A2A-55971EA5BA2B}"/>
              </a:ext>
            </a:extLst>
          </p:cNvPr>
          <p:cNvGrpSpPr/>
          <p:nvPr/>
        </p:nvGrpSpPr>
        <p:grpSpPr>
          <a:xfrm>
            <a:off x="6063246" y="3974347"/>
            <a:ext cx="277119" cy="333020"/>
            <a:chOff x="4786863" y="4248100"/>
            <a:chExt cx="390650" cy="525850"/>
          </a:xfrm>
        </p:grpSpPr>
        <p:sp>
          <p:nvSpPr>
            <p:cNvPr id="2604" name="Google Shape;741;p36">
              <a:extLst>
                <a:ext uri="{FF2B5EF4-FFF2-40B4-BE49-F238E27FC236}">
                  <a16:creationId xmlns:a16="http://schemas.microsoft.com/office/drawing/2014/main" id="{763EACA1-BFA3-0EAA-8881-927F75E0DC3F}"/>
                </a:ext>
              </a:extLst>
            </p:cNvPr>
            <p:cNvSpPr/>
            <p:nvPr/>
          </p:nvSpPr>
          <p:spPr>
            <a:xfrm>
              <a:off x="4797288" y="4258400"/>
              <a:ext cx="369775" cy="505225"/>
            </a:xfrm>
            <a:custGeom>
              <a:avLst/>
              <a:gdLst/>
              <a:ahLst/>
              <a:cxnLst/>
              <a:rect l="l" t="t" r="r" b="b"/>
              <a:pathLst>
                <a:path w="14791" h="20209" extrusionOk="0">
                  <a:moveTo>
                    <a:pt x="7396" y="1"/>
                  </a:moveTo>
                  <a:lnTo>
                    <a:pt x="1" y="1650"/>
                  </a:lnTo>
                  <a:lnTo>
                    <a:pt x="1" y="11491"/>
                  </a:lnTo>
                  <a:cubicBezTo>
                    <a:pt x="1" y="13956"/>
                    <a:pt x="1233" y="16270"/>
                    <a:pt x="3300" y="17654"/>
                  </a:cubicBezTo>
                  <a:lnTo>
                    <a:pt x="6941" y="20081"/>
                  </a:lnTo>
                  <a:cubicBezTo>
                    <a:pt x="7074" y="20166"/>
                    <a:pt x="7230" y="20209"/>
                    <a:pt x="7389" y="20209"/>
                  </a:cubicBezTo>
                  <a:cubicBezTo>
                    <a:pt x="7548" y="20209"/>
                    <a:pt x="7709" y="20166"/>
                    <a:pt x="7851" y="20081"/>
                  </a:cubicBezTo>
                  <a:lnTo>
                    <a:pt x="11492" y="17654"/>
                  </a:lnTo>
                  <a:cubicBezTo>
                    <a:pt x="13558" y="16289"/>
                    <a:pt x="14791" y="13975"/>
                    <a:pt x="14791" y="11491"/>
                  </a:cubicBezTo>
                  <a:lnTo>
                    <a:pt x="14791" y="1650"/>
                  </a:lnTo>
                  <a:lnTo>
                    <a:pt x="7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742;p36">
              <a:extLst>
                <a:ext uri="{FF2B5EF4-FFF2-40B4-BE49-F238E27FC236}">
                  <a16:creationId xmlns:a16="http://schemas.microsoft.com/office/drawing/2014/main" id="{B1729575-81EB-23BD-1EFA-86AEDAF30D7A}"/>
                </a:ext>
              </a:extLst>
            </p:cNvPr>
            <p:cNvSpPr/>
            <p:nvPr/>
          </p:nvSpPr>
          <p:spPr>
            <a:xfrm>
              <a:off x="4838063" y="4300600"/>
              <a:ext cx="287775" cy="418125"/>
            </a:xfrm>
            <a:custGeom>
              <a:avLst/>
              <a:gdLst/>
              <a:ahLst/>
              <a:cxnLst/>
              <a:rect l="l" t="t" r="r" b="b"/>
              <a:pathLst>
                <a:path w="11511" h="16725" extrusionOk="0">
                  <a:moveTo>
                    <a:pt x="5765" y="0"/>
                  </a:moveTo>
                  <a:lnTo>
                    <a:pt x="1" y="1271"/>
                  </a:lnTo>
                  <a:lnTo>
                    <a:pt x="1" y="9803"/>
                  </a:lnTo>
                  <a:cubicBezTo>
                    <a:pt x="1" y="11737"/>
                    <a:pt x="968" y="13539"/>
                    <a:pt x="2560" y="14601"/>
                  </a:cubicBezTo>
                  <a:lnTo>
                    <a:pt x="5765" y="16724"/>
                  </a:lnTo>
                  <a:lnTo>
                    <a:pt x="8950" y="14601"/>
                  </a:lnTo>
                  <a:cubicBezTo>
                    <a:pt x="10543" y="13539"/>
                    <a:pt x="11510" y="11737"/>
                    <a:pt x="11510" y="9803"/>
                  </a:cubicBezTo>
                  <a:lnTo>
                    <a:pt x="11510" y="1271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743;p36">
              <a:extLst>
                <a:ext uri="{FF2B5EF4-FFF2-40B4-BE49-F238E27FC236}">
                  <a16:creationId xmlns:a16="http://schemas.microsoft.com/office/drawing/2014/main" id="{D4C2019D-C5AD-72D9-369C-B12DA0BC5F2E}"/>
                </a:ext>
              </a:extLst>
            </p:cNvPr>
            <p:cNvSpPr/>
            <p:nvPr/>
          </p:nvSpPr>
          <p:spPr>
            <a:xfrm>
              <a:off x="4920538" y="4470300"/>
              <a:ext cx="123275" cy="123275"/>
            </a:xfrm>
            <a:custGeom>
              <a:avLst/>
              <a:gdLst/>
              <a:ahLst/>
              <a:cxnLst/>
              <a:rect l="l" t="t" r="r" b="b"/>
              <a:pathLst>
                <a:path w="4931" h="4931" extrusionOk="0">
                  <a:moveTo>
                    <a:pt x="1" y="1"/>
                  </a:moveTo>
                  <a:lnTo>
                    <a:pt x="1" y="4931"/>
                  </a:lnTo>
                  <a:lnTo>
                    <a:pt x="4931" y="4931"/>
                  </a:lnTo>
                  <a:lnTo>
                    <a:pt x="4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744;p36">
              <a:extLst>
                <a:ext uri="{FF2B5EF4-FFF2-40B4-BE49-F238E27FC236}">
                  <a16:creationId xmlns:a16="http://schemas.microsoft.com/office/drawing/2014/main" id="{150A815F-CE0A-52AD-D5FE-BB86963906B1}"/>
                </a:ext>
              </a:extLst>
            </p:cNvPr>
            <p:cNvSpPr/>
            <p:nvPr/>
          </p:nvSpPr>
          <p:spPr>
            <a:xfrm>
              <a:off x="4971738" y="43302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413" y="1"/>
                  </a:moveTo>
                  <a:cubicBezTo>
                    <a:pt x="201" y="1"/>
                    <a:pt x="1" y="171"/>
                    <a:pt x="1" y="428"/>
                  </a:cubicBezTo>
                  <a:cubicBezTo>
                    <a:pt x="1" y="637"/>
                    <a:pt x="190" y="826"/>
                    <a:pt x="418" y="826"/>
                  </a:cubicBezTo>
                  <a:cubicBezTo>
                    <a:pt x="778" y="826"/>
                    <a:pt x="968" y="390"/>
                    <a:pt x="702" y="125"/>
                  </a:cubicBezTo>
                  <a:cubicBezTo>
                    <a:pt x="617" y="39"/>
                    <a:pt x="51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745;p36">
              <a:extLst>
                <a:ext uri="{FF2B5EF4-FFF2-40B4-BE49-F238E27FC236}">
                  <a16:creationId xmlns:a16="http://schemas.microsoft.com/office/drawing/2014/main" id="{3EC21EE9-663E-B5BD-F868-073B38248D79}"/>
                </a:ext>
              </a:extLst>
            </p:cNvPr>
            <p:cNvSpPr/>
            <p:nvPr/>
          </p:nvSpPr>
          <p:spPr>
            <a:xfrm>
              <a:off x="4786863" y="4248100"/>
              <a:ext cx="390650" cy="525850"/>
            </a:xfrm>
            <a:custGeom>
              <a:avLst/>
              <a:gdLst/>
              <a:ahLst/>
              <a:cxnLst/>
              <a:rect l="l" t="t" r="r" b="b"/>
              <a:pathLst>
                <a:path w="15626" h="21034" extrusionOk="0">
                  <a:moveTo>
                    <a:pt x="7813" y="830"/>
                  </a:moveTo>
                  <a:lnTo>
                    <a:pt x="14791" y="2385"/>
                  </a:lnTo>
                  <a:lnTo>
                    <a:pt x="14791" y="11903"/>
                  </a:lnTo>
                  <a:cubicBezTo>
                    <a:pt x="14791" y="14236"/>
                    <a:pt x="13615" y="16416"/>
                    <a:pt x="11681" y="17725"/>
                  </a:cubicBezTo>
                  <a:lnTo>
                    <a:pt x="8040" y="20152"/>
                  </a:lnTo>
                  <a:cubicBezTo>
                    <a:pt x="7965" y="20199"/>
                    <a:pt x="7884" y="20223"/>
                    <a:pt x="7806" y="20223"/>
                  </a:cubicBezTo>
                  <a:cubicBezTo>
                    <a:pt x="7728" y="20223"/>
                    <a:pt x="7652" y="20199"/>
                    <a:pt x="7585" y="20152"/>
                  </a:cubicBezTo>
                  <a:lnTo>
                    <a:pt x="3926" y="17725"/>
                  </a:lnTo>
                  <a:cubicBezTo>
                    <a:pt x="1992" y="16416"/>
                    <a:pt x="816" y="14236"/>
                    <a:pt x="816" y="11903"/>
                  </a:cubicBezTo>
                  <a:lnTo>
                    <a:pt x="816" y="2385"/>
                  </a:lnTo>
                  <a:lnTo>
                    <a:pt x="7813" y="830"/>
                  </a:lnTo>
                  <a:close/>
                  <a:moveTo>
                    <a:pt x="7803" y="0"/>
                  </a:moveTo>
                  <a:cubicBezTo>
                    <a:pt x="7775" y="0"/>
                    <a:pt x="7747" y="5"/>
                    <a:pt x="7718" y="15"/>
                  </a:cubicBezTo>
                  <a:lnTo>
                    <a:pt x="323" y="1664"/>
                  </a:lnTo>
                  <a:cubicBezTo>
                    <a:pt x="134" y="1702"/>
                    <a:pt x="1" y="1873"/>
                    <a:pt x="1" y="2062"/>
                  </a:cubicBezTo>
                  <a:lnTo>
                    <a:pt x="1" y="11922"/>
                  </a:lnTo>
                  <a:cubicBezTo>
                    <a:pt x="1" y="14520"/>
                    <a:pt x="1309" y="16966"/>
                    <a:pt x="3471" y="18407"/>
                  </a:cubicBezTo>
                  <a:lnTo>
                    <a:pt x="7130" y="20834"/>
                  </a:lnTo>
                  <a:cubicBezTo>
                    <a:pt x="7329" y="20967"/>
                    <a:pt x="7566" y="21033"/>
                    <a:pt x="7806" y="21033"/>
                  </a:cubicBezTo>
                  <a:cubicBezTo>
                    <a:pt x="8045" y="21033"/>
                    <a:pt x="8287" y="20967"/>
                    <a:pt x="8496" y="20834"/>
                  </a:cubicBezTo>
                  <a:lnTo>
                    <a:pt x="12136" y="18407"/>
                  </a:lnTo>
                  <a:cubicBezTo>
                    <a:pt x="14317" y="16947"/>
                    <a:pt x="15625" y="14520"/>
                    <a:pt x="15625" y="11903"/>
                  </a:cubicBezTo>
                  <a:lnTo>
                    <a:pt x="15625" y="2062"/>
                  </a:lnTo>
                  <a:cubicBezTo>
                    <a:pt x="15625" y="1873"/>
                    <a:pt x="15473" y="1702"/>
                    <a:pt x="15303" y="1664"/>
                  </a:cubicBezTo>
                  <a:lnTo>
                    <a:pt x="7889" y="15"/>
                  </a:lnTo>
                  <a:cubicBezTo>
                    <a:pt x="7860" y="5"/>
                    <a:pt x="7832" y="0"/>
                    <a:pt x="7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746;p36">
              <a:extLst>
                <a:ext uri="{FF2B5EF4-FFF2-40B4-BE49-F238E27FC236}">
                  <a16:creationId xmlns:a16="http://schemas.microsoft.com/office/drawing/2014/main" id="{20C180D7-D846-C4B2-93A1-A9C04554A467}"/>
                </a:ext>
              </a:extLst>
            </p:cNvPr>
            <p:cNvSpPr/>
            <p:nvPr/>
          </p:nvSpPr>
          <p:spPr>
            <a:xfrm>
              <a:off x="4827638" y="4290275"/>
              <a:ext cx="308150" cy="438400"/>
            </a:xfrm>
            <a:custGeom>
              <a:avLst/>
              <a:gdLst/>
              <a:ahLst/>
              <a:cxnLst/>
              <a:rect l="l" t="t" r="r" b="b"/>
              <a:pathLst>
                <a:path w="12326" h="17536" extrusionOk="0">
                  <a:moveTo>
                    <a:pt x="6182" y="830"/>
                  </a:moveTo>
                  <a:lnTo>
                    <a:pt x="11510" y="2025"/>
                  </a:lnTo>
                  <a:lnTo>
                    <a:pt x="11510" y="10216"/>
                  </a:lnTo>
                  <a:cubicBezTo>
                    <a:pt x="11510" y="11999"/>
                    <a:pt x="10638" y="13667"/>
                    <a:pt x="9140" y="14672"/>
                  </a:cubicBezTo>
                  <a:lnTo>
                    <a:pt x="6182" y="16644"/>
                  </a:lnTo>
                  <a:lnTo>
                    <a:pt x="3205" y="14672"/>
                  </a:lnTo>
                  <a:cubicBezTo>
                    <a:pt x="1726" y="13686"/>
                    <a:pt x="835" y="12018"/>
                    <a:pt x="835" y="10235"/>
                  </a:cubicBezTo>
                  <a:lnTo>
                    <a:pt x="835" y="10216"/>
                  </a:lnTo>
                  <a:lnTo>
                    <a:pt x="835" y="2025"/>
                  </a:lnTo>
                  <a:lnTo>
                    <a:pt x="6182" y="830"/>
                  </a:lnTo>
                  <a:close/>
                  <a:moveTo>
                    <a:pt x="6163" y="1"/>
                  </a:moveTo>
                  <a:cubicBezTo>
                    <a:pt x="6130" y="1"/>
                    <a:pt x="6097" y="6"/>
                    <a:pt x="6068" y="15"/>
                  </a:cubicBezTo>
                  <a:lnTo>
                    <a:pt x="323" y="1286"/>
                  </a:lnTo>
                  <a:cubicBezTo>
                    <a:pt x="133" y="1323"/>
                    <a:pt x="1" y="1494"/>
                    <a:pt x="1" y="1684"/>
                  </a:cubicBezTo>
                  <a:lnTo>
                    <a:pt x="1" y="10216"/>
                  </a:lnTo>
                  <a:cubicBezTo>
                    <a:pt x="1" y="12283"/>
                    <a:pt x="1024" y="14198"/>
                    <a:pt x="2750" y="15355"/>
                  </a:cubicBezTo>
                  <a:lnTo>
                    <a:pt x="5954" y="17479"/>
                  </a:lnTo>
                  <a:cubicBezTo>
                    <a:pt x="6011" y="17517"/>
                    <a:pt x="6106" y="17536"/>
                    <a:pt x="6182" y="17536"/>
                  </a:cubicBezTo>
                  <a:cubicBezTo>
                    <a:pt x="6258" y="17536"/>
                    <a:pt x="6353" y="17517"/>
                    <a:pt x="6428" y="17479"/>
                  </a:cubicBezTo>
                  <a:lnTo>
                    <a:pt x="9614" y="15336"/>
                  </a:lnTo>
                  <a:cubicBezTo>
                    <a:pt x="11321" y="14198"/>
                    <a:pt x="12325" y="12264"/>
                    <a:pt x="12325" y="10216"/>
                  </a:cubicBezTo>
                  <a:lnTo>
                    <a:pt x="12325" y="1684"/>
                  </a:lnTo>
                  <a:cubicBezTo>
                    <a:pt x="12325" y="1494"/>
                    <a:pt x="12193" y="1323"/>
                    <a:pt x="12003" y="1286"/>
                  </a:cubicBezTo>
                  <a:lnTo>
                    <a:pt x="6258" y="15"/>
                  </a:lnTo>
                  <a:cubicBezTo>
                    <a:pt x="6229" y="6"/>
                    <a:pt x="6196" y="1"/>
                    <a:pt x="6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747;p36">
              <a:extLst>
                <a:ext uri="{FF2B5EF4-FFF2-40B4-BE49-F238E27FC236}">
                  <a16:creationId xmlns:a16="http://schemas.microsoft.com/office/drawing/2014/main" id="{2C1F2B74-860F-22C4-6AB4-B90F1E158C88}"/>
                </a:ext>
              </a:extLst>
            </p:cNvPr>
            <p:cNvSpPr/>
            <p:nvPr/>
          </p:nvSpPr>
          <p:spPr>
            <a:xfrm>
              <a:off x="5007413" y="4341225"/>
              <a:ext cx="91400" cy="34775"/>
            </a:xfrm>
            <a:custGeom>
              <a:avLst/>
              <a:gdLst/>
              <a:ahLst/>
              <a:cxnLst/>
              <a:rect l="l" t="t" r="r" b="b"/>
              <a:pathLst>
                <a:path w="3656" h="1391" extrusionOk="0">
                  <a:moveTo>
                    <a:pt x="587" y="1"/>
                  </a:moveTo>
                  <a:cubicBezTo>
                    <a:pt x="133" y="1"/>
                    <a:pt x="1" y="677"/>
                    <a:pt x="470" y="821"/>
                  </a:cubicBezTo>
                  <a:lnTo>
                    <a:pt x="489" y="821"/>
                  </a:lnTo>
                  <a:cubicBezTo>
                    <a:pt x="3125" y="1390"/>
                    <a:pt x="3011" y="1390"/>
                    <a:pt x="3087" y="1390"/>
                  </a:cubicBezTo>
                  <a:cubicBezTo>
                    <a:pt x="3580" y="1390"/>
                    <a:pt x="3655" y="670"/>
                    <a:pt x="3181" y="575"/>
                  </a:cubicBezTo>
                  <a:lnTo>
                    <a:pt x="660" y="6"/>
                  </a:lnTo>
                  <a:cubicBezTo>
                    <a:pt x="635" y="2"/>
                    <a:pt x="611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748;p36">
              <a:extLst>
                <a:ext uri="{FF2B5EF4-FFF2-40B4-BE49-F238E27FC236}">
                  <a16:creationId xmlns:a16="http://schemas.microsoft.com/office/drawing/2014/main" id="{E8DEE877-A026-3EBE-FA24-022D089B24D8}"/>
                </a:ext>
              </a:extLst>
            </p:cNvPr>
            <p:cNvSpPr/>
            <p:nvPr/>
          </p:nvSpPr>
          <p:spPr>
            <a:xfrm>
              <a:off x="4910113" y="4396350"/>
              <a:ext cx="143675" cy="207650"/>
            </a:xfrm>
            <a:custGeom>
              <a:avLst/>
              <a:gdLst/>
              <a:ahLst/>
              <a:cxnLst/>
              <a:rect l="l" t="t" r="r" b="b"/>
              <a:pathLst>
                <a:path w="5747" h="8306" extrusionOk="0">
                  <a:moveTo>
                    <a:pt x="2883" y="906"/>
                  </a:moveTo>
                  <a:cubicBezTo>
                    <a:pt x="3499" y="906"/>
                    <a:pt x="4115" y="1318"/>
                    <a:pt x="4115" y="2143"/>
                  </a:cubicBezTo>
                  <a:lnTo>
                    <a:pt x="4115" y="2541"/>
                  </a:lnTo>
                  <a:lnTo>
                    <a:pt x="1650" y="2541"/>
                  </a:lnTo>
                  <a:lnTo>
                    <a:pt x="1650" y="2143"/>
                  </a:lnTo>
                  <a:cubicBezTo>
                    <a:pt x="1650" y="1318"/>
                    <a:pt x="2267" y="906"/>
                    <a:pt x="2883" y="906"/>
                  </a:cubicBezTo>
                  <a:close/>
                  <a:moveTo>
                    <a:pt x="4931" y="3376"/>
                  </a:moveTo>
                  <a:lnTo>
                    <a:pt x="4931" y="7471"/>
                  </a:lnTo>
                  <a:lnTo>
                    <a:pt x="816" y="7471"/>
                  </a:lnTo>
                  <a:lnTo>
                    <a:pt x="816" y="3376"/>
                  </a:lnTo>
                  <a:close/>
                  <a:moveTo>
                    <a:pt x="2883" y="1"/>
                  </a:moveTo>
                  <a:cubicBezTo>
                    <a:pt x="1707" y="1"/>
                    <a:pt x="778" y="968"/>
                    <a:pt x="816" y="2143"/>
                  </a:cubicBezTo>
                  <a:lnTo>
                    <a:pt x="816" y="2541"/>
                  </a:lnTo>
                  <a:lnTo>
                    <a:pt x="418" y="2541"/>
                  </a:lnTo>
                  <a:cubicBezTo>
                    <a:pt x="190" y="2541"/>
                    <a:pt x="1" y="2731"/>
                    <a:pt x="1" y="2959"/>
                  </a:cubicBezTo>
                  <a:lnTo>
                    <a:pt x="1" y="7889"/>
                  </a:lnTo>
                  <a:cubicBezTo>
                    <a:pt x="1" y="8116"/>
                    <a:pt x="190" y="8306"/>
                    <a:pt x="418" y="8306"/>
                  </a:cubicBezTo>
                  <a:lnTo>
                    <a:pt x="5348" y="8306"/>
                  </a:lnTo>
                  <a:cubicBezTo>
                    <a:pt x="5575" y="8287"/>
                    <a:pt x="5746" y="8116"/>
                    <a:pt x="5746" y="7889"/>
                  </a:cubicBezTo>
                  <a:lnTo>
                    <a:pt x="5746" y="2959"/>
                  </a:lnTo>
                  <a:cubicBezTo>
                    <a:pt x="5746" y="2731"/>
                    <a:pt x="5575" y="2541"/>
                    <a:pt x="5348" y="2541"/>
                  </a:cubicBezTo>
                  <a:lnTo>
                    <a:pt x="4931" y="2541"/>
                  </a:lnTo>
                  <a:lnTo>
                    <a:pt x="4931" y="2143"/>
                  </a:lnTo>
                  <a:cubicBezTo>
                    <a:pt x="4969" y="968"/>
                    <a:pt x="4040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749;p36">
              <a:extLst>
                <a:ext uri="{FF2B5EF4-FFF2-40B4-BE49-F238E27FC236}">
                  <a16:creationId xmlns:a16="http://schemas.microsoft.com/office/drawing/2014/main" id="{020EE755-7AAC-550C-2387-394D4CE38CFE}"/>
                </a:ext>
              </a:extLst>
            </p:cNvPr>
            <p:cNvSpPr/>
            <p:nvPr/>
          </p:nvSpPr>
          <p:spPr>
            <a:xfrm>
              <a:off x="4971738" y="4501075"/>
              <a:ext cx="20425" cy="60850"/>
            </a:xfrm>
            <a:custGeom>
              <a:avLst/>
              <a:gdLst/>
              <a:ahLst/>
              <a:cxnLst/>
              <a:rect l="l" t="t" r="r" b="b"/>
              <a:pathLst>
                <a:path w="817" h="2434" extrusionOk="0">
                  <a:moveTo>
                    <a:pt x="387" y="1"/>
                  </a:moveTo>
                  <a:cubicBezTo>
                    <a:pt x="173" y="1"/>
                    <a:pt x="1" y="183"/>
                    <a:pt x="1" y="400"/>
                  </a:cubicBezTo>
                  <a:lnTo>
                    <a:pt x="1" y="2050"/>
                  </a:lnTo>
                  <a:cubicBezTo>
                    <a:pt x="20" y="2306"/>
                    <a:pt x="214" y="2434"/>
                    <a:pt x="408" y="2434"/>
                  </a:cubicBezTo>
                  <a:cubicBezTo>
                    <a:pt x="603" y="2434"/>
                    <a:pt x="797" y="2306"/>
                    <a:pt x="816" y="2050"/>
                  </a:cubicBezTo>
                  <a:lnTo>
                    <a:pt x="816" y="400"/>
                  </a:lnTo>
                  <a:cubicBezTo>
                    <a:pt x="816" y="173"/>
                    <a:pt x="645" y="2"/>
                    <a:pt x="418" y="2"/>
                  </a:cubicBezTo>
                  <a:cubicBezTo>
                    <a:pt x="407" y="1"/>
                    <a:pt x="397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790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3213" y="22312"/>
            <a:ext cx="4572000" cy="512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Details.ino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6" name="Google Shape;561;p32">
            <a:extLst>
              <a:ext uri="{FF2B5EF4-FFF2-40B4-BE49-F238E27FC236}">
                <a16:creationId xmlns:a16="http://schemas.microsoft.com/office/drawing/2014/main" id="{2FB90C6D-5021-61E5-A07F-D92AFB513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463350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SD_Send_Credential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8" name="Google Shape;563;p32">
            <a:extLst>
              <a:ext uri="{FF2B5EF4-FFF2-40B4-BE49-F238E27FC236}">
                <a16:creationId xmlns:a16="http://schemas.microsoft.com/office/drawing/2014/main" id="{67B890B7-1D56-D85D-9847-B4536F4BADD1}"/>
              </a:ext>
            </a:extLst>
          </p:cNvPr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19" name="Google Shape;564;p32">
              <a:extLst>
                <a:ext uri="{FF2B5EF4-FFF2-40B4-BE49-F238E27FC236}">
                  <a16:creationId xmlns:a16="http://schemas.microsoft.com/office/drawing/2014/main" id="{DDCE4A18-5531-EFAF-1300-6466376128C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0" name="Google Shape;565;p32">
              <a:extLst>
                <a:ext uri="{FF2B5EF4-FFF2-40B4-BE49-F238E27FC236}">
                  <a16:creationId xmlns:a16="http://schemas.microsoft.com/office/drawing/2014/main" id="{3949BFE2-8546-D4B8-6EF6-3C6585DDD1B6}"/>
                </a:ext>
              </a:extLst>
            </p:cNvPr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373B5C09-33BE-AD5C-B49B-ABED70188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391" b="42540"/>
          <a:stretch/>
        </p:blipFill>
        <p:spPr>
          <a:xfrm>
            <a:off x="2466218" y="1238163"/>
            <a:ext cx="4199613" cy="32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02318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3069</Words>
  <Application>Microsoft Office PowerPoint</Application>
  <PresentationFormat>Presentazione su schermo (16:9)</PresentationFormat>
  <Paragraphs>436</Paragraphs>
  <Slides>34</Slides>
  <Notes>34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9" baseType="lpstr">
      <vt:lpstr>Arial</vt:lpstr>
      <vt:lpstr>Montserrat</vt:lpstr>
      <vt:lpstr>Fira Code</vt:lpstr>
      <vt:lpstr>Courier New</vt:lpstr>
      <vt:lpstr>Programming Language Workshop for Beginners by Slidesgo</vt:lpstr>
      <vt:lpstr>void PassChain_IoT() {</vt:lpstr>
      <vt:lpstr>01</vt:lpstr>
      <vt:lpstr>01 {</vt:lpstr>
      <vt:lpstr>Password_Manager {</vt:lpstr>
      <vt:lpstr>tft.pushImage (</vt:lpstr>
      <vt:lpstr>Serial.println (‘Vantaggi: ‘ +</vt:lpstr>
      <vt:lpstr>Serial.println (‘Svantaggi: ‘ +</vt:lpstr>
      <vt:lpstr>PassChain_IoT {</vt:lpstr>
      <vt:lpstr>SD_Send_Credential {</vt:lpstr>
      <vt:lpstr>SD_Send_Credential {</vt:lpstr>
      <vt:lpstr>SD_Server_Operation {</vt:lpstr>
      <vt:lpstr>02 {</vt:lpstr>
      <vt:lpstr>void Lora_TTgo_Esp32 () { </vt:lpstr>
      <vt:lpstr>void Lora_Ttgo_Esp32 () { </vt:lpstr>
      <vt:lpstr>tft.pushImage (</vt:lpstr>
      <vt:lpstr>tft.pushImage (</vt:lpstr>
      <vt:lpstr>03 {</vt:lpstr>
      <vt:lpstr>Libraries_used(bool external) {</vt:lpstr>
      <vt:lpstr>&lt; WiFiClientSecure.h &gt;</vt:lpstr>
      <vt:lpstr>SSL_Communication {</vt:lpstr>
      <vt:lpstr>Server_Python {</vt:lpstr>
      <vt:lpstr>04 {</vt:lpstr>
      <vt:lpstr>void MITM_attack (Adv, Alice, Bob) {</vt:lpstr>
      <vt:lpstr>void Exploit_FP (memory) {</vt:lpstr>
      <vt:lpstr>void DoS_attack (resources) {</vt:lpstr>
      <vt:lpstr>void Security_Solution (crypto, SSL) {</vt:lpstr>
      <vt:lpstr>Tag AES_128 (plainText, key, IV) {</vt:lpstr>
      <vt:lpstr>Tag AES_128 (plainText, key, IV) {</vt:lpstr>
      <vt:lpstr>Tag AES_128 (plainText, key, IV) {</vt:lpstr>
      <vt:lpstr>Serial.println (‘Vantaggi AES: ‘ +</vt:lpstr>
      <vt:lpstr>Serial.println (‘Svantaggi AES: ‘ +</vt:lpstr>
      <vt:lpstr>void SSL (certs) {</vt:lpstr>
      <vt:lpstr>Serial.println (‘Vantaggi SSL: ‘ +</vt:lpstr>
      <vt:lpstr>void ringraziamenti () {       Serial.println(‘Grazie ’);      Serial.println(‘per l’attenzione’);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void PassChain_IoT() {</dc:title>
  <cp:lastModifiedBy>ALBERTO MONTEFUSCO</cp:lastModifiedBy>
  <cp:revision>41</cp:revision>
  <dcterms:modified xsi:type="dcterms:W3CDTF">2023-01-05T11:38:03Z</dcterms:modified>
</cp:coreProperties>
</file>