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6"/>
  </p:notesMasterIdLst>
  <p:sldIdLst>
    <p:sldId id="301" r:id="rId2"/>
    <p:sldId id="304" r:id="rId3"/>
    <p:sldId id="259" r:id="rId4"/>
    <p:sldId id="306" r:id="rId5"/>
    <p:sldId id="307" r:id="rId6"/>
    <p:sldId id="263" r:id="rId7"/>
    <p:sldId id="308" r:id="rId8"/>
    <p:sldId id="309" r:id="rId9"/>
    <p:sldId id="337" r:id="rId10"/>
    <p:sldId id="339" r:id="rId11"/>
    <p:sldId id="338" r:id="rId12"/>
    <p:sldId id="311" r:id="rId13"/>
    <p:sldId id="260" r:id="rId14"/>
    <p:sldId id="314" r:id="rId15"/>
    <p:sldId id="315" r:id="rId16"/>
    <p:sldId id="331" r:id="rId17"/>
    <p:sldId id="316" r:id="rId18"/>
    <p:sldId id="266" r:id="rId19"/>
    <p:sldId id="318" r:id="rId20"/>
    <p:sldId id="310" r:id="rId21"/>
    <p:sldId id="326" r:id="rId22"/>
    <p:sldId id="327" r:id="rId23"/>
    <p:sldId id="328" r:id="rId24"/>
    <p:sldId id="329" r:id="rId25"/>
    <p:sldId id="330" r:id="rId26"/>
    <p:sldId id="317" r:id="rId27"/>
    <p:sldId id="341" r:id="rId28"/>
    <p:sldId id="340" r:id="rId29"/>
    <p:sldId id="342" r:id="rId30"/>
    <p:sldId id="334" r:id="rId31"/>
    <p:sldId id="343" r:id="rId32"/>
    <p:sldId id="333" r:id="rId33"/>
    <p:sldId id="336" r:id="rId34"/>
    <p:sldId id="269" r:id="rId35"/>
  </p:sldIdLst>
  <p:sldSz cx="9144000" cy="5143500" type="screen16x9"/>
  <p:notesSz cx="6858000" cy="9144000"/>
  <p:embeddedFontLst>
    <p:embeddedFont>
      <p:font typeface="Fira Code" panose="020B0509050000020004" pitchFamily="49" charset="0"/>
      <p:regular r:id="rId37"/>
      <p:bold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91F"/>
    <a:srgbClr val="2E3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445EC3-05C1-4785-992E-EC7804CAF9AA}">
  <a:tblStyle styleId="{2D445EC3-05C1-4785-992E-EC7804CAF9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436" autoAdjust="0"/>
  </p:normalViewPr>
  <p:slideViewPr>
    <p:cSldViewPr snapToGrid="0">
      <p:cViewPr varScale="1">
        <p:scale>
          <a:sx n="88" d="100"/>
          <a:sy n="88" d="100"/>
        </p:scale>
        <p:origin x="12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today I present the </a:t>
            </a:r>
            <a:r>
              <a:rPr lang="en-US" dirty="0" err="1"/>
              <a:t>PassChain</a:t>
            </a:r>
            <a:r>
              <a:rPr lang="en-US" dirty="0"/>
              <a:t> project for the IoT Security course</a:t>
            </a:r>
            <a:endParaRPr dirty="0"/>
          </a:p>
        </p:txBody>
      </p:sp>
    </p:spTree>
    <p:extLst>
      <p:ext uri="{BB962C8B-B14F-4D97-AF65-F5344CB8AC3E}">
        <p14:creationId xmlns:p14="http://schemas.microsoft.com/office/powerpoint/2010/main" val="1463460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5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368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Now</a:t>
            </a:r>
            <a:r>
              <a:rPr lang="it-IT" dirty="0"/>
              <a:t> </a:t>
            </a:r>
            <a:r>
              <a:rPr lang="it-IT" dirty="0" err="1"/>
              <a:t>we</a:t>
            </a:r>
            <a:r>
              <a:rPr lang="it-IT" dirty="0"/>
              <a:t> can </a:t>
            </a:r>
            <a:r>
              <a:rPr lang="it-IT" dirty="0" err="1"/>
              <a:t>see</a:t>
            </a:r>
            <a:r>
              <a:rPr lang="it-IT" dirty="0"/>
              <a:t> the Hardware </a:t>
            </a:r>
            <a:r>
              <a:rPr lang="it-IT" dirty="0" err="1"/>
              <a:t>used</a:t>
            </a:r>
            <a:endParaRPr dirty="0"/>
          </a:p>
        </p:txBody>
      </p:sp>
    </p:spTree>
    <p:extLst>
      <p:ext uri="{BB962C8B-B14F-4D97-AF65-F5344CB8AC3E}">
        <p14:creationId xmlns:p14="http://schemas.microsoft.com/office/powerpoint/2010/main" val="392784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833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On GPIO 15 </a:t>
            </a:r>
            <a:r>
              <a:rPr lang="it-IT" dirty="0" err="1"/>
              <a:t>is</a:t>
            </a:r>
            <a:r>
              <a:rPr lang="it-IT" dirty="0"/>
              <a:t> </a:t>
            </a:r>
            <a:r>
              <a:rPr lang="it-IT" dirty="0" err="1"/>
              <a:t>connected</a:t>
            </a:r>
            <a:r>
              <a:rPr lang="it-IT" dirty="0"/>
              <a:t> metal </a:t>
            </a:r>
            <a:r>
              <a:rPr lang="it-IT" dirty="0" err="1"/>
              <a:t>plaque</a:t>
            </a:r>
            <a:r>
              <a:rPr lang="it-IT" dirty="0"/>
              <a:t> to </a:t>
            </a:r>
            <a:r>
              <a:rPr lang="it-IT" dirty="0" err="1"/>
              <a:t>wake</a:t>
            </a:r>
            <a:r>
              <a:rPr lang="it-IT" dirty="0"/>
              <a:t> up the device </a:t>
            </a:r>
            <a:r>
              <a:rPr lang="it-IT" dirty="0" err="1"/>
              <a:t>when</a:t>
            </a:r>
            <a:r>
              <a:rPr lang="it-IT" dirty="0"/>
              <a:t> </a:t>
            </a:r>
            <a:r>
              <a:rPr lang="it-IT" dirty="0" err="1"/>
              <a:t>it</a:t>
            </a:r>
            <a:r>
              <a:rPr lang="it-IT" dirty="0"/>
              <a:t> </a:t>
            </a:r>
            <a:r>
              <a:rPr lang="it-IT" dirty="0" err="1"/>
              <a:t>goes</a:t>
            </a:r>
            <a:r>
              <a:rPr lang="it-IT" dirty="0"/>
              <a:t> in deep </a:t>
            </a:r>
            <a:r>
              <a:rPr lang="it-IT" dirty="0" err="1"/>
              <a:t>sleep</a:t>
            </a:r>
            <a:r>
              <a:rPr lang="it-IT" dirty="0"/>
              <a:t> after a </a:t>
            </a:r>
            <a:r>
              <a:rPr lang="it-IT" dirty="0" err="1"/>
              <a:t>constant</a:t>
            </a:r>
            <a:r>
              <a:rPr lang="it-IT" dirty="0"/>
              <a:t> time.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On GPIO 12 </a:t>
            </a:r>
            <a:r>
              <a:rPr lang="it-IT" dirty="0" err="1"/>
              <a:t>is</a:t>
            </a:r>
            <a:r>
              <a:rPr lang="it-IT" dirty="0"/>
              <a:t> </a:t>
            </a:r>
            <a:r>
              <a:rPr lang="it-IT" dirty="0" err="1"/>
              <a:t>connected</a:t>
            </a:r>
            <a:r>
              <a:rPr lang="it-IT" dirty="0"/>
              <a:t> the </a:t>
            </a:r>
            <a:r>
              <a:rPr lang="it-IT" dirty="0" err="1"/>
              <a:t>battery</a:t>
            </a:r>
            <a:r>
              <a:rPr lang="it-IT" dirty="0"/>
              <a:t>, in </a:t>
            </a:r>
            <a:r>
              <a:rPr lang="it-IT" dirty="0" err="1"/>
              <a:t>particular</a:t>
            </a:r>
            <a:r>
              <a:rPr lang="it-IT" dirty="0"/>
              <a:t> the </a:t>
            </a:r>
            <a:r>
              <a:rPr lang="it-IT" dirty="0" err="1"/>
              <a:t>battery</a:t>
            </a:r>
            <a:r>
              <a:rPr lang="it-IT" dirty="0"/>
              <a:t> </a:t>
            </a:r>
            <a:r>
              <a:rPr lang="it-IT" dirty="0" err="1"/>
              <a:t>circuit</a:t>
            </a:r>
            <a:r>
              <a:rPr lang="it-IT" dirty="0"/>
              <a:t> </a:t>
            </a:r>
            <a:r>
              <a:rPr lang="it-IT" dirty="0" err="1"/>
              <a:t>is</a:t>
            </a:r>
            <a:r>
              <a:rPr lang="it-IT" dirty="0"/>
              <a:t> </a:t>
            </a:r>
            <a:r>
              <a:rPr lang="it-IT" dirty="0" err="1"/>
              <a:t>composed</a:t>
            </a:r>
            <a:r>
              <a:rPr lang="it-IT" dirty="0"/>
              <a:t> of </a:t>
            </a:r>
            <a:r>
              <a:rPr lang="it-IT" dirty="0" err="1"/>
              <a:t>two</a:t>
            </a:r>
            <a:r>
              <a:rPr lang="it-IT" dirty="0"/>
              <a:t> </a:t>
            </a:r>
            <a:r>
              <a:rPr lang="it-IT" dirty="0" err="1"/>
              <a:t>resistence</a:t>
            </a:r>
            <a:r>
              <a:rPr lang="it-IT" dirty="0"/>
              <a:t> of 47K, </a:t>
            </a:r>
            <a:r>
              <a:rPr lang="it-IT" dirty="0" err="1"/>
              <a:t>because</a:t>
            </a:r>
            <a:r>
              <a:rPr lang="it-IT" dirty="0"/>
              <a:t> the board </a:t>
            </a:r>
            <a:r>
              <a:rPr lang="it-IT" dirty="0" err="1"/>
              <a:t>has</a:t>
            </a:r>
            <a:r>
              <a:rPr lang="it-IT" dirty="0"/>
              <a:t> a </a:t>
            </a:r>
            <a:r>
              <a:rPr lang="it-IT" dirty="0" err="1"/>
              <a:t>voltage</a:t>
            </a:r>
            <a:r>
              <a:rPr lang="it-IT" dirty="0"/>
              <a:t> </a:t>
            </a:r>
            <a:r>
              <a:rPr lang="it-IT" dirty="0" err="1"/>
              <a:t>between</a:t>
            </a:r>
            <a:r>
              <a:rPr lang="it-IT" dirty="0"/>
              <a:t> 2.3V  - 3.6V.  The line red and black are </a:t>
            </a:r>
            <a:r>
              <a:rPr lang="it-IT" dirty="0" err="1"/>
              <a:t>connected</a:t>
            </a:r>
            <a:r>
              <a:rPr lang="it-IT" dirty="0"/>
              <a:t> to the back of the board: </a:t>
            </a:r>
            <a:r>
              <a:rPr lang="it-IT" dirty="0" err="1"/>
              <a:t>here</a:t>
            </a:r>
            <a:r>
              <a:rPr lang="it-IT" dirty="0"/>
              <a:t> </a:t>
            </a:r>
            <a:r>
              <a:rPr lang="it-IT" dirty="0" err="1"/>
              <a:t>there</a:t>
            </a:r>
            <a:r>
              <a:rPr lang="it-IT" dirty="0"/>
              <a:t> </a:t>
            </a:r>
            <a:r>
              <a:rPr lang="it-IT" dirty="0" err="1"/>
              <a:t>is</a:t>
            </a:r>
            <a:r>
              <a:rPr lang="it-IT" dirty="0"/>
              <a:t> a </a:t>
            </a:r>
            <a:r>
              <a:rPr lang="it-IT" dirty="0" err="1"/>
              <a:t>connector</a:t>
            </a:r>
            <a:r>
              <a:rPr lang="it-IT" dirty="0"/>
              <a:t> </a:t>
            </a:r>
            <a:r>
              <a:rPr lang="it-IT" dirty="0" err="1"/>
              <a:t>that</a:t>
            </a:r>
            <a:r>
              <a:rPr lang="it-IT" dirty="0"/>
              <a:t> </a:t>
            </a:r>
            <a:r>
              <a:rPr lang="it-IT" dirty="0" err="1"/>
              <a:t>connect</a:t>
            </a:r>
            <a:r>
              <a:rPr lang="it-IT" dirty="0"/>
              <a:t> </a:t>
            </a:r>
            <a:r>
              <a:rPr lang="it-IT" dirty="0" err="1"/>
              <a:t>battery</a:t>
            </a:r>
            <a:r>
              <a:rPr lang="it-IT" dirty="0"/>
              <a:t> to the board.</a:t>
            </a:r>
          </a:p>
        </p:txBody>
      </p:sp>
    </p:spTree>
    <p:extLst>
      <p:ext uri="{BB962C8B-B14F-4D97-AF65-F5344CB8AC3E}">
        <p14:creationId xmlns:p14="http://schemas.microsoft.com/office/powerpoint/2010/main" val="163090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Then</a:t>
            </a:r>
            <a:r>
              <a:rPr lang="it-IT" dirty="0"/>
              <a:t>, </a:t>
            </a:r>
            <a:r>
              <a:rPr lang="it-IT" dirty="0" err="1"/>
              <a:t>we</a:t>
            </a:r>
            <a:r>
              <a:rPr lang="it-IT" dirty="0"/>
              <a:t> can </a:t>
            </a:r>
            <a:r>
              <a:rPr lang="it-IT" dirty="0" err="1"/>
              <a:t>see</a:t>
            </a:r>
            <a:r>
              <a:rPr lang="it-IT" dirty="0"/>
              <a:t> the connection with the </a:t>
            </a:r>
            <a:r>
              <a:rPr lang="it-IT" dirty="0" err="1"/>
              <a:t>fingerprint</a:t>
            </a:r>
            <a:r>
              <a:rPr lang="it-IT" dirty="0"/>
              <a:t>:</a:t>
            </a:r>
          </a:p>
          <a:p>
            <a:pPr marL="171450" lvl="0" indent="-171450" algn="l" rtl="0">
              <a:spcBef>
                <a:spcPts val="0"/>
              </a:spcBef>
              <a:spcAft>
                <a:spcPts val="0"/>
              </a:spcAft>
              <a:buFontTx/>
              <a:buChar char="-"/>
            </a:pPr>
            <a:r>
              <a:rPr lang="it-IT" dirty="0"/>
              <a:t>G </a:t>
            </a:r>
            <a:r>
              <a:rPr lang="it-IT" dirty="0" err="1"/>
              <a:t>is</a:t>
            </a:r>
            <a:r>
              <a:rPr lang="it-IT" dirty="0"/>
              <a:t> the connection with GND (black line);</a:t>
            </a:r>
          </a:p>
          <a:p>
            <a:pPr marL="171450" lvl="0" indent="-171450" algn="l" rtl="0">
              <a:spcBef>
                <a:spcPts val="0"/>
              </a:spcBef>
              <a:spcAft>
                <a:spcPts val="0"/>
              </a:spcAft>
              <a:buFontTx/>
              <a:buChar char="-"/>
            </a:pPr>
            <a:r>
              <a:rPr lang="it-IT" dirty="0"/>
              <a:t>Red line </a:t>
            </a:r>
            <a:r>
              <a:rPr lang="it-IT" dirty="0" err="1"/>
              <a:t>is</a:t>
            </a:r>
            <a:r>
              <a:rPr lang="it-IT" dirty="0"/>
              <a:t> the connection with 3V;</a:t>
            </a:r>
          </a:p>
          <a:p>
            <a:pPr marL="171450" lvl="0" indent="-171450" algn="l" rtl="0">
              <a:spcBef>
                <a:spcPts val="0"/>
              </a:spcBef>
              <a:spcAft>
                <a:spcPts val="0"/>
              </a:spcAft>
              <a:buFontTx/>
              <a:buChar char="-"/>
            </a:pPr>
            <a:r>
              <a:rPr lang="it-IT" dirty="0"/>
              <a:t>GPIO 26 (</a:t>
            </a:r>
            <a:r>
              <a:rPr lang="it-IT" dirty="0" err="1"/>
              <a:t>yellow</a:t>
            </a:r>
            <a:r>
              <a:rPr lang="it-IT" dirty="0"/>
              <a:t> line) </a:t>
            </a:r>
            <a:r>
              <a:rPr lang="it-IT" dirty="0" err="1"/>
              <a:t>is</a:t>
            </a:r>
            <a:r>
              <a:rPr lang="it-IT" dirty="0"/>
              <a:t> TX on the board (RX on the finger);</a:t>
            </a:r>
          </a:p>
          <a:p>
            <a:pPr marL="171450" lvl="0" indent="-171450" algn="l" rtl="0">
              <a:spcBef>
                <a:spcPts val="0"/>
              </a:spcBef>
              <a:spcAft>
                <a:spcPts val="0"/>
              </a:spcAft>
              <a:buFontTx/>
              <a:buChar char="-"/>
            </a:pPr>
            <a:r>
              <a:rPr lang="it-IT" dirty="0"/>
              <a:t>GPIO 27 (green line) </a:t>
            </a:r>
            <a:r>
              <a:rPr lang="it-IT" dirty="0" err="1"/>
              <a:t>is</a:t>
            </a:r>
            <a:r>
              <a:rPr lang="it-IT" dirty="0"/>
              <a:t> RX on the board (TX on the finger); </a:t>
            </a:r>
          </a:p>
          <a:p>
            <a:pPr marL="0" lvl="0" indent="0" algn="l" rtl="0">
              <a:spcBef>
                <a:spcPts val="0"/>
              </a:spcBef>
              <a:spcAft>
                <a:spcPts val="0"/>
              </a:spcAft>
              <a:buFontTx/>
              <a:buNone/>
            </a:pPr>
            <a:endParaRPr lang="it-IT" dirty="0"/>
          </a:p>
          <a:p>
            <a:pPr marL="0" lvl="0" indent="0" algn="l" rtl="0">
              <a:spcBef>
                <a:spcPts val="0"/>
              </a:spcBef>
              <a:spcAft>
                <a:spcPts val="0"/>
              </a:spcAft>
              <a:buFontTx/>
              <a:buNone/>
            </a:pPr>
            <a:r>
              <a:rPr lang="it-IT" dirty="0"/>
              <a:t>The blue and white line of the </a:t>
            </a:r>
            <a:r>
              <a:rPr lang="it-IT" dirty="0" err="1"/>
              <a:t>fingerprint</a:t>
            </a:r>
            <a:r>
              <a:rPr lang="it-IT" dirty="0"/>
              <a:t> are </a:t>
            </a:r>
            <a:r>
              <a:rPr lang="it-IT" dirty="0" err="1"/>
              <a:t>used</a:t>
            </a:r>
            <a:r>
              <a:rPr lang="it-IT" dirty="0"/>
              <a:t> to </a:t>
            </a:r>
            <a:r>
              <a:rPr lang="it-IT" dirty="0" err="1"/>
              <a:t>connect</a:t>
            </a:r>
            <a:r>
              <a:rPr lang="it-IT" dirty="0"/>
              <a:t> </a:t>
            </a:r>
            <a:r>
              <a:rPr lang="it-IT" dirty="0" err="1"/>
              <a:t>it</a:t>
            </a:r>
            <a:r>
              <a:rPr lang="it-IT" dirty="0"/>
              <a:t> to serial </a:t>
            </a:r>
            <a:r>
              <a:rPr lang="it-IT" dirty="0" err="1"/>
              <a:t>adapter</a:t>
            </a:r>
            <a:r>
              <a:rPr lang="it-IT" dirty="0"/>
              <a:t> </a:t>
            </a:r>
            <a:r>
              <a:rPr lang="it-IT" dirty="0" err="1"/>
              <a:t>but</a:t>
            </a:r>
            <a:r>
              <a:rPr lang="it-IT" dirty="0"/>
              <a:t> in </a:t>
            </a:r>
            <a:r>
              <a:rPr lang="it-IT" dirty="0" err="1"/>
              <a:t>this</a:t>
            </a:r>
            <a:r>
              <a:rPr lang="it-IT" dirty="0"/>
              <a:t> case </a:t>
            </a:r>
            <a:r>
              <a:rPr lang="it-IT" dirty="0" err="1"/>
              <a:t>we</a:t>
            </a:r>
            <a:r>
              <a:rPr lang="it-IT" dirty="0"/>
              <a:t> </a:t>
            </a:r>
            <a:r>
              <a:rPr lang="it-IT" dirty="0" err="1"/>
              <a:t>don’t</a:t>
            </a:r>
            <a:r>
              <a:rPr lang="it-IT" dirty="0"/>
              <a:t> </a:t>
            </a:r>
            <a:r>
              <a:rPr lang="it-IT" dirty="0" err="1"/>
              <a:t>need</a:t>
            </a:r>
            <a:r>
              <a:rPr lang="it-IT" dirty="0"/>
              <a:t> to use </a:t>
            </a:r>
            <a:r>
              <a:rPr lang="it-IT" dirty="0" err="1"/>
              <a:t>them</a:t>
            </a:r>
            <a:r>
              <a:rPr lang="it-IT" dirty="0"/>
              <a:t>.</a:t>
            </a:r>
            <a:endParaRPr dirty="0"/>
          </a:p>
        </p:txBody>
      </p:sp>
    </p:spTree>
    <p:extLst>
      <p:ext uri="{BB962C8B-B14F-4D97-AF65-F5344CB8AC3E}">
        <p14:creationId xmlns:p14="http://schemas.microsoft.com/office/powerpoint/2010/main" val="283963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734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49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771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solidFill>
                  <a:srgbClr val="00B050"/>
                </a:solidFill>
              </a:rPr>
              <a:t>SSL communication allows a secure communication between two devices. In this case, I create a secure communication between my Esp32 and the external device that works as server to setup data’s board.</a:t>
            </a:r>
          </a:p>
          <a:p>
            <a:pPr marL="0" indent="0">
              <a:buNone/>
            </a:pPr>
            <a:endParaRPr lang="en-US" dirty="0">
              <a:solidFill>
                <a:srgbClr val="00B050"/>
              </a:solidFill>
            </a:endParaRPr>
          </a:p>
          <a:p>
            <a:pPr marL="0" indent="0">
              <a:buNone/>
            </a:pPr>
            <a:r>
              <a:rPr lang="en-US" dirty="0">
                <a:solidFill>
                  <a:srgbClr val="00B050"/>
                </a:solidFill>
              </a:rPr>
              <a:t>1. First steps is the creation of CA, client and server certificates with their associated keys (I used </a:t>
            </a:r>
            <a:r>
              <a:rPr lang="en-US" dirty="0" err="1">
                <a:solidFill>
                  <a:srgbClr val="00B050"/>
                </a:solidFill>
              </a:rPr>
              <a:t>openssl</a:t>
            </a:r>
            <a:r>
              <a:rPr lang="en-US" dirty="0">
                <a:solidFill>
                  <a:srgbClr val="00B050"/>
                </a:solidFill>
              </a:rPr>
              <a:t>, in particular </a:t>
            </a:r>
            <a:r>
              <a:rPr lang="en-US" dirty="0" err="1">
                <a:solidFill>
                  <a:srgbClr val="00B050"/>
                </a:solidFill>
              </a:rPr>
              <a:t>rsa</a:t>
            </a:r>
            <a:r>
              <a:rPr lang="en-US" dirty="0">
                <a:solidFill>
                  <a:srgbClr val="00B050"/>
                </a:solidFill>
              </a:rPr>
              <a:t> 2048 bit);</a:t>
            </a:r>
          </a:p>
          <a:p>
            <a:pPr marL="0" indent="0">
              <a:buNone/>
            </a:pPr>
            <a:r>
              <a:rPr lang="en-US" dirty="0">
                <a:solidFill>
                  <a:srgbClr val="00B050"/>
                </a:solidFill>
              </a:rPr>
              <a:t>2. Second steps is to store CA, client and its key in Arduino code and then send client certificate to server to verify it.</a:t>
            </a:r>
          </a:p>
          <a:p>
            <a:pPr marL="0" indent="0">
              <a:buNone/>
            </a:pPr>
            <a:r>
              <a:rPr lang="en-US" dirty="0">
                <a:solidFill>
                  <a:srgbClr val="00B050"/>
                </a:solidFill>
              </a:rPr>
              <a:t>3. Server python load server certificate and verify it and then the client certificate.</a:t>
            </a:r>
          </a:p>
          <a:p>
            <a:pPr marL="0" indent="0">
              <a:buNone/>
            </a:pPr>
            <a:r>
              <a:rPr lang="en-US" dirty="0">
                <a:solidFill>
                  <a:srgbClr val="00B050"/>
                </a:solidFill>
              </a:rPr>
              <a:t>4. The server create a socket on a specific port and readies to receive data by Esp32.</a:t>
            </a:r>
            <a:endParaRPr dirty="0"/>
          </a:p>
        </p:txBody>
      </p:sp>
    </p:spTree>
    <p:extLst>
      <p:ext uri="{BB962C8B-B14F-4D97-AF65-F5344CB8AC3E}">
        <p14:creationId xmlns:p14="http://schemas.microsoft.com/office/powerpoint/2010/main" val="2616496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solidFill>
                  <a:srgbClr val="00B050"/>
                </a:solidFill>
              </a:rPr>
              <a:t>1. At starts, server receives </a:t>
            </a:r>
            <a:r>
              <a:rPr lang="en-US" sz="1100" dirty="0"/>
              <a:t>welcome string, number of fingerprints, user and hotspot credentials </a:t>
            </a:r>
            <a:r>
              <a:rPr lang="en-US" sz="1100" dirty="0" err="1"/>
              <a:t>json</a:t>
            </a:r>
            <a:r>
              <a:rPr lang="en-US" sz="1100" dirty="0"/>
              <a:t>;</a:t>
            </a:r>
          </a:p>
          <a:p>
            <a:pPr marL="0" indent="0">
              <a:buNone/>
            </a:pPr>
            <a:endParaRPr lang="en-US" dirty="0"/>
          </a:p>
        </p:txBody>
      </p:sp>
    </p:spTree>
    <p:extLst>
      <p:ext uri="{BB962C8B-B14F-4D97-AF65-F5344CB8AC3E}">
        <p14:creationId xmlns:p14="http://schemas.microsoft.com/office/powerpoint/2010/main" val="1269164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850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This solution is not strong because v4.2 to 5.0 have a vulnerability called "</a:t>
            </a:r>
            <a:r>
              <a:rPr lang="en-US" dirty="0" err="1"/>
              <a:t>BLURtooth</a:t>
            </a:r>
            <a:r>
              <a:rPr lang="en-US" dirty="0"/>
              <a:t>" which exploits CTDK (Cross-Transport Key Derivation). This component manages two different sets of authentication keys to ensure that the relative keys are always ready for use, delegating the devices to decide during the pairing phase which version of the standard to use with the respective group of keys. The attack compromises the CTKD process overwriting the authentication keys or downgrading them to a lower level to take advantage of a less robust encryption protocol.</a:t>
            </a:r>
          </a:p>
          <a:p>
            <a:pPr marL="158750" indent="0">
              <a:buNone/>
            </a:pPr>
            <a:endParaRPr lang="en-US" dirty="0"/>
          </a:p>
          <a:p>
            <a:pPr marL="158750" indent="0">
              <a:buNone/>
            </a:pPr>
            <a:endParaRPr lang="en-US" dirty="0"/>
          </a:p>
          <a:p>
            <a:pPr marL="158750" indent="0">
              <a:buNone/>
            </a:pPr>
            <a:endParaRPr dirty="0"/>
          </a:p>
        </p:txBody>
      </p:sp>
    </p:spTree>
    <p:extLst>
      <p:ext uri="{BB962C8B-B14F-4D97-AF65-F5344CB8AC3E}">
        <p14:creationId xmlns:p14="http://schemas.microsoft.com/office/powerpoint/2010/main" val="4272123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endParaRPr lang="it-IT" b="0" i="0" dirty="0">
              <a:effectLst/>
            </a:endParaRPr>
          </a:p>
          <a:p>
            <a:pPr marL="158750" indent="0">
              <a:buNone/>
            </a:pPr>
            <a:endParaRPr lang="en-US" dirty="0"/>
          </a:p>
          <a:p>
            <a:pPr marL="158750" indent="0">
              <a:buNone/>
            </a:pPr>
            <a:endParaRPr lang="en-US" dirty="0"/>
          </a:p>
          <a:p>
            <a:pPr marL="158750" indent="0">
              <a:buNone/>
            </a:pPr>
            <a:endParaRPr dirty="0"/>
          </a:p>
        </p:txBody>
      </p:sp>
    </p:spTree>
    <p:extLst>
      <p:ext uri="{BB962C8B-B14F-4D97-AF65-F5344CB8AC3E}">
        <p14:creationId xmlns:p14="http://schemas.microsoft.com/office/powerpoint/2010/main" val="1499940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endParaRPr lang="it-IT" b="0" i="0" dirty="0">
              <a:effectLst/>
            </a:endParaRPr>
          </a:p>
          <a:p>
            <a:pPr marL="158750" indent="0">
              <a:buNone/>
            </a:pPr>
            <a:endParaRPr lang="en-US" dirty="0"/>
          </a:p>
          <a:p>
            <a:pPr marL="158750" indent="0">
              <a:buNone/>
            </a:pPr>
            <a:endParaRPr lang="en-US" dirty="0"/>
          </a:p>
          <a:p>
            <a:pPr marL="158750" indent="0">
              <a:buNone/>
            </a:pPr>
            <a:endParaRPr dirty="0"/>
          </a:p>
        </p:txBody>
      </p:sp>
    </p:spTree>
    <p:extLst>
      <p:ext uri="{BB962C8B-B14F-4D97-AF65-F5344CB8AC3E}">
        <p14:creationId xmlns:p14="http://schemas.microsoft.com/office/powerpoint/2010/main" val="3241498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1911002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latin typeface="+mn-lt"/>
              </a:rPr>
              <a:t>AES-GCM </a:t>
            </a:r>
            <a:r>
              <a:rPr lang="it-IT" dirty="0" err="1">
                <a:latin typeface="+mn-lt"/>
              </a:rPr>
              <a:t>is</a:t>
            </a:r>
            <a:r>
              <a:rPr lang="it-IT" dirty="0">
                <a:latin typeface="+mn-lt"/>
              </a:rPr>
              <a:t> a </a:t>
            </a:r>
            <a:r>
              <a:rPr lang="it-IT" dirty="0" err="1">
                <a:latin typeface="+mn-lt"/>
              </a:rPr>
              <a:t>block</a:t>
            </a:r>
            <a:r>
              <a:rPr lang="it-IT" dirty="0">
                <a:latin typeface="+mn-lt"/>
              </a:rPr>
              <a:t> </a:t>
            </a:r>
            <a:r>
              <a:rPr lang="it-IT" dirty="0" err="1">
                <a:latin typeface="+mn-lt"/>
              </a:rPr>
              <a:t>cipher</a:t>
            </a:r>
            <a:r>
              <a:rPr lang="it-IT" dirty="0">
                <a:latin typeface="+mn-lt"/>
              </a:rPr>
              <a:t> </a:t>
            </a:r>
            <a:r>
              <a:rPr lang="it-IT" dirty="0" err="1">
                <a:latin typeface="+mn-lt"/>
              </a:rPr>
              <a:t>provides</a:t>
            </a:r>
            <a:r>
              <a:rPr lang="it-IT" dirty="0">
                <a:latin typeface="+mn-lt"/>
              </a:rPr>
              <a:t> authentication, </a:t>
            </a:r>
            <a:r>
              <a:rPr lang="it-IT" dirty="0" err="1">
                <a:latin typeface="+mn-lt"/>
              </a:rPr>
              <a:t>confidentiality</a:t>
            </a:r>
            <a:r>
              <a:rPr lang="it-IT" dirty="0">
                <a:latin typeface="+mn-lt"/>
              </a:rPr>
              <a:t> and </a:t>
            </a:r>
            <a:r>
              <a:rPr lang="it-IT" dirty="0" err="1">
                <a:latin typeface="+mn-lt"/>
              </a:rPr>
              <a:t>integrity</a:t>
            </a:r>
            <a:r>
              <a:rPr lang="it-IT" dirty="0">
                <a:latin typeface="+mn-lt"/>
              </a:rPr>
              <a:t>. </a:t>
            </a:r>
            <a:r>
              <a:rPr lang="it-IT" dirty="0" err="1">
                <a:latin typeface="+mn-lt"/>
              </a:rPr>
              <a:t>We</a:t>
            </a:r>
            <a:r>
              <a:rPr lang="it-IT" dirty="0">
                <a:latin typeface="+mn-lt"/>
              </a:rPr>
              <a:t> </a:t>
            </a:r>
            <a:r>
              <a:rPr lang="it-IT" dirty="0" err="1">
                <a:latin typeface="+mn-lt"/>
              </a:rPr>
              <a:t>have</a:t>
            </a:r>
            <a:r>
              <a:rPr lang="it-IT" dirty="0">
                <a:latin typeface="+mn-lt"/>
              </a:rPr>
              <a:t> 4 input:</a:t>
            </a:r>
          </a:p>
          <a:p>
            <a:pPr marL="171450" lvl="0" indent="-171450" algn="l" rtl="0">
              <a:spcBef>
                <a:spcPts val="0"/>
              </a:spcBef>
              <a:spcAft>
                <a:spcPts val="0"/>
              </a:spcAft>
              <a:buFontTx/>
              <a:buChar char="-"/>
            </a:pPr>
            <a:r>
              <a:rPr lang="it-IT" dirty="0">
                <a:latin typeface="+mn-lt"/>
              </a:rPr>
              <a:t>Secret key (128 bit);</a:t>
            </a:r>
          </a:p>
          <a:p>
            <a:pPr marL="171450" lvl="0" indent="-171450" algn="l" rtl="0">
              <a:spcBef>
                <a:spcPts val="0"/>
              </a:spcBef>
              <a:spcAft>
                <a:spcPts val="0"/>
              </a:spcAft>
              <a:buFontTx/>
              <a:buChar char="-"/>
            </a:pPr>
            <a:r>
              <a:rPr lang="it-IT" dirty="0">
                <a:latin typeface="+mn-lt"/>
              </a:rPr>
              <a:t>IV (96 bit);</a:t>
            </a:r>
          </a:p>
          <a:p>
            <a:pPr marL="171450" lvl="0" indent="-171450" algn="l" rtl="0">
              <a:spcBef>
                <a:spcPts val="0"/>
              </a:spcBef>
              <a:spcAft>
                <a:spcPts val="0"/>
              </a:spcAft>
              <a:buFontTx/>
              <a:buChar char="-"/>
            </a:pPr>
            <a:r>
              <a:rPr lang="it-IT" dirty="0" err="1">
                <a:latin typeface="+mn-lt"/>
              </a:rPr>
              <a:t>Plaintext</a:t>
            </a:r>
            <a:r>
              <a:rPr lang="it-IT" dirty="0">
                <a:latin typeface="+mn-lt"/>
              </a:rPr>
              <a:t>;</a:t>
            </a:r>
          </a:p>
          <a:p>
            <a:pPr marL="171450" lvl="0" indent="-171450" algn="l" rtl="0">
              <a:spcBef>
                <a:spcPts val="0"/>
              </a:spcBef>
              <a:spcAft>
                <a:spcPts val="0"/>
              </a:spcAft>
              <a:buFontTx/>
              <a:buChar char="-"/>
            </a:pPr>
            <a:r>
              <a:rPr lang="it-IT" dirty="0">
                <a:latin typeface="+mn-lt"/>
              </a:rPr>
              <a:t>Option </a:t>
            </a:r>
            <a:r>
              <a:rPr lang="it-IT" dirty="0" err="1">
                <a:latin typeface="+mn-lt"/>
              </a:rPr>
              <a:t>additional</a:t>
            </a:r>
            <a:r>
              <a:rPr lang="it-IT" dirty="0">
                <a:latin typeface="+mn-lt"/>
              </a:rPr>
              <a:t> </a:t>
            </a:r>
            <a:r>
              <a:rPr lang="it-IT" dirty="0" err="1">
                <a:latin typeface="+mn-lt"/>
              </a:rPr>
              <a:t>authenticated</a:t>
            </a:r>
            <a:r>
              <a:rPr lang="it-IT" dirty="0">
                <a:latin typeface="+mn-lt"/>
              </a:rPr>
              <a:t> data (AAD).</a:t>
            </a:r>
          </a:p>
        </p:txBody>
      </p:sp>
    </p:spTree>
    <p:extLst>
      <p:ext uri="{BB962C8B-B14F-4D97-AF65-F5344CB8AC3E}">
        <p14:creationId xmlns:p14="http://schemas.microsoft.com/office/powerpoint/2010/main" val="3684984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it-IT" dirty="0">
                <a:latin typeface="+mn-lt"/>
              </a:rPr>
              <a:t>The key </a:t>
            </a:r>
            <a:r>
              <a:rPr lang="it-IT" dirty="0" err="1">
                <a:latin typeface="+mn-lt"/>
              </a:rPr>
              <a:t>is</a:t>
            </a:r>
            <a:r>
              <a:rPr lang="it-IT" dirty="0">
                <a:latin typeface="+mn-lt"/>
              </a:rPr>
              <a:t> a hard-</a:t>
            </a:r>
            <a:r>
              <a:rPr lang="it-IT" dirty="0" err="1">
                <a:latin typeface="+mn-lt"/>
              </a:rPr>
              <a:t>coded</a:t>
            </a:r>
            <a:r>
              <a:rPr lang="it-IT" dirty="0">
                <a:latin typeface="+mn-lt"/>
              </a:rPr>
              <a:t> non-random test key. The key </a:t>
            </a:r>
            <a:r>
              <a:rPr lang="en-US" dirty="0">
                <a:latin typeface="+mn-lt"/>
              </a:rPr>
              <a:t>must be generated randomly, for example by implementing PUFs in Esp32. </a:t>
            </a:r>
            <a:r>
              <a:rPr lang="it-IT" dirty="0" err="1">
                <a:latin typeface="+mn-lt"/>
              </a:rPr>
              <a:t>This</a:t>
            </a:r>
            <a:r>
              <a:rPr lang="it-IT" dirty="0">
                <a:latin typeface="+mn-lt"/>
              </a:rPr>
              <a:t> </a:t>
            </a:r>
            <a:r>
              <a:rPr lang="it-IT" dirty="0" err="1">
                <a:latin typeface="+mn-lt"/>
              </a:rPr>
              <a:t>is</a:t>
            </a:r>
            <a:r>
              <a:rPr lang="it-IT" dirty="0">
                <a:latin typeface="+mn-lt"/>
              </a:rPr>
              <a:t> </a:t>
            </a:r>
            <a:r>
              <a:rPr lang="it-IT" dirty="0" err="1">
                <a:latin typeface="+mn-lt"/>
              </a:rPr>
              <a:t>useful</a:t>
            </a:r>
            <a:r>
              <a:rPr lang="it-IT" dirty="0">
                <a:latin typeface="+mn-lt"/>
              </a:rPr>
              <a:t> </a:t>
            </a:r>
            <a:r>
              <a:rPr lang="it-IT" dirty="0" err="1">
                <a:latin typeface="+mn-lt"/>
              </a:rPr>
              <a:t>because</a:t>
            </a:r>
            <a:r>
              <a:rPr lang="it-IT" dirty="0">
                <a:latin typeface="+mn-lt"/>
              </a:rPr>
              <a:t> </a:t>
            </a:r>
            <a:r>
              <a:rPr lang="en-US" dirty="0">
                <a:latin typeface="+mn-lt"/>
              </a:rPr>
              <a:t>the PUF is used to create keys that are generated on-demand and instantaneously erased once used. The PUF key value never exists in digital form within the circuitry of the security IC. Further, since the key is derived and produced on-demand from physical characteristics of circuit elements, they are never present in the device’s nonvolatile memory. Any attempt to discover the PUF key through micro-probing or other invasive techniques will disrupt the sensitive circuitry used to construct the PUF key and render the output useless.</a:t>
            </a:r>
          </a:p>
        </p:txBody>
      </p:sp>
    </p:spTree>
    <p:extLst>
      <p:ext uri="{BB962C8B-B14F-4D97-AF65-F5344CB8AC3E}">
        <p14:creationId xmlns:p14="http://schemas.microsoft.com/office/powerpoint/2010/main" val="3059023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it-IT" dirty="0">
              <a:latin typeface="+mn-lt"/>
            </a:endParaRPr>
          </a:p>
          <a:p>
            <a:pPr marL="0" lvl="0" indent="0" algn="l" rtl="0">
              <a:spcBef>
                <a:spcPts val="0"/>
              </a:spcBef>
              <a:spcAft>
                <a:spcPts val="0"/>
              </a:spcAft>
              <a:buFontTx/>
              <a:buNone/>
            </a:pPr>
            <a:r>
              <a:rPr lang="it-IT" dirty="0">
                <a:latin typeface="+mn-lt"/>
              </a:rPr>
              <a:t>The AAD </a:t>
            </a:r>
            <a:r>
              <a:rPr lang="it-IT" dirty="0" err="1">
                <a:latin typeface="+mn-lt"/>
              </a:rPr>
              <a:t>is</a:t>
            </a:r>
            <a:r>
              <a:rPr lang="it-IT" dirty="0">
                <a:latin typeface="+mn-lt"/>
              </a:rPr>
              <a:t> </a:t>
            </a:r>
            <a:r>
              <a:rPr lang="it-IT" dirty="0" err="1">
                <a:latin typeface="+mn-lt"/>
              </a:rPr>
              <a:t>not</a:t>
            </a:r>
            <a:r>
              <a:rPr lang="it-IT" dirty="0">
                <a:latin typeface="+mn-lt"/>
              </a:rPr>
              <a:t> </a:t>
            </a:r>
            <a:r>
              <a:rPr lang="it-IT" dirty="0" err="1">
                <a:latin typeface="+mn-lt"/>
              </a:rPr>
              <a:t>used</a:t>
            </a:r>
            <a:r>
              <a:rPr lang="it-IT" dirty="0">
                <a:latin typeface="+mn-lt"/>
              </a:rPr>
              <a:t> </a:t>
            </a:r>
            <a:r>
              <a:rPr lang="it-IT" dirty="0" err="1">
                <a:latin typeface="+mn-lt"/>
              </a:rPr>
              <a:t>but</a:t>
            </a:r>
            <a:r>
              <a:rPr lang="it-IT" dirty="0">
                <a:latin typeface="+mn-lt"/>
              </a:rPr>
              <a:t> </a:t>
            </a:r>
            <a:r>
              <a:rPr lang="en-US" dirty="0">
                <a:latin typeface="+mn-lt"/>
              </a:rPr>
              <a:t>I compare the encryption TAG with the decryption TAG to check that the whole string is encrypted without truncations.</a:t>
            </a:r>
          </a:p>
          <a:p>
            <a:pPr marL="0" lvl="0" indent="0" algn="l" rtl="0">
              <a:spcBef>
                <a:spcPts val="0"/>
              </a:spcBef>
              <a:spcAft>
                <a:spcPts val="0"/>
              </a:spcAft>
              <a:buFontTx/>
              <a:buNone/>
            </a:pPr>
            <a:endParaRPr lang="en-US" dirty="0">
              <a:latin typeface="+mn-lt"/>
            </a:endParaRPr>
          </a:p>
        </p:txBody>
      </p:sp>
    </p:spTree>
    <p:extLst>
      <p:ext uri="{BB962C8B-B14F-4D97-AF65-F5344CB8AC3E}">
        <p14:creationId xmlns:p14="http://schemas.microsoft.com/office/powerpoint/2010/main" val="260219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latin typeface="+mn-lt"/>
            </a:endParaRP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1393666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In the case of nonce reuse both integrity and confidentiality properties are violated. If the same nonce is used twice, an adversary can create forged ciphertexts easily.</a:t>
            </a:r>
          </a:p>
          <a:p>
            <a:pPr marL="171450" lvl="0" indent="-171450" algn="l" rtl="0">
              <a:spcBef>
                <a:spcPts val="0"/>
              </a:spcBef>
              <a:spcAft>
                <a:spcPts val="0"/>
              </a:spcAft>
            </a:pPr>
            <a:endParaRPr lang="it-IT" dirty="0">
              <a:latin typeface="+mn-lt"/>
            </a:endParaRPr>
          </a:p>
          <a:p>
            <a:pPr marL="171450" lvl="0" indent="-171450" algn="l" rtl="0">
              <a:spcBef>
                <a:spcPts val="0"/>
              </a:spcBef>
              <a:spcAft>
                <a:spcPts val="0"/>
              </a:spcAft>
            </a:pPr>
            <a:r>
              <a:rPr lang="it-IT" dirty="0"/>
              <a:t>Short tags </a:t>
            </a:r>
            <a:r>
              <a:rPr lang="it-IT" dirty="0">
                <a:latin typeface="+mn-lt"/>
              </a:rPr>
              <a:t>produce </a:t>
            </a:r>
            <a:r>
              <a:rPr lang="it-IT" dirty="0" err="1">
                <a:latin typeface="+mn-lt"/>
              </a:rPr>
              <a:t>message</a:t>
            </a:r>
            <a:r>
              <a:rPr lang="it-IT" dirty="0">
                <a:latin typeface="+mn-lt"/>
              </a:rPr>
              <a:t> </a:t>
            </a:r>
            <a:r>
              <a:rPr lang="it-IT" dirty="0" err="1">
                <a:latin typeface="+mn-lt"/>
              </a:rPr>
              <a:t>forgeries</a:t>
            </a:r>
            <a:r>
              <a:rPr lang="it-IT" dirty="0">
                <a:latin typeface="+mn-lt"/>
              </a:rPr>
              <a:t>. </a:t>
            </a:r>
            <a:r>
              <a:rPr lang="en-US" dirty="0">
                <a:latin typeface="+mn-lt"/>
              </a:rPr>
              <a:t>For instance, if the tag is 32 bits, then after 2^16 forgery attempts and 2^16 encryptions of chosen plaintexts, a forged ciphertext can be produced.</a:t>
            </a:r>
          </a:p>
          <a:p>
            <a:pPr marL="171450" lvl="0" indent="-171450" algn="l" rtl="0">
              <a:spcBef>
                <a:spcPts val="0"/>
              </a:spcBef>
              <a:spcAft>
                <a:spcPts val="0"/>
              </a:spcAft>
            </a:pPr>
            <a:endParaRPr lang="en-US" dirty="0">
              <a:latin typeface="+mn-lt"/>
            </a:endParaRPr>
          </a:p>
          <a:p>
            <a:pPr marL="171450" lvl="0" indent="-171450" algn="l" rtl="0">
              <a:spcBef>
                <a:spcPts val="0"/>
              </a:spcBef>
              <a:spcAft>
                <a:spcPts val="0"/>
              </a:spcAft>
            </a:pPr>
            <a:r>
              <a:rPr lang="en-US" dirty="0"/>
              <a:t>GCM implementations are vulnerable to timing attacks if they do not use special AES instructions. The vulnerability remains even if the AES itself is implemented in constant-time. Constant-time implementations of GCM exist, but they are rather slow.</a:t>
            </a:r>
          </a:p>
          <a:p>
            <a:pPr marL="171450" lvl="0" indent="-171450" algn="l" rtl="0">
              <a:spcBef>
                <a:spcPts val="0"/>
              </a:spcBef>
              <a:spcAft>
                <a:spcPts val="0"/>
              </a:spcAft>
            </a:pPr>
            <a:endParaRPr lang="en-US" dirty="0">
              <a:latin typeface="+mn-lt"/>
            </a:endParaRPr>
          </a:p>
          <a:p>
            <a:pPr marL="171450" lvl="0" indent="-171450" algn="l" rtl="0">
              <a:spcBef>
                <a:spcPts val="0"/>
              </a:spcBef>
              <a:spcAft>
                <a:spcPts val="0"/>
              </a:spcAft>
            </a:pPr>
            <a:r>
              <a:rPr lang="en-US" dirty="0">
                <a:latin typeface="+mn-lt"/>
              </a:rPr>
              <a:t>GCM is vulnerable against cycling attacks; bad values of the internal H key, which can be pre-calculated for specific AES key values, can negatively impact security.</a:t>
            </a:r>
            <a:endParaRPr lang="it-IT" dirty="0">
              <a:latin typeface="+mn-lt"/>
            </a:endParaRPr>
          </a:p>
        </p:txBody>
      </p:sp>
    </p:spTree>
    <p:extLst>
      <p:ext uri="{BB962C8B-B14F-4D97-AF65-F5344CB8AC3E}">
        <p14:creationId xmlns:p14="http://schemas.microsoft.com/office/powerpoint/2010/main" val="4237045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mn-lt"/>
            </a:endParaRPr>
          </a:p>
        </p:txBody>
      </p:sp>
    </p:spTree>
    <p:extLst>
      <p:ext uri="{BB962C8B-B14F-4D97-AF65-F5344CB8AC3E}">
        <p14:creationId xmlns:p14="http://schemas.microsoft.com/office/powerpoint/2010/main" val="782211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it-IT" dirty="0">
                <a:latin typeface="+mn-lt"/>
              </a:rPr>
              <a:t>Authentication: for server authentication, </a:t>
            </a:r>
            <a:r>
              <a:rPr lang="en-US" dirty="0">
                <a:latin typeface="+mn-lt"/>
              </a:rPr>
              <a:t>the client uses the server's public key to encrypt the data. The server can generate the secret key only if it can decrypt that data with the correct private key. For client authentication, the server uses the public key in the client certificate to decrypt the data the client sends during step 5 of the handshake. The exchange of finished messages confirms that authentication is complete. If any of the authentication steps fail, the handshake fails and the session terminates.</a:t>
            </a:r>
            <a:endParaRPr lang="it-IT" dirty="0">
              <a:latin typeface="+mn-lt"/>
            </a:endParaRPr>
          </a:p>
          <a:p>
            <a:pPr marL="0" lvl="0" indent="0" algn="l" rtl="0">
              <a:spcBef>
                <a:spcPts val="0"/>
              </a:spcBef>
              <a:spcAft>
                <a:spcPts val="0"/>
              </a:spcAft>
              <a:buNone/>
            </a:pPr>
            <a:endParaRPr lang="it-IT" dirty="0">
              <a:latin typeface="+mn-lt"/>
            </a:endParaRPr>
          </a:p>
          <a:p>
            <a:pPr marL="171450" lvl="0" indent="-171450" algn="l" rtl="0">
              <a:spcBef>
                <a:spcPts val="0"/>
              </a:spcBef>
              <a:spcAft>
                <a:spcPts val="0"/>
              </a:spcAft>
              <a:buFontTx/>
              <a:buChar char="-"/>
            </a:pPr>
            <a:r>
              <a:rPr lang="it-IT" dirty="0" err="1">
                <a:latin typeface="+mn-lt"/>
              </a:rPr>
              <a:t>Integrity</a:t>
            </a:r>
            <a:r>
              <a:rPr lang="it-IT" dirty="0">
                <a:latin typeface="+mn-lt"/>
              </a:rPr>
              <a:t>: SSL </a:t>
            </a:r>
            <a:r>
              <a:rPr lang="it-IT" dirty="0" err="1">
                <a:latin typeface="+mn-lt"/>
              </a:rPr>
              <a:t>pr</a:t>
            </a:r>
            <a:r>
              <a:rPr lang="en-US" dirty="0" err="1">
                <a:latin typeface="+mn-lt"/>
              </a:rPr>
              <a:t>ovides</a:t>
            </a:r>
            <a:r>
              <a:rPr lang="en-US" dirty="0">
                <a:latin typeface="+mn-lt"/>
              </a:rPr>
              <a:t> data integrity by calculating a message digest.</a:t>
            </a:r>
          </a:p>
          <a:p>
            <a:pPr marL="0" lvl="0" indent="0" algn="l" rtl="0">
              <a:spcBef>
                <a:spcPts val="0"/>
              </a:spcBef>
              <a:spcAft>
                <a:spcPts val="0"/>
              </a:spcAft>
              <a:buFontTx/>
              <a:buNone/>
            </a:pPr>
            <a:endParaRPr lang="it-IT" dirty="0">
              <a:latin typeface="+mn-lt"/>
            </a:endParaRPr>
          </a:p>
          <a:p>
            <a:pPr marL="171450" lvl="0" indent="-171450" algn="l" rtl="0">
              <a:spcBef>
                <a:spcPts val="0"/>
              </a:spcBef>
              <a:spcAft>
                <a:spcPts val="0"/>
              </a:spcAft>
              <a:buFontTx/>
              <a:buChar char="-"/>
            </a:pPr>
            <a:r>
              <a:rPr lang="it-IT" dirty="0" err="1">
                <a:latin typeface="+mn-lt"/>
              </a:rPr>
              <a:t>Confidentiality</a:t>
            </a:r>
            <a:r>
              <a:rPr lang="it-IT" dirty="0">
                <a:latin typeface="+mn-lt"/>
              </a:rPr>
              <a:t>: </a:t>
            </a:r>
            <a:r>
              <a:rPr lang="en-US" dirty="0">
                <a:latin typeface="+mn-lt"/>
              </a:rPr>
              <a:t>SSL uses a combination of symmetric and asymmetric encryption to ensure message privacy. During the SSL handshake, the SSL client and server agree an encryption algorithm and a shared secret key to be used for one session only. All messages transmitted between the SSL client and server are encrypted using that algorithm and key, ensuring that the message remains private even if it is intercepted. </a:t>
            </a:r>
          </a:p>
        </p:txBody>
      </p:sp>
    </p:spTree>
    <p:extLst>
      <p:ext uri="{BB962C8B-B14F-4D97-AF65-F5344CB8AC3E}">
        <p14:creationId xmlns:p14="http://schemas.microsoft.com/office/powerpoint/2010/main" val="3224993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599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Among the most famous password managers we mention </a:t>
            </a:r>
            <a:r>
              <a:rPr lang="it-IT" dirty="0" err="1"/>
              <a:t>LastPass</a:t>
            </a:r>
            <a:r>
              <a:rPr lang="it-IT" dirty="0"/>
              <a:t>, </a:t>
            </a:r>
            <a:r>
              <a:rPr lang="it-IT" dirty="0" err="1"/>
              <a:t>Bitwarden</a:t>
            </a:r>
            <a:r>
              <a:rPr lang="it-IT" dirty="0"/>
              <a:t> and </a:t>
            </a:r>
            <a:r>
              <a:rPr lang="it-IT" dirty="0" err="1"/>
              <a:t>other</a:t>
            </a:r>
            <a:r>
              <a:rPr lang="it-IT" dirty="0"/>
              <a:t>…</a:t>
            </a:r>
            <a:endParaRPr dirty="0"/>
          </a:p>
        </p:txBody>
      </p:sp>
    </p:spTree>
    <p:extLst>
      <p:ext uri="{BB962C8B-B14F-4D97-AF65-F5344CB8AC3E}">
        <p14:creationId xmlns:p14="http://schemas.microsoft.com/office/powerpoint/2010/main" val="180433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79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50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5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2" r:id="rId9"/>
    <p:sldLayoutId id="2147483665" r:id="rId10"/>
    <p:sldLayoutId id="2147483666"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61640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void </a:t>
            </a:r>
            <a:r>
              <a:rPr lang="en" dirty="0">
                <a:solidFill>
                  <a:schemeClr val="accent2"/>
                </a:solidFill>
              </a:rPr>
              <a:t>PassChain_IoT()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1919622" y="2695510"/>
            <a:ext cx="6777327" cy="3186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a:solidFill>
                  <a:srgbClr val="00B0F0"/>
                </a:solidFill>
              </a:rPr>
              <a:t>c</a:t>
            </a:r>
            <a:r>
              <a:rPr lang="en" sz="1600" dirty="0">
                <a:solidFill>
                  <a:srgbClr val="00B0F0"/>
                </a:solidFill>
              </a:rPr>
              <a:t>onst char </a:t>
            </a:r>
            <a:r>
              <a:rPr lang="en" sz="1600" dirty="0"/>
              <a:t>*Prof = ‘Christiancarmine Esposito’;</a:t>
            </a:r>
            <a:endParaRPr sz="1600"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461" name="Google Shape;461;p27"/>
          <p:cNvSpPr txBox="1">
            <a:spLocks noGrp="1"/>
          </p:cNvSpPr>
          <p:nvPr>
            <p:ph type="subTitle" idx="2"/>
          </p:nvPr>
        </p:nvSpPr>
        <p:spPr>
          <a:xfrm>
            <a:off x="1788723" y="1769837"/>
            <a:ext cx="7355275"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rgbClr val="00B050"/>
                </a:solidFill>
              </a:rPr>
              <a:t>/* Presentation of Alberto Montefusco */ </a:t>
            </a:r>
            <a:endParaRPr sz="2200" dirty="0">
              <a:solidFill>
                <a:srgbClr val="00B050"/>
              </a:solidFill>
            </a:endParaRPr>
          </a:p>
        </p:txBody>
      </p:sp>
      <p:grpSp>
        <p:nvGrpSpPr>
          <p:cNvPr id="462" name="Google Shape;462;p27"/>
          <p:cNvGrpSpPr/>
          <p:nvPr/>
        </p:nvGrpSpPr>
        <p:grpSpPr>
          <a:xfrm>
            <a:off x="1413524" y="1759900"/>
            <a:ext cx="506100" cy="2717816"/>
            <a:chOff x="1413524" y="1759900"/>
            <a:chExt cx="506100" cy="2717816"/>
          </a:xfrm>
        </p:grpSpPr>
        <p:cxnSp>
          <p:nvCxnSpPr>
            <p:cNvPr id="463" name="Google Shape;463;p27"/>
            <p:cNvCxnSpPr>
              <a:cxnSpLocks/>
            </p:cNvCxnSpPr>
            <p:nvPr/>
          </p:nvCxnSpPr>
          <p:spPr>
            <a:xfrm>
              <a:off x="1552225" y="1759900"/>
              <a:ext cx="0" cy="2066661"/>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4" y="3831216"/>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
        <p:nvSpPr>
          <p:cNvPr id="2" name="Google Shape;459;p27">
            <a:extLst>
              <a:ext uri="{FF2B5EF4-FFF2-40B4-BE49-F238E27FC236}">
                <a16:creationId xmlns:a16="http://schemas.microsoft.com/office/drawing/2014/main" id="{32583E7E-1AF6-96CD-93D1-40D8FEABD077}"/>
              </a:ext>
            </a:extLst>
          </p:cNvPr>
          <p:cNvSpPr txBox="1">
            <a:spLocks/>
          </p:cNvSpPr>
          <p:nvPr/>
        </p:nvSpPr>
        <p:spPr>
          <a:xfrm>
            <a:off x="1919622" y="3111707"/>
            <a:ext cx="4695487" cy="318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it-IT" sz="1600" dirty="0">
                <a:solidFill>
                  <a:srgbClr val="00B0F0"/>
                </a:solidFill>
              </a:rPr>
              <a:t>c</a:t>
            </a:r>
            <a:r>
              <a:rPr lang="en" sz="1600" dirty="0">
                <a:solidFill>
                  <a:srgbClr val="00B0F0"/>
                </a:solidFill>
              </a:rPr>
              <a:t>onst char</a:t>
            </a:r>
            <a:r>
              <a:rPr lang="it-IT" sz="1600" dirty="0"/>
              <a:t> *aa = ‘2022 -  2023’;</a:t>
            </a:r>
          </a:p>
        </p:txBody>
      </p:sp>
      <p:pic>
        <p:nvPicPr>
          <p:cNvPr id="3" name="Elemento grafico 2">
            <a:extLst>
              <a:ext uri="{FF2B5EF4-FFF2-40B4-BE49-F238E27FC236}">
                <a16:creationId xmlns:a16="http://schemas.microsoft.com/office/drawing/2014/main" id="{155191FA-4EEB-DAFC-0B26-24B6FDDB5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4722" y="3082494"/>
            <a:ext cx="1974414" cy="1395222"/>
          </a:xfrm>
          <a:prstGeom prst="rect">
            <a:avLst/>
          </a:prstGeom>
        </p:spPr>
      </p:pic>
      <p:sp>
        <p:nvSpPr>
          <p:cNvPr id="4" name="Google Shape;459;p27">
            <a:extLst>
              <a:ext uri="{FF2B5EF4-FFF2-40B4-BE49-F238E27FC236}">
                <a16:creationId xmlns:a16="http://schemas.microsoft.com/office/drawing/2014/main" id="{34A31E06-3BF6-7E1E-0C29-123FD062F0CE}"/>
              </a:ext>
            </a:extLst>
          </p:cNvPr>
          <p:cNvSpPr txBox="1">
            <a:spLocks/>
          </p:cNvSpPr>
          <p:nvPr/>
        </p:nvSpPr>
        <p:spPr>
          <a:xfrm>
            <a:off x="1919625" y="3457774"/>
            <a:ext cx="486509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it-IT" sz="1600" dirty="0" err="1">
                <a:solidFill>
                  <a:schemeClr val="tx2"/>
                </a:solidFill>
              </a:rPr>
              <a:t>Presentation</a:t>
            </a:r>
            <a:r>
              <a:rPr lang="it-IT" sz="1600" dirty="0" err="1"/>
              <a:t>.</a:t>
            </a:r>
            <a:r>
              <a:rPr lang="it-IT" sz="1600" dirty="0" err="1">
                <a:solidFill>
                  <a:schemeClr val="tx2"/>
                </a:solidFill>
              </a:rPr>
              <a:t>begin</a:t>
            </a:r>
            <a:r>
              <a:rPr lang="it-IT" sz="1600" dirty="0"/>
              <a:t>(</a:t>
            </a:r>
            <a:r>
              <a:rPr lang="it-IT" sz="1600" dirty="0" err="1"/>
              <a:t>course</a:t>
            </a:r>
            <a:r>
              <a:rPr lang="it-IT" sz="1600" dirty="0"/>
              <a:t>, Prof, aa);</a:t>
            </a:r>
          </a:p>
        </p:txBody>
      </p:sp>
      <p:sp>
        <p:nvSpPr>
          <p:cNvPr id="5" name="Google Shape;459;p27">
            <a:extLst>
              <a:ext uri="{FF2B5EF4-FFF2-40B4-BE49-F238E27FC236}">
                <a16:creationId xmlns:a16="http://schemas.microsoft.com/office/drawing/2014/main" id="{427E56B5-D09C-0A17-5F5D-E150FED9402A}"/>
              </a:ext>
            </a:extLst>
          </p:cNvPr>
          <p:cNvSpPr txBox="1">
            <a:spLocks/>
          </p:cNvSpPr>
          <p:nvPr/>
        </p:nvSpPr>
        <p:spPr>
          <a:xfrm>
            <a:off x="1919622" y="2251939"/>
            <a:ext cx="6777327" cy="318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fr-FR" sz="1600" dirty="0" err="1">
                <a:solidFill>
                  <a:srgbClr val="00B0F0"/>
                </a:solidFill>
              </a:rPr>
              <a:t>const</a:t>
            </a:r>
            <a:r>
              <a:rPr lang="fr-FR" sz="1600" dirty="0">
                <a:solidFill>
                  <a:srgbClr val="00B0F0"/>
                </a:solidFill>
              </a:rPr>
              <a:t> char </a:t>
            </a:r>
            <a:r>
              <a:rPr lang="fr-FR" sz="1600" dirty="0"/>
              <a:t>*course = ‘IoT Security’;</a:t>
            </a:r>
          </a:p>
        </p:txBody>
      </p:sp>
    </p:spTree>
    <p:extLst>
      <p:ext uri="{BB962C8B-B14F-4D97-AF65-F5344CB8AC3E}">
        <p14:creationId xmlns:p14="http://schemas.microsoft.com/office/powerpoint/2010/main" val="195202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2530" name="Google Shape;2530;p48"/>
          <p:cNvSpPr txBox="1">
            <a:spLocks noGrp="1"/>
          </p:cNvSpPr>
          <p:nvPr>
            <p:ph type="subTitle" idx="4294967295"/>
          </p:nvPr>
        </p:nvSpPr>
        <p:spPr>
          <a:xfrm>
            <a:off x="4573213" y="22312"/>
            <a:ext cx="4572000" cy="512725"/>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
        <p:nvSpPr>
          <p:cNvPr id="16" name="Google Shape;561;p32">
            <a:extLst>
              <a:ext uri="{FF2B5EF4-FFF2-40B4-BE49-F238E27FC236}">
                <a16:creationId xmlns:a16="http://schemas.microsoft.com/office/drawing/2014/main" id="{2FB90C6D-5021-61E5-A07F-D92AFB5134B4}"/>
              </a:ext>
            </a:extLst>
          </p:cNvPr>
          <p:cNvSpPr txBox="1">
            <a:spLocks noGrp="1"/>
          </p:cNvSpPr>
          <p:nvPr>
            <p:ph type="title"/>
          </p:nvPr>
        </p:nvSpPr>
        <p:spPr>
          <a:xfrm>
            <a:off x="1131499" y="621250"/>
            <a:ext cx="463350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SD_Send_Credential </a:t>
            </a:r>
            <a:r>
              <a:rPr lang="en" dirty="0">
                <a:solidFill>
                  <a:schemeClr val="accent6"/>
                </a:solidFill>
              </a:rPr>
              <a:t>{</a:t>
            </a:r>
            <a:endParaRPr dirty="0">
              <a:solidFill>
                <a:schemeClr val="accent6"/>
              </a:solidFill>
            </a:endParaRPr>
          </a:p>
        </p:txBody>
      </p:sp>
      <p:grpSp>
        <p:nvGrpSpPr>
          <p:cNvPr id="18" name="Google Shape;563;p32">
            <a:extLst>
              <a:ext uri="{FF2B5EF4-FFF2-40B4-BE49-F238E27FC236}">
                <a16:creationId xmlns:a16="http://schemas.microsoft.com/office/drawing/2014/main" id="{67B890B7-1D56-D85D-9847-B4536F4BADD1}"/>
              </a:ext>
            </a:extLst>
          </p:cNvPr>
          <p:cNvGrpSpPr/>
          <p:nvPr/>
        </p:nvGrpSpPr>
        <p:grpSpPr>
          <a:xfrm>
            <a:off x="1084825" y="1168950"/>
            <a:ext cx="506100" cy="3431975"/>
            <a:chOff x="1084825" y="1168950"/>
            <a:chExt cx="506100" cy="3431975"/>
          </a:xfrm>
        </p:grpSpPr>
        <p:sp>
          <p:nvSpPr>
            <p:cNvPr id="19" name="Google Shape;564;p32">
              <a:extLst>
                <a:ext uri="{FF2B5EF4-FFF2-40B4-BE49-F238E27FC236}">
                  <a16:creationId xmlns:a16="http://schemas.microsoft.com/office/drawing/2014/main" id="{DDCE4A18-5531-EFAF-1300-6466376128C3}"/>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20" name="Google Shape;565;p32">
              <a:extLst>
                <a:ext uri="{FF2B5EF4-FFF2-40B4-BE49-F238E27FC236}">
                  <a16:creationId xmlns:a16="http://schemas.microsoft.com/office/drawing/2014/main" id="{3949BFE2-8546-D4B8-6EF6-3C6585DDD1B6}"/>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pic>
        <p:nvPicPr>
          <p:cNvPr id="7" name="Immagine 6">
            <a:extLst>
              <a:ext uri="{FF2B5EF4-FFF2-40B4-BE49-F238E27FC236}">
                <a16:creationId xmlns:a16="http://schemas.microsoft.com/office/drawing/2014/main" id="{A07EA630-4495-1F74-2D89-02DA5B1B9287}"/>
              </a:ext>
            </a:extLst>
          </p:cNvPr>
          <p:cNvPicPr>
            <a:picLocks noChangeAspect="1"/>
          </p:cNvPicPr>
          <p:nvPr/>
        </p:nvPicPr>
        <p:blipFill>
          <a:blip r:embed="rId3"/>
          <a:stretch>
            <a:fillRect/>
          </a:stretch>
        </p:blipFill>
        <p:spPr>
          <a:xfrm>
            <a:off x="1773733" y="905175"/>
            <a:ext cx="5598960" cy="3030975"/>
          </a:xfrm>
          <a:prstGeom prst="rect">
            <a:avLst/>
          </a:prstGeom>
        </p:spPr>
      </p:pic>
    </p:spTree>
    <p:extLst>
      <p:ext uri="{BB962C8B-B14F-4D97-AF65-F5344CB8AC3E}">
        <p14:creationId xmlns:p14="http://schemas.microsoft.com/office/powerpoint/2010/main" val="170824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2530" name="Google Shape;2530;p48"/>
          <p:cNvSpPr txBox="1">
            <a:spLocks noGrp="1"/>
          </p:cNvSpPr>
          <p:nvPr>
            <p:ph type="subTitle" idx="4294967295"/>
          </p:nvPr>
        </p:nvSpPr>
        <p:spPr>
          <a:xfrm>
            <a:off x="4573213" y="22312"/>
            <a:ext cx="4572000" cy="512725"/>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
        <p:nvSpPr>
          <p:cNvPr id="16" name="Google Shape;561;p32">
            <a:extLst>
              <a:ext uri="{FF2B5EF4-FFF2-40B4-BE49-F238E27FC236}">
                <a16:creationId xmlns:a16="http://schemas.microsoft.com/office/drawing/2014/main" id="{2FB90C6D-5021-61E5-A07F-D92AFB5134B4}"/>
              </a:ext>
            </a:extLst>
          </p:cNvPr>
          <p:cNvSpPr txBox="1">
            <a:spLocks noGrp="1"/>
          </p:cNvSpPr>
          <p:nvPr>
            <p:ph type="title"/>
          </p:nvPr>
        </p:nvSpPr>
        <p:spPr>
          <a:xfrm>
            <a:off x="1131499" y="621250"/>
            <a:ext cx="474282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SD_Server_Operation </a:t>
            </a:r>
            <a:r>
              <a:rPr lang="en" dirty="0">
                <a:solidFill>
                  <a:schemeClr val="accent6"/>
                </a:solidFill>
              </a:rPr>
              <a:t>{</a:t>
            </a:r>
            <a:endParaRPr dirty="0">
              <a:solidFill>
                <a:schemeClr val="accent6"/>
              </a:solidFill>
            </a:endParaRPr>
          </a:p>
        </p:txBody>
      </p:sp>
      <p:grpSp>
        <p:nvGrpSpPr>
          <p:cNvPr id="18" name="Google Shape;563;p32">
            <a:extLst>
              <a:ext uri="{FF2B5EF4-FFF2-40B4-BE49-F238E27FC236}">
                <a16:creationId xmlns:a16="http://schemas.microsoft.com/office/drawing/2014/main" id="{67B890B7-1D56-D85D-9847-B4536F4BADD1}"/>
              </a:ext>
            </a:extLst>
          </p:cNvPr>
          <p:cNvGrpSpPr/>
          <p:nvPr/>
        </p:nvGrpSpPr>
        <p:grpSpPr>
          <a:xfrm>
            <a:off x="1084825" y="1168950"/>
            <a:ext cx="506100" cy="3431975"/>
            <a:chOff x="1084825" y="1168950"/>
            <a:chExt cx="506100" cy="3431975"/>
          </a:xfrm>
        </p:grpSpPr>
        <p:sp>
          <p:nvSpPr>
            <p:cNvPr id="19" name="Google Shape;564;p32">
              <a:extLst>
                <a:ext uri="{FF2B5EF4-FFF2-40B4-BE49-F238E27FC236}">
                  <a16:creationId xmlns:a16="http://schemas.microsoft.com/office/drawing/2014/main" id="{DDCE4A18-5531-EFAF-1300-6466376128C3}"/>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20" name="Google Shape;565;p32">
              <a:extLst>
                <a:ext uri="{FF2B5EF4-FFF2-40B4-BE49-F238E27FC236}">
                  <a16:creationId xmlns:a16="http://schemas.microsoft.com/office/drawing/2014/main" id="{3949BFE2-8546-D4B8-6EF6-3C6585DDD1B6}"/>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pic>
        <p:nvPicPr>
          <p:cNvPr id="7" name="Elemento grafico 6">
            <a:extLst>
              <a:ext uri="{FF2B5EF4-FFF2-40B4-BE49-F238E27FC236}">
                <a16:creationId xmlns:a16="http://schemas.microsoft.com/office/drawing/2014/main" id="{50BBEB0C-6462-8061-3311-64FDCEC215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0024" y="1238163"/>
            <a:ext cx="4463674" cy="5163002"/>
          </a:xfrm>
          <a:prstGeom prst="rect">
            <a:avLst/>
          </a:prstGeom>
        </p:spPr>
      </p:pic>
    </p:spTree>
    <p:extLst>
      <p:ext uri="{BB962C8B-B14F-4D97-AF65-F5344CB8AC3E}">
        <p14:creationId xmlns:p14="http://schemas.microsoft.com/office/powerpoint/2010/main" val="420679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Hardware</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448125"/>
            <a:ext cx="4298268"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Lora T</a:t>
            </a:r>
            <a:r>
              <a:rPr lang="it-IT" dirty="0"/>
              <a:t>T</a:t>
            </a:r>
            <a:r>
              <a:rPr lang="en" dirty="0"/>
              <a:t>go Esp32 16 Mb, </a:t>
            </a:r>
          </a:p>
          <a:p>
            <a:pPr marL="0" lvl="0" indent="0" algn="l" rtl="0">
              <a:spcBef>
                <a:spcPts val="0"/>
              </a:spcBef>
              <a:spcAft>
                <a:spcPts val="0"/>
              </a:spcAft>
              <a:buNone/>
            </a:pPr>
            <a:r>
              <a:rPr lang="en" dirty="0"/>
              <a:t>   Fingerprint, Battery */</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Tree>
    <p:extLst>
      <p:ext uri="{BB962C8B-B14F-4D97-AF65-F5344CB8AC3E}">
        <p14:creationId xmlns:p14="http://schemas.microsoft.com/office/powerpoint/2010/main" val="20962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681013" y="1215672"/>
            <a:ext cx="6000403" cy="10219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a:t>The board has an integrated 0.96'' OLED display, two programmable buttons and one for restarting, a power connector for batteries and a type-C port for connecting devices and powering the board itself. It has a memory of 16 Mb with SPIFFS as file system </a:t>
            </a:r>
            <a:r>
              <a:rPr lang="en" sz="1200" dirty="0"/>
              <a:t>&gt;</a:t>
            </a:r>
            <a:endParaRPr sz="1200" dirty="0"/>
          </a:p>
        </p:txBody>
      </p:sp>
      <p:sp>
        <p:nvSpPr>
          <p:cNvPr id="513" name="Google Shape;513;p31"/>
          <p:cNvSpPr txBox="1">
            <a:spLocks noGrp="1"/>
          </p:cNvSpPr>
          <p:nvPr>
            <p:ph type="subTitle" idx="1"/>
          </p:nvPr>
        </p:nvSpPr>
        <p:spPr>
          <a:xfrm>
            <a:off x="2681014" y="3203163"/>
            <a:ext cx="6255817"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a:t>Capacitive fingerprint sensor allows to authenticate the user. The sensor ensures the uniqueness of the user. The sensor can store 126 fingerprint: one of them is used to go back to the settings </a:t>
            </a:r>
            <a:r>
              <a:rPr lang="en" sz="1200" dirty="0"/>
              <a:t>&gt;</a:t>
            </a:r>
            <a:endParaRPr sz="1200" dirty="0"/>
          </a:p>
        </p:txBody>
      </p:sp>
      <p:sp>
        <p:nvSpPr>
          <p:cNvPr id="514" name="Google Shape;514;p31"/>
          <p:cNvSpPr txBox="1">
            <a:spLocks noGrp="1"/>
          </p:cNvSpPr>
          <p:nvPr>
            <p:ph type="subTitle" idx="3"/>
          </p:nvPr>
        </p:nvSpPr>
        <p:spPr>
          <a:xfrm>
            <a:off x="1143250" y="2612625"/>
            <a:ext cx="565759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solidFill>
                  <a:schemeClr val="bg1"/>
                </a:solidFill>
              </a:rPr>
              <a:t>void</a:t>
            </a:r>
            <a:r>
              <a:rPr lang="it-IT" dirty="0"/>
              <a:t> </a:t>
            </a:r>
            <a:r>
              <a:rPr lang="en" dirty="0">
                <a:solidFill>
                  <a:schemeClr val="accent2"/>
                </a:solidFill>
              </a:rPr>
              <a:t>Fingerprint </a:t>
            </a:r>
            <a:r>
              <a:rPr lang="en" dirty="0">
                <a:solidFill>
                  <a:schemeClr val="accent3"/>
                </a:solidFill>
              </a:rPr>
              <a:t>()</a:t>
            </a:r>
            <a:r>
              <a:rPr lang="en" dirty="0">
                <a:solidFill>
                  <a:schemeClr val="accent2"/>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49" y="621240"/>
            <a:ext cx="565759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void</a:t>
            </a:r>
            <a:r>
              <a:rPr lang="it-IT" dirty="0"/>
              <a:t> </a:t>
            </a:r>
            <a:r>
              <a:rPr lang="en" dirty="0">
                <a:solidFill>
                  <a:schemeClr val="accent2"/>
                </a:solidFill>
              </a:rPr>
              <a:t>Lora</a:t>
            </a:r>
            <a:r>
              <a:rPr lang="en">
                <a:solidFill>
                  <a:schemeClr val="accent2"/>
                </a:solidFill>
              </a:rPr>
              <a:t>_TTgo</a:t>
            </a:r>
            <a:r>
              <a:rPr lang="en" dirty="0">
                <a:solidFill>
                  <a:schemeClr val="accent2"/>
                </a:solidFill>
              </a:rPr>
              <a:t>_Esp32 </a:t>
            </a:r>
            <a:r>
              <a:rPr lang="en" dirty="0">
                <a:solidFill>
                  <a:schemeClr val="accent3"/>
                </a:solidFill>
              </a:rPr>
              <a:t>()</a:t>
            </a:r>
            <a:r>
              <a:rPr lang="en" dirty="0">
                <a:solidFill>
                  <a:schemeClr val="accent2"/>
                </a:solidFill>
              </a:rPr>
              <a:t> </a:t>
            </a:r>
            <a:r>
              <a:rPr lang="en" dirty="0">
                <a:solidFill>
                  <a:schemeClr val="accent6"/>
                </a:solidFill>
              </a:rPr>
              <a:t>{</a:t>
            </a:r>
            <a:r>
              <a:rPr lang="en" dirty="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495958"/>
            <a:chOff x="1084825" y="3203163"/>
            <a:chExt cx="506100" cy="1495958"/>
          </a:xfrm>
        </p:grpSpPr>
        <p:cxnSp>
          <p:nvCxnSpPr>
            <p:cNvPr id="555" name="Google Shape;555;p31"/>
            <p:cNvCxnSpPr>
              <a:cxnSpLocks/>
              <a:endCxn id="556" idx="0"/>
            </p:cNvCxnSpPr>
            <p:nvPr/>
          </p:nvCxnSpPr>
          <p:spPr>
            <a:xfrm>
              <a:off x="1337875" y="3203163"/>
              <a:ext cx="0" cy="880358"/>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4083521"/>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pic>
        <p:nvPicPr>
          <p:cNvPr id="3" name="Immagine 2" descr="Immagine che contiene elettronico&#10;&#10;Descrizione generata automaticamente">
            <a:extLst>
              <a:ext uri="{FF2B5EF4-FFF2-40B4-BE49-F238E27FC236}">
                <a16:creationId xmlns:a16="http://schemas.microsoft.com/office/drawing/2014/main" id="{8E69AE44-850B-AC35-06C9-A31DE2894FF4}"/>
              </a:ext>
            </a:extLst>
          </p:cNvPr>
          <p:cNvPicPr>
            <a:picLocks noChangeAspect="1"/>
          </p:cNvPicPr>
          <p:nvPr/>
        </p:nvPicPr>
        <p:blipFill>
          <a:blip r:embed="rId3"/>
          <a:stretch>
            <a:fillRect/>
          </a:stretch>
        </p:blipFill>
        <p:spPr>
          <a:xfrm>
            <a:off x="1579685" y="1158221"/>
            <a:ext cx="859520" cy="859520"/>
          </a:xfrm>
          <a:prstGeom prst="rect">
            <a:avLst/>
          </a:prstGeom>
        </p:spPr>
      </p:pic>
      <p:pic>
        <p:nvPicPr>
          <p:cNvPr id="5" name="Immagine 4" descr="Immagine che contiene luce&#10;&#10;Descrizione generata automaticamente">
            <a:extLst>
              <a:ext uri="{FF2B5EF4-FFF2-40B4-BE49-F238E27FC236}">
                <a16:creationId xmlns:a16="http://schemas.microsoft.com/office/drawing/2014/main" id="{E6BBD991-F969-58E1-5829-EEAC2E1AB831}"/>
              </a:ext>
            </a:extLst>
          </p:cNvPr>
          <p:cNvPicPr>
            <a:picLocks noChangeAspect="1"/>
          </p:cNvPicPr>
          <p:nvPr/>
        </p:nvPicPr>
        <p:blipFill>
          <a:blip r:embed="rId4"/>
          <a:stretch>
            <a:fillRect/>
          </a:stretch>
        </p:blipFill>
        <p:spPr>
          <a:xfrm>
            <a:off x="1267182" y="3126303"/>
            <a:ext cx="1172023" cy="11720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709590" y="1242206"/>
            <a:ext cx="5137500" cy="5593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LiPo battery 1 cell of 500 </a:t>
            </a:r>
            <a:r>
              <a:rPr lang="en-US" dirty="0" err="1"/>
              <a:t>mAh</a:t>
            </a:r>
            <a:r>
              <a:rPr lang="en-US" dirty="0"/>
              <a:t> 3.7 V allows to have a portable and independent device </a:t>
            </a:r>
            <a:r>
              <a:rPr lang="en" dirty="0"/>
              <a:t>&gt;</a:t>
            </a:r>
            <a:endParaRPr dirty="0"/>
          </a:p>
        </p:txBody>
      </p:sp>
      <p:sp>
        <p:nvSpPr>
          <p:cNvPr id="514" name="Google Shape;514;p31"/>
          <p:cNvSpPr txBox="1">
            <a:spLocks noGrp="1"/>
          </p:cNvSpPr>
          <p:nvPr>
            <p:ph type="subTitle" idx="3"/>
          </p:nvPr>
        </p:nvSpPr>
        <p:spPr>
          <a:xfrm>
            <a:off x="1151562" y="2612628"/>
            <a:ext cx="799243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2000" dirty="0" err="1">
                <a:solidFill>
                  <a:schemeClr val="bg1"/>
                </a:solidFill>
              </a:rPr>
              <a:t>void</a:t>
            </a:r>
            <a:r>
              <a:rPr lang="it-IT" sz="2000" dirty="0"/>
              <a:t> </a:t>
            </a:r>
            <a:r>
              <a:rPr lang="en" sz="2000" dirty="0">
                <a:solidFill>
                  <a:schemeClr val="accent2"/>
                </a:solidFill>
              </a:rPr>
              <a:t>show_circuit </a:t>
            </a:r>
            <a:r>
              <a:rPr lang="en" sz="2400" dirty="0">
                <a:solidFill>
                  <a:schemeClr val="accent3"/>
                </a:solidFill>
              </a:rPr>
              <a:t>(</a:t>
            </a:r>
            <a:r>
              <a:rPr lang="en" sz="1800" dirty="0">
                <a:solidFill>
                  <a:schemeClr val="accent1"/>
                </a:solidFill>
              </a:rPr>
              <a:t>Board</a:t>
            </a:r>
            <a:r>
              <a:rPr lang="en" sz="1800" dirty="0">
                <a:solidFill>
                  <a:schemeClr val="accent2"/>
                </a:solidFill>
              </a:rPr>
              <a:t> </a:t>
            </a:r>
            <a:r>
              <a:rPr lang="en" sz="1800" dirty="0">
                <a:solidFill>
                  <a:schemeClr val="accent3"/>
                </a:solidFill>
              </a:rPr>
              <a:t>esp32,</a:t>
            </a:r>
            <a:r>
              <a:rPr lang="en" sz="1800" dirty="0">
                <a:solidFill>
                  <a:schemeClr val="accent2"/>
                </a:solidFill>
              </a:rPr>
              <a:t> </a:t>
            </a:r>
            <a:r>
              <a:rPr lang="en" sz="1800" dirty="0">
                <a:solidFill>
                  <a:schemeClr val="accent1"/>
                </a:solidFill>
              </a:rPr>
              <a:t>Sensor</a:t>
            </a:r>
            <a:r>
              <a:rPr lang="en" sz="1800" dirty="0">
                <a:solidFill>
                  <a:schemeClr val="accent2"/>
                </a:solidFill>
              </a:rPr>
              <a:t> </a:t>
            </a:r>
            <a:r>
              <a:rPr lang="en" sz="1800" dirty="0">
                <a:solidFill>
                  <a:schemeClr val="accent3"/>
                </a:solidFill>
              </a:rPr>
              <a:t>fingerprint, </a:t>
            </a:r>
            <a:r>
              <a:rPr lang="en" sz="1800" dirty="0">
                <a:solidFill>
                  <a:schemeClr val="accent2"/>
                </a:solidFill>
              </a:rPr>
              <a:t>			   </a:t>
            </a:r>
            <a:r>
              <a:rPr lang="en" sz="1800" dirty="0">
                <a:solidFill>
                  <a:schemeClr val="accent1"/>
                </a:solidFill>
              </a:rPr>
              <a:t>Sensor</a:t>
            </a:r>
            <a:r>
              <a:rPr lang="en" sz="1800" dirty="0">
                <a:solidFill>
                  <a:schemeClr val="accent2"/>
                </a:solidFill>
              </a:rPr>
              <a:t> </a:t>
            </a:r>
            <a:r>
              <a:rPr lang="en" sz="1800" dirty="0">
                <a:solidFill>
                  <a:schemeClr val="accent3"/>
                </a:solidFill>
              </a:rPr>
              <a:t>battery</a:t>
            </a:r>
            <a:r>
              <a:rPr lang="en" dirty="0">
                <a:solidFill>
                  <a:schemeClr val="accent3"/>
                </a:solidFill>
              </a:rPr>
              <a:t>)</a:t>
            </a:r>
            <a:r>
              <a:rPr lang="en" dirty="0">
                <a:solidFill>
                  <a:schemeClr val="accent2"/>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49" y="621240"/>
            <a:ext cx="565759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void</a:t>
            </a:r>
            <a:r>
              <a:rPr lang="it-IT" dirty="0"/>
              <a:t> </a:t>
            </a:r>
            <a:r>
              <a:rPr lang="en" dirty="0">
                <a:solidFill>
                  <a:schemeClr val="accent2"/>
                </a:solidFill>
              </a:rPr>
              <a:t>Lora_T</a:t>
            </a:r>
            <a:r>
              <a:rPr lang="it-IT" dirty="0">
                <a:solidFill>
                  <a:schemeClr val="accent2"/>
                </a:solidFill>
              </a:rPr>
              <a:t>t</a:t>
            </a:r>
            <a:r>
              <a:rPr lang="en" dirty="0">
                <a:solidFill>
                  <a:schemeClr val="accent2"/>
                </a:solidFill>
              </a:rPr>
              <a:t>go_Esp32 </a:t>
            </a:r>
            <a:r>
              <a:rPr lang="en" dirty="0">
                <a:solidFill>
                  <a:schemeClr val="accent3"/>
                </a:solidFill>
              </a:rPr>
              <a:t>()</a:t>
            </a:r>
            <a:r>
              <a:rPr lang="en" dirty="0">
                <a:solidFill>
                  <a:schemeClr val="accent2"/>
                </a:solidFill>
              </a:rPr>
              <a:t> </a:t>
            </a:r>
            <a:r>
              <a:rPr lang="en" dirty="0">
                <a:solidFill>
                  <a:schemeClr val="accent6"/>
                </a:solidFill>
              </a:rPr>
              <a:t>{</a:t>
            </a:r>
            <a:r>
              <a:rPr lang="en" dirty="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pic>
        <p:nvPicPr>
          <p:cNvPr id="8" name="Immagine 7" descr="Immagine che contiene testo&#10;&#10;Descrizione generata automaticamente">
            <a:extLst>
              <a:ext uri="{FF2B5EF4-FFF2-40B4-BE49-F238E27FC236}">
                <a16:creationId xmlns:a16="http://schemas.microsoft.com/office/drawing/2014/main" id="{6D3F2315-444A-C6CC-64E0-E69EA74F5E3D}"/>
              </a:ext>
            </a:extLst>
          </p:cNvPr>
          <p:cNvPicPr>
            <a:picLocks noChangeAspect="1"/>
          </p:cNvPicPr>
          <p:nvPr/>
        </p:nvPicPr>
        <p:blipFill>
          <a:blip r:embed="rId3"/>
          <a:stretch>
            <a:fillRect/>
          </a:stretch>
        </p:blipFill>
        <p:spPr>
          <a:xfrm>
            <a:off x="1437083" y="1345045"/>
            <a:ext cx="1113236" cy="491559"/>
          </a:xfrm>
          <a:prstGeom prst="rect">
            <a:avLst/>
          </a:prstGeom>
        </p:spPr>
      </p:pic>
      <p:sp>
        <p:nvSpPr>
          <p:cNvPr id="11" name="Google Shape;459;p27">
            <a:extLst>
              <a:ext uri="{FF2B5EF4-FFF2-40B4-BE49-F238E27FC236}">
                <a16:creationId xmlns:a16="http://schemas.microsoft.com/office/drawing/2014/main" id="{303089EE-E884-42F0-2C8B-4D23320C57B0}"/>
              </a:ext>
            </a:extLst>
          </p:cNvPr>
          <p:cNvSpPr txBox="1">
            <a:spLocks/>
          </p:cNvSpPr>
          <p:nvPr/>
        </p:nvSpPr>
        <p:spPr>
          <a:xfrm>
            <a:off x="1614300" y="3684504"/>
            <a:ext cx="3533481" cy="35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it-IT" sz="1400" dirty="0" err="1">
                <a:solidFill>
                  <a:schemeClr val="accent1"/>
                </a:solidFill>
              </a:rPr>
              <a:t>tft</a:t>
            </a:r>
            <a:r>
              <a:rPr lang="it-IT" sz="1400" dirty="0" err="1"/>
              <a:t>.</a:t>
            </a:r>
            <a:r>
              <a:rPr lang="it-IT" sz="1400" dirty="0" err="1">
                <a:solidFill>
                  <a:schemeClr val="bg1"/>
                </a:solidFill>
              </a:rPr>
              <a:t>pushImage</a:t>
            </a:r>
            <a:r>
              <a:rPr lang="it-IT" sz="1400" dirty="0"/>
              <a:t>(</a:t>
            </a:r>
            <a:r>
              <a:rPr lang="it-IT" sz="1400" dirty="0" err="1"/>
              <a:t>circuit.show</a:t>
            </a:r>
            <a:r>
              <a:rPr lang="it-IT" sz="1400" dirty="0"/>
              <a:t>());</a:t>
            </a:r>
          </a:p>
        </p:txBody>
      </p:sp>
      <p:sp>
        <p:nvSpPr>
          <p:cNvPr id="12" name="Google Shape;459;p27">
            <a:extLst>
              <a:ext uri="{FF2B5EF4-FFF2-40B4-BE49-F238E27FC236}">
                <a16:creationId xmlns:a16="http://schemas.microsoft.com/office/drawing/2014/main" id="{06E54612-4AB9-E9FE-8F36-F62C18C635FB}"/>
              </a:ext>
            </a:extLst>
          </p:cNvPr>
          <p:cNvSpPr txBox="1">
            <a:spLocks/>
          </p:cNvSpPr>
          <p:nvPr/>
        </p:nvSpPr>
        <p:spPr>
          <a:xfrm>
            <a:off x="1590925" y="3323096"/>
            <a:ext cx="7267325" cy="35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it-IT" sz="1400" dirty="0">
                <a:solidFill>
                  <a:schemeClr val="accent1"/>
                </a:solidFill>
              </a:rPr>
              <a:t>Circuit</a:t>
            </a:r>
            <a:r>
              <a:rPr lang="it-IT" sz="1400" dirty="0">
                <a:solidFill>
                  <a:schemeClr val="tx2"/>
                </a:solidFill>
              </a:rPr>
              <a:t> </a:t>
            </a:r>
            <a:r>
              <a:rPr lang="it-IT" sz="1400" dirty="0" err="1"/>
              <a:t>circuit</a:t>
            </a:r>
            <a:r>
              <a:rPr lang="it-IT" sz="1400" dirty="0">
                <a:solidFill>
                  <a:schemeClr val="tx2"/>
                </a:solidFill>
              </a:rPr>
              <a:t> </a:t>
            </a:r>
            <a:r>
              <a:rPr lang="it-IT" sz="1400" dirty="0"/>
              <a:t>= </a:t>
            </a:r>
            <a:r>
              <a:rPr lang="it-IT" sz="1400" dirty="0">
                <a:solidFill>
                  <a:schemeClr val="tx2"/>
                </a:solidFill>
              </a:rPr>
              <a:t>new </a:t>
            </a:r>
            <a:r>
              <a:rPr lang="it-IT" sz="1400" dirty="0"/>
              <a:t>Circuit(Esp32, </a:t>
            </a:r>
            <a:r>
              <a:rPr lang="it-IT" sz="1400" dirty="0" err="1"/>
              <a:t>fingerprint</a:t>
            </a:r>
            <a:r>
              <a:rPr lang="it-IT" sz="1400" dirty="0"/>
              <a:t>, </a:t>
            </a:r>
            <a:r>
              <a:rPr lang="it-IT" sz="1400" dirty="0" err="1"/>
              <a:t>battery</a:t>
            </a:r>
            <a:r>
              <a:rPr lang="it-IT" sz="1400" dirty="0"/>
              <a:t>);</a:t>
            </a:r>
          </a:p>
        </p:txBody>
      </p:sp>
    </p:spTree>
    <p:extLst>
      <p:ext uri="{BB962C8B-B14F-4D97-AF65-F5344CB8AC3E}">
        <p14:creationId xmlns:p14="http://schemas.microsoft.com/office/powerpoint/2010/main" val="359320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344415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accent1"/>
                </a:solidFill>
              </a:rPr>
              <a:t>t</a:t>
            </a:r>
            <a:r>
              <a:rPr lang="en" dirty="0">
                <a:solidFill>
                  <a:schemeClr val="accent1"/>
                </a:solidFill>
              </a:rPr>
              <a:t>ft</a:t>
            </a:r>
            <a:r>
              <a:rPr lang="en" dirty="0">
                <a:solidFill>
                  <a:schemeClr val="accent3"/>
                </a:solidFill>
              </a:rPr>
              <a:t>.</a:t>
            </a:r>
            <a:r>
              <a:rPr lang="en" dirty="0">
                <a:solidFill>
                  <a:schemeClr val="lt1"/>
                </a:solidFill>
              </a:rPr>
              <a:t>pushImage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553876" y="2214676"/>
            <a:ext cx="3907965" cy="1750348"/>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Clr>
                <a:schemeClr val="accent3"/>
              </a:buClr>
              <a:buFont typeface="Arial" panose="020B0604020202020204" pitchFamily="34" charset="0"/>
              <a:buChar char="•"/>
            </a:pPr>
            <a:r>
              <a:rPr lang="it-IT" dirty="0"/>
              <a:t>GPIO 15: metal </a:t>
            </a:r>
            <a:r>
              <a:rPr lang="en-US" dirty="0"/>
              <a:t>plaque to wake up the device when it goes in deep sleep after a constant time</a:t>
            </a:r>
            <a:r>
              <a:rPr lang="it-IT" dirty="0"/>
              <a:t>  </a:t>
            </a:r>
          </a:p>
          <a:p>
            <a:pPr marL="0" lvl="0" indent="0" rtl="0">
              <a:spcBef>
                <a:spcPts val="0"/>
              </a:spcBef>
              <a:spcAft>
                <a:spcPts val="0"/>
              </a:spcAft>
              <a:buClr>
                <a:schemeClr val="accent3"/>
              </a:buClr>
            </a:pPr>
            <a:endParaRPr lang="it-IT" dirty="0"/>
          </a:p>
          <a:p>
            <a:pPr marL="285750" lvl="0" indent="-285750" rtl="0">
              <a:spcBef>
                <a:spcPts val="0"/>
              </a:spcBef>
              <a:spcAft>
                <a:spcPts val="0"/>
              </a:spcAft>
              <a:buClr>
                <a:schemeClr val="accent3"/>
              </a:buClr>
              <a:buFont typeface="Arial" panose="020B0604020202020204" pitchFamily="34" charset="0"/>
              <a:buChar char="•"/>
            </a:pPr>
            <a:r>
              <a:rPr lang="it-IT" dirty="0"/>
              <a:t>GPIO 12: </a:t>
            </a:r>
            <a:r>
              <a:rPr lang="it-IT" dirty="0" err="1"/>
              <a:t>battery</a:t>
            </a:r>
            <a:r>
              <a:rPr lang="it-IT" dirty="0"/>
              <a:t> </a:t>
            </a:r>
            <a:r>
              <a:rPr lang="it-IT" dirty="0" err="1"/>
              <a:t>circuit</a:t>
            </a:r>
            <a:endParaRPr lang="it-IT" dirty="0"/>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grpSp>
        <p:nvGrpSpPr>
          <p:cNvPr id="2527" name="Google Shape;2527;p48"/>
          <p:cNvGrpSpPr/>
          <p:nvPr/>
        </p:nvGrpSpPr>
        <p:grpSpPr>
          <a:xfrm>
            <a:off x="1084824" y="2246100"/>
            <a:ext cx="701109" cy="2323848"/>
            <a:chOff x="1084824" y="2246100"/>
            <a:chExt cx="701109" cy="2323848"/>
          </a:xfrm>
        </p:grpSpPr>
        <p:sp>
          <p:nvSpPr>
            <p:cNvPr id="2528" name="Google Shape;2528;p48"/>
            <p:cNvSpPr txBox="1"/>
            <p:nvPr/>
          </p:nvSpPr>
          <p:spPr>
            <a:xfrm>
              <a:off x="1084824" y="3954425"/>
              <a:ext cx="70110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0"/>
            <a:ext cx="4572000" cy="535047"/>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pic>
        <p:nvPicPr>
          <p:cNvPr id="5" name="Immagine 4">
            <a:extLst>
              <a:ext uri="{FF2B5EF4-FFF2-40B4-BE49-F238E27FC236}">
                <a16:creationId xmlns:a16="http://schemas.microsoft.com/office/drawing/2014/main" id="{6A751624-4249-DEF7-5A1C-D5146B7A95F6}"/>
              </a:ext>
            </a:extLst>
          </p:cNvPr>
          <p:cNvPicPr>
            <a:picLocks noChangeAspect="1"/>
          </p:cNvPicPr>
          <p:nvPr/>
        </p:nvPicPr>
        <p:blipFill rotWithShape="1">
          <a:blip r:embed="rId3"/>
          <a:srcRect t="2820" b="2697"/>
          <a:stretch/>
        </p:blipFill>
        <p:spPr>
          <a:xfrm>
            <a:off x="5575224" y="535046"/>
            <a:ext cx="3037330" cy="4056080"/>
          </a:xfrm>
          <a:prstGeom prst="rect">
            <a:avLst/>
          </a:prstGeom>
        </p:spPr>
      </p:pic>
    </p:spTree>
    <p:extLst>
      <p:ext uri="{BB962C8B-B14F-4D97-AF65-F5344CB8AC3E}">
        <p14:creationId xmlns:p14="http://schemas.microsoft.com/office/powerpoint/2010/main" val="213739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pic>
        <p:nvPicPr>
          <p:cNvPr id="2" name="Immagine 1">
            <a:extLst>
              <a:ext uri="{FF2B5EF4-FFF2-40B4-BE49-F238E27FC236}">
                <a16:creationId xmlns:a16="http://schemas.microsoft.com/office/drawing/2014/main" id="{CE5F3AD1-1FAA-954E-3D45-AB3C8093D10E}"/>
              </a:ext>
            </a:extLst>
          </p:cNvPr>
          <p:cNvPicPr>
            <a:picLocks noChangeAspect="1"/>
          </p:cNvPicPr>
          <p:nvPr/>
        </p:nvPicPr>
        <p:blipFill rotWithShape="1">
          <a:blip r:embed="rId3"/>
          <a:srcRect t="2820" b="2697"/>
          <a:stretch/>
        </p:blipFill>
        <p:spPr>
          <a:xfrm>
            <a:off x="5575224" y="535046"/>
            <a:ext cx="3037330" cy="4056080"/>
          </a:xfrm>
          <a:prstGeom prst="rect">
            <a:avLst/>
          </a:prstGeom>
        </p:spPr>
      </p:pic>
      <p:sp>
        <p:nvSpPr>
          <p:cNvPr id="2522" name="Google Shape;2522;p48"/>
          <p:cNvSpPr txBox="1">
            <a:spLocks noGrp="1"/>
          </p:cNvSpPr>
          <p:nvPr>
            <p:ph type="title"/>
          </p:nvPr>
        </p:nvSpPr>
        <p:spPr>
          <a:xfrm>
            <a:off x="1121875" y="1183920"/>
            <a:ext cx="344415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accent1"/>
                </a:solidFill>
              </a:rPr>
              <a:t>t</a:t>
            </a:r>
            <a:r>
              <a:rPr lang="en" dirty="0">
                <a:solidFill>
                  <a:schemeClr val="accent1"/>
                </a:solidFill>
              </a:rPr>
              <a:t>ft</a:t>
            </a:r>
            <a:r>
              <a:rPr lang="en" dirty="0">
                <a:solidFill>
                  <a:schemeClr val="accent3"/>
                </a:solidFill>
              </a:rPr>
              <a:t>.</a:t>
            </a:r>
            <a:r>
              <a:rPr lang="en" dirty="0">
                <a:solidFill>
                  <a:schemeClr val="lt1"/>
                </a:solidFill>
              </a:rPr>
              <a:t>pushImage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516422" y="2202024"/>
            <a:ext cx="3907965" cy="1750348"/>
          </a:xfrm>
          <a:prstGeom prst="rect">
            <a:avLst/>
          </a:prstGeom>
        </p:spPr>
        <p:txBody>
          <a:bodyPr spcFirstLastPara="1" wrap="square" lIns="91425" tIns="91425" rIns="91425" bIns="91425" anchor="ctr" anchorCtr="0">
            <a:noAutofit/>
          </a:bodyPr>
          <a:lstStyle/>
          <a:p>
            <a:pPr marL="285750" lvl="0" indent="-285750" rtl="0">
              <a:lnSpc>
                <a:spcPct val="150000"/>
              </a:lnSpc>
              <a:spcBef>
                <a:spcPts val="0"/>
              </a:spcBef>
              <a:spcAft>
                <a:spcPts val="0"/>
              </a:spcAft>
              <a:buClr>
                <a:schemeClr val="accent3"/>
              </a:buClr>
              <a:buFont typeface="Arial" panose="020B0604020202020204" pitchFamily="34" charset="0"/>
              <a:buChar char="•"/>
            </a:pPr>
            <a:r>
              <a:rPr lang="it-IT" dirty="0"/>
              <a:t>G: connection with GND</a:t>
            </a:r>
          </a:p>
          <a:p>
            <a:pPr marL="285750" lvl="0" indent="-285750" rtl="0">
              <a:lnSpc>
                <a:spcPct val="150000"/>
              </a:lnSpc>
              <a:spcBef>
                <a:spcPts val="0"/>
              </a:spcBef>
              <a:spcAft>
                <a:spcPts val="0"/>
              </a:spcAft>
              <a:buClr>
                <a:schemeClr val="accent3"/>
              </a:buClr>
              <a:buFont typeface="Arial" panose="020B0604020202020204" pitchFamily="34" charset="0"/>
              <a:buChar char="•"/>
            </a:pPr>
            <a:r>
              <a:rPr lang="it-IT" dirty="0"/>
              <a:t>Red line </a:t>
            </a:r>
            <a:r>
              <a:rPr lang="it-IT" dirty="0" err="1"/>
              <a:t>is</a:t>
            </a:r>
            <a:r>
              <a:rPr lang="it-IT" dirty="0"/>
              <a:t> </a:t>
            </a:r>
            <a:r>
              <a:rPr lang="it-IT" dirty="0" err="1"/>
              <a:t>connected</a:t>
            </a:r>
            <a:r>
              <a:rPr lang="it-IT" dirty="0"/>
              <a:t> to 3V</a:t>
            </a:r>
          </a:p>
          <a:p>
            <a:pPr marL="285750" indent="-285750">
              <a:lnSpc>
                <a:spcPct val="150000"/>
              </a:lnSpc>
              <a:buClr>
                <a:schemeClr val="accent3"/>
              </a:buClr>
              <a:buFont typeface="Arial" panose="020B0604020202020204" pitchFamily="34" charset="0"/>
              <a:buChar char="•"/>
            </a:pPr>
            <a:r>
              <a:rPr lang="it-IT" dirty="0"/>
              <a:t>GPIO 26: TX on the board</a:t>
            </a:r>
          </a:p>
          <a:p>
            <a:pPr marL="285750" lvl="0" indent="-285750" rtl="0">
              <a:lnSpc>
                <a:spcPct val="150000"/>
              </a:lnSpc>
              <a:spcBef>
                <a:spcPts val="0"/>
              </a:spcBef>
              <a:spcAft>
                <a:spcPts val="0"/>
              </a:spcAft>
              <a:buClr>
                <a:schemeClr val="accent3"/>
              </a:buClr>
              <a:buFont typeface="Arial" panose="020B0604020202020204" pitchFamily="34" charset="0"/>
              <a:buChar char="•"/>
            </a:pPr>
            <a:r>
              <a:rPr lang="it-IT" dirty="0"/>
              <a:t>GPIO 27: RX on the board</a:t>
            </a: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grpSp>
        <p:nvGrpSpPr>
          <p:cNvPr id="2527" name="Google Shape;2527;p48"/>
          <p:cNvGrpSpPr/>
          <p:nvPr/>
        </p:nvGrpSpPr>
        <p:grpSpPr>
          <a:xfrm>
            <a:off x="1084824" y="2246100"/>
            <a:ext cx="701109" cy="2323848"/>
            <a:chOff x="1084824" y="2246100"/>
            <a:chExt cx="701109" cy="2323848"/>
          </a:xfrm>
        </p:grpSpPr>
        <p:sp>
          <p:nvSpPr>
            <p:cNvPr id="2528" name="Google Shape;2528;p48"/>
            <p:cNvSpPr txBox="1"/>
            <p:nvPr/>
          </p:nvSpPr>
          <p:spPr>
            <a:xfrm>
              <a:off x="1084824" y="3954425"/>
              <a:ext cx="70110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0"/>
            <a:ext cx="4572000" cy="535047"/>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Tree>
    <p:extLst>
      <p:ext uri="{BB962C8B-B14F-4D97-AF65-F5344CB8AC3E}">
        <p14:creationId xmlns:p14="http://schemas.microsoft.com/office/powerpoint/2010/main" val="93718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Software</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1" y="2448125"/>
            <a:ext cx="5292837" cy="11384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Libraries used, SSL communication,   </a:t>
            </a:r>
          </a:p>
          <a:p>
            <a:pPr marL="0" lvl="0" indent="0" algn="l" rtl="0">
              <a:spcBef>
                <a:spcPts val="0"/>
              </a:spcBef>
              <a:spcAft>
                <a:spcPts val="0"/>
              </a:spcAft>
              <a:buNone/>
            </a:pPr>
            <a:r>
              <a:rPr lang="en" dirty="0"/>
              <a:t>   server Python */</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Tree>
    <p:extLst>
      <p:ext uri="{BB962C8B-B14F-4D97-AF65-F5344CB8AC3E}">
        <p14:creationId xmlns:p14="http://schemas.microsoft.com/office/powerpoint/2010/main" val="223624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7"/>
          <p:cNvSpPr txBox="1">
            <a:spLocks noGrp="1"/>
          </p:cNvSpPr>
          <p:nvPr>
            <p:ph type="body" idx="1"/>
          </p:nvPr>
        </p:nvSpPr>
        <p:spPr>
          <a:xfrm>
            <a:off x="4142281" y="1714760"/>
            <a:ext cx="4694400" cy="751800"/>
          </a:xfrm>
          <a:prstGeom prst="rect">
            <a:avLst/>
          </a:prstGeom>
        </p:spPr>
        <p:txBody>
          <a:bodyPr spcFirstLastPara="1" wrap="square" lIns="91425" tIns="91425" rIns="91425" bIns="91425" anchor="ctr" anchorCtr="0">
            <a:noAutofit/>
          </a:bodyPr>
          <a:lstStyle/>
          <a:p>
            <a:pPr marL="341342" lvl="0" indent="-265184" algn="l" rtl="0">
              <a:spcBef>
                <a:spcPts val="0"/>
              </a:spcBef>
              <a:spcAft>
                <a:spcPts val="0"/>
              </a:spcAft>
              <a:buSzPts val="1200"/>
              <a:buChar char="∗"/>
            </a:pPr>
            <a:r>
              <a:rPr lang="en" dirty="0">
                <a:solidFill>
                  <a:schemeClr val="accent3"/>
                </a:solidFill>
              </a:rPr>
              <a:t>Arduino libray used to write text or</a:t>
            </a:r>
            <a:endParaRPr dirty="0">
              <a:solidFill>
                <a:schemeClr val="accent3"/>
              </a:solidFill>
            </a:endParaRPr>
          </a:p>
          <a:p>
            <a:pPr marL="341342" lvl="0" indent="-265184" algn="l" rtl="0">
              <a:spcBef>
                <a:spcPts val="0"/>
              </a:spcBef>
              <a:spcAft>
                <a:spcPts val="0"/>
              </a:spcAft>
              <a:buSzPts val="1200"/>
              <a:buChar char="∗"/>
            </a:pPr>
            <a:r>
              <a:rPr lang="it-IT" dirty="0">
                <a:solidFill>
                  <a:schemeClr val="accent3"/>
                </a:solidFill>
              </a:rPr>
              <a:t>images on d</a:t>
            </a:r>
            <a:r>
              <a:rPr lang="en" dirty="0">
                <a:solidFill>
                  <a:schemeClr val="accent3"/>
                </a:solidFill>
              </a:rPr>
              <a:t>isplay OLED.</a:t>
            </a:r>
            <a:endParaRPr dirty="0">
              <a:solidFill>
                <a:schemeClr val="accent3"/>
              </a:solidFill>
            </a:endParaRPr>
          </a:p>
        </p:txBody>
      </p:sp>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Libraries_used</a:t>
            </a:r>
            <a:r>
              <a:rPr lang="en" dirty="0">
                <a:solidFill>
                  <a:schemeClr val="accent3"/>
                </a:solidFill>
              </a:rPr>
              <a:t>(</a:t>
            </a:r>
            <a:r>
              <a:rPr lang="en" dirty="0">
                <a:solidFill>
                  <a:schemeClr val="accent1"/>
                </a:solidFill>
              </a:rPr>
              <a:t>bool</a:t>
            </a:r>
            <a:r>
              <a:rPr lang="en" dirty="0">
                <a:solidFill>
                  <a:schemeClr val="accent3"/>
                </a:solidFill>
              </a:rPr>
              <a:t> external) </a:t>
            </a:r>
            <a:r>
              <a:rPr lang="en" dirty="0">
                <a:solidFill>
                  <a:schemeClr val="accent6"/>
                </a:solidFill>
              </a:rPr>
              <a:t>{</a:t>
            </a:r>
            <a:endParaRPr dirty="0">
              <a:solidFill>
                <a:schemeClr val="accent6"/>
              </a:solidFill>
            </a:endParaRPr>
          </a:p>
        </p:txBody>
      </p:sp>
      <p:sp>
        <p:nvSpPr>
          <p:cNvPr id="784" name="Google Shape;784;p37"/>
          <p:cNvSpPr txBox="1">
            <a:spLocks noGrp="1"/>
          </p:cNvSpPr>
          <p:nvPr>
            <p:ph type="title" idx="2"/>
          </p:nvPr>
        </p:nvSpPr>
        <p:spPr>
          <a:xfrm flipH="1">
            <a:off x="2202691" y="1862961"/>
            <a:ext cx="1939590"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a:t>&lt; </a:t>
            </a:r>
            <a:r>
              <a:rPr lang="it-IT" sz="1600" dirty="0" err="1"/>
              <a:t>TFT_eSPI.h</a:t>
            </a:r>
            <a:r>
              <a:rPr lang="it-IT" sz="1600" dirty="0"/>
              <a:t> &gt;</a:t>
            </a:r>
            <a:endParaRPr sz="1600" dirty="0"/>
          </a:p>
        </p:txBody>
      </p:sp>
      <p:sp>
        <p:nvSpPr>
          <p:cNvPr id="785" name="Google Shape;785;p37"/>
          <p:cNvSpPr txBox="1">
            <a:spLocks noGrp="1"/>
          </p:cNvSpPr>
          <p:nvPr>
            <p:ph type="body" idx="3"/>
          </p:nvPr>
        </p:nvSpPr>
        <p:spPr>
          <a:xfrm>
            <a:off x="4145843" y="2545704"/>
            <a:ext cx="4694400" cy="751800"/>
          </a:xfrm>
          <a:prstGeom prst="rect">
            <a:avLst/>
          </a:prstGeom>
        </p:spPr>
        <p:txBody>
          <a:bodyPr spcFirstLastPara="1" wrap="square" lIns="91425" tIns="91425" rIns="91425" bIns="91425" anchor="ctr" anchorCtr="0">
            <a:noAutofit/>
          </a:bodyPr>
          <a:lstStyle/>
          <a:p>
            <a:pPr marL="341342" indent="-265184"/>
            <a:r>
              <a:rPr lang="en-US" dirty="0">
                <a:solidFill>
                  <a:schemeClr val="accent3"/>
                </a:solidFill>
              </a:rPr>
              <a:t>Arduino library to read and write on </a:t>
            </a:r>
          </a:p>
          <a:p>
            <a:pPr marL="341342" lvl="0" indent="-265184" algn="l" rtl="0">
              <a:spcBef>
                <a:spcPts val="0"/>
              </a:spcBef>
              <a:spcAft>
                <a:spcPts val="0"/>
              </a:spcAft>
              <a:buSzPts val="1200"/>
              <a:buChar char="∗"/>
            </a:pPr>
            <a:r>
              <a:rPr lang="en-US" dirty="0">
                <a:solidFill>
                  <a:schemeClr val="accent3"/>
                </a:solidFill>
              </a:rPr>
              <a:t>memory. The file system used is SPIFFS.</a:t>
            </a:r>
          </a:p>
        </p:txBody>
      </p:sp>
      <p:sp>
        <p:nvSpPr>
          <p:cNvPr id="786" name="Google Shape;786;p37"/>
          <p:cNvSpPr txBox="1">
            <a:spLocks noGrp="1"/>
          </p:cNvSpPr>
          <p:nvPr>
            <p:ph type="title" idx="4"/>
          </p:nvPr>
        </p:nvSpPr>
        <p:spPr>
          <a:xfrm flipH="1">
            <a:off x="2876056" y="2690454"/>
            <a:ext cx="1269787"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&lt; SD.h &gt;</a:t>
            </a:r>
            <a:endParaRPr sz="1600" dirty="0"/>
          </a:p>
        </p:txBody>
      </p:sp>
      <p:sp>
        <p:nvSpPr>
          <p:cNvPr id="787" name="Google Shape;787;p37"/>
          <p:cNvSpPr txBox="1">
            <a:spLocks noGrp="1"/>
          </p:cNvSpPr>
          <p:nvPr>
            <p:ph type="subTitle" idx="5"/>
          </p:nvPr>
        </p:nvSpPr>
        <p:spPr>
          <a:xfrm>
            <a:off x="1672200" y="1248600"/>
            <a:ext cx="5922000" cy="452038"/>
          </a:xfrm>
          <a:prstGeom prst="rect">
            <a:avLst/>
          </a:prstGeom>
        </p:spPr>
        <p:txBody>
          <a:bodyPr spcFirstLastPara="1" wrap="square" lIns="91425" tIns="91425" rIns="91425" bIns="91425" anchor="ctr" anchorCtr="0">
            <a:noAutofit/>
          </a:bodyPr>
          <a:lstStyle/>
          <a:p>
            <a:pPr marL="0" indent="0"/>
            <a:r>
              <a:rPr lang="en" dirty="0">
                <a:solidFill>
                  <a:schemeClr val="accent1"/>
                </a:solidFill>
              </a:rPr>
              <a:t>if</a:t>
            </a:r>
            <a:r>
              <a:rPr lang="en" dirty="0"/>
              <a:t> (</a:t>
            </a:r>
            <a:r>
              <a:rPr lang="en" dirty="0">
                <a:solidFill>
                  <a:schemeClr val="accent1"/>
                </a:solidFill>
              </a:rPr>
              <a:t>!</a:t>
            </a:r>
            <a:r>
              <a:rPr lang="en" dirty="0"/>
              <a:t>external) {	</a:t>
            </a:r>
            <a:r>
              <a:rPr lang="en" dirty="0">
                <a:solidFill>
                  <a:srgbClr val="00B050"/>
                </a:solidFill>
              </a:rPr>
              <a:t>/* details of Arduino’s libraries */</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cxnSp>
        <p:nvCxnSpPr>
          <p:cNvPr id="793" name="Google Shape;793;p37"/>
          <p:cNvCxnSpPr>
            <a:cxnSpLocks/>
          </p:cNvCxnSpPr>
          <p:nvPr/>
        </p:nvCxnSpPr>
        <p:spPr>
          <a:xfrm>
            <a:off x="1337875" y="1152525"/>
            <a:ext cx="0" cy="3225511"/>
          </a:xfrm>
          <a:prstGeom prst="straightConnector1">
            <a:avLst/>
          </a:prstGeom>
          <a:noFill/>
          <a:ln w="9525" cap="flat" cmpd="sng">
            <a:solidFill>
              <a:schemeClr val="accent4"/>
            </a:solidFill>
            <a:prstDash val="solid"/>
            <a:round/>
            <a:headEnd type="none" w="med" len="med"/>
            <a:tailEnd type="none" w="med" len="med"/>
          </a:ln>
        </p:spPr>
      </p:cxnSp>
      <p:sp>
        <p:nvSpPr>
          <p:cNvPr id="6" name="Google Shape;785;p37">
            <a:extLst>
              <a:ext uri="{FF2B5EF4-FFF2-40B4-BE49-F238E27FC236}">
                <a16:creationId xmlns:a16="http://schemas.microsoft.com/office/drawing/2014/main" id="{7F32F7A6-AC8D-D354-AC70-B46FDD2E3F25}"/>
              </a:ext>
            </a:extLst>
          </p:cNvPr>
          <p:cNvSpPr txBox="1">
            <a:spLocks/>
          </p:cNvSpPr>
          <p:nvPr/>
        </p:nvSpPr>
        <p:spPr>
          <a:xfrm>
            <a:off x="4145843" y="3442141"/>
            <a:ext cx="4694400" cy="75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9pPr>
          </a:lstStyle>
          <a:p>
            <a:pPr marL="341342" indent="-265184"/>
            <a:r>
              <a:rPr lang="en-US" dirty="0">
                <a:solidFill>
                  <a:schemeClr val="accent3"/>
                </a:solidFill>
              </a:rPr>
              <a:t>Arduino library used to manage JSON </a:t>
            </a:r>
          </a:p>
          <a:p>
            <a:pPr marL="341342" indent="-265184"/>
            <a:r>
              <a:rPr lang="en-US" dirty="0">
                <a:solidFill>
                  <a:schemeClr val="accent3"/>
                </a:solidFill>
              </a:rPr>
              <a:t>file in which stored user and </a:t>
            </a:r>
            <a:r>
              <a:rPr lang="en-US" dirty="0" err="1">
                <a:solidFill>
                  <a:schemeClr val="accent3"/>
                </a:solidFill>
              </a:rPr>
              <a:t>HotSpot</a:t>
            </a:r>
            <a:r>
              <a:rPr lang="en-US" dirty="0">
                <a:solidFill>
                  <a:schemeClr val="accent3"/>
                </a:solidFill>
              </a:rPr>
              <a:t> </a:t>
            </a:r>
          </a:p>
          <a:p>
            <a:pPr marL="341342" indent="-265184"/>
            <a:r>
              <a:rPr lang="en-US" dirty="0">
                <a:solidFill>
                  <a:schemeClr val="accent3"/>
                </a:solidFill>
              </a:rPr>
              <a:t>credentials</a:t>
            </a:r>
          </a:p>
        </p:txBody>
      </p:sp>
      <p:sp>
        <p:nvSpPr>
          <p:cNvPr id="7" name="Google Shape;786;p37">
            <a:extLst>
              <a:ext uri="{FF2B5EF4-FFF2-40B4-BE49-F238E27FC236}">
                <a16:creationId xmlns:a16="http://schemas.microsoft.com/office/drawing/2014/main" id="{185C722E-AF1A-DC5F-44E7-3295DA8B3D27}"/>
              </a:ext>
            </a:extLst>
          </p:cNvPr>
          <p:cNvSpPr txBox="1">
            <a:spLocks/>
          </p:cNvSpPr>
          <p:nvPr/>
        </p:nvSpPr>
        <p:spPr>
          <a:xfrm flipH="1">
            <a:off x="1817559" y="3586891"/>
            <a:ext cx="2328284" cy="46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Fira Code"/>
              <a:buNone/>
              <a:defRPr sz="2000" b="0" i="0" u="none" strike="noStrike" cap="none">
                <a:solidFill>
                  <a:schemeClr val="accent2"/>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it-IT" sz="1600" dirty="0"/>
              <a:t>&lt; </a:t>
            </a:r>
            <a:r>
              <a:rPr lang="it-IT" sz="1600" dirty="0" err="1"/>
              <a:t>ArduinoJson.h</a:t>
            </a:r>
            <a:r>
              <a:rPr lang="it-IT" sz="1600" dirty="0"/>
              <a:t> &gt;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11" name="Google Shape;786;p37">
            <a:extLst>
              <a:ext uri="{FF2B5EF4-FFF2-40B4-BE49-F238E27FC236}">
                <a16:creationId xmlns:a16="http://schemas.microsoft.com/office/drawing/2014/main" id="{4FE144AB-484E-C7F0-5BF7-A60277B7499C}"/>
              </a:ext>
            </a:extLst>
          </p:cNvPr>
          <p:cNvSpPr txBox="1">
            <a:spLocks/>
          </p:cNvSpPr>
          <p:nvPr/>
        </p:nvSpPr>
        <p:spPr>
          <a:xfrm flipH="1">
            <a:off x="2067664" y="3391495"/>
            <a:ext cx="2614083" cy="46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Fira Code"/>
              <a:buNone/>
              <a:defRPr sz="2000" b="0" i="0" u="none" strike="noStrike" cap="none">
                <a:solidFill>
                  <a:schemeClr val="accent2"/>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it-IT" sz="1200" dirty="0"/>
              <a:t>&lt; </a:t>
            </a:r>
            <a:r>
              <a:rPr lang="it-IT" sz="1200" dirty="0" err="1"/>
              <a:t>Adafruit_Fingerprint.h</a:t>
            </a:r>
            <a:r>
              <a:rPr lang="it-IT" sz="1200" dirty="0"/>
              <a:t> &gt;</a:t>
            </a:r>
          </a:p>
        </p:txBody>
      </p:sp>
      <p:sp>
        <p:nvSpPr>
          <p:cNvPr id="782" name="Google Shape;782;p37"/>
          <p:cNvSpPr txBox="1">
            <a:spLocks noGrp="1"/>
          </p:cNvSpPr>
          <p:nvPr>
            <p:ph type="body" idx="1"/>
          </p:nvPr>
        </p:nvSpPr>
        <p:spPr>
          <a:xfrm>
            <a:off x="4205008" y="707628"/>
            <a:ext cx="4694400" cy="638534"/>
          </a:xfrm>
          <a:prstGeom prst="rect">
            <a:avLst/>
          </a:prstGeom>
        </p:spPr>
        <p:txBody>
          <a:bodyPr spcFirstLastPara="1" wrap="square" lIns="91425" tIns="91425" rIns="91425" bIns="91425" anchor="ctr" anchorCtr="0">
            <a:noAutofit/>
          </a:bodyPr>
          <a:lstStyle/>
          <a:p>
            <a:pPr marL="341342" lvl="0" indent="-265184" algn="l" rtl="0">
              <a:spcBef>
                <a:spcPts val="0"/>
              </a:spcBef>
              <a:spcAft>
                <a:spcPts val="0"/>
              </a:spcAft>
              <a:buSzPts val="1200"/>
              <a:buChar char="∗"/>
            </a:pPr>
            <a:r>
              <a:rPr lang="en" dirty="0">
                <a:solidFill>
                  <a:schemeClr val="accent3"/>
                </a:solidFill>
              </a:rPr>
              <a:t>Arduino libray used to create and setup </a:t>
            </a:r>
          </a:p>
          <a:p>
            <a:pPr marL="341342" lvl="0" indent="-265184" algn="l" rtl="0">
              <a:spcBef>
                <a:spcPts val="0"/>
              </a:spcBef>
              <a:spcAft>
                <a:spcPts val="0"/>
              </a:spcAft>
              <a:buSzPts val="1200"/>
              <a:buChar char="∗"/>
            </a:pPr>
            <a:r>
              <a:rPr lang="en" dirty="0">
                <a:solidFill>
                  <a:schemeClr val="accent3"/>
                </a:solidFill>
              </a:rPr>
              <a:t>SSL communication</a:t>
            </a:r>
          </a:p>
        </p:txBody>
      </p:sp>
      <p:sp>
        <p:nvSpPr>
          <p:cNvPr id="784" name="Google Shape;784;p37"/>
          <p:cNvSpPr txBox="1">
            <a:spLocks noGrp="1"/>
          </p:cNvSpPr>
          <p:nvPr>
            <p:ph type="title" idx="2"/>
          </p:nvPr>
        </p:nvSpPr>
        <p:spPr>
          <a:xfrm flipH="1">
            <a:off x="1672200" y="779247"/>
            <a:ext cx="2710614"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a:t>&lt; </a:t>
            </a:r>
            <a:r>
              <a:rPr lang="it-IT" sz="1400" dirty="0" err="1"/>
              <a:t>WiFiClientSecure</a:t>
            </a:r>
            <a:r>
              <a:rPr lang="it-IT" sz="1600" dirty="0" err="1"/>
              <a:t>.h</a:t>
            </a:r>
            <a:r>
              <a:rPr lang="it-IT" sz="1600" dirty="0"/>
              <a:t> &gt;</a:t>
            </a:r>
            <a:endParaRPr sz="1600" dirty="0"/>
          </a:p>
        </p:txBody>
      </p:sp>
      <p:sp>
        <p:nvSpPr>
          <p:cNvPr id="785" name="Google Shape;785;p37"/>
          <p:cNvSpPr txBox="1">
            <a:spLocks noGrp="1"/>
          </p:cNvSpPr>
          <p:nvPr>
            <p:ph type="body" idx="3"/>
          </p:nvPr>
        </p:nvSpPr>
        <p:spPr>
          <a:xfrm>
            <a:off x="4208912" y="2493876"/>
            <a:ext cx="4694400" cy="751800"/>
          </a:xfrm>
          <a:prstGeom prst="rect">
            <a:avLst/>
          </a:prstGeom>
        </p:spPr>
        <p:txBody>
          <a:bodyPr spcFirstLastPara="1" wrap="square" lIns="91425" tIns="91425" rIns="91425" bIns="91425" anchor="ctr" anchorCtr="0">
            <a:noAutofit/>
          </a:bodyPr>
          <a:lstStyle/>
          <a:p>
            <a:pPr marL="341342" lvl="0" indent="-265184" algn="l" rtl="0">
              <a:spcBef>
                <a:spcPts val="0"/>
              </a:spcBef>
              <a:spcAft>
                <a:spcPts val="0"/>
              </a:spcAft>
              <a:buSzPts val="1200"/>
              <a:buChar char="∗"/>
            </a:pPr>
            <a:r>
              <a:rPr lang="it-IT" dirty="0">
                <a:solidFill>
                  <a:schemeClr val="accent3"/>
                </a:solidFill>
              </a:rPr>
              <a:t>U</a:t>
            </a:r>
            <a:r>
              <a:rPr lang="en" dirty="0">
                <a:solidFill>
                  <a:schemeClr val="accent3"/>
                </a:solidFill>
              </a:rPr>
              <a:t>sed to </a:t>
            </a:r>
            <a:r>
              <a:rPr lang="it-IT" dirty="0">
                <a:solidFill>
                  <a:schemeClr val="accent3"/>
                </a:solidFill>
              </a:rPr>
              <a:t>simulate a </a:t>
            </a:r>
            <a:r>
              <a:rPr lang="it-IT" dirty="0" err="1">
                <a:solidFill>
                  <a:schemeClr val="accent3"/>
                </a:solidFill>
              </a:rPr>
              <a:t>virtual</a:t>
            </a:r>
            <a:r>
              <a:rPr lang="it-IT" dirty="0">
                <a:solidFill>
                  <a:schemeClr val="accent3"/>
                </a:solidFill>
              </a:rPr>
              <a:t> </a:t>
            </a:r>
            <a:r>
              <a:rPr lang="it-IT" dirty="0" err="1">
                <a:solidFill>
                  <a:schemeClr val="accent3"/>
                </a:solidFill>
              </a:rPr>
              <a:t>keyboard</a:t>
            </a:r>
            <a:r>
              <a:rPr lang="it-IT" dirty="0">
                <a:solidFill>
                  <a:schemeClr val="accent3"/>
                </a:solidFill>
              </a:rPr>
              <a:t> and </a:t>
            </a:r>
          </a:p>
          <a:p>
            <a:pPr marL="341342" lvl="0" indent="-265184" algn="l" rtl="0">
              <a:spcBef>
                <a:spcPts val="0"/>
              </a:spcBef>
              <a:spcAft>
                <a:spcPts val="0"/>
              </a:spcAft>
              <a:buSzPts val="1200"/>
              <a:buChar char="∗"/>
            </a:pPr>
            <a:r>
              <a:rPr lang="it-IT" dirty="0">
                <a:solidFill>
                  <a:schemeClr val="accent3"/>
                </a:solidFill>
              </a:rPr>
              <a:t>to </a:t>
            </a:r>
            <a:r>
              <a:rPr lang="it-IT" dirty="0" err="1">
                <a:solidFill>
                  <a:schemeClr val="accent3"/>
                </a:solidFill>
              </a:rPr>
              <a:t>send</a:t>
            </a:r>
            <a:r>
              <a:rPr lang="it-IT" dirty="0">
                <a:solidFill>
                  <a:schemeClr val="accent3"/>
                </a:solidFill>
              </a:rPr>
              <a:t> </a:t>
            </a:r>
            <a:r>
              <a:rPr lang="it-IT" dirty="0" err="1">
                <a:solidFill>
                  <a:schemeClr val="accent3"/>
                </a:solidFill>
              </a:rPr>
              <a:t>messages</a:t>
            </a:r>
            <a:r>
              <a:rPr lang="it-IT" dirty="0">
                <a:solidFill>
                  <a:schemeClr val="accent3"/>
                </a:solidFill>
              </a:rPr>
              <a:t> with Bluetooth</a:t>
            </a:r>
            <a:endParaRPr dirty="0">
              <a:solidFill>
                <a:schemeClr val="accent3"/>
              </a:solidFill>
            </a:endParaRPr>
          </a:p>
        </p:txBody>
      </p:sp>
      <p:sp>
        <p:nvSpPr>
          <p:cNvPr id="786" name="Google Shape;786;p37"/>
          <p:cNvSpPr txBox="1">
            <a:spLocks noGrp="1"/>
          </p:cNvSpPr>
          <p:nvPr>
            <p:ph type="title" idx="4"/>
          </p:nvPr>
        </p:nvSpPr>
        <p:spPr>
          <a:xfrm flipH="1">
            <a:off x="2063262" y="2638626"/>
            <a:ext cx="2145650"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&lt; </a:t>
            </a:r>
            <a:r>
              <a:rPr lang="it-IT" sz="1400" dirty="0" err="1"/>
              <a:t>BleKeyboard</a:t>
            </a:r>
            <a:r>
              <a:rPr lang="en" sz="1600" dirty="0"/>
              <a:t>.h &gt;</a:t>
            </a:r>
            <a:endParaRPr sz="1600" dirty="0"/>
          </a:p>
        </p:txBody>
      </p:sp>
      <p:sp>
        <p:nvSpPr>
          <p:cNvPr id="787" name="Google Shape;787;p37"/>
          <p:cNvSpPr txBox="1">
            <a:spLocks noGrp="1"/>
          </p:cNvSpPr>
          <p:nvPr>
            <p:ph type="subTitle" idx="5"/>
          </p:nvPr>
        </p:nvSpPr>
        <p:spPr>
          <a:xfrm>
            <a:off x="1672200" y="2041838"/>
            <a:ext cx="5922000" cy="452038"/>
          </a:xfrm>
          <a:prstGeom prst="rect">
            <a:avLst/>
          </a:prstGeom>
        </p:spPr>
        <p:txBody>
          <a:bodyPr spcFirstLastPara="1" wrap="square" lIns="91425" tIns="91425" rIns="91425" bIns="91425" anchor="ctr" anchorCtr="0">
            <a:noAutofit/>
          </a:bodyPr>
          <a:lstStyle/>
          <a:p>
            <a:pPr marL="0" indent="0"/>
            <a:r>
              <a:rPr lang="en" dirty="0"/>
              <a:t>}</a:t>
            </a:r>
            <a:r>
              <a:rPr lang="en" dirty="0">
                <a:solidFill>
                  <a:schemeClr val="accent1"/>
                </a:solidFill>
              </a:rPr>
              <a:t> else</a:t>
            </a:r>
            <a:r>
              <a:rPr lang="en" dirty="0"/>
              <a:t> {	</a:t>
            </a:r>
            <a:r>
              <a:rPr lang="en" dirty="0">
                <a:solidFill>
                  <a:srgbClr val="00B050"/>
                </a:solidFill>
              </a:rPr>
              <a:t>/* details of external libraries */</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grpSp>
        <p:nvGrpSpPr>
          <p:cNvPr id="791" name="Google Shape;791;p37"/>
          <p:cNvGrpSpPr/>
          <p:nvPr/>
        </p:nvGrpSpPr>
        <p:grpSpPr>
          <a:xfrm>
            <a:off x="1084825" y="758092"/>
            <a:ext cx="506100" cy="3874279"/>
            <a:chOff x="1084825" y="1152525"/>
            <a:chExt cx="506100" cy="3473396"/>
          </a:xfrm>
        </p:grpSpPr>
        <p:sp>
          <p:nvSpPr>
            <p:cNvPr id="792" name="Google Shape;792;p37"/>
            <p:cNvSpPr txBox="1"/>
            <p:nvPr/>
          </p:nvSpPr>
          <p:spPr>
            <a:xfrm>
              <a:off x="1084825" y="4010321"/>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793" name="Google Shape;793;p37"/>
            <p:cNvCxnSpPr>
              <a:cxnSpLocks/>
              <a:endCxn id="792" idx="0"/>
            </p:cNvCxnSpPr>
            <p:nvPr/>
          </p:nvCxnSpPr>
          <p:spPr>
            <a:xfrm>
              <a:off x="1337875" y="1152525"/>
              <a:ext cx="0" cy="2857796"/>
            </a:xfrm>
            <a:prstGeom prst="straightConnector1">
              <a:avLst/>
            </a:prstGeom>
            <a:noFill/>
            <a:ln w="9525" cap="flat" cmpd="sng">
              <a:solidFill>
                <a:schemeClr val="accent4"/>
              </a:solidFill>
              <a:prstDash val="solid"/>
              <a:round/>
              <a:headEnd type="none" w="med" len="med"/>
              <a:tailEnd type="none" w="med" len="med"/>
            </a:ln>
          </p:spPr>
        </p:cxnSp>
      </p:grpSp>
      <p:sp>
        <p:nvSpPr>
          <p:cNvPr id="9" name="CasellaDiTesto 8">
            <a:extLst>
              <a:ext uri="{FF2B5EF4-FFF2-40B4-BE49-F238E27FC236}">
                <a16:creationId xmlns:a16="http://schemas.microsoft.com/office/drawing/2014/main" id="{D1F06D98-0A0C-8991-9ECA-DB0E959BDFB2}"/>
              </a:ext>
            </a:extLst>
          </p:cNvPr>
          <p:cNvSpPr txBox="1"/>
          <p:nvPr/>
        </p:nvSpPr>
        <p:spPr>
          <a:xfrm>
            <a:off x="1672200" y="3807433"/>
            <a:ext cx="327517" cy="307777"/>
          </a:xfrm>
          <a:prstGeom prst="rect">
            <a:avLst/>
          </a:prstGeom>
          <a:noFill/>
        </p:spPr>
        <p:txBody>
          <a:bodyPr wrap="square">
            <a:spAutoFit/>
          </a:bodyPr>
          <a:lstStyle/>
          <a:p>
            <a:r>
              <a:rPr lang="it-IT" dirty="0">
                <a:solidFill>
                  <a:schemeClr val="accent3"/>
                </a:solidFill>
                <a:latin typeface="Fira Code" panose="020B0509050000020004" pitchFamily="49" charset="0"/>
                <a:ea typeface="Fira Code" panose="020B0509050000020004" pitchFamily="49" charset="0"/>
              </a:rPr>
              <a:t>}</a:t>
            </a:r>
          </a:p>
        </p:txBody>
      </p:sp>
      <p:sp>
        <p:nvSpPr>
          <p:cNvPr id="10" name="Google Shape;785;p37">
            <a:extLst>
              <a:ext uri="{FF2B5EF4-FFF2-40B4-BE49-F238E27FC236}">
                <a16:creationId xmlns:a16="http://schemas.microsoft.com/office/drawing/2014/main" id="{F990BB8B-00B8-3FAB-DE00-57A058CDE80A}"/>
              </a:ext>
            </a:extLst>
          </p:cNvPr>
          <p:cNvSpPr txBox="1">
            <a:spLocks/>
          </p:cNvSpPr>
          <p:nvPr/>
        </p:nvSpPr>
        <p:spPr>
          <a:xfrm>
            <a:off x="4681747" y="3246745"/>
            <a:ext cx="4001144" cy="75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9pPr>
          </a:lstStyle>
          <a:p>
            <a:pPr marL="341342" indent="-265184"/>
            <a:r>
              <a:rPr lang="en-US" dirty="0">
                <a:solidFill>
                  <a:schemeClr val="accent3"/>
                </a:solidFill>
              </a:rPr>
              <a:t>Used to enroll and delete user’s </a:t>
            </a:r>
          </a:p>
          <a:p>
            <a:pPr marL="341342" indent="-265184"/>
            <a:r>
              <a:rPr lang="en-US" dirty="0">
                <a:solidFill>
                  <a:schemeClr val="accent3"/>
                </a:solidFill>
              </a:rPr>
              <a:t>fingerprints</a:t>
            </a:r>
          </a:p>
        </p:txBody>
      </p:sp>
      <p:sp>
        <p:nvSpPr>
          <p:cNvPr id="2" name="Google Shape;785;p37">
            <a:extLst>
              <a:ext uri="{FF2B5EF4-FFF2-40B4-BE49-F238E27FC236}">
                <a16:creationId xmlns:a16="http://schemas.microsoft.com/office/drawing/2014/main" id="{7F94C14D-C94B-A5C6-424D-A003B460E93A}"/>
              </a:ext>
            </a:extLst>
          </p:cNvPr>
          <p:cNvSpPr txBox="1">
            <a:spLocks/>
          </p:cNvSpPr>
          <p:nvPr/>
        </p:nvSpPr>
        <p:spPr>
          <a:xfrm>
            <a:off x="4208913" y="1310091"/>
            <a:ext cx="4694400" cy="75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lt2"/>
              </a:buClr>
              <a:buSzPts val="1400"/>
              <a:buFont typeface="Montserrat"/>
              <a:buChar char="■"/>
              <a:defRPr sz="1400" b="0" i="0" u="none" strike="noStrike" cap="none">
                <a:solidFill>
                  <a:schemeClr val="dk2"/>
                </a:solidFill>
                <a:latin typeface="Fira Code"/>
                <a:ea typeface="Fira Code"/>
                <a:cs typeface="Fira Code"/>
                <a:sym typeface="Fira Code"/>
              </a:defRPr>
            </a:lvl9pPr>
          </a:lstStyle>
          <a:p>
            <a:pPr marL="341342" indent="-265184"/>
            <a:r>
              <a:rPr lang="en-US" dirty="0">
                <a:solidFill>
                  <a:schemeClr val="accent3"/>
                </a:solidFill>
              </a:rPr>
              <a:t>Used to encrypt and decrypt credentials</a:t>
            </a:r>
          </a:p>
          <a:p>
            <a:pPr marL="341342" indent="-265184"/>
            <a:r>
              <a:rPr lang="en-US" dirty="0">
                <a:solidFill>
                  <a:schemeClr val="accent3"/>
                </a:solidFill>
              </a:rPr>
              <a:t>with cipher AES - 128 bit GCM mode</a:t>
            </a:r>
          </a:p>
        </p:txBody>
      </p:sp>
      <p:sp>
        <p:nvSpPr>
          <p:cNvPr id="3" name="Google Shape;786;p37">
            <a:extLst>
              <a:ext uri="{FF2B5EF4-FFF2-40B4-BE49-F238E27FC236}">
                <a16:creationId xmlns:a16="http://schemas.microsoft.com/office/drawing/2014/main" id="{92BA1890-BC38-BAA8-26D9-23BF01AD666C}"/>
              </a:ext>
            </a:extLst>
          </p:cNvPr>
          <p:cNvSpPr txBox="1">
            <a:spLocks/>
          </p:cNvSpPr>
          <p:nvPr/>
        </p:nvSpPr>
        <p:spPr>
          <a:xfrm flipH="1">
            <a:off x="2211753" y="1454974"/>
            <a:ext cx="1993255" cy="46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Fira Code"/>
              <a:buNone/>
              <a:defRPr sz="2000" b="0" i="0" u="none" strike="noStrike" cap="none">
                <a:solidFill>
                  <a:schemeClr val="accent2"/>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pPr algn="r"/>
            <a:r>
              <a:rPr lang="it-IT" sz="1400" dirty="0"/>
              <a:t>&lt; </a:t>
            </a:r>
            <a:r>
              <a:rPr lang="it-IT" sz="1400" dirty="0" err="1"/>
              <a:t>mbedtls</a:t>
            </a:r>
            <a:r>
              <a:rPr lang="it-IT" sz="1400" dirty="0"/>
              <a:t>/</a:t>
            </a:r>
            <a:r>
              <a:rPr lang="it-IT" sz="1400" dirty="0" err="1"/>
              <a:t>gcm.h</a:t>
            </a:r>
            <a:r>
              <a:rPr lang="it-IT" sz="1400" dirty="0"/>
              <a:t> &gt;</a:t>
            </a:r>
          </a:p>
        </p:txBody>
      </p:sp>
    </p:spTree>
    <p:extLst>
      <p:ext uri="{BB962C8B-B14F-4D97-AF65-F5344CB8AC3E}">
        <p14:creationId xmlns:p14="http://schemas.microsoft.com/office/powerpoint/2010/main" val="274116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9004" y="128705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01</a:t>
            </a:r>
            <a:endParaRPr sz="2400" dirty="0"/>
          </a:p>
        </p:txBody>
      </p:sp>
      <p:sp>
        <p:nvSpPr>
          <p:cNvPr id="481" name="Google Shape;481;p29"/>
          <p:cNvSpPr txBox="1">
            <a:spLocks noGrp="1"/>
          </p:cNvSpPr>
          <p:nvPr>
            <p:ph type="subTitle" idx="1"/>
          </p:nvPr>
        </p:nvSpPr>
        <p:spPr>
          <a:xfrm>
            <a:off x="2280548" y="1597998"/>
            <a:ext cx="537555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 Presentation of PassChain and of Password Manager */</a:t>
            </a:r>
            <a:endParaRPr sz="1200" dirty="0"/>
          </a:p>
        </p:txBody>
      </p:sp>
      <p:sp>
        <p:nvSpPr>
          <p:cNvPr id="482" name="Google Shape;482;p29"/>
          <p:cNvSpPr txBox="1">
            <a:spLocks noGrp="1"/>
          </p:cNvSpPr>
          <p:nvPr>
            <p:ph type="subTitle" idx="2"/>
          </p:nvPr>
        </p:nvSpPr>
        <p:spPr>
          <a:xfrm>
            <a:off x="2211104" y="128706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Introduction</a:t>
            </a:r>
            <a:endParaRPr sz="1600" dirty="0"/>
          </a:p>
        </p:txBody>
      </p:sp>
      <p:sp>
        <p:nvSpPr>
          <p:cNvPr id="483" name="Google Shape;483;p29"/>
          <p:cNvSpPr txBox="1">
            <a:spLocks noGrp="1"/>
          </p:cNvSpPr>
          <p:nvPr>
            <p:ph type="title" idx="3"/>
          </p:nvPr>
        </p:nvSpPr>
        <p:spPr>
          <a:xfrm flipH="1">
            <a:off x="2373006" y="2113394"/>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02</a:t>
            </a:r>
            <a:endParaRPr sz="2400" dirty="0"/>
          </a:p>
        </p:txBody>
      </p:sp>
      <p:sp>
        <p:nvSpPr>
          <p:cNvPr id="484" name="Google Shape;484;p29"/>
          <p:cNvSpPr txBox="1">
            <a:spLocks noGrp="1"/>
          </p:cNvSpPr>
          <p:nvPr>
            <p:ph type="subTitle" idx="4"/>
          </p:nvPr>
        </p:nvSpPr>
        <p:spPr>
          <a:xfrm>
            <a:off x="3245105" y="2397545"/>
            <a:ext cx="451300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 Sensors used and how did I connect them */</a:t>
            </a:r>
            <a:endParaRPr sz="1200" dirty="0"/>
          </a:p>
        </p:txBody>
      </p:sp>
      <p:sp>
        <p:nvSpPr>
          <p:cNvPr id="485" name="Google Shape;485;p29"/>
          <p:cNvSpPr txBox="1">
            <a:spLocks noGrp="1"/>
          </p:cNvSpPr>
          <p:nvPr>
            <p:ph type="subTitle" idx="5"/>
          </p:nvPr>
        </p:nvSpPr>
        <p:spPr>
          <a:xfrm>
            <a:off x="3245106" y="2113382"/>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Hardware</a:t>
            </a:r>
            <a:endParaRPr sz="1600" dirty="0"/>
          </a:p>
        </p:txBody>
      </p:sp>
      <p:sp>
        <p:nvSpPr>
          <p:cNvPr id="486" name="Google Shape;486;p29"/>
          <p:cNvSpPr txBox="1">
            <a:spLocks noGrp="1"/>
          </p:cNvSpPr>
          <p:nvPr>
            <p:ph type="title" idx="6"/>
          </p:nvPr>
        </p:nvSpPr>
        <p:spPr>
          <a:xfrm flipH="1">
            <a:off x="3185599" y="289345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03</a:t>
            </a:r>
            <a:endParaRPr sz="2400" dirty="0"/>
          </a:p>
        </p:txBody>
      </p:sp>
      <p:sp>
        <p:nvSpPr>
          <p:cNvPr id="487" name="Google Shape;487;p29"/>
          <p:cNvSpPr txBox="1">
            <a:spLocks noGrp="1"/>
          </p:cNvSpPr>
          <p:nvPr>
            <p:ph type="subTitle" idx="7"/>
          </p:nvPr>
        </p:nvSpPr>
        <p:spPr>
          <a:xfrm>
            <a:off x="3987364" y="3180074"/>
            <a:ext cx="5156638"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 Libraries used, SSL communication, server Python */</a:t>
            </a:r>
            <a:endParaRPr sz="1200" dirty="0"/>
          </a:p>
        </p:txBody>
      </p:sp>
      <p:sp>
        <p:nvSpPr>
          <p:cNvPr id="488" name="Google Shape;488;p29"/>
          <p:cNvSpPr txBox="1">
            <a:spLocks noGrp="1"/>
          </p:cNvSpPr>
          <p:nvPr>
            <p:ph type="subTitle" idx="8"/>
          </p:nvPr>
        </p:nvSpPr>
        <p:spPr>
          <a:xfrm>
            <a:off x="4057699" y="2893446"/>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Software</a:t>
            </a:r>
            <a:endParaRPr sz="1600"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
        <p:nvSpPr>
          <p:cNvPr id="5" name="Google Shape;486;p29">
            <a:extLst>
              <a:ext uri="{FF2B5EF4-FFF2-40B4-BE49-F238E27FC236}">
                <a16:creationId xmlns:a16="http://schemas.microsoft.com/office/drawing/2014/main" id="{4E194C83-5CD5-99BA-5D43-47D270D31402}"/>
              </a:ext>
            </a:extLst>
          </p:cNvPr>
          <p:cNvSpPr txBox="1">
            <a:spLocks/>
          </p:cNvSpPr>
          <p:nvPr/>
        </p:nvSpPr>
        <p:spPr>
          <a:xfrm flipH="1">
            <a:off x="4257731" y="3694954"/>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sz="2400" dirty="0"/>
              <a:t>04</a:t>
            </a:r>
          </a:p>
        </p:txBody>
      </p:sp>
      <p:sp>
        <p:nvSpPr>
          <p:cNvPr id="6" name="Google Shape;487;p29">
            <a:extLst>
              <a:ext uri="{FF2B5EF4-FFF2-40B4-BE49-F238E27FC236}">
                <a16:creationId xmlns:a16="http://schemas.microsoft.com/office/drawing/2014/main" id="{B03B0721-23C7-3533-A5C4-D51C3BC19E99}"/>
              </a:ext>
            </a:extLst>
          </p:cNvPr>
          <p:cNvSpPr txBox="1">
            <a:spLocks/>
          </p:cNvSpPr>
          <p:nvPr/>
        </p:nvSpPr>
        <p:spPr>
          <a:xfrm>
            <a:off x="5179074" y="4033342"/>
            <a:ext cx="3878441"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it-IT" sz="1200" dirty="0"/>
              <a:t>/* Attacks and Security Solutions */</a:t>
            </a:r>
          </a:p>
        </p:txBody>
      </p:sp>
      <p:sp>
        <p:nvSpPr>
          <p:cNvPr id="7" name="Google Shape;488;p29">
            <a:extLst>
              <a:ext uri="{FF2B5EF4-FFF2-40B4-BE49-F238E27FC236}">
                <a16:creationId xmlns:a16="http://schemas.microsoft.com/office/drawing/2014/main" id="{75911BB3-A6B1-29CE-2868-766D6A645FE9}"/>
              </a:ext>
            </a:extLst>
          </p:cNvPr>
          <p:cNvSpPr txBox="1">
            <a:spLocks/>
          </p:cNvSpPr>
          <p:nvPr/>
        </p:nvSpPr>
        <p:spPr>
          <a:xfrm>
            <a:off x="5129830" y="3694942"/>
            <a:ext cx="3382571"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it-IT" sz="1600" dirty="0" err="1">
                <a:solidFill>
                  <a:schemeClr val="bg1"/>
                </a:solidFill>
              </a:rPr>
              <a:t>Vulnerabilities</a:t>
            </a:r>
            <a:r>
              <a:rPr lang="it-IT" sz="1600" dirty="0">
                <a:solidFill>
                  <a:schemeClr val="bg1"/>
                </a:solidFill>
              </a:rPr>
              <a:t>_&amp;_Security</a:t>
            </a:r>
          </a:p>
        </p:txBody>
      </p:sp>
    </p:spTree>
    <p:extLst>
      <p:ext uri="{BB962C8B-B14F-4D97-AF65-F5344CB8AC3E}">
        <p14:creationId xmlns:p14="http://schemas.microsoft.com/office/powerpoint/2010/main" val="1269979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19989" y="2509911"/>
            <a:ext cx="2811069"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CA and client certificates with the key associated to the client &gt;</a:t>
            </a:r>
            <a:endParaRPr sz="1200" dirty="0"/>
          </a:p>
        </p:txBody>
      </p:sp>
      <p:sp>
        <p:nvSpPr>
          <p:cNvPr id="713" name="Google Shape;713;p36"/>
          <p:cNvSpPr txBox="1">
            <a:spLocks noGrp="1"/>
          </p:cNvSpPr>
          <p:nvPr>
            <p:ph type="subTitle" idx="1"/>
          </p:nvPr>
        </p:nvSpPr>
        <p:spPr>
          <a:xfrm>
            <a:off x="6111455" y="2505392"/>
            <a:ext cx="2593977"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The cerificates are stored in Arduino code and send to server &gt;</a:t>
            </a:r>
            <a:endParaRPr sz="1200" dirty="0"/>
          </a:p>
        </p:txBody>
      </p:sp>
      <p:sp>
        <p:nvSpPr>
          <p:cNvPr id="714" name="Google Shape;714;p36"/>
          <p:cNvSpPr txBox="1">
            <a:spLocks noGrp="1"/>
          </p:cNvSpPr>
          <p:nvPr>
            <p:ph type="subTitle" idx="3"/>
          </p:nvPr>
        </p:nvSpPr>
        <p:spPr>
          <a:xfrm>
            <a:off x="2372174" y="2200365"/>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400" dirty="0"/>
              <a:t>C</a:t>
            </a:r>
            <a:r>
              <a:rPr lang="en" sz="1400" dirty="0"/>
              <a:t>reate Certificates</a:t>
            </a:r>
            <a:endParaRPr sz="1400" dirty="0"/>
          </a:p>
        </p:txBody>
      </p:sp>
      <p:sp>
        <p:nvSpPr>
          <p:cNvPr id="715" name="Google Shape;715;p36"/>
          <p:cNvSpPr txBox="1">
            <a:spLocks noGrp="1"/>
          </p:cNvSpPr>
          <p:nvPr>
            <p:ph type="subTitle" idx="4"/>
          </p:nvPr>
        </p:nvSpPr>
        <p:spPr>
          <a:xfrm>
            <a:off x="6111456" y="2200365"/>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Store certificates</a:t>
            </a:r>
            <a:endParaRPr sz="1400" dirty="0"/>
          </a:p>
        </p:txBody>
      </p:sp>
      <p:sp>
        <p:nvSpPr>
          <p:cNvPr id="716" name="Google Shape;716;p36"/>
          <p:cNvSpPr txBox="1">
            <a:spLocks noGrp="1"/>
          </p:cNvSpPr>
          <p:nvPr>
            <p:ph type="subTitle" idx="5"/>
          </p:nvPr>
        </p:nvSpPr>
        <p:spPr>
          <a:xfrm>
            <a:off x="6620669" y="3598800"/>
            <a:ext cx="2122116"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a:t>Server creates a socket and receives data by Esp32 </a:t>
            </a:r>
            <a:r>
              <a:rPr lang="en" sz="1200" dirty="0"/>
              <a:t>&gt;</a:t>
            </a:r>
            <a:endParaRPr sz="1200" dirty="0"/>
          </a:p>
        </p:txBody>
      </p:sp>
      <p:sp>
        <p:nvSpPr>
          <p:cNvPr id="717" name="Google Shape;717;p36"/>
          <p:cNvSpPr txBox="1">
            <a:spLocks noGrp="1"/>
          </p:cNvSpPr>
          <p:nvPr>
            <p:ph type="subTitle" idx="6"/>
          </p:nvPr>
        </p:nvSpPr>
        <p:spPr>
          <a:xfrm>
            <a:off x="2825818" y="3607672"/>
            <a:ext cx="2626856"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Load server certificate and verify it and client certificate &gt;</a:t>
            </a:r>
            <a:endParaRPr sz="1200" dirty="0"/>
          </a:p>
        </p:txBody>
      </p:sp>
      <p:sp>
        <p:nvSpPr>
          <p:cNvPr id="718" name="Google Shape;718;p36"/>
          <p:cNvSpPr txBox="1">
            <a:spLocks noGrp="1"/>
          </p:cNvSpPr>
          <p:nvPr>
            <p:ph type="subTitle" idx="7"/>
          </p:nvPr>
        </p:nvSpPr>
        <p:spPr>
          <a:xfrm>
            <a:off x="2805974" y="3323376"/>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Start Server Python</a:t>
            </a:r>
            <a:endParaRPr dirty="0"/>
          </a:p>
        </p:txBody>
      </p:sp>
      <p:sp>
        <p:nvSpPr>
          <p:cNvPr id="719" name="Google Shape;719;p36"/>
          <p:cNvSpPr txBox="1">
            <a:spLocks noGrp="1"/>
          </p:cNvSpPr>
          <p:nvPr>
            <p:ph type="subTitle" idx="8"/>
          </p:nvPr>
        </p:nvSpPr>
        <p:spPr>
          <a:xfrm>
            <a:off x="6620669" y="3323376"/>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Receive datas</a:t>
            </a:r>
            <a:endParaRPr dirty="0"/>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SSL_Communication </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649112" y="2482352"/>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5386406" y="2482352"/>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5895632" y="3588813"/>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2082924" y="3588813"/>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a:t>
            </a:r>
            <a:r>
              <a:rPr lang="en" sz="1400" dirty="0">
                <a:solidFill>
                  <a:schemeClr val="accent3"/>
                </a:solidFill>
              </a:rPr>
              <a:t> Language</a:t>
            </a:r>
            <a:endParaRPr sz="1400" dirty="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
        <p:nvSpPr>
          <p:cNvPr id="2" name="Google Shape;512;p31">
            <a:extLst>
              <a:ext uri="{FF2B5EF4-FFF2-40B4-BE49-F238E27FC236}">
                <a16:creationId xmlns:a16="http://schemas.microsoft.com/office/drawing/2014/main" id="{90ABF92F-20DC-A619-BB0A-44BC61604A8F}"/>
              </a:ext>
            </a:extLst>
          </p:cNvPr>
          <p:cNvSpPr txBox="1">
            <a:spLocks/>
          </p:cNvSpPr>
          <p:nvPr/>
        </p:nvSpPr>
        <p:spPr>
          <a:xfrm>
            <a:off x="1435035" y="1238287"/>
            <a:ext cx="7485621" cy="8440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r>
              <a:rPr lang="en-US" sz="1300" dirty="0">
                <a:solidFill>
                  <a:srgbClr val="00B050"/>
                </a:solidFill>
              </a:rPr>
              <a:t>/***********************************************************************</a:t>
            </a:r>
          </a:p>
          <a:p>
            <a:pPr marL="0" indent="0"/>
            <a:r>
              <a:rPr lang="en-US" sz="1300" dirty="0">
                <a:solidFill>
                  <a:srgbClr val="00B050"/>
                </a:solidFill>
              </a:rPr>
              <a:t> * In this case, I create a secure communication between my Esp32 and  *</a:t>
            </a:r>
          </a:p>
          <a:p>
            <a:pPr marL="0" indent="0"/>
            <a:r>
              <a:rPr lang="en-US" sz="1300" dirty="0">
                <a:solidFill>
                  <a:srgbClr val="00B050"/>
                </a:solidFill>
              </a:rPr>
              <a:t> * the external device that works as server to setup board’s data.     * </a:t>
            </a:r>
          </a:p>
          <a:p>
            <a:pPr marL="0" indent="0"/>
            <a:r>
              <a:rPr lang="en-US" sz="1300" dirty="0">
                <a:solidFill>
                  <a:srgbClr val="00B050"/>
                </a:solidFill>
              </a:rPr>
              <a:t> ***********************************************************************/</a:t>
            </a:r>
          </a:p>
        </p:txBody>
      </p:sp>
      <p:pic>
        <p:nvPicPr>
          <p:cNvPr id="4" name="Elemento grafico 3">
            <a:extLst>
              <a:ext uri="{FF2B5EF4-FFF2-40B4-BE49-F238E27FC236}">
                <a16:creationId xmlns:a16="http://schemas.microsoft.com/office/drawing/2014/main" id="{5424B906-499D-4117-9B24-FAFC0C3AF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2788" y="3631226"/>
            <a:ext cx="421896" cy="421896"/>
          </a:xfrm>
          <a:prstGeom prst="rect">
            <a:avLst/>
          </a:prstGeom>
        </p:spPr>
      </p:pic>
      <p:pic>
        <p:nvPicPr>
          <p:cNvPr id="6" name="Elemento grafico 5">
            <a:extLst>
              <a:ext uri="{FF2B5EF4-FFF2-40B4-BE49-F238E27FC236}">
                <a16:creationId xmlns:a16="http://schemas.microsoft.com/office/drawing/2014/main" id="{C9F76598-051B-25C1-8C47-D387C560B7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9151" y="3647869"/>
            <a:ext cx="373786" cy="373786"/>
          </a:xfrm>
          <a:prstGeom prst="rect">
            <a:avLst/>
          </a:prstGeom>
        </p:spPr>
      </p:pic>
      <p:pic>
        <p:nvPicPr>
          <p:cNvPr id="8" name="Elemento grafico 7">
            <a:extLst>
              <a:ext uri="{FF2B5EF4-FFF2-40B4-BE49-F238E27FC236}">
                <a16:creationId xmlns:a16="http://schemas.microsoft.com/office/drawing/2014/main" id="{AEE0322B-150B-4097-6F28-FAEB615B36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4335" y="2543944"/>
            <a:ext cx="361275" cy="361275"/>
          </a:xfrm>
          <a:prstGeom prst="rect">
            <a:avLst/>
          </a:prstGeom>
        </p:spPr>
      </p:pic>
      <p:pic>
        <p:nvPicPr>
          <p:cNvPr id="10" name="Elemento grafico 9">
            <a:extLst>
              <a:ext uri="{FF2B5EF4-FFF2-40B4-BE49-F238E27FC236}">
                <a16:creationId xmlns:a16="http://schemas.microsoft.com/office/drawing/2014/main" id="{CFBD5CF4-AAAC-2327-A335-8991EED10C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33229" y="2537287"/>
            <a:ext cx="408955" cy="408955"/>
          </a:xfrm>
          <a:prstGeom prst="rect">
            <a:avLst/>
          </a:prstGeom>
        </p:spPr>
      </p:pic>
    </p:spTree>
    <p:extLst>
      <p:ext uri="{BB962C8B-B14F-4D97-AF65-F5344CB8AC3E}">
        <p14:creationId xmlns:p14="http://schemas.microsoft.com/office/powerpoint/2010/main" val="3627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19990" y="2509911"/>
            <a:ext cx="2593978"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welcome string, number of fingerprints, user and hotspot JSON credentials &gt;</a:t>
            </a:r>
            <a:endParaRPr sz="1200" dirty="0"/>
          </a:p>
        </p:txBody>
      </p:sp>
      <p:sp>
        <p:nvSpPr>
          <p:cNvPr id="713" name="Google Shape;713;p36"/>
          <p:cNvSpPr txBox="1">
            <a:spLocks noGrp="1"/>
          </p:cNvSpPr>
          <p:nvPr>
            <p:ph type="subTitle" idx="1"/>
          </p:nvPr>
        </p:nvSpPr>
        <p:spPr>
          <a:xfrm>
            <a:off x="5954443" y="2505392"/>
            <a:ext cx="2839914"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To setup Esp32, we can run CRUD operations on data: hotspot and credentials &gt;</a:t>
            </a:r>
            <a:endParaRPr sz="1200" dirty="0"/>
          </a:p>
        </p:txBody>
      </p:sp>
      <p:sp>
        <p:nvSpPr>
          <p:cNvPr id="714" name="Google Shape;714;p36"/>
          <p:cNvSpPr txBox="1">
            <a:spLocks noGrp="1"/>
          </p:cNvSpPr>
          <p:nvPr>
            <p:ph type="subTitle" idx="3"/>
          </p:nvPr>
        </p:nvSpPr>
        <p:spPr>
          <a:xfrm>
            <a:off x="2372174" y="2200365"/>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400" dirty="0"/>
              <a:t>Start server</a:t>
            </a:r>
            <a:endParaRPr sz="1400" dirty="0"/>
          </a:p>
        </p:txBody>
      </p:sp>
      <p:sp>
        <p:nvSpPr>
          <p:cNvPr id="715" name="Google Shape;715;p36"/>
          <p:cNvSpPr txBox="1">
            <a:spLocks noGrp="1"/>
          </p:cNvSpPr>
          <p:nvPr>
            <p:ph type="subTitle" idx="4"/>
          </p:nvPr>
        </p:nvSpPr>
        <p:spPr>
          <a:xfrm>
            <a:off x="5954444" y="2200365"/>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CRUD operations</a:t>
            </a:r>
            <a:endParaRPr sz="1400" dirty="0"/>
          </a:p>
        </p:txBody>
      </p:sp>
      <p:sp>
        <p:nvSpPr>
          <p:cNvPr id="716" name="Google Shape;716;p36"/>
          <p:cNvSpPr txBox="1">
            <a:spLocks noGrp="1"/>
          </p:cNvSpPr>
          <p:nvPr>
            <p:ph type="subTitle" idx="5"/>
          </p:nvPr>
        </p:nvSpPr>
        <p:spPr>
          <a:xfrm>
            <a:off x="6463657" y="3617847"/>
            <a:ext cx="2423104"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a:t>Server can modify the SSID and password hotspot </a:t>
            </a:r>
            <a:r>
              <a:rPr lang="en" sz="1200" dirty="0"/>
              <a:t>&gt;</a:t>
            </a:r>
            <a:endParaRPr sz="1200" dirty="0"/>
          </a:p>
        </p:txBody>
      </p:sp>
      <p:sp>
        <p:nvSpPr>
          <p:cNvPr id="717" name="Google Shape;717;p36"/>
          <p:cNvSpPr txBox="1">
            <a:spLocks noGrp="1"/>
          </p:cNvSpPr>
          <p:nvPr>
            <p:ph type="subTitle" idx="6"/>
          </p:nvPr>
        </p:nvSpPr>
        <p:spPr>
          <a:xfrm>
            <a:off x="2656131" y="3720796"/>
            <a:ext cx="2824091"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Server verify if exist at least two FP: one to confirm operation and one to come back to settings in Esp32 &gt;</a:t>
            </a:r>
            <a:endParaRPr sz="1200" dirty="0"/>
          </a:p>
        </p:txBody>
      </p:sp>
      <p:sp>
        <p:nvSpPr>
          <p:cNvPr id="718" name="Google Shape;718;p36"/>
          <p:cNvSpPr txBox="1">
            <a:spLocks noGrp="1"/>
          </p:cNvSpPr>
          <p:nvPr>
            <p:ph type="subTitle" idx="7"/>
          </p:nvPr>
        </p:nvSpPr>
        <p:spPr>
          <a:xfrm>
            <a:off x="2636288" y="3323376"/>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Setup Fingerprints</a:t>
            </a:r>
            <a:endParaRPr dirty="0"/>
          </a:p>
        </p:txBody>
      </p:sp>
      <p:sp>
        <p:nvSpPr>
          <p:cNvPr id="719" name="Google Shape;719;p36"/>
          <p:cNvSpPr txBox="1">
            <a:spLocks noGrp="1"/>
          </p:cNvSpPr>
          <p:nvPr>
            <p:ph type="subTitle" idx="8"/>
          </p:nvPr>
        </p:nvSpPr>
        <p:spPr>
          <a:xfrm>
            <a:off x="6463657" y="3323376"/>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Setup Hotspot</a:t>
            </a:r>
            <a:endParaRPr dirty="0"/>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Server_Python </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649112" y="2482352"/>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5229394" y="2482352"/>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5738620" y="3672512"/>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1913238" y="3701937"/>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PassChain</a:t>
            </a:r>
            <a:r>
              <a:rPr lang="en" sz="1400" dirty="0">
                <a:solidFill>
                  <a:schemeClr val="accent3"/>
                </a:solidFill>
              </a:rPr>
              <a:t>.ino</a:t>
            </a: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
        <p:nvSpPr>
          <p:cNvPr id="2" name="Google Shape;512;p31">
            <a:extLst>
              <a:ext uri="{FF2B5EF4-FFF2-40B4-BE49-F238E27FC236}">
                <a16:creationId xmlns:a16="http://schemas.microsoft.com/office/drawing/2014/main" id="{90ABF92F-20DC-A619-BB0A-44BC61604A8F}"/>
              </a:ext>
            </a:extLst>
          </p:cNvPr>
          <p:cNvSpPr txBox="1">
            <a:spLocks/>
          </p:cNvSpPr>
          <p:nvPr/>
        </p:nvSpPr>
        <p:spPr>
          <a:xfrm>
            <a:off x="1435036" y="1238286"/>
            <a:ext cx="7485621" cy="864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r>
              <a:rPr lang="en-US" sz="1300" dirty="0">
                <a:solidFill>
                  <a:srgbClr val="00B050"/>
                </a:solidFill>
              </a:rPr>
              <a:t>/***********************************************************************</a:t>
            </a:r>
          </a:p>
          <a:p>
            <a:pPr marL="0" indent="0"/>
            <a:r>
              <a:rPr lang="en-US" sz="1300" dirty="0">
                <a:solidFill>
                  <a:srgbClr val="00B050"/>
                </a:solidFill>
              </a:rPr>
              <a:t> * It allows to setup Esp32 data. The operations concern: Add, Update, *</a:t>
            </a:r>
          </a:p>
          <a:p>
            <a:pPr marL="0" indent="0"/>
            <a:r>
              <a:rPr lang="en-US" sz="1300" dirty="0">
                <a:solidFill>
                  <a:srgbClr val="00B050"/>
                </a:solidFill>
              </a:rPr>
              <a:t> * Delete, Setup Fingerprints, Setup Hotspot credentials	      *</a:t>
            </a:r>
          </a:p>
          <a:p>
            <a:pPr marL="0" indent="0"/>
            <a:r>
              <a:rPr lang="en-US" sz="1300" dirty="0">
                <a:solidFill>
                  <a:srgbClr val="00B050"/>
                </a:solidFill>
              </a:rPr>
              <a:t> ***********************************************************************/</a:t>
            </a:r>
          </a:p>
        </p:txBody>
      </p:sp>
      <p:pic>
        <p:nvPicPr>
          <p:cNvPr id="4" name="Elemento grafico 3">
            <a:extLst>
              <a:ext uri="{FF2B5EF4-FFF2-40B4-BE49-F238E27FC236}">
                <a16:creationId xmlns:a16="http://schemas.microsoft.com/office/drawing/2014/main" id="{5424B906-499D-4117-9B24-FAFC0C3AF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5776" y="3714925"/>
            <a:ext cx="421896" cy="421896"/>
          </a:xfrm>
          <a:prstGeom prst="rect">
            <a:avLst/>
          </a:prstGeom>
        </p:spPr>
      </p:pic>
      <p:pic>
        <p:nvPicPr>
          <p:cNvPr id="6" name="Elemento grafico 5">
            <a:extLst>
              <a:ext uri="{FF2B5EF4-FFF2-40B4-BE49-F238E27FC236}">
                <a16:creationId xmlns:a16="http://schemas.microsoft.com/office/drawing/2014/main" id="{C9F76598-051B-25C1-8C47-D387C560B7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19465" y="3760993"/>
            <a:ext cx="373786" cy="373786"/>
          </a:xfrm>
          <a:prstGeom prst="rect">
            <a:avLst/>
          </a:prstGeom>
        </p:spPr>
      </p:pic>
      <p:pic>
        <p:nvPicPr>
          <p:cNvPr id="8" name="Elemento grafico 7">
            <a:extLst>
              <a:ext uri="{FF2B5EF4-FFF2-40B4-BE49-F238E27FC236}">
                <a16:creationId xmlns:a16="http://schemas.microsoft.com/office/drawing/2014/main" id="{AEE0322B-150B-4097-6F28-FAEB615B36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7323" y="2543944"/>
            <a:ext cx="361275" cy="361275"/>
          </a:xfrm>
          <a:prstGeom prst="rect">
            <a:avLst/>
          </a:prstGeom>
        </p:spPr>
      </p:pic>
      <p:pic>
        <p:nvPicPr>
          <p:cNvPr id="10" name="Elemento grafico 9">
            <a:extLst>
              <a:ext uri="{FF2B5EF4-FFF2-40B4-BE49-F238E27FC236}">
                <a16:creationId xmlns:a16="http://schemas.microsoft.com/office/drawing/2014/main" id="{CFBD5CF4-AAAC-2327-A335-8991EED10C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33229" y="2537287"/>
            <a:ext cx="408955" cy="408955"/>
          </a:xfrm>
          <a:prstGeom prst="rect">
            <a:avLst/>
          </a:prstGeom>
        </p:spPr>
      </p:pic>
    </p:spTree>
    <p:extLst>
      <p:ext uri="{BB962C8B-B14F-4D97-AF65-F5344CB8AC3E}">
        <p14:creationId xmlns:p14="http://schemas.microsoft.com/office/powerpoint/2010/main" val="1259336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04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2"/>
            <a:ext cx="5377200" cy="7829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Vulnerabilities &amp;    </a:t>
            </a:r>
            <a:br>
              <a:rPr lang="en" dirty="0">
                <a:solidFill>
                  <a:schemeClr val="accent1"/>
                </a:solidFill>
              </a:rPr>
            </a:br>
            <a:r>
              <a:rPr lang="en" dirty="0">
                <a:solidFill>
                  <a:schemeClr val="accent1"/>
                </a:solidFill>
              </a:rPr>
              <a:t> Security</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853486"/>
            <a:ext cx="4298268"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Attacks and Security Solution */</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Tree>
    <p:extLst>
      <p:ext uri="{BB962C8B-B14F-4D97-AF65-F5344CB8AC3E}">
        <p14:creationId xmlns:p14="http://schemas.microsoft.com/office/powerpoint/2010/main" val="167182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19975"/>
            <a:ext cx="801250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void</a:t>
            </a:r>
            <a:r>
              <a:rPr lang="it-IT" dirty="0"/>
              <a:t> </a:t>
            </a:r>
            <a:r>
              <a:rPr lang="it-IT" dirty="0" err="1">
                <a:solidFill>
                  <a:schemeClr val="accent2"/>
                </a:solidFill>
              </a:rPr>
              <a:t>MITM_attack</a:t>
            </a:r>
            <a:r>
              <a:rPr lang="it-IT" dirty="0">
                <a:solidFill>
                  <a:schemeClr val="accent2"/>
                </a:solidFill>
              </a:rPr>
              <a:t> </a:t>
            </a:r>
            <a:r>
              <a:rPr lang="it-IT" dirty="0">
                <a:solidFill>
                  <a:schemeClr val="accent3"/>
                </a:solidFill>
              </a:rPr>
              <a:t>(</a:t>
            </a:r>
            <a:r>
              <a:rPr lang="it-IT" dirty="0" err="1">
                <a:solidFill>
                  <a:schemeClr val="accent3"/>
                </a:solidFill>
              </a:rPr>
              <a:t>Adv</a:t>
            </a:r>
            <a:r>
              <a:rPr lang="it-IT" dirty="0">
                <a:solidFill>
                  <a:schemeClr val="accent3"/>
                </a:solidFill>
              </a:rPr>
              <a:t>, Alice, Bob)</a:t>
            </a:r>
            <a:r>
              <a:rPr lang="en" dirty="0">
                <a:solidFill>
                  <a:schemeClr val="accent3"/>
                </a:solidFill>
              </a:rPr>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84019" y="1357444"/>
            <a:ext cx="7553075" cy="16414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err="1">
                <a:solidFill>
                  <a:srgbClr val="00B050"/>
                </a:solidFill>
              </a:rPr>
              <a:t>PassChain</a:t>
            </a:r>
            <a:r>
              <a:rPr lang="en-US" sz="1300" dirty="0">
                <a:solidFill>
                  <a:srgbClr val="00B050"/>
                </a:solidFill>
              </a:rPr>
              <a:t> is vulnerable to MITM attack about Bluetooth because  *</a:t>
            </a:r>
          </a:p>
          <a:p>
            <a:pPr marL="0" lvl="0" indent="0" algn="l" rtl="0">
              <a:spcBef>
                <a:spcPts val="0"/>
              </a:spcBef>
              <a:spcAft>
                <a:spcPts val="0"/>
              </a:spcAft>
              <a:buNone/>
            </a:pPr>
            <a:r>
              <a:rPr lang="en-US" sz="1300" dirty="0">
                <a:solidFill>
                  <a:srgbClr val="00B050"/>
                </a:solidFill>
              </a:rPr>
              <a:t> * it misses authentication between two devices. One solution is   *</a:t>
            </a:r>
          </a:p>
          <a:p>
            <a:pPr marL="0" lvl="0" indent="0" algn="l" rtl="0">
              <a:spcBef>
                <a:spcPts val="0"/>
              </a:spcBef>
              <a:spcAft>
                <a:spcPts val="0"/>
              </a:spcAft>
              <a:buNone/>
            </a:pPr>
            <a:r>
              <a:rPr lang="en-US" sz="1300" dirty="0">
                <a:solidFill>
                  <a:srgbClr val="00B050"/>
                </a:solidFill>
              </a:rPr>
              <a:t> * to use BLE v4.2 BR/EDR using ECDH based encryption and using    *</a:t>
            </a:r>
          </a:p>
          <a:p>
            <a:pPr marL="0" lvl="0" indent="0" algn="l" rtl="0">
              <a:spcBef>
                <a:spcPts val="0"/>
              </a:spcBef>
              <a:spcAft>
                <a:spcPts val="0"/>
              </a:spcAft>
              <a:buNone/>
            </a:pPr>
            <a:r>
              <a:rPr lang="en-US" sz="1300" dirty="0">
                <a:solidFill>
                  <a:srgbClr val="00B050"/>
                </a:solidFill>
              </a:rPr>
              <a:t> * the numeric compare binding model for authentication.	  *</a:t>
            </a:r>
          </a:p>
          <a:p>
            <a:pPr marL="0" lvl="0" indent="0" algn="l" rtl="0">
              <a:spcBef>
                <a:spcPts val="0"/>
              </a:spcBef>
              <a:spcAft>
                <a:spcPts val="0"/>
              </a:spcAft>
              <a:buNone/>
            </a:pPr>
            <a:r>
              <a:rPr lang="en" sz="1300" dirty="0">
                <a:solidFill>
                  <a:srgbClr val="00B050"/>
                </a:solidFill>
              </a:rPr>
              <a:t> *******************************************************************/</a:t>
            </a:r>
            <a:endParaRPr lang="en-US" sz="1300" dirty="0">
              <a:solidFill>
                <a:srgbClr val="00B050"/>
              </a:solidFill>
            </a:endParaRPr>
          </a:p>
          <a:p>
            <a:pPr marL="449116" lvl="0" indent="0" algn="l" rtl="0">
              <a:spcBef>
                <a:spcPts val="1000"/>
              </a:spcBef>
              <a:spcAft>
                <a:spcPts val="0"/>
              </a:spcAft>
              <a:buNone/>
            </a:pPr>
            <a:r>
              <a:rPr lang="en-US" sz="1200" dirty="0">
                <a:solidFill>
                  <a:schemeClr val="accent6"/>
                </a:solidFill>
              </a:rPr>
              <a:t>&lt;</a:t>
            </a:r>
            <a:r>
              <a:rPr lang="en-US" sz="1200" dirty="0">
                <a:solidFill>
                  <a:schemeClr val="accent3"/>
                </a:solidFill>
              </a:rPr>
              <a:t> This solution is not strong because v4.2 to 5.0 have a vulnerability called "</a:t>
            </a:r>
            <a:r>
              <a:rPr lang="en-US" sz="1200" dirty="0" err="1">
                <a:solidFill>
                  <a:schemeClr val="accent3"/>
                </a:solidFill>
              </a:rPr>
              <a:t>BLURtooth</a:t>
            </a:r>
            <a:r>
              <a:rPr lang="en-US" sz="1200" dirty="0">
                <a:solidFill>
                  <a:schemeClr val="accent3"/>
                </a:solidFill>
              </a:rPr>
              <a:t>" which exploits CTDK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55275" y="3112655"/>
            <a:ext cx="4165015" cy="1211086"/>
            <a:chOff x="1509810" y="3112655"/>
            <a:chExt cx="8205231" cy="1211086"/>
          </a:xfrm>
        </p:grpSpPr>
        <p:cxnSp>
          <p:nvCxnSpPr>
            <p:cNvPr id="567" name="Google Shape;567;p32"/>
            <p:cNvCxnSpPr>
              <a:cxnSpLocks/>
            </p:cNvCxnSpPr>
            <p:nvPr/>
          </p:nvCxnSpPr>
          <p:spPr>
            <a:xfrm>
              <a:off x="2280025" y="3112655"/>
              <a:ext cx="0" cy="472453"/>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509810" y="3585108"/>
              <a:ext cx="8205231"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dirty="0">
                  <a:solidFill>
                    <a:schemeClr val="accent6"/>
                  </a:solidFill>
                  <a:latin typeface="Fira Code"/>
                  <a:ea typeface="Fira Code"/>
                  <a:cs typeface="Fira Code"/>
                  <a:sym typeface="Fira Code"/>
                </a:rPr>
                <a:t>&lt; </a:t>
              </a:r>
              <a:r>
                <a:rPr lang="en-US" sz="1200" dirty="0">
                  <a:solidFill>
                    <a:schemeClr val="accent1"/>
                  </a:solidFill>
                  <a:latin typeface="Fira Code"/>
                  <a:ea typeface="Fira Code"/>
                  <a:cs typeface="Fira Code"/>
                  <a:sym typeface="Fira Code"/>
                </a:rPr>
                <a:t>This detection has been protected by the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GATT protocol available in the latest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versions of devices equipped with BLE </a:t>
              </a:r>
              <a:r>
                <a:rPr lang="en" sz="1200" dirty="0">
                  <a:solidFill>
                    <a:schemeClr val="accent6"/>
                  </a:solidFill>
                  <a:latin typeface="Fira Code"/>
                  <a:ea typeface="Fira Code"/>
                  <a:cs typeface="Fira Code"/>
                  <a:sym typeface="Fira Code"/>
                </a:rPr>
                <a:t>&gt;</a:t>
              </a: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PassChain</a:t>
            </a:r>
            <a:r>
              <a:rPr lang="en" sz="1400" dirty="0">
                <a:solidFill>
                  <a:schemeClr val="accent3"/>
                </a:solidFill>
              </a:rPr>
              <a:t>.ino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7" name="Immagine 6">
            <a:extLst>
              <a:ext uri="{FF2B5EF4-FFF2-40B4-BE49-F238E27FC236}">
                <a16:creationId xmlns:a16="http://schemas.microsoft.com/office/drawing/2014/main" id="{547250D1-D02B-C4F7-DADD-B2D9D94704C0}"/>
              </a:ext>
            </a:extLst>
          </p:cNvPr>
          <p:cNvPicPr>
            <a:picLocks noChangeAspect="1"/>
          </p:cNvPicPr>
          <p:nvPr/>
        </p:nvPicPr>
        <p:blipFill>
          <a:blip r:embed="rId3"/>
          <a:stretch>
            <a:fillRect/>
          </a:stretch>
        </p:blipFill>
        <p:spPr>
          <a:xfrm>
            <a:off x="5997591" y="3277145"/>
            <a:ext cx="2782268" cy="1095518"/>
          </a:xfrm>
          <a:prstGeom prst="rect">
            <a:avLst/>
          </a:prstGeom>
        </p:spPr>
      </p:pic>
      <p:grpSp>
        <p:nvGrpSpPr>
          <p:cNvPr id="6" name="Gruppo 5">
            <a:extLst>
              <a:ext uri="{FF2B5EF4-FFF2-40B4-BE49-F238E27FC236}">
                <a16:creationId xmlns:a16="http://schemas.microsoft.com/office/drawing/2014/main" id="{A30F326A-412A-3647-49BA-F3E6FB86367C}"/>
              </a:ext>
            </a:extLst>
          </p:cNvPr>
          <p:cNvGrpSpPr/>
          <p:nvPr/>
        </p:nvGrpSpPr>
        <p:grpSpPr>
          <a:xfrm>
            <a:off x="5975" y="0"/>
            <a:ext cx="9131119" cy="545433"/>
            <a:chOff x="5975" y="0"/>
            <a:chExt cx="9131119" cy="545433"/>
          </a:xfrm>
        </p:grpSpPr>
        <p:sp>
          <p:nvSpPr>
            <p:cNvPr id="3" name="Rettangolo 2">
              <a:extLst>
                <a:ext uri="{FF2B5EF4-FFF2-40B4-BE49-F238E27FC236}">
                  <a16:creationId xmlns:a16="http://schemas.microsoft.com/office/drawing/2014/main" id="{1F3897E6-7912-8A15-C082-63C6FCD53154}"/>
                </a:ext>
              </a:extLst>
            </p:cNvPr>
            <p:cNvSpPr/>
            <p:nvPr/>
          </p:nvSpPr>
          <p:spPr>
            <a:xfrm>
              <a:off x="5975" y="0"/>
              <a:ext cx="4577975" cy="542575"/>
            </a:xfrm>
            <a:prstGeom prst="rect">
              <a:avLst/>
            </a:prstGeom>
            <a:solidFill>
              <a:srgbClr val="161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PassChain.ino</a:t>
              </a:r>
              <a:endParaRPr lang="it-IT" dirty="0">
                <a:solidFill>
                  <a:schemeClr val="accent3"/>
                </a:solidFill>
                <a:latin typeface="Fira Code" panose="020B0509050000020004" pitchFamily="49" charset="0"/>
                <a:ea typeface="Fira Code" panose="020B0509050000020004" pitchFamily="49" charset="0"/>
              </a:endParaRPr>
            </a:p>
          </p:txBody>
        </p:sp>
        <p:sp>
          <p:nvSpPr>
            <p:cNvPr id="4" name="Rettangolo 3">
              <a:extLst>
                <a:ext uri="{FF2B5EF4-FFF2-40B4-BE49-F238E27FC236}">
                  <a16:creationId xmlns:a16="http://schemas.microsoft.com/office/drawing/2014/main" id="{5CB0E6FD-023B-8E18-4EEC-E7D3F8CEED8D}"/>
                </a:ext>
              </a:extLst>
            </p:cNvPr>
            <p:cNvSpPr/>
            <p:nvPr/>
          </p:nvSpPr>
          <p:spPr>
            <a:xfrm>
              <a:off x="4583950" y="1"/>
              <a:ext cx="4553144" cy="545432"/>
            </a:xfrm>
            <a:prstGeom prst="rect">
              <a:avLst/>
            </a:prstGeom>
            <a:solidFill>
              <a:srgbClr val="2E3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Details.ino</a:t>
              </a:r>
              <a:endParaRPr lang="it-IT" dirty="0">
                <a:solidFill>
                  <a:schemeClr val="accent3"/>
                </a:solidFill>
                <a:latin typeface="Fira Code" panose="020B0509050000020004" pitchFamily="49" charset="0"/>
                <a:ea typeface="Fira Code" panose="020B0509050000020004" pitchFamily="49" charset="0"/>
              </a:endParaRPr>
            </a:p>
          </p:txBody>
        </p:sp>
      </p:grpSp>
    </p:spTree>
    <p:extLst>
      <p:ext uri="{BB962C8B-B14F-4D97-AF65-F5344CB8AC3E}">
        <p14:creationId xmlns:p14="http://schemas.microsoft.com/office/powerpoint/2010/main" val="348641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801250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void</a:t>
            </a:r>
            <a:r>
              <a:rPr lang="it-IT" dirty="0"/>
              <a:t> </a:t>
            </a:r>
            <a:r>
              <a:rPr lang="it-IT" dirty="0" err="1">
                <a:solidFill>
                  <a:schemeClr val="accent2"/>
                </a:solidFill>
              </a:rPr>
              <a:t>Exploit_FP</a:t>
            </a:r>
            <a:r>
              <a:rPr lang="it-IT" dirty="0">
                <a:solidFill>
                  <a:schemeClr val="accent2"/>
                </a:solidFill>
              </a:rPr>
              <a:t> </a:t>
            </a:r>
            <a:r>
              <a:rPr lang="it-IT" dirty="0">
                <a:solidFill>
                  <a:schemeClr val="accent3"/>
                </a:solidFill>
              </a:rPr>
              <a:t>(</a:t>
            </a:r>
            <a:r>
              <a:rPr lang="it-IT" dirty="0" err="1">
                <a:solidFill>
                  <a:schemeClr val="accent3"/>
                </a:solidFill>
              </a:rPr>
              <a:t>memory</a:t>
            </a:r>
            <a:r>
              <a:rPr lang="it-IT" dirty="0">
                <a:solidFill>
                  <a:schemeClr val="accent3"/>
                </a:solidFill>
              </a:rPr>
              <a:t>)</a:t>
            </a:r>
            <a:r>
              <a:rPr lang="en" dirty="0">
                <a:solidFill>
                  <a:schemeClr val="accent3"/>
                </a:solidFill>
              </a:rPr>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84020" y="1357444"/>
            <a:ext cx="6978090" cy="17552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err="1">
                <a:solidFill>
                  <a:srgbClr val="00B050"/>
                </a:solidFill>
              </a:rPr>
              <a:t>PassChain</a:t>
            </a:r>
            <a:r>
              <a:rPr lang="en-US" sz="1300" dirty="0">
                <a:solidFill>
                  <a:srgbClr val="00B050"/>
                </a:solidFill>
              </a:rPr>
              <a:t> use Fingerprint to authenticate when user want run    *</a:t>
            </a:r>
          </a:p>
          <a:p>
            <a:pPr marL="0" lvl="0" indent="0" algn="l" rtl="0">
              <a:spcBef>
                <a:spcPts val="0"/>
              </a:spcBef>
              <a:spcAft>
                <a:spcPts val="0"/>
              </a:spcAft>
              <a:buNone/>
            </a:pPr>
            <a:r>
              <a:rPr lang="en-US" sz="1300" dirty="0">
                <a:solidFill>
                  <a:srgbClr val="00B050"/>
                </a:solidFill>
              </a:rPr>
              <a:t> * some operation.					        	  *</a:t>
            </a:r>
          </a:p>
          <a:p>
            <a:pPr marL="0" lvl="0" indent="0" algn="l" rtl="0">
              <a:spcBef>
                <a:spcPts val="0"/>
              </a:spcBef>
              <a:spcAft>
                <a:spcPts val="0"/>
              </a:spcAft>
              <a:buNone/>
            </a:pPr>
            <a:r>
              <a:rPr lang="en" sz="1300" dirty="0">
                <a:solidFill>
                  <a:srgbClr val="00B050"/>
                </a:solidFill>
              </a:rPr>
              <a:t> *******************************************************************/</a:t>
            </a:r>
            <a:endParaRPr lang="en-US" sz="1300" dirty="0">
              <a:solidFill>
                <a:srgbClr val="00B050"/>
              </a:solidFill>
            </a:endParaRPr>
          </a:p>
          <a:p>
            <a:pPr marL="449116" lvl="0" indent="0" algn="l" rtl="0">
              <a:spcBef>
                <a:spcPts val="1000"/>
              </a:spcBef>
              <a:spcAft>
                <a:spcPts val="0"/>
              </a:spcAft>
              <a:buNone/>
            </a:pPr>
            <a:r>
              <a:rPr lang="en-US" sz="1200" dirty="0">
                <a:solidFill>
                  <a:schemeClr val="accent6"/>
                </a:solidFill>
              </a:rPr>
              <a:t>&lt;</a:t>
            </a:r>
            <a:r>
              <a:rPr lang="en-US" sz="1200" dirty="0">
                <a:solidFill>
                  <a:schemeClr val="accent3"/>
                </a:solidFill>
              </a:rPr>
              <a:t> The vulnerability consists in UART exploitation because this sensor uses TTL Serial to communicate. For example, we can use </a:t>
            </a:r>
            <a:r>
              <a:rPr lang="en-US" sz="1200" dirty="0" err="1">
                <a:solidFill>
                  <a:schemeClr val="accent3"/>
                </a:solidFill>
              </a:rPr>
              <a:t>Attify</a:t>
            </a:r>
            <a:r>
              <a:rPr lang="en-US" sz="1200" dirty="0">
                <a:solidFill>
                  <a:schemeClr val="accent3"/>
                </a:solidFill>
              </a:rPr>
              <a:t> Badge to emulate a serial connection to access the target device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55275" y="3112655"/>
            <a:ext cx="5486025" cy="1026421"/>
            <a:chOff x="1509810" y="3112655"/>
            <a:chExt cx="10807669" cy="1026421"/>
          </a:xfrm>
        </p:grpSpPr>
        <p:cxnSp>
          <p:nvCxnSpPr>
            <p:cNvPr id="567" name="Google Shape;567;p32"/>
            <p:cNvCxnSpPr>
              <a:cxnSpLocks/>
            </p:cNvCxnSpPr>
            <p:nvPr/>
          </p:nvCxnSpPr>
          <p:spPr>
            <a:xfrm>
              <a:off x="2280025" y="3112655"/>
              <a:ext cx="0" cy="472453"/>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509810" y="3585108"/>
              <a:ext cx="10807669" cy="55396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dirty="0">
                  <a:solidFill>
                    <a:schemeClr val="accent6"/>
                  </a:solidFill>
                  <a:latin typeface="Fira Code"/>
                  <a:ea typeface="Fira Code"/>
                  <a:cs typeface="Fira Code"/>
                  <a:sym typeface="Fira Code"/>
                </a:rPr>
                <a:t>&lt; </a:t>
              </a:r>
              <a:r>
                <a:rPr lang="en" sz="1200" dirty="0">
                  <a:solidFill>
                    <a:schemeClr val="accent1"/>
                  </a:solidFill>
                  <a:latin typeface="Fira Code"/>
                  <a:ea typeface="Fira Code"/>
                  <a:cs typeface="Fira Code"/>
                  <a:sym typeface="Fira Code"/>
                </a:rPr>
                <a:t>A solution is to isolate PassChain from this device, in </a:t>
              </a:r>
            </a:p>
            <a:p>
              <a:pPr marL="0" lvl="0" indent="0" rtl="0">
                <a:spcBef>
                  <a:spcPts val="0"/>
                </a:spcBef>
                <a:spcAft>
                  <a:spcPts val="0"/>
                </a:spcAft>
                <a:buNone/>
              </a:pPr>
              <a:r>
                <a:rPr lang="en" sz="1200" dirty="0">
                  <a:solidFill>
                    <a:schemeClr val="accent1"/>
                  </a:solidFill>
                  <a:latin typeface="Fira Code"/>
                  <a:ea typeface="Fira Code"/>
                  <a:cs typeface="Fira Code"/>
                  <a:sym typeface="Fira Code"/>
                </a:rPr>
                <a:t>  particular, user </a:t>
              </a:r>
              <a:r>
                <a:rPr lang="en-US" sz="1200" dirty="0">
                  <a:solidFill>
                    <a:schemeClr val="accent1"/>
                  </a:solidFill>
                  <a:latin typeface="Fira Code"/>
                  <a:ea typeface="Fira Code"/>
                  <a:cs typeface="Fira Code"/>
                  <a:sym typeface="Fira Code"/>
                </a:rPr>
                <a:t>must not leave the device unattended </a:t>
              </a:r>
              <a:r>
                <a:rPr lang="en" sz="1200" dirty="0">
                  <a:solidFill>
                    <a:schemeClr val="accent6"/>
                  </a:solidFill>
                  <a:latin typeface="Fira Code"/>
                  <a:ea typeface="Fira Code"/>
                  <a:cs typeface="Fira Code"/>
                  <a:sym typeface="Fira Code"/>
                </a:rPr>
                <a:t>&gt;</a:t>
              </a: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3" name="Elemento grafico 2">
            <a:extLst>
              <a:ext uri="{FF2B5EF4-FFF2-40B4-BE49-F238E27FC236}">
                <a16:creationId xmlns:a16="http://schemas.microsoft.com/office/drawing/2014/main" id="{A4B35788-BA59-C47F-3D20-20E8145423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5650" y="3112655"/>
            <a:ext cx="1277582" cy="1277582"/>
          </a:xfrm>
          <a:prstGeom prst="rect">
            <a:avLst/>
          </a:prstGeom>
        </p:spPr>
      </p:pic>
      <p:grpSp>
        <p:nvGrpSpPr>
          <p:cNvPr id="2" name="Gruppo 1">
            <a:extLst>
              <a:ext uri="{FF2B5EF4-FFF2-40B4-BE49-F238E27FC236}">
                <a16:creationId xmlns:a16="http://schemas.microsoft.com/office/drawing/2014/main" id="{80BFA8B0-33FD-F5D2-6D72-7D066400F248}"/>
              </a:ext>
            </a:extLst>
          </p:cNvPr>
          <p:cNvGrpSpPr/>
          <p:nvPr/>
        </p:nvGrpSpPr>
        <p:grpSpPr>
          <a:xfrm>
            <a:off x="5975" y="0"/>
            <a:ext cx="9131119" cy="545433"/>
            <a:chOff x="5975" y="0"/>
            <a:chExt cx="9131119" cy="545433"/>
          </a:xfrm>
        </p:grpSpPr>
        <p:sp>
          <p:nvSpPr>
            <p:cNvPr id="4" name="Rettangolo 3">
              <a:extLst>
                <a:ext uri="{FF2B5EF4-FFF2-40B4-BE49-F238E27FC236}">
                  <a16:creationId xmlns:a16="http://schemas.microsoft.com/office/drawing/2014/main" id="{B39FEA9A-C95D-AC30-8874-4C2EEFE43E7B}"/>
                </a:ext>
              </a:extLst>
            </p:cNvPr>
            <p:cNvSpPr/>
            <p:nvPr/>
          </p:nvSpPr>
          <p:spPr>
            <a:xfrm>
              <a:off x="5975" y="0"/>
              <a:ext cx="4577975" cy="542575"/>
            </a:xfrm>
            <a:prstGeom prst="rect">
              <a:avLst/>
            </a:prstGeom>
            <a:solidFill>
              <a:srgbClr val="161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PassChain.ino</a:t>
              </a:r>
              <a:endParaRPr lang="it-IT" dirty="0">
                <a:solidFill>
                  <a:schemeClr val="accent3"/>
                </a:solidFill>
                <a:latin typeface="Fira Code" panose="020B0509050000020004" pitchFamily="49" charset="0"/>
                <a:ea typeface="Fira Code" panose="020B0509050000020004" pitchFamily="49" charset="0"/>
              </a:endParaRPr>
            </a:p>
          </p:txBody>
        </p:sp>
        <p:sp>
          <p:nvSpPr>
            <p:cNvPr id="5" name="Rettangolo 4">
              <a:extLst>
                <a:ext uri="{FF2B5EF4-FFF2-40B4-BE49-F238E27FC236}">
                  <a16:creationId xmlns:a16="http://schemas.microsoft.com/office/drawing/2014/main" id="{E5B72921-53E0-A5BF-F688-C3609BE30637}"/>
                </a:ext>
              </a:extLst>
            </p:cNvPr>
            <p:cNvSpPr/>
            <p:nvPr/>
          </p:nvSpPr>
          <p:spPr>
            <a:xfrm>
              <a:off x="4583950" y="1"/>
              <a:ext cx="4553144" cy="545432"/>
            </a:xfrm>
            <a:prstGeom prst="rect">
              <a:avLst/>
            </a:prstGeom>
            <a:solidFill>
              <a:srgbClr val="2E3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Details.ino</a:t>
              </a:r>
              <a:endParaRPr lang="it-IT" dirty="0">
                <a:solidFill>
                  <a:schemeClr val="accent3"/>
                </a:solidFill>
                <a:latin typeface="Fira Code" panose="020B0509050000020004" pitchFamily="49" charset="0"/>
                <a:ea typeface="Fira Code" panose="020B0509050000020004" pitchFamily="49" charset="0"/>
              </a:endParaRPr>
            </a:p>
          </p:txBody>
        </p:sp>
      </p:grpSp>
    </p:spTree>
    <p:extLst>
      <p:ext uri="{BB962C8B-B14F-4D97-AF65-F5344CB8AC3E}">
        <p14:creationId xmlns:p14="http://schemas.microsoft.com/office/powerpoint/2010/main" val="387320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801250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void</a:t>
            </a:r>
            <a:r>
              <a:rPr lang="it-IT" dirty="0"/>
              <a:t> </a:t>
            </a:r>
            <a:r>
              <a:rPr lang="it-IT" dirty="0" err="1">
                <a:solidFill>
                  <a:schemeClr val="accent2"/>
                </a:solidFill>
              </a:rPr>
              <a:t>DoS_attack</a:t>
            </a:r>
            <a:r>
              <a:rPr lang="it-IT" dirty="0">
                <a:solidFill>
                  <a:schemeClr val="accent2"/>
                </a:solidFill>
              </a:rPr>
              <a:t> </a:t>
            </a:r>
            <a:r>
              <a:rPr lang="it-IT" dirty="0">
                <a:solidFill>
                  <a:schemeClr val="accent3"/>
                </a:solidFill>
              </a:rPr>
              <a:t>(</a:t>
            </a:r>
            <a:r>
              <a:rPr lang="it-IT" dirty="0" err="1">
                <a:solidFill>
                  <a:schemeClr val="accent3"/>
                </a:solidFill>
              </a:rPr>
              <a:t>resources</a:t>
            </a:r>
            <a:r>
              <a:rPr lang="it-IT" dirty="0">
                <a:solidFill>
                  <a:schemeClr val="accent3"/>
                </a:solidFill>
              </a:rPr>
              <a:t>)</a:t>
            </a:r>
            <a:r>
              <a:rPr lang="en" dirty="0">
                <a:solidFill>
                  <a:schemeClr val="accent3"/>
                </a:solidFill>
              </a:rPr>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0925" y="1240576"/>
            <a:ext cx="7553075" cy="16414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a:solidFill>
                  <a:srgbClr val="00B050"/>
                </a:solidFill>
              </a:rPr>
              <a:t>User can do setup of </a:t>
            </a:r>
            <a:r>
              <a:rPr lang="en-US" sz="1300" dirty="0" err="1">
                <a:solidFill>
                  <a:srgbClr val="00B050"/>
                </a:solidFill>
              </a:rPr>
              <a:t>PassChain</a:t>
            </a:r>
            <a:r>
              <a:rPr lang="en-US" sz="1300" dirty="0">
                <a:solidFill>
                  <a:srgbClr val="00B050"/>
                </a:solidFill>
              </a:rPr>
              <a:t> connecting the board to the      *</a:t>
            </a:r>
          </a:p>
          <a:p>
            <a:pPr marL="0" lvl="0" indent="0" algn="l" rtl="0">
              <a:spcBef>
                <a:spcPts val="0"/>
              </a:spcBef>
              <a:spcAft>
                <a:spcPts val="0"/>
              </a:spcAft>
              <a:buNone/>
            </a:pPr>
            <a:r>
              <a:rPr lang="en-US" sz="1300" dirty="0">
                <a:solidFill>
                  <a:srgbClr val="00B050"/>
                </a:solidFill>
              </a:rPr>
              <a:t> * server Python.					        	  *</a:t>
            </a:r>
          </a:p>
          <a:p>
            <a:pPr marL="0" lvl="0" indent="0" algn="l" rtl="0">
              <a:spcBef>
                <a:spcPts val="0"/>
              </a:spcBef>
              <a:spcAft>
                <a:spcPts val="0"/>
              </a:spcAft>
              <a:buNone/>
            </a:pPr>
            <a:r>
              <a:rPr lang="en" sz="1300" dirty="0">
                <a:solidFill>
                  <a:srgbClr val="00B050"/>
                </a:solidFill>
              </a:rPr>
              <a:t> *******************************************************************/</a:t>
            </a:r>
            <a:endParaRPr lang="en-US" sz="1300" dirty="0">
              <a:solidFill>
                <a:srgbClr val="00B050"/>
              </a:solidFill>
            </a:endParaRPr>
          </a:p>
          <a:p>
            <a:pPr marL="449116" lvl="0" indent="0" algn="l" rtl="0">
              <a:spcBef>
                <a:spcPts val="1000"/>
              </a:spcBef>
              <a:spcAft>
                <a:spcPts val="0"/>
              </a:spcAft>
              <a:buNone/>
            </a:pPr>
            <a:r>
              <a:rPr lang="en-US" sz="1200" dirty="0">
                <a:solidFill>
                  <a:schemeClr val="accent6"/>
                </a:solidFill>
              </a:rPr>
              <a:t>&lt;</a:t>
            </a:r>
            <a:r>
              <a:rPr lang="en-US" sz="1200" dirty="0">
                <a:solidFill>
                  <a:schemeClr val="accent3"/>
                </a:solidFill>
              </a:rPr>
              <a:t> A malicious can do a DoS attack exhaust the host’s resources that run server disrupting services of a host connected to a network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55275" y="2796540"/>
            <a:ext cx="3274833" cy="1527201"/>
            <a:chOff x="1509810" y="2796540"/>
            <a:chExt cx="6451540" cy="1527201"/>
          </a:xfrm>
        </p:grpSpPr>
        <p:cxnSp>
          <p:nvCxnSpPr>
            <p:cNvPr id="567" name="Google Shape;567;p32"/>
            <p:cNvCxnSpPr>
              <a:cxnSpLocks/>
            </p:cNvCxnSpPr>
            <p:nvPr/>
          </p:nvCxnSpPr>
          <p:spPr>
            <a:xfrm>
              <a:off x="2280025" y="2796540"/>
              <a:ext cx="0" cy="788568"/>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509810" y="3585108"/>
              <a:ext cx="6451540"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dirty="0">
                  <a:solidFill>
                    <a:schemeClr val="accent6"/>
                  </a:solidFill>
                  <a:latin typeface="Fira Code"/>
                  <a:ea typeface="Fira Code"/>
                  <a:cs typeface="Fira Code"/>
                  <a:sym typeface="Fira Code"/>
                </a:rPr>
                <a:t>&lt; </a:t>
              </a:r>
              <a:r>
                <a:rPr lang="en-US" sz="1200" dirty="0">
                  <a:solidFill>
                    <a:schemeClr val="accent1"/>
                  </a:solidFill>
                  <a:latin typeface="Fira Code"/>
                  <a:ea typeface="Fira Code"/>
                  <a:cs typeface="Fira Code"/>
                  <a:sym typeface="Fira Code"/>
                </a:rPr>
                <a:t>In this way the user cannot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connect to server and to do the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setup of the board </a:t>
              </a:r>
              <a:r>
                <a:rPr lang="en" sz="1200" dirty="0">
                  <a:solidFill>
                    <a:schemeClr val="accent6"/>
                  </a:solidFill>
                  <a:latin typeface="Fira Code"/>
                  <a:ea typeface="Fira Code"/>
                  <a:cs typeface="Fira Code"/>
                  <a:sym typeface="Fira Code"/>
                </a:rPr>
                <a:t>&gt;</a:t>
              </a: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5" name="Immagine 4">
            <a:extLst>
              <a:ext uri="{FF2B5EF4-FFF2-40B4-BE49-F238E27FC236}">
                <a16:creationId xmlns:a16="http://schemas.microsoft.com/office/drawing/2014/main" id="{397F14C3-1DCF-1F1E-0422-AE913070CA24}"/>
              </a:ext>
            </a:extLst>
          </p:cNvPr>
          <p:cNvPicPr>
            <a:picLocks noChangeAspect="1"/>
          </p:cNvPicPr>
          <p:nvPr/>
        </p:nvPicPr>
        <p:blipFill>
          <a:blip r:embed="rId3"/>
          <a:stretch>
            <a:fillRect/>
          </a:stretch>
        </p:blipFill>
        <p:spPr>
          <a:xfrm>
            <a:off x="5030113" y="2911352"/>
            <a:ext cx="3655774" cy="1403556"/>
          </a:xfrm>
          <a:prstGeom prst="rect">
            <a:avLst/>
          </a:prstGeom>
        </p:spPr>
      </p:pic>
      <p:grpSp>
        <p:nvGrpSpPr>
          <p:cNvPr id="2" name="Gruppo 1">
            <a:extLst>
              <a:ext uri="{FF2B5EF4-FFF2-40B4-BE49-F238E27FC236}">
                <a16:creationId xmlns:a16="http://schemas.microsoft.com/office/drawing/2014/main" id="{C3EB6C75-3C8D-8318-00E4-C3E84D627D92}"/>
              </a:ext>
            </a:extLst>
          </p:cNvPr>
          <p:cNvGrpSpPr/>
          <p:nvPr/>
        </p:nvGrpSpPr>
        <p:grpSpPr>
          <a:xfrm>
            <a:off x="5975" y="0"/>
            <a:ext cx="9131119" cy="545433"/>
            <a:chOff x="5975" y="0"/>
            <a:chExt cx="9131119" cy="545433"/>
          </a:xfrm>
        </p:grpSpPr>
        <p:sp>
          <p:nvSpPr>
            <p:cNvPr id="3" name="Rettangolo 2">
              <a:extLst>
                <a:ext uri="{FF2B5EF4-FFF2-40B4-BE49-F238E27FC236}">
                  <a16:creationId xmlns:a16="http://schemas.microsoft.com/office/drawing/2014/main" id="{BFAD5ABA-5774-110B-48D0-77B699059B85}"/>
                </a:ext>
              </a:extLst>
            </p:cNvPr>
            <p:cNvSpPr/>
            <p:nvPr/>
          </p:nvSpPr>
          <p:spPr>
            <a:xfrm>
              <a:off x="5975" y="0"/>
              <a:ext cx="4577975" cy="542575"/>
            </a:xfrm>
            <a:prstGeom prst="rect">
              <a:avLst/>
            </a:prstGeom>
            <a:solidFill>
              <a:srgbClr val="161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PassChain.ino</a:t>
              </a:r>
              <a:endParaRPr lang="it-IT" dirty="0">
                <a:solidFill>
                  <a:schemeClr val="accent3"/>
                </a:solidFill>
                <a:latin typeface="Fira Code" panose="020B0509050000020004" pitchFamily="49" charset="0"/>
                <a:ea typeface="Fira Code" panose="020B0509050000020004" pitchFamily="49" charset="0"/>
              </a:endParaRPr>
            </a:p>
          </p:txBody>
        </p:sp>
        <p:sp>
          <p:nvSpPr>
            <p:cNvPr id="4" name="Rettangolo 3">
              <a:extLst>
                <a:ext uri="{FF2B5EF4-FFF2-40B4-BE49-F238E27FC236}">
                  <a16:creationId xmlns:a16="http://schemas.microsoft.com/office/drawing/2014/main" id="{99ACE166-3A05-A160-2D48-ED479012ED48}"/>
                </a:ext>
              </a:extLst>
            </p:cNvPr>
            <p:cNvSpPr/>
            <p:nvPr/>
          </p:nvSpPr>
          <p:spPr>
            <a:xfrm>
              <a:off x="4583950" y="1"/>
              <a:ext cx="4553144" cy="545432"/>
            </a:xfrm>
            <a:prstGeom prst="rect">
              <a:avLst/>
            </a:prstGeom>
            <a:solidFill>
              <a:srgbClr val="2E3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Details.ino</a:t>
              </a:r>
              <a:endParaRPr lang="it-IT" dirty="0">
                <a:solidFill>
                  <a:schemeClr val="accent3"/>
                </a:solidFill>
                <a:latin typeface="Fira Code" panose="020B0509050000020004" pitchFamily="49" charset="0"/>
                <a:ea typeface="Fira Code" panose="020B0509050000020004" pitchFamily="49" charset="0"/>
              </a:endParaRPr>
            </a:p>
          </p:txBody>
        </p:sp>
      </p:grpSp>
    </p:spTree>
    <p:extLst>
      <p:ext uri="{BB962C8B-B14F-4D97-AF65-F5344CB8AC3E}">
        <p14:creationId xmlns:p14="http://schemas.microsoft.com/office/powerpoint/2010/main" val="330013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7"/>
          <p:cNvSpPr txBox="1">
            <a:spLocks noGrp="1"/>
          </p:cNvSpPr>
          <p:nvPr>
            <p:ph type="body" idx="1"/>
          </p:nvPr>
        </p:nvSpPr>
        <p:spPr>
          <a:xfrm>
            <a:off x="4074409" y="1847156"/>
            <a:ext cx="4821807" cy="1069172"/>
          </a:xfrm>
          <a:prstGeom prst="rect">
            <a:avLst/>
          </a:prstGeom>
        </p:spPr>
        <p:txBody>
          <a:bodyPr spcFirstLastPara="1" wrap="square" lIns="91425" tIns="91425" rIns="91425" bIns="91425" anchor="ctr" anchorCtr="0">
            <a:noAutofit/>
          </a:bodyPr>
          <a:lstStyle/>
          <a:p>
            <a:pPr marL="341342" lvl="0" indent="-265184" algn="l" rtl="0">
              <a:spcBef>
                <a:spcPts val="0"/>
              </a:spcBef>
              <a:spcAft>
                <a:spcPts val="0"/>
              </a:spcAft>
              <a:buSzPts val="1200"/>
              <a:buChar char="∗"/>
            </a:pPr>
            <a:r>
              <a:rPr lang="en" dirty="0">
                <a:solidFill>
                  <a:schemeClr val="accent3"/>
                </a:solidFill>
              </a:rPr>
              <a:t>The user’s credentials are stored </a:t>
            </a:r>
          </a:p>
          <a:p>
            <a:pPr marL="341342" lvl="0" indent="-265184" algn="l" rtl="0">
              <a:spcBef>
                <a:spcPts val="0"/>
              </a:spcBef>
              <a:spcAft>
                <a:spcPts val="0"/>
              </a:spcAft>
              <a:buSzPts val="1200"/>
              <a:buChar char="∗"/>
            </a:pPr>
            <a:r>
              <a:rPr lang="en" dirty="0">
                <a:solidFill>
                  <a:schemeClr val="accent3"/>
                </a:solidFill>
              </a:rPr>
              <a:t>encrypted using the AES-128 bit </a:t>
            </a:r>
          </a:p>
          <a:p>
            <a:pPr marL="341342" lvl="0" indent="-265184" algn="l" rtl="0">
              <a:spcBef>
                <a:spcPts val="0"/>
              </a:spcBef>
              <a:spcAft>
                <a:spcPts val="0"/>
              </a:spcAft>
              <a:buSzPts val="1200"/>
              <a:buChar char="∗"/>
            </a:pPr>
            <a:r>
              <a:rPr lang="en" dirty="0">
                <a:solidFill>
                  <a:schemeClr val="accent3"/>
                </a:solidFill>
              </a:rPr>
              <a:t>in GCM </a:t>
            </a:r>
            <a:r>
              <a:rPr lang="it-IT" dirty="0">
                <a:solidFill>
                  <a:schemeClr val="accent3"/>
                </a:solidFill>
              </a:rPr>
              <a:t>m</a:t>
            </a:r>
            <a:r>
              <a:rPr lang="en" dirty="0">
                <a:solidFill>
                  <a:schemeClr val="accent3"/>
                </a:solidFill>
              </a:rPr>
              <a:t>ode</a:t>
            </a:r>
            <a:endParaRPr lang="it-IT" dirty="0">
              <a:solidFill>
                <a:schemeClr val="accent3"/>
              </a:solidFill>
            </a:endParaRPr>
          </a:p>
        </p:txBody>
      </p:sp>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t>v</a:t>
            </a:r>
            <a:r>
              <a:rPr lang="en" sz="2400" dirty="0"/>
              <a:t>oid </a:t>
            </a:r>
            <a:r>
              <a:rPr lang="en" sz="2400" dirty="0">
                <a:solidFill>
                  <a:schemeClr val="accent2"/>
                </a:solidFill>
              </a:rPr>
              <a:t>Security_Solution </a:t>
            </a:r>
            <a:r>
              <a:rPr lang="en" sz="2400" dirty="0">
                <a:solidFill>
                  <a:schemeClr val="accent3"/>
                </a:solidFill>
              </a:rPr>
              <a:t>(crypto, SSL) </a:t>
            </a:r>
            <a:r>
              <a:rPr lang="en" dirty="0">
                <a:solidFill>
                  <a:schemeClr val="accent6"/>
                </a:solidFill>
              </a:rPr>
              <a:t>{</a:t>
            </a:r>
            <a:endParaRPr dirty="0">
              <a:solidFill>
                <a:schemeClr val="accent6"/>
              </a:solidFill>
            </a:endParaRPr>
          </a:p>
        </p:txBody>
      </p:sp>
      <p:sp>
        <p:nvSpPr>
          <p:cNvPr id="784" name="Google Shape;784;p37"/>
          <p:cNvSpPr txBox="1">
            <a:spLocks noGrp="1"/>
          </p:cNvSpPr>
          <p:nvPr>
            <p:ph type="title" idx="2"/>
          </p:nvPr>
        </p:nvSpPr>
        <p:spPr>
          <a:xfrm flipH="1">
            <a:off x="1478058" y="2150592"/>
            <a:ext cx="2723443"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400" dirty="0">
                <a:solidFill>
                  <a:schemeClr val="bg1"/>
                </a:solidFill>
              </a:rPr>
              <a:t>Tag</a:t>
            </a:r>
            <a:r>
              <a:rPr lang="en" sz="1400" dirty="0">
                <a:solidFill>
                  <a:schemeClr val="bg1"/>
                </a:solidFill>
              </a:rPr>
              <a:t> </a:t>
            </a:r>
            <a:r>
              <a:rPr lang="en" sz="1400" dirty="0"/>
              <a:t>AES_128 </a:t>
            </a:r>
            <a:r>
              <a:rPr lang="en" sz="1400" dirty="0">
                <a:solidFill>
                  <a:schemeClr val="accent3"/>
                </a:solidFill>
              </a:rPr>
              <a:t>(plainText, </a:t>
            </a:r>
            <a:br>
              <a:rPr lang="en" sz="1400" dirty="0">
                <a:solidFill>
                  <a:schemeClr val="accent3"/>
                </a:solidFill>
              </a:rPr>
            </a:br>
            <a:r>
              <a:rPr lang="en" sz="1400" dirty="0">
                <a:solidFill>
                  <a:schemeClr val="accent3"/>
                </a:solidFill>
              </a:rPr>
              <a:t>	     key, IV);</a:t>
            </a:r>
            <a:endParaRPr sz="1400" dirty="0">
              <a:solidFill>
                <a:schemeClr val="accent3"/>
              </a:solidFill>
            </a:endParaRPr>
          </a:p>
        </p:txBody>
      </p:sp>
      <p:sp>
        <p:nvSpPr>
          <p:cNvPr id="785" name="Google Shape;785;p37"/>
          <p:cNvSpPr txBox="1">
            <a:spLocks noGrp="1"/>
          </p:cNvSpPr>
          <p:nvPr>
            <p:ph type="body" idx="3"/>
          </p:nvPr>
        </p:nvSpPr>
        <p:spPr>
          <a:xfrm>
            <a:off x="4303009" y="3219838"/>
            <a:ext cx="4694400" cy="1069171"/>
          </a:xfrm>
          <a:prstGeom prst="rect">
            <a:avLst/>
          </a:prstGeom>
        </p:spPr>
        <p:txBody>
          <a:bodyPr spcFirstLastPara="1" wrap="square" lIns="91425" tIns="91425" rIns="91425" bIns="91425" anchor="ctr" anchorCtr="0">
            <a:noAutofit/>
          </a:bodyPr>
          <a:lstStyle/>
          <a:p>
            <a:pPr marL="341342" lvl="0" indent="-265184" algn="l" rtl="0">
              <a:spcBef>
                <a:spcPts val="0"/>
              </a:spcBef>
              <a:spcAft>
                <a:spcPts val="0"/>
              </a:spcAft>
              <a:buSzPts val="1200"/>
              <a:buChar char="∗"/>
            </a:pPr>
            <a:r>
              <a:rPr lang="en" dirty="0">
                <a:solidFill>
                  <a:schemeClr val="accent3"/>
                </a:solidFill>
              </a:rPr>
              <a:t>Data are sended by server Python to </a:t>
            </a:r>
          </a:p>
          <a:p>
            <a:pPr marL="341342" lvl="0" indent="-265184" algn="l" rtl="0">
              <a:spcBef>
                <a:spcPts val="0"/>
              </a:spcBef>
              <a:spcAft>
                <a:spcPts val="0"/>
              </a:spcAft>
              <a:buSzPts val="1200"/>
              <a:buChar char="∗"/>
            </a:pPr>
            <a:r>
              <a:rPr lang="en" dirty="0">
                <a:solidFill>
                  <a:schemeClr val="accent3"/>
                </a:solidFill>
              </a:rPr>
              <a:t>Esp32 in clear because the </a:t>
            </a:r>
          </a:p>
          <a:p>
            <a:pPr marL="341342" lvl="0" indent="-265184" algn="l" rtl="0">
              <a:spcBef>
                <a:spcPts val="0"/>
              </a:spcBef>
              <a:spcAft>
                <a:spcPts val="0"/>
              </a:spcAft>
              <a:buSzPts val="1200"/>
              <a:buChar char="∗"/>
            </a:pPr>
            <a:r>
              <a:rPr lang="en" dirty="0">
                <a:solidFill>
                  <a:schemeClr val="accent3"/>
                </a:solidFill>
              </a:rPr>
              <a:t>communication are made by SSL that </a:t>
            </a:r>
          </a:p>
          <a:p>
            <a:pPr marL="341342" lvl="0" indent="-265184" algn="l" rtl="0">
              <a:spcBef>
                <a:spcPts val="0"/>
              </a:spcBef>
              <a:spcAft>
                <a:spcPts val="0"/>
              </a:spcAft>
              <a:buSzPts val="1200"/>
              <a:buChar char="∗"/>
            </a:pPr>
            <a:r>
              <a:rPr lang="en" dirty="0">
                <a:solidFill>
                  <a:schemeClr val="accent3"/>
                </a:solidFill>
              </a:rPr>
              <a:t>allows </a:t>
            </a:r>
            <a:r>
              <a:rPr lang="it-IT" dirty="0" err="1">
                <a:solidFill>
                  <a:schemeClr val="accent3"/>
                </a:solidFill>
              </a:rPr>
              <a:t>confidentiality</a:t>
            </a:r>
            <a:r>
              <a:rPr lang="en" dirty="0">
                <a:solidFill>
                  <a:schemeClr val="accent3"/>
                </a:solidFill>
              </a:rPr>
              <a:t>, integrity and </a:t>
            </a:r>
          </a:p>
          <a:p>
            <a:pPr marL="341342" lvl="0" indent="-265184" algn="l" rtl="0">
              <a:spcBef>
                <a:spcPts val="0"/>
              </a:spcBef>
              <a:spcAft>
                <a:spcPts val="0"/>
              </a:spcAft>
              <a:buSzPts val="1200"/>
              <a:buChar char="∗"/>
            </a:pPr>
            <a:r>
              <a:rPr lang="en" dirty="0">
                <a:solidFill>
                  <a:schemeClr val="accent3"/>
                </a:solidFill>
              </a:rPr>
              <a:t>authentication</a:t>
            </a:r>
            <a:r>
              <a:rPr lang="it-IT" dirty="0">
                <a:solidFill>
                  <a:schemeClr val="accent3"/>
                </a:solidFill>
              </a:rPr>
              <a:t> </a:t>
            </a:r>
            <a:endParaRPr dirty="0">
              <a:solidFill>
                <a:schemeClr val="accent3"/>
              </a:solidFill>
            </a:endParaRPr>
          </a:p>
        </p:txBody>
      </p:sp>
      <p:sp>
        <p:nvSpPr>
          <p:cNvPr id="786" name="Google Shape;786;p37"/>
          <p:cNvSpPr txBox="1">
            <a:spLocks noGrp="1"/>
          </p:cNvSpPr>
          <p:nvPr>
            <p:ph type="title" idx="4"/>
          </p:nvPr>
        </p:nvSpPr>
        <p:spPr>
          <a:xfrm flipH="1">
            <a:off x="2039784" y="3355944"/>
            <a:ext cx="2263220" cy="4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err="1">
                <a:solidFill>
                  <a:schemeClr val="bg1"/>
                </a:solidFill>
              </a:rPr>
              <a:t>void</a:t>
            </a:r>
            <a:r>
              <a:rPr lang="it-IT" sz="1600" dirty="0"/>
              <a:t> </a:t>
            </a:r>
            <a:r>
              <a:rPr lang="en" sz="1600" dirty="0"/>
              <a:t>SSL </a:t>
            </a:r>
            <a:r>
              <a:rPr lang="en" sz="1600" dirty="0">
                <a:solidFill>
                  <a:schemeClr val="accent3"/>
                </a:solidFill>
              </a:rPr>
              <a:t>(certs);</a:t>
            </a:r>
            <a:endParaRPr sz="1600" dirty="0">
              <a:solidFill>
                <a:schemeClr val="accent3"/>
              </a:solidFill>
            </a:endParaRPr>
          </a:p>
        </p:txBody>
      </p:sp>
      <p:sp>
        <p:nvSpPr>
          <p:cNvPr id="787" name="Google Shape;787;p37"/>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The security solutions adopted are cryptography and SSL communication &gt;</a:t>
            </a:r>
            <a:endParaRPr dirty="0"/>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116037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666454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2500" dirty="0"/>
              <a:t>Tag</a:t>
            </a:r>
            <a:r>
              <a:rPr lang="en" sz="2500" dirty="0"/>
              <a:t> </a:t>
            </a:r>
            <a:r>
              <a:rPr lang="en" sz="2500" dirty="0">
                <a:solidFill>
                  <a:schemeClr val="accent2"/>
                </a:solidFill>
              </a:rPr>
              <a:t>AES_128 </a:t>
            </a:r>
            <a:r>
              <a:rPr lang="en" sz="2500" dirty="0">
                <a:solidFill>
                  <a:schemeClr val="accent3"/>
                </a:solidFill>
              </a:rPr>
              <a:t>(plainText, key, IV)</a:t>
            </a:r>
            <a:r>
              <a:rPr lang="en" sz="2500" dirty="0"/>
              <a:t> </a:t>
            </a:r>
            <a:r>
              <a:rPr lang="en" sz="2500" dirty="0">
                <a:solidFill>
                  <a:schemeClr val="accent6"/>
                </a:solidFill>
              </a:rPr>
              <a:t>{</a:t>
            </a:r>
            <a:endParaRPr sz="2500" dirty="0">
              <a:solidFill>
                <a:schemeClr val="accent6"/>
              </a:solidFill>
            </a:endParaRPr>
          </a:p>
        </p:txBody>
      </p:sp>
      <p:sp>
        <p:nvSpPr>
          <p:cNvPr id="562" name="Google Shape;562;p32"/>
          <p:cNvSpPr txBox="1">
            <a:spLocks noGrp="1"/>
          </p:cNvSpPr>
          <p:nvPr>
            <p:ph type="subTitle" idx="1"/>
          </p:nvPr>
        </p:nvSpPr>
        <p:spPr>
          <a:xfrm>
            <a:off x="1590925" y="1234400"/>
            <a:ext cx="7365923" cy="27017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a:solidFill>
                  <a:srgbClr val="00B050"/>
                </a:solidFill>
              </a:rPr>
              <a:t>AES-GCM is a block cipher provides authentication, confidentiality * </a:t>
            </a:r>
          </a:p>
          <a:p>
            <a:pPr marL="0" lvl="0" indent="0" algn="l" rtl="0">
              <a:spcBef>
                <a:spcPts val="0"/>
              </a:spcBef>
              <a:spcAft>
                <a:spcPts val="0"/>
              </a:spcAft>
              <a:buNone/>
            </a:pPr>
            <a:r>
              <a:rPr lang="en-US" sz="1300" dirty="0">
                <a:solidFill>
                  <a:srgbClr val="00B050"/>
                </a:solidFill>
              </a:rPr>
              <a:t> * and integrity. 				     		     *</a:t>
            </a:r>
          </a:p>
          <a:p>
            <a:pPr marL="0" lvl="0" indent="0" algn="l" rtl="0">
              <a:spcBef>
                <a:spcPts val="0"/>
              </a:spcBef>
              <a:spcAft>
                <a:spcPts val="0"/>
              </a:spcAft>
              <a:buNone/>
            </a:pPr>
            <a:r>
              <a:rPr lang="en-US" sz="1300" dirty="0">
                <a:solidFill>
                  <a:srgbClr val="00B050"/>
                </a:solidFill>
              </a:rPr>
              <a:t> </a:t>
            </a:r>
            <a:r>
              <a:rPr lang="en" sz="1300" dirty="0">
                <a:solidFill>
                  <a:srgbClr val="00B050"/>
                </a:solidFill>
              </a:rPr>
              <a:t>**********************************************************************/</a:t>
            </a:r>
            <a:endParaRPr sz="1300" dirty="0">
              <a:solidFill>
                <a:srgbClr val="00B050"/>
              </a:solidFill>
            </a:endParaRPr>
          </a:p>
          <a:p>
            <a:pPr marL="449116" lvl="0" indent="0" algn="l" rtl="0">
              <a:spcBef>
                <a:spcPts val="1000"/>
              </a:spcBef>
              <a:spcAft>
                <a:spcPts val="0"/>
              </a:spcAft>
              <a:buNone/>
            </a:pPr>
            <a:r>
              <a:rPr lang="en" sz="1300" dirty="0">
                <a:solidFill>
                  <a:schemeClr val="accent6"/>
                </a:solidFill>
              </a:rPr>
              <a:t>&lt;</a:t>
            </a:r>
            <a:r>
              <a:rPr lang="en" sz="1300" dirty="0">
                <a:solidFill>
                  <a:schemeClr val="accent3"/>
                </a:solidFill>
              </a:rPr>
              <a:t> </a:t>
            </a:r>
            <a:r>
              <a:rPr lang="en-US" sz="1300" dirty="0">
                <a:solidFill>
                  <a:schemeClr val="accent3"/>
                </a:solidFill>
              </a:rPr>
              <a:t>We have 4 input:</a:t>
            </a:r>
          </a:p>
          <a:p>
            <a:pPr marL="734866" lvl="0" indent="-285750" algn="l" rtl="0">
              <a:spcBef>
                <a:spcPts val="1000"/>
              </a:spcBef>
              <a:spcAft>
                <a:spcPts val="0"/>
              </a:spcAft>
              <a:buFontTx/>
              <a:buChar char="-"/>
            </a:pPr>
            <a:r>
              <a:rPr lang="en-US" sz="1300" dirty="0">
                <a:solidFill>
                  <a:schemeClr val="accent3"/>
                </a:solidFill>
              </a:rPr>
              <a:t>Secret key (128-bit);</a:t>
            </a:r>
          </a:p>
          <a:p>
            <a:pPr marL="734866" lvl="0" indent="-285750" algn="l" rtl="0">
              <a:spcBef>
                <a:spcPts val="1000"/>
              </a:spcBef>
              <a:spcAft>
                <a:spcPts val="0"/>
              </a:spcAft>
              <a:buFontTx/>
              <a:buChar char="-"/>
            </a:pPr>
            <a:r>
              <a:rPr lang="en-US" sz="1300" dirty="0">
                <a:solidFill>
                  <a:schemeClr val="accent3"/>
                </a:solidFill>
              </a:rPr>
              <a:t>IV (96-bit);</a:t>
            </a:r>
          </a:p>
          <a:p>
            <a:pPr marL="734866" lvl="0" indent="-285750" algn="l" rtl="0">
              <a:spcBef>
                <a:spcPts val="1000"/>
              </a:spcBef>
              <a:spcAft>
                <a:spcPts val="0"/>
              </a:spcAft>
              <a:buFontTx/>
              <a:buChar char="-"/>
            </a:pPr>
            <a:r>
              <a:rPr lang="en-US" sz="1300" dirty="0">
                <a:solidFill>
                  <a:schemeClr val="accent3"/>
                </a:solidFill>
              </a:rPr>
              <a:t>Plaintext;</a:t>
            </a:r>
          </a:p>
          <a:p>
            <a:pPr marL="734866" lvl="0" indent="-285750" algn="l" rtl="0">
              <a:spcBef>
                <a:spcPts val="1000"/>
              </a:spcBef>
              <a:spcAft>
                <a:spcPts val="0"/>
              </a:spcAft>
              <a:buFontTx/>
              <a:buChar char="-"/>
            </a:pPr>
            <a:r>
              <a:rPr lang="en-US" sz="1300" dirty="0">
                <a:solidFill>
                  <a:schemeClr val="accent3"/>
                </a:solidFill>
              </a:rPr>
              <a:t>Optional addition authenticated data (AAD) </a:t>
            </a:r>
            <a:r>
              <a:rPr lang="en" sz="1300" dirty="0">
                <a:solidFill>
                  <a:schemeClr val="accent3"/>
                </a:solidFill>
              </a:rPr>
              <a:t>&gt;</a:t>
            </a:r>
            <a:endParaRPr sz="1300" dirty="0">
              <a:solidFill>
                <a:schemeClr val="accent3"/>
              </a:solidFill>
            </a:endParaRPr>
          </a:p>
        </p:txBody>
      </p:sp>
      <p:grpSp>
        <p:nvGrpSpPr>
          <p:cNvPr id="563" name="Google Shape;563;p32"/>
          <p:cNvGrpSpPr/>
          <p:nvPr/>
        </p:nvGrpSpPr>
        <p:grpSpPr>
          <a:xfrm>
            <a:off x="1084825" y="1168950"/>
            <a:ext cx="506100" cy="3400998"/>
            <a:chOff x="1084825" y="1168950"/>
            <a:chExt cx="506100" cy="3400998"/>
          </a:xfrm>
        </p:grpSpPr>
        <p:sp>
          <p:nvSpPr>
            <p:cNvPr id="564" name="Google Shape;564;p32"/>
            <p:cNvSpPr txBox="1"/>
            <p:nvPr/>
          </p:nvSpPr>
          <p:spPr>
            <a:xfrm>
              <a:off x="1084825" y="3954425"/>
              <a:ext cx="5061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3" name="Immagine 2" descr="Immagine che contiene giocattolo&#10;&#10;Descrizione generata automaticamente">
            <a:extLst>
              <a:ext uri="{FF2B5EF4-FFF2-40B4-BE49-F238E27FC236}">
                <a16:creationId xmlns:a16="http://schemas.microsoft.com/office/drawing/2014/main" id="{20D8FCA8-0D76-02DF-9D0B-1B1179A76BE8}"/>
              </a:ext>
            </a:extLst>
          </p:cNvPr>
          <p:cNvPicPr>
            <a:picLocks noChangeAspect="1"/>
          </p:cNvPicPr>
          <p:nvPr/>
        </p:nvPicPr>
        <p:blipFill rotWithShape="1">
          <a:blip r:embed="rId3"/>
          <a:srcRect t="1778" r="35077" b="6381"/>
          <a:stretch/>
        </p:blipFill>
        <p:spPr>
          <a:xfrm>
            <a:off x="7321968" y="2223084"/>
            <a:ext cx="1032047" cy="2189888"/>
          </a:xfrm>
          <a:prstGeom prst="rect">
            <a:avLst/>
          </a:prstGeom>
        </p:spPr>
      </p:pic>
    </p:spTree>
    <p:extLst>
      <p:ext uri="{BB962C8B-B14F-4D97-AF65-F5344CB8AC3E}">
        <p14:creationId xmlns:p14="http://schemas.microsoft.com/office/powerpoint/2010/main" val="376358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666454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it-IT" sz="2500" b="0" i="0" u="none" strike="noStrike" kern="0" cap="none" spc="0" normalizeH="0" baseline="0" noProof="0" dirty="0">
                <a:ln>
                  <a:noFill/>
                </a:ln>
                <a:solidFill>
                  <a:srgbClr val="FF5858"/>
                </a:solidFill>
                <a:effectLst/>
                <a:uLnTx/>
                <a:uFillTx/>
                <a:latin typeface="Fira Code"/>
                <a:ea typeface="Fira Code"/>
                <a:sym typeface="Fira Code"/>
              </a:rPr>
              <a:t>Tag</a:t>
            </a:r>
            <a:r>
              <a:rPr kumimoji="0" lang="en" sz="2500" b="0" i="0" u="none" strike="noStrike" kern="0" cap="none" spc="0" normalizeH="0" baseline="0" noProof="0" dirty="0">
                <a:ln>
                  <a:noFill/>
                </a:ln>
                <a:solidFill>
                  <a:srgbClr val="FF5858"/>
                </a:solidFill>
                <a:effectLst/>
                <a:uLnTx/>
                <a:uFillTx/>
                <a:latin typeface="Fira Code"/>
                <a:ea typeface="Fira Code"/>
                <a:sym typeface="Fira Code"/>
              </a:rPr>
              <a:t> </a:t>
            </a:r>
            <a:r>
              <a:rPr kumimoji="0" lang="en" sz="2500" b="0" i="0" u="none" strike="noStrike" kern="0" cap="none" spc="0" normalizeH="0" baseline="0" noProof="0" dirty="0">
                <a:ln>
                  <a:noFill/>
                </a:ln>
                <a:solidFill>
                  <a:srgbClr val="A5CF27"/>
                </a:solidFill>
                <a:effectLst/>
                <a:uLnTx/>
                <a:uFillTx/>
                <a:latin typeface="Fira Code"/>
                <a:ea typeface="Fira Code"/>
                <a:sym typeface="Fira Code"/>
              </a:rPr>
              <a:t>AES_128 </a:t>
            </a:r>
            <a:r>
              <a:rPr kumimoji="0" lang="en" sz="2500" b="0" i="0" u="none" strike="noStrike" kern="0" cap="none" spc="0" normalizeH="0" baseline="0" noProof="0" dirty="0">
                <a:ln>
                  <a:noFill/>
                </a:ln>
                <a:solidFill>
                  <a:srgbClr val="E7E7E7"/>
                </a:solidFill>
                <a:effectLst/>
                <a:uLnTx/>
                <a:uFillTx/>
                <a:latin typeface="Fira Code"/>
                <a:ea typeface="Fira Code"/>
                <a:sym typeface="Fira Code"/>
              </a:rPr>
              <a:t>(plainText, key, IV)</a:t>
            </a:r>
            <a:r>
              <a:rPr kumimoji="0" lang="en" sz="2500" b="0" i="0" u="none" strike="noStrike" kern="0" cap="none" spc="0" normalizeH="0" baseline="0" noProof="0" dirty="0">
                <a:ln>
                  <a:noFill/>
                </a:ln>
                <a:solidFill>
                  <a:srgbClr val="FF5858"/>
                </a:solidFill>
                <a:effectLst/>
                <a:uLnTx/>
                <a:uFillTx/>
                <a:latin typeface="Fira Code"/>
                <a:ea typeface="Fira Code"/>
                <a:sym typeface="Fira Code"/>
              </a:rPr>
              <a:t> </a:t>
            </a:r>
            <a:r>
              <a:rPr kumimoji="0" lang="en" sz="2500" b="0" i="0" u="none" strike="noStrike" kern="0" cap="none" spc="0" normalizeH="0" baseline="0" noProof="0" dirty="0">
                <a:ln>
                  <a:noFill/>
                </a:ln>
                <a:solidFill>
                  <a:srgbClr val="FFFFFF"/>
                </a:solidFill>
                <a:effectLst/>
                <a:uLnTx/>
                <a:uFillTx/>
                <a:latin typeface="Fira Code"/>
                <a:ea typeface="Fira Code"/>
                <a:sym typeface="Fira Code"/>
              </a:rPr>
              <a:t>{</a:t>
            </a:r>
            <a:endParaRPr dirty="0">
              <a:solidFill>
                <a:schemeClr val="accent6"/>
              </a:solidFill>
            </a:endParaRPr>
          </a:p>
        </p:txBody>
      </p:sp>
      <p:sp>
        <p:nvSpPr>
          <p:cNvPr id="562" name="Google Shape;562;p32"/>
          <p:cNvSpPr txBox="1">
            <a:spLocks noGrp="1"/>
          </p:cNvSpPr>
          <p:nvPr>
            <p:ph type="subTitle" idx="1"/>
          </p:nvPr>
        </p:nvSpPr>
        <p:spPr>
          <a:xfrm>
            <a:off x="1590925" y="1234400"/>
            <a:ext cx="7365923" cy="21922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a:solidFill>
                  <a:srgbClr val="00B050"/>
                </a:solidFill>
              </a:rPr>
              <a:t>The </a:t>
            </a:r>
            <a:r>
              <a:rPr lang="en-US" sz="1300" b="1" dirty="0">
                <a:solidFill>
                  <a:srgbClr val="00B050"/>
                </a:solidFill>
              </a:rPr>
              <a:t>key</a:t>
            </a:r>
            <a:r>
              <a:rPr lang="en-US" sz="1300" dirty="0">
                <a:solidFill>
                  <a:srgbClr val="00B050"/>
                </a:solidFill>
              </a:rPr>
              <a:t> must be generated randomly, for example by implementing    *</a:t>
            </a:r>
          </a:p>
          <a:p>
            <a:pPr marL="0" lvl="0" indent="0" algn="l" rtl="0">
              <a:spcBef>
                <a:spcPts val="0"/>
              </a:spcBef>
              <a:spcAft>
                <a:spcPts val="0"/>
              </a:spcAft>
              <a:buNone/>
            </a:pPr>
            <a:r>
              <a:rPr lang="en-US" sz="1300" dirty="0">
                <a:solidFill>
                  <a:srgbClr val="00B050"/>
                </a:solidFill>
              </a:rPr>
              <a:t> * PUFs in Esp32. 				     		     *</a:t>
            </a:r>
          </a:p>
          <a:p>
            <a:pPr marL="0" lvl="0" indent="0" algn="l" rtl="0">
              <a:spcBef>
                <a:spcPts val="0"/>
              </a:spcBef>
              <a:spcAft>
                <a:spcPts val="0"/>
              </a:spcAft>
              <a:buNone/>
            </a:pPr>
            <a:r>
              <a:rPr lang="en-US" sz="1300" dirty="0">
                <a:solidFill>
                  <a:srgbClr val="00B050"/>
                </a:solidFill>
              </a:rPr>
              <a:t> </a:t>
            </a:r>
            <a:r>
              <a:rPr lang="en" sz="1300" dirty="0">
                <a:solidFill>
                  <a:srgbClr val="00B050"/>
                </a:solidFill>
              </a:rPr>
              <a:t>**********************************************************************/</a:t>
            </a:r>
            <a:endParaRPr sz="1300" dirty="0">
              <a:solidFill>
                <a:srgbClr val="00B050"/>
              </a:solidFill>
            </a:endParaRPr>
          </a:p>
          <a:p>
            <a:pPr marL="449116" lvl="0" indent="0" algn="l" rtl="0">
              <a:spcBef>
                <a:spcPts val="1000"/>
              </a:spcBef>
              <a:spcAft>
                <a:spcPts val="0"/>
              </a:spcAft>
              <a:buNone/>
            </a:pPr>
            <a:r>
              <a:rPr lang="en" sz="1300" dirty="0">
                <a:solidFill>
                  <a:schemeClr val="accent6"/>
                </a:solidFill>
              </a:rPr>
              <a:t>&lt;</a:t>
            </a:r>
            <a:r>
              <a:rPr lang="en" sz="1300" dirty="0">
                <a:solidFill>
                  <a:schemeClr val="accent3"/>
                </a:solidFill>
              </a:rPr>
              <a:t> </a:t>
            </a:r>
            <a:r>
              <a:rPr lang="en-US" sz="1300" dirty="0">
                <a:solidFill>
                  <a:schemeClr val="accent3"/>
                </a:solidFill>
              </a:rPr>
              <a:t>This is useful because the PUF is used to create keys that are generated on-demand and instantaneously erased once used. The PUF key value never exists in digital form within the circuitry of the security IC and the key is derived and produced on-demand from physical characteristics of circuit elements, they are never present in the device’s nonvolatile memory </a:t>
            </a:r>
            <a:r>
              <a:rPr lang="en" sz="1300" dirty="0">
                <a:solidFill>
                  <a:schemeClr val="accent3"/>
                </a:solidFill>
              </a:rPr>
              <a:t>&gt;</a:t>
            </a:r>
            <a:endParaRPr sz="1300" dirty="0">
              <a:solidFill>
                <a:schemeClr val="accent3"/>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41713" y="3426691"/>
            <a:ext cx="5047011" cy="819547"/>
            <a:chOff x="1741713" y="3426691"/>
            <a:chExt cx="5047011" cy="819547"/>
          </a:xfrm>
        </p:grpSpPr>
        <p:cxnSp>
          <p:nvCxnSpPr>
            <p:cNvPr id="567" name="Google Shape;567;p32"/>
            <p:cNvCxnSpPr>
              <a:cxnSpLocks/>
            </p:cNvCxnSpPr>
            <p:nvPr/>
          </p:nvCxnSpPr>
          <p:spPr>
            <a:xfrm>
              <a:off x="2280025" y="3426691"/>
              <a:ext cx="0" cy="26785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741713" y="3630715"/>
              <a:ext cx="5047011" cy="61552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 </a:t>
              </a:r>
              <a:r>
                <a:rPr lang="en-US" dirty="0">
                  <a:solidFill>
                    <a:schemeClr val="accent1"/>
                  </a:solidFill>
                  <a:latin typeface="Fira Code"/>
                  <a:ea typeface="Fira Code"/>
                  <a:cs typeface="Fira Code"/>
                  <a:sym typeface="Fira Code"/>
                </a:rPr>
                <a:t>In our case we have a hard-coded non-random   </a:t>
              </a:r>
            </a:p>
            <a:p>
              <a:pPr marL="0" lvl="0" indent="0" rtl="0">
                <a:spcBef>
                  <a:spcPts val="0"/>
                </a:spcBef>
                <a:spcAft>
                  <a:spcPts val="0"/>
                </a:spcAft>
                <a:buNone/>
              </a:pPr>
              <a:r>
                <a:rPr lang="en-US" dirty="0">
                  <a:solidFill>
                    <a:schemeClr val="accent1"/>
                  </a:solidFill>
                  <a:latin typeface="Fira Code"/>
                  <a:ea typeface="Fira Code"/>
                  <a:cs typeface="Fira Code"/>
                  <a:sym typeface="Fira Code"/>
                </a:rPr>
                <a:t>  test key </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8" name="Elemento grafico 7">
            <a:extLst>
              <a:ext uri="{FF2B5EF4-FFF2-40B4-BE49-F238E27FC236}">
                <a16:creationId xmlns:a16="http://schemas.microsoft.com/office/drawing/2014/main" id="{08652570-683F-42F3-36DC-28C53E3083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7036" y="3417916"/>
            <a:ext cx="935089" cy="935089"/>
          </a:xfrm>
          <a:prstGeom prst="rect">
            <a:avLst/>
          </a:prstGeom>
        </p:spPr>
      </p:pic>
    </p:spTree>
    <p:extLst>
      <p:ext uri="{BB962C8B-B14F-4D97-AF65-F5344CB8AC3E}">
        <p14:creationId xmlns:p14="http://schemas.microsoft.com/office/powerpoint/2010/main" val="1110393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666454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it-IT" sz="2500" b="0" i="0" u="none" strike="noStrike" kern="0" cap="none" spc="0" normalizeH="0" baseline="0" noProof="0" dirty="0">
                <a:ln>
                  <a:noFill/>
                </a:ln>
                <a:solidFill>
                  <a:srgbClr val="FF5858"/>
                </a:solidFill>
                <a:effectLst/>
                <a:uLnTx/>
                <a:uFillTx/>
                <a:latin typeface="Fira Code"/>
                <a:ea typeface="Fira Code"/>
                <a:sym typeface="Fira Code"/>
              </a:rPr>
              <a:t>Tag</a:t>
            </a:r>
            <a:r>
              <a:rPr kumimoji="0" lang="en" sz="2500" b="0" i="0" u="none" strike="noStrike" kern="0" cap="none" spc="0" normalizeH="0" baseline="0" noProof="0" dirty="0">
                <a:ln>
                  <a:noFill/>
                </a:ln>
                <a:solidFill>
                  <a:srgbClr val="FF5858"/>
                </a:solidFill>
                <a:effectLst/>
                <a:uLnTx/>
                <a:uFillTx/>
                <a:latin typeface="Fira Code"/>
                <a:ea typeface="Fira Code"/>
                <a:sym typeface="Fira Code"/>
              </a:rPr>
              <a:t> </a:t>
            </a:r>
            <a:r>
              <a:rPr kumimoji="0" lang="en" sz="2500" b="0" i="0" u="none" strike="noStrike" kern="0" cap="none" spc="0" normalizeH="0" baseline="0" noProof="0" dirty="0">
                <a:ln>
                  <a:noFill/>
                </a:ln>
                <a:solidFill>
                  <a:srgbClr val="A5CF27"/>
                </a:solidFill>
                <a:effectLst/>
                <a:uLnTx/>
                <a:uFillTx/>
                <a:latin typeface="Fira Code"/>
                <a:ea typeface="Fira Code"/>
                <a:sym typeface="Fira Code"/>
              </a:rPr>
              <a:t>AES_128 </a:t>
            </a:r>
            <a:r>
              <a:rPr kumimoji="0" lang="en" sz="2500" b="0" i="0" u="none" strike="noStrike" kern="0" cap="none" spc="0" normalizeH="0" baseline="0" noProof="0" dirty="0">
                <a:ln>
                  <a:noFill/>
                </a:ln>
                <a:solidFill>
                  <a:srgbClr val="E7E7E7"/>
                </a:solidFill>
                <a:effectLst/>
                <a:uLnTx/>
                <a:uFillTx/>
                <a:latin typeface="Fira Code"/>
                <a:ea typeface="Fira Code"/>
                <a:sym typeface="Fira Code"/>
              </a:rPr>
              <a:t>(plainText, key, IV)</a:t>
            </a:r>
            <a:r>
              <a:rPr kumimoji="0" lang="en" sz="2500" b="0" i="0" u="none" strike="noStrike" kern="0" cap="none" spc="0" normalizeH="0" baseline="0" noProof="0" dirty="0">
                <a:ln>
                  <a:noFill/>
                </a:ln>
                <a:solidFill>
                  <a:srgbClr val="FF5858"/>
                </a:solidFill>
                <a:effectLst/>
                <a:uLnTx/>
                <a:uFillTx/>
                <a:latin typeface="Fira Code"/>
                <a:ea typeface="Fira Code"/>
                <a:sym typeface="Fira Code"/>
              </a:rPr>
              <a:t> </a:t>
            </a:r>
            <a:r>
              <a:rPr kumimoji="0" lang="en" sz="2500" b="0" i="0" u="none" strike="noStrike" kern="0" cap="none" spc="0" normalizeH="0" baseline="0" noProof="0" dirty="0">
                <a:ln>
                  <a:noFill/>
                </a:ln>
                <a:solidFill>
                  <a:srgbClr val="FFFFFF"/>
                </a:solidFill>
                <a:effectLst/>
                <a:uLnTx/>
                <a:uFillTx/>
                <a:latin typeface="Fira Code"/>
                <a:ea typeface="Fira Code"/>
                <a:sym typeface="Fira Code"/>
              </a:rPr>
              <a:t>{</a:t>
            </a:r>
            <a:endParaRPr dirty="0">
              <a:solidFill>
                <a:schemeClr val="accent6"/>
              </a:solidFill>
            </a:endParaRPr>
          </a:p>
        </p:txBody>
      </p:sp>
      <p:sp>
        <p:nvSpPr>
          <p:cNvPr id="562" name="Google Shape;562;p32"/>
          <p:cNvSpPr txBox="1">
            <a:spLocks noGrp="1"/>
          </p:cNvSpPr>
          <p:nvPr>
            <p:ph type="subTitle" idx="1"/>
          </p:nvPr>
        </p:nvSpPr>
        <p:spPr>
          <a:xfrm>
            <a:off x="1590926" y="1226190"/>
            <a:ext cx="6957590" cy="17438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a:solidFill>
                  <a:srgbClr val="00B050"/>
                </a:solidFill>
              </a:rPr>
              <a:t>The </a:t>
            </a:r>
            <a:r>
              <a:rPr lang="en-US" sz="1300" b="1" dirty="0">
                <a:solidFill>
                  <a:srgbClr val="00B050"/>
                </a:solidFill>
              </a:rPr>
              <a:t>IV</a:t>
            </a:r>
            <a:r>
              <a:rPr lang="en-US" sz="1300" dirty="0">
                <a:solidFill>
                  <a:srgbClr val="00B050"/>
                </a:solidFill>
              </a:rPr>
              <a:t> are generated casually by Esp32 RNG Hardware.		 *     </a:t>
            </a:r>
          </a:p>
          <a:p>
            <a:pPr marL="0" lvl="0" indent="0" algn="l" rtl="0">
              <a:spcBef>
                <a:spcPts val="0"/>
              </a:spcBef>
              <a:spcAft>
                <a:spcPts val="0"/>
              </a:spcAft>
              <a:buNone/>
            </a:pPr>
            <a:r>
              <a:rPr lang="en" sz="1300" dirty="0">
                <a:solidFill>
                  <a:srgbClr val="00B050"/>
                </a:solidFill>
              </a:rPr>
              <a:t> ******************************************************************/</a:t>
            </a:r>
            <a:endParaRPr sz="1300" dirty="0">
              <a:solidFill>
                <a:srgbClr val="00B050"/>
              </a:solidFill>
            </a:endParaRPr>
          </a:p>
          <a:p>
            <a:pPr marL="449116" lvl="0" indent="0" algn="l" rtl="0">
              <a:spcBef>
                <a:spcPts val="1000"/>
              </a:spcBef>
              <a:spcAft>
                <a:spcPts val="0"/>
              </a:spcAft>
              <a:buNone/>
            </a:pPr>
            <a:r>
              <a:rPr lang="en" sz="1300" dirty="0">
                <a:solidFill>
                  <a:schemeClr val="accent6"/>
                </a:solidFill>
              </a:rPr>
              <a:t>&lt;</a:t>
            </a:r>
            <a:r>
              <a:rPr lang="en" sz="1300" dirty="0">
                <a:solidFill>
                  <a:schemeClr val="accent3"/>
                </a:solidFill>
              </a:rPr>
              <a:t> </a:t>
            </a:r>
            <a:r>
              <a:rPr lang="en-US" sz="1300" dirty="0">
                <a:solidFill>
                  <a:schemeClr val="accent3"/>
                </a:solidFill>
              </a:rPr>
              <a:t>The function </a:t>
            </a:r>
            <a:r>
              <a:rPr lang="en-US" sz="1300" dirty="0" err="1">
                <a:solidFill>
                  <a:schemeClr val="accent3"/>
                </a:solidFill>
                <a:latin typeface="Courier New" panose="02070309020205020404" pitchFamily="49" charset="0"/>
                <a:cs typeface="Courier New" panose="02070309020205020404" pitchFamily="49" charset="0"/>
              </a:rPr>
              <a:t>esp_random</a:t>
            </a:r>
            <a:r>
              <a:rPr lang="en-US" sz="1300" dirty="0">
                <a:solidFill>
                  <a:schemeClr val="accent3"/>
                </a:solidFill>
                <a:latin typeface="Courier New" panose="02070309020205020404" pitchFamily="49" charset="0"/>
                <a:cs typeface="Courier New" panose="02070309020205020404" pitchFamily="49" charset="0"/>
              </a:rPr>
              <a:t>() </a:t>
            </a:r>
            <a:r>
              <a:rPr lang="en-US" sz="1300" dirty="0">
                <a:solidFill>
                  <a:schemeClr val="accent3"/>
                </a:solidFill>
              </a:rPr>
              <a:t>produces true random numbers if   Wi-Fi or Bluetooth are enabled. The function returns an integer of 32 bit, so the string IV is </a:t>
            </a:r>
            <a:r>
              <a:rPr lang="en-US" sz="1300" dirty="0" err="1">
                <a:solidFill>
                  <a:schemeClr val="accent3"/>
                </a:solidFill>
              </a:rPr>
              <a:t>builded</a:t>
            </a:r>
            <a:r>
              <a:rPr lang="en-US" sz="1300" dirty="0">
                <a:solidFill>
                  <a:schemeClr val="accent3"/>
                </a:solidFill>
              </a:rPr>
              <a:t> in append by generating more TRNs to output a 96-bit string (12 byte) </a:t>
            </a:r>
            <a:r>
              <a:rPr lang="en" sz="1300" dirty="0">
                <a:solidFill>
                  <a:schemeClr val="accent3"/>
                </a:solidFill>
              </a:rPr>
              <a:t>&gt;</a:t>
            </a:r>
            <a:endParaRPr sz="1300" dirty="0">
              <a:solidFill>
                <a:schemeClr val="accent3"/>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41713" y="2951712"/>
            <a:ext cx="5430873" cy="1082130"/>
            <a:chOff x="1741713" y="2951712"/>
            <a:chExt cx="5047011" cy="1082130"/>
          </a:xfrm>
        </p:grpSpPr>
        <p:cxnSp>
          <p:nvCxnSpPr>
            <p:cNvPr id="567" name="Google Shape;567;p32"/>
            <p:cNvCxnSpPr>
              <a:cxnSpLocks/>
            </p:cNvCxnSpPr>
            <p:nvPr/>
          </p:nvCxnSpPr>
          <p:spPr>
            <a:xfrm>
              <a:off x="2280025" y="2951712"/>
              <a:ext cx="0" cy="259553"/>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741713" y="3202876"/>
              <a:ext cx="5047011" cy="830966"/>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 </a:t>
              </a:r>
              <a:r>
                <a:rPr lang="en-US" dirty="0">
                  <a:solidFill>
                    <a:schemeClr val="accent1"/>
                  </a:solidFill>
                  <a:latin typeface="Fira Code"/>
                  <a:ea typeface="Fira Code"/>
                  <a:cs typeface="Fira Code"/>
                  <a:sym typeface="Fira Code"/>
                </a:rPr>
                <a:t>Every credential is own IV stored in clear </a:t>
              </a:r>
            </a:p>
            <a:p>
              <a:pPr marL="0" lvl="0" indent="0" rtl="0">
                <a:spcBef>
                  <a:spcPts val="0"/>
                </a:spcBef>
                <a:spcAft>
                  <a:spcPts val="0"/>
                </a:spcAft>
                <a:buNone/>
              </a:pPr>
              <a:r>
                <a:rPr lang="en-US" dirty="0">
                  <a:solidFill>
                    <a:schemeClr val="accent1"/>
                  </a:solidFill>
                  <a:latin typeface="Fira Code"/>
                  <a:ea typeface="Fira Code"/>
                  <a:cs typeface="Fira Code"/>
                  <a:sym typeface="Fira Code"/>
                </a:rPr>
                <a:t>  and IV associated changes at each new </a:t>
              </a:r>
            </a:p>
            <a:p>
              <a:pPr marL="0" lvl="0" indent="0" rtl="0">
                <a:spcBef>
                  <a:spcPts val="0"/>
                </a:spcBef>
                <a:spcAft>
                  <a:spcPts val="0"/>
                </a:spcAft>
                <a:buNone/>
              </a:pPr>
              <a:r>
                <a:rPr lang="en-US" dirty="0">
                  <a:solidFill>
                    <a:schemeClr val="accent1"/>
                  </a:solidFill>
                  <a:latin typeface="Fira Code"/>
                  <a:ea typeface="Fira Code"/>
                  <a:cs typeface="Fira Code"/>
                  <a:sym typeface="Fira Code"/>
                </a:rPr>
                <a:t>  encryption of the same credential </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
        <p:nvSpPr>
          <p:cNvPr id="7" name="Google Shape;568;p32">
            <a:extLst>
              <a:ext uri="{FF2B5EF4-FFF2-40B4-BE49-F238E27FC236}">
                <a16:creationId xmlns:a16="http://schemas.microsoft.com/office/drawing/2014/main" id="{B536D202-88EE-CDA5-F922-0EE72942A277}"/>
              </a:ext>
            </a:extLst>
          </p:cNvPr>
          <p:cNvSpPr txBox="1"/>
          <p:nvPr/>
        </p:nvSpPr>
        <p:spPr>
          <a:xfrm>
            <a:off x="7053657" y="2910488"/>
            <a:ext cx="1484780" cy="1415742"/>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8000" dirty="0">
                <a:solidFill>
                  <a:schemeClr val="bg2"/>
                </a:solidFill>
                <a:latin typeface="Fira Code"/>
                <a:ea typeface="Fira Code"/>
                <a:cs typeface="Fira Code"/>
                <a:sym typeface="Fira Code"/>
              </a:rPr>
              <a:t>IV</a:t>
            </a:r>
            <a:endParaRPr dirty="0">
              <a:solidFill>
                <a:schemeClr val="bg2"/>
              </a:solidFill>
              <a:latin typeface="Fira Code"/>
              <a:ea typeface="Fira Code"/>
              <a:cs typeface="Fira Code"/>
              <a:sym typeface="Fira Code"/>
            </a:endParaRPr>
          </a:p>
        </p:txBody>
      </p:sp>
    </p:spTree>
    <p:extLst>
      <p:ext uri="{BB962C8B-B14F-4D97-AF65-F5344CB8AC3E}">
        <p14:creationId xmlns:p14="http://schemas.microsoft.com/office/powerpoint/2010/main" val="417905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Introduction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448125"/>
            <a:ext cx="4298268"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What is a PassWord Manager </a:t>
            </a:r>
          </a:p>
          <a:p>
            <a:pPr marL="0" lvl="0" indent="0" algn="l" rtl="0">
              <a:spcBef>
                <a:spcPts val="0"/>
              </a:spcBef>
              <a:spcAft>
                <a:spcPts val="0"/>
              </a:spcAft>
              <a:buNone/>
            </a:pPr>
            <a:r>
              <a:rPr lang="en" dirty="0"/>
              <a:t>   and PassChain device */</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Serial</a:t>
            </a:r>
            <a:r>
              <a:rPr lang="en" dirty="0">
                <a:solidFill>
                  <a:schemeClr val="accent3"/>
                </a:solidFill>
              </a:rPr>
              <a:t>.</a:t>
            </a:r>
            <a:r>
              <a:rPr lang="en" dirty="0"/>
              <a:t>println</a:t>
            </a:r>
            <a:r>
              <a:rPr lang="en" dirty="0">
                <a:solidFill>
                  <a:schemeClr val="accent2"/>
                </a:solidFill>
              </a:rPr>
              <a:t> </a:t>
            </a:r>
            <a:r>
              <a:rPr lang="en" dirty="0">
                <a:solidFill>
                  <a:schemeClr val="accent3"/>
                </a:solidFill>
              </a:rPr>
              <a:t>(</a:t>
            </a:r>
            <a:r>
              <a:rPr lang="en" sz="2400" dirty="0">
                <a:solidFill>
                  <a:srgbClr val="00B050"/>
                </a:solidFill>
              </a:rPr>
              <a:t>‘</a:t>
            </a:r>
            <a:r>
              <a:rPr lang="en" sz="2000" dirty="0">
                <a:solidFill>
                  <a:srgbClr val="00B050"/>
                </a:solidFill>
              </a:rPr>
              <a:t>AES Ad</a:t>
            </a:r>
            <a:r>
              <a:rPr lang="it-IT" sz="2000" dirty="0" err="1">
                <a:solidFill>
                  <a:srgbClr val="00B050"/>
                </a:solidFill>
              </a:rPr>
              <a:t>vantages</a:t>
            </a:r>
            <a:r>
              <a:rPr lang="en" sz="2000" dirty="0">
                <a:solidFill>
                  <a:srgbClr val="00B050"/>
                </a:solidFill>
              </a:rPr>
              <a:t>: </a:t>
            </a:r>
            <a:r>
              <a:rPr lang="en" sz="2400" dirty="0">
                <a:solidFill>
                  <a:srgbClr val="00B050"/>
                </a:solidFill>
              </a:rPr>
              <a:t>‘ </a:t>
            </a:r>
            <a:r>
              <a:rPr lang="en" sz="2400" dirty="0">
                <a:solidFill>
                  <a:schemeClr val="accent6"/>
                </a:solidFill>
              </a:rPr>
              <a:t>+</a:t>
            </a:r>
            <a:endParaRPr dirty="0">
              <a:solidFill>
                <a:schemeClr val="accent6"/>
              </a:solidFill>
            </a:endParaRPr>
          </a:p>
        </p:txBody>
      </p:sp>
      <p:sp>
        <p:nvSpPr>
          <p:cNvPr id="635" name="Google Shape;635;p34"/>
          <p:cNvSpPr txBox="1"/>
          <p:nvPr/>
        </p:nvSpPr>
        <p:spPr>
          <a:xfrm>
            <a:off x="1084824" y="3954425"/>
            <a:ext cx="6653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Step 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888875" y="126145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It is a fast algorithm</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Step 02</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3326925" y="1984008"/>
            <a:ext cx="432078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The key can be 128 – 192 – 296 bit long not allowing brute force attacks</a:t>
            </a:r>
          </a:p>
        </p:txBody>
      </p:sp>
      <p:sp>
        <p:nvSpPr>
          <p:cNvPr id="640" name="Google Shape;640;p34"/>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76422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3"/>
                </a:solidFill>
                <a:latin typeface="Fira Code"/>
                <a:ea typeface="Fira Code"/>
                <a:cs typeface="Fira Code"/>
                <a:sym typeface="Fira Code"/>
              </a:rPr>
              <a:t>The block size is 128 bits</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Step 04</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4183275" y="342912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GCM mode allows authentication, confidentiality and integrity  </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a:t>
            </a:r>
            <a:r>
              <a:rPr lang="en" dirty="0">
                <a:solidFill>
                  <a:schemeClr val="accent3"/>
                </a:solidFill>
              </a:rPr>
              <a:t>ino</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608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Serial</a:t>
            </a:r>
            <a:r>
              <a:rPr lang="en" dirty="0">
                <a:solidFill>
                  <a:schemeClr val="accent3"/>
                </a:solidFill>
              </a:rPr>
              <a:t>.</a:t>
            </a:r>
            <a:r>
              <a:rPr lang="en" dirty="0"/>
              <a:t>println</a:t>
            </a:r>
            <a:r>
              <a:rPr lang="en" dirty="0">
                <a:solidFill>
                  <a:schemeClr val="accent2"/>
                </a:solidFill>
              </a:rPr>
              <a:t> </a:t>
            </a:r>
            <a:r>
              <a:rPr lang="en" dirty="0">
                <a:solidFill>
                  <a:schemeClr val="accent3"/>
                </a:solidFill>
              </a:rPr>
              <a:t>(</a:t>
            </a:r>
            <a:r>
              <a:rPr lang="en" sz="2400" dirty="0">
                <a:solidFill>
                  <a:srgbClr val="00B050"/>
                </a:solidFill>
              </a:rPr>
              <a:t>‘</a:t>
            </a:r>
            <a:r>
              <a:rPr lang="en" sz="2000" dirty="0">
                <a:solidFill>
                  <a:srgbClr val="00B050"/>
                </a:solidFill>
              </a:rPr>
              <a:t>AES </a:t>
            </a:r>
            <a:r>
              <a:rPr lang="it-IT" sz="2000" dirty="0" err="1">
                <a:solidFill>
                  <a:srgbClr val="00B050"/>
                </a:solidFill>
              </a:rPr>
              <a:t>Disadvantages</a:t>
            </a:r>
            <a:r>
              <a:rPr lang="en" sz="2000" dirty="0">
                <a:solidFill>
                  <a:srgbClr val="00B050"/>
                </a:solidFill>
              </a:rPr>
              <a:t>: </a:t>
            </a:r>
            <a:r>
              <a:rPr lang="en" sz="2400" dirty="0">
                <a:solidFill>
                  <a:srgbClr val="00B050"/>
                </a:solidFill>
              </a:rPr>
              <a:t>‘ </a:t>
            </a:r>
            <a:r>
              <a:rPr lang="en" sz="2400" dirty="0">
                <a:solidFill>
                  <a:schemeClr val="accent6"/>
                </a:solidFill>
              </a:rPr>
              <a:t>+</a:t>
            </a:r>
            <a:endParaRPr dirty="0">
              <a:solidFill>
                <a:schemeClr val="accent6"/>
              </a:solidFill>
            </a:endParaRPr>
          </a:p>
        </p:txBody>
      </p:sp>
      <p:sp>
        <p:nvSpPr>
          <p:cNvPr id="635" name="Google Shape;635;p34"/>
          <p:cNvSpPr txBox="1"/>
          <p:nvPr/>
        </p:nvSpPr>
        <p:spPr>
          <a:xfrm>
            <a:off x="1084824" y="3954425"/>
            <a:ext cx="6653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Step 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888874" y="1261450"/>
            <a:ext cx="504917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In the case of nonce reuse both integrity and confidentiality properties are violated</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Step 02</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3326925" y="1984008"/>
            <a:ext cx="5578536"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Short tags produce message forgeries</a:t>
            </a:r>
          </a:p>
        </p:txBody>
      </p:sp>
      <p:sp>
        <p:nvSpPr>
          <p:cNvPr id="640" name="Google Shape;640;p34"/>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76422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GCM implementations are vulnerable to timing attacks </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Step 04</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4183275" y="342912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GCM is vulnerable against cycling attacks  </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a:t>
            </a:r>
            <a:r>
              <a:rPr lang="en" dirty="0">
                <a:solidFill>
                  <a:schemeClr val="accent3"/>
                </a:solidFill>
              </a:rPr>
              <a:t>ino</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353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444372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v</a:t>
            </a:r>
            <a:r>
              <a:rPr lang="en" dirty="0"/>
              <a:t>oid </a:t>
            </a:r>
            <a:r>
              <a:rPr lang="en" dirty="0">
                <a:solidFill>
                  <a:schemeClr val="accent2"/>
                </a:solidFill>
              </a:rPr>
              <a:t>SSL </a:t>
            </a:r>
            <a:r>
              <a:rPr lang="en" dirty="0">
                <a:solidFill>
                  <a:schemeClr val="accent3"/>
                </a:solidFill>
              </a:rPr>
              <a:t>(certs)</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0926" y="1234400"/>
            <a:ext cx="7476874" cy="17297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rgbClr val="00B050"/>
                </a:solidFill>
              </a:rPr>
              <a:t>/************************************************************************</a:t>
            </a:r>
          </a:p>
          <a:p>
            <a:pPr marL="0" lvl="0" indent="0" algn="l" rtl="0">
              <a:spcBef>
                <a:spcPts val="0"/>
              </a:spcBef>
              <a:spcAft>
                <a:spcPts val="0"/>
              </a:spcAft>
              <a:buNone/>
            </a:pPr>
            <a:r>
              <a:rPr lang="en" sz="1300" dirty="0">
                <a:solidFill>
                  <a:srgbClr val="00B050"/>
                </a:solidFill>
              </a:rPr>
              <a:t> * </a:t>
            </a:r>
            <a:r>
              <a:rPr lang="en-US" sz="1300" dirty="0">
                <a:solidFill>
                  <a:srgbClr val="00B050"/>
                </a:solidFill>
              </a:rPr>
              <a:t>SSL was used to create a secure channel during data exchange between *</a:t>
            </a:r>
          </a:p>
          <a:p>
            <a:pPr marL="0" lvl="0" indent="0" algn="l" rtl="0">
              <a:spcBef>
                <a:spcPts val="0"/>
              </a:spcBef>
              <a:spcAft>
                <a:spcPts val="0"/>
              </a:spcAft>
              <a:buNone/>
            </a:pPr>
            <a:r>
              <a:rPr lang="en-US" sz="1300" dirty="0">
                <a:solidFill>
                  <a:srgbClr val="00B050"/>
                </a:solidFill>
              </a:rPr>
              <a:t> * the Python server and the board. 		        		       *</a:t>
            </a:r>
          </a:p>
          <a:p>
            <a:pPr marL="0" lvl="0" indent="0" algn="l" rtl="0">
              <a:spcBef>
                <a:spcPts val="0"/>
              </a:spcBef>
              <a:spcAft>
                <a:spcPts val="0"/>
              </a:spcAft>
              <a:buNone/>
            </a:pPr>
            <a:r>
              <a:rPr lang="en-US" sz="1300" dirty="0">
                <a:solidFill>
                  <a:srgbClr val="00B050"/>
                </a:solidFill>
              </a:rPr>
              <a:t> </a:t>
            </a:r>
            <a:r>
              <a:rPr lang="en" sz="1300" dirty="0">
                <a:solidFill>
                  <a:srgbClr val="00B050"/>
                </a:solidFill>
              </a:rPr>
              <a:t>************************************************************************/</a:t>
            </a:r>
            <a:endParaRPr sz="1300" dirty="0">
              <a:solidFill>
                <a:srgbClr val="00B050"/>
              </a:solidFill>
            </a:endParaRPr>
          </a:p>
          <a:p>
            <a:pPr marL="449116" lvl="0" indent="0" algn="l" rtl="0">
              <a:spcBef>
                <a:spcPts val="1000"/>
              </a:spcBef>
              <a:spcAft>
                <a:spcPts val="0"/>
              </a:spcAft>
              <a:buNone/>
            </a:pPr>
            <a:r>
              <a:rPr lang="en" sz="1300" dirty="0">
                <a:solidFill>
                  <a:schemeClr val="accent6"/>
                </a:solidFill>
              </a:rPr>
              <a:t>&lt; </a:t>
            </a:r>
            <a:r>
              <a:rPr lang="en-US" sz="1300" dirty="0">
                <a:solidFill>
                  <a:schemeClr val="accent3"/>
                </a:solidFill>
              </a:rPr>
              <a:t>SSL allows us to authenticate the </a:t>
            </a:r>
            <a:r>
              <a:rPr lang="en-US" sz="1300" dirty="0" err="1">
                <a:solidFill>
                  <a:schemeClr val="accent3"/>
                </a:solidFill>
              </a:rPr>
              <a:t>PassChain</a:t>
            </a:r>
            <a:r>
              <a:rPr lang="en-US" sz="1300" dirty="0">
                <a:solidFill>
                  <a:schemeClr val="accent3"/>
                </a:solidFill>
              </a:rPr>
              <a:t> boards through the use of certificates. In fact, before the data exchange takes place, the server checks the client and server certificates and then the exchange takes place </a:t>
            </a:r>
            <a:r>
              <a:rPr lang="en" sz="1300" dirty="0">
                <a:solidFill>
                  <a:schemeClr val="accent3"/>
                </a:solidFill>
              </a:rPr>
              <a:t>&gt;</a:t>
            </a:r>
            <a:endParaRPr sz="1300" dirty="0">
              <a:solidFill>
                <a:schemeClr val="accent3"/>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741713" y="2979420"/>
            <a:ext cx="5456755" cy="1375929"/>
            <a:chOff x="1741713" y="3485267"/>
            <a:chExt cx="6137689" cy="1375929"/>
          </a:xfrm>
        </p:grpSpPr>
        <p:cxnSp>
          <p:nvCxnSpPr>
            <p:cNvPr id="567" name="Google Shape;567;p32"/>
            <p:cNvCxnSpPr>
              <a:cxnSpLocks/>
            </p:cNvCxnSpPr>
            <p:nvPr/>
          </p:nvCxnSpPr>
          <p:spPr>
            <a:xfrm>
              <a:off x="2280025" y="3485267"/>
              <a:ext cx="0" cy="300718"/>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1741713" y="3691675"/>
              <a:ext cx="6137689" cy="116952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 </a:t>
              </a:r>
              <a:r>
                <a:rPr lang="en-US" sz="1200" dirty="0">
                  <a:solidFill>
                    <a:schemeClr val="accent1"/>
                  </a:solidFill>
                  <a:latin typeface="Fira Code"/>
                  <a:ea typeface="Fira Code"/>
                  <a:cs typeface="Fira Code"/>
                  <a:sym typeface="Fira Code"/>
                </a:rPr>
                <a:t>The disadvantages are that it uses a heavy protocol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due to the continuous encryption and decryption of data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when it departs and arrives at destination and to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generate new certificates for every new board that </a:t>
              </a:r>
            </a:p>
            <a:p>
              <a:pPr marL="0" lvl="0" indent="0" rtl="0">
                <a:spcBef>
                  <a:spcPts val="0"/>
                </a:spcBef>
                <a:spcAft>
                  <a:spcPts val="0"/>
                </a:spcAft>
                <a:buNone/>
              </a:pPr>
              <a:r>
                <a:rPr lang="en-US" sz="1200" dirty="0">
                  <a:solidFill>
                    <a:schemeClr val="accent1"/>
                  </a:solidFill>
                  <a:latin typeface="Fira Code"/>
                  <a:ea typeface="Fira Code"/>
                  <a:cs typeface="Fira Code"/>
                  <a:sym typeface="Fira Code"/>
                </a:rPr>
                <a:t>  connects to the server </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PassChain</a:t>
            </a:r>
            <a:r>
              <a:rPr lang="en" sz="1400" dirty="0">
                <a:solidFill>
                  <a:schemeClr val="accent3"/>
                </a:solidFill>
              </a:rPr>
              <a:t>.ino</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Details.ino</a:t>
            </a:r>
            <a:endParaRPr sz="1400" dirty="0">
              <a:solidFill>
                <a:schemeClr val="accent3"/>
              </a:solidFill>
            </a:endParaRPr>
          </a:p>
        </p:txBody>
      </p:sp>
      <p:pic>
        <p:nvPicPr>
          <p:cNvPr id="7" name="Elemento grafico 6">
            <a:extLst>
              <a:ext uri="{FF2B5EF4-FFF2-40B4-BE49-F238E27FC236}">
                <a16:creationId xmlns:a16="http://schemas.microsoft.com/office/drawing/2014/main" id="{0404FEE2-3CE4-572B-3011-861E576DE0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1518" y="2905235"/>
            <a:ext cx="1372440" cy="1372440"/>
          </a:xfrm>
          <a:prstGeom prst="rect">
            <a:avLst/>
          </a:prstGeom>
        </p:spPr>
      </p:pic>
      <p:grpSp>
        <p:nvGrpSpPr>
          <p:cNvPr id="5" name="Gruppo 4">
            <a:extLst>
              <a:ext uri="{FF2B5EF4-FFF2-40B4-BE49-F238E27FC236}">
                <a16:creationId xmlns:a16="http://schemas.microsoft.com/office/drawing/2014/main" id="{3E5E86ED-E9E0-EF29-6D3C-2FAA29312090}"/>
              </a:ext>
            </a:extLst>
          </p:cNvPr>
          <p:cNvGrpSpPr/>
          <p:nvPr/>
        </p:nvGrpSpPr>
        <p:grpSpPr>
          <a:xfrm>
            <a:off x="5975" y="0"/>
            <a:ext cx="9131119" cy="545433"/>
            <a:chOff x="5975" y="0"/>
            <a:chExt cx="9131119" cy="545433"/>
          </a:xfrm>
        </p:grpSpPr>
        <p:sp>
          <p:nvSpPr>
            <p:cNvPr id="6" name="Rettangolo 5">
              <a:extLst>
                <a:ext uri="{FF2B5EF4-FFF2-40B4-BE49-F238E27FC236}">
                  <a16:creationId xmlns:a16="http://schemas.microsoft.com/office/drawing/2014/main" id="{15F8EB36-AD8F-C796-C859-1311ACF697B6}"/>
                </a:ext>
              </a:extLst>
            </p:cNvPr>
            <p:cNvSpPr/>
            <p:nvPr/>
          </p:nvSpPr>
          <p:spPr>
            <a:xfrm>
              <a:off x="5975" y="0"/>
              <a:ext cx="4577975" cy="542575"/>
            </a:xfrm>
            <a:prstGeom prst="rect">
              <a:avLst/>
            </a:prstGeom>
            <a:solidFill>
              <a:srgbClr val="161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PassChain.ino</a:t>
              </a:r>
              <a:endParaRPr lang="it-IT" dirty="0">
                <a:solidFill>
                  <a:schemeClr val="accent3"/>
                </a:solidFill>
                <a:latin typeface="Fira Code" panose="020B0509050000020004" pitchFamily="49" charset="0"/>
                <a:ea typeface="Fira Code" panose="020B0509050000020004" pitchFamily="49" charset="0"/>
              </a:endParaRPr>
            </a:p>
          </p:txBody>
        </p:sp>
        <p:sp>
          <p:nvSpPr>
            <p:cNvPr id="8" name="Rettangolo 7">
              <a:extLst>
                <a:ext uri="{FF2B5EF4-FFF2-40B4-BE49-F238E27FC236}">
                  <a16:creationId xmlns:a16="http://schemas.microsoft.com/office/drawing/2014/main" id="{665F8FBC-CFE6-1360-1C8D-C5CD256E876D}"/>
                </a:ext>
              </a:extLst>
            </p:cNvPr>
            <p:cNvSpPr/>
            <p:nvPr/>
          </p:nvSpPr>
          <p:spPr>
            <a:xfrm>
              <a:off x="4583950" y="1"/>
              <a:ext cx="4553144" cy="545432"/>
            </a:xfrm>
            <a:prstGeom prst="rect">
              <a:avLst/>
            </a:prstGeom>
            <a:solidFill>
              <a:srgbClr val="2E3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accent3"/>
                  </a:solidFill>
                  <a:latin typeface="Fira Code" panose="020B0509050000020004" pitchFamily="49" charset="0"/>
                  <a:ea typeface="Fira Code" panose="020B0509050000020004" pitchFamily="49" charset="0"/>
                </a:rPr>
                <a:t>Details.ino</a:t>
              </a:r>
              <a:endParaRPr lang="it-IT" dirty="0">
                <a:solidFill>
                  <a:schemeClr val="accent3"/>
                </a:solidFill>
                <a:latin typeface="Fira Code" panose="020B0509050000020004" pitchFamily="49" charset="0"/>
                <a:ea typeface="Fira Code" panose="020B0509050000020004" pitchFamily="49" charset="0"/>
              </a:endParaRPr>
            </a:p>
          </p:txBody>
        </p:sp>
      </p:grpSp>
    </p:spTree>
    <p:extLst>
      <p:ext uri="{BB962C8B-B14F-4D97-AF65-F5344CB8AC3E}">
        <p14:creationId xmlns:p14="http://schemas.microsoft.com/office/powerpoint/2010/main" val="372957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Serial</a:t>
            </a:r>
            <a:r>
              <a:rPr lang="en" dirty="0">
                <a:solidFill>
                  <a:schemeClr val="accent3"/>
                </a:solidFill>
              </a:rPr>
              <a:t>.</a:t>
            </a:r>
            <a:r>
              <a:rPr lang="en" dirty="0"/>
              <a:t>println</a:t>
            </a:r>
            <a:r>
              <a:rPr lang="en" dirty="0">
                <a:solidFill>
                  <a:schemeClr val="accent2"/>
                </a:solidFill>
              </a:rPr>
              <a:t> </a:t>
            </a:r>
            <a:r>
              <a:rPr lang="en" dirty="0">
                <a:solidFill>
                  <a:schemeClr val="accent3"/>
                </a:solidFill>
              </a:rPr>
              <a:t>(</a:t>
            </a:r>
            <a:r>
              <a:rPr lang="en" sz="2400" dirty="0">
                <a:solidFill>
                  <a:srgbClr val="00B050"/>
                </a:solidFill>
              </a:rPr>
              <a:t>‘</a:t>
            </a:r>
            <a:r>
              <a:rPr lang="en" sz="2000" dirty="0">
                <a:solidFill>
                  <a:srgbClr val="00B050"/>
                </a:solidFill>
              </a:rPr>
              <a:t>SSL Ad</a:t>
            </a:r>
            <a:r>
              <a:rPr lang="it-IT" sz="2000" dirty="0" err="1">
                <a:solidFill>
                  <a:srgbClr val="00B050"/>
                </a:solidFill>
              </a:rPr>
              <a:t>vantages</a:t>
            </a:r>
            <a:r>
              <a:rPr lang="en" sz="2000" dirty="0">
                <a:solidFill>
                  <a:srgbClr val="00B050"/>
                </a:solidFill>
              </a:rPr>
              <a:t>: </a:t>
            </a:r>
            <a:r>
              <a:rPr lang="en" sz="2400" dirty="0">
                <a:solidFill>
                  <a:srgbClr val="00B050"/>
                </a:solidFill>
              </a:rPr>
              <a:t>‘ </a:t>
            </a:r>
            <a:r>
              <a:rPr lang="en" sz="2400" dirty="0">
                <a:solidFill>
                  <a:schemeClr val="accent6"/>
                </a:solidFill>
              </a:rPr>
              <a:t>+</a:t>
            </a:r>
            <a:endParaRPr dirty="0">
              <a:solidFill>
                <a:schemeClr val="accent6"/>
              </a:solidFill>
            </a:endParaRPr>
          </a:p>
        </p:txBody>
      </p:sp>
      <p:sp>
        <p:nvSpPr>
          <p:cNvPr id="635" name="Google Shape;635;p34"/>
          <p:cNvSpPr txBox="1"/>
          <p:nvPr/>
        </p:nvSpPr>
        <p:spPr>
          <a:xfrm>
            <a:off x="1084824" y="3954425"/>
            <a:ext cx="6653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30375" y="1510851"/>
            <a:ext cx="1998042"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1"/>
                </a:solidFill>
                <a:latin typeface="Fira Code"/>
                <a:ea typeface="Fira Code"/>
                <a:cs typeface="Fira Code"/>
                <a:sym typeface="Fira Code"/>
              </a:rPr>
              <a:t>Authentication</a:t>
            </a:r>
            <a:endParaRPr sz="1600" dirty="0">
              <a:solidFill>
                <a:schemeClr val="accent1"/>
              </a:solidFill>
              <a:latin typeface="Fira Code"/>
              <a:ea typeface="Fira Code"/>
              <a:cs typeface="Fira Code"/>
              <a:sym typeface="Fira Code"/>
            </a:endParaRPr>
          </a:p>
        </p:txBody>
      </p:sp>
      <p:sp>
        <p:nvSpPr>
          <p:cNvPr id="637" name="Google Shape;637;p34"/>
          <p:cNvSpPr txBox="1"/>
          <p:nvPr/>
        </p:nvSpPr>
        <p:spPr>
          <a:xfrm>
            <a:off x="3582634" y="1402156"/>
            <a:ext cx="5070922" cy="8415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panose="020B0509050000020004" pitchFamily="49" charset="0"/>
                <a:ea typeface="Fira Code" panose="020B0509050000020004" pitchFamily="49" charset="0"/>
                <a:cs typeface="Fira Code"/>
                <a:sym typeface="Fira Code"/>
              </a:rPr>
              <a:t>Client uses the server's public key to encrypt the data; the server uses the public key in the client certificate to decrypt the data the client sends</a:t>
            </a:r>
            <a:endParaRPr dirty="0">
              <a:solidFill>
                <a:schemeClr val="accent3"/>
              </a:solidFill>
              <a:latin typeface="Fira Code" panose="020B0509050000020004" pitchFamily="49" charset="0"/>
              <a:ea typeface="Fira Code" panose="020B0509050000020004" pitchFamily="49" charset="0"/>
              <a:cs typeface="Fira Code"/>
              <a:sym typeface="Fira Code"/>
            </a:endParaRPr>
          </a:p>
        </p:txBody>
      </p:sp>
      <p:sp>
        <p:nvSpPr>
          <p:cNvPr id="638" name="Google Shape;638;p34"/>
          <p:cNvSpPr txBox="1"/>
          <p:nvPr/>
        </p:nvSpPr>
        <p:spPr>
          <a:xfrm>
            <a:off x="2530246" y="2548087"/>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Integrity</a:t>
            </a:r>
            <a:endParaRPr sz="1600" dirty="0">
              <a:solidFill>
                <a:schemeClr val="lt2"/>
              </a:solidFill>
              <a:latin typeface="Fira Code"/>
              <a:ea typeface="Fira Code"/>
              <a:cs typeface="Fira Code"/>
              <a:sym typeface="Fira Code"/>
            </a:endParaRPr>
          </a:p>
        </p:txBody>
      </p:sp>
      <p:sp>
        <p:nvSpPr>
          <p:cNvPr id="639" name="Google Shape;639;p34"/>
          <p:cNvSpPr txBox="1"/>
          <p:nvPr/>
        </p:nvSpPr>
        <p:spPr>
          <a:xfrm>
            <a:off x="3824746" y="2548062"/>
            <a:ext cx="5070922"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SSL provides data integrity by calculating a message digest</a:t>
            </a:r>
          </a:p>
        </p:txBody>
      </p:sp>
      <p:sp>
        <p:nvSpPr>
          <p:cNvPr id="640" name="Google Shape;640;p34"/>
          <p:cNvSpPr txBox="1"/>
          <p:nvPr/>
        </p:nvSpPr>
        <p:spPr>
          <a:xfrm>
            <a:off x="2783519" y="3339683"/>
            <a:ext cx="215382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Confidentiality</a:t>
            </a:r>
            <a:endParaRPr sz="1600" dirty="0">
              <a:solidFill>
                <a:schemeClr val="dk2"/>
              </a:solidFill>
              <a:latin typeface="Fira Code"/>
              <a:ea typeface="Fira Code"/>
              <a:cs typeface="Fira Code"/>
              <a:sym typeface="Fira Code"/>
            </a:endParaRPr>
          </a:p>
        </p:txBody>
      </p:sp>
      <p:sp>
        <p:nvSpPr>
          <p:cNvPr id="641" name="Google Shape;641;p34"/>
          <p:cNvSpPr txBox="1"/>
          <p:nvPr/>
        </p:nvSpPr>
        <p:spPr>
          <a:xfrm>
            <a:off x="4843820" y="3339041"/>
            <a:ext cx="3981300" cy="7225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SSL uses a combination of symmetric and asymmetric encryption to ensure message privacy</a:t>
            </a: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a:t>
            </a:r>
            <a:r>
              <a:rPr lang="en" dirty="0">
                <a:solidFill>
                  <a:schemeClr val="accent3"/>
                </a:solidFill>
              </a:rPr>
              <a:t>ino</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803051"/>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a:cxnSpLocks/>
            <a:endCxn id="638" idx="1"/>
          </p:cNvCxnSpPr>
          <p:nvPr/>
        </p:nvCxnSpPr>
        <p:spPr>
          <a:xfrm>
            <a:off x="1337878" y="2840287"/>
            <a:ext cx="1192368"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a:cxnSpLocks/>
            <a:endCxn id="640" idx="1"/>
          </p:cNvCxnSpPr>
          <p:nvPr/>
        </p:nvCxnSpPr>
        <p:spPr>
          <a:xfrm flipV="1">
            <a:off x="1337875" y="3631883"/>
            <a:ext cx="1445644" cy="13"/>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921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1324846" y="773762"/>
            <a:ext cx="7966936" cy="30638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sz="3600" dirty="0"/>
              <a:t>v</a:t>
            </a:r>
            <a:r>
              <a:rPr lang="en" sz="3600" dirty="0"/>
              <a:t>oid </a:t>
            </a:r>
            <a:r>
              <a:rPr lang="en" sz="3600" dirty="0">
                <a:solidFill>
                  <a:schemeClr val="accent2"/>
                </a:solidFill>
              </a:rPr>
              <a:t>thank_you </a:t>
            </a:r>
            <a:r>
              <a:rPr lang="en" sz="3600" dirty="0">
                <a:solidFill>
                  <a:schemeClr val="accent3"/>
                </a:solidFill>
              </a:rPr>
              <a:t>() { </a:t>
            </a:r>
            <a:br>
              <a:rPr lang="en" sz="3600" dirty="0">
                <a:solidFill>
                  <a:schemeClr val="accent3"/>
                </a:solidFill>
              </a:rPr>
            </a:br>
            <a:br>
              <a:rPr lang="en" sz="2400" dirty="0">
                <a:solidFill>
                  <a:schemeClr val="accent3"/>
                </a:solidFill>
              </a:rPr>
            </a:br>
            <a:r>
              <a:rPr lang="en" sz="2400" dirty="0">
                <a:solidFill>
                  <a:schemeClr val="accent3"/>
                </a:solidFill>
              </a:rPr>
              <a:t>    </a:t>
            </a:r>
            <a:r>
              <a:rPr lang="en" sz="2400" dirty="0">
                <a:solidFill>
                  <a:schemeClr val="tx2"/>
                </a:solidFill>
              </a:rPr>
              <a:t>Serial</a:t>
            </a:r>
            <a:r>
              <a:rPr lang="en" sz="2400" dirty="0">
                <a:solidFill>
                  <a:schemeClr val="accent3"/>
                </a:solidFill>
              </a:rPr>
              <a:t>.</a:t>
            </a:r>
            <a:r>
              <a:rPr lang="en" sz="2400" dirty="0">
                <a:solidFill>
                  <a:schemeClr val="tx2"/>
                </a:solidFill>
              </a:rPr>
              <a:t>println</a:t>
            </a:r>
            <a:r>
              <a:rPr lang="en" sz="2400" dirty="0">
                <a:solidFill>
                  <a:schemeClr val="accent3"/>
                </a:solidFill>
              </a:rPr>
              <a:t>(</a:t>
            </a:r>
            <a:r>
              <a:rPr lang="en" sz="2400" dirty="0">
                <a:solidFill>
                  <a:schemeClr val="accent2"/>
                </a:solidFill>
              </a:rPr>
              <a:t>‘Thank you’</a:t>
            </a:r>
            <a:r>
              <a:rPr lang="en" sz="2400" dirty="0">
                <a:solidFill>
                  <a:schemeClr val="accent3"/>
                </a:solidFill>
              </a:rPr>
              <a:t>);</a:t>
            </a:r>
            <a:br>
              <a:rPr lang="en" sz="2400" dirty="0">
                <a:solidFill>
                  <a:schemeClr val="accent3"/>
                </a:solidFill>
              </a:rPr>
            </a:br>
            <a:br>
              <a:rPr lang="en" sz="2400" dirty="0">
                <a:solidFill>
                  <a:schemeClr val="accent2"/>
                </a:solidFill>
              </a:rPr>
            </a:br>
            <a:r>
              <a:rPr lang="en" sz="2400" dirty="0">
                <a:solidFill>
                  <a:schemeClr val="accent2"/>
                </a:solidFill>
              </a:rPr>
              <a:t>    </a:t>
            </a:r>
            <a:r>
              <a:rPr lang="en" sz="2400" dirty="0">
                <a:solidFill>
                  <a:schemeClr val="tx2"/>
                </a:solidFill>
              </a:rPr>
              <a:t>Serial</a:t>
            </a:r>
            <a:r>
              <a:rPr lang="en" sz="2400" dirty="0">
                <a:solidFill>
                  <a:schemeClr val="accent3"/>
                </a:solidFill>
              </a:rPr>
              <a:t>.</a:t>
            </a:r>
            <a:r>
              <a:rPr lang="en" sz="2400" dirty="0">
                <a:solidFill>
                  <a:schemeClr val="tx2"/>
                </a:solidFill>
              </a:rPr>
              <a:t>println</a:t>
            </a:r>
            <a:r>
              <a:rPr lang="en" sz="2400" dirty="0">
                <a:solidFill>
                  <a:schemeClr val="accent3"/>
                </a:solidFill>
              </a:rPr>
              <a:t>(</a:t>
            </a:r>
            <a:r>
              <a:rPr lang="en" sz="2400" dirty="0">
                <a:solidFill>
                  <a:schemeClr val="accent2"/>
                </a:solidFill>
              </a:rPr>
              <a:t>‘For your Attention’</a:t>
            </a:r>
            <a:r>
              <a:rPr lang="en" sz="2400" dirty="0">
                <a:solidFill>
                  <a:schemeClr val="accent3"/>
                </a:solidFill>
              </a:rPr>
              <a:t>);</a:t>
            </a:r>
            <a:r>
              <a:rPr lang="en" sz="2400" dirty="0">
                <a:solidFill>
                  <a:schemeClr val="accent2"/>
                </a:solidFill>
              </a:rPr>
              <a:t> </a:t>
            </a:r>
            <a:endParaRPr sz="24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824" name="Google Shape;824;p40"/>
          <p:cNvSpPr txBox="1"/>
          <p:nvPr/>
        </p:nvSpPr>
        <p:spPr>
          <a:xfrm>
            <a:off x="1196247" y="3415438"/>
            <a:ext cx="680544"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dirty="0">
                <a:solidFill>
                  <a:schemeClr val="accent6"/>
                </a:solidFill>
                <a:latin typeface="Fira Code"/>
                <a:ea typeface="Fira Code"/>
                <a:cs typeface="Fira Code"/>
                <a:sym typeface="Fira Code"/>
              </a:rPr>
              <a:t>}</a:t>
            </a:r>
            <a:endParaRPr sz="36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Details</a:t>
            </a:r>
            <a:r>
              <a:rPr lang="en" sz="1400" dirty="0">
                <a:solidFill>
                  <a:schemeClr val="accent3"/>
                </a:solidFill>
              </a:rPr>
              <a:t>.ino</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2530" name="Google Shape;2530;p48"/>
          <p:cNvSpPr txBox="1">
            <a:spLocks noGrp="1"/>
          </p:cNvSpPr>
          <p:nvPr>
            <p:ph type="subTitle" idx="4294967295"/>
          </p:nvPr>
        </p:nvSpPr>
        <p:spPr>
          <a:xfrm>
            <a:off x="4573213" y="22312"/>
            <a:ext cx="4572000" cy="512725"/>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
        <p:nvSpPr>
          <p:cNvPr id="16" name="Google Shape;561;p32">
            <a:extLst>
              <a:ext uri="{FF2B5EF4-FFF2-40B4-BE49-F238E27FC236}">
                <a16:creationId xmlns:a16="http://schemas.microsoft.com/office/drawing/2014/main" id="{2FB90C6D-5021-61E5-A07F-D92AFB5134B4}"/>
              </a:ext>
            </a:extLst>
          </p:cNvPr>
          <p:cNvSpPr txBox="1">
            <a:spLocks noGrp="1"/>
          </p:cNvSpPr>
          <p:nvPr>
            <p:ph type="title"/>
          </p:nvPr>
        </p:nvSpPr>
        <p:spPr>
          <a:xfrm>
            <a:off x="1131499" y="621250"/>
            <a:ext cx="463350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Password_Manager </a:t>
            </a:r>
            <a:r>
              <a:rPr lang="en" dirty="0">
                <a:solidFill>
                  <a:schemeClr val="accent6"/>
                </a:solidFill>
              </a:rPr>
              <a:t>{</a:t>
            </a:r>
            <a:endParaRPr dirty="0">
              <a:solidFill>
                <a:schemeClr val="accent6"/>
              </a:solidFill>
            </a:endParaRPr>
          </a:p>
        </p:txBody>
      </p:sp>
      <p:sp>
        <p:nvSpPr>
          <p:cNvPr id="17" name="Google Shape;562;p32">
            <a:extLst>
              <a:ext uri="{FF2B5EF4-FFF2-40B4-BE49-F238E27FC236}">
                <a16:creationId xmlns:a16="http://schemas.microsoft.com/office/drawing/2014/main" id="{69A18C29-C103-2DC2-816F-6D900859CAFB}"/>
              </a:ext>
            </a:extLst>
          </p:cNvPr>
          <p:cNvSpPr txBox="1">
            <a:spLocks noGrp="1"/>
          </p:cNvSpPr>
          <p:nvPr>
            <p:ph type="subTitle" idx="1"/>
          </p:nvPr>
        </p:nvSpPr>
        <p:spPr>
          <a:xfrm>
            <a:off x="1593350" y="1424427"/>
            <a:ext cx="5959726" cy="1215412"/>
          </a:xfrm>
          <a:prstGeom prst="rect">
            <a:avLst/>
          </a:prstGeom>
        </p:spPr>
        <p:txBody>
          <a:bodyPr spcFirstLastPara="1" wrap="square" lIns="91425" tIns="91425" rIns="91425" bIns="91425" anchor="ctr" anchorCtr="0">
            <a:noAutofit/>
          </a:bodyPr>
          <a:lstStyle/>
          <a:p>
            <a:pPr marL="449116" lvl="0" indent="0" algn="l" rtl="0">
              <a:spcBef>
                <a:spcPts val="1000"/>
              </a:spcBef>
              <a:spcAft>
                <a:spcPts val="0"/>
              </a:spcAft>
              <a:buNone/>
            </a:pPr>
            <a:r>
              <a:rPr lang="en-US" sz="1400" dirty="0" err="1">
                <a:solidFill>
                  <a:schemeClr val="tx2"/>
                </a:solidFill>
              </a:rPr>
              <a:t>Serial</a:t>
            </a:r>
            <a:r>
              <a:rPr lang="en-US" sz="1400" dirty="0" err="1">
                <a:solidFill>
                  <a:schemeClr val="accent6"/>
                </a:solidFill>
              </a:rPr>
              <a:t>.</a:t>
            </a:r>
            <a:r>
              <a:rPr lang="en-US" sz="1400" dirty="0" err="1">
                <a:solidFill>
                  <a:schemeClr val="tx2"/>
                </a:solidFill>
              </a:rPr>
              <a:t>println</a:t>
            </a:r>
            <a:r>
              <a:rPr lang="en-US" sz="1400" dirty="0">
                <a:solidFill>
                  <a:schemeClr val="accent6"/>
                </a:solidFill>
              </a:rPr>
              <a:t>(‘</a:t>
            </a:r>
            <a:r>
              <a:rPr lang="en-US" sz="1400" dirty="0">
                <a:solidFill>
                  <a:srgbClr val="00B050"/>
                </a:solidFill>
              </a:rPr>
              <a:t>Online services that allow 		   	    users to store password</a:t>
            </a:r>
            <a:r>
              <a:rPr lang="en-US" sz="1400" dirty="0">
                <a:solidFill>
                  <a:schemeClr val="accent6"/>
                </a:solidFill>
              </a:rPr>
              <a:t>’);</a:t>
            </a:r>
          </a:p>
          <a:p>
            <a:pPr marL="449116" lvl="0" indent="0" algn="l" rtl="0">
              <a:spcBef>
                <a:spcPts val="1000"/>
              </a:spcBef>
              <a:spcAft>
                <a:spcPts val="0"/>
              </a:spcAft>
              <a:buNone/>
            </a:pPr>
            <a:r>
              <a:rPr lang="en-US" sz="1400" dirty="0">
                <a:solidFill>
                  <a:schemeClr val="accent1"/>
                </a:solidFill>
              </a:rPr>
              <a:t>delay</a:t>
            </a:r>
            <a:r>
              <a:rPr lang="en-US" sz="1400" dirty="0">
                <a:solidFill>
                  <a:schemeClr val="accent6"/>
                </a:solidFill>
              </a:rPr>
              <a:t>(100);</a:t>
            </a:r>
          </a:p>
        </p:txBody>
      </p:sp>
      <p:grpSp>
        <p:nvGrpSpPr>
          <p:cNvPr id="18" name="Google Shape;563;p32">
            <a:extLst>
              <a:ext uri="{FF2B5EF4-FFF2-40B4-BE49-F238E27FC236}">
                <a16:creationId xmlns:a16="http://schemas.microsoft.com/office/drawing/2014/main" id="{67B890B7-1D56-D85D-9847-B4536F4BADD1}"/>
              </a:ext>
            </a:extLst>
          </p:cNvPr>
          <p:cNvGrpSpPr/>
          <p:nvPr/>
        </p:nvGrpSpPr>
        <p:grpSpPr>
          <a:xfrm>
            <a:off x="1084825" y="1168950"/>
            <a:ext cx="506100" cy="3431975"/>
            <a:chOff x="1084825" y="1168950"/>
            <a:chExt cx="506100" cy="3431975"/>
          </a:xfrm>
        </p:grpSpPr>
        <p:sp>
          <p:nvSpPr>
            <p:cNvPr id="19" name="Google Shape;564;p32">
              <a:extLst>
                <a:ext uri="{FF2B5EF4-FFF2-40B4-BE49-F238E27FC236}">
                  <a16:creationId xmlns:a16="http://schemas.microsoft.com/office/drawing/2014/main" id="{DDCE4A18-5531-EFAF-1300-6466376128C3}"/>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20" name="Google Shape;565;p32">
              <a:extLst>
                <a:ext uri="{FF2B5EF4-FFF2-40B4-BE49-F238E27FC236}">
                  <a16:creationId xmlns:a16="http://schemas.microsoft.com/office/drawing/2014/main" id="{3949BFE2-8546-D4B8-6EF6-3C6585DDD1B6}"/>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566;p32">
            <a:extLst>
              <a:ext uri="{FF2B5EF4-FFF2-40B4-BE49-F238E27FC236}">
                <a16:creationId xmlns:a16="http://schemas.microsoft.com/office/drawing/2014/main" id="{C185A0FB-F837-9EB5-1AC0-1991AB852842}"/>
              </a:ext>
            </a:extLst>
          </p:cNvPr>
          <p:cNvGrpSpPr/>
          <p:nvPr/>
        </p:nvGrpSpPr>
        <p:grpSpPr>
          <a:xfrm>
            <a:off x="1855436" y="2639839"/>
            <a:ext cx="5421177" cy="1579637"/>
            <a:chOff x="1855436" y="2761643"/>
            <a:chExt cx="5421177" cy="1825520"/>
          </a:xfrm>
        </p:grpSpPr>
        <p:cxnSp>
          <p:nvCxnSpPr>
            <p:cNvPr id="22" name="Google Shape;567;p32">
              <a:extLst>
                <a:ext uri="{FF2B5EF4-FFF2-40B4-BE49-F238E27FC236}">
                  <a16:creationId xmlns:a16="http://schemas.microsoft.com/office/drawing/2014/main" id="{DCE31979-6015-9DF6-E611-94C03926C87D}"/>
                </a:ext>
              </a:extLst>
            </p:cNvPr>
            <p:cNvCxnSpPr>
              <a:cxnSpLocks/>
            </p:cNvCxnSpPr>
            <p:nvPr/>
          </p:nvCxnSpPr>
          <p:spPr>
            <a:xfrm>
              <a:off x="2280025" y="2761643"/>
              <a:ext cx="0" cy="865208"/>
            </a:xfrm>
            <a:prstGeom prst="straightConnector1">
              <a:avLst/>
            </a:prstGeom>
            <a:noFill/>
            <a:ln w="9525" cap="flat" cmpd="sng">
              <a:solidFill>
                <a:schemeClr val="accent4"/>
              </a:solidFill>
              <a:prstDash val="solid"/>
              <a:round/>
              <a:headEnd type="none" w="med" len="med"/>
              <a:tailEnd type="none" w="med" len="med"/>
            </a:ln>
          </p:spPr>
        </p:cxnSp>
        <p:sp>
          <p:nvSpPr>
            <p:cNvPr id="23" name="Google Shape;568;p32">
              <a:extLst>
                <a:ext uri="{FF2B5EF4-FFF2-40B4-BE49-F238E27FC236}">
                  <a16:creationId xmlns:a16="http://schemas.microsoft.com/office/drawing/2014/main" id="{B7EEA9C4-C3C2-9766-9B9C-4EE910539567}"/>
                </a:ext>
              </a:extLst>
            </p:cNvPr>
            <p:cNvSpPr txBox="1"/>
            <p:nvPr/>
          </p:nvSpPr>
          <p:spPr>
            <a:xfrm>
              <a:off x="1855436" y="3626851"/>
              <a:ext cx="5421177" cy="960312"/>
            </a:xfrm>
            <a:prstGeom prst="rect">
              <a:avLst/>
            </a:prstGeom>
            <a:noFill/>
            <a:ln>
              <a:noFill/>
            </a:ln>
          </p:spPr>
          <p:txBody>
            <a:bodyPr spcFirstLastPara="1" wrap="square" lIns="91425" tIns="91425" rIns="91425" bIns="91425" anchor="t" anchorCtr="0">
              <a:spAutoFit/>
            </a:bodyPr>
            <a:lstStyle/>
            <a:p>
              <a:pPr algn="ctr"/>
              <a:r>
                <a:rPr lang="en-US" dirty="0" err="1">
                  <a:solidFill>
                    <a:schemeClr val="tx2"/>
                  </a:solidFill>
                  <a:latin typeface="Fira Code" panose="020B0509050000020004" pitchFamily="49" charset="0"/>
                  <a:ea typeface="Fira Code" panose="020B0509050000020004" pitchFamily="49" charset="0"/>
                </a:rPr>
                <a:t>Serial</a:t>
              </a:r>
              <a:r>
                <a:rPr lang="en-US" dirty="0" err="1">
                  <a:solidFill>
                    <a:schemeClr val="accent6"/>
                  </a:solidFill>
                  <a:latin typeface="Fira Code" panose="020B0509050000020004" pitchFamily="49" charset="0"/>
                  <a:ea typeface="Fira Code" panose="020B0509050000020004" pitchFamily="49" charset="0"/>
                </a:rPr>
                <a:t>.</a:t>
              </a:r>
              <a:r>
                <a:rPr lang="en-US" dirty="0" err="1">
                  <a:solidFill>
                    <a:schemeClr val="tx2"/>
                  </a:solidFill>
                  <a:latin typeface="Fira Code" panose="020B0509050000020004" pitchFamily="49" charset="0"/>
                  <a:ea typeface="Fira Code" panose="020B0509050000020004" pitchFamily="49" charset="0"/>
                </a:rPr>
                <a:t>println</a:t>
              </a:r>
              <a:r>
                <a:rPr lang="en-US" dirty="0">
                  <a:solidFill>
                    <a:schemeClr val="accent6"/>
                  </a:solidFill>
                  <a:latin typeface="Fira Code" panose="020B0509050000020004" pitchFamily="49" charset="0"/>
                  <a:ea typeface="Fira Code" panose="020B0509050000020004" pitchFamily="49" charset="0"/>
                </a:rPr>
                <a:t>(‘ </a:t>
              </a:r>
              <a:r>
                <a:rPr lang="en-US" dirty="0">
                  <a:solidFill>
                    <a:srgbClr val="00B050"/>
                  </a:solidFill>
                  <a:latin typeface="Fira Code" panose="020B0509050000020004" pitchFamily="49" charset="0"/>
                  <a:ea typeface="Fira Code" panose="020B0509050000020004" pitchFamily="49" charset="0"/>
                </a:rPr>
                <a:t>and sync them across all your 	personal devices</a:t>
              </a:r>
              <a:r>
                <a:rPr lang="en-US" dirty="0">
                  <a:solidFill>
                    <a:schemeClr val="accent6"/>
                  </a:solidFill>
                  <a:latin typeface="Fira Code" panose="020B0509050000020004" pitchFamily="49" charset="0"/>
                  <a:ea typeface="Fira Code" panose="020B0509050000020004" pitchFamily="49" charset="0"/>
                </a:rPr>
                <a:t>’);</a:t>
              </a:r>
            </a:p>
            <a:p>
              <a:pPr marL="0" lvl="0" indent="0" algn="ctr" rtl="0">
                <a:spcBef>
                  <a:spcPts val="0"/>
                </a:spcBef>
                <a:spcAft>
                  <a:spcPts val="0"/>
                </a:spcAft>
                <a:buNone/>
              </a:pPr>
              <a:endParaRPr dirty="0">
                <a:solidFill>
                  <a:schemeClr val="accent6"/>
                </a:solidFill>
                <a:latin typeface="Fira Code"/>
                <a:ea typeface="Fira Code"/>
                <a:cs typeface="Fira Code"/>
                <a:sym typeface="Fira Code"/>
              </a:endParaRPr>
            </a:p>
          </p:txBody>
        </p:sp>
      </p:grpSp>
      <p:sp>
        <p:nvSpPr>
          <p:cNvPr id="24" name="Google Shape;562;p32">
            <a:extLst>
              <a:ext uri="{FF2B5EF4-FFF2-40B4-BE49-F238E27FC236}">
                <a16:creationId xmlns:a16="http://schemas.microsoft.com/office/drawing/2014/main" id="{70A33544-3D74-C102-6C09-5ED5BCA3E44F}"/>
              </a:ext>
            </a:extLst>
          </p:cNvPr>
          <p:cNvSpPr txBox="1">
            <a:spLocks/>
          </p:cNvSpPr>
          <p:nvPr/>
        </p:nvSpPr>
        <p:spPr>
          <a:xfrm>
            <a:off x="1590924" y="1160953"/>
            <a:ext cx="2352421" cy="3323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9pPr>
          </a:lstStyle>
          <a:p>
            <a:pPr marL="0" indent="0"/>
            <a:r>
              <a:rPr lang="en-US" dirty="0">
                <a:solidFill>
                  <a:schemeClr val="accent2"/>
                </a:solidFill>
              </a:rPr>
              <a:t>/* What are them? */</a:t>
            </a:r>
          </a:p>
        </p:txBody>
      </p:sp>
    </p:spTree>
    <p:extLst>
      <p:ext uri="{BB962C8B-B14F-4D97-AF65-F5344CB8AC3E}">
        <p14:creationId xmlns:p14="http://schemas.microsoft.com/office/powerpoint/2010/main" val="25221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344415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accent1"/>
                </a:solidFill>
              </a:rPr>
              <a:t>t</a:t>
            </a:r>
            <a:r>
              <a:rPr lang="en" dirty="0">
                <a:solidFill>
                  <a:schemeClr val="accent1"/>
                </a:solidFill>
              </a:rPr>
              <a:t>ft</a:t>
            </a:r>
            <a:r>
              <a:rPr lang="en" dirty="0">
                <a:solidFill>
                  <a:schemeClr val="accent3"/>
                </a:solidFill>
              </a:rPr>
              <a:t>.</a:t>
            </a:r>
            <a:r>
              <a:rPr lang="en" dirty="0">
                <a:solidFill>
                  <a:schemeClr val="lt1"/>
                </a:solidFill>
              </a:rPr>
              <a:t>pushImage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Dashlane and 1Password are most popular password manager</a:t>
            </a:r>
            <a:endParaRPr dirty="0"/>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grpSp>
        <p:nvGrpSpPr>
          <p:cNvPr id="2527" name="Google Shape;2527;p48"/>
          <p:cNvGrpSpPr/>
          <p:nvPr/>
        </p:nvGrpSpPr>
        <p:grpSpPr>
          <a:xfrm>
            <a:off x="1084824" y="2246100"/>
            <a:ext cx="701109" cy="2323848"/>
            <a:chOff x="1084824" y="2246100"/>
            <a:chExt cx="701109" cy="2323848"/>
          </a:xfrm>
        </p:grpSpPr>
        <p:sp>
          <p:nvSpPr>
            <p:cNvPr id="2528" name="Google Shape;2528;p48"/>
            <p:cNvSpPr txBox="1"/>
            <p:nvPr/>
          </p:nvSpPr>
          <p:spPr>
            <a:xfrm>
              <a:off x="1084824" y="3954425"/>
              <a:ext cx="70110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0"/>
            <a:ext cx="4572000" cy="535047"/>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2" name="Immagine 1">
            <a:extLst>
              <a:ext uri="{FF2B5EF4-FFF2-40B4-BE49-F238E27FC236}">
                <a16:creationId xmlns:a16="http://schemas.microsoft.com/office/drawing/2014/main" id="{6B4AE64A-D4EE-34B1-5907-FB4416E81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920" y="1321404"/>
            <a:ext cx="1969927" cy="1495160"/>
          </a:xfrm>
          <a:prstGeom prst="rect">
            <a:avLst/>
          </a:prstGeom>
        </p:spPr>
      </p:pic>
      <p:pic>
        <p:nvPicPr>
          <p:cNvPr id="3" name="Immagine 2">
            <a:extLst>
              <a:ext uri="{FF2B5EF4-FFF2-40B4-BE49-F238E27FC236}">
                <a16:creationId xmlns:a16="http://schemas.microsoft.com/office/drawing/2014/main" id="{53C29ADF-6F36-EBFE-49E5-4FE2712233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552" y="2171732"/>
            <a:ext cx="1485821" cy="928638"/>
          </a:xfrm>
          <a:prstGeom prst="rect">
            <a:avLst/>
          </a:prstGeom>
        </p:spPr>
      </p:pic>
    </p:spTree>
    <p:extLst>
      <p:ext uri="{BB962C8B-B14F-4D97-AF65-F5344CB8AC3E}">
        <p14:creationId xmlns:p14="http://schemas.microsoft.com/office/powerpoint/2010/main" val="238079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Serial</a:t>
            </a:r>
            <a:r>
              <a:rPr lang="en" dirty="0">
                <a:solidFill>
                  <a:schemeClr val="accent3"/>
                </a:solidFill>
              </a:rPr>
              <a:t>.</a:t>
            </a:r>
            <a:r>
              <a:rPr lang="en" dirty="0"/>
              <a:t>println</a:t>
            </a:r>
            <a:r>
              <a:rPr lang="en" dirty="0">
                <a:solidFill>
                  <a:schemeClr val="accent2"/>
                </a:solidFill>
              </a:rPr>
              <a:t> </a:t>
            </a:r>
            <a:r>
              <a:rPr lang="en" dirty="0">
                <a:solidFill>
                  <a:schemeClr val="accent3"/>
                </a:solidFill>
              </a:rPr>
              <a:t>(</a:t>
            </a:r>
            <a:r>
              <a:rPr lang="en" dirty="0">
                <a:solidFill>
                  <a:srgbClr val="00B050"/>
                </a:solidFill>
              </a:rPr>
              <a:t>‘Ad</a:t>
            </a:r>
            <a:r>
              <a:rPr lang="it-IT" dirty="0" err="1">
                <a:solidFill>
                  <a:srgbClr val="00B050"/>
                </a:solidFill>
              </a:rPr>
              <a:t>vantages</a:t>
            </a:r>
            <a:r>
              <a:rPr lang="en" dirty="0">
                <a:solidFill>
                  <a:srgbClr val="00B050"/>
                </a:solidFill>
              </a:rPr>
              <a:t>: ‘ </a:t>
            </a:r>
            <a:r>
              <a:rPr lang="en" dirty="0">
                <a:solidFill>
                  <a:schemeClr val="accent6"/>
                </a:solidFill>
              </a:rPr>
              <a:t>+</a:t>
            </a:r>
            <a:endParaRPr dirty="0">
              <a:solidFill>
                <a:schemeClr val="accent6"/>
              </a:solidFill>
            </a:endParaRPr>
          </a:p>
        </p:txBody>
      </p:sp>
      <p:sp>
        <p:nvSpPr>
          <p:cNvPr id="635" name="Google Shape;635;p34"/>
          <p:cNvSpPr txBox="1"/>
          <p:nvPr/>
        </p:nvSpPr>
        <p:spPr>
          <a:xfrm>
            <a:off x="1084824" y="3954425"/>
            <a:ext cx="6653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Step 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888875" y="126145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Apps available for all platforms</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Fira Code"/>
                <a:ea typeface="Fira Code"/>
                <a:cs typeface="Fira Code"/>
                <a:sym typeface="Fira Code"/>
              </a:rPr>
              <a:t>Step 02</a:t>
            </a:r>
            <a:endParaRPr sz="2000">
              <a:solidFill>
                <a:schemeClr val="lt2"/>
              </a:solidFill>
              <a:latin typeface="Fira Code"/>
              <a:ea typeface="Fira Code"/>
              <a:cs typeface="Fira Code"/>
              <a:sym typeface="Fira Code"/>
            </a:endParaRPr>
          </a:p>
        </p:txBody>
      </p:sp>
      <p:sp>
        <p:nvSpPr>
          <p:cNvPr id="639" name="Google Shape;639;p34"/>
          <p:cNvSpPr txBox="1"/>
          <p:nvPr/>
        </p:nvSpPr>
        <p:spPr>
          <a:xfrm>
            <a:off x="3326925" y="1984008"/>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Browser extensions allow to automatically enter passwords</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latin typeface="Fira Code"/>
                <a:ea typeface="Fira Code"/>
                <a:cs typeface="Fira Code"/>
                <a:sym typeface="Fira Code"/>
              </a:rPr>
              <a:t>Step 03</a:t>
            </a:r>
            <a:endParaRPr sz="2000">
              <a:solidFill>
                <a:schemeClr val="dk2"/>
              </a:solidFill>
              <a:latin typeface="Fira Code"/>
              <a:ea typeface="Fira Code"/>
              <a:cs typeface="Fira Code"/>
              <a:sym typeface="Fira Code"/>
            </a:endParaRPr>
          </a:p>
        </p:txBody>
      </p:sp>
      <p:sp>
        <p:nvSpPr>
          <p:cNvPr id="641" name="Google Shape;641;p34"/>
          <p:cNvSpPr txBox="1"/>
          <p:nvPr/>
        </p:nvSpPr>
        <p:spPr>
          <a:xfrm>
            <a:off x="376422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solidFill>
                  <a:schemeClr val="accent3"/>
                </a:solidFill>
                <a:latin typeface="Fira Code"/>
                <a:ea typeface="Fira Code"/>
                <a:cs typeface="Fira Code"/>
                <a:sym typeface="Fira Code"/>
              </a:rPr>
              <a:t>Sync</a:t>
            </a:r>
            <a:r>
              <a:rPr lang="it-IT" dirty="0">
                <a:solidFill>
                  <a:schemeClr val="accent3"/>
                </a:solidFill>
                <a:latin typeface="Fira Code"/>
                <a:ea typeface="Fira Code"/>
                <a:cs typeface="Fira Code"/>
                <a:sym typeface="Fira Code"/>
              </a:rPr>
              <a:t> on </a:t>
            </a:r>
            <a:r>
              <a:rPr lang="it-IT" dirty="0" err="1">
                <a:solidFill>
                  <a:schemeClr val="accent3"/>
                </a:solidFill>
                <a:latin typeface="Fira Code"/>
                <a:ea typeface="Fira Code"/>
                <a:cs typeface="Fira Code"/>
                <a:sym typeface="Fira Code"/>
              </a:rPr>
              <a:t>all</a:t>
            </a:r>
            <a:r>
              <a:rPr lang="it-IT" dirty="0">
                <a:solidFill>
                  <a:schemeClr val="accent3"/>
                </a:solidFill>
                <a:latin typeface="Fira Code"/>
                <a:ea typeface="Fira Code"/>
                <a:cs typeface="Fira Code"/>
                <a:sym typeface="Fira Code"/>
              </a:rPr>
              <a:t> devices</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Code"/>
                <a:ea typeface="Fira Code"/>
                <a:cs typeface="Fira Code"/>
                <a:sym typeface="Fira Code"/>
              </a:rPr>
              <a:t>Step 04</a:t>
            </a:r>
            <a:endParaRPr sz="2000">
              <a:solidFill>
                <a:schemeClr val="accent2"/>
              </a:solidFill>
              <a:latin typeface="Fira Code"/>
              <a:ea typeface="Fira Code"/>
              <a:cs typeface="Fira Code"/>
              <a:sym typeface="Fira Code"/>
            </a:endParaRPr>
          </a:p>
        </p:txBody>
      </p:sp>
      <p:sp>
        <p:nvSpPr>
          <p:cNvPr id="643" name="Google Shape;643;p34"/>
          <p:cNvSpPr txBox="1"/>
          <p:nvPr/>
        </p:nvSpPr>
        <p:spPr>
          <a:xfrm>
            <a:off x="4183275" y="342912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Fast access</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a:t>
            </a:r>
            <a:r>
              <a:rPr lang="en" dirty="0">
                <a:solidFill>
                  <a:schemeClr val="accent3"/>
                </a:solidFill>
              </a:rPr>
              <a:t>ino</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49" y="582700"/>
            <a:ext cx="7757863"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Serial</a:t>
            </a:r>
            <a:r>
              <a:rPr lang="en" dirty="0">
                <a:solidFill>
                  <a:schemeClr val="accent3"/>
                </a:solidFill>
              </a:rPr>
              <a:t>.</a:t>
            </a:r>
            <a:r>
              <a:rPr lang="en" dirty="0"/>
              <a:t>println</a:t>
            </a:r>
            <a:r>
              <a:rPr lang="en" dirty="0">
                <a:solidFill>
                  <a:schemeClr val="accent2"/>
                </a:solidFill>
              </a:rPr>
              <a:t> </a:t>
            </a:r>
            <a:r>
              <a:rPr lang="en" dirty="0">
                <a:solidFill>
                  <a:schemeClr val="accent3"/>
                </a:solidFill>
              </a:rPr>
              <a:t>(</a:t>
            </a:r>
            <a:r>
              <a:rPr lang="en" dirty="0">
                <a:solidFill>
                  <a:srgbClr val="00B050"/>
                </a:solidFill>
              </a:rPr>
              <a:t>‘</a:t>
            </a:r>
            <a:r>
              <a:rPr lang="it-IT" dirty="0" err="1">
                <a:solidFill>
                  <a:srgbClr val="00B050"/>
                </a:solidFill>
              </a:rPr>
              <a:t>Disadvantages</a:t>
            </a:r>
            <a:r>
              <a:rPr lang="en" dirty="0">
                <a:solidFill>
                  <a:srgbClr val="00B050"/>
                </a:solidFill>
              </a:rPr>
              <a:t>: ‘ </a:t>
            </a:r>
            <a:r>
              <a:rPr lang="en" dirty="0">
                <a:solidFill>
                  <a:schemeClr val="accent6"/>
                </a:solidFill>
              </a:rPr>
              <a:t>+</a:t>
            </a:r>
            <a:endParaRPr dirty="0">
              <a:solidFill>
                <a:schemeClr val="accent6"/>
              </a:solidFill>
            </a:endParaRPr>
          </a:p>
        </p:txBody>
      </p:sp>
      <p:sp>
        <p:nvSpPr>
          <p:cNvPr id="635" name="Google Shape;635;p34"/>
          <p:cNvSpPr txBox="1"/>
          <p:nvPr/>
        </p:nvSpPr>
        <p:spPr>
          <a:xfrm>
            <a:off x="1084824" y="3954425"/>
            <a:ext cx="6653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Step 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888875" y="126145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Online and cloud services can be violated even remotely</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Fira Code"/>
                <a:ea typeface="Fira Code"/>
                <a:cs typeface="Fira Code"/>
                <a:sym typeface="Fira Code"/>
              </a:rPr>
              <a:t>Step 02</a:t>
            </a:r>
            <a:endParaRPr sz="2000">
              <a:solidFill>
                <a:schemeClr val="lt2"/>
              </a:solidFill>
              <a:latin typeface="Fira Code"/>
              <a:ea typeface="Fira Code"/>
              <a:cs typeface="Fira Code"/>
              <a:sym typeface="Fira Code"/>
            </a:endParaRPr>
          </a:p>
        </p:txBody>
      </p:sp>
      <p:sp>
        <p:nvSpPr>
          <p:cNvPr id="639" name="Google Shape;639;p34"/>
          <p:cNvSpPr txBox="1"/>
          <p:nvPr/>
        </p:nvSpPr>
        <p:spPr>
          <a:xfrm>
            <a:off x="3326924" y="1984008"/>
            <a:ext cx="465264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Need to install an application or extension on each of your personal devices</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latin typeface="Fira Code"/>
                <a:ea typeface="Fira Code"/>
                <a:cs typeface="Fira Code"/>
                <a:sym typeface="Fira Code"/>
              </a:rPr>
              <a:t>Step 03</a:t>
            </a:r>
            <a:endParaRPr sz="2000">
              <a:solidFill>
                <a:schemeClr val="dk2"/>
              </a:solidFill>
              <a:latin typeface="Fira Code"/>
              <a:ea typeface="Fira Code"/>
              <a:cs typeface="Fira Code"/>
              <a:sym typeface="Fira Code"/>
            </a:endParaRPr>
          </a:p>
        </p:txBody>
      </p:sp>
      <p:sp>
        <p:nvSpPr>
          <p:cNvPr id="641" name="Google Shape;641;p34"/>
          <p:cNvSpPr txBox="1"/>
          <p:nvPr/>
        </p:nvSpPr>
        <p:spPr>
          <a:xfrm>
            <a:off x="376422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Less practical when using </a:t>
            </a:r>
          </a:p>
          <a:p>
            <a:pPr marL="0" lvl="0" indent="0" algn="l" rtl="0">
              <a:spcBef>
                <a:spcPts val="0"/>
              </a:spcBef>
              <a:spcAft>
                <a:spcPts val="0"/>
              </a:spcAft>
              <a:buNone/>
            </a:pPr>
            <a:r>
              <a:rPr lang="en-US" dirty="0">
                <a:solidFill>
                  <a:schemeClr val="accent3"/>
                </a:solidFill>
                <a:latin typeface="Fira Code"/>
                <a:ea typeface="Fira Code"/>
                <a:cs typeface="Fira Code"/>
                <a:sym typeface="Fira Code"/>
              </a:rPr>
              <a:t>non-personal devices</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Code"/>
                <a:ea typeface="Fira Code"/>
                <a:cs typeface="Fira Code"/>
                <a:sym typeface="Fira Code"/>
              </a:rPr>
              <a:t>Step 04</a:t>
            </a:r>
            <a:endParaRPr sz="2000">
              <a:solidFill>
                <a:schemeClr val="accent2"/>
              </a:solidFill>
              <a:latin typeface="Fira Code"/>
              <a:ea typeface="Fira Code"/>
              <a:cs typeface="Fira Code"/>
              <a:sym typeface="Fira Code"/>
            </a:endParaRPr>
          </a:p>
        </p:txBody>
      </p:sp>
      <p:sp>
        <p:nvSpPr>
          <p:cNvPr id="643" name="Google Shape;643;p34"/>
          <p:cNvSpPr txBox="1"/>
          <p:nvPr/>
        </p:nvSpPr>
        <p:spPr>
          <a:xfrm>
            <a:off x="4183274" y="3429124"/>
            <a:ext cx="4652641" cy="8352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Sigle Point of Failure because access to all of your passwords is protected by a single strong password</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Details.</a:t>
            </a:r>
            <a:r>
              <a:rPr lang="en" dirty="0">
                <a:solidFill>
                  <a:schemeClr val="accent3"/>
                </a:solidFill>
              </a:rPr>
              <a:t>ino</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9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2530" name="Google Shape;2530;p48"/>
          <p:cNvSpPr txBox="1">
            <a:spLocks noGrp="1"/>
          </p:cNvSpPr>
          <p:nvPr>
            <p:ph type="subTitle" idx="4294967295"/>
          </p:nvPr>
        </p:nvSpPr>
        <p:spPr>
          <a:xfrm>
            <a:off x="4573213" y="22312"/>
            <a:ext cx="4572000" cy="512725"/>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
        <p:nvSpPr>
          <p:cNvPr id="16" name="Google Shape;561;p32">
            <a:extLst>
              <a:ext uri="{FF2B5EF4-FFF2-40B4-BE49-F238E27FC236}">
                <a16:creationId xmlns:a16="http://schemas.microsoft.com/office/drawing/2014/main" id="{2FB90C6D-5021-61E5-A07F-D92AFB5134B4}"/>
              </a:ext>
            </a:extLst>
          </p:cNvPr>
          <p:cNvSpPr txBox="1">
            <a:spLocks noGrp="1"/>
          </p:cNvSpPr>
          <p:nvPr>
            <p:ph type="title"/>
          </p:nvPr>
        </p:nvSpPr>
        <p:spPr>
          <a:xfrm>
            <a:off x="1131499" y="621250"/>
            <a:ext cx="463350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PassChain_IoT </a:t>
            </a:r>
            <a:r>
              <a:rPr lang="en" dirty="0">
                <a:solidFill>
                  <a:schemeClr val="accent6"/>
                </a:solidFill>
              </a:rPr>
              <a:t>{</a:t>
            </a:r>
            <a:endParaRPr dirty="0">
              <a:solidFill>
                <a:schemeClr val="accent6"/>
              </a:solidFill>
            </a:endParaRPr>
          </a:p>
        </p:txBody>
      </p:sp>
      <p:sp>
        <p:nvSpPr>
          <p:cNvPr id="17" name="Google Shape;562;p32">
            <a:extLst>
              <a:ext uri="{FF2B5EF4-FFF2-40B4-BE49-F238E27FC236}">
                <a16:creationId xmlns:a16="http://schemas.microsoft.com/office/drawing/2014/main" id="{69A18C29-C103-2DC2-816F-6D900859CAFB}"/>
              </a:ext>
            </a:extLst>
          </p:cNvPr>
          <p:cNvSpPr txBox="1">
            <a:spLocks noGrp="1"/>
          </p:cNvSpPr>
          <p:nvPr>
            <p:ph type="subTitle" idx="1"/>
          </p:nvPr>
        </p:nvSpPr>
        <p:spPr>
          <a:xfrm>
            <a:off x="1593350" y="1424428"/>
            <a:ext cx="6743406" cy="1538776"/>
          </a:xfrm>
          <a:prstGeom prst="rect">
            <a:avLst/>
          </a:prstGeom>
        </p:spPr>
        <p:txBody>
          <a:bodyPr spcFirstLastPara="1" wrap="square" lIns="91425" tIns="91425" rIns="91425" bIns="91425" anchor="ctr" anchorCtr="0">
            <a:noAutofit/>
          </a:bodyPr>
          <a:lstStyle/>
          <a:p>
            <a:pPr marL="449116" lvl="0" indent="0" algn="l" rtl="0">
              <a:spcBef>
                <a:spcPts val="1000"/>
              </a:spcBef>
              <a:spcAft>
                <a:spcPts val="0"/>
              </a:spcAft>
              <a:buNone/>
            </a:pPr>
            <a:r>
              <a:rPr lang="en-US" sz="1100" dirty="0" err="1">
                <a:solidFill>
                  <a:schemeClr val="tx2"/>
                </a:solidFill>
              </a:rPr>
              <a:t>Serial</a:t>
            </a:r>
            <a:r>
              <a:rPr lang="en-US" sz="1100" dirty="0" err="1">
                <a:solidFill>
                  <a:schemeClr val="accent6"/>
                </a:solidFill>
              </a:rPr>
              <a:t>.</a:t>
            </a:r>
            <a:r>
              <a:rPr lang="en-US" sz="1100" dirty="0" err="1">
                <a:solidFill>
                  <a:schemeClr val="tx2"/>
                </a:solidFill>
              </a:rPr>
              <a:t>println</a:t>
            </a:r>
            <a:r>
              <a:rPr lang="en-US" sz="1100" dirty="0">
                <a:solidFill>
                  <a:schemeClr val="accent6"/>
                </a:solidFill>
              </a:rPr>
              <a:t>(‘</a:t>
            </a:r>
            <a:r>
              <a:rPr lang="en-US" sz="1100" dirty="0" err="1">
                <a:solidFill>
                  <a:srgbClr val="00B050"/>
                </a:solidFill>
              </a:rPr>
              <a:t>PassChain</a:t>
            </a:r>
            <a:r>
              <a:rPr lang="en-US" sz="1100" dirty="0">
                <a:solidFill>
                  <a:srgbClr val="00B050"/>
                </a:solidFill>
              </a:rPr>
              <a:t> is an IoT device that aims to facilitate 		  	 the user in digital authentication</a:t>
            </a:r>
            <a:r>
              <a:rPr lang="en-US" sz="1100" dirty="0">
                <a:solidFill>
                  <a:schemeClr val="accent6"/>
                </a:solidFill>
              </a:rPr>
              <a:t>’);</a:t>
            </a:r>
          </a:p>
          <a:p>
            <a:pPr marL="449116" lvl="0" indent="0" algn="l" rtl="0">
              <a:spcBef>
                <a:spcPts val="1000"/>
              </a:spcBef>
              <a:spcAft>
                <a:spcPts val="0"/>
              </a:spcAft>
              <a:buNone/>
            </a:pPr>
            <a:r>
              <a:rPr lang="en-US" sz="1100" dirty="0">
                <a:solidFill>
                  <a:schemeClr val="accent1"/>
                </a:solidFill>
              </a:rPr>
              <a:t>delay</a:t>
            </a:r>
            <a:r>
              <a:rPr lang="en-US" sz="1100" dirty="0">
                <a:solidFill>
                  <a:schemeClr val="accent6"/>
                </a:solidFill>
              </a:rPr>
              <a:t>(100);</a:t>
            </a:r>
          </a:p>
          <a:p>
            <a:pPr marL="449116" indent="0">
              <a:spcBef>
                <a:spcPts val="1000"/>
              </a:spcBef>
            </a:pPr>
            <a:r>
              <a:rPr lang="en-US" sz="1100" dirty="0" err="1">
                <a:solidFill>
                  <a:schemeClr val="tx2"/>
                </a:solidFill>
              </a:rPr>
              <a:t>Serial</a:t>
            </a:r>
            <a:r>
              <a:rPr lang="en-US" sz="1100" dirty="0" err="1">
                <a:solidFill>
                  <a:schemeClr val="accent6"/>
                </a:solidFill>
              </a:rPr>
              <a:t>.</a:t>
            </a:r>
            <a:r>
              <a:rPr lang="en-US" sz="1100" dirty="0" err="1">
                <a:solidFill>
                  <a:schemeClr val="tx2"/>
                </a:solidFill>
              </a:rPr>
              <a:t>println</a:t>
            </a:r>
            <a:r>
              <a:rPr lang="en-US" sz="1100" dirty="0">
                <a:solidFill>
                  <a:schemeClr val="accent6"/>
                </a:solidFill>
              </a:rPr>
              <a:t>(‘</a:t>
            </a:r>
            <a:r>
              <a:rPr lang="en-US" sz="1100" dirty="0">
                <a:solidFill>
                  <a:srgbClr val="00B050"/>
                </a:solidFill>
              </a:rPr>
              <a:t>but also to ensure their security through 		 	  	 its function of password manager</a:t>
            </a:r>
            <a:r>
              <a:rPr lang="en-US" sz="1100" dirty="0">
                <a:solidFill>
                  <a:schemeClr val="accent6"/>
                </a:solidFill>
              </a:rPr>
              <a:t>’);</a:t>
            </a:r>
          </a:p>
          <a:p>
            <a:pPr marL="449116" lvl="0" indent="0" algn="l" rtl="0">
              <a:spcBef>
                <a:spcPts val="1000"/>
              </a:spcBef>
              <a:spcAft>
                <a:spcPts val="0"/>
              </a:spcAft>
              <a:buNone/>
            </a:pPr>
            <a:endParaRPr lang="en-US" sz="1400" dirty="0">
              <a:solidFill>
                <a:schemeClr val="accent6"/>
              </a:solidFill>
            </a:endParaRPr>
          </a:p>
        </p:txBody>
      </p:sp>
      <p:grpSp>
        <p:nvGrpSpPr>
          <p:cNvPr id="18" name="Google Shape;563;p32">
            <a:extLst>
              <a:ext uri="{FF2B5EF4-FFF2-40B4-BE49-F238E27FC236}">
                <a16:creationId xmlns:a16="http://schemas.microsoft.com/office/drawing/2014/main" id="{67B890B7-1D56-D85D-9847-B4536F4BADD1}"/>
              </a:ext>
            </a:extLst>
          </p:cNvPr>
          <p:cNvGrpSpPr/>
          <p:nvPr/>
        </p:nvGrpSpPr>
        <p:grpSpPr>
          <a:xfrm>
            <a:off x="1084825" y="1168950"/>
            <a:ext cx="506100" cy="3431975"/>
            <a:chOff x="1084825" y="1168950"/>
            <a:chExt cx="506100" cy="3431975"/>
          </a:xfrm>
        </p:grpSpPr>
        <p:sp>
          <p:nvSpPr>
            <p:cNvPr id="19" name="Google Shape;564;p32">
              <a:extLst>
                <a:ext uri="{FF2B5EF4-FFF2-40B4-BE49-F238E27FC236}">
                  <a16:creationId xmlns:a16="http://schemas.microsoft.com/office/drawing/2014/main" id="{DDCE4A18-5531-EFAF-1300-6466376128C3}"/>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20" name="Google Shape;565;p32">
              <a:extLst>
                <a:ext uri="{FF2B5EF4-FFF2-40B4-BE49-F238E27FC236}">
                  <a16:creationId xmlns:a16="http://schemas.microsoft.com/office/drawing/2014/main" id="{3949BFE2-8546-D4B8-6EF6-3C6585DDD1B6}"/>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22" name="Google Shape;567;p32">
            <a:extLst>
              <a:ext uri="{FF2B5EF4-FFF2-40B4-BE49-F238E27FC236}">
                <a16:creationId xmlns:a16="http://schemas.microsoft.com/office/drawing/2014/main" id="{DCE31979-6015-9DF6-E611-94C03926C87D}"/>
              </a:ext>
            </a:extLst>
          </p:cNvPr>
          <p:cNvCxnSpPr>
            <a:cxnSpLocks/>
          </p:cNvCxnSpPr>
          <p:nvPr/>
        </p:nvCxnSpPr>
        <p:spPr>
          <a:xfrm>
            <a:off x="2244307" y="2636046"/>
            <a:ext cx="0" cy="257173"/>
          </a:xfrm>
          <a:prstGeom prst="straightConnector1">
            <a:avLst/>
          </a:prstGeom>
          <a:noFill/>
          <a:ln w="9525" cap="flat" cmpd="sng">
            <a:solidFill>
              <a:schemeClr val="accent4"/>
            </a:solidFill>
            <a:prstDash val="solid"/>
            <a:round/>
            <a:headEnd type="none" w="med" len="med"/>
            <a:tailEnd type="none" w="med" len="med"/>
          </a:ln>
        </p:spPr>
      </p:cxnSp>
      <p:sp>
        <p:nvSpPr>
          <p:cNvPr id="24" name="Google Shape;562;p32">
            <a:extLst>
              <a:ext uri="{FF2B5EF4-FFF2-40B4-BE49-F238E27FC236}">
                <a16:creationId xmlns:a16="http://schemas.microsoft.com/office/drawing/2014/main" id="{70A33544-3D74-C102-6C09-5ED5BCA3E44F}"/>
              </a:ext>
            </a:extLst>
          </p:cNvPr>
          <p:cNvSpPr txBox="1">
            <a:spLocks/>
          </p:cNvSpPr>
          <p:nvPr/>
        </p:nvSpPr>
        <p:spPr>
          <a:xfrm>
            <a:off x="1590924" y="1160953"/>
            <a:ext cx="2352421" cy="3323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9pPr>
          </a:lstStyle>
          <a:p>
            <a:pPr marL="0" indent="0"/>
            <a:r>
              <a:rPr lang="en-US" dirty="0">
                <a:solidFill>
                  <a:srgbClr val="00B050"/>
                </a:solidFill>
              </a:rPr>
              <a:t>/* What is It? */</a:t>
            </a:r>
          </a:p>
        </p:txBody>
      </p:sp>
      <p:sp>
        <p:nvSpPr>
          <p:cNvPr id="2567" name="Google Shape;712;p36">
            <a:extLst>
              <a:ext uri="{FF2B5EF4-FFF2-40B4-BE49-F238E27FC236}">
                <a16:creationId xmlns:a16="http://schemas.microsoft.com/office/drawing/2014/main" id="{6AE941D1-8545-F015-F900-C9D3097E458D}"/>
              </a:ext>
            </a:extLst>
          </p:cNvPr>
          <p:cNvSpPr txBox="1">
            <a:spLocks/>
          </p:cNvSpPr>
          <p:nvPr/>
        </p:nvSpPr>
        <p:spPr>
          <a:xfrm>
            <a:off x="2355143" y="3176548"/>
            <a:ext cx="2555579" cy="48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accent3"/>
                </a:solidFill>
              </a:rPr>
              <a:t>&lt; Connect to other devices with Bluetooth to send user’s credentials &gt; </a:t>
            </a:r>
          </a:p>
        </p:txBody>
      </p:sp>
      <p:sp>
        <p:nvSpPr>
          <p:cNvPr id="2568" name="Google Shape;714;p36">
            <a:extLst>
              <a:ext uri="{FF2B5EF4-FFF2-40B4-BE49-F238E27FC236}">
                <a16:creationId xmlns:a16="http://schemas.microsoft.com/office/drawing/2014/main" id="{385B79B7-7DA2-8FB5-22A2-D409D836540B}"/>
              </a:ext>
            </a:extLst>
          </p:cNvPr>
          <p:cNvSpPr txBox="1">
            <a:spLocks/>
          </p:cNvSpPr>
          <p:nvPr/>
        </p:nvSpPr>
        <p:spPr>
          <a:xfrm>
            <a:off x="2355144" y="2935556"/>
            <a:ext cx="2330700" cy="338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300" dirty="0">
                <a:solidFill>
                  <a:schemeClr val="accent1"/>
                </a:solidFill>
                <a:latin typeface="Fira Code"/>
                <a:ea typeface="Fira Code"/>
                <a:sym typeface="Fira Code"/>
              </a:rPr>
              <a:t>Bluetooth</a:t>
            </a:r>
          </a:p>
        </p:txBody>
      </p:sp>
      <p:grpSp>
        <p:nvGrpSpPr>
          <p:cNvPr id="2574" name="Google Shape;763;p36">
            <a:extLst>
              <a:ext uri="{FF2B5EF4-FFF2-40B4-BE49-F238E27FC236}">
                <a16:creationId xmlns:a16="http://schemas.microsoft.com/office/drawing/2014/main" id="{7FB0E162-7199-643E-106D-5AC2657D4428}"/>
              </a:ext>
            </a:extLst>
          </p:cNvPr>
          <p:cNvGrpSpPr/>
          <p:nvPr/>
        </p:nvGrpSpPr>
        <p:grpSpPr>
          <a:xfrm>
            <a:off x="1844271" y="3148261"/>
            <a:ext cx="385744" cy="338401"/>
            <a:chOff x="1665363" y="1706700"/>
            <a:chExt cx="578325" cy="487500"/>
          </a:xfrm>
        </p:grpSpPr>
        <p:sp>
          <p:nvSpPr>
            <p:cNvPr id="2575" name="Google Shape;764;p36">
              <a:extLst>
                <a:ext uri="{FF2B5EF4-FFF2-40B4-BE49-F238E27FC236}">
                  <a16:creationId xmlns:a16="http://schemas.microsoft.com/office/drawing/2014/main" id="{0E89B98F-10AE-DDD8-4F32-6654C661F289}"/>
                </a:ext>
              </a:extLst>
            </p:cNvPr>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765;p36">
              <a:extLst>
                <a:ext uri="{FF2B5EF4-FFF2-40B4-BE49-F238E27FC236}">
                  <a16:creationId xmlns:a16="http://schemas.microsoft.com/office/drawing/2014/main" id="{412AB392-CD84-077B-A3CA-1F04D0F4A11A}"/>
                </a:ext>
              </a:extLst>
            </p:cNvPr>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8" name="Google Shape;712;p36">
            <a:extLst>
              <a:ext uri="{FF2B5EF4-FFF2-40B4-BE49-F238E27FC236}">
                <a16:creationId xmlns:a16="http://schemas.microsoft.com/office/drawing/2014/main" id="{C2ED846B-DD80-165A-CE30-AA3C4D6E85D6}"/>
              </a:ext>
            </a:extLst>
          </p:cNvPr>
          <p:cNvSpPr txBox="1">
            <a:spLocks/>
          </p:cNvSpPr>
          <p:nvPr/>
        </p:nvSpPr>
        <p:spPr>
          <a:xfrm>
            <a:off x="5987357" y="3176548"/>
            <a:ext cx="2471833" cy="48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accent3"/>
                </a:solidFill>
              </a:rPr>
              <a:t>&lt; Every operation is done through Fingerprint authentication &gt;</a:t>
            </a:r>
          </a:p>
        </p:txBody>
      </p:sp>
      <p:sp>
        <p:nvSpPr>
          <p:cNvPr id="2579" name="Google Shape;714;p36">
            <a:extLst>
              <a:ext uri="{FF2B5EF4-FFF2-40B4-BE49-F238E27FC236}">
                <a16:creationId xmlns:a16="http://schemas.microsoft.com/office/drawing/2014/main" id="{F55FE7C3-F22A-B8EE-C39A-1EB4D05B72A6}"/>
              </a:ext>
            </a:extLst>
          </p:cNvPr>
          <p:cNvSpPr txBox="1">
            <a:spLocks/>
          </p:cNvSpPr>
          <p:nvPr/>
        </p:nvSpPr>
        <p:spPr>
          <a:xfrm>
            <a:off x="5987358" y="2935556"/>
            <a:ext cx="2330700" cy="338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300" dirty="0">
                <a:solidFill>
                  <a:schemeClr val="accent1"/>
                </a:solidFill>
                <a:latin typeface="Fira Code"/>
                <a:ea typeface="Fira Code"/>
                <a:sym typeface="Fira Code"/>
              </a:rPr>
              <a:t>Authentication</a:t>
            </a:r>
          </a:p>
        </p:txBody>
      </p:sp>
      <p:grpSp>
        <p:nvGrpSpPr>
          <p:cNvPr id="2580" name="Google Shape;763;p36">
            <a:extLst>
              <a:ext uri="{FF2B5EF4-FFF2-40B4-BE49-F238E27FC236}">
                <a16:creationId xmlns:a16="http://schemas.microsoft.com/office/drawing/2014/main" id="{34D1B528-D475-C2BA-7425-696321833A95}"/>
              </a:ext>
            </a:extLst>
          </p:cNvPr>
          <p:cNvGrpSpPr/>
          <p:nvPr/>
        </p:nvGrpSpPr>
        <p:grpSpPr>
          <a:xfrm>
            <a:off x="5476485" y="3148261"/>
            <a:ext cx="385744" cy="338401"/>
            <a:chOff x="1665363" y="1706700"/>
            <a:chExt cx="578325" cy="487500"/>
          </a:xfrm>
        </p:grpSpPr>
        <p:sp>
          <p:nvSpPr>
            <p:cNvPr id="2581" name="Google Shape;764;p36">
              <a:extLst>
                <a:ext uri="{FF2B5EF4-FFF2-40B4-BE49-F238E27FC236}">
                  <a16:creationId xmlns:a16="http://schemas.microsoft.com/office/drawing/2014/main" id="{A7AB0BD2-A96B-D54F-E096-3DCBA77C8D0C}"/>
                </a:ext>
              </a:extLst>
            </p:cNvPr>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765;p36">
              <a:extLst>
                <a:ext uri="{FF2B5EF4-FFF2-40B4-BE49-F238E27FC236}">
                  <a16:creationId xmlns:a16="http://schemas.microsoft.com/office/drawing/2014/main" id="{D3329480-0121-3D75-8F22-DC7B80529EA9}"/>
                </a:ext>
              </a:extLst>
            </p:cNvPr>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3" name="Google Shape;712;p36">
            <a:extLst>
              <a:ext uri="{FF2B5EF4-FFF2-40B4-BE49-F238E27FC236}">
                <a16:creationId xmlns:a16="http://schemas.microsoft.com/office/drawing/2014/main" id="{E492D59C-3843-36C1-C9CD-BC54BF38F95E}"/>
              </a:ext>
            </a:extLst>
          </p:cNvPr>
          <p:cNvSpPr txBox="1">
            <a:spLocks/>
          </p:cNvSpPr>
          <p:nvPr/>
        </p:nvSpPr>
        <p:spPr>
          <a:xfrm>
            <a:off x="3115941" y="3997253"/>
            <a:ext cx="2330700" cy="48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accent3"/>
                </a:solidFill>
              </a:rPr>
              <a:t>&lt; All data are encrypted with AES 128 bit – GCM mode &gt;</a:t>
            </a:r>
          </a:p>
        </p:txBody>
      </p:sp>
      <p:sp>
        <p:nvSpPr>
          <p:cNvPr id="2584" name="Google Shape;714;p36">
            <a:extLst>
              <a:ext uri="{FF2B5EF4-FFF2-40B4-BE49-F238E27FC236}">
                <a16:creationId xmlns:a16="http://schemas.microsoft.com/office/drawing/2014/main" id="{3B0381B2-BD92-ED26-8A8F-F40DE58D5BF1}"/>
              </a:ext>
            </a:extLst>
          </p:cNvPr>
          <p:cNvSpPr txBox="1">
            <a:spLocks/>
          </p:cNvSpPr>
          <p:nvPr/>
        </p:nvSpPr>
        <p:spPr>
          <a:xfrm>
            <a:off x="3115941" y="3756261"/>
            <a:ext cx="2330700" cy="338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300" dirty="0" err="1">
                <a:solidFill>
                  <a:schemeClr val="accent1"/>
                </a:solidFill>
                <a:latin typeface="Fira Code"/>
                <a:ea typeface="Fira Code"/>
                <a:sym typeface="Fira Code"/>
              </a:rPr>
              <a:t>Cryptography</a:t>
            </a:r>
            <a:endParaRPr lang="it-IT" sz="1300" dirty="0">
              <a:solidFill>
                <a:schemeClr val="accent1"/>
              </a:solidFill>
              <a:latin typeface="Fira Code"/>
              <a:ea typeface="Fira Code"/>
              <a:sym typeface="Fira Code"/>
            </a:endParaRPr>
          </a:p>
        </p:txBody>
      </p:sp>
      <p:grpSp>
        <p:nvGrpSpPr>
          <p:cNvPr id="2585" name="Google Shape;763;p36">
            <a:extLst>
              <a:ext uri="{FF2B5EF4-FFF2-40B4-BE49-F238E27FC236}">
                <a16:creationId xmlns:a16="http://schemas.microsoft.com/office/drawing/2014/main" id="{059F01BE-63E1-62E5-6AEC-CD8802B335A3}"/>
              </a:ext>
            </a:extLst>
          </p:cNvPr>
          <p:cNvGrpSpPr/>
          <p:nvPr/>
        </p:nvGrpSpPr>
        <p:grpSpPr>
          <a:xfrm>
            <a:off x="2605068" y="3968966"/>
            <a:ext cx="385744" cy="338401"/>
            <a:chOff x="1665363" y="1706700"/>
            <a:chExt cx="578325" cy="487500"/>
          </a:xfrm>
        </p:grpSpPr>
        <p:sp>
          <p:nvSpPr>
            <p:cNvPr id="2586" name="Google Shape;764;p36">
              <a:extLst>
                <a:ext uri="{FF2B5EF4-FFF2-40B4-BE49-F238E27FC236}">
                  <a16:creationId xmlns:a16="http://schemas.microsoft.com/office/drawing/2014/main" id="{E3E6C9D5-AFE3-AFCF-4FF1-BD9E9667B2D3}"/>
                </a:ext>
              </a:extLst>
            </p:cNvPr>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765;p36">
              <a:extLst>
                <a:ext uri="{FF2B5EF4-FFF2-40B4-BE49-F238E27FC236}">
                  <a16:creationId xmlns:a16="http://schemas.microsoft.com/office/drawing/2014/main" id="{89B9EEA8-B958-08E3-B6C3-BEAFFB5D7188}"/>
                </a:ext>
              </a:extLst>
            </p:cNvPr>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8" name="Google Shape;712;p36">
            <a:extLst>
              <a:ext uri="{FF2B5EF4-FFF2-40B4-BE49-F238E27FC236}">
                <a16:creationId xmlns:a16="http://schemas.microsoft.com/office/drawing/2014/main" id="{E79D5882-8C98-66DE-1B0F-14C91CD746C3}"/>
              </a:ext>
            </a:extLst>
          </p:cNvPr>
          <p:cNvSpPr txBox="1">
            <a:spLocks/>
          </p:cNvSpPr>
          <p:nvPr/>
        </p:nvSpPr>
        <p:spPr>
          <a:xfrm>
            <a:off x="6512189" y="3997253"/>
            <a:ext cx="2671715" cy="48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accent3"/>
                </a:solidFill>
              </a:rPr>
              <a:t>&lt; SSL  allows secure communication with the python server &gt;</a:t>
            </a:r>
          </a:p>
        </p:txBody>
      </p:sp>
      <p:sp>
        <p:nvSpPr>
          <p:cNvPr id="2589" name="Google Shape;714;p36">
            <a:extLst>
              <a:ext uri="{FF2B5EF4-FFF2-40B4-BE49-F238E27FC236}">
                <a16:creationId xmlns:a16="http://schemas.microsoft.com/office/drawing/2014/main" id="{E4E28E39-B330-4E34-FD72-28C701958CE5}"/>
              </a:ext>
            </a:extLst>
          </p:cNvPr>
          <p:cNvSpPr txBox="1">
            <a:spLocks/>
          </p:cNvSpPr>
          <p:nvPr/>
        </p:nvSpPr>
        <p:spPr>
          <a:xfrm>
            <a:off x="6512190" y="3756261"/>
            <a:ext cx="2330700" cy="338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300" dirty="0">
                <a:solidFill>
                  <a:schemeClr val="accent1"/>
                </a:solidFill>
                <a:latin typeface="Fira Code"/>
                <a:ea typeface="Fira Code"/>
                <a:sym typeface="Fira Code"/>
              </a:rPr>
              <a:t>SSL </a:t>
            </a:r>
            <a:r>
              <a:rPr lang="it-IT" sz="1300" dirty="0" err="1">
                <a:solidFill>
                  <a:schemeClr val="accent1"/>
                </a:solidFill>
                <a:latin typeface="Fira Code"/>
                <a:ea typeface="Fira Code"/>
                <a:sym typeface="Fira Code"/>
              </a:rPr>
              <a:t>Communication</a:t>
            </a:r>
            <a:endParaRPr lang="it-IT" sz="1300" dirty="0">
              <a:solidFill>
                <a:schemeClr val="accent1"/>
              </a:solidFill>
              <a:latin typeface="Fira Code"/>
              <a:ea typeface="Fira Code"/>
              <a:sym typeface="Fira Code"/>
            </a:endParaRPr>
          </a:p>
        </p:txBody>
      </p:sp>
      <p:grpSp>
        <p:nvGrpSpPr>
          <p:cNvPr id="2590" name="Google Shape;763;p36">
            <a:extLst>
              <a:ext uri="{FF2B5EF4-FFF2-40B4-BE49-F238E27FC236}">
                <a16:creationId xmlns:a16="http://schemas.microsoft.com/office/drawing/2014/main" id="{7435B308-856E-BDED-8083-0852359473DF}"/>
              </a:ext>
            </a:extLst>
          </p:cNvPr>
          <p:cNvGrpSpPr/>
          <p:nvPr/>
        </p:nvGrpSpPr>
        <p:grpSpPr>
          <a:xfrm>
            <a:off x="6001317" y="3968966"/>
            <a:ext cx="385744" cy="338401"/>
            <a:chOff x="1665363" y="1706700"/>
            <a:chExt cx="578325" cy="487500"/>
          </a:xfrm>
        </p:grpSpPr>
        <p:sp>
          <p:nvSpPr>
            <p:cNvPr id="2591" name="Google Shape;764;p36">
              <a:extLst>
                <a:ext uri="{FF2B5EF4-FFF2-40B4-BE49-F238E27FC236}">
                  <a16:creationId xmlns:a16="http://schemas.microsoft.com/office/drawing/2014/main" id="{8009BA70-74C7-C697-AB43-6DD6A4343595}"/>
                </a:ext>
              </a:extLst>
            </p:cNvPr>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765;p36">
              <a:extLst>
                <a:ext uri="{FF2B5EF4-FFF2-40B4-BE49-F238E27FC236}">
                  <a16:creationId xmlns:a16="http://schemas.microsoft.com/office/drawing/2014/main" id="{09B90DC2-BC3A-DB84-D5AA-6E7207F567CF}"/>
                </a:ext>
              </a:extLst>
            </p:cNvPr>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93" name="Immagine 2592">
            <a:extLst>
              <a:ext uri="{FF2B5EF4-FFF2-40B4-BE49-F238E27FC236}">
                <a16:creationId xmlns:a16="http://schemas.microsoft.com/office/drawing/2014/main" id="{0256D55A-9DCA-CB0F-8298-41380B72FE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0094" y="3150951"/>
            <a:ext cx="333020" cy="333020"/>
          </a:xfrm>
          <a:prstGeom prst="rect">
            <a:avLst/>
          </a:prstGeom>
        </p:spPr>
      </p:pic>
      <p:pic>
        <p:nvPicPr>
          <p:cNvPr id="2595" name="Elemento grafico 2594">
            <a:extLst>
              <a:ext uri="{FF2B5EF4-FFF2-40B4-BE49-F238E27FC236}">
                <a16:creationId xmlns:a16="http://schemas.microsoft.com/office/drawing/2014/main" id="{31996C4D-940D-F590-B772-203BF18A2F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8764" y="3164881"/>
            <a:ext cx="333020" cy="333020"/>
          </a:xfrm>
          <a:prstGeom prst="rect">
            <a:avLst/>
          </a:prstGeom>
        </p:spPr>
      </p:pic>
      <p:pic>
        <p:nvPicPr>
          <p:cNvPr id="2601" name="Elemento grafico 2600">
            <a:extLst>
              <a:ext uri="{FF2B5EF4-FFF2-40B4-BE49-F238E27FC236}">
                <a16:creationId xmlns:a16="http://schemas.microsoft.com/office/drawing/2014/main" id="{F168F58C-5895-339C-E89E-09F1510264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65564" y="3987872"/>
            <a:ext cx="333021" cy="333021"/>
          </a:xfrm>
          <a:prstGeom prst="rect">
            <a:avLst/>
          </a:prstGeom>
        </p:spPr>
      </p:pic>
      <p:grpSp>
        <p:nvGrpSpPr>
          <p:cNvPr id="2603" name="Google Shape;740;p36">
            <a:extLst>
              <a:ext uri="{FF2B5EF4-FFF2-40B4-BE49-F238E27FC236}">
                <a16:creationId xmlns:a16="http://schemas.microsoft.com/office/drawing/2014/main" id="{EF7BD6F4-4C02-D50B-7A2A-55971EA5BA2B}"/>
              </a:ext>
            </a:extLst>
          </p:cNvPr>
          <p:cNvGrpSpPr/>
          <p:nvPr/>
        </p:nvGrpSpPr>
        <p:grpSpPr>
          <a:xfrm>
            <a:off x="6063246" y="3974347"/>
            <a:ext cx="277119" cy="333020"/>
            <a:chOff x="4786863" y="4248100"/>
            <a:chExt cx="390650" cy="525850"/>
          </a:xfrm>
        </p:grpSpPr>
        <p:sp>
          <p:nvSpPr>
            <p:cNvPr id="2604" name="Google Shape;741;p36">
              <a:extLst>
                <a:ext uri="{FF2B5EF4-FFF2-40B4-BE49-F238E27FC236}">
                  <a16:creationId xmlns:a16="http://schemas.microsoft.com/office/drawing/2014/main" id="{763EACA1-BFA3-0EAA-8881-927F75E0DC3F}"/>
                </a:ext>
              </a:extLst>
            </p:cNvPr>
            <p:cNvSpPr/>
            <p:nvPr/>
          </p:nvSpPr>
          <p:spPr>
            <a:xfrm>
              <a:off x="4797288" y="4258400"/>
              <a:ext cx="369775" cy="505225"/>
            </a:xfrm>
            <a:custGeom>
              <a:avLst/>
              <a:gdLst/>
              <a:ahLst/>
              <a:cxnLst/>
              <a:rect l="l" t="t" r="r" b="b"/>
              <a:pathLst>
                <a:path w="14791" h="20209" extrusionOk="0">
                  <a:moveTo>
                    <a:pt x="7396" y="1"/>
                  </a:moveTo>
                  <a:lnTo>
                    <a:pt x="1" y="1650"/>
                  </a:lnTo>
                  <a:lnTo>
                    <a:pt x="1" y="11491"/>
                  </a:lnTo>
                  <a:cubicBezTo>
                    <a:pt x="1" y="13956"/>
                    <a:pt x="1233" y="16270"/>
                    <a:pt x="3300" y="17654"/>
                  </a:cubicBezTo>
                  <a:lnTo>
                    <a:pt x="6941" y="20081"/>
                  </a:lnTo>
                  <a:cubicBezTo>
                    <a:pt x="7074" y="20166"/>
                    <a:pt x="7230" y="20209"/>
                    <a:pt x="7389" y="20209"/>
                  </a:cubicBezTo>
                  <a:cubicBezTo>
                    <a:pt x="7548" y="20209"/>
                    <a:pt x="7709" y="20166"/>
                    <a:pt x="7851" y="20081"/>
                  </a:cubicBezTo>
                  <a:lnTo>
                    <a:pt x="11492" y="17654"/>
                  </a:lnTo>
                  <a:cubicBezTo>
                    <a:pt x="13558" y="16289"/>
                    <a:pt x="14791" y="13975"/>
                    <a:pt x="14791" y="11491"/>
                  </a:cubicBezTo>
                  <a:lnTo>
                    <a:pt x="14791" y="1650"/>
                  </a:lnTo>
                  <a:lnTo>
                    <a:pt x="73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742;p36">
              <a:extLst>
                <a:ext uri="{FF2B5EF4-FFF2-40B4-BE49-F238E27FC236}">
                  <a16:creationId xmlns:a16="http://schemas.microsoft.com/office/drawing/2014/main" id="{B1729575-81EB-23BD-1EFA-86AEDAF30D7A}"/>
                </a:ext>
              </a:extLst>
            </p:cNvPr>
            <p:cNvSpPr/>
            <p:nvPr/>
          </p:nvSpPr>
          <p:spPr>
            <a:xfrm>
              <a:off x="4838063" y="4300600"/>
              <a:ext cx="287775" cy="418125"/>
            </a:xfrm>
            <a:custGeom>
              <a:avLst/>
              <a:gdLst/>
              <a:ahLst/>
              <a:cxnLst/>
              <a:rect l="l" t="t" r="r" b="b"/>
              <a:pathLst>
                <a:path w="11511" h="16725" extrusionOk="0">
                  <a:moveTo>
                    <a:pt x="5765" y="0"/>
                  </a:moveTo>
                  <a:lnTo>
                    <a:pt x="1" y="1271"/>
                  </a:lnTo>
                  <a:lnTo>
                    <a:pt x="1" y="9803"/>
                  </a:lnTo>
                  <a:cubicBezTo>
                    <a:pt x="1" y="11737"/>
                    <a:pt x="968" y="13539"/>
                    <a:pt x="2560" y="14601"/>
                  </a:cubicBezTo>
                  <a:lnTo>
                    <a:pt x="5765" y="16724"/>
                  </a:lnTo>
                  <a:lnTo>
                    <a:pt x="8950" y="14601"/>
                  </a:lnTo>
                  <a:cubicBezTo>
                    <a:pt x="10543" y="13539"/>
                    <a:pt x="11510" y="11737"/>
                    <a:pt x="11510" y="9803"/>
                  </a:cubicBezTo>
                  <a:lnTo>
                    <a:pt x="11510" y="1271"/>
                  </a:lnTo>
                  <a:lnTo>
                    <a:pt x="5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743;p36">
              <a:extLst>
                <a:ext uri="{FF2B5EF4-FFF2-40B4-BE49-F238E27FC236}">
                  <a16:creationId xmlns:a16="http://schemas.microsoft.com/office/drawing/2014/main" id="{D4C2019D-C5AD-72D9-369C-B12DA0BC5F2E}"/>
                </a:ext>
              </a:extLst>
            </p:cNvPr>
            <p:cNvSpPr/>
            <p:nvPr/>
          </p:nvSpPr>
          <p:spPr>
            <a:xfrm>
              <a:off x="4920538" y="4470300"/>
              <a:ext cx="123275" cy="123275"/>
            </a:xfrm>
            <a:custGeom>
              <a:avLst/>
              <a:gdLst/>
              <a:ahLst/>
              <a:cxnLst/>
              <a:rect l="l" t="t" r="r" b="b"/>
              <a:pathLst>
                <a:path w="4931" h="4931" extrusionOk="0">
                  <a:moveTo>
                    <a:pt x="1" y="1"/>
                  </a:moveTo>
                  <a:lnTo>
                    <a:pt x="1" y="4931"/>
                  </a:lnTo>
                  <a:lnTo>
                    <a:pt x="4931" y="4931"/>
                  </a:lnTo>
                  <a:lnTo>
                    <a:pt x="4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744;p36">
              <a:extLst>
                <a:ext uri="{FF2B5EF4-FFF2-40B4-BE49-F238E27FC236}">
                  <a16:creationId xmlns:a16="http://schemas.microsoft.com/office/drawing/2014/main" id="{150A815F-CE0A-52AD-D5FE-BB86963906B1}"/>
                </a:ext>
              </a:extLst>
            </p:cNvPr>
            <p:cNvSpPr/>
            <p:nvPr/>
          </p:nvSpPr>
          <p:spPr>
            <a:xfrm>
              <a:off x="4971738" y="4330200"/>
              <a:ext cx="24200" cy="20675"/>
            </a:xfrm>
            <a:custGeom>
              <a:avLst/>
              <a:gdLst/>
              <a:ahLst/>
              <a:cxnLst/>
              <a:rect l="l" t="t" r="r" b="b"/>
              <a:pathLst>
                <a:path w="968" h="827" extrusionOk="0">
                  <a:moveTo>
                    <a:pt x="413" y="1"/>
                  </a:moveTo>
                  <a:cubicBezTo>
                    <a:pt x="201" y="1"/>
                    <a:pt x="1" y="171"/>
                    <a:pt x="1" y="428"/>
                  </a:cubicBezTo>
                  <a:cubicBezTo>
                    <a:pt x="1" y="637"/>
                    <a:pt x="190" y="826"/>
                    <a:pt x="418" y="826"/>
                  </a:cubicBezTo>
                  <a:cubicBezTo>
                    <a:pt x="778" y="826"/>
                    <a:pt x="968" y="390"/>
                    <a:pt x="702" y="125"/>
                  </a:cubicBezTo>
                  <a:cubicBezTo>
                    <a:pt x="617" y="39"/>
                    <a:pt x="514" y="1"/>
                    <a:pt x="4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745;p36">
              <a:extLst>
                <a:ext uri="{FF2B5EF4-FFF2-40B4-BE49-F238E27FC236}">
                  <a16:creationId xmlns:a16="http://schemas.microsoft.com/office/drawing/2014/main" id="{3EC21EE9-663E-B5BD-F868-073B38248D79}"/>
                </a:ext>
              </a:extLst>
            </p:cNvPr>
            <p:cNvSpPr/>
            <p:nvPr/>
          </p:nvSpPr>
          <p:spPr>
            <a:xfrm>
              <a:off x="4786863" y="4248100"/>
              <a:ext cx="390650" cy="525850"/>
            </a:xfrm>
            <a:custGeom>
              <a:avLst/>
              <a:gdLst/>
              <a:ahLst/>
              <a:cxnLst/>
              <a:rect l="l" t="t" r="r" b="b"/>
              <a:pathLst>
                <a:path w="15626" h="21034" extrusionOk="0">
                  <a:moveTo>
                    <a:pt x="7813" y="830"/>
                  </a:moveTo>
                  <a:lnTo>
                    <a:pt x="14791" y="2385"/>
                  </a:lnTo>
                  <a:lnTo>
                    <a:pt x="14791" y="11903"/>
                  </a:lnTo>
                  <a:cubicBezTo>
                    <a:pt x="14791" y="14236"/>
                    <a:pt x="13615" y="16416"/>
                    <a:pt x="11681" y="17725"/>
                  </a:cubicBezTo>
                  <a:lnTo>
                    <a:pt x="8040" y="20152"/>
                  </a:lnTo>
                  <a:cubicBezTo>
                    <a:pt x="7965" y="20199"/>
                    <a:pt x="7884" y="20223"/>
                    <a:pt x="7806" y="20223"/>
                  </a:cubicBezTo>
                  <a:cubicBezTo>
                    <a:pt x="7728" y="20223"/>
                    <a:pt x="7652" y="20199"/>
                    <a:pt x="7585" y="20152"/>
                  </a:cubicBezTo>
                  <a:lnTo>
                    <a:pt x="3926" y="17725"/>
                  </a:lnTo>
                  <a:cubicBezTo>
                    <a:pt x="1992" y="16416"/>
                    <a:pt x="816" y="14236"/>
                    <a:pt x="816" y="11903"/>
                  </a:cubicBezTo>
                  <a:lnTo>
                    <a:pt x="816" y="2385"/>
                  </a:lnTo>
                  <a:lnTo>
                    <a:pt x="7813" y="830"/>
                  </a:lnTo>
                  <a:close/>
                  <a:moveTo>
                    <a:pt x="7803" y="0"/>
                  </a:moveTo>
                  <a:cubicBezTo>
                    <a:pt x="7775" y="0"/>
                    <a:pt x="7747" y="5"/>
                    <a:pt x="7718" y="15"/>
                  </a:cubicBezTo>
                  <a:lnTo>
                    <a:pt x="323" y="1664"/>
                  </a:lnTo>
                  <a:cubicBezTo>
                    <a:pt x="134" y="1702"/>
                    <a:pt x="1" y="1873"/>
                    <a:pt x="1" y="2062"/>
                  </a:cubicBezTo>
                  <a:lnTo>
                    <a:pt x="1" y="11922"/>
                  </a:lnTo>
                  <a:cubicBezTo>
                    <a:pt x="1" y="14520"/>
                    <a:pt x="1309" y="16966"/>
                    <a:pt x="3471" y="18407"/>
                  </a:cubicBezTo>
                  <a:lnTo>
                    <a:pt x="7130" y="20834"/>
                  </a:lnTo>
                  <a:cubicBezTo>
                    <a:pt x="7329" y="20967"/>
                    <a:pt x="7566" y="21033"/>
                    <a:pt x="7806" y="21033"/>
                  </a:cubicBezTo>
                  <a:cubicBezTo>
                    <a:pt x="8045" y="21033"/>
                    <a:pt x="8287" y="20967"/>
                    <a:pt x="8496" y="20834"/>
                  </a:cubicBezTo>
                  <a:lnTo>
                    <a:pt x="12136" y="18407"/>
                  </a:lnTo>
                  <a:cubicBezTo>
                    <a:pt x="14317" y="16947"/>
                    <a:pt x="15625" y="14520"/>
                    <a:pt x="15625" y="11903"/>
                  </a:cubicBezTo>
                  <a:lnTo>
                    <a:pt x="15625" y="2062"/>
                  </a:lnTo>
                  <a:cubicBezTo>
                    <a:pt x="15625" y="1873"/>
                    <a:pt x="15473" y="1702"/>
                    <a:pt x="15303" y="1664"/>
                  </a:cubicBezTo>
                  <a:lnTo>
                    <a:pt x="7889" y="15"/>
                  </a:lnTo>
                  <a:cubicBezTo>
                    <a:pt x="7860" y="5"/>
                    <a:pt x="7832" y="0"/>
                    <a:pt x="7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746;p36">
              <a:extLst>
                <a:ext uri="{FF2B5EF4-FFF2-40B4-BE49-F238E27FC236}">
                  <a16:creationId xmlns:a16="http://schemas.microsoft.com/office/drawing/2014/main" id="{20C180D7-D846-C4B2-93A1-A9C04554A467}"/>
                </a:ext>
              </a:extLst>
            </p:cNvPr>
            <p:cNvSpPr/>
            <p:nvPr/>
          </p:nvSpPr>
          <p:spPr>
            <a:xfrm>
              <a:off x="4827638" y="4290275"/>
              <a:ext cx="308150" cy="438400"/>
            </a:xfrm>
            <a:custGeom>
              <a:avLst/>
              <a:gdLst/>
              <a:ahLst/>
              <a:cxnLst/>
              <a:rect l="l" t="t" r="r" b="b"/>
              <a:pathLst>
                <a:path w="12326" h="17536" extrusionOk="0">
                  <a:moveTo>
                    <a:pt x="6182" y="830"/>
                  </a:moveTo>
                  <a:lnTo>
                    <a:pt x="11510" y="2025"/>
                  </a:lnTo>
                  <a:lnTo>
                    <a:pt x="11510" y="10216"/>
                  </a:lnTo>
                  <a:cubicBezTo>
                    <a:pt x="11510" y="11999"/>
                    <a:pt x="10638" y="13667"/>
                    <a:pt x="9140" y="14672"/>
                  </a:cubicBezTo>
                  <a:lnTo>
                    <a:pt x="6182" y="16644"/>
                  </a:lnTo>
                  <a:lnTo>
                    <a:pt x="3205" y="14672"/>
                  </a:lnTo>
                  <a:cubicBezTo>
                    <a:pt x="1726" y="13686"/>
                    <a:pt x="835" y="12018"/>
                    <a:pt x="835" y="10235"/>
                  </a:cubicBezTo>
                  <a:lnTo>
                    <a:pt x="835" y="10216"/>
                  </a:lnTo>
                  <a:lnTo>
                    <a:pt x="835" y="2025"/>
                  </a:lnTo>
                  <a:lnTo>
                    <a:pt x="6182" y="830"/>
                  </a:lnTo>
                  <a:close/>
                  <a:moveTo>
                    <a:pt x="6163" y="1"/>
                  </a:moveTo>
                  <a:cubicBezTo>
                    <a:pt x="6130" y="1"/>
                    <a:pt x="6097" y="6"/>
                    <a:pt x="6068" y="15"/>
                  </a:cubicBezTo>
                  <a:lnTo>
                    <a:pt x="323" y="1286"/>
                  </a:lnTo>
                  <a:cubicBezTo>
                    <a:pt x="133" y="1323"/>
                    <a:pt x="1" y="1494"/>
                    <a:pt x="1" y="1684"/>
                  </a:cubicBezTo>
                  <a:lnTo>
                    <a:pt x="1" y="10216"/>
                  </a:lnTo>
                  <a:cubicBezTo>
                    <a:pt x="1" y="12283"/>
                    <a:pt x="1024" y="14198"/>
                    <a:pt x="2750" y="15355"/>
                  </a:cubicBezTo>
                  <a:lnTo>
                    <a:pt x="5954" y="17479"/>
                  </a:lnTo>
                  <a:cubicBezTo>
                    <a:pt x="6011" y="17517"/>
                    <a:pt x="6106" y="17536"/>
                    <a:pt x="6182" y="17536"/>
                  </a:cubicBezTo>
                  <a:cubicBezTo>
                    <a:pt x="6258" y="17536"/>
                    <a:pt x="6353" y="17517"/>
                    <a:pt x="6428" y="17479"/>
                  </a:cubicBezTo>
                  <a:lnTo>
                    <a:pt x="9614" y="15336"/>
                  </a:lnTo>
                  <a:cubicBezTo>
                    <a:pt x="11321" y="14198"/>
                    <a:pt x="12325" y="12264"/>
                    <a:pt x="12325" y="10216"/>
                  </a:cubicBezTo>
                  <a:lnTo>
                    <a:pt x="12325" y="1684"/>
                  </a:lnTo>
                  <a:cubicBezTo>
                    <a:pt x="12325" y="1494"/>
                    <a:pt x="12193" y="1323"/>
                    <a:pt x="12003" y="1286"/>
                  </a:cubicBezTo>
                  <a:lnTo>
                    <a:pt x="6258" y="15"/>
                  </a:lnTo>
                  <a:cubicBezTo>
                    <a:pt x="6229" y="6"/>
                    <a:pt x="6196" y="1"/>
                    <a:pt x="6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747;p36">
              <a:extLst>
                <a:ext uri="{FF2B5EF4-FFF2-40B4-BE49-F238E27FC236}">
                  <a16:creationId xmlns:a16="http://schemas.microsoft.com/office/drawing/2014/main" id="{2C1F2B74-860F-22C4-6AB4-B90F1E158C88}"/>
                </a:ext>
              </a:extLst>
            </p:cNvPr>
            <p:cNvSpPr/>
            <p:nvPr/>
          </p:nvSpPr>
          <p:spPr>
            <a:xfrm>
              <a:off x="5007413" y="4341225"/>
              <a:ext cx="91400" cy="34775"/>
            </a:xfrm>
            <a:custGeom>
              <a:avLst/>
              <a:gdLst/>
              <a:ahLst/>
              <a:cxnLst/>
              <a:rect l="l" t="t" r="r" b="b"/>
              <a:pathLst>
                <a:path w="3656" h="1391" extrusionOk="0">
                  <a:moveTo>
                    <a:pt x="587" y="1"/>
                  </a:moveTo>
                  <a:cubicBezTo>
                    <a:pt x="133" y="1"/>
                    <a:pt x="1" y="677"/>
                    <a:pt x="470" y="821"/>
                  </a:cubicBezTo>
                  <a:lnTo>
                    <a:pt x="489" y="821"/>
                  </a:lnTo>
                  <a:cubicBezTo>
                    <a:pt x="3125" y="1390"/>
                    <a:pt x="3011" y="1390"/>
                    <a:pt x="3087" y="1390"/>
                  </a:cubicBezTo>
                  <a:cubicBezTo>
                    <a:pt x="3580" y="1390"/>
                    <a:pt x="3655" y="670"/>
                    <a:pt x="3181" y="575"/>
                  </a:cubicBezTo>
                  <a:lnTo>
                    <a:pt x="660" y="6"/>
                  </a:lnTo>
                  <a:cubicBezTo>
                    <a:pt x="635" y="2"/>
                    <a:pt x="611" y="1"/>
                    <a:pt x="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748;p36">
              <a:extLst>
                <a:ext uri="{FF2B5EF4-FFF2-40B4-BE49-F238E27FC236}">
                  <a16:creationId xmlns:a16="http://schemas.microsoft.com/office/drawing/2014/main" id="{E8DEE877-A026-3EBE-FA24-022D089B24D8}"/>
                </a:ext>
              </a:extLst>
            </p:cNvPr>
            <p:cNvSpPr/>
            <p:nvPr/>
          </p:nvSpPr>
          <p:spPr>
            <a:xfrm>
              <a:off x="4910113" y="4396350"/>
              <a:ext cx="143675" cy="207650"/>
            </a:xfrm>
            <a:custGeom>
              <a:avLst/>
              <a:gdLst/>
              <a:ahLst/>
              <a:cxnLst/>
              <a:rect l="l" t="t" r="r" b="b"/>
              <a:pathLst>
                <a:path w="5747" h="8306" extrusionOk="0">
                  <a:moveTo>
                    <a:pt x="2883" y="906"/>
                  </a:moveTo>
                  <a:cubicBezTo>
                    <a:pt x="3499" y="906"/>
                    <a:pt x="4115" y="1318"/>
                    <a:pt x="4115" y="2143"/>
                  </a:cubicBezTo>
                  <a:lnTo>
                    <a:pt x="4115" y="2541"/>
                  </a:lnTo>
                  <a:lnTo>
                    <a:pt x="1650" y="2541"/>
                  </a:lnTo>
                  <a:lnTo>
                    <a:pt x="1650" y="2143"/>
                  </a:lnTo>
                  <a:cubicBezTo>
                    <a:pt x="1650" y="1318"/>
                    <a:pt x="2267" y="906"/>
                    <a:pt x="2883" y="906"/>
                  </a:cubicBezTo>
                  <a:close/>
                  <a:moveTo>
                    <a:pt x="4931" y="3376"/>
                  </a:moveTo>
                  <a:lnTo>
                    <a:pt x="4931" y="7471"/>
                  </a:lnTo>
                  <a:lnTo>
                    <a:pt x="816" y="7471"/>
                  </a:lnTo>
                  <a:lnTo>
                    <a:pt x="816" y="3376"/>
                  </a:lnTo>
                  <a:close/>
                  <a:moveTo>
                    <a:pt x="2883" y="1"/>
                  </a:moveTo>
                  <a:cubicBezTo>
                    <a:pt x="1707" y="1"/>
                    <a:pt x="778" y="968"/>
                    <a:pt x="816" y="2143"/>
                  </a:cubicBezTo>
                  <a:lnTo>
                    <a:pt x="816" y="2541"/>
                  </a:lnTo>
                  <a:lnTo>
                    <a:pt x="418" y="2541"/>
                  </a:lnTo>
                  <a:cubicBezTo>
                    <a:pt x="190" y="2541"/>
                    <a:pt x="1" y="2731"/>
                    <a:pt x="1" y="2959"/>
                  </a:cubicBezTo>
                  <a:lnTo>
                    <a:pt x="1" y="7889"/>
                  </a:lnTo>
                  <a:cubicBezTo>
                    <a:pt x="1" y="8116"/>
                    <a:pt x="190" y="8306"/>
                    <a:pt x="418" y="8306"/>
                  </a:cubicBezTo>
                  <a:lnTo>
                    <a:pt x="5348" y="8306"/>
                  </a:lnTo>
                  <a:cubicBezTo>
                    <a:pt x="5575" y="8287"/>
                    <a:pt x="5746" y="8116"/>
                    <a:pt x="5746" y="7889"/>
                  </a:cubicBezTo>
                  <a:lnTo>
                    <a:pt x="5746" y="2959"/>
                  </a:lnTo>
                  <a:cubicBezTo>
                    <a:pt x="5746" y="2731"/>
                    <a:pt x="5575" y="2541"/>
                    <a:pt x="5348" y="2541"/>
                  </a:cubicBezTo>
                  <a:lnTo>
                    <a:pt x="4931" y="2541"/>
                  </a:lnTo>
                  <a:lnTo>
                    <a:pt x="4931" y="2143"/>
                  </a:lnTo>
                  <a:cubicBezTo>
                    <a:pt x="4969" y="968"/>
                    <a:pt x="4040" y="1"/>
                    <a:pt x="2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749;p36">
              <a:extLst>
                <a:ext uri="{FF2B5EF4-FFF2-40B4-BE49-F238E27FC236}">
                  <a16:creationId xmlns:a16="http://schemas.microsoft.com/office/drawing/2014/main" id="{020EE755-7AAC-550C-2387-394D4CE38CFE}"/>
                </a:ext>
              </a:extLst>
            </p:cNvPr>
            <p:cNvSpPr/>
            <p:nvPr/>
          </p:nvSpPr>
          <p:spPr>
            <a:xfrm>
              <a:off x="4971738" y="4501075"/>
              <a:ext cx="20425" cy="60850"/>
            </a:xfrm>
            <a:custGeom>
              <a:avLst/>
              <a:gdLst/>
              <a:ahLst/>
              <a:cxnLst/>
              <a:rect l="l" t="t" r="r" b="b"/>
              <a:pathLst>
                <a:path w="817" h="2434" extrusionOk="0">
                  <a:moveTo>
                    <a:pt x="387" y="1"/>
                  </a:moveTo>
                  <a:cubicBezTo>
                    <a:pt x="173" y="1"/>
                    <a:pt x="1" y="183"/>
                    <a:pt x="1" y="400"/>
                  </a:cubicBezTo>
                  <a:lnTo>
                    <a:pt x="1" y="2050"/>
                  </a:lnTo>
                  <a:cubicBezTo>
                    <a:pt x="20" y="2306"/>
                    <a:pt x="214" y="2434"/>
                    <a:pt x="408" y="2434"/>
                  </a:cubicBezTo>
                  <a:cubicBezTo>
                    <a:pt x="603" y="2434"/>
                    <a:pt x="797" y="2306"/>
                    <a:pt x="816" y="2050"/>
                  </a:cubicBezTo>
                  <a:lnTo>
                    <a:pt x="816" y="400"/>
                  </a:lnTo>
                  <a:cubicBezTo>
                    <a:pt x="816" y="173"/>
                    <a:pt x="645" y="2"/>
                    <a:pt x="418" y="2"/>
                  </a:cubicBezTo>
                  <a:cubicBezTo>
                    <a:pt x="407" y="1"/>
                    <a:pt x="397"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790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Arduino Language</a:t>
            </a:r>
            <a:endParaRPr sz="1400" dirty="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PassChain.ino</a:t>
            </a:r>
            <a:endParaRPr sz="1400" dirty="0">
              <a:solidFill>
                <a:schemeClr val="accent3"/>
              </a:solidFill>
            </a:endParaRPr>
          </a:p>
        </p:txBody>
      </p:sp>
      <p:sp>
        <p:nvSpPr>
          <p:cNvPr id="2530" name="Google Shape;2530;p48"/>
          <p:cNvSpPr txBox="1">
            <a:spLocks noGrp="1"/>
          </p:cNvSpPr>
          <p:nvPr>
            <p:ph type="subTitle" idx="4294967295"/>
          </p:nvPr>
        </p:nvSpPr>
        <p:spPr>
          <a:xfrm>
            <a:off x="4573213" y="22312"/>
            <a:ext cx="4572000" cy="512725"/>
          </a:xfrm>
          <a:prstGeom prst="rect">
            <a:avLst/>
          </a:prstGeom>
        </p:spPr>
        <p:txBody>
          <a:bodyPr spcFirstLastPara="1" wrap="square" lIns="91425" tIns="91425" rIns="91425" bIns="91425" anchor="ctr" anchorCtr="0">
            <a:noAutofit/>
          </a:bodyPr>
          <a:lstStyle/>
          <a:p>
            <a:pPr marL="0" indent="0" algn="ctr">
              <a:buNone/>
            </a:pPr>
            <a:r>
              <a:rPr lang="en" dirty="0">
                <a:solidFill>
                  <a:schemeClr val="accent3"/>
                </a:solidFill>
              </a:rPr>
              <a:t>Details.ino</a:t>
            </a:r>
            <a:endParaRPr dirty="0">
              <a:solidFill>
                <a:schemeClr val="accent3"/>
              </a:solidFill>
            </a:endParaRPr>
          </a:p>
        </p:txBody>
      </p:sp>
      <p:sp>
        <p:nvSpPr>
          <p:cNvPr id="16" name="Google Shape;561;p32">
            <a:extLst>
              <a:ext uri="{FF2B5EF4-FFF2-40B4-BE49-F238E27FC236}">
                <a16:creationId xmlns:a16="http://schemas.microsoft.com/office/drawing/2014/main" id="{2FB90C6D-5021-61E5-A07F-D92AFB5134B4}"/>
              </a:ext>
            </a:extLst>
          </p:cNvPr>
          <p:cNvSpPr txBox="1">
            <a:spLocks noGrp="1"/>
          </p:cNvSpPr>
          <p:nvPr>
            <p:ph type="title"/>
          </p:nvPr>
        </p:nvSpPr>
        <p:spPr>
          <a:xfrm>
            <a:off x="1131499" y="621250"/>
            <a:ext cx="463350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SD_Send_Credential </a:t>
            </a:r>
            <a:r>
              <a:rPr lang="en" dirty="0">
                <a:solidFill>
                  <a:schemeClr val="accent6"/>
                </a:solidFill>
              </a:rPr>
              <a:t>{</a:t>
            </a:r>
            <a:endParaRPr dirty="0">
              <a:solidFill>
                <a:schemeClr val="accent6"/>
              </a:solidFill>
            </a:endParaRPr>
          </a:p>
        </p:txBody>
      </p:sp>
      <p:grpSp>
        <p:nvGrpSpPr>
          <p:cNvPr id="18" name="Google Shape;563;p32">
            <a:extLst>
              <a:ext uri="{FF2B5EF4-FFF2-40B4-BE49-F238E27FC236}">
                <a16:creationId xmlns:a16="http://schemas.microsoft.com/office/drawing/2014/main" id="{67B890B7-1D56-D85D-9847-B4536F4BADD1}"/>
              </a:ext>
            </a:extLst>
          </p:cNvPr>
          <p:cNvGrpSpPr/>
          <p:nvPr/>
        </p:nvGrpSpPr>
        <p:grpSpPr>
          <a:xfrm>
            <a:off x="1084825" y="1168950"/>
            <a:ext cx="506100" cy="3431975"/>
            <a:chOff x="1084825" y="1168950"/>
            <a:chExt cx="506100" cy="3431975"/>
          </a:xfrm>
        </p:grpSpPr>
        <p:sp>
          <p:nvSpPr>
            <p:cNvPr id="19" name="Google Shape;564;p32">
              <a:extLst>
                <a:ext uri="{FF2B5EF4-FFF2-40B4-BE49-F238E27FC236}">
                  <a16:creationId xmlns:a16="http://schemas.microsoft.com/office/drawing/2014/main" id="{DDCE4A18-5531-EFAF-1300-6466376128C3}"/>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20" name="Google Shape;565;p32">
              <a:extLst>
                <a:ext uri="{FF2B5EF4-FFF2-40B4-BE49-F238E27FC236}">
                  <a16:creationId xmlns:a16="http://schemas.microsoft.com/office/drawing/2014/main" id="{3949BFE2-8546-D4B8-6EF6-3C6585DDD1B6}"/>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pic>
        <p:nvPicPr>
          <p:cNvPr id="12" name="Immagine 11">
            <a:extLst>
              <a:ext uri="{FF2B5EF4-FFF2-40B4-BE49-F238E27FC236}">
                <a16:creationId xmlns:a16="http://schemas.microsoft.com/office/drawing/2014/main" id="{373B5C09-33BE-AD5C-B49B-ABED701880C7}"/>
              </a:ext>
            </a:extLst>
          </p:cNvPr>
          <p:cNvPicPr>
            <a:picLocks noChangeAspect="1"/>
          </p:cNvPicPr>
          <p:nvPr/>
        </p:nvPicPr>
        <p:blipFill rotWithShape="1">
          <a:blip r:embed="rId3"/>
          <a:srcRect r="33391" b="42540"/>
          <a:stretch/>
        </p:blipFill>
        <p:spPr>
          <a:xfrm>
            <a:off x="2466218" y="1238163"/>
            <a:ext cx="4199613" cy="3253626"/>
          </a:xfrm>
          <a:prstGeom prst="rect">
            <a:avLst/>
          </a:prstGeom>
        </p:spPr>
      </p:pic>
    </p:spTree>
    <p:extLst>
      <p:ext uri="{BB962C8B-B14F-4D97-AF65-F5344CB8AC3E}">
        <p14:creationId xmlns:p14="http://schemas.microsoft.com/office/powerpoint/2010/main" val="1755902318"/>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2046</TotalTime>
  <Words>3302</Words>
  <Application>Microsoft Office PowerPoint</Application>
  <PresentationFormat>Presentazione su schermo (16:9)</PresentationFormat>
  <Paragraphs>441</Paragraphs>
  <Slides>34</Slides>
  <Notes>34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34</vt:i4>
      </vt:variant>
    </vt:vector>
  </HeadingPairs>
  <TitlesOfParts>
    <vt:vector size="39" baseType="lpstr">
      <vt:lpstr>Arial</vt:lpstr>
      <vt:lpstr>Montserrat</vt:lpstr>
      <vt:lpstr>Fira Code</vt:lpstr>
      <vt:lpstr>Courier New</vt:lpstr>
      <vt:lpstr>Programming Language Workshop for Beginners by Slidesgo</vt:lpstr>
      <vt:lpstr>void PassChain_IoT() {</vt:lpstr>
      <vt:lpstr>01</vt:lpstr>
      <vt:lpstr>01 {</vt:lpstr>
      <vt:lpstr>Password_Manager {</vt:lpstr>
      <vt:lpstr>tft.pushImage (</vt:lpstr>
      <vt:lpstr>Serial.println (‘Advantages: ‘ +</vt:lpstr>
      <vt:lpstr>Serial.println (‘Disadvantages: ‘ +</vt:lpstr>
      <vt:lpstr>PassChain_IoT {</vt:lpstr>
      <vt:lpstr>SD_Send_Credential {</vt:lpstr>
      <vt:lpstr>SD_Send_Credential {</vt:lpstr>
      <vt:lpstr>SD_Server_Operation {</vt:lpstr>
      <vt:lpstr>02 {</vt:lpstr>
      <vt:lpstr>void Lora_TTgo_Esp32 () { </vt:lpstr>
      <vt:lpstr>void Lora_Ttgo_Esp32 () { </vt:lpstr>
      <vt:lpstr>tft.pushImage (</vt:lpstr>
      <vt:lpstr>tft.pushImage (</vt:lpstr>
      <vt:lpstr>03 {</vt:lpstr>
      <vt:lpstr>Libraries_used(bool external) {</vt:lpstr>
      <vt:lpstr>&lt; WiFiClientSecure.h &gt;</vt:lpstr>
      <vt:lpstr>SSL_Communication {</vt:lpstr>
      <vt:lpstr>Server_Python {</vt:lpstr>
      <vt:lpstr>04 {</vt:lpstr>
      <vt:lpstr>void MITM_attack (Adv, Alice, Bob) {</vt:lpstr>
      <vt:lpstr>void Exploit_FP (memory) {</vt:lpstr>
      <vt:lpstr>void DoS_attack (resources) {</vt:lpstr>
      <vt:lpstr>void Security_Solution (crypto, SSL) {</vt:lpstr>
      <vt:lpstr>Tag AES_128 (plainText, key, IV) {</vt:lpstr>
      <vt:lpstr>Tag AES_128 (plainText, key, IV) {</vt:lpstr>
      <vt:lpstr>Tag AES_128 (plainText, key, IV) {</vt:lpstr>
      <vt:lpstr>Serial.println (‘AES Advantages: ‘ +</vt:lpstr>
      <vt:lpstr>Serial.println (‘AES Disadvantages: ‘ +</vt:lpstr>
      <vt:lpstr>void SSL (certs) {</vt:lpstr>
      <vt:lpstr>Serial.println (‘SSL Advantages: ‘ +</vt:lpstr>
      <vt:lpstr>void thank_you () {       Serial.println(‘Thank you’);      Serial.println(‘For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void PassChain_IoT() {</dc:title>
  <cp:lastModifiedBy>ALBERTO MONTEFUSCO</cp:lastModifiedBy>
  <cp:revision>35</cp:revision>
  <dcterms:modified xsi:type="dcterms:W3CDTF">2023-01-05T11:38:34Z</dcterms:modified>
</cp:coreProperties>
</file>