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3" r:id="rId5"/>
    <p:sldId id="259" r:id="rId6"/>
    <p:sldId id="267" r:id="rId7"/>
    <p:sldId id="265" r:id="rId8"/>
    <p:sldId id="270" r:id="rId9"/>
    <p:sldId id="271" r:id="rId10"/>
    <p:sldId id="27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055A00"/>
    <a:srgbClr val="FA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476" autoAdjust="0"/>
  </p:normalViewPr>
  <p:slideViewPr>
    <p:cSldViewPr snapToGrid="0" snapToObjects="1">
      <p:cViewPr varScale="1">
        <p:scale>
          <a:sx n="40" d="100"/>
          <a:sy n="40" d="100"/>
        </p:scale>
        <p:origin x="68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34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930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6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89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9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2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In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PassChain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abbiamo utilizzato come broker per il protocollo MQTT,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mosquitto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3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8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5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23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Dettagli informazione</a:t>
            </a:r>
          </a:p>
        </p:txBody>
      </p:sp>
      <p:sp>
        <p:nvSpPr>
          <p:cNvPr id="10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Attribuzione</a:t>
            </a:r>
          </a:p>
        </p:txBody>
      </p:sp>
      <p:sp>
        <p:nvSpPr>
          <p:cNvPr id="11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iotola con frittelle al salmone, insalata e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Pappardelle con burro al prezzemolo, nocciole tostate e scaglie di parmigiano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61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Pappardelle con burro al prezzemolo, nocciole tostate e scaglie di parmigiano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8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8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programma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jpe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ssChain"/>
          <p:cNvSpPr txBox="1"/>
          <p:nvPr/>
        </p:nvSpPr>
        <p:spPr>
          <a:xfrm>
            <a:off x="8289797" y="4128289"/>
            <a:ext cx="7804405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1600" spc="-232">
                <a:solidFill>
                  <a:srgbClr val="FECD05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dirty="0" err="1"/>
              <a:t>PassChain</a:t>
            </a:r>
            <a:endParaRPr dirty="0"/>
          </a:p>
        </p:txBody>
      </p:sp>
      <p:sp>
        <p:nvSpPr>
          <p:cNvPr id="152" name="Gruppo 13 - G. Spina, A. Montefusco, O. Szuba"/>
          <p:cNvSpPr txBox="1">
            <a:spLocks noGrp="1"/>
          </p:cNvSpPr>
          <p:nvPr>
            <p:ph type="body" sz="quarter" idx="4294967295"/>
          </p:nvPr>
        </p:nvSpPr>
        <p:spPr>
          <a:xfrm>
            <a:off x="1206500" y="6934622"/>
            <a:ext cx="21971000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dirty="0">
                <a:solidFill>
                  <a:srgbClr val="055A00"/>
                </a:solidFill>
              </a:rPr>
              <a:t>Gruppo 13 - G. Spina, A. </a:t>
            </a:r>
            <a:r>
              <a:rPr dirty="0" err="1">
                <a:solidFill>
                  <a:srgbClr val="055A00"/>
                </a:solidFill>
              </a:rPr>
              <a:t>Montefusco</a:t>
            </a:r>
            <a:r>
              <a:rPr dirty="0">
                <a:solidFill>
                  <a:srgbClr val="055A00"/>
                </a:solidFill>
              </a:rPr>
              <a:t>, O. </a:t>
            </a:r>
            <a:r>
              <a:rPr dirty="0" err="1">
                <a:solidFill>
                  <a:srgbClr val="055A00"/>
                </a:solidFill>
              </a:rPr>
              <a:t>Szuba</a:t>
            </a:r>
            <a:endParaRPr dirty="0">
              <a:solidFill>
                <a:srgbClr val="055A00"/>
              </a:solidFill>
            </a:endParaRPr>
          </a:p>
        </p:txBody>
      </p:sp>
      <p:sp>
        <p:nvSpPr>
          <p:cNvPr id="153" name="Internet Of Things - 20/05/2022"/>
          <p:cNvSpPr txBox="1"/>
          <p:nvPr/>
        </p:nvSpPr>
        <p:spPr>
          <a:xfrm>
            <a:off x="1201340" y="11859862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defTabSz="825500">
              <a:defRPr sz="36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t>Internet Of Things - 20/05/2022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CDdisplay.png" descr="LCDdisplay.png">
            <a:extLst>
              <a:ext uri="{FF2B5EF4-FFF2-40B4-BE49-F238E27FC236}">
                <a16:creationId xmlns:a16="http://schemas.microsoft.com/office/drawing/2014/main" id="{C3EC6F30-000B-C536-E44C-464D70D6B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996" y="2881315"/>
            <a:ext cx="19072007" cy="1044664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olo della Slid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27583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lang="it-IT" dirty="0"/>
              <a:t>MQTT: codice Java</a:t>
            </a:r>
            <a:endParaRPr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039A89A-8AC2-8910-BECD-1F89F04C8FC1}"/>
              </a:ext>
            </a:extLst>
          </p:cNvPr>
          <p:cNvSpPr txBox="1"/>
          <p:nvPr/>
        </p:nvSpPr>
        <p:spPr>
          <a:xfrm>
            <a:off x="1395958" y="1605476"/>
            <a:ext cx="2077631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Setup MQTT in 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GUI Java</a:t>
            </a:r>
            <a:r>
              <a:rPr kumimoji="0" lang="it-IT" sz="4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: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2F3C524-CF53-5770-EADE-7652B60480A9}"/>
              </a:ext>
            </a:extLst>
          </p:cNvPr>
          <p:cNvSpPr txBox="1"/>
          <p:nvPr/>
        </p:nvSpPr>
        <p:spPr>
          <a:xfrm>
            <a:off x="9097413" y="2260553"/>
            <a:ext cx="537340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MQTT_connection.java</a:t>
            </a:r>
            <a:endParaRPr lang="it-IT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2E4369-68AB-75F0-482C-77D89F432D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211" b="-1356"/>
          <a:stretch/>
        </p:blipFill>
        <p:spPr>
          <a:xfrm>
            <a:off x="5354111" y="4663249"/>
            <a:ext cx="13675777" cy="74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412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olo della Slid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27583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lang="it-IT" dirty="0" err="1">
                <a:latin typeface="JetBrains Mono Bold" panose="02000009000000000000" pitchFamily="49" charset="0"/>
                <a:ea typeface="JetBrains Mono Bold" panose="02000009000000000000" pitchFamily="49" charset="0"/>
                <a:cs typeface="JetBrains Mono Bold" panose="02000009000000000000" pitchFamily="49" charset="0"/>
              </a:rPr>
              <a:t>PassChain</a:t>
            </a:r>
            <a:r>
              <a:rPr lang="it-IT" dirty="0">
                <a:latin typeface="JetBrains Mono Bold" panose="02000009000000000000" pitchFamily="49" charset="0"/>
                <a:ea typeface="JetBrains Mono Bold" panose="02000009000000000000" pitchFamily="49" charset="0"/>
                <a:cs typeface="JetBrains Mono Bold" panose="02000009000000000000" pitchFamily="49" charset="0"/>
              </a:rPr>
              <a:t>: IoT</a:t>
            </a:r>
            <a:endParaRPr dirty="0">
              <a:latin typeface="JetBrains Mono Bold" panose="02000009000000000000" pitchFamily="49" charset="0"/>
              <a:ea typeface="JetBrains Mono Bold" panose="02000009000000000000" pitchFamily="49" charset="0"/>
              <a:cs typeface="JetBrains Mono Bold" panose="02000009000000000000" pitchFamily="49" charset="0"/>
            </a:endParaRPr>
          </a:p>
        </p:txBody>
      </p:sp>
      <p:pic>
        <p:nvPicPr>
          <p:cNvPr id="9" name="Immagine 8" descr="Immagine che contiene testo, arma&#10;&#10;Descrizione generata automaticamente">
            <a:extLst>
              <a:ext uri="{FF2B5EF4-FFF2-40B4-BE49-F238E27FC236}">
                <a16:creationId xmlns:a16="http://schemas.microsoft.com/office/drawing/2014/main" id="{B643B140-700E-E464-C21F-8ED4CA4FF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631" y="1754155"/>
            <a:ext cx="7450405" cy="72028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DD494FC-EA11-45EB-48A7-4A09EC07A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26" y="6995246"/>
            <a:ext cx="9113456" cy="555665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1FDF12B-05BC-5625-8EFE-3EF39B1D06C5}"/>
              </a:ext>
            </a:extLst>
          </p:cNvPr>
          <p:cNvSpPr txBox="1"/>
          <p:nvPr/>
        </p:nvSpPr>
        <p:spPr>
          <a:xfrm>
            <a:off x="9865064" y="10225310"/>
            <a:ext cx="13096010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solidFill>
                  <a:srgbClr val="0070C0"/>
                </a:solidFill>
                <a:latin typeface="JetBrains Mono Regular"/>
              </a:rPr>
              <a:t>Con l</a:t>
            </a:r>
            <a:r>
              <a:rPr kumimoji="0" lang="it-IT" sz="4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JetBrains Mono Regular"/>
                <a:sym typeface="Helvetica Neue"/>
              </a:rPr>
              <a:t>'acronimo IoT </a:t>
            </a:r>
            <a:r>
              <a:rPr kumimoji="0" lang="it-IT" sz="4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si indica qualsiasi sistema di dispositivi fisici che ricevono e trasferiscono i dati su reti wireless.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F9C5D85-0B5A-8225-4C74-17BE24CB0928}"/>
              </a:ext>
            </a:extLst>
          </p:cNvPr>
          <p:cNvSpPr txBox="1"/>
          <p:nvPr/>
        </p:nvSpPr>
        <p:spPr>
          <a:xfrm>
            <a:off x="1896340" y="2507405"/>
            <a:ext cx="13024944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4800" dirty="0">
                <a:latin typeface="JetBrains Mono Regular"/>
              </a:rPr>
              <a:t>L’</a:t>
            </a:r>
            <a:r>
              <a:rPr lang="it-IT" sz="4800" b="1" dirty="0">
                <a:solidFill>
                  <a:srgbClr val="0070C0"/>
                </a:solidFill>
                <a:latin typeface="JetBrains Mono Regular"/>
              </a:rPr>
              <a:t>Internet of </a:t>
            </a:r>
            <a:r>
              <a:rPr lang="it-IT" sz="4800" b="1" dirty="0" err="1">
                <a:solidFill>
                  <a:srgbClr val="0070C0"/>
                </a:solidFill>
                <a:latin typeface="JetBrains Mono Regular"/>
              </a:rPr>
              <a:t>Things</a:t>
            </a:r>
            <a:endParaRPr lang="it-IT" sz="4800" b="1" dirty="0">
              <a:solidFill>
                <a:srgbClr val="0070C0"/>
              </a:solidFill>
              <a:latin typeface="JetBrains Mono Regular"/>
            </a:endParaRPr>
          </a:p>
          <a:p>
            <a:r>
              <a:rPr kumimoji="0" lang="it-IT" sz="4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è il processo di connessione a Internet di oggetti fisici di utilizzo quotidiano</a:t>
            </a:r>
            <a:r>
              <a:rPr kumimoji="0" lang="it-IT" sz="4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.</a:t>
            </a:r>
            <a:endParaRPr lang="it-IT" sz="20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252998F-04A0-5A92-1946-0FA9FC96E82B}"/>
              </a:ext>
            </a:extLst>
          </p:cNvPr>
          <p:cNvSpPr/>
          <p:nvPr/>
        </p:nvSpPr>
        <p:spPr>
          <a:xfrm>
            <a:off x="1825274" y="2088675"/>
            <a:ext cx="13096010" cy="363822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600268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olo della Slid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27583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lang="it-IT" dirty="0" err="1"/>
              <a:t>PassChain</a:t>
            </a:r>
            <a:r>
              <a:rPr lang="it-IT" dirty="0"/>
              <a:t>: IoT</a:t>
            </a:r>
            <a:endParaRPr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286D220-F1CF-9E63-58BB-F2B04A1744C7}"/>
              </a:ext>
            </a:extLst>
          </p:cNvPr>
          <p:cNvSpPr txBox="1"/>
          <p:nvPr/>
        </p:nvSpPr>
        <p:spPr>
          <a:xfrm>
            <a:off x="9488332" y="3091914"/>
            <a:ext cx="13472742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400" dirty="0">
                <a:latin typeface="JetBrains Mono Regular"/>
              </a:rPr>
              <a:t>Un tipico </a:t>
            </a:r>
            <a:r>
              <a:rPr lang="it-IT" sz="4400" b="1" dirty="0">
                <a:solidFill>
                  <a:srgbClr val="0070C0"/>
                </a:solidFill>
                <a:latin typeface="JetBrains Mono Regular"/>
              </a:rPr>
              <a:t>sistema IoT </a:t>
            </a:r>
            <a:r>
              <a:rPr lang="it-IT" sz="4400" dirty="0">
                <a:latin typeface="JetBrains Mono Regular"/>
              </a:rPr>
              <a:t>funziona grazie all'</a:t>
            </a:r>
            <a:r>
              <a:rPr lang="it-IT" sz="4400" i="1" u="sng" dirty="0">
                <a:latin typeface="JetBrains Mono Regular"/>
              </a:rPr>
              <a:t>invio</a:t>
            </a:r>
            <a:r>
              <a:rPr lang="it-IT" sz="4400" dirty="0">
                <a:latin typeface="JetBrains Mono Regular"/>
              </a:rPr>
              <a:t>, alla </a:t>
            </a:r>
            <a:r>
              <a:rPr lang="it-IT" sz="4400" i="1" u="sng" dirty="0">
                <a:latin typeface="JetBrains Mono Regular"/>
              </a:rPr>
              <a:t>ricezione</a:t>
            </a:r>
            <a:r>
              <a:rPr lang="it-IT" sz="4400" dirty="0">
                <a:latin typeface="JetBrains Mono Regular"/>
              </a:rPr>
              <a:t> e all'</a:t>
            </a:r>
            <a:r>
              <a:rPr lang="it-IT" sz="4400" i="1" u="sng" dirty="0">
                <a:latin typeface="JetBrains Mono Regular"/>
              </a:rPr>
              <a:t>analisi</a:t>
            </a:r>
            <a:r>
              <a:rPr lang="it-IT" sz="4400" dirty="0">
                <a:latin typeface="JetBrains Mono Regular"/>
              </a:rPr>
              <a:t>  dei </a:t>
            </a:r>
            <a:r>
              <a:rPr lang="it-IT" sz="4400" b="1" dirty="0">
                <a:solidFill>
                  <a:srgbClr val="0070C0"/>
                </a:solidFill>
                <a:latin typeface="JetBrains Mono Regular"/>
              </a:rPr>
              <a:t>dati</a:t>
            </a:r>
            <a:r>
              <a:rPr lang="it-IT" sz="4400" dirty="0">
                <a:latin typeface="JetBrains Mono Regular"/>
              </a:rPr>
              <a:t> in un ciclo continuo di feedback.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2F33AC3-88E6-590D-1F72-72B3AB1D250A}"/>
              </a:ext>
            </a:extLst>
          </p:cNvPr>
          <p:cNvSpPr txBox="1"/>
          <p:nvPr/>
        </p:nvSpPr>
        <p:spPr>
          <a:xfrm>
            <a:off x="1399483" y="9883111"/>
            <a:ext cx="21561591" cy="1446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400" dirty="0">
                <a:latin typeface="JetBrains Mono Regular"/>
              </a:rPr>
              <a:t>A seconda del tipo di sistema IoT, l'analisi può essere eseguita tramite intervento manuale o da tecnologie di: </a:t>
            </a:r>
          </a:p>
        </p:txBody>
      </p:sp>
      <p:pic>
        <p:nvPicPr>
          <p:cNvPr id="6" name="Immagine 5" descr="Immagine che contiene oggetto da esterni, ragnatela&#10;&#10;Descrizione generata automaticamente">
            <a:extLst>
              <a:ext uri="{FF2B5EF4-FFF2-40B4-BE49-F238E27FC236}">
                <a16:creationId xmlns:a16="http://schemas.microsoft.com/office/drawing/2014/main" id="{E54145C3-C62D-E57F-1CB2-F105002B0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26" y="1750347"/>
            <a:ext cx="7816324" cy="7816324"/>
          </a:xfrm>
          <a:prstGeom prst="rect">
            <a:avLst/>
          </a:prstGeom>
        </p:spPr>
      </p:pic>
      <p:pic>
        <p:nvPicPr>
          <p:cNvPr id="19" name="Cable.png" descr="Cable.png">
            <a:extLst>
              <a:ext uri="{FF2B5EF4-FFF2-40B4-BE49-F238E27FC236}">
                <a16:creationId xmlns:a16="http://schemas.microsoft.com/office/drawing/2014/main" id="{8FADC940-71E4-ADBA-2874-4140107CA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83" y="11706217"/>
            <a:ext cx="1809318" cy="192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Cable-3.png" descr="Cable-3.png">
            <a:extLst>
              <a:ext uri="{FF2B5EF4-FFF2-40B4-BE49-F238E27FC236}">
                <a16:creationId xmlns:a16="http://schemas.microsoft.com/office/drawing/2014/main" id="{BC225BC9-4EC1-5E8C-63E4-6F78A03AD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82" y="12676218"/>
            <a:ext cx="1809318" cy="23506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56B104E-F6DE-88CC-1903-DEA9839FF8F8}"/>
              </a:ext>
            </a:extLst>
          </p:cNvPr>
          <p:cNvSpPr txBox="1"/>
          <p:nvPr/>
        </p:nvSpPr>
        <p:spPr>
          <a:xfrm>
            <a:off x="2527300" y="11461080"/>
            <a:ext cx="716915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600" b="1" dirty="0">
                <a:solidFill>
                  <a:srgbClr val="0070C0"/>
                </a:solidFill>
                <a:latin typeface="JetBrains Mono Regular"/>
              </a:rPr>
              <a:t>intelligenza artificiale;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2CAC835-5434-6A97-6B21-6001DEA098E5}"/>
              </a:ext>
            </a:extLst>
          </p:cNvPr>
          <p:cNvSpPr txBox="1"/>
          <p:nvPr/>
        </p:nvSpPr>
        <p:spPr>
          <a:xfrm>
            <a:off x="2527299" y="12396373"/>
            <a:ext cx="480695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it-IT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JetBrains Mono Regular"/>
                <a:sym typeface="Helvetica Neue"/>
              </a:rPr>
              <a:t>machine learning</a:t>
            </a:r>
            <a:endParaRPr lang="it-IT" sz="1600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1D137CE2-B608-916D-A7CC-0C2714D59F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8" t="42817" r="39915" b="44003"/>
          <a:stretch/>
        </p:blipFill>
        <p:spPr>
          <a:xfrm>
            <a:off x="15178039" y="6344207"/>
            <a:ext cx="2093328" cy="10869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olo della Slid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27583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lang="it-IT" dirty="0" err="1"/>
              <a:t>PassChain</a:t>
            </a:r>
            <a:r>
              <a:rPr lang="it-IT" dirty="0"/>
              <a:t>: cosa fa?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61F32B-EA8E-E71A-B99D-805673694F71}"/>
              </a:ext>
            </a:extLst>
          </p:cNvPr>
          <p:cNvSpPr txBox="1"/>
          <p:nvPr/>
        </p:nvSpPr>
        <p:spPr>
          <a:xfrm>
            <a:off x="1422926" y="1743702"/>
            <a:ext cx="16715409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000" dirty="0" err="1">
                <a:latin typeface="JetBrains Mono Regular"/>
              </a:rPr>
              <a:t>PassChain</a:t>
            </a:r>
            <a:r>
              <a:rPr lang="it-IT" sz="4000" dirty="0">
                <a:latin typeface="JetBrains Mono Regular"/>
              </a:rPr>
              <a:t> ha come obiettivo quello di facilitare l’utente nell’autenticazione digitale ma anche di assicurare la sicurezza attraverso la sua funzione di password manager.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2F564B-1CBA-DCC7-3073-0CDC012468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t="4305" r="4545" b="2894"/>
          <a:stretch/>
        </p:blipFill>
        <p:spPr>
          <a:xfrm>
            <a:off x="18798472" y="1327686"/>
            <a:ext cx="3502465" cy="359151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EBF869D-FF9B-EAC5-81EB-D4A49857B709}"/>
              </a:ext>
            </a:extLst>
          </p:cNvPr>
          <p:cNvSpPr txBox="1"/>
          <p:nvPr/>
        </p:nvSpPr>
        <p:spPr>
          <a:xfrm>
            <a:off x="1422926" y="5002222"/>
            <a:ext cx="1473586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latin typeface="JetBrains Mono Regular"/>
              </a:rPr>
              <a:t>Tramite </a:t>
            </a:r>
            <a:r>
              <a:rPr lang="it-IT" sz="4000" dirty="0" err="1">
                <a:latin typeface="JetBrains Mono Regular"/>
              </a:rPr>
              <a:t>PassChain</a:t>
            </a:r>
            <a:r>
              <a:rPr lang="it-IT" sz="4000" dirty="0">
                <a:latin typeface="JetBrains Mono Regular"/>
              </a:rPr>
              <a:t>, l’utente può:</a:t>
            </a:r>
          </a:p>
        </p:txBody>
      </p:sp>
      <p:pic>
        <p:nvPicPr>
          <p:cNvPr id="13" name="Cable.png" descr="Cable.png">
            <a:extLst>
              <a:ext uri="{FF2B5EF4-FFF2-40B4-BE49-F238E27FC236}">
                <a16:creationId xmlns:a16="http://schemas.microsoft.com/office/drawing/2014/main" id="{A96B4064-A1CB-C8BB-32B0-38ABE74AD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13" y="6315206"/>
            <a:ext cx="3003892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Cable-3.png" descr="Cable-3.png">
            <a:extLst>
              <a:ext uri="{FF2B5EF4-FFF2-40B4-BE49-F238E27FC236}">
                <a16:creationId xmlns:a16="http://schemas.microsoft.com/office/drawing/2014/main" id="{82F68C7B-BD28-C52A-E111-D0983F792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09" y="7507899"/>
            <a:ext cx="3003889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Cable-2.png" descr="Cable-2.png">
            <a:extLst>
              <a:ext uri="{FF2B5EF4-FFF2-40B4-BE49-F238E27FC236}">
                <a16:creationId xmlns:a16="http://schemas.microsoft.com/office/drawing/2014/main" id="{93975CE3-E7B6-D6DB-1359-D53341E93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18" y="8654631"/>
            <a:ext cx="3003888" cy="18637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46D2A03-F886-66A2-918F-A17FF18E906C}"/>
              </a:ext>
            </a:extLst>
          </p:cNvPr>
          <p:cNvSpPr txBox="1"/>
          <p:nvPr/>
        </p:nvSpPr>
        <p:spPr>
          <a:xfrm>
            <a:off x="3721105" y="6071245"/>
            <a:ext cx="1473586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latin typeface="JetBrains Mono Regular"/>
              </a:rPr>
              <a:t>connettersi ad altri dispositivi tramite Bluetooth;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AC94D2D-20D4-2C44-1701-1665B3B5A8C3}"/>
              </a:ext>
            </a:extLst>
          </p:cNvPr>
          <p:cNvSpPr txBox="1"/>
          <p:nvPr/>
        </p:nvSpPr>
        <p:spPr>
          <a:xfrm>
            <a:off x="3721102" y="7274573"/>
            <a:ext cx="1473586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latin typeface="JetBrains Mono Regular"/>
              </a:rPr>
              <a:t>autenticarsi tramite un tastierino numerico;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435A1C0-7CC7-0027-A8C4-1D2780A4A031}"/>
              </a:ext>
            </a:extLst>
          </p:cNvPr>
          <p:cNvSpPr txBox="1"/>
          <p:nvPr/>
        </p:nvSpPr>
        <p:spPr>
          <a:xfrm>
            <a:off x="3721106" y="8168144"/>
            <a:ext cx="1206107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latin typeface="JetBrains Mono Regular"/>
              </a:rPr>
              <a:t>collegarsi all’App desktop «</a:t>
            </a:r>
            <a:r>
              <a:rPr lang="it-IT" sz="3200" dirty="0" err="1">
                <a:latin typeface="JetBrains Mono Regular"/>
              </a:rPr>
              <a:t>PassChain</a:t>
            </a:r>
            <a:r>
              <a:rPr lang="it-IT" sz="3200" dirty="0">
                <a:latin typeface="JetBrains Mono Regular"/>
              </a:rPr>
              <a:t>» tramite protocollo MQTT.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8CD49D1C-0A81-0E3F-DC68-9909F75EB0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161" y="6068655"/>
            <a:ext cx="3855706" cy="8412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EBA1AFE-6284-367E-6054-0E936DEBD0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889" y="5660217"/>
            <a:ext cx="1258012" cy="1258012"/>
          </a:xfrm>
          <a:prstGeom prst="rect">
            <a:avLst/>
          </a:prstGeom>
        </p:spPr>
      </p:pic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AFC1E70D-D329-62FD-B97D-CBA38A63894B}"/>
              </a:ext>
            </a:extLst>
          </p:cNvPr>
          <p:cNvCxnSpPr>
            <a:cxnSpLocks/>
          </p:cNvCxnSpPr>
          <p:nvPr/>
        </p:nvCxnSpPr>
        <p:spPr>
          <a:xfrm>
            <a:off x="14801850" y="7653377"/>
            <a:ext cx="6659009" cy="3542370"/>
          </a:xfrm>
          <a:prstGeom prst="curvedConnector3">
            <a:avLst>
              <a:gd name="adj1" fmla="val 118945"/>
            </a:avLst>
          </a:prstGeom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3" name="Immagine 42">
            <a:extLst>
              <a:ext uri="{FF2B5EF4-FFF2-40B4-BE49-F238E27FC236}">
                <a16:creationId xmlns:a16="http://schemas.microsoft.com/office/drawing/2014/main" id="{8526E335-5517-E7FE-5C88-EEE8BC1E87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897" y="10441043"/>
            <a:ext cx="3843962" cy="244565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971970C2-CAFE-9421-C2AA-E7CF1F0B6E1B}"/>
              </a:ext>
            </a:extLst>
          </p:cNvPr>
          <p:cNvSpPr/>
          <p:nvPr/>
        </p:nvSpPr>
        <p:spPr>
          <a:xfrm>
            <a:off x="4266458" y="8654631"/>
            <a:ext cx="10631385" cy="3009237"/>
          </a:xfrm>
          <a:custGeom>
            <a:avLst/>
            <a:gdLst>
              <a:gd name="connsiteX0" fmla="*/ 11544300 w 11544300"/>
              <a:gd name="connsiteY0" fmla="*/ 0 h 2505795"/>
              <a:gd name="connsiteX1" fmla="*/ 10344150 w 11544300"/>
              <a:gd name="connsiteY1" fmla="*/ 2476500 h 2505795"/>
              <a:gd name="connsiteX2" fmla="*/ 4610100 w 11544300"/>
              <a:gd name="connsiteY2" fmla="*/ 1352550 h 2505795"/>
              <a:gd name="connsiteX3" fmla="*/ 933450 w 11544300"/>
              <a:gd name="connsiteY3" fmla="*/ 1238250 h 2505795"/>
              <a:gd name="connsiteX4" fmla="*/ 38100 w 11544300"/>
              <a:gd name="connsiteY4" fmla="*/ 2419350 h 2505795"/>
              <a:gd name="connsiteX5" fmla="*/ 38100 w 11544300"/>
              <a:gd name="connsiteY5" fmla="*/ 2419350 h 2505795"/>
              <a:gd name="connsiteX6" fmla="*/ 0 w 11544300"/>
              <a:gd name="connsiteY6" fmla="*/ 2457450 h 250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300" h="2505795">
                <a:moveTo>
                  <a:pt x="11544300" y="0"/>
                </a:moveTo>
                <a:cubicBezTo>
                  <a:pt x="11522075" y="1125537"/>
                  <a:pt x="11499850" y="2251075"/>
                  <a:pt x="10344150" y="2476500"/>
                </a:cubicBezTo>
                <a:cubicBezTo>
                  <a:pt x="9188450" y="2701925"/>
                  <a:pt x="6178550" y="1558925"/>
                  <a:pt x="4610100" y="1352550"/>
                </a:cubicBezTo>
                <a:cubicBezTo>
                  <a:pt x="3041650" y="1146175"/>
                  <a:pt x="1695450" y="1060450"/>
                  <a:pt x="933450" y="1238250"/>
                </a:cubicBezTo>
                <a:cubicBezTo>
                  <a:pt x="171450" y="1416050"/>
                  <a:pt x="38100" y="2419350"/>
                  <a:pt x="38100" y="2419350"/>
                </a:cubicBezTo>
                <a:lnTo>
                  <a:pt x="38100" y="2419350"/>
                </a:lnTo>
                <a:lnTo>
                  <a:pt x="0" y="2457450"/>
                </a:lnTo>
              </a:path>
            </a:pathLst>
          </a:custGeom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64C68984-D461-0414-52F1-1A6C3D9B9C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76" y="11663868"/>
            <a:ext cx="6039332" cy="12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534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Immagine"/>
          <p:cNvSpPr txBox="1">
            <a:spLocks noGrp="1"/>
          </p:cNvSpPr>
          <p:nvPr>
            <p:ph type="title" idx="4294967295"/>
          </p:nvPr>
        </p:nvSpPr>
        <p:spPr>
          <a:xfrm>
            <a:off x="1495068" y="246186"/>
            <a:ext cx="10477501" cy="1435101"/>
          </a:xfrm>
          <a:prstGeom prst="rect">
            <a:avLst/>
          </a:prstGeom>
        </p:spPr>
        <p:txBody>
          <a:bodyPr/>
          <a:lstStyle>
            <a:lvl1pPr defTabSz="2292038">
              <a:defRPr sz="7990" b="0" spc="-159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lang="it-IT" dirty="0"/>
              <a:t>MQTT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EA1C39-E4A8-CE23-A057-86F2A37920A6}"/>
              </a:ext>
            </a:extLst>
          </p:cNvPr>
          <p:cNvSpPr txBox="1"/>
          <p:nvPr/>
        </p:nvSpPr>
        <p:spPr>
          <a:xfrm>
            <a:off x="5949722" y="2495113"/>
            <a:ext cx="15060178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bg1"/>
                </a:solidFill>
                <a:latin typeface="JetBrains Mono Regular"/>
              </a:rPr>
              <a:t>Protocollo usato per lo scambio di messaggi con l’obiettivo di minimizzare il traffico sulle reti e richiedere poche risorse ai dispositivi per la sua gestione.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A3DE8B-EF38-6FD4-E881-2DD7F353F432}"/>
              </a:ext>
            </a:extLst>
          </p:cNvPr>
          <p:cNvSpPr txBox="1"/>
          <p:nvPr/>
        </p:nvSpPr>
        <p:spPr>
          <a:xfrm>
            <a:off x="3074638" y="5928406"/>
            <a:ext cx="13879861" cy="6801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it-IT" sz="4000" dirty="0">
                <a:solidFill>
                  <a:schemeClr val="bg1"/>
                </a:solidFill>
                <a:latin typeface="JetBrains Mono Regular"/>
              </a:rPr>
              <a:t>L’</a:t>
            </a:r>
            <a:r>
              <a:rPr lang="it-IT" sz="4000" b="1" dirty="0">
                <a:solidFill>
                  <a:schemeClr val="accent3">
                    <a:lumMod val="75000"/>
                  </a:schemeClr>
                </a:solidFill>
                <a:latin typeface="JetBrains Mono Regular"/>
              </a:rPr>
              <a:t>MQTT</a:t>
            </a:r>
            <a:r>
              <a:rPr lang="it-IT" sz="4000" dirty="0">
                <a:solidFill>
                  <a:schemeClr val="bg1"/>
                </a:solidFill>
                <a:latin typeface="JetBrains Mono Regular"/>
              </a:rPr>
              <a:t> usa il paradigma </a:t>
            </a:r>
          </a:p>
          <a:p>
            <a:pPr algn="l"/>
            <a:r>
              <a:rPr lang="it-IT" sz="4000" dirty="0">
                <a:solidFill>
                  <a:schemeClr val="bg1"/>
                </a:solidFill>
                <a:latin typeface="JetBrains Mono Regular"/>
              </a:rPr>
              <a:t>di </a:t>
            </a:r>
            <a:r>
              <a:rPr lang="it-IT" sz="4000" b="1" i="1" dirty="0">
                <a:solidFill>
                  <a:schemeClr val="accent3">
                    <a:lumMod val="75000"/>
                  </a:schemeClr>
                </a:solidFill>
                <a:latin typeface="JetBrains Mono Regular"/>
              </a:rPr>
              <a:t>pub/sub </a:t>
            </a:r>
            <a:r>
              <a:rPr lang="it-IT" sz="4000" dirty="0">
                <a:solidFill>
                  <a:schemeClr val="bg1"/>
                </a:solidFill>
                <a:latin typeface="JetBrains Mono Regular"/>
              </a:rPr>
              <a:t>che è asincrono.</a:t>
            </a:r>
          </a:p>
          <a:p>
            <a:pPr algn="l"/>
            <a:endParaRPr lang="it-IT" sz="4400" dirty="0">
              <a:solidFill>
                <a:schemeClr val="bg1"/>
              </a:solidFill>
              <a:latin typeface="JetBrains Mono Regular"/>
            </a:endParaRPr>
          </a:p>
          <a:p>
            <a:pPr algn="l"/>
            <a:endParaRPr lang="it-IT" sz="4400" dirty="0">
              <a:solidFill>
                <a:schemeClr val="bg1"/>
              </a:solidFill>
              <a:latin typeface="JetBrains Mono Regular"/>
            </a:endParaRPr>
          </a:p>
          <a:p>
            <a:pPr algn="l"/>
            <a:endParaRPr lang="it-IT" sz="6000" dirty="0">
              <a:solidFill>
                <a:schemeClr val="bg1"/>
              </a:solidFill>
              <a:latin typeface="JetBrains Mono Regular"/>
            </a:endParaRPr>
          </a:p>
          <a:p>
            <a:pPr algn="l"/>
            <a:r>
              <a:rPr lang="it-IT" sz="4000" dirty="0">
                <a:solidFill>
                  <a:schemeClr val="bg1"/>
                </a:solidFill>
                <a:latin typeface="JetBrains Mono Regular"/>
              </a:rPr>
              <a:t>Prevede lo scambio di </a:t>
            </a:r>
          </a:p>
          <a:p>
            <a:pPr algn="l"/>
            <a:r>
              <a:rPr lang="it-IT" sz="4000" dirty="0">
                <a:solidFill>
                  <a:schemeClr val="bg1"/>
                </a:solidFill>
                <a:latin typeface="JetBrains Mono Regular"/>
              </a:rPr>
              <a:t>messaggi tramite un apposito Broker che si occupa di consegnare il messaggio soltanto per i </a:t>
            </a:r>
            <a:r>
              <a:rPr lang="it-IT" sz="4000" dirty="0" err="1">
                <a:solidFill>
                  <a:schemeClr val="bg1"/>
                </a:solidFill>
                <a:latin typeface="JetBrains Mono Regular"/>
              </a:rPr>
              <a:t>topics</a:t>
            </a:r>
            <a:r>
              <a:rPr lang="it-IT" sz="4000" dirty="0">
                <a:solidFill>
                  <a:schemeClr val="bg1"/>
                </a:solidFill>
                <a:latin typeface="JetBrains Mono Regular"/>
              </a:rPr>
              <a:t> sottoscritti dal </a:t>
            </a:r>
            <a:r>
              <a:rPr lang="it-IT" sz="4000" dirty="0" err="1">
                <a:solidFill>
                  <a:schemeClr val="bg1"/>
                </a:solidFill>
                <a:latin typeface="JetBrains Mono Regular"/>
              </a:rPr>
              <a:t>subscriber</a:t>
            </a:r>
            <a:r>
              <a:rPr lang="it-IT" sz="4000" dirty="0">
                <a:solidFill>
                  <a:schemeClr val="bg1"/>
                </a:solidFill>
                <a:latin typeface="JetBrains Mono Regular"/>
              </a:rPr>
              <a:t>.</a:t>
            </a:r>
          </a:p>
          <a:p>
            <a:endParaRPr lang="it-IT" sz="4800" dirty="0">
              <a:solidFill>
                <a:schemeClr val="bg1"/>
              </a:solidFill>
              <a:latin typeface="JetBrains Mono Regular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AD20AD-B782-F6F3-3F33-85AFAA15B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9" y="6054927"/>
            <a:ext cx="12641612" cy="439646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CDAEDC2-F853-D434-9EC8-E59AC9EC91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43" y="2495113"/>
            <a:ext cx="2468557" cy="2468557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D85D43E-7DCA-48A4-BDD8-5CF17B78A230}"/>
              </a:ext>
            </a:extLst>
          </p:cNvPr>
          <p:cNvSpPr/>
          <p:nvPr/>
        </p:nvSpPr>
        <p:spPr>
          <a:xfrm>
            <a:off x="5650261" y="2408243"/>
            <a:ext cx="15659100" cy="2735611"/>
          </a:xfrm>
          <a:prstGeom prst="rect">
            <a:avLst/>
          </a:prstGeom>
          <a:noFill/>
          <a:ln w="3810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olo della Slid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27583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lang="it-IT" dirty="0"/>
              <a:t>MQTT: </a:t>
            </a:r>
            <a:r>
              <a:rPr lang="it-IT" dirty="0" err="1"/>
              <a:t>mosquitto</a:t>
            </a:r>
            <a:endParaRPr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12C09B-64ED-8C4D-258B-F4151EC783EC}"/>
              </a:ext>
            </a:extLst>
          </p:cNvPr>
          <p:cNvSpPr txBox="1"/>
          <p:nvPr/>
        </p:nvSpPr>
        <p:spPr>
          <a:xfrm>
            <a:off x="1422925" y="4766815"/>
            <a:ext cx="2153814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latin typeface="JetBrains Mono Regular"/>
              </a:rPr>
              <a:t>Il </a:t>
            </a:r>
            <a:r>
              <a:rPr lang="it-IT" sz="4000" u="sng" dirty="0">
                <a:latin typeface="JetBrains Mono Regular"/>
              </a:rPr>
              <a:t>protocollo MQTT </a:t>
            </a:r>
            <a:r>
              <a:rPr lang="it-IT" sz="4000" dirty="0">
                <a:latin typeface="JetBrains Mono Regular"/>
              </a:rPr>
              <a:t>fornisce un metodo leggero per eseguire la messaggistica utilizzando il modello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publish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/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subscribe</a:t>
            </a:r>
            <a:r>
              <a:rPr lang="it-IT" sz="4000" dirty="0">
                <a:latin typeface="JetBrains Mono Regular"/>
              </a:rPr>
              <a:t>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039A89A-8AC2-8910-BECD-1F89F04C8FC1}"/>
              </a:ext>
            </a:extLst>
          </p:cNvPr>
          <p:cNvSpPr txBox="1"/>
          <p:nvPr/>
        </p:nvSpPr>
        <p:spPr>
          <a:xfrm>
            <a:off x="1422926" y="1870010"/>
            <a:ext cx="20922724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Mosquitto</a:t>
            </a:r>
            <a:r>
              <a:rPr kumimoji="0" lang="it-IT" sz="4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 è un </a:t>
            </a: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broker</a:t>
            </a:r>
            <a:r>
              <a:rPr kumimoji="0" lang="it-IT" sz="4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 di messaggi open source leggero ed è adatto per l'uso su tutti i dispositivi, dai computer a scheda singola a bassa potenza ai server completi.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41C17D5-7A19-BE6E-D11E-86B23DB162A5}"/>
              </a:ext>
            </a:extLst>
          </p:cNvPr>
          <p:cNvSpPr/>
          <p:nvPr/>
        </p:nvSpPr>
        <p:spPr>
          <a:xfrm>
            <a:off x="1422926" y="1613282"/>
            <a:ext cx="20922724" cy="2617643"/>
          </a:xfrm>
          <a:prstGeom prst="rect">
            <a:avLst/>
          </a:prstGeom>
          <a:noFill/>
          <a:ln w="38100" cap="flat">
            <a:solidFill>
              <a:schemeClr val="accent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5D7B60-891F-EEBE-B406-5EBAF802B4DB}"/>
              </a:ext>
            </a:extLst>
          </p:cNvPr>
          <p:cNvSpPr txBox="1"/>
          <p:nvPr/>
        </p:nvSpPr>
        <p:spPr>
          <a:xfrm>
            <a:off x="3721106" y="6561251"/>
            <a:ext cx="121920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adatto per la messaggistica Internet of </a:t>
            </a:r>
            <a:r>
              <a:rPr kumimoji="0" lang="it-IT" sz="32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Things</a:t>
            </a:r>
            <a:endParaRPr kumimoji="0" lang="it-IT" sz="3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JetBrains Mono Regular"/>
              <a:sym typeface="Helvetica Neue"/>
            </a:endParaRPr>
          </a:p>
        </p:txBody>
      </p:sp>
      <p:pic>
        <p:nvPicPr>
          <p:cNvPr id="16" name="Cable-2.png" descr="Cable-2.png">
            <a:extLst>
              <a:ext uri="{FF2B5EF4-FFF2-40B4-BE49-F238E27FC236}">
                <a16:creationId xmlns:a16="http://schemas.microsoft.com/office/drawing/2014/main" id="{BC407352-2C31-9F65-7B7E-6F80E29A7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8" y="6768681"/>
            <a:ext cx="3003888" cy="186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314429A-76DE-D3ED-7F14-169AAAE4A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275" y="6527451"/>
            <a:ext cx="5270825" cy="106174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9C479C-C26F-1775-214D-1FE922359B7B}"/>
              </a:ext>
            </a:extLst>
          </p:cNvPr>
          <p:cNvSpPr txBox="1"/>
          <p:nvPr/>
        </p:nvSpPr>
        <p:spPr>
          <a:xfrm>
            <a:off x="1387481" y="8337074"/>
            <a:ext cx="60198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000" dirty="0" err="1">
                <a:latin typeface="JetBrains Mono Regular"/>
              </a:rPr>
              <a:t>Topic</a:t>
            </a:r>
            <a:r>
              <a:rPr lang="it-IT" sz="4000" dirty="0">
                <a:latin typeface="JetBrains Mono Regular"/>
              </a:rPr>
              <a:t> utilizzati:</a:t>
            </a:r>
          </a:p>
        </p:txBody>
      </p:sp>
      <p:pic>
        <p:nvPicPr>
          <p:cNvPr id="19" name="Cable.png" descr="Cable.png">
            <a:extLst>
              <a:ext uri="{FF2B5EF4-FFF2-40B4-BE49-F238E27FC236}">
                <a16:creationId xmlns:a16="http://schemas.microsoft.com/office/drawing/2014/main" id="{C7281DE7-DB37-AC33-A377-2603BA86E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19" y="9790441"/>
            <a:ext cx="3003887" cy="186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Cable-1.png" descr="Cable-1.png">
            <a:extLst>
              <a:ext uri="{FF2B5EF4-FFF2-40B4-BE49-F238E27FC236}">
                <a16:creationId xmlns:a16="http://schemas.microsoft.com/office/drawing/2014/main" id="{76DA4013-4C0F-05CB-B704-9001E559F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19" y="10455554"/>
            <a:ext cx="3003888" cy="18637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B1625D1-2C69-61B4-FA3A-4C2E17CA7631}"/>
              </a:ext>
            </a:extLst>
          </p:cNvPr>
          <p:cNvSpPr txBox="1"/>
          <p:nvPr/>
        </p:nvSpPr>
        <p:spPr>
          <a:xfrm>
            <a:off x="3812912" y="10133240"/>
            <a:ext cx="740753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t</a:t>
            </a:r>
            <a:r>
              <a:rPr kumimoji="0" lang="it-IT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opic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_sub : </a:t>
            </a: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«</a:t>
            </a:r>
            <a:r>
              <a:rPr kumimoji="0" lang="it-IT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APPcredentials</a:t>
            </a: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»</a:t>
            </a:r>
            <a:endParaRPr lang="it-IT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5A26F94-387C-4443-432C-78CAA666DD93}"/>
              </a:ext>
            </a:extLst>
          </p:cNvPr>
          <p:cNvSpPr txBox="1"/>
          <p:nvPr/>
        </p:nvSpPr>
        <p:spPr>
          <a:xfrm>
            <a:off x="3812912" y="9374942"/>
            <a:ext cx="121920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00A2FF">
                    <a:lumMod val="75000"/>
                  </a:srgbClr>
                </a:solidFill>
                <a:latin typeface="JetBrains Mono Regular"/>
              </a:rPr>
              <a:t>t</a:t>
            </a:r>
            <a:r>
              <a:rPr kumimoji="0" lang="it-IT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A2FF">
                    <a:lumMod val="75000"/>
                  </a:srgbClr>
                </a:solidFill>
                <a:effectLst/>
                <a:uLnTx/>
                <a:uFillTx/>
                <a:latin typeface="JetBrains Mono Regular"/>
                <a:sym typeface="Helvetica Neue"/>
              </a:rPr>
              <a:t>opic_pub</a:t>
            </a: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00A2FF">
                    <a:lumMod val="75000"/>
                  </a:srgbClr>
                </a:solidFill>
                <a:effectLst/>
                <a:uLnTx/>
                <a:uFillTx/>
                <a:latin typeface="JetBrains Mono Regular"/>
                <a:sym typeface="Helvetica Neue"/>
              </a:rPr>
              <a:t> : «</a:t>
            </a:r>
            <a:r>
              <a:rPr lang="it-IT" sz="3200" b="1" dirty="0">
                <a:solidFill>
                  <a:srgbClr val="00A2FF">
                    <a:lumMod val="75000"/>
                  </a:srgbClr>
                </a:solidFill>
                <a:latin typeface="JetBrains Mono Regular"/>
              </a:rPr>
              <a:t>ESP</a:t>
            </a:r>
            <a:r>
              <a:rPr kumimoji="0" lang="it-IT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A2FF">
                    <a:lumMod val="75000"/>
                  </a:srgbClr>
                </a:solidFill>
                <a:effectLst/>
                <a:uLnTx/>
                <a:uFillTx/>
                <a:latin typeface="JetBrains Mono Regular"/>
                <a:sym typeface="Helvetica Neue"/>
              </a:rPr>
              <a:t>credentials</a:t>
            </a: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00A2FF">
                    <a:lumMod val="75000"/>
                  </a:srgbClr>
                </a:solidFill>
                <a:effectLst/>
                <a:uLnTx/>
                <a:uFillTx/>
                <a:latin typeface="JetBrains Mono Regular"/>
                <a:sym typeface="Helvetica Neue"/>
              </a:rPr>
              <a:t>»</a:t>
            </a:r>
            <a:endParaRPr kumimoji="0" lang="it-IT" sz="3200" b="1" i="0" u="none" strike="noStrike" kern="0" cap="none" spc="0" normalizeH="0" baseline="0" noProof="0" dirty="0">
              <a:ln>
                <a:noFill/>
              </a:ln>
              <a:solidFill>
                <a:srgbClr val="00A2FF">
                  <a:lumMod val="75000"/>
                </a:srgbClr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30" name="Cable.png" descr="Cable.png">
            <a:extLst>
              <a:ext uri="{FF2B5EF4-FFF2-40B4-BE49-F238E27FC236}">
                <a16:creationId xmlns:a16="http://schemas.microsoft.com/office/drawing/2014/main" id="{99591C6F-0D25-E581-903D-7A87112A3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69" y="12198705"/>
            <a:ext cx="3003887" cy="186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Cable-1.png" descr="Cable-1.png">
            <a:extLst>
              <a:ext uri="{FF2B5EF4-FFF2-40B4-BE49-F238E27FC236}">
                <a16:creationId xmlns:a16="http://schemas.microsoft.com/office/drawing/2014/main" id="{FABF2E14-D22F-81F1-C73F-E1D9BD3B8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869" y="12863818"/>
            <a:ext cx="3003888" cy="18637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25AE17E-3A6F-0970-4D48-4EF41EDA6BF3}"/>
              </a:ext>
            </a:extLst>
          </p:cNvPr>
          <p:cNvSpPr txBox="1"/>
          <p:nvPr/>
        </p:nvSpPr>
        <p:spPr>
          <a:xfrm>
            <a:off x="3765562" y="12541504"/>
            <a:ext cx="728343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t</a:t>
            </a:r>
            <a:r>
              <a:rPr kumimoji="0" lang="it-IT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opic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_pub : </a:t>
            </a: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«</a:t>
            </a:r>
            <a:r>
              <a:rPr kumimoji="0" lang="it-IT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APPcredentials</a:t>
            </a: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»</a:t>
            </a:r>
            <a:endParaRPr lang="it-IT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4D04A5D-7AE6-3FA4-4026-7C595E91A78C}"/>
              </a:ext>
            </a:extLst>
          </p:cNvPr>
          <p:cNvSpPr txBox="1"/>
          <p:nvPr/>
        </p:nvSpPr>
        <p:spPr>
          <a:xfrm>
            <a:off x="3765562" y="11783206"/>
            <a:ext cx="121920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00A2FF">
                    <a:lumMod val="75000"/>
                  </a:srgbClr>
                </a:solidFill>
                <a:latin typeface="JetBrains Mono Regular"/>
              </a:rPr>
              <a:t>t</a:t>
            </a:r>
            <a:r>
              <a:rPr kumimoji="0" lang="it-IT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A2FF">
                    <a:lumMod val="75000"/>
                  </a:srgbClr>
                </a:solidFill>
                <a:effectLst/>
                <a:uLnTx/>
                <a:uFillTx/>
                <a:latin typeface="JetBrains Mono Regular"/>
                <a:sym typeface="Helvetica Neue"/>
              </a:rPr>
              <a:t>opic_sub</a:t>
            </a: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00A2FF">
                    <a:lumMod val="75000"/>
                  </a:srgbClr>
                </a:solidFill>
                <a:effectLst/>
                <a:uLnTx/>
                <a:uFillTx/>
                <a:latin typeface="JetBrains Mono Regular"/>
                <a:sym typeface="Helvetica Neue"/>
              </a:rPr>
              <a:t> : «</a:t>
            </a:r>
            <a:r>
              <a:rPr lang="it-IT" sz="3200" b="1" dirty="0">
                <a:solidFill>
                  <a:srgbClr val="00A2FF">
                    <a:lumMod val="75000"/>
                  </a:srgbClr>
                </a:solidFill>
                <a:latin typeface="JetBrains Mono Regular"/>
              </a:rPr>
              <a:t>ESP</a:t>
            </a:r>
            <a:r>
              <a:rPr kumimoji="0" lang="it-IT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A2FF">
                    <a:lumMod val="75000"/>
                  </a:srgbClr>
                </a:solidFill>
                <a:effectLst/>
                <a:uLnTx/>
                <a:uFillTx/>
                <a:latin typeface="JetBrains Mono Regular"/>
                <a:sym typeface="Helvetica Neue"/>
              </a:rPr>
              <a:t>credentials</a:t>
            </a: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00A2FF">
                    <a:lumMod val="75000"/>
                  </a:srgbClr>
                </a:solidFill>
                <a:effectLst/>
                <a:uLnTx/>
                <a:uFillTx/>
                <a:latin typeface="JetBrains Mono Regular"/>
                <a:sym typeface="Helvetica Neue"/>
              </a:rPr>
              <a:t>»</a:t>
            </a:r>
            <a:endParaRPr kumimoji="0" lang="it-IT" sz="3200" b="1" i="0" u="none" strike="noStrike" kern="0" cap="none" spc="0" normalizeH="0" baseline="0" noProof="0" dirty="0">
              <a:ln>
                <a:noFill/>
              </a:ln>
              <a:solidFill>
                <a:srgbClr val="00A2FF">
                  <a:lumMod val="75000"/>
                </a:srgbClr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8" name="Parentesi graffa chiusa 27">
            <a:extLst>
              <a:ext uri="{FF2B5EF4-FFF2-40B4-BE49-F238E27FC236}">
                <a16:creationId xmlns:a16="http://schemas.microsoft.com/office/drawing/2014/main" id="{D278A8A9-5C7B-6484-3B37-C1C578718ACD}"/>
              </a:ext>
            </a:extLst>
          </p:cNvPr>
          <p:cNvSpPr/>
          <p:nvPr/>
        </p:nvSpPr>
        <p:spPr>
          <a:xfrm>
            <a:off x="10858500" y="9330251"/>
            <a:ext cx="723900" cy="1336188"/>
          </a:xfrm>
          <a:prstGeom prst="rightBrace">
            <a:avLst>
              <a:gd name="adj1" fmla="val 8333"/>
              <a:gd name="adj2" fmla="val 52302"/>
            </a:avLst>
          </a:prstGeom>
          <a:noFill/>
          <a:ln w="381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5" name="Parentesi graffa chiusa 34">
            <a:extLst>
              <a:ext uri="{FF2B5EF4-FFF2-40B4-BE49-F238E27FC236}">
                <a16:creationId xmlns:a16="http://schemas.microsoft.com/office/drawing/2014/main" id="{0DB12622-DE75-FF48-1260-2F944E118501}"/>
              </a:ext>
            </a:extLst>
          </p:cNvPr>
          <p:cNvSpPr/>
          <p:nvPr/>
        </p:nvSpPr>
        <p:spPr>
          <a:xfrm>
            <a:off x="10756894" y="11765916"/>
            <a:ext cx="723900" cy="1336188"/>
          </a:xfrm>
          <a:prstGeom prst="rightBrace">
            <a:avLst>
              <a:gd name="adj1" fmla="val 8333"/>
              <a:gd name="adj2" fmla="val 52302"/>
            </a:avLst>
          </a:prstGeom>
          <a:noFill/>
          <a:ln w="381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DE6E308-25BC-CC22-7FBB-3F957FE0CE02}"/>
              </a:ext>
            </a:extLst>
          </p:cNvPr>
          <p:cNvSpPr txBox="1"/>
          <p:nvPr/>
        </p:nvSpPr>
        <p:spPr>
          <a:xfrm>
            <a:off x="11764830" y="9727988"/>
            <a:ext cx="3855903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etBrains Mono Regular"/>
                <a:sym typeface="Helvetica Neue"/>
              </a:rPr>
              <a:t>Board ESP32</a:t>
            </a:r>
            <a:endParaRPr lang="it-IT" sz="2000" dirty="0">
              <a:solidFill>
                <a:srgbClr val="C00000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A35440-76AF-5104-74EA-B7651332E202}"/>
              </a:ext>
            </a:extLst>
          </p:cNvPr>
          <p:cNvSpPr txBox="1"/>
          <p:nvPr/>
        </p:nvSpPr>
        <p:spPr>
          <a:xfrm>
            <a:off x="11764830" y="12136252"/>
            <a:ext cx="3101705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etBrains Mono Regular"/>
                <a:sym typeface="Helvetica Neue"/>
              </a:rPr>
              <a:t>App Desktop</a:t>
            </a:r>
            <a:endParaRPr lang="it-IT" sz="2000" dirty="0">
              <a:solidFill>
                <a:srgbClr val="C00000"/>
              </a:solidFill>
            </a:endParaRP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41258B59-0E51-4814-3492-7E18D8543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52048" y="10312763"/>
            <a:ext cx="6993602" cy="17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184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CDdisplay.png" descr="LCDdisplay.png">
            <a:extLst>
              <a:ext uri="{FF2B5EF4-FFF2-40B4-BE49-F238E27FC236}">
                <a16:creationId xmlns:a16="http://schemas.microsoft.com/office/drawing/2014/main" id="{ACB183E5-1070-0489-3930-5D3D2DBC0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265" y="3319561"/>
            <a:ext cx="17367699" cy="9513117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olo della Slid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27583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lang="it-IT" dirty="0"/>
              <a:t>MQTT: codice ESP32</a:t>
            </a:r>
            <a:endParaRPr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039A89A-8AC2-8910-BECD-1F89F04C8FC1}"/>
              </a:ext>
            </a:extLst>
          </p:cNvPr>
          <p:cNvSpPr txBox="1"/>
          <p:nvPr/>
        </p:nvSpPr>
        <p:spPr>
          <a:xfrm>
            <a:off x="1422926" y="1827966"/>
            <a:ext cx="2077631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Setup MQTT in </a:t>
            </a: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ESP32</a:t>
            </a:r>
            <a:r>
              <a:rPr kumimoji="0" lang="it-IT" sz="4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D15C123-A6E0-4A9B-78B0-851561CA29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419"/>
          <a:stretch/>
        </p:blipFill>
        <p:spPr>
          <a:xfrm>
            <a:off x="7568269" y="5345235"/>
            <a:ext cx="8431690" cy="676528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613EDBC-D2E4-D48A-50B4-93DE1397D8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6777"/>
          <a:stretch/>
        </p:blipFill>
        <p:spPr>
          <a:xfrm>
            <a:off x="7568268" y="4122631"/>
            <a:ext cx="8431691" cy="132365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2F3C524-CF53-5770-EADE-7652B60480A9}"/>
              </a:ext>
            </a:extLst>
          </p:cNvPr>
          <p:cNvSpPr txBox="1"/>
          <p:nvPr/>
        </p:nvSpPr>
        <p:spPr>
          <a:xfrm>
            <a:off x="10174388" y="2441735"/>
            <a:ext cx="321945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b</a:t>
            </a: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oot.py</a:t>
            </a:r>
            <a:endParaRPr lang="it-IT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612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CDdisplay.png" descr="LCDdisplay.png">
            <a:extLst>
              <a:ext uri="{FF2B5EF4-FFF2-40B4-BE49-F238E27FC236}">
                <a16:creationId xmlns:a16="http://schemas.microsoft.com/office/drawing/2014/main" id="{ACB183E5-1070-0489-3930-5D3D2DBC0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265" y="3319561"/>
            <a:ext cx="17367699" cy="9513117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olo della Slid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27583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lang="it-IT" dirty="0"/>
              <a:t>MQTT: codice ESP32</a:t>
            </a:r>
            <a:endParaRPr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039A89A-8AC2-8910-BECD-1F89F04C8FC1}"/>
              </a:ext>
            </a:extLst>
          </p:cNvPr>
          <p:cNvSpPr txBox="1"/>
          <p:nvPr/>
        </p:nvSpPr>
        <p:spPr>
          <a:xfrm>
            <a:off x="1395957" y="1862450"/>
            <a:ext cx="2077631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Setup MQTT in </a:t>
            </a: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etBrains Mono Regular"/>
                <a:sym typeface="Helvetica Neue"/>
              </a:rPr>
              <a:t>ESP32</a:t>
            </a:r>
            <a:r>
              <a:rPr kumimoji="0" lang="it-IT" sz="4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A7F6AD4-4F29-5DA6-F611-D84E40C28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304" y="4772870"/>
            <a:ext cx="13848173" cy="672181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FB8D307-F4D1-0D5C-F85D-EF4164EBA335}"/>
              </a:ext>
            </a:extLst>
          </p:cNvPr>
          <p:cNvSpPr txBox="1"/>
          <p:nvPr/>
        </p:nvSpPr>
        <p:spPr>
          <a:xfrm>
            <a:off x="10698264" y="2436473"/>
            <a:ext cx="21717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 err="1">
                <a:solidFill>
                  <a:srgbClr val="00A2FF">
                    <a:lumMod val="75000"/>
                  </a:srgbClr>
                </a:solidFill>
                <a:latin typeface="JetBrains Mono Regular"/>
              </a:rPr>
              <a:t>main</a:t>
            </a: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00A2FF">
                    <a:lumMod val="75000"/>
                  </a:srgbClr>
                </a:solidFill>
                <a:effectLst/>
                <a:uLnTx/>
                <a:uFillTx/>
                <a:latin typeface="JetBrains Mono Regular"/>
                <a:sym typeface="Helvetica Neue"/>
              </a:rPr>
              <a:t>.</a:t>
            </a:r>
            <a:r>
              <a:rPr kumimoji="0" lang="it-IT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A2FF">
                    <a:lumMod val="75000"/>
                  </a:srgbClr>
                </a:solidFill>
                <a:effectLst/>
                <a:uLnTx/>
                <a:uFillTx/>
                <a:latin typeface="JetBrains Mono Regular"/>
                <a:sym typeface="Helvetica Neue"/>
              </a:rPr>
              <a:t>py</a:t>
            </a:r>
            <a:endParaRPr kumimoji="0" lang="it-IT" sz="3200" b="1" i="0" u="none" strike="noStrike" kern="0" cap="none" spc="0" normalizeH="0" baseline="0" noProof="0" dirty="0">
              <a:ln>
                <a:noFill/>
              </a:ln>
              <a:solidFill>
                <a:srgbClr val="00A2FF">
                  <a:lumMod val="75000"/>
                </a:srgbClr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897231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CDdisplay.png" descr="LCDdisplay.png">
            <a:extLst>
              <a:ext uri="{FF2B5EF4-FFF2-40B4-BE49-F238E27FC236}">
                <a16:creationId xmlns:a16="http://schemas.microsoft.com/office/drawing/2014/main" id="{C3EC6F30-000B-C536-E44C-464D70D6B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996" y="2881315"/>
            <a:ext cx="19072007" cy="1044664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olo della Slid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27583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lang="it-IT" dirty="0"/>
              <a:t>MQTT: codice Java</a:t>
            </a:r>
            <a:endParaRPr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039A89A-8AC2-8910-BECD-1F89F04C8FC1}"/>
              </a:ext>
            </a:extLst>
          </p:cNvPr>
          <p:cNvSpPr txBox="1"/>
          <p:nvPr/>
        </p:nvSpPr>
        <p:spPr>
          <a:xfrm>
            <a:off x="1422926" y="1605476"/>
            <a:ext cx="2077631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Setup MQTT in 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GUI Java</a:t>
            </a:r>
            <a:r>
              <a:rPr kumimoji="0" lang="it-IT" sz="4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JetBrains Mono Regular"/>
                <a:sym typeface="Helvetica Neue"/>
              </a:rPr>
              <a:t>: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2F3C524-CF53-5770-EADE-7652B60480A9}"/>
              </a:ext>
            </a:extLst>
          </p:cNvPr>
          <p:cNvSpPr txBox="1"/>
          <p:nvPr/>
        </p:nvSpPr>
        <p:spPr>
          <a:xfrm>
            <a:off x="9520162" y="2139404"/>
            <a:ext cx="537340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JetBrains Mono Regular"/>
              </a:rPr>
              <a:t>MQTT_connection.java</a:t>
            </a:r>
            <a:endParaRPr lang="it-IT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71CFC2-328D-0904-BB72-86B459672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289" y="3571494"/>
            <a:ext cx="7773151" cy="817058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62464C-6B04-1EA8-E720-1D5C968826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1866"/>
          <a:stretch/>
        </p:blipFill>
        <p:spPr>
          <a:xfrm>
            <a:off x="8305423" y="11631649"/>
            <a:ext cx="7773151" cy="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386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391</Words>
  <Application>Microsoft Office PowerPoint</Application>
  <PresentationFormat>Personalizzato</PresentationFormat>
  <Paragraphs>51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Garamond</vt:lpstr>
      <vt:lpstr>Helvetica Neue</vt:lpstr>
      <vt:lpstr>Helvetica Neue Medium</vt:lpstr>
      <vt:lpstr>JetBrains Mono Bold</vt:lpstr>
      <vt:lpstr>JetBrains Mono Regular</vt:lpstr>
      <vt:lpstr>21_BasicWhite</vt:lpstr>
      <vt:lpstr>Presentazione standard di PowerPoint</vt:lpstr>
      <vt:lpstr>PassChain: IoT</vt:lpstr>
      <vt:lpstr>PassChain: IoT</vt:lpstr>
      <vt:lpstr>PassChain: cosa fa?</vt:lpstr>
      <vt:lpstr>MQTT</vt:lpstr>
      <vt:lpstr>MQTT: mosquitto</vt:lpstr>
      <vt:lpstr>MQTT: codice ESP32</vt:lpstr>
      <vt:lpstr>MQTT: codice ESP32</vt:lpstr>
      <vt:lpstr>MQTT: codice Java</vt:lpstr>
      <vt:lpstr>MQTT: codice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ALBERTO MONTEFUSCO</cp:lastModifiedBy>
  <cp:revision>8</cp:revision>
  <dcterms:modified xsi:type="dcterms:W3CDTF">2022-05-19T20:06:26Z</dcterms:modified>
</cp:coreProperties>
</file>