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6" r:id="rId3"/>
    <p:sldId id="257" r:id="rId4"/>
    <p:sldId id="263" r:id="rId5"/>
    <p:sldId id="259" r:id="rId6"/>
    <p:sldId id="267" r:id="rId7"/>
    <p:sldId id="265" r:id="rId8"/>
    <p:sldId id="268" r:id="rId9"/>
    <p:sldId id="269"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055A00"/>
    <a:srgbClr val="FA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388" autoAdjust="0"/>
  </p:normalViewPr>
  <p:slideViewPr>
    <p:cSldViewPr snapToGrid="0" snapToObjects="1">
      <p:cViewPr>
        <p:scale>
          <a:sx n="40" d="100"/>
          <a:sy n="40" d="100"/>
        </p:scale>
        <p:origin x="68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dirty="0" err="1"/>
              <a:t>PassChain</a:t>
            </a:r>
            <a:r>
              <a:rPr lang="it-IT" dirty="0"/>
              <a:t> è un dispositivo IOT, ma cos’è l’IoT?</a:t>
            </a:r>
          </a:p>
          <a:p>
            <a:endParaRPr lang="it-IT" dirty="0"/>
          </a:p>
          <a:p>
            <a:pPr marL="0" marR="0" indent="0" algn="l" defTabSz="2438338" rtl="0" fontAlgn="auto" latinLnBrk="0" hangingPunct="0">
              <a:lnSpc>
                <a:spcPct val="100000"/>
              </a:lnSpc>
              <a:spcBef>
                <a:spcPts val="0"/>
              </a:spcBef>
              <a:spcAft>
                <a:spcPts val="0"/>
              </a:spcAft>
              <a:buClrTx/>
              <a:buSzTx/>
              <a:buFontTx/>
              <a:buNone/>
              <a:tabLst/>
            </a:pPr>
            <a:r>
              <a:rPr lang="it-IT" sz="2400" dirty="0">
                <a:latin typeface="JetBrains Mono Regular"/>
              </a:rPr>
              <a:t>L’Internet of </a:t>
            </a:r>
            <a:r>
              <a:rPr lang="it-IT" sz="2400" dirty="0" err="1">
                <a:latin typeface="JetBrains Mono Regular"/>
              </a:rPr>
              <a:t>Things</a:t>
            </a:r>
            <a:r>
              <a:rPr lang="it-IT" sz="2400" dirty="0">
                <a:latin typeface="JetBrains Mono Regular"/>
              </a:rPr>
              <a:t> è il processo di connessione a Internet di oggetti fisici di utilizzo quotidiano, dagli oggetti più familiari usati in casa a quelli smart e, per finire, alle smart city</a:t>
            </a:r>
          </a:p>
          <a:p>
            <a:pPr marL="0" marR="0" indent="0" algn="l" defTabSz="2438338" rtl="0" fontAlgn="auto" latinLnBrk="0" hangingPunct="0">
              <a:lnSpc>
                <a:spcPct val="100000"/>
              </a:lnSpc>
              <a:spcBef>
                <a:spcPts val="0"/>
              </a:spcBef>
              <a:spcAft>
                <a:spcPts val="0"/>
              </a:spcAft>
              <a:buClrTx/>
              <a:buSzTx/>
              <a:buFontTx/>
              <a:buNone/>
              <a:tabLst/>
            </a:pPr>
            <a:r>
              <a:rPr lang="it-IT" sz="2400" dirty="0">
                <a:latin typeface="JetBrains Mono Regular"/>
              </a:rPr>
              <a:t>L'acronimo IoT indica qualsiasi sistema di dispositivi fisici che ricevono e trasferiscono i dati su reti wireless. Ciò si ottiene integrando negli oggetti dispositivi di elaborazione.</a:t>
            </a:r>
          </a:p>
          <a:p>
            <a:pPr marL="0" marR="0" indent="0" algn="l" defTabSz="2438338" rtl="0" fontAlgn="auto" latinLnBrk="0" hangingPunct="0">
              <a:lnSpc>
                <a:spcPct val="100000"/>
              </a:lnSpc>
              <a:spcBef>
                <a:spcPts val="0"/>
              </a:spcBef>
              <a:spcAft>
                <a:spcPts val="0"/>
              </a:spcAft>
              <a:buClrTx/>
              <a:buSzTx/>
              <a:buFontTx/>
              <a:buNone/>
              <a:tabLst/>
            </a:pPr>
            <a:r>
              <a:rPr lang="it-IT" sz="2400" dirty="0">
                <a:latin typeface="JetBrains Mono Regular"/>
              </a:rPr>
              <a:t>Un tipico sistema IoT funziona grazie all'invio, alla ricezione e all'analisi dei dati in un ciclo continuo di feed back . A seconda del tipo di sistema IoT , l'analisi può essere eseguita tramite intervento manuale o da tecnologie di intelligenza artificiale e machine learning ( AI/ML).</a:t>
            </a:r>
            <a:endParaRPr kumimoji="0" lang="it-IT" sz="2400" b="0" i="0" u="none" strike="noStrike" cap="none" spc="0" normalizeH="0" baseline="0" dirty="0">
              <a:ln>
                <a:noFill/>
              </a:ln>
              <a:solidFill>
                <a:schemeClr val="bg2">
                  <a:lumMod val="10000"/>
                </a:schemeClr>
              </a:solidFill>
              <a:effectLst/>
              <a:uFillTx/>
              <a:latin typeface="JetBrains Mono Regular"/>
              <a:sym typeface="Helvetica Neue"/>
            </a:endParaRPr>
          </a:p>
          <a:p>
            <a:endParaRPr lang="it-IT" dirty="0"/>
          </a:p>
        </p:txBody>
      </p:sp>
    </p:spTree>
    <p:extLst>
      <p:ext uri="{BB962C8B-B14F-4D97-AF65-F5344CB8AC3E}">
        <p14:creationId xmlns:p14="http://schemas.microsoft.com/office/powerpoint/2010/main" val="74134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dirty="0" err="1"/>
              <a:t>PassChain</a:t>
            </a:r>
            <a:r>
              <a:rPr lang="it-IT" dirty="0"/>
              <a:t> è un dispositivo IOT, ma cos’è l’IoT?</a:t>
            </a:r>
          </a:p>
          <a:p>
            <a:endParaRPr lang="it-IT" dirty="0"/>
          </a:p>
          <a:p>
            <a:pPr marL="0" marR="0" indent="0" algn="l" defTabSz="2438338" rtl="0" fontAlgn="auto" latinLnBrk="0" hangingPunct="0">
              <a:lnSpc>
                <a:spcPct val="100000"/>
              </a:lnSpc>
              <a:spcBef>
                <a:spcPts val="0"/>
              </a:spcBef>
              <a:spcAft>
                <a:spcPts val="0"/>
              </a:spcAft>
              <a:buClrTx/>
              <a:buSzTx/>
              <a:buFontTx/>
              <a:buNone/>
              <a:tabLst/>
            </a:pPr>
            <a:r>
              <a:rPr lang="it-IT" sz="2400" dirty="0">
                <a:latin typeface="JetBrains Mono Regular"/>
              </a:rPr>
              <a:t>L’Internet of </a:t>
            </a:r>
            <a:r>
              <a:rPr lang="it-IT" sz="2400" dirty="0" err="1">
                <a:latin typeface="JetBrains Mono Regular"/>
              </a:rPr>
              <a:t>Things</a:t>
            </a:r>
            <a:r>
              <a:rPr lang="it-IT" sz="2400" dirty="0">
                <a:latin typeface="JetBrains Mono Regular"/>
              </a:rPr>
              <a:t> è il processo di connessione a Internet di oggetti fisici di utilizzo quotidiano, dagli oggetti più familiari usati in casa a quelli smart e, per finire, alle smart city</a:t>
            </a:r>
          </a:p>
          <a:p>
            <a:pPr marL="0" marR="0" indent="0" algn="l" defTabSz="2438338" rtl="0" fontAlgn="auto" latinLnBrk="0" hangingPunct="0">
              <a:lnSpc>
                <a:spcPct val="100000"/>
              </a:lnSpc>
              <a:spcBef>
                <a:spcPts val="0"/>
              </a:spcBef>
              <a:spcAft>
                <a:spcPts val="0"/>
              </a:spcAft>
              <a:buClrTx/>
              <a:buSzTx/>
              <a:buFontTx/>
              <a:buNone/>
              <a:tabLst/>
            </a:pPr>
            <a:r>
              <a:rPr lang="it-IT" sz="2400" dirty="0">
                <a:latin typeface="JetBrains Mono Regular"/>
              </a:rPr>
              <a:t>L'acronimo IoT indica qualsiasi sistema di dispositivi fisici che ricevono e trasferiscono i dati su reti wireless. Ciò si ottiene integrando negli oggetti dispositivi di elaborazione.</a:t>
            </a:r>
          </a:p>
          <a:p>
            <a:pPr marL="0" marR="0" indent="0" algn="l" defTabSz="2438338" rtl="0" fontAlgn="auto" latinLnBrk="0" hangingPunct="0">
              <a:lnSpc>
                <a:spcPct val="100000"/>
              </a:lnSpc>
              <a:spcBef>
                <a:spcPts val="0"/>
              </a:spcBef>
              <a:spcAft>
                <a:spcPts val="0"/>
              </a:spcAft>
              <a:buClrTx/>
              <a:buSzTx/>
              <a:buFontTx/>
              <a:buNone/>
              <a:tabLst/>
            </a:pPr>
            <a:r>
              <a:rPr lang="it-IT" sz="2400" dirty="0">
                <a:latin typeface="JetBrains Mono Regular"/>
              </a:rPr>
              <a:t>Un tipico sistema IoT funziona grazie all'invio, alla ricezione e all'analisi dei dati in un ciclo continuo di feed back . A seconda del tipo di sistema IoT , l'analisi può essere eseguita tramite intervento manuale o da tecnologie di intelligenza artificiale e machine learning ( AI/ML).</a:t>
            </a:r>
            <a:endParaRPr kumimoji="0" lang="it-IT" sz="2400" b="0" i="0" u="none" strike="noStrike" cap="none" spc="0" normalizeH="0" baseline="0" dirty="0">
              <a:ln>
                <a:noFill/>
              </a:ln>
              <a:solidFill>
                <a:schemeClr val="bg2">
                  <a:lumMod val="10000"/>
                </a:schemeClr>
              </a:solidFill>
              <a:effectLst/>
              <a:uFillTx/>
              <a:latin typeface="JetBrains Mono Regular"/>
              <a:sym typeface="Helvetica Neue"/>
            </a:endParaRPr>
          </a:p>
          <a:p>
            <a:endParaRPr lang="it-IT" dirty="0"/>
          </a:p>
        </p:txBody>
      </p:sp>
    </p:spTree>
    <p:extLst>
      <p:ext uri="{BB962C8B-B14F-4D97-AF65-F5344CB8AC3E}">
        <p14:creationId xmlns:p14="http://schemas.microsoft.com/office/powerpoint/2010/main" val="162930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sz="1800" b="0" i="0" u="none" strike="noStrike" baseline="0" dirty="0">
                <a:solidFill>
                  <a:srgbClr val="000000"/>
                </a:solidFill>
                <a:latin typeface="Garamond" panose="02020404030301010803" pitchFamily="18" charset="0"/>
              </a:rPr>
              <a:t>La realizzazione di </a:t>
            </a:r>
            <a:r>
              <a:rPr lang="it-IT" sz="1800" b="0" i="0" u="none" strike="noStrike" baseline="0" dirty="0" err="1">
                <a:solidFill>
                  <a:srgbClr val="000000"/>
                </a:solidFill>
                <a:latin typeface="Garamond" panose="02020404030301010803" pitchFamily="18" charset="0"/>
              </a:rPr>
              <a:t>PassChain</a:t>
            </a:r>
            <a:r>
              <a:rPr lang="it-IT" sz="1800" b="0" i="0" u="none" strike="noStrike" baseline="0" dirty="0">
                <a:solidFill>
                  <a:srgbClr val="000000"/>
                </a:solidFill>
                <a:latin typeface="Garamond" panose="02020404030301010803" pitchFamily="18" charset="0"/>
              </a:rPr>
              <a:t> ha come obiettivo quello di facilitare l’utente nell’autenticazione digitale ma anche di assicurare la sicurezza attraverso la sua funzione di password manager. Con questo sistema l’utente non dovrà fare altro che collegarlo ad un dispositivo (Computer, Smartphone, …) tramite Bluetooth e, una volta che si è autenticato tramite un tastierino numerico, le credenziali scelte saranno inviate automaticamente nei campi di login/registrazione del servizio selezionato dall’utente. Quindi, gli obiettivi che il sistema propone sono: la sicurezza, l’efficienza, la portabilità e la versatilità. </a:t>
            </a:r>
          </a:p>
          <a:p>
            <a:endParaRPr lang="it-IT" sz="1800" b="0" i="0" u="none" strike="noStrike" baseline="0" dirty="0">
              <a:solidFill>
                <a:srgbClr val="000000"/>
              </a:solidFill>
              <a:latin typeface="Garamond" panose="02020404030301010803" pitchFamily="18" charset="0"/>
            </a:endParaRPr>
          </a:p>
          <a:p>
            <a:r>
              <a:rPr lang="it-IT" sz="1800" b="0" i="0" u="none" strike="noStrike" baseline="0" dirty="0">
                <a:solidFill>
                  <a:srgbClr val="000000"/>
                </a:solidFill>
                <a:latin typeface="Garamond" panose="02020404030301010803" pitchFamily="18" charset="0"/>
              </a:rPr>
              <a:t>Il sistema che proponiamo di realizzare è un dispositivo IoT che permette ad un utente di autenticarsi in un sito web oppure in un’applicazione per smartphone in pochi e semplici passi; l’utente non dovrà ricordare tutte le password e gli username che possiede poiché </a:t>
            </a:r>
            <a:r>
              <a:rPr lang="it-IT" sz="1800" b="0" i="0" u="none" strike="noStrike" baseline="0" dirty="0" err="1">
                <a:solidFill>
                  <a:srgbClr val="000000"/>
                </a:solidFill>
                <a:latin typeface="Garamond" panose="02020404030301010803" pitchFamily="18" charset="0"/>
              </a:rPr>
              <a:t>PassChain</a:t>
            </a:r>
            <a:r>
              <a:rPr lang="it-IT" sz="1800" b="0" i="0" u="none" strike="noStrike" baseline="0" dirty="0">
                <a:solidFill>
                  <a:srgbClr val="000000"/>
                </a:solidFill>
                <a:latin typeface="Garamond" panose="02020404030301010803" pitchFamily="18" charset="0"/>
              </a:rPr>
              <a:t> è un password manager: al suo interno saranno memorizzate un insieme di credenziali (cifrate) che l’utente potrà reperire tramite semplici steps. </a:t>
            </a:r>
          </a:p>
        </p:txBody>
      </p:sp>
    </p:spTree>
    <p:extLst>
      <p:ext uri="{BB962C8B-B14F-4D97-AF65-F5344CB8AC3E}">
        <p14:creationId xmlns:p14="http://schemas.microsoft.com/office/powerpoint/2010/main" val="311926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sz="2400" b="1" i="0" u="none" strike="noStrike" baseline="0" dirty="0">
                <a:solidFill>
                  <a:srgbClr val="000000"/>
                </a:solidFill>
                <a:latin typeface="Calibri" panose="020F0502020204030204" pitchFamily="34" charset="0"/>
              </a:rPr>
              <a:t>MQTT </a:t>
            </a:r>
            <a:r>
              <a:rPr lang="it-IT" sz="2400" b="0" i="0" u="none" strike="noStrike" baseline="0" dirty="0">
                <a:solidFill>
                  <a:srgbClr val="000000"/>
                </a:solidFill>
                <a:latin typeface="Calibri" panose="020F0502020204030204" pitchFamily="34" charset="0"/>
              </a:rPr>
              <a:t>è un protocollo (TCP/IP) semplice e leggero usato per lo scambio di messaggi e con l’obiettivo di minimizzare il traffico sulle reti e richiedere poche risorse ai dispositivi per la sua gestione. </a:t>
            </a:r>
          </a:p>
          <a:p>
            <a:r>
              <a:rPr lang="it-IT" sz="2400" b="0" i="0" u="none" strike="noStrike" baseline="0" dirty="0">
                <a:solidFill>
                  <a:srgbClr val="000000"/>
                </a:solidFill>
                <a:latin typeface="Calibri" panose="020F0502020204030204" pitchFamily="34" charset="0"/>
              </a:rPr>
              <a:t>Si tratta di un protocollo capace di eseguire in maniera efficiente la distribuzione di messaggi da </a:t>
            </a:r>
            <a:r>
              <a:rPr lang="it-IT" sz="2400" b="1" i="0" u="none" strike="noStrike" baseline="0" dirty="0">
                <a:solidFill>
                  <a:srgbClr val="000000"/>
                </a:solidFill>
                <a:latin typeface="Calibri" panose="020F0502020204030204" pitchFamily="34" charset="0"/>
              </a:rPr>
              <a:t>uno a molti destinatari</a:t>
            </a:r>
            <a:r>
              <a:rPr lang="it-IT" sz="2400" b="0" i="0" u="none" strike="noStrike" baseline="0" dirty="0">
                <a:solidFill>
                  <a:srgbClr val="000000"/>
                </a:solidFill>
                <a:latin typeface="Calibri" panose="020F0502020204030204" pitchFamily="34" charset="0"/>
              </a:rPr>
              <a:t>, il disaccoppiamento delle applicazioni e la scalabilità dei sistemi. Questo insieme di caratteristiche lo rendono estremamente adatto per tutti quegli ambienti dove le risorse disponibili e la larghezza di banda della rete sono limitate, oppure dove sono presenti dispositivi remoti dotati di poca memoria e scarsa capacità di calcolo.</a:t>
            </a:r>
          </a:p>
          <a:p>
            <a:endParaRPr lang="it-IT" sz="2400" b="1" i="0" u="none" strike="noStrike" baseline="0" dirty="0">
              <a:solidFill>
                <a:srgbClr val="000000"/>
              </a:solidFill>
              <a:latin typeface="Calibri" panose="020F0502020204030204" pitchFamily="34" charset="0"/>
            </a:endParaRPr>
          </a:p>
          <a:p>
            <a:r>
              <a:rPr lang="it-IT" sz="2400" b="1" i="0" u="none" strike="noStrike" baseline="0" dirty="0">
                <a:solidFill>
                  <a:srgbClr val="000000"/>
                </a:solidFill>
                <a:latin typeface="Calibri" panose="020F0502020204030204" pitchFamily="34" charset="0"/>
              </a:rPr>
              <a:t>Il funzionamento tecnico del protocollo MQTT</a:t>
            </a:r>
            <a:endParaRPr lang="it-IT" sz="2400" b="0" i="0" u="none" strike="noStrike" baseline="0" dirty="0">
              <a:solidFill>
                <a:srgbClr val="000000"/>
              </a:solidFill>
              <a:latin typeface="Calibri" panose="020F0502020204030204" pitchFamily="34" charset="0"/>
            </a:endParaRPr>
          </a:p>
          <a:p>
            <a:r>
              <a:rPr lang="it-IT" sz="2400" b="0" i="0" u="none" strike="noStrike" baseline="0" dirty="0">
                <a:solidFill>
                  <a:srgbClr val="000000"/>
                </a:solidFill>
                <a:latin typeface="Calibri" panose="020F0502020204030204" pitchFamily="34" charset="0"/>
              </a:rPr>
              <a:t>L’</a:t>
            </a:r>
            <a:r>
              <a:rPr lang="it-IT" sz="2400" b="1" i="0" u="none" strike="noStrike" baseline="0" dirty="0" err="1">
                <a:solidFill>
                  <a:srgbClr val="000000"/>
                </a:solidFill>
                <a:latin typeface="Calibri" panose="020F0502020204030204" pitchFamily="34" charset="0"/>
              </a:rPr>
              <a:t>MQTT</a:t>
            </a:r>
            <a:r>
              <a:rPr lang="it-IT" sz="2400" b="0" i="0" u="none" strike="noStrike" baseline="0" dirty="0" err="1">
                <a:solidFill>
                  <a:srgbClr val="000000"/>
                </a:solidFill>
                <a:latin typeface="Calibri" panose="020F0502020204030204" pitchFamily="34" charset="0"/>
              </a:rPr>
              <a:t>usa</a:t>
            </a:r>
            <a:r>
              <a:rPr lang="it-IT" sz="2400" b="0" i="0" u="none" strike="noStrike" baseline="0" dirty="0">
                <a:solidFill>
                  <a:srgbClr val="000000"/>
                </a:solidFill>
                <a:latin typeface="Calibri" panose="020F0502020204030204" pitchFamily="34" charset="0"/>
              </a:rPr>
              <a:t> il paradigma di </a:t>
            </a:r>
            <a:r>
              <a:rPr lang="it-IT" sz="2400" b="1" i="0" u="none" strike="noStrike" baseline="0" dirty="0">
                <a:solidFill>
                  <a:srgbClr val="000000"/>
                </a:solidFill>
                <a:latin typeface="Calibri" panose="020F0502020204030204" pitchFamily="34" charset="0"/>
              </a:rPr>
              <a:t>pub/sub </a:t>
            </a:r>
            <a:r>
              <a:rPr lang="it-IT" sz="2400" b="0" i="0" u="none" strike="noStrike" baseline="0" dirty="0">
                <a:solidFill>
                  <a:srgbClr val="000000"/>
                </a:solidFill>
                <a:latin typeface="Calibri" panose="020F0502020204030204" pitchFamily="34" charset="0"/>
              </a:rPr>
              <a:t>che è </a:t>
            </a:r>
            <a:r>
              <a:rPr lang="it-IT" sz="2400" b="1" i="0" u="none" strike="noStrike" baseline="0" dirty="0">
                <a:solidFill>
                  <a:srgbClr val="000000"/>
                </a:solidFill>
                <a:latin typeface="Calibri" panose="020F0502020204030204" pitchFamily="34" charset="0"/>
              </a:rPr>
              <a:t>asincrono</a:t>
            </a:r>
            <a:r>
              <a:rPr lang="it-IT" sz="2400" b="0" i="0" u="none" strike="noStrike" baseline="0" dirty="0">
                <a:solidFill>
                  <a:srgbClr val="000000"/>
                </a:solidFill>
                <a:latin typeface="Calibri" panose="020F0502020204030204" pitchFamily="34" charset="0"/>
              </a:rPr>
              <a:t>.</a:t>
            </a:r>
          </a:p>
          <a:p>
            <a:endParaRPr lang="it-IT" sz="2400" b="0" i="0" u="none" strike="noStrike" baseline="0" dirty="0">
              <a:latin typeface="Calibri" panose="020F0502020204030204" pitchFamily="34" charset="0"/>
            </a:endParaRPr>
          </a:p>
          <a:p>
            <a:r>
              <a:rPr lang="it-IT" sz="2400" b="0" i="0" u="none" strike="noStrike" baseline="0" dirty="0">
                <a:latin typeface="Calibri" panose="020F0502020204030204" pitchFamily="34" charset="0"/>
              </a:rPr>
              <a:t>L’</a:t>
            </a:r>
            <a:r>
              <a:rPr lang="it-IT" sz="2400" b="0" i="1" u="none" strike="noStrike" baseline="0" dirty="0">
                <a:latin typeface="Calibri" panose="020F0502020204030204" pitchFamily="34" charset="0"/>
              </a:rPr>
              <a:t>MQTT </a:t>
            </a:r>
            <a:r>
              <a:rPr lang="it-IT" sz="2400" b="0" i="0" u="none" strike="noStrike" baseline="0" dirty="0">
                <a:latin typeface="Calibri" panose="020F0502020204030204" pitchFamily="34" charset="0"/>
              </a:rPr>
              <a:t>prevede lo scambio di messaggi tramite un apposito </a:t>
            </a:r>
            <a:r>
              <a:rPr lang="it-IT" sz="2400" b="1" i="0" u="none" strike="noStrike" baseline="0" dirty="0">
                <a:latin typeface="Calibri" panose="020F0502020204030204" pitchFamily="34" charset="0"/>
              </a:rPr>
              <a:t>Broker</a:t>
            </a:r>
            <a:r>
              <a:rPr lang="it-IT" sz="2400" b="0" i="0" u="none" strike="noStrike" baseline="0" dirty="0">
                <a:latin typeface="Calibri" panose="020F0502020204030204" pitchFamily="34" charset="0"/>
              </a:rPr>
              <a:t>. Un </a:t>
            </a:r>
            <a:r>
              <a:rPr lang="it-IT" sz="2400" b="1" i="0" u="none" strike="noStrike" baseline="0" dirty="0">
                <a:latin typeface="Calibri" panose="020F0502020204030204" pitchFamily="34" charset="0"/>
              </a:rPr>
              <a:t>broker MQTT </a:t>
            </a:r>
            <a:r>
              <a:rPr lang="it-IT" sz="2400" b="0" i="0" u="none" strike="noStrike" baseline="0" dirty="0">
                <a:latin typeface="Calibri" panose="020F0502020204030204" pitchFamily="34" charset="0"/>
              </a:rPr>
              <a:t>non è altro che un software, che si occupa di ricevere i messaggi dai produttori degli stessi e renderli disponibili verso gli utilizzatori. Il </a:t>
            </a:r>
            <a:r>
              <a:rPr lang="it-IT" sz="2400" b="1" i="0" u="none" strike="noStrike" baseline="0" dirty="0">
                <a:latin typeface="Calibri" panose="020F0502020204030204" pitchFamily="34" charset="0"/>
              </a:rPr>
              <a:t>broker</a:t>
            </a:r>
            <a:r>
              <a:rPr lang="it-IT" sz="2400" b="0" i="0" u="none" strike="noStrike" baseline="0" dirty="0">
                <a:latin typeface="Calibri" panose="020F0502020204030204" pitchFamily="34" charset="0"/>
              </a:rPr>
              <a:t>, dunque, si occupa di consegnare il messaggio soltanto per i </a:t>
            </a:r>
            <a:r>
              <a:rPr lang="it-IT" sz="2400" b="1" i="0" u="none" strike="noStrike" baseline="0" dirty="0" err="1">
                <a:solidFill>
                  <a:srgbClr val="2D74B5"/>
                </a:solidFill>
                <a:latin typeface="Calibri" panose="020F0502020204030204" pitchFamily="34" charset="0"/>
              </a:rPr>
              <a:t>topics</a:t>
            </a:r>
            <a:r>
              <a:rPr lang="it-IT" sz="2400" b="1" i="0" u="none" strike="noStrike" baseline="0" dirty="0">
                <a:solidFill>
                  <a:srgbClr val="2D74B5"/>
                </a:solidFill>
                <a:latin typeface="Calibri" panose="020F0502020204030204" pitchFamily="34" charset="0"/>
              </a:rPr>
              <a:t> </a:t>
            </a:r>
            <a:r>
              <a:rPr lang="it-IT" sz="2400" b="0" i="0" u="none" strike="noStrike" baseline="0" dirty="0">
                <a:solidFill>
                  <a:srgbClr val="000000"/>
                </a:solidFill>
                <a:latin typeface="Calibri" panose="020F0502020204030204" pitchFamily="34" charset="0"/>
              </a:rPr>
              <a:t>(ovvero gli argomenti) sottoscritti dal ricevente.</a:t>
            </a:r>
          </a:p>
          <a:p>
            <a:endParaRPr lang="it-IT" sz="2400" b="0" i="0" u="none" strike="noStrike" baseline="0" dirty="0">
              <a:solidFill>
                <a:srgbClr val="000000"/>
              </a:solidFill>
              <a:latin typeface="Garamond" panose="02020404030301010803" pitchFamily="18" charset="0"/>
            </a:endParaRPr>
          </a:p>
          <a:p>
            <a:endParaRPr lang="it-IT" dirty="0"/>
          </a:p>
        </p:txBody>
      </p:sp>
    </p:spTree>
    <p:extLst>
      <p:ext uri="{BB962C8B-B14F-4D97-AF65-F5344CB8AC3E}">
        <p14:creationId xmlns:p14="http://schemas.microsoft.com/office/powerpoint/2010/main" val="2684896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sz="1800" b="0" i="0" u="none" strike="noStrike" baseline="0" dirty="0">
                <a:solidFill>
                  <a:srgbClr val="000000"/>
                </a:solidFill>
                <a:latin typeface="Garamond" panose="02020404030301010803" pitchFamily="18" charset="0"/>
              </a:rPr>
              <a:t>In </a:t>
            </a:r>
            <a:r>
              <a:rPr lang="it-IT" sz="1800" b="0" i="0" u="none" strike="noStrike" baseline="0" dirty="0" err="1">
                <a:solidFill>
                  <a:srgbClr val="000000"/>
                </a:solidFill>
                <a:latin typeface="Garamond" panose="02020404030301010803" pitchFamily="18" charset="0"/>
              </a:rPr>
              <a:t>PassChain</a:t>
            </a:r>
            <a:r>
              <a:rPr lang="it-IT" sz="1800" b="0" i="0" u="none" strike="noStrike" baseline="0" dirty="0">
                <a:solidFill>
                  <a:srgbClr val="000000"/>
                </a:solidFill>
                <a:latin typeface="Garamond" panose="02020404030301010803" pitchFamily="18" charset="0"/>
              </a:rPr>
              <a:t> abbiamo utilizzato come broker per il protocollo MQTT, </a:t>
            </a:r>
            <a:r>
              <a:rPr lang="it-IT" sz="1800" b="0" i="0" u="none" strike="noStrike" baseline="0" dirty="0" err="1">
                <a:solidFill>
                  <a:srgbClr val="000000"/>
                </a:solidFill>
                <a:latin typeface="Garamond" panose="02020404030301010803" pitchFamily="18" charset="0"/>
              </a:rPr>
              <a:t>mosquitto</a:t>
            </a:r>
            <a:r>
              <a:rPr lang="it-IT" sz="1800" b="0" i="0" u="none" strike="noStrike" baseline="0" dirty="0">
                <a:solidFill>
                  <a:srgbClr val="000000"/>
                </a:solidFill>
                <a:latin typeface="Garamond" panose="02020404030301010803" pitchFamily="18" charset="0"/>
              </a:rPr>
              <a:t>.</a:t>
            </a:r>
          </a:p>
          <a:p>
            <a:endParaRPr lang="it-IT" sz="1800" b="0" i="0" u="none" strike="noStrike" baseline="0" dirty="0">
              <a:solidFill>
                <a:srgbClr val="000000"/>
              </a:solidFill>
              <a:latin typeface="Garamond" panose="02020404030301010803" pitchFamily="18" charset="0"/>
            </a:endParaRPr>
          </a:p>
          <a:p>
            <a:r>
              <a:rPr lang="it-IT" sz="1800" b="0" i="0" u="none" strike="noStrike" baseline="0" dirty="0">
                <a:solidFill>
                  <a:srgbClr val="000000"/>
                </a:solidFill>
                <a:latin typeface="Garamond" panose="02020404030301010803" pitchFamily="18" charset="0"/>
              </a:rPr>
              <a:t>Nel nostro progetto sono stati utilizzati i seguenti </a:t>
            </a:r>
            <a:r>
              <a:rPr lang="it-IT" sz="1800" b="0" i="0" u="none" strike="noStrike" baseline="0" dirty="0" err="1">
                <a:solidFill>
                  <a:srgbClr val="000000"/>
                </a:solidFill>
                <a:latin typeface="Garamond" panose="02020404030301010803" pitchFamily="18" charset="0"/>
              </a:rPr>
              <a:t>Topic</a:t>
            </a:r>
            <a:r>
              <a:rPr lang="it-IT" sz="1800" b="0" i="0" u="none" strike="noStrike" baseline="0" dirty="0">
                <a:solidFill>
                  <a:srgbClr val="000000"/>
                </a:solidFill>
                <a:latin typeface="Garamond" panose="02020404030301010803" pitchFamily="18" charset="0"/>
              </a:rPr>
              <a:t>:</a:t>
            </a:r>
          </a:p>
          <a:p>
            <a:endParaRPr lang="it-IT" sz="1800" b="0" i="0" u="none" strike="noStrike" baseline="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63449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sz="1800" b="0" i="0" u="none" strike="noStrike" baseline="0" dirty="0">
                <a:solidFill>
                  <a:srgbClr val="000000"/>
                </a:solidFill>
                <a:latin typeface="Garamond" panose="02020404030301010803" pitchFamily="18" charset="0"/>
              </a:rPr>
              <a:t>In </a:t>
            </a:r>
            <a:r>
              <a:rPr lang="it-IT" sz="1800" b="0" i="0" u="none" strike="noStrike" baseline="0" dirty="0" err="1">
                <a:solidFill>
                  <a:srgbClr val="000000"/>
                </a:solidFill>
                <a:latin typeface="Garamond" panose="02020404030301010803" pitchFamily="18" charset="0"/>
              </a:rPr>
              <a:t>PassChain</a:t>
            </a:r>
            <a:r>
              <a:rPr lang="it-IT" sz="1800" b="0" i="0" u="none" strike="noStrike" baseline="0" dirty="0">
                <a:solidFill>
                  <a:srgbClr val="000000"/>
                </a:solidFill>
                <a:latin typeface="Garamond" panose="02020404030301010803" pitchFamily="18" charset="0"/>
              </a:rPr>
              <a:t> abbiamo utilizzato come broker per il protocollo MQTT, </a:t>
            </a:r>
            <a:r>
              <a:rPr lang="it-IT" sz="1800" b="0" i="0" u="none" strike="noStrike" baseline="0" dirty="0" err="1">
                <a:solidFill>
                  <a:srgbClr val="000000"/>
                </a:solidFill>
                <a:latin typeface="Garamond" panose="02020404030301010803" pitchFamily="18" charset="0"/>
              </a:rPr>
              <a:t>mosquitto</a:t>
            </a:r>
            <a:r>
              <a:rPr lang="it-IT" sz="1800" b="0" i="0" u="none" strike="noStrike" baseline="0" dirty="0">
                <a:solidFill>
                  <a:srgbClr val="000000"/>
                </a:solidFill>
                <a:latin typeface="Garamond" panose="02020404030301010803" pitchFamily="18" charset="0"/>
              </a:rPr>
              <a:t>.</a:t>
            </a:r>
          </a:p>
          <a:p>
            <a:endParaRPr lang="it-IT" sz="1800" b="0" i="0" u="none" strike="noStrike" baseline="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2983521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sz="1800" b="0" i="0" u="none" strike="noStrike" baseline="0" dirty="0">
                <a:solidFill>
                  <a:srgbClr val="000000"/>
                </a:solidFill>
                <a:latin typeface="Garamond" panose="02020404030301010803" pitchFamily="18" charset="0"/>
              </a:rPr>
              <a:t>In </a:t>
            </a:r>
            <a:r>
              <a:rPr lang="it-IT" sz="1800" b="0" i="0" u="none" strike="noStrike" baseline="0" dirty="0" err="1">
                <a:solidFill>
                  <a:srgbClr val="000000"/>
                </a:solidFill>
                <a:latin typeface="Garamond" panose="02020404030301010803" pitchFamily="18" charset="0"/>
              </a:rPr>
              <a:t>PassChain</a:t>
            </a:r>
            <a:r>
              <a:rPr lang="it-IT" sz="1800" b="0" i="0" u="none" strike="noStrike" baseline="0" dirty="0">
                <a:solidFill>
                  <a:srgbClr val="000000"/>
                </a:solidFill>
                <a:latin typeface="Garamond" panose="02020404030301010803" pitchFamily="18" charset="0"/>
              </a:rPr>
              <a:t> abbiamo utilizzato come broker per il protocollo MQTT, </a:t>
            </a:r>
            <a:r>
              <a:rPr lang="it-IT" sz="1800" b="0" i="0" u="none" strike="noStrike" baseline="0" dirty="0" err="1">
                <a:solidFill>
                  <a:srgbClr val="000000"/>
                </a:solidFill>
                <a:latin typeface="Garamond" panose="02020404030301010803" pitchFamily="18" charset="0"/>
              </a:rPr>
              <a:t>mosquitto</a:t>
            </a:r>
            <a:r>
              <a:rPr lang="it-IT" sz="1800" b="0" i="0" u="none" strike="noStrike" baseline="0" dirty="0">
                <a:solidFill>
                  <a:srgbClr val="000000"/>
                </a:solidFill>
                <a:latin typeface="Garamond" panose="02020404030301010803" pitchFamily="18" charset="0"/>
              </a:rPr>
              <a:t>.</a:t>
            </a:r>
          </a:p>
          <a:p>
            <a:endParaRPr lang="it-IT" sz="1800" b="0" i="0" u="none" strike="noStrike" baseline="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3592234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sz="1800" b="0" i="0" u="none" strike="noStrike" baseline="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36512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olo e foto">
    <p:spTree>
      <p:nvGrpSpPr>
        <p:cNvPr id="1" name=""/>
        <p:cNvGrpSpPr/>
        <p:nvPr/>
      </p:nvGrpSpPr>
      <p:grpSpPr>
        <a:xfrm>
          <a:off x="0" y="0"/>
          <a:ext cx="0" cy="0"/>
          <a:chOff x="0" y="0"/>
          <a:chExt cx="0" cy="0"/>
        </a:xfrm>
      </p:grpSpPr>
      <p:sp>
        <p:nvSpPr>
          <p:cNvPr id="21" name="Avocado e lime"/>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Titolo presentazion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Titolo presentazione</a:t>
            </a:r>
          </a:p>
        </p:txBody>
      </p:sp>
      <p:sp>
        <p:nvSpPr>
          <p:cNvPr id="23" name="Autore e data"/>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Autore e data</a:t>
            </a:r>
          </a:p>
        </p:txBody>
      </p:sp>
      <p:sp>
        <p:nvSpPr>
          <p:cNvPr id="24" name="Corpo livello uno…"/>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Sottotitolo presentazione</a:t>
            </a:r>
          </a:p>
          <a:p>
            <a:pPr lvl="1"/>
            <a:endParaRPr/>
          </a:p>
          <a:p>
            <a:pPr lvl="2"/>
            <a:endParaRPr/>
          </a:p>
          <a:p>
            <a:pPr lvl="3"/>
            <a:endParaRPr/>
          </a:p>
          <a:p>
            <a:pPr lvl="4"/>
            <a:endParaRPr/>
          </a:p>
        </p:txBody>
      </p:sp>
      <p:sp>
        <p:nvSpPr>
          <p:cNvPr id="2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Informazione importante">
    <p:spTree>
      <p:nvGrpSpPr>
        <p:cNvPr id="1" name=""/>
        <p:cNvGrpSpPr/>
        <p:nvPr/>
      </p:nvGrpSpPr>
      <p:grpSpPr>
        <a:xfrm>
          <a:off x="0" y="0"/>
          <a:ext cx="0" cy="0"/>
          <a:chOff x="0" y="0"/>
          <a:chExt cx="0" cy="0"/>
        </a:xfrm>
      </p:grpSpPr>
      <p:sp>
        <p:nvSpPr>
          <p:cNvPr id="106" name="Corpo livello uno…"/>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Dettagli informazione"/>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Dettagli informazione</a:t>
            </a:r>
          </a:p>
        </p:txBody>
      </p:sp>
      <p:sp>
        <p:nvSpPr>
          <p:cNvPr id="10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itazione">
    <p:spTree>
      <p:nvGrpSpPr>
        <p:cNvPr id="1" name=""/>
        <p:cNvGrpSpPr/>
        <p:nvPr/>
      </p:nvGrpSpPr>
      <p:grpSpPr>
        <a:xfrm>
          <a:off x="0" y="0"/>
          <a:ext cx="0" cy="0"/>
          <a:chOff x="0" y="0"/>
          <a:chExt cx="0" cy="0"/>
        </a:xfrm>
      </p:grpSpPr>
      <p:sp>
        <p:nvSpPr>
          <p:cNvPr id="115" name="Attribuzione"/>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Attribuzione</a:t>
            </a:r>
          </a:p>
        </p:txBody>
      </p:sp>
      <p:sp>
        <p:nvSpPr>
          <p:cNvPr id="116" name="Corpo livello uno…"/>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“Citazione degna di nota”</a:t>
            </a:r>
          </a:p>
          <a:p>
            <a:pPr lvl="1"/>
            <a:endParaRPr/>
          </a:p>
          <a:p>
            <a:pPr lvl="2"/>
            <a:endParaRPr/>
          </a:p>
          <a:p>
            <a:pPr lvl="3"/>
            <a:endParaRPr/>
          </a:p>
          <a:p>
            <a:pPr lvl="4"/>
            <a:endParaRPr/>
          </a:p>
        </p:txBody>
      </p:sp>
      <p:sp>
        <p:nvSpPr>
          <p:cNvPr id="11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to - 3 per pagina">
    <p:spTree>
      <p:nvGrpSpPr>
        <p:cNvPr id="1" name=""/>
        <p:cNvGrpSpPr/>
        <p:nvPr/>
      </p:nvGrpSpPr>
      <p:grpSpPr>
        <a:xfrm>
          <a:off x="0" y="0"/>
          <a:ext cx="0" cy="0"/>
          <a:chOff x="0" y="0"/>
          <a:chExt cx="0" cy="0"/>
        </a:xfrm>
      </p:grpSpPr>
      <p:sp>
        <p:nvSpPr>
          <p:cNvPr id="124" name="Ciotola di insalata con riso saltato, uova sode e bacchett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Ciotola con frittelle al salmone, insalata e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Pappardelle con burro al prezzemolo, nocciole tostate e scaglie di parmigiano"/>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34" name="ciotola di insalata con riso saltato, uova sode e bacchett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Numero diapositiva"/>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14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olo e foto 2">
    <p:spTree>
      <p:nvGrpSpPr>
        <p:cNvPr id="1" name=""/>
        <p:cNvGrpSpPr/>
        <p:nvPr/>
      </p:nvGrpSpPr>
      <p:grpSpPr>
        <a:xfrm>
          <a:off x="0" y="0"/>
          <a:ext cx="0" cy="0"/>
          <a:chOff x="0" y="0"/>
          <a:chExt cx="0" cy="0"/>
        </a:xfrm>
      </p:grpSpPr>
      <p:sp>
        <p:nvSpPr>
          <p:cNvPr id="32" name="Ciotola con frittelle al salmone, insalata e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Titolo"/>
          <p:cNvSpPr txBox="1">
            <a:spLocks noGrp="1"/>
          </p:cNvSpPr>
          <p:nvPr>
            <p:ph type="title" hasCustomPrompt="1"/>
          </p:nvPr>
        </p:nvSpPr>
        <p:spPr>
          <a:xfrm>
            <a:off x="1206500" y="1270000"/>
            <a:ext cx="9779000" cy="5882273"/>
          </a:xfrm>
          <a:prstGeom prst="rect">
            <a:avLst/>
          </a:prstGeom>
        </p:spPr>
        <p:txBody>
          <a:bodyPr anchor="b"/>
          <a:lstStyle/>
          <a:p>
            <a:r>
              <a:t>Titolo</a:t>
            </a:r>
          </a:p>
        </p:txBody>
      </p:sp>
      <p:sp>
        <p:nvSpPr>
          <p:cNvPr id="34" name="Corpo livello uno…"/>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Sottotitolo diapositiva</a:t>
            </a:r>
          </a:p>
          <a:p>
            <a:pPr lvl="1"/>
            <a:endParaRPr/>
          </a:p>
          <a:p>
            <a:pPr lvl="2"/>
            <a:endParaRPr/>
          </a:p>
          <a:p>
            <a:pPr lvl="3"/>
            <a:endParaRPr/>
          </a:p>
          <a:p>
            <a:pPr lvl="4"/>
            <a:endParaRPr/>
          </a:p>
        </p:txBody>
      </p:sp>
      <p:sp>
        <p:nvSpPr>
          <p:cNvPr id="35" name="Numero diapositiva"/>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olo e punti elenco">
    <p:spTree>
      <p:nvGrpSpPr>
        <p:cNvPr id="1" name=""/>
        <p:cNvGrpSpPr/>
        <p:nvPr/>
      </p:nvGrpSpPr>
      <p:grpSpPr>
        <a:xfrm>
          <a:off x="0" y="0"/>
          <a:ext cx="0" cy="0"/>
          <a:chOff x="0" y="0"/>
          <a:chExt cx="0" cy="0"/>
        </a:xfrm>
      </p:grpSpPr>
      <p:sp>
        <p:nvSpPr>
          <p:cNvPr id="42" name="Titolo"/>
          <p:cNvSpPr txBox="1">
            <a:spLocks noGrp="1"/>
          </p:cNvSpPr>
          <p:nvPr>
            <p:ph type="title" hasCustomPrompt="1"/>
          </p:nvPr>
        </p:nvSpPr>
        <p:spPr>
          <a:prstGeom prst="rect">
            <a:avLst/>
          </a:prstGeom>
        </p:spPr>
        <p:txBody>
          <a:bodyPr/>
          <a:lstStyle/>
          <a:p>
            <a:r>
              <a:t>Titolo</a:t>
            </a:r>
          </a:p>
        </p:txBody>
      </p:sp>
      <p:sp>
        <p:nvSpPr>
          <p:cNvPr id="43" name="Sottotitolo diapositiva"/>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Sottotitolo diapositiva</a:t>
            </a:r>
          </a:p>
        </p:txBody>
      </p:sp>
      <p:sp>
        <p:nvSpPr>
          <p:cNvPr id="44" name="Corpo livello uno…"/>
          <p:cNvSpPr txBox="1">
            <a:spLocks noGrp="1"/>
          </p:cNvSpPr>
          <p:nvPr>
            <p:ph type="body" idx="1" hasCustomPrompt="1"/>
          </p:nvPr>
        </p:nvSpPr>
        <p:spPr>
          <a:prstGeom prst="rect">
            <a:avLst/>
          </a:prstGeom>
        </p:spPr>
        <p:txBody>
          <a:bodyPr/>
          <a:lstStyle/>
          <a:p>
            <a:r>
              <a:t>Testo elenco puntato diapositiva</a:t>
            </a:r>
          </a:p>
          <a:p>
            <a:pPr lvl="1"/>
            <a:endParaRPr/>
          </a:p>
          <a:p>
            <a:pPr lvl="2"/>
            <a:endParaRPr/>
          </a:p>
          <a:p>
            <a:pPr lvl="3"/>
            <a:endParaRPr/>
          </a:p>
          <a:p>
            <a:pPr lvl="4"/>
            <a:endParaRPr/>
          </a:p>
        </p:txBody>
      </p:sp>
      <p:sp>
        <p:nvSpPr>
          <p:cNvPr id="4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unti elenco">
    <p:spTree>
      <p:nvGrpSpPr>
        <p:cNvPr id="1" name=""/>
        <p:cNvGrpSpPr/>
        <p:nvPr/>
      </p:nvGrpSpPr>
      <p:grpSpPr>
        <a:xfrm>
          <a:off x="0" y="0"/>
          <a:ext cx="0" cy="0"/>
          <a:chOff x="0" y="0"/>
          <a:chExt cx="0" cy="0"/>
        </a:xfrm>
      </p:grpSpPr>
      <p:sp>
        <p:nvSpPr>
          <p:cNvPr id="52" name="Corpo livello uno…"/>
          <p:cNvSpPr txBox="1">
            <a:spLocks noGrp="1"/>
          </p:cNvSpPr>
          <p:nvPr>
            <p:ph type="body" idx="1" hasCustomPrompt="1"/>
          </p:nvPr>
        </p:nvSpPr>
        <p:spPr>
          <a:prstGeom prst="rect">
            <a:avLst/>
          </a:prstGeom>
        </p:spPr>
        <p:txBody>
          <a:bodyPr numCol="2" spcCol="1098550"/>
          <a:lstStyle/>
          <a:p>
            <a:r>
              <a:t>Testo elenco puntato diapositiva</a:t>
            </a:r>
          </a:p>
          <a:p>
            <a:pPr lvl="1"/>
            <a:endParaRPr/>
          </a:p>
          <a:p>
            <a:pPr lvl="2"/>
            <a:endParaRPr/>
          </a:p>
          <a:p>
            <a:pPr lvl="3"/>
            <a:endParaRPr/>
          </a:p>
          <a:p>
            <a:pPr lvl="4"/>
            <a:endParaRPr/>
          </a:p>
        </p:txBody>
      </p:sp>
      <p:sp>
        <p:nvSpPr>
          <p:cNvPr id="5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olo, punti elenco e foto">
    <p:spTree>
      <p:nvGrpSpPr>
        <p:cNvPr id="1" name=""/>
        <p:cNvGrpSpPr/>
        <p:nvPr/>
      </p:nvGrpSpPr>
      <p:grpSpPr>
        <a:xfrm>
          <a:off x="0" y="0"/>
          <a:ext cx="0" cy="0"/>
          <a:chOff x="0" y="0"/>
          <a:chExt cx="0" cy="0"/>
        </a:xfrm>
      </p:grpSpPr>
      <p:sp>
        <p:nvSpPr>
          <p:cNvPr id="60" name="Sottotitolo diapositiva"/>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Sottotitolo diapositiva</a:t>
            </a:r>
          </a:p>
        </p:txBody>
      </p:sp>
      <p:sp>
        <p:nvSpPr>
          <p:cNvPr id="61" name="Corpo livello uno…"/>
          <p:cNvSpPr txBox="1">
            <a:spLocks noGrp="1"/>
          </p:cNvSpPr>
          <p:nvPr>
            <p:ph type="body" sz="half" idx="1" hasCustomPrompt="1"/>
          </p:nvPr>
        </p:nvSpPr>
        <p:spPr>
          <a:xfrm>
            <a:off x="1206500" y="4248504"/>
            <a:ext cx="9779000" cy="8256630"/>
          </a:xfrm>
          <a:prstGeom prst="rect">
            <a:avLst/>
          </a:prstGeom>
        </p:spPr>
        <p:txBody>
          <a:bodyPr/>
          <a:lstStyle/>
          <a:p>
            <a:r>
              <a:t>Testo elenco puntato diapositiva</a:t>
            </a:r>
          </a:p>
          <a:p>
            <a:pPr lvl="1"/>
            <a:endParaRPr/>
          </a:p>
          <a:p>
            <a:pPr lvl="2"/>
            <a:endParaRPr/>
          </a:p>
          <a:p>
            <a:pPr lvl="3"/>
            <a:endParaRPr/>
          </a:p>
          <a:p>
            <a:pPr lvl="4"/>
            <a:endParaRPr/>
          </a:p>
        </p:txBody>
      </p:sp>
      <p:sp>
        <p:nvSpPr>
          <p:cNvPr id="62" name="Pappardelle con burro al prezzemolo, nocciole tostate e scaglie di parmigiano"/>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Titolo"/>
          <p:cNvSpPr txBox="1">
            <a:spLocks noGrp="1"/>
          </p:cNvSpPr>
          <p:nvPr>
            <p:ph type="title" hasCustomPrompt="1"/>
          </p:nvPr>
        </p:nvSpPr>
        <p:spPr>
          <a:xfrm>
            <a:off x="1206500" y="1079500"/>
            <a:ext cx="9779000" cy="1435100"/>
          </a:xfrm>
          <a:prstGeom prst="rect">
            <a:avLst/>
          </a:prstGeom>
        </p:spPr>
        <p:txBody>
          <a:bodyPr/>
          <a:lstStyle/>
          <a:p>
            <a:r>
              <a:t>Titolo</a:t>
            </a:r>
          </a:p>
        </p:txBody>
      </p:sp>
      <p:sp>
        <p:nvSpPr>
          <p:cNvPr id="6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zione">
    <p:spTree>
      <p:nvGrpSpPr>
        <p:cNvPr id="1" name=""/>
        <p:cNvGrpSpPr/>
        <p:nvPr/>
      </p:nvGrpSpPr>
      <p:grpSpPr>
        <a:xfrm>
          <a:off x="0" y="0"/>
          <a:ext cx="0" cy="0"/>
          <a:chOff x="0" y="0"/>
          <a:chExt cx="0" cy="0"/>
        </a:xfrm>
      </p:grpSpPr>
      <p:sp>
        <p:nvSpPr>
          <p:cNvPr id="71" name="Titolo sezion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Titolo sezione</a:t>
            </a:r>
          </a:p>
        </p:txBody>
      </p:sp>
      <p:sp>
        <p:nvSpPr>
          <p:cNvPr id="72" name="Numero diapositiva"/>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olo titolo">
    <p:spTree>
      <p:nvGrpSpPr>
        <p:cNvPr id="1" name=""/>
        <p:cNvGrpSpPr/>
        <p:nvPr/>
      </p:nvGrpSpPr>
      <p:grpSpPr>
        <a:xfrm>
          <a:off x="0" y="0"/>
          <a:ext cx="0" cy="0"/>
          <a:chOff x="0" y="0"/>
          <a:chExt cx="0" cy="0"/>
        </a:xfrm>
      </p:grpSpPr>
      <p:sp>
        <p:nvSpPr>
          <p:cNvPr id="79" name="Titolo"/>
          <p:cNvSpPr txBox="1">
            <a:spLocks noGrp="1"/>
          </p:cNvSpPr>
          <p:nvPr>
            <p:ph type="title" hasCustomPrompt="1"/>
          </p:nvPr>
        </p:nvSpPr>
        <p:spPr>
          <a:xfrm>
            <a:off x="1206500" y="1079500"/>
            <a:ext cx="21971000" cy="1434949"/>
          </a:xfrm>
          <a:prstGeom prst="rect">
            <a:avLst/>
          </a:prstGeom>
        </p:spPr>
        <p:txBody>
          <a:bodyPr/>
          <a:lstStyle/>
          <a:p>
            <a:r>
              <a:t>Titolo</a:t>
            </a:r>
          </a:p>
        </p:txBody>
      </p:sp>
      <p:sp>
        <p:nvSpPr>
          <p:cNvPr id="80" name="Sottotitolo diapositiva"/>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Sottotitolo diapositiva</a:t>
            </a:r>
          </a:p>
        </p:txBody>
      </p:sp>
      <p:sp>
        <p:nvSpPr>
          <p:cNvPr id="81"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rogramma">
    <p:spTree>
      <p:nvGrpSpPr>
        <p:cNvPr id="1" name=""/>
        <p:cNvGrpSpPr/>
        <p:nvPr/>
      </p:nvGrpSpPr>
      <p:grpSpPr>
        <a:xfrm>
          <a:off x="0" y="0"/>
          <a:ext cx="0" cy="0"/>
          <a:chOff x="0" y="0"/>
          <a:chExt cx="0" cy="0"/>
        </a:xfrm>
      </p:grpSpPr>
      <p:sp>
        <p:nvSpPr>
          <p:cNvPr id="88" name="Titolo programma"/>
          <p:cNvSpPr txBox="1">
            <a:spLocks noGrp="1"/>
          </p:cNvSpPr>
          <p:nvPr>
            <p:ph type="title" hasCustomPrompt="1"/>
          </p:nvPr>
        </p:nvSpPr>
        <p:spPr>
          <a:xfrm>
            <a:off x="1206500" y="1079500"/>
            <a:ext cx="21971000" cy="1435100"/>
          </a:xfrm>
          <a:prstGeom prst="rect">
            <a:avLst/>
          </a:prstGeom>
        </p:spPr>
        <p:txBody>
          <a:bodyPr/>
          <a:lstStyle/>
          <a:p>
            <a:r>
              <a:t>Titolo programma</a:t>
            </a:r>
          </a:p>
        </p:txBody>
      </p:sp>
      <p:sp>
        <p:nvSpPr>
          <p:cNvPr id="89" name="Sottotitolo programma"/>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Sottotitolo programma</a:t>
            </a:r>
          </a:p>
        </p:txBody>
      </p:sp>
      <p:sp>
        <p:nvSpPr>
          <p:cNvPr id="90" name="Corpo livello uno…"/>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Argomenti del programma</a:t>
            </a:r>
          </a:p>
          <a:p>
            <a:pPr lvl="1"/>
            <a:endParaRPr/>
          </a:p>
          <a:p>
            <a:pPr lvl="2"/>
            <a:endParaRPr/>
          </a:p>
          <a:p>
            <a:pPr lvl="3"/>
            <a:endParaRPr/>
          </a:p>
          <a:p>
            <a:pPr lvl="4"/>
            <a:endParaRPr/>
          </a:p>
        </p:txBody>
      </p:sp>
      <p:sp>
        <p:nvSpPr>
          <p:cNvPr id="91"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ichiarazione">
    <p:spTree>
      <p:nvGrpSpPr>
        <p:cNvPr id="1" name=""/>
        <p:cNvGrpSpPr/>
        <p:nvPr/>
      </p:nvGrpSpPr>
      <p:grpSpPr>
        <a:xfrm>
          <a:off x="0" y="0"/>
          <a:ext cx="0" cy="0"/>
          <a:chOff x="0" y="0"/>
          <a:chExt cx="0" cy="0"/>
        </a:xfrm>
      </p:grpSpPr>
      <p:sp>
        <p:nvSpPr>
          <p:cNvPr id="98" name="Corpo livello uno…"/>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Dichiarazione</a:t>
            </a:r>
          </a:p>
          <a:p>
            <a:pPr lvl="1"/>
            <a:endParaRPr/>
          </a:p>
          <a:p>
            <a:pPr lvl="2"/>
            <a:endParaRPr/>
          </a:p>
          <a:p>
            <a:pPr lvl="3"/>
            <a:endParaRPr/>
          </a:p>
          <a:p>
            <a:pPr lvl="4"/>
            <a:endParaRPr/>
          </a:p>
        </p:txBody>
      </p:sp>
      <p:sp>
        <p:nvSpPr>
          <p:cNvPr id="99"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olo"/>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Titolo</a:t>
            </a:r>
          </a:p>
        </p:txBody>
      </p:sp>
      <p:sp>
        <p:nvSpPr>
          <p:cNvPr id="3" name="Corpo livello uno…"/>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Testo elenco puntato diapositiva</a:t>
            </a:r>
          </a:p>
          <a:p>
            <a:pPr lvl="1"/>
            <a:endParaRPr/>
          </a:p>
          <a:p>
            <a:pPr lvl="2"/>
            <a:endParaRPr/>
          </a:p>
          <a:p>
            <a:pPr lvl="3"/>
            <a:endParaRPr/>
          </a:p>
          <a:p>
            <a:pPr lvl="4"/>
            <a:endParaRPr/>
          </a:p>
        </p:txBody>
      </p:sp>
      <p:sp>
        <p:nvSpPr>
          <p:cNvPr id="4" name="Numero diapositiva"/>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jpeg"/><Relationship Id="rId4" Type="http://schemas.openxmlformats.org/officeDocument/2006/relationships/image" Target="../media/image9.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1" name="PassChain"/>
          <p:cNvSpPr txBox="1"/>
          <p:nvPr/>
        </p:nvSpPr>
        <p:spPr>
          <a:xfrm>
            <a:off x="8289797" y="4128289"/>
            <a:ext cx="7804405" cy="204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nSpc>
                <a:spcPct val="80000"/>
              </a:lnSpc>
              <a:defRPr sz="11600" spc="-232">
                <a:solidFill>
                  <a:srgbClr val="FECD05"/>
                </a:solidFill>
                <a:latin typeface="JetBrains Mono Bold"/>
                <a:ea typeface="JetBrains Mono Bold"/>
                <a:cs typeface="JetBrains Mono Bold"/>
                <a:sym typeface="JetBrains Mono Bold"/>
              </a:defRPr>
            </a:lvl1pPr>
          </a:lstStyle>
          <a:p>
            <a:r>
              <a:rPr dirty="0" err="1"/>
              <a:t>PassChain</a:t>
            </a:r>
            <a:endParaRPr dirty="0"/>
          </a:p>
        </p:txBody>
      </p:sp>
      <p:sp>
        <p:nvSpPr>
          <p:cNvPr id="152" name="Gruppo 13 - G. Spina, A. Montefusco, O. Szuba"/>
          <p:cNvSpPr txBox="1">
            <a:spLocks noGrp="1"/>
          </p:cNvSpPr>
          <p:nvPr>
            <p:ph type="body" sz="quarter" idx="4294967295"/>
          </p:nvPr>
        </p:nvSpPr>
        <p:spPr>
          <a:xfrm>
            <a:off x="1206500" y="6934622"/>
            <a:ext cx="21971000" cy="1905001"/>
          </a:xfrm>
          <a:prstGeom prst="rect">
            <a:avLst/>
          </a:prstGeom>
        </p:spPr>
        <p:txBody>
          <a:bodyPr/>
          <a:lstStyle>
            <a:lvl1pPr marL="0" indent="0" algn="ctr" defTabSz="825500">
              <a:lnSpc>
                <a:spcPct val="100000"/>
              </a:lnSpc>
              <a:spcBef>
                <a:spcPts val="0"/>
              </a:spcBef>
              <a:buSzTx/>
              <a:buNone/>
              <a:defRPr sz="5500">
                <a:latin typeface="JetBrains Mono Bold"/>
                <a:ea typeface="JetBrains Mono Bold"/>
                <a:cs typeface="JetBrains Mono Bold"/>
                <a:sym typeface="JetBrains Mono Bold"/>
              </a:defRPr>
            </a:lvl1pPr>
          </a:lstStyle>
          <a:p>
            <a:r>
              <a:rPr dirty="0">
                <a:solidFill>
                  <a:srgbClr val="055A00"/>
                </a:solidFill>
              </a:rPr>
              <a:t>Gruppo 13 - G. Spina, A. </a:t>
            </a:r>
            <a:r>
              <a:rPr dirty="0" err="1">
                <a:solidFill>
                  <a:srgbClr val="055A00"/>
                </a:solidFill>
              </a:rPr>
              <a:t>Montefusco</a:t>
            </a:r>
            <a:r>
              <a:rPr dirty="0">
                <a:solidFill>
                  <a:srgbClr val="055A00"/>
                </a:solidFill>
              </a:rPr>
              <a:t>, O. </a:t>
            </a:r>
            <a:r>
              <a:rPr dirty="0" err="1">
                <a:solidFill>
                  <a:srgbClr val="055A00"/>
                </a:solidFill>
              </a:rPr>
              <a:t>Szuba</a:t>
            </a:r>
            <a:endParaRPr dirty="0">
              <a:solidFill>
                <a:srgbClr val="055A00"/>
              </a:solidFill>
            </a:endParaRPr>
          </a:p>
        </p:txBody>
      </p:sp>
      <p:sp>
        <p:nvSpPr>
          <p:cNvPr id="153" name="Internet Of Things - 20/05/2022"/>
          <p:cNvSpPr txBox="1"/>
          <p:nvPr/>
        </p:nvSpPr>
        <p:spPr>
          <a:xfrm>
            <a:off x="1201340" y="11859862"/>
            <a:ext cx="21971003" cy="636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defTabSz="825500">
              <a:defRPr sz="3600" b="1">
                <a:solidFill>
                  <a:schemeClr val="accent3">
                    <a:hueOff val="914338"/>
                    <a:satOff val="31515"/>
                    <a:lumOff val="-30790"/>
                  </a:schemeClr>
                </a:solidFill>
              </a:defRPr>
            </a:lvl1pPr>
          </a:lstStyle>
          <a:p>
            <a:r>
              <a:t>Internet Of Things - 20/05/2022</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55" name="Titolo della Slide"/>
          <p:cNvSpPr txBox="1">
            <a:spLocks noGrp="1"/>
          </p:cNvSpPr>
          <p:nvPr>
            <p:ph type="title" idx="4294967295"/>
          </p:nvPr>
        </p:nvSpPr>
        <p:spPr>
          <a:xfrm>
            <a:off x="1422926" y="478316"/>
            <a:ext cx="21538148" cy="1275839"/>
          </a:xfrm>
          <a:prstGeom prst="rect">
            <a:avLst/>
          </a:prstGeom>
        </p:spPr>
        <p:txBody>
          <a:bodyPr/>
          <a:lstStyle>
            <a:lvl1pPr>
              <a:defRPr b="0">
                <a:solidFill>
                  <a:srgbClr val="28ABE0"/>
                </a:solidFill>
                <a:latin typeface="JetBrains Mono Bold"/>
                <a:ea typeface="JetBrains Mono Bold"/>
                <a:cs typeface="JetBrains Mono Bold"/>
                <a:sym typeface="JetBrains Mono Bold"/>
              </a:defRPr>
            </a:lvl1pPr>
          </a:lstStyle>
          <a:p>
            <a:r>
              <a:rPr lang="it-IT" dirty="0" err="1"/>
              <a:t>PassChain</a:t>
            </a:r>
            <a:r>
              <a:rPr lang="it-IT" dirty="0"/>
              <a:t>: IoT</a:t>
            </a:r>
            <a:endParaRPr dirty="0"/>
          </a:p>
        </p:txBody>
      </p:sp>
      <p:pic>
        <p:nvPicPr>
          <p:cNvPr id="9" name="Immagine 8" descr="Immagine che contiene testo, arma&#10;&#10;Descrizione generata automaticamente">
            <a:extLst>
              <a:ext uri="{FF2B5EF4-FFF2-40B4-BE49-F238E27FC236}">
                <a16:creationId xmlns:a16="http://schemas.microsoft.com/office/drawing/2014/main" id="{B643B140-700E-E464-C21F-8ED4CA4F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23631" y="1754155"/>
            <a:ext cx="7450405" cy="7202810"/>
          </a:xfrm>
          <a:prstGeom prst="rect">
            <a:avLst/>
          </a:prstGeom>
        </p:spPr>
      </p:pic>
      <p:pic>
        <p:nvPicPr>
          <p:cNvPr id="11" name="Immagine 10">
            <a:extLst>
              <a:ext uri="{FF2B5EF4-FFF2-40B4-BE49-F238E27FC236}">
                <a16:creationId xmlns:a16="http://schemas.microsoft.com/office/drawing/2014/main" id="{ADD494FC-EA11-45EB-48A7-4A09EC07AD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2926" y="6995246"/>
            <a:ext cx="9113456" cy="5556658"/>
          </a:xfrm>
          <a:prstGeom prst="rect">
            <a:avLst/>
          </a:prstGeom>
        </p:spPr>
      </p:pic>
      <p:sp>
        <p:nvSpPr>
          <p:cNvPr id="12" name="CasellaDiTesto 11">
            <a:extLst>
              <a:ext uri="{FF2B5EF4-FFF2-40B4-BE49-F238E27FC236}">
                <a16:creationId xmlns:a16="http://schemas.microsoft.com/office/drawing/2014/main" id="{31FDF12B-05BC-5625-8EFE-3EF39B1D06C5}"/>
              </a:ext>
            </a:extLst>
          </p:cNvPr>
          <p:cNvSpPr txBox="1"/>
          <p:nvPr/>
        </p:nvSpPr>
        <p:spPr>
          <a:xfrm>
            <a:off x="10250154" y="9960871"/>
            <a:ext cx="12523882"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defTabSz="2438338" rtl="0" eaLnBrk="1" fontAlgn="auto" latinLnBrk="0" hangingPunct="0">
              <a:lnSpc>
                <a:spcPct val="100000"/>
              </a:lnSpc>
              <a:spcBef>
                <a:spcPts val="0"/>
              </a:spcBef>
              <a:spcAft>
                <a:spcPts val="0"/>
              </a:spcAft>
              <a:buClrTx/>
              <a:buSzTx/>
              <a:buFontTx/>
              <a:buNone/>
              <a:tabLst/>
              <a:defRPr/>
            </a:pPr>
            <a:r>
              <a:rPr lang="it-IT" sz="5400" dirty="0">
                <a:solidFill>
                  <a:srgbClr val="0070C0"/>
                </a:solidFill>
                <a:latin typeface="JetBrains Mono Regular"/>
              </a:rPr>
              <a:t>Con l</a:t>
            </a:r>
            <a:r>
              <a:rPr kumimoji="0" lang="it-IT" sz="5400" b="0" i="0" u="none" strike="noStrike" kern="0" cap="none" spc="0" normalizeH="0" baseline="0" noProof="0" dirty="0">
                <a:ln>
                  <a:noFill/>
                </a:ln>
                <a:solidFill>
                  <a:srgbClr val="0070C0"/>
                </a:solidFill>
                <a:effectLst/>
                <a:uLnTx/>
                <a:uFillTx/>
                <a:latin typeface="JetBrains Mono Regular"/>
                <a:sym typeface="Helvetica Neue"/>
              </a:rPr>
              <a:t>'acronimo IoT </a:t>
            </a:r>
            <a:r>
              <a:rPr kumimoji="0" lang="it-IT" sz="5400" b="0" i="0" u="none" strike="noStrike" kern="0" cap="none" spc="0" normalizeH="0" baseline="0" noProof="0" dirty="0">
                <a:ln>
                  <a:noFill/>
                </a:ln>
                <a:solidFill>
                  <a:srgbClr val="5E5E5E"/>
                </a:solidFill>
                <a:effectLst/>
                <a:uLnTx/>
                <a:uFillTx/>
                <a:latin typeface="JetBrains Mono Regular"/>
                <a:sym typeface="Helvetica Neue"/>
              </a:rPr>
              <a:t>si indica qualsiasi sistema di dispositivi fisici che ricevono e trasferiscono i dati su reti wireless.</a:t>
            </a:r>
          </a:p>
        </p:txBody>
      </p:sp>
      <p:sp>
        <p:nvSpPr>
          <p:cNvPr id="15" name="CasellaDiTesto 14">
            <a:extLst>
              <a:ext uri="{FF2B5EF4-FFF2-40B4-BE49-F238E27FC236}">
                <a16:creationId xmlns:a16="http://schemas.microsoft.com/office/drawing/2014/main" id="{DF9C5D85-0B5A-8225-4C74-17BE24CB0928}"/>
              </a:ext>
            </a:extLst>
          </p:cNvPr>
          <p:cNvSpPr txBox="1"/>
          <p:nvPr/>
        </p:nvSpPr>
        <p:spPr>
          <a:xfrm>
            <a:off x="1896340" y="2507405"/>
            <a:ext cx="1279121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4800" dirty="0">
                <a:latin typeface="JetBrains Mono Regular"/>
              </a:rPr>
              <a:t>L’</a:t>
            </a:r>
            <a:r>
              <a:rPr lang="it-IT" sz="4800" b="1" dirty="0">
                <a:solidFill>
                  <a:srgbClr val="0070C0"/>
                </a:solidFill>
                <a:latin typeface="JetBrains Mono Regular"/>
              </a:rPr>
              <a:t>Internet of </a:t>
            </a:r>
            <a:r>
              <a:rPr lang="it-IT" sz="4800" b="1" dirty="0" err="1">
                <a:solidFill>
                  <a:srgbClr val="0070C0"/>
                </a:solidFill>
                <a:latin typeface="JetBrains Mono Regular"/>
              </a:rPr>
              <a:t>Things</a:t>
            </a:r>
            <a:endParaRPr lang="it-IT" sz="4800" b="1" dirty="0">
              <a:solidFill>
                <a:srgbClr val="0070C0"/>
              </a:solidFill>
              <a:latin typeface="JetBrains Mono Regular"/>
            </a:endParaRPr>
          </a:p>
          <a:p>
            <a:r>
              <a:rPr kumimoji="0" lang="it-IT" sz="4800" b="0" i="0" u="none" strike="noStrike" kern="0" cap="none" spc="0" normalizeH="0" baseline="0" noProof="0" dirty="0">
                <a:ln>
                  <a:noFill/>
                </a:ln>
                <a:solidFill>
                  <a:srgbClr val="5E5E5E"/>
                </a:solidFill>
                <a:effectLst/>
                <a:uLnTx/>
                <a:uFillTx/>
                <a:latin typeface="JetBrains Mono Regular"/>
                <a:sym typeface="Helvetica Neue"/>
              </a:rPr>
              <a:t>è il processo di connessione a Internet di oggetti fisici di utilizzo quotidiano.</a:t>
            </a:r>
            <a:endParaRPr lang="it-IT" dirty="0"/>
          </a:p>
        </p:txBody>
      </p:sp>
      <p:sp>
        <p:nvSpPr>
          <p:cNvPr id="7" name="Rettangolo 6">
            <a:extLst>
              <a:ext uri="{FF2B5EF4-FFF2-40B4-BE49-F238E27FC236}">
                <a16:creationId xmlns:a16="http://schemas.microsoft.com/office/drawing/2014/main" id="{C252998F-04A0-5A92-1946-0FA9FC96E82B}"/>
              </a:ext>
            </a:extLst>
          </p:cNvPr>
          <p:cNvSpPr/>
          <p:nvPr/>
        </p:nvSpPr>
        <p:spPr>
          <a:xfrm>
            <a:off x="1896340" y="2360437"/>
            <a:ext cx="12791209" cy="2602259"/>
          </a:xfrm>
          <a:prstGeom prst="rect">
            <a:avLst/>
          </a:prstGeom>
          <a:noFill/>
          <a:ln w="38100"/>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it-IT"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0600268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55" name="Titolo della Slide"/>
          <p:cNvSpPr txBox="1">
            <a:spLocks noGrp="1"/>
          </p:cNvSpPr>
          <p:nvPr>
            <p:ph type="title" idx="4294967295"/>
          </p:nvPr>
        </p:nvSpPr>
        <p:spPr>
          <a:xfrm>
            <a:off x="1422926" y="478316"/>
            <a:ext cx="21538148" cy="1275839"/>
          </a:xfrm>
          <a:prstGeom prst="rect">
            <a:avLst/>
          </a:prstGeom>
        </p:spPr>
        <p:txBody>
          <a:bodyPr/>
          <a:lstStyle>
            <a:lvl1pPr>
              <a:defRPr b="0">
                <a:solidFill>
                  <a:srgbClr val="28ABE0"/>
                </a:solidFill>
                <a:latin typeface="JetBrains Mono Bold"/>
                <a:ea typeface="JetBrains Mono Bold"/>
                <a:cs typeface="JetBrains Mono Bold"/>
                <a:sym typeface="JetBrains Mono Bold"/>
              </a:defRPr>
            </a:lvl1pPr>
          </a:lstStyle>
          <a:p>
            <a:r>
              <a:rPr lang="it-IT" dirty="0" err="1"/>
              <a:t>PassChain</a:t>
            </a:r>
            <a:r>
              <a:rPr lang="it-IT" dirty="0"/>
              <a:t>: IoT</a:t>
            </a:r>
            <a:endParaRPr dirty="0"/>
          </a:p>
        </p:txBody>
      </p:sp>
      <p:sp>
        <p:nvSpPr>
          <p:cNvPr id="14" name="CasellaDiTesto 13">
            <a:extLst>
              <a:ext uri="{FF2B5EF4-FFF2-40B4-BE49-F238E27FC236}">
                <a16:creationId xmlns:a16="http://schemas.microsoft.com/office/drawing/2014/main" id="{9286D220-F1CF-9E63-58BB-F2B04A1744C7}"/>
              </a:ext>
            </a:extLst>
          </p:cNvPr>
          <p:cNvSpPr txBox="1"/>
          <p:nvPr/>
        </p:nvSpPr>
        <p:spPr>
          <a:xfrm>
            <a:off x="10454058" y="3673854"/>
            <a:ext cx="11362587"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r" defTabSz="2438338" rtl="0" fontAlgn="auto" latinLnBrk="0" hangingPunct="0">
              <a:lnSpc>
                <a:spcPct val="100000"/>
              </a:lnSpc>
              <a:spcBef>
                <a:spcPts val="0"/>
              </a:spcBef>
              <a:spcAft>
                <a:spcPts val="0"/>
              </a:spcAft>
              <a:buClrTx/>
              <a:buSzTx/>
              <a:buFontTx/>
              <a:buNone/>
              <a:tabLst/>
            </a:pPr>
            <a:r>
              <a:rPr lang="it-IT" sz="5400" dirty="0">
                <a:latin typeface="JetBrains Mono Regular"/>
              </a:rPr>
              <a:t>Un tipico </a:t>
            </a:r>
            <a:r>
              <a:rPr lang="it-IT" sz="5400" b="1" dirty="0">
                <a:solidFill>
                  <a:srgbClr val="0070C0"/>
                </a:solidFill>
                <a:latin typeface="JetBrains Mono Regular"/>
              </a:rPr>
              <a:t>sistema IoT </a:t>
            </a:r>
            <a:r>
              <a:rPr lang="it-IT" sz="5400" dirty="0">
                <a:latin typeface="JetBrains Mono Regular"/>
              </a:rPr>
              <a:t>funziona grazie all'</a:t>
            </a:r>
            <a:r>
              <a:rPr lang="it-IT" sz="5400" i="1" u="sng" dirty="0">
                <a:latin typeface="JetBrains Mono Regular"/>
              </a:rPr>
              <a:t>invio</a:t>
            </a:r>
            <a:r>
              <a:rPr lang="it-IT" sz="5400" dirty="0">
                <a:latin typeface="JetBrains Mono Regular"/>
              </a:rPr>
              <a:t>, alla </a:t>
            </a:r>
            <a:r>
              <a:rPr lang="it-IT" sz="5400" i="1" u="sng" dirty="0">
                <a:latin typeface="JetBrains Mono Regular"/>
              </a:rPr>
              <a:t>ricezione</a:t>
            </a:r>
            <a:r>
              <a:rPr lang="it-IT" sz="5400" dirty="0">
                <a:latin typeface="JetBrains Mono Regular"/>
              </a:rPr>
              <a:t> e all'</a:t>
            </a:r>
            <a:r>
              <a:rPr lang="it-IT" sz="5400" i="1" u="sng" dirty="0">
                <a:latin typeface="JetBrains Mono Regular"/>
              </a:rPr>
              <a:t>analisi</a:t>
            </a:r>
            <a:r>
              <a:rPr lang="it-IT" sz="5400" dirty="0">
                <a:latin typeface="JetBrains Mono Regular"/>
              </a:rPr>
              <a:t>  dei </a:t>
            </a:r>
            <a:r>
              <a:rPr lang="it-IT" sz="5400" b="1" dirty="0">
                <a:solidFill>
                  <a:srgbClr val="0070C0"/>
                </a:solidFill>
                <a:latin typeface="JetBrains Mono Regular"/>
              </a:rPr>
              <a:t>dati</a:t>
            </a:r>
            <a:r>
              <a:rPr lang="it-IT" sz="5400" dirty="0">
                <a:latin typeface="JetBrains Mono Regular"/>
              </a:rPr>
              <a:t> in un ciclo continuo di feedback. </a:t>
            </a:r>
          </a:p>
        </p:txBody>
      </p:sp>
      <p:sp>
        <p:nvSpPr>
          <p:cNvPr id="18" name="CasellaDiTesto 17">
            <a:extLst>
              <a:ext uri="{FF2B5EF4-FFF2-40B4-BE49-F238E27FC236}">
                <a16:creationId xmlns:a16="http://schemas.microsoft.com/office/drawing/2014/main" id="{52F33AC3-88E6-590D-1F72-72B3AB1D250A}"/>
              </a:ext>
            </a:extLst>
          </p:cNvPr>
          <p:cNvSpPr txBox="1"/>
          <p:nvPr/>
        </p:nvSpPr>
        <p:spPr>
          <a:xfrm>
            <a:off x="1422925" y="9788329"/>
            <a:ext cx="20506167" cy="1569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2438338" rtl="0" fontAlgn="auto" latinLnBrk="0" hangingPunct="0">
              <a:lnSpc>
                <a:spcPct val="100000"/>
              </a:lnSpc>
              <a:spcBef>
                <a:spcPts val="0"/>
              </a:spcBef>
              <a:spcAft>
                <a:spcPts val="0"/>
              </a:spcAft>
              <a:buClrTx/>
              <a:buSzTx/>
              <a:buFontTx/>
              <a:buNone/>
              <a:tabLst/>
            </a:pPr>
            <a:r>
              <a:rPr lang="it-IT" sz="4800" dirty="0">
                <a:latin typeface="JetBrains Mono Regular"/>
              </a:rPr>
              <a:t>A seconda del tipo di sistema IoT, l'analisi può essere eseguita tramite intervento manuale o da tecnologie di: </a:t>
            </a:r>
          </a:p>
        </p:txBody>
      </p:sp>
      <p:pic>
        <p:nvPicPr>
          <p:cNvPr id="6" name="Immagine 5" descr="Immagine che contiene oggetto da esterni, ragnatela&#10;&#10;Descrizione generata automaticamente">
            <a:extLst>
              <a:ext uri="{FF2B5EF4-FFF2-40B4-BE49-F238E27FC236}">
                <a16:creationId xmlns:a16="http://schemas.microsoft.com/office/drawing/2014/main" id="{E54145C3-C62D-E57F-1CB2-F105002B04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2926" y="1750347"/>
            <a:ext cx="7816324" cy="7816324"/>
          </a:xfrm>
          <a:prstGeom prst="rect">
            <a:avLst/>
          </a:prstGeom>
        </p:spPr>
      </p:pic>
      <p:pic>
        <p:nvPicPr>
          <p:cNvPr id="19" name="Cable.png" descr="Cable.png">
            <a:extLst>
              <a:ext uri="{FF2B5EF4-FFF2-40B4-BE49-F238E27FC236}">
                <a16:creationId xmlns:a16="http://schemas.microsoft.com/office/drawing/2014/main" id="{8FADC940-71E4-ADBA-2874-4140107CA698}"/>
              </a:ext>
            </a:extLst>
          </p:cNvPr>
          <p:cNvPicPr>
            <a:picLocks noChangeAspect="1"/>
          </p:cNvPicPr>
          <p:nvPr/>
        </p:nvPicPr>
        <p:blipFill>
          <a:blip r:embed="rId5"/>
          <a:stretch>
            <a:fillRect/>
          </a:stretch>
        </p:blipFill>
        <p:spPr>
          <a:xfrm>
            <a:off x="717983" y="11706217"/>
            <a:ext cx="1809318" cy="192407"/>
          </a:xfrm>
          <a:prstGeom prst="rect">
            <a:avLst/>
          </a:prstGeom>
          <a:ln w="12700">
            <a:miter lim="400000"/>
          </a:ln>
        </p:spPr>
      </p:pic>
      <p:pic>
        <p:nvPicPr>
          <p:cNvPr id="20" name="Cable-3.png" descr="Cable-3.png">
            <a:extLst>
              <a:ext uri="{FF2B5EF4-FFF2-40B4-BE49-F238E27FC236}">
                <a16:creationId xmlns:a16="http://schemas.microsoft.com/office/drawing/2014/main" id="{BC225BC9-4EC1-5E8C-63E4-6F78A03AD910}"/>
              </a:ext>
            </a:extLst>
          </p:cNvPr>
          <p:cNvPicPr>
            <a:picLocks noChangeAspect="1"/>
          </p:cNvPicPr>
          <p:nvPr/>
        </p:nvPicPr>
        <p:blipFill>
          <a:blip r:embed="rId6"/>
          <a:stretch>
            <a:fillRect/>
          </a:stretch>
        </p:blipFill>
        <p:spPr>
          <a:xfrm>
            <a:off x="717982" y="12676218"/>
            <a:ext cx="1809318" cy="235067"/>
          </a:xfrm>
          <a:prstGeom prst="rect">
            <a:avLst/>
          </a:prstGeom>
          <a:ln w="12700">
            <a:miter lim="400000"/>
          </a:ln>
        </p:spPr>
      </p:pic>
      <p:sp>
        <p:nvSpPr>
          <p:cNvPr id="21" name="CasellaDiTesto 20">
            <a:extLst>
              <a:ext uri="{FF2B5EF4-FFF2-40B4-BE49-F238E27FC236}">
                <a16:creationId xmlns:a16="http://schemas.microsoft.com/office/drawing/2014/main" id="{256B104E-F6DE-88CC-1903-DEA9839FF8F8}"/>
              </a:ext>
            </a:extLst>
          </p:cNvPr>
          <p:cNvSpPr txBox="1"/>
          <p:nvPr/>
        </p:nvSpPr>
        <p:spPr>
          <a:xfrm>
            <a:off x="2527300" y="11461080"/>
            <a:ext cx="4445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2438338" rtl="0" fontAlgn="auto" latinLnBrk="0" hangingPunct="0">
              <a:lnSpc>
                <a:spcPct val="100000"/>
              </a:lnSpc>
              <a:spcBef>
                <a:spcPts val="0"/>
              </a:spcBef>
              <a:spcAft>
                <a:spcPts val="0"/>
              </a:spcAft>
              <a:buClrTx/>
              <a:buSzTx/>
              <a:buFontTx/>
              <a:buNone/>
              <a:tabLst/>
            </a:pPr>
            <a:r>
              <a:rPr lang="it-IT" sz="3600" b="1" dirty="0">
                <a:solidFill>
                  <a:srgbClr val="0070C0"/>
                </a:solidFill>
                <a:latin typeface="JetBrains Mono Regular"/>
              </a:rPr>
              <a:t>intelligenza artificiale;</a:t>
            </a:r>
          </a:p>
        </p:txBody>
      </p:sp>
      <p:sp>
        <p:nvSpPr>
          <p:cNvPr id="25" name="CasellaDiTesto 24">
            <a:extLst>
              <a:ext uri="{FF2B5EF4-FFF2-40B4-BE49-F238E27FC236}">
                <a16:creationId xmlns:a16="http://schemas.microsoft.com/office/drawing/2014/main" id="{F2CAC835-5434-6A97-6B21-6001DEA098E5}"/>
              </a:ext>
            </a:extLst>
          </p:cNvPr>
          <p:cNvSpPr txBox="1"/>
          <p:nvPr/>
        </p:nvSpPr>
        <p:spPr>
          <a:xfrm>
            <a:off x="2527299" y="12396373"/>
            <a:ext cx="3593837"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it-IT" sz="3600" b="1" i="0" u="none" strike="noStrike" kern="0" cap="none" spc="0" normalizeH="0" baseline="0" noProof="0" dirty="0">
                <a:ln>
                  <a:noFill/>
                </a:ln>
                <a:solidFill>
                  <a:srgbClr val="0070C0"/>
                </a:solidFill>
                <a:effectLst/>
                <a:uLnTx/>
                <a:uFillTx/>
                <a:latin typeface="JetBrains Mono Regular"/>
                <a:sym typeface="Helvetica Neue"/>
              </a:rPr>
              <a:t>machine learning</a:t>
            </a:r>
            <a:endParaRPr lang="it-IT" sz="1600" dirty="0"/>
          </a:p>
        </p:txBody>
      </p:sp>
      <p:pic>
        <p:nvPicPr>
          <p:cNvPr id="28" name="Immagine 27">
            <a:extLst>
              <a:ext uri="{FF2B5EF4-FFF2-40B4-BE49-F238E27FC236}">
                <a16:creationId xmlns:a16="http://schemas.microsoft.com/office/drawing/2014/main" id="{1D137CE2-B608-916D-A7CC-0C2714D59F33}"/>
              </a:ext>
            </a:extLst>
          </p:cNvPr>
          <p:cNvPicPr>
            <a:picLocks noChangeAspect="1"/>
          </p:cNvPicPr>
          <p:nvPr/>
        </p:nvPicPr>
        <p:blipFill rotWithShape="1">
          <a:blip r:embed="rId7">
            <a:extLst>
              <a:ext uri="{28A0092B-C50C-407E-A947-70E740481C1C}">
                <a14:useLocalDpi xmlns:a14="http://schemas.microsoft.com/office/drawing/2010/main" val="0"/>
              </a:ext>
            </a:extLst>
          </a:blip>
          <a:srcRect l="41048" t="42817" r="39915" b="44003"/>
          <a:stretch/>
        </p:blipFill>
        <p:spPr>
          <a:xfrm>
            <a:off x="15757262" y="6480835"/>
            <a:ext cx="1981200" cy="102869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55" name="Titolo della Slide"/>
          <p:cNvSpPr txBox="1">
            <a:spLocks noGrp="1"/>
          </p:cNvSpPr>
          <p:nvPr>
            <p:ph type="title" idx="4294967295"/>
          </p:nvPr>
        </p:nvSpPr>
        <p:spPr>
          <a:xfrm>
            <a:off x="1422926" y="478316"/>
            <a:ext cx="21538148" cy="1275839"/>
          </a:xfrm>
          <a:prstGeom prst="rect">
            <a:avLst/>
          </a:prstGeom>
        </p:spPr>
        <p:txBody>
          <a:bodyPr/>
          <a:lstStyle>
            <a:lvl1pPr>
              <a:defRPr b="0">
                <a:solidFill>
                  <a:srgbClr val="28ABE0"/>
                </a:solidFill>
                <a:latin typeface="JetBrains Mono Bold"/>
                <a:ea typeface="JetBrains Mono Bold"/>
                <a:cs typeface="JetBrains Mono Bold"/>
                <a:sym typeface="JetBrains Mono Bold"/>
              </a:defRPr>
            </a:lvl1pPr>
          </a:lstStyle>
          <a:p>
            <a:r>
              <a:rPr lang="it-IT" dirty="0" err="1"/>
              <a:t>PassChain</a:t>
            </a:r>
            <a:r>
              <a:rPr lang="it-IT" dirty="0"/>
              <a:t>: cosa fa?</a:t>
            </a:r>
            <a:endParaRPr dirty="0"/>
          </a:p>
        </p:txBody>
      </p:sp>
      <p:sp>
        <p:nvSpPr>
          <p:cNvPr id="5" name="CasellaDiTesto 4">
            <a:extLst>
              <a:ext uri="{FF2B5EF4-FFF2-40B4-BE49-F238E27FC236}">
                <a16:creationId xmlns:a16="http://schemas.microsoft.com/office/drawing/2014/main" id="{5B61F32B-EA8E-E71A-B99D-805673694F71}"/>
              </a:ext>
            </a:extLst>
          </p:cNvPr>
          <p:cNvSpPr txBox="1"/>
          <p:nvPr/>
        </p:nvSpPr>
        <p:spPr>
          <a:xfrm>
            <a:off x="1422926" y="1754155"/>
            <a:ext cx="16715409"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it-IT" sz="4800" dirty="0" err="1">
                <a:latin typeface="JetBrains Mono Regular"/>
              </a:rPr>
              <a:t>PassChain</a:t>
            </a:r>
            <a:r>
              <a:rPr lang="it-IT" sz="4800" dirty="0">
                <a:latin typeface="JetBrains Mono Regular"/>
              </a:rPr>
              <a:t> ha come obiettivo quello di facilitare l’utente nell’autenticazione digitale ma anche di assicurare la sicurezza attraverso la sua funzione di password manager. </a:t>
            </a:r>
          </a:p>
        </p:txBody>
      </p:sp>
      <p:pic>
        <p:nvPicPr>
          <p:cNvPr id="3" name="Immagine 2">
            <a:extLst>
              <a:ext uri="{FF2B5EF4-FFF2-40B4-BE49-F238E27FC236}">
                <a16:creationId xmlns:a16="http://schemas.microsoft.com/office/drawing/2014/main" id="{792F564B-1CBA-DCC7-3073-0CDC0124682A}"/>
              </a:ext>
            </a:extLst>
          </p:cNvPr>
          <p:cNvPicPr>
            <a:picLocks noChangeAspect="1"/>
          </p:cNvPicPr>
          <p:nvPr/>
        </p:nvPicPr>
        <p:blipFill rotWithShape="1">
          <a:blip r:embed="rId4">
            <a:extLst>
              <a:ext uri="{28A0092B-C50C-407E-A947-70E740481C1C}">
                <a14:useLocalDpi xmlns:a14="http://schemas.microsoft.com/office/drawing/2010/main" val="0"/>
              </a:ext>
            </a:extLst>
          </a:blip>
          <a:srcRect l="4954" t="4305" r="4545" b="2894"/>
          <a:stretch/>
        </p:blipFill>
        <p:spPr>
          <a:xfrm>
            <a:off x="18798472" y="1327686"/>
            <a:ext cx="3502465" cy="3591511"/>
          </a:xfrm>
          <a:prstGeom prst="rect">
            <a:avLst/>
          </a:prstGeom>
        </p:spPr>
      </p:pic>
      <p:sp>
        <p:nvSpPr>
          <p:cNvPr id="12" name="CasellaDiTesto 11">
            <a:extLst>
              <a:ext uri="{FF2B5EF4-FFF2-40B4-BE49-F238E27FC236}">
                <a16:creationId xmlns:a16="http://schemas.microsoft.com/office/drawing/2014/main" id="{BEBF869D-FF9B-EAC5-81EB-D4A49857B709}"/>
              </a:ext>
            </a:extLst>
          </p:cNvPr>
          <p:cNvSpPr txBox="1"/>
          <p:nvPr/>
        </p:nvSpPr>
        <p:spPr>
          <a:xfrm>
            <a:off x="1422926" y="4940667"/>
            <a:ext cx="1473586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it-IT" sz="4800" dirty="0">
                <a:latin typeface="JetBrains Mono Regular"/>
              </a:rPr>
              <a:t>Tramite </a:t>
            </a:r>
            <a:r>
              <a:rPr lang="it-IT" sz="4800" dirty="0" err="1">
                <a:latin typeface="JetBrains Mono Regular"/>
              </a:rPr>
              <a:t>PassChain</a:t>
            </a:r>
            <a:r>
              <a:rPr lang="it-IT" sz="4800" dirty="0">
                <a:latin typeface="JetBrains Mono Regular"/>
              </a:rPr>
              <a:t>, l’utente può:</a:t>
            </a:r>
          </a:p>
        </p:txBody>
      </p:sp>
      <p:pic>
        <p:nvPicPr>
          <p:cNvPr id="13" name="Cable.png" descr="Cable.png">
            <a:extLst>
              <a:ext uri="{FF2B5EF4-FFF2-40B4-BE49-F238E27FC236}">
                <a16:creationId xmlns:a16="http://schemas.microsoft.com/office/drawing/2014/main" id="{A96B4064-A1CB-C8BB-32B0-38ABE74AD905}"/>
              </a:ext>
            </a:extLst>
          </p:cNvPr>
          <p:cNvPicPr>
            <a:picLocks noChangeAspect="1"/>
          </p:cNvPicPr>
          <p:nvPr/>
        </p:nvPicPr>
        <p:blipFill>
          <a:blip r:embed="rId5"/>
          <a:stretch>
            <a:fillRect/>
          </a:stretch>
        </p:blipFill>
        <p:spPr>
          <a:xfrm>
            <a:off x="717213" y="6315206"/>
            <a:ext cx="3003892" cy="215901"/>
          </a:xfrm>
          <a:prstGeom prst="rect">
            <a:avLst/>
          </a:prstGeom>
          <a:ln w="12700">
            <a:miter lim="400000"/>
          </a:ln>
        </p:spPr>
      </p:pic>
      <p:pic>
        <p:nvPicPr>
          <p:cNvPr id="15" name="Cable-3.png" descr="Cable-3.png">
            <a:extLst>
              <a:ext uri="{FF2B5EF4-FFF2-40B4-BE49-F238E27FC236}">
                <a16:creationId xmlns:a16="http://schemas.microsoft.com/office/drawing/2014/main" id="{82F68C7B-BD28-C52A-E111-D0983F792744}"/>
              </a:ext>
            </a:extLst>
          </p:cNvPr>
          <p:cNvPicPr>
            <a:picLocks noChangeAspect="1"/>
          </p:cNvPicPr>
          <p:nvPr/>
        </p:nvPicPr>
        <p:blipFill>
          <a:blip r:embed="rId6"/>
          <a:stretch>
            <a:fillRect/>
          </a:stretch>
        </p:blipFill>
        <p:spPr>
          <a:xfrm>
            <a:off x="717209" y="7507899"/>
            <a:ext cx="3003889" cy="215901"/>
          </a:xfrm>
          <a:prstGeom prst="rect">
            <a:avLst/>
          </a:prstGeom>
          <a:ln w="12700">
            <a:miter lim="400000"/>
          </a:ln>
        </p:spPr>
      </p:pic>
      <p:pic>
        <p:nvPicPr>
          <p:cNvPr id="16" name="Cable-2.png" descr="Cable-2.png">
            <a:extLst>
              <a:ext uri="{FF2B5EF4-FFF2-40B4-BE49-F238E27FC236}">
                <a16:creationId xmlns:a16="http://schemas.microsoft.com/office/drawing/2014/main" id="{93975CE3-E7B6-D6DB-1359-D53341E93C07}"/>
              </a:ext>
            </a:extLst>
          </p:cNvPr>
          <p:cNvPicPr>
            <a:picLocks noChangeAspect="1"/>
          </p:cNvPicPr>
          <p:nvPr/>
        </p:nvPicPr>
        <p:blipFill>
          <a:blip r:embed="rId7"/>
          <a:stretch>
            <a:fillRect/>
          </a:stretch>
        </p:blipFill>
        <p:spPr>
          <a:xfrm>
            <a:off x="717218" y="8654631"/>
            <a:ext cx="3003888" cy="186371"/>
          </a:xfrm>
          <a:prstGeom prst="rect">
            <a:avLst/>
          </a:prstGeom>
          <a:ln w="12700">
            <a:miter lim="400000"/>
          </a:ln>
        </p:spPr>
      </p:pic>
      <p:sp>
        <p:nvSpPr>
          <p:cNvPr id="19" name="CasellaDiTesto 18">
            <a:extLst>
              <a:ext uri="{FF2B5EF4-FFF2-40B4-BE49-F238E27FC236}">
                <a16:creationId xmlns:a16="http://schemas.microsoft.com/office/drawing/2014/main" id="{646D2A03-F886-66A2-918F-A17FF18E906C}"/>
              </a:ext>
            </a:extLst>
          </p:cNvPr>
          <p:cNvSpPr txBox="1"/>
          <p:nvPr/>
        </p:nvSpPr>
        <p:spPr>
          <a:xfrm>
            <a:off x="3721105" y="6040468"/>
            <a:ext cx="1473586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it-IT" sz="3600" dirty="0">
                <a:latin typeface="JetBrains Mono Regular"/>
              </a:rPr>
              <a:t>connettersi ad altri dispositivi tramite Bluetooth;</a:t>
            </a:r>
          </a:p>
        </p:txBody>
      </p:sp>
      <p:sp>
        <p:nvSpPr>
          <p:cNvPr id="20" name="CasellaDiTesto 19">
            <a:extLst>
              <a:ext uri="{FF2B5EF4-FFF2-40B4-BE49-F238E27FC236}">
                <a16:creationId xmlns:a16="http://schemas.microsoft.com/office/drawing/2014/main" id="{4AC94D2D-20D4-2C44-1701-1665B3B5A8C3}"/>
              </a:ext>
            </a:extLst>
          </p:cNvPr>
          <p:cNvSpPr txBox="1"/>
          <p:nvPr/>
        </p:nvSpPr>
        <p:spPr>
          <a:xfrm>
            <a:off x="3721102" y="7243796"/>
            <a:ext cx="1473586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it-IT" sz="3600" dirty="0">
                <a:latin typeface="JetBrains Mono Regular"/>
              </a:rPr>
              <a:t>autenticarsi tramite un tastierino numerico;</a:t>
            </a:r>
          </a:p>
        </p:txBody>
      </p:sp>
      <p:sp>
        <p:nvSpPr>
          <p:cNvPr id="21" name="CasellaDiTesto 20">
            <a:extLst>
              <a:ext uri="{FF2B5EF4-FFF2-40B4-BE49-F238E27FC236}">
                <a16:creationId xmlns:a16="http://schemas.microsoft.com/office/drawing/2014/main" id="{7435A1C0-7CC7-0027-A8C4-1D2780A4A031}"/>
              </a:ext>
            </a:extLst>
          </p:cNvPr>
          <p:cNvSpPr txBox="1"/>
          <p:nvPr/>
        </p:nvSpPr>
        <p:spPr>
          <a:xfrm>
            <a:off x="3721106" y="8383587"/>
            <a:ext cx="1534107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it-IT" sz="3600" dirty="0">
                <a:latin typeface="JetBrains Mono Regular"/>
              </a:rPr>
              <a:t>collegarsi all’App desktop «</a:t>
            </a:r>
            <a:r>
              <a:rPr lang="it-IT" sz="3600" dirty="0" err="1">
                <a:latin typeface="JetBrains Mono Regular"/>
              </a:rPr>
              <a:t>PassChain</a:t>
            </a:r>
            <a:r>
              <a:rPr lang="it-IT" sz="3600" dirty="0">
                <a:latin typeface="JetBrains Mono Regular"/>
              </a:rPr>
              <a:t>» tramite protocollo MQTT.</a:t>
            </a:r>
          </a:p>
        </p:txBody>
      </p:sp>
      <p:pic>
        <p:nvPicPr>
          <p:cNvPr id="25" name="Immagine 24">
            <a:extLst>
              <a:ext uri="{FF2B5EF4-FFF2-40B4-BE49-F238E27FC236}">
                <a16:creationId xmlns:a16="http://schemas.microsoft.com/office/drawing/2014/main" id="{8CD49D1C-0A81-0E3F-DC68-9909F75EB04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022595" y="5948135"/>
            <a:ext cx="3855706" cy="841256"/>
          </a:xfrm>
          <a:prstGeom prst="rect">
            <a:avLst/>
          </a:prstGeom>
        </p:spPr>
      </p:pic>
      <p:pic>
        <p:nvPicPr>
          <p:cNvPr id="8" name="Immagine 7">
            <a:extLst>
              <a:ext uri="{FF2B5EF4-FFF2-40B4-BE49-F238E27FC236}">
                <a16:creationId xmlns:a16="http://schemas.microsoft.com/office/drawing/2014/main" id="{1EBA1AFE-6284-367E-6054-0E936DEBD08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880323" y="5539697"/>
            <a:ext cx="1258012" cy="1258012"/>
          </a:xfrm>
          <a:prstGeom prst="rect">
            <a:avLst/>
          </a:prstGeom>
        </p:spPr>
      </p:pic>
      <p:cxnSp>
        <p:nvCxnSpPr>
          <p:cNvPr id="29" name="Connettore curvo 28">
            <a:extLst>
              <a:ext uri="{FF2B5EF4-FFF2-40B4-BE49-F238E27FC236}">
                <a16:creationId xmlns:a16="http://schemas.microsoft.com/office/drawing/2014/main" id="{AFC1E70D-D329-62FD-B97D-CBA38A63894B}"/>
              </a:ext>
            </a:extLst>
          </p:cNvPr>
          <p:cNvCxnSpPr>
            <a:cxnSpLocks/>
          </p:cNvCxnSpPr>
          <p:nvPr/>
        </p:nvCxnSpPr>
        <p:spPr>
          <a:xfrm>
            <a:off x="11998927" y="7542318"/>
            <a:ext cx="9359815" cy="3435430"/>
          </a:xfrm>
          <a:prstGeom prst="curvedConnector3">
            <a:avLst>
              <a:gd name="adj1" fmla="val 109227"/>
            </a:avLst>
          </a:prstGeom>
          <a:ln>
            <a:solidFill>
              <a:schemeClr val="accent3">
                <a:lumMod val="75000"/>
              </a:schemeClr>
            </a:solidFill>
          </a:ln>
          <a:effectLst>
            <a:outerShdw blurRad="50800" dist="38100" dir="5400000" algn="t"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pic>
        <p:nvPicPr>
          <p:cNvPr id="43" name="Immagine 42">
            <a:extLst>
              <a:ext uri="{FF2B5EF4-FFF2-40B4-BE49-F238E27FC236}">
                <a16:creationId xmlns:a16="http://schemas.microsoft.com/office/drawing/2014/main" id="{8526E335-5517-E7FE-5C88-EEE8BC1E873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7472988" y="10123191"/>
            <a:ext cx="3843962" cy="2445651"/>
          </a:xfrm>
          <a:prstGeom prst="rect">
            <a:avLst/>
          </a:prstGeom>
          <a:noFill/>
          <a:ln>
            <a:noFill/>
          </a:ln>
        </p:spPr>
      </p:pic>
      <p:sp>
        <p:nvSpPr>
          <p:cNvPr id="41" name="Figura a mano libera: forma 40">
            <a:extLst>
              <a:ext uri="{FF2B5EF4-FFF2-40B4-BE49-F238E27FC236}">
                <a16:creationId xmlns:a16="http://schemas.microsoft.com/office/drawing/2014/main" id="{971970C2-CAFE-9421-C2AA-E7CF1F0B6E1B}"/>
              </a:ext>
            </a:extLst>
          </p:cNvPr>
          <p:cNvSpPr/>
          <p:nvPr/>
        </p:nvSpPr>
        <p:spPr>
          <a:xfrm>
            <a:off x="4237882" y="8871955"/>
            <a:ext cx="11544301" cy="2505795"/>
          </a:xfrm>
          <a:custGeom>
            <a:avLst/>
            <a:gdLst>
              <a:gd name="connsiteX0" fmla="*/ 11544300 w 11544300"/>
              <a:gd name="connsiteY0" fmla="*/ 0 h 2505795"/>
              <a:gd name="connsiteX1" fmla="*/ 10344150 w 11544300"/>
              <a:gd name="connsiteY1" fmla="*/ 2476500 h 2505795"/>
              <a:gd name="connsiteX2" fmla="*/ 4610100 w 11544300"/>
              <a:gd name="connsiteY2" fmla="*/ 1352550 h 2505795"/>
              <a:gd name="connsiteX3" fmla="*/ 933450 w 11544300"/>
              <a:gd name="connsiteY3" fmla="*/ 1238250 h 2505795"/>
              <a:gd name="connsiteX4" fmla="*/ 38100 w 11544300"/>
              <a:gd name="connsiteY4" fmla="*/ 2419350 h 2505795"/>
              <a:gd name="connsiteX5" fmla="*/ 38100 w 11544300"/>
              <a:gd name="connsiteY5" fmla="*/ 2419350 h 2505795"/>
              <a:gd name="connsiteX6" fmla="*/ 0 w 11544300"/>
              <a:gd name="connsiteY6" fmla="*/ 2457450 h 250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44300" h="2505795">
                <a:moveTo>
                  <a:pt x="11544300" y="0"/>
                </a:moveTo>
                <a:cubicBezTo>
                  <a:pt x="11522075" y="1125537"/>
                  <a:pt x="11499850" y="2251075"/>
                  <a:pt x="10344150" y="2476500"/>
                </a:cubicBezTo>
                <a:cubicBezTo>
                  <a:pt x="9188450" y="2701925"/>
                  <a:pt x="6178550" y="1558925"/>
                  <a:pt x="4610100" y="1352550"/>
                </a:cubicBezTo>
                <a:cubicBezTo>
                  <a:pt x="3041650" y="1146175"/>
                  <a:pt x="1695450" y="1060450"/>
                  <a:pt x="933450" y="1238250"/>
                </a:cubicBezTo>
                <a:cubicBezTo>
                  <a:pt x="171450" y="1416050"/>
                  <a:pt x="38100" y="2419350"/>
                  <a:pt x="38100" y="2419350"/>
                </a:cubicBezTo>
                <a:lnTo>
                  <a:pt x="38100" y="2419350"/>
                </a:lnTo>
                <a:lnTo>
                  <a:pt x="0" y="2457450"/>
                </a:lnTo>
              </a:path>
            </a:pathLst>
          </a:custGeom>
          <a:ln>
            <a:solidFill>
              <a:srgbClr val="FFC000"/>
            </a:solidFill>
          </a:ln>
          <a:effectLst>
            <a:outerShdw blurRad="50800" dist="38100" dir="5400000" algn="t"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it-IT" sz="2800" b="0" i="0" u="none" strike="noStrike" cap="none" spc="0" normalizeH="0" baseline="0">
              <a:ln>
                <a:noFill/>
              </a:ln>
              <a:solidFill>
                <a:srgbClr val="000000"/>
              </a:solidFill>
              <a:effectLst/>
              <a:uFillTx/>
            </a:endParaRPr>
          </a:p>
        </p:txBody>
      </p:sp>
      <p:pic>
        <p:nvPicPr>
          <p:cNvPr id="45" name="Immagine 44">
            <a:extLst>
              <a:ext uri="{FF2B5EF4-FFF2-40B4-BE49-F238E27FC236}">
                <a16:creationId xmlns:a16="http://schemas.microsoft.com/office/drawing/2014/main" id="{64C68984-D461-0414-52F1-1A6C3D9B9CE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22926" y="11219568"/>
            <a:ext cx="6039332" cy="1216556"/>
          </a:xfrm>
          <a:prstGeom prst="rect">
            <a:avLst/>
          </a:prstGeom>
        </p:spPr>
      </p:pic>
    </p:spTree>
    <p:extLst>
      <p:ext uri="{BB962C8B-B14F-4D97-AF65-F5344CB8AC3E}">
        <p14:creationId xmlns:p14="http://schemas.microsoft.com/office/powerpoint/2010/main" val="163245349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64" name="Slide Immagine"/>
          <p:cNvSpPr txBox="1">
            <a:spLocks noGrp="1"/>
          </p:cNvSpPr>
          <p:nvPr>
            <p:ph type="title" idx="4294967295"/>
          </p:nvPr>
        </p:nvSpPr>
        <p:spPr>
          <a:xfrm>
            <a:off x="1495068" y="246186"/>
            <a:ext cx="10477501" cy="1435101"/>
          </a:xfrm>
          <a:prstGeom prst="rect">
            <a:avLst/>
          </a:prstGeom>
        </p:spPr>
        <p:txBody>
          <a:bodyPr/>
          <a:lstStyle>
            <a:lvl1pPr defTabSz="2292038">
              <a:defRPr sz="7990" b="0" spc="-159">
                <a:solidFill>
                  <a:srgbClr val="28ABE0"/>
                </a:solidFill>
                <a:latin typeface="JetBrains Mono Bold"/>
                <a:ea typeface="JetBrains Mono Bold"/>
                <a:cs typeface="JetBrains Mono Bold"/>
                <a:sym typeface="JetBrains Mono Bold"/>
              </a:defRPr>
            </a:lvl1pPr>
          </a:lstStyle>
          <a:p>
            <a:r>
              <a:rPr lang="it-IT" dirty="0"/>
              <a:t>MQTT</a:t>
            </a:r>
            <a:endParaRPr dirty="0"/>
          </a:p>
        </p:txBody>
      </p:sp>
      <p:sp>
        <p:nvSpPr>
          <p:cNvPr id="4" name="CasellaDiTesto 3">
            <a:extLst>
              <a:ext uri="{FF2B5EF4-FFF2-40B4-BE49-F238E27FC236}">
                <a16:creationId xmlns:a16="http://schemas.microsoft.com/office/drawing/2014/main" id="{ABEA1C39-E4A8-CE23-A057-86F2A37920A6}"/>
              </a:ext>
            </a:extLst>
          </p:cNvPr>
          <p:cNvSpPr txBox="1"/>
          <p:nvPr/>
        </p:nvSpPr>
        <p:spPr>
          <a:xfrm>
            <a:off x="5949722" y="2501755"/>
            <a:ext cx="15060178" cy="2133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100000"/>
              </a:lnSpc>
              <a:spcBef>
                <a:spcPts val="0"/>
              </a:spcBef>
              <a:spcAft>
                <a:spcPts val="0"/>
              </a:spcAft>
              <a:buClrTx/>
              <a:buSzTx/>
              <a:buFontTx/>
              <a:buNone/>
              <a:tabLst/>
            </a:pPr>
            <a:r>
              <a:rPr lang="it-IT" sz="4400" dirty="0">
                <a:solidFill>
                  <a:schemeClr val="bg1"/>
                </a:solidFill>
                <a:latin typeface="JetBrains Mono Regular"/>
              </a:rPr>
              <a:t>Protocollo usato per lo scambio di messaggi con l’obiettivo di minimizzare il traffico sulle reti e richiedere poche risorse ai dispositivi per la sua gestione. </a:t>
            </a:r>
          </a:p>
        </p:txBody>
      </p:sp>
      <p:sp>
        <p:nvSpPr>
          <p:cNvPr id="6" name="CasellaDiTesto 5">
            <a:extLst>
              <a:ext uri="{FF2B5EF4-FFF2-40B4-BE49-F238E27FC236}">
                <a16:creationId xmlns:a16="http://schemas.microsoft.com/office/drawing/2014/main" id="{B7A3DE8B-EF38-6FD4-E881-2DD7F353F432}"/>
              </a:ext>
            </a:extLst>
          </p:cNvPr>
          <p:cNvSpPr txBox="1"/>
          <p:nvPr/>
        </p:nvSpPr>
        <p:spPr>
          <a:xfrm>
            <a:off x="3074639" y="5928406"/>
            <a:ext cx="12641612" cy="6924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it-IT" sz="4400" dirty="0">
                <a:solidFill>
                  <a:schemeClr val="bg1"/>
                </a:solidFill>
                <a:latin typeface="JetBrains Mono Regular"/>
              </a:rPr>
              <a:t>L’</a:t>
            </a:r>
            <a:r>
              <a:rPr lang="it-IT" sz="4400" b="1" dirty="0">
                <a:solidFill>
                  <a:schemeClr val="accent3">
                    <a:lumMod val="75000"/>
                  </a:schemeClr>
                </a:solidFill>
                <a:latin typeface="JetBrains Mono Regular"/>
              </a:rPr>
              <a:t>MQTT</a:t>
            </a:r>
            <a:r>
              <a:rPr lang="it-IT" sz="4400" dirty="0">
                <a:solidFill>
                  <a:schemeClr val="bg1"/>
                </a:solidFill>
                <a:latin typeface="JetBrains Mono Regular"/>
              </a:rPr>
              <a:t> usa il paradigma </a:t>
            </a:r>
          </a:p>
          <a:p>
            <a:pPr algn="l"/>
            <a:r>
              <a:rPr lang="it-IT" sz="4400" dirty="0">
                <a:solidFill>
                  <a:schemeClr val="bg1"/>
                </a:solidFill>
                <a:latin typeface="JetBrains Mono Regular"/>
              </a:rPr>
              <a:t>di </a:t>
            </a:r>
            <a:r>
              <a:rPr lang="it-IT" sz="4400" b="1" i="1" dirty="0">
                <a:solidFill>
                  <a:schemeClr val="accent3">
                    <a:lumMod val="75000"/>
                  </a:schemeClr>
                </a:solidFill>
                <a:latin typeface="JetBrains Mono Regular"/>
              </a:rPr>
              <a:t>pub/sub </a:t>
            </a:r>
            <a:r>
              <a:rPr lang="it-IT" sz="4400" dirty="0">
                <a:solidFill>
                  <a:schemeClr val="bg1"/>
                </a:solidFill>
                <a:latin typeface="JetBrains Mono Regular"/>
              </a:rPr>
              <a:t>che è asincrono.</a:t>
            </a:r>
          </a:p>
          <a:p>
            <a:pPr algn="l"/>
            <a:endParaRPr lang="it-IT" sz="4400" dirty="0">
              <a:solidFill>
                <a:schemeClr val="bg1"/>
              </a:solidFill>
              <a:latin typeface="JetBrains Mono Regular"/>
            </a:endParaRPr>
          </a:p>
          <a:p>
            <a:pPr algn="l"/>
            <a:endParaRPr lang="it-IT" sz="4400" dirty="0">
              <a:solidFill>
                <a:schemeClr val="bg1"/>
              </a:solidFill>
              <a:latin typeface="JetBrains Mono Regular"/>
            </a:endParaRPr>
          </a:p>
          <a:p>
            <a:pPr algn="l"/>
            <a:r>
              <a:rPr lang="it-IT" sz="4400" dirty="0">
                <a:solidFill>
                  <a:schemeClr val="bg1"/>
                </a:solidFill>
                <a:latin typeface="JetBrains Mono Regular"/>
              </a:rPr>
              <a:t>Prevede lo scambio di </a:t>
            </a:r>
          </a:p>
          <a:p>
            <a:pPr algn="l"/>
            <a:r>
              <a:rPr lang="it-IT" sz="4400" dirty="0">
                <a:solidFill>
                  <a:schemeClr val="bg1"/>
                </a:solidFill>
                <a:latin typeface="JetBrains Mono Regular"/>
              </a:rPr>
              <a:t>messaggi tramite un </a:t>
            </a:r>
          </a:p>
          <a:p>
            <a:pPr algn="l"/>
            <a:r>
              <a:rPr lang="it-IT" sz="4400" dirty="0">
                <a:solidFill>
                  <a:schemeClr val="bg1"/>
                </a:solidFill>
                <a:latin typeface="JetBrains Mono Regular"/>
              </a:rPr>
              <a:t>apposito Broker che si occupa di </a:t>
            </a:r>
          </a:p>
          <a:p>
            <a:pPr algn="l"/>
            <a:r>
              <a:rPr lang="it-IT" sz="4400" dirty="0">
                <a:solidFill>
                  <a:schemeClr val="bg1"/>
                </a:solidFill>
                <a:latin typeface="JetBrains Mono Regular"/>
              </a:rPr>
              <a:t>consegnare il messaggio soltanto per i </a:t>
            </a:r>
            <a:r>
              <a:rPr lang="it-IT" sz="4400" dirty="0" err="1">
                <a:solidFill>
                  <a:schemeClr val="bg1"/>
                </a:solidFill>
                <a:latin typeface="JetBrains Mono Regular"/>
              </a:rPr>
              <a:t>topics</a:t>
            </a:r>
            <a:r>
              <a:rPr lang="it-IT" sz="4400" dirty="0">
                <a:solidFill>
                  <a:schemeClr val="bg1"/>
                </a:solidFill>
                <a:latin typeface="JetBrains Mono Regular"/>
              </a:rPr>
              <a:t> sottoscritti dal </a:t>
            </a:r>
            <a:r>
              <a:rPr lang="it-IT" sz="4400" dirty="0" err="1">
                <a:solidFill>
                  <a:schemeClr val="bg1"/>
                </a:solidFill>
                <a:latin typeface="JetBrains Mono Regular"/>
              </a:rPr>
              <a:t>subscriber</a:t>
            </a:r>
            <a:r>
              <a:rPr lang="it-IT" sz="4400" dirty="0">
                <a:solidFill>
                  <a:schemeClr val="bg1"/>
                </a:solidFill>
                <a:latin typeface="JetBrains Mono Regular"/>
              </a:rPr>
              <a:t>.</a:t>
            </a:r>
          </a:p>
          <a:p>
            <a:endParaRPr lang="it-IT" sz="4800" dirty="0">
              <a:solidFill>
                <a:schemeClr val="bg1"/>
              </a:solidFill>
              <a:latin typeface="JetBrains Mono Regular"/>
            </a:endParaRPr>
          </a:p>
        </p:txBody>
      </p:sp>
      <p:pic>
        <p:nvPicPr>
          <p:cNvPr id="5" name="Immagine 4">
            <a:extLst>
              <a:ext uri="{FF2B5EF4-FFF2-40B4-BE49-F238E27FC236}">
                <a16:creationId xmlns:a16="http://schemas.microsoft.com/office/drawing/2014/main" id="{0EAD20AD-B782-F6F3-3F33-85AFAA15B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7749" y="6054927"/>
            <a:ext cx="12641612" cy="4396463"/>
          </a:xfrm>
          <a:prstGeom prst="rect">
            <a:avLst/>
          </a:prstGeom>
        </p:spPr>
      </p:pic>
      <p:pic>
        <p:nvPicPr>
          <p:cNvPr id="12" name="Immagine 11">
            <a:extLst>
              <a:ext uri="{FF2B5EF4-FFF2-40B4-BE49-F238E27FC236}">
                <a16:creationId xmlns:a16="http://schemas.microsoft.com/office/drawing/2014/main" id="{CCDAEDC2-F853-D434-9EC8-E59AC9EC91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4650" y="2214146"/>
            <a:ext cx="2735611" cy="2735611"/>
          </a:xfrm>
          <a:prstGeom prst="rect">
            <a:avLst/>
          </a:prstGeom>
        </p:spPr>
      </p:pic>
      <p:sp>
        <p:nvSpPr>
          <p:cNvPr id="2" name="Rettangolo 1">
            <a:extLst>
              <a:ext uri="{FF2B5EF4-FFF2-40B4-BE49-F238E27FC236}">
                <a16:creationId xmlns:a16="http://schemas.microsoft.com/office/drawing/2014/main" id="{5D85D43E-7DCA-48A4-BDD8-5CF17B78A230}"/>
              </a:ext>
            </a:extLst>
          </p:cNvPr>
          <p:cNvSpPr/>
          <p:nvPr/>
        </p:nvSpPr>
        <p:spPr>
          <a:xfrm>
            <a:off x="5650261" y="2422659"/>
            <a:ext cx="15659100" cy="2318583"/>
          </a:xfrm>
          <a:prstGeom prst="rect">
            <a:avLst/>
          </a:prstGeom>
          <a:noFill/>
          <a:ln w="38100" cap="flat">
            <a:solidFill>
              <a:schemeClr val="accent3">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it-IT"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55" name="Titolo della Slide"/>
          <p:cNvSpPr txBox="1">
            <a:spLocks noGrp="1"/>
          </p:cNvSpPr>
          <p:nvPr>
            <p:ph type="title" idx="4294967295"/>
          </p:nvPr>
        </p:nvSpPr>
        <p:spPr>
          <a:xfrm>
            <a:off x="1422926" y="478316"/>
            <a:ext cx="21538148" cy="1275839"/>
          </a:xfrm>
          <a:prstGeom prst="rect">
            <a:avLst/>
          </a:prstGeom>
        </p:spPr>
        <p:txBody>
          <a:bodyPr/>
          <a:lstStyle>
            <a:lvl1pPr>
              <a:defRPr b="0">
                <a:solidFill>
                  <a:srgbClr val="28ABE0"/>
                </a:solidFill>
                <a:latin typeface="JetBrains Mono Bold"/>
                <a:ea typeface="JetBrains Mono Bold"/>
                <a:cs typeface="JetBrains Mono Bold"/>
                <a:sym typeface="JetBrains Mono Bold"/>
              </a:defRPr>
            </a:lvl1pPr>
          </a:lstStyle>
          <a:p>
            <a:r>
              <a:rPr lang="it-IT" dirty="0"/>
              <a:t>MQTT: </a:t>
            </a:r>
            <a:r>
              <a:rPr lang="it-IT" dirty="0" err="1"/>
              <a:t>mosquitto</a:t>
            </a:r>
            <a:endParaRPr dirty="0"/>
          </a:p>
        </p:txBody>
      </p:sp>
      <p:sp>
        <p:nvSpPr>
          <p:cNvPr id="10" name="CasellaDiTesto 9">
            <a:extLst>
              <a:ext uri="{FF2B5EF4-FFF2-40B4-BE49-F238E27FC236}">
                <a16:creationId xmlns:a16="http://schemas.microsoft.com/office/drawing/2014/main" id="{C412C09B-64ED-8C4D-258B-F4151EC783EC}"/>
              </a:ext>
            </a:extLst>
          </p:cNvPr>
          <p:cNvSpPr txBox="1"/>
          <p:nvPr/>
        </p:nvSpPr>
        <p:spPr>
          <a:xfrm>
            <a:off x="1422926" y="4281631"/>
            <a:ext cx="21538148"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it-IT" sz="4800" dirty="0">
                <a:latin typeface="JetBrains Mono Regular"/>
              </a:rPr>
              <a:t>Il </a:t>
            </a:r>
            <a:r>
              <a:rPr lang="it-IT" sz="4800" u="sng" dirty="0">
                <a:latin typeface="JetBrains Mono Regular"/>
              </a:rPr>
              <a:t>protocollo MQTT </a:t>
            </a:r>
            <a:r>
              <a:rPr lang="it-IT" sz="4800" dirty="0">
                <a:latin typeface="JetBrains Mono Regular"/>
              </a:rPr>
              <a:t>fornisce un metodo leggero per eseguire la messaggistica utilizzando il modello </a:t>
            </a:r>
            <a:r>
              <a:rPr lang="it-IT" sz="4800" b="1" dirty="0" err="1">
                <a:solidFill>
                  <a:schemeClr val="accent1">
                    <a:lumMod val="75000"/>
                  </a:schemeClr>
                </a:solidFill>
                <a:latin typeface="JetBrains Mono Regular"/>
              </a:rPr>
              <a:t>publish</a:t>
            </a:r>
            <a:r>
              <a:rPr lang="it-IT" sz="4800" b="1" dirty="0">
                <a:solidFill>
                  <a:schemeClr val="accent1">
                    <a:lumMod val="75000"/>
                  </a:schemeClr>
                </a:solidFill>
                <a:latin typeface="JetBrains Mono Regular"/>
              </a:rPr>
              <a:t>/</a:t>
            </a:r>
            <a:r>
              <a:rPr lang="it-IT" sz="4800" b="1" dirty="0" err="1">
                <a:solidFill>
                  <a:schemeClr val="accent1">
                    <a:lumMod val="75000"/>
                  </a:schemeClr>
                </a:solidFill>
                <a:latin typeface="JetBrains Mono Regular"/>
              </a:rPr>
              <a:t>subscribe</a:t>
            </a:r>
            <a:r>
              <a:rPr lang="it-IT" sz="4800" dirty="0">
                <a:latin typeface="JetBrains Mono Regular"/>
              </a:rPr>
              <a:t>:</a:t>
            </a:r>
          </a:p>
        </p:txBody>
      </p:sp>
      <p:sp>
        <p:nvSpPr>
          <p:cNvPr id="14" name="CasellaDiTesto 13">
            <a:extLst>
              <a:ext uri="{FF2B5EF4-FFF2-40B4-BE49-F238E27FC236}">
                <a16:creationId xmlns:a16="http://schemas.microsoft.com/office/drawing/2014/main" id="{A039A89A-8AC2-8910-BECD-1F89F04C8FC1}"/>
              </a:ext>
            </a:extLst>
          </p:cNvPr>
          <p:cNvSpPr txBox="1"/>
          <p:nvPr/>
        </p:nvSpPr>
        <p:spPr>
          <a:xfrm>
            <a:off x="1730638" y="1870010"/>
            <a:ext cx="20922724" cy="1569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defTabSz="2438338" rtl="0" eaLnBrk="1" fontAlgn="auto" latinLnBrk="0" hangingPunct="0">
              <a:lnSpc>
                <a:spcPct val="100000"/>
              </a:lnSpc>
              <a:spcBef>
                <a:spcPts val="0"/>
              </a:spcBef>
              <a:spcAft>
                <a:spcPts val="0"/>
              </a:spcAft>
              <a:buClrTx/>
              <a:buSzTx/>
              <a:buFontTx/>
              <a:buNone/>
              <a:tabLst/>
              <a:defRPr/>
            </a:pPr>
            <a:r>
              <a:rPr kumimoji="0" lang="it-IT" sz="4800" b="1" i="0" u="none" strike="noStrike" kern="0" cap="none" spc="0" normalizeH="0" baseline="0" noProof="0" dirty="0" err="1">
                <a:ln>
                  <a:noFill/>
                </a:ln>
                <a:solidFill>
                  <a:schemeClr val="accent1">
                    <a:lumMod val="75000"/>
                  </a:schemeClr>
                </a:solidFill>
                <a:effectLst/>
                <a:uLnTx/>
                <a:uFillTx/>
                <a:latin typeface="JetBrains Mono Regular"/>
                <a:sym typeface="Helvetica Neue"/>
              </a:rPr>
              <a:t>Mosquitto</a:t>
            </a:r>
            <a:r>
              <a:rPr kumimoji="0" lang="it-IT" sz="4800" b="0" i="0" u="none" strike="noStrike" kern="0" cap="none" spc="0" normalizeH="0" baseline="0" noProof="0" dirty="0">
                <a:ln>
                  <a:noFill/>
                </a:ln>
                <a:solidFill>
                  <a:srgbClr val="5E5E5E"/>
                </a:solidFill>
                <a:effectLst/>
                <a:uLnTx/>
                <a:uFillTx/>
                <a:latin typeface="JetBrains Mono Regular"/>
                <a:sym typeface="Helvetica Neue"/>
              </a:rPr>
              <a:t> è un </a:t>
            </a:r>
            <a:r>
              <a:rPr kumimoji="0" lang="it-IT" sz="4800" b="1" i="0" u="none" strike="noStrike" kern="0" cap="none" spc="0" normalizeH="0" baseline="0" noProof="0" dirty="0">
                <a:ln>
                  <a:noFill/>
                </a:ln>
                <a:solidFill>
                  <a:schemeClr val="accent1">
                    <a:lumMod val="75000"/>
                  </a:schemeClr>
                </a:solidFill>
                <a:effectLst/>
                <a:uLnTx/>
                <a:uFillTx/>
                <a:latin typeface="JetBrains Mono Regular"/>
                <a:sym typeface="Helvetica Neue"/>
              </a:rPr>
              <a:t>broker</a:t>
            </a:r>
            <a:r>
              <a:rPr kumimoji="0" lang="it-IT" sz="4800" b="0" i="0" u="none" strike="noStrike" kern="0" cap="none" spc="0" normalizeH="0" baseline="0" noProof="0" dirty="0">
                <a:ln>
                  <a:noFill/>
                </a:ln>
                <a:solidFill>
                  <a:srgbClr val="5E5E5E"/>
                </a:solidFill>
                <a:effectLst/>
                <a:uLnTx/>
                <a:uFillTx/>
                <a:latin typeface="JetBrains Mono Regular"/>
                <a:sym typeface="Helvetica Neue"/>
              </a:rPr>
              <a:t> di messaggi open source leggero ed è adatto per l'uso su tutti i dispositivi, dai computer a scheda singola a bassa potenza ai server completi.</a:t>
            </a:r>
          </a:p>
        </p:txBody>
      </p:sp>
      <p:sp>
        <p:nvSpPr>
          <p:cNvPr id="2" name="Rettangolo 1">
            <a:extLst>
              <a:ext uri="{FF2B5EF4-FFF2-40B4-BE49-F238E27FC236}">
                <a16:creationId xmlns:a16="http://schemas.microsoft.com/office/drawing/2014/main" id="{141C17D5-7A19-BE6E-D11E-86B23DB162A5}"/>
              </a:ext>
            </a:extLst>
          </p:cNvPr>
          <p:cNvSpPr/>
          <p:nvPr/>
        </p:nvSpPr>
        <p:spPr>
          <a:xfrm>
            <a:off x="1422926" y="1870010"/>
            <a:ext cx="21538148" cy="1569660"/>
          </a:xfrm>
          <a:prstGeom prst="rect">
            <a:avLst/>
          </a:prstGeom>
          <a:noFill/>
          <a:ln w="3810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it-IT"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5" name="CasellaDiTesto 14">
            <a:extLst>
              <a:ext uri="{FF2B5EF4-FFF2-40B4-BE49-F238E27FC236}">
                <a16:creationId xmlns:a16="http://schemas.microsoft.com/office/drawing/2014/main" id="{2B5D7B60-891F-EEBE-B406-5EBAF802B4DB}"/>
              </a:ext>
            </a:extLst>
          </p:cNvPr>
          <p:cNvSpPr txBox="1"/>
          <p:nvPr/>
        </p:nvSpPr>
        <p:spPr>
          <a:xfrm>
            <a:off x="3721106" y="6445515"/>
            <a:ext cx="12192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2438338" rtl="0" eaLnBrk="1" fontAlgn="auto" latinLnBrk="0" hangingPunct="0">
              <a:lnSpc>
                <a:spcPct val="100000"/>
              </a:lnSpc>
              <a:spcBef>
                <a:spcPts val="0"/>
              </a:spcBef>
              <a:spcAft>
                <a:spcPts val="0"/>
              </a:spcAft>
              <a:buClrTx/>
              <a:buSzTx/>
              <a:buFontTx/>
              <a:buNone/>
              <a:tabLst/>
              <a:defRPr/>
            </a:pPr>
            <a:r>
              <a:rPr kumimoji="0" lang="it-IT" sz="3600" b="0" i="0" u="none" strike="noStrike" kern="0" cap="none" spc="0" normalizeH="0" baseline="0" noProof="0" dirty="0">
                <a:ln>
                  <a:noFill/>
                </a:ln>
                <a:solidFill>
                  <a:srgbClr val="5E5E5E"/>
                </a:solidFill>
                <a:effectLst/>
                <a:uLnTx/>
                <a:uFillTx/>
                <a:latin typeface="JetBrains Mono Regular"/>
                <a:sym typeface="Helvetica Neue"/>
              </a:rPr>
              <a:t>adatto per la messaggistica Internet of </a:t>
            </a:r>
            <a:r>
              <a:rPr kumimoji="0" lang="it-IT" sz="3600" b="0" i="0" u="none" strike="noStrike" kern="0" cap="none" spc="0" normalizeH="0" baseline="0" noProof="0" dirty="0" err="1">
                <a:ln>
                  <a:noFill/>
                </a:ln>
                <a:solidFill>
                  <a:srgbClr val="5E5E5E"/>
                </a:solidFill>
                <a:effectLst/>
                <a:uLnTx/>
                <a:uFillTx/>
                <a:latin typeface="JetBrains Mono Regular"/>
                <a:sym typeface="Helvetica Neue"/>
              </a:rPr>
              <a:t>Things</a:t>
            </a:r>
            <a:endParaRPr kumimoji="0" lang="it-IT" sz="3600" b="0" i="0" u="none" strike="noStrike" kern="0" cap="none" spc="0" normalizeH="0" baseline="0" noProof="0" dirty="0">
              <a:ln>
                <a:noFill/>
              </a:ln>
              <a:solidFill>
                <a:srgbClr val="5E5E5E"/>
              </a:solidFill>
              <a:effectLst/>
              <a:uLnTx/>
              <a:uFillTx/>
              <a:latin typeface="JetBrains Mono Regular"/>
              <a:sym typeface="Helvetica Neue"/>
            </a:endParaRPr>
          </a:p>
        </p:txBody>
      </p:sp>
      <p:pic>
        <p:nvPicPr>
          <p:cNvPr id="16" name="Cable-2.png" descr="Cable-2.png">
            <a:extLst>
              <a:ext uri="{FF2B5EF4-FFF2-40B4-BE49-F238E27FC236}">
                <a16:creationId xmlns:a16="http://schemas.microsoft.com/office/drawing/2014/main" id="{BC407352-2C31-9F65-7B7E-6F80E29A76BC}"/>
              </a:ext>
            </a:extLst>
          </p:cNvPr>
          <p:cNvPicPr>
            <a:picLocks noChangeAspect="1"/>
          </p:cNvPicPr>
          <p:nvPr/>
        </p:nvPicPr>
        <p:blipFill>
          <a:blip r:embed="rId4"/>
          <a:stretch>
            <a:fillRect/>
          </a:stretch>
        </p:blipFill>
        <p:spPr>
          <a:xfrm>
            <a:off x="717218" y="6768681"/>
            <a:ext cx="3003888" cy="186371"/>
          </a:xfrm>
          <a:prstGeom prst="rect">
            <a:avLst/>
          </a:prstGeom>
          <a:ln w="12700">
            <a:miter lim="400000"/>
          </a:ln>
        </p:spPr>
      </p:pic>
      <p:pic>
        <p:nvPicPr>
          <p:cNvPr id="17" name="Immagine 16">
            <a:extLst>
              <a:ext uri="{FF2B5EF4-FFF2-40B4-BE49-F238E27FC236}">
                <a16:creationId xmlns:a16="http://schemas.microsoft.com/office/drawing/2014/main" id="{2314429A-76DE-D3ED-7F14-169AAAE4A5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4912" y="5752590"/>
            <a:ext cx="6648450" cy="1339256"/>
          </a:xfrm>
          <a:prstGeom prst="rect">
            <a:avLst/>
          </a:prstGeom>
        </p:spPr>
      </p:pic>
      <p:sp>
        <p:nvSpPr>
          <p:cNvPr id="18" name="CasellaDiTesto 17">
            <a:extLst>
              <a:ext uri="{FF2B5EF4-FFF2-40B4-BE49-F238E27FC236}">
                <a16:creationId xmlns:a16="http://schemas.microsoft.com/office/drawing/2014/main" id="{2A9C479C-C26F-1775-214D-1FE922359B7B}"/>
              </a:ext>
            </a:extLst>
          </p:cNvPr>
          <p:cNvSpPr txBox="1"/>
          <p:nvPr/>
        </p:nvSpPr>
        <p:spPr>
          <a:xfrm>
            <a:off x="1422926" y="8543101"/>
            <a:ext cx="4577824"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it-IT" sz="4800" dirty="0" err="1">
                <a:latin typeface="JetBrains Mono Regular"/>
              </a:rPr>
              <a:t>Topic</a:t>
            </a:r>
            <a:r>
              <a:rPr lang="it-IT" sz="4800" dirty="0">
                <a:latin typeface="JetBrains Mono Regular"/>
              </a:rPr>
              <a:t> utilizzati:</a:t>
            </a:r>
          </a:p>
        </p:txBody>
      </p:sp>
      <p:pic>
        <p:nvPicPr>
          <p:cNvPr id="19" name="Cable.png" descr="Cable.png">
            <a:extLst>
              <a:ext uri="{FF2B5EF4-FFF2-40B4-BE49-F238E27FC236}">
                <a16:creationId xmlns:a16="http://schemas.microsoft.com/office/drawing/2014/main" id="{C7281DE7-DB37-AC33-A377-2603BA86E3D6}"/>
              </a:ext>
            </a:extLst>
          </p:cNvPr>
          <p:cNvPicPr>
            <a:picLocks noChangeAspect="1"/>
          </p:cNvPicPr>
          <p:nvPr/>
        </p:nvPicPr>
        <p:blipFill>
          <a:blip r:embed="rId6"/>
          <a:stretch>
            <a:fillRect/>
          </a:stretch>
        </p:blipFill>
        <p:spPr>
          <a:xfrm>
            <a:off x="717219" y="9790441"/>
            <a:ext cx="3003887" cy="186371"/>
          </a:xfrm>
          <a:prstGeom prst="rect">
            <a:avLst/>
          </a:prstGeom>
          <a:ln w="12700">
            <a:miter lim="400000"/>
          </a:ln>
        </p:spPr>
      </p:pic>
      <p:pic>
        <p:nvPicPr>
          <p:cNvPr id="20" name="Cable-1.png" descr="Cable-1.png">
            <a:extLst>
              <a:ext uri="{FF2B5EF4-FFF2-40B4-BE49-F238E27FC236}">
                <a16:creationId xmlns:a16="http://schemas.microsoft.com/office/drawing/2014/main" id="{76DA4013-4C0F-05CB-B704-9001E559F5CD}"/>
              </a:ext>
            </a:extLst>
          </p:cNvPr>
          <p:cNvPicPr>
            <a:picLocks noChangeAspect="1"/>
          </p:cNvPicPr>
          <p:nvPr/>
        </p:nvPicPr>
        <p:blipFill>
          <a:blip r:embed="rId7"/>
          <a:stretch>
            <a:fillRect/>
          </a:stretch>
        </p:blipFill>
        <p:spPr>
          <a:xfrm>
            <a:off x="717219" y="10455554"/>
            <a:ext cx="3003888" cy="186370"/>
          </a:xfrm>
          <a:prstGeom prst="rect">
            <a:avLst/>
          </a:prstGeom>
          <a:ln w="12700">
            <a:miter lim="400000"/>
          </a:ln>
        </p:spPr>
      </p:pic>
      <p:sp>
        <p:nvSpPr>
          <p:cNvPr id="23" name="CasellaDiTesto 22">
            <a:extLst>
              <a:ext uri="{FF2B5EF4-FFF2-40B4-BE49-F238E27FC236}">
                <a16:creationId xmlns:a16="http://schemas.microsoft.com/office/drawing/2014/main" id="{0B1625D1-2C69-61B4-FA3A-4C2E17CA7631}"/>
              </a:ext>
            </a:extLst>
          </p:cNvPr>
          <p:cNvSpPr txBox="1"/>
          <p:nvPr/>
        </p:nvSpPr>
        <p:spPr>
          <a:xfrm>
            <a:off x="3812912" y="10133240"/>
            <a:ext cx="60198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it-IT" sz="3600" b="1" dirty="0">
                <a:solidFill>
                  <a:schemeClr val="accent1">
                    <a:lumMod val="75000"/>
                  </a:schemeClr>
                </a:solidFill>
                <a:latin typeface="JetBrains Mono Regular"/>
              </a:rPr>
              <a:t>t</a:t>
            </a:r>
            <a:r>
              <a:rPr kumimoji="0" lang="it-IT" sz="3600" b="1" i="0" u="none" strike="noStrike" kern="0" cap="none" spc="0" normalizeH="0" baseline="0" noProof="0" dirty="0" err="1">
                <a:ln>
                  <a:noFill/>
                </a:ln>
                <a:solidFill>
                  <a:schemeClr val="accent1">
                    <a:lumMod val="75000"/>
                  </a:schemeClr>
                </a:solidFill>
                <a:effectLst/>
                <a:uLnTx/>
                <a:uFillTx/>
                <a:latin typeface="JetBrains Mono Regular"/>
                <a:sym typeface="Helvetica Neue"/>
              </a:rPr>
              <a:t>opic</a:t>
            </a:r>
            <a:r>
              <a:rPr lang="it-IT" sz="3600" b="1" dirty="0">
                <a:solidFill>
                  <a:schemeClr val="accent1">
                    <a:lumMod val="75000"/>
                  </a:schemeClr>
                </a:solidFill>
                <a:latin typeface="JetBrains Mono Regular"/>
              </a:rPr>
              <a:t>_sub : </a:t>
            </a:r>
            <a:r>
              <a:rPr kumimoji="0" lang="it-IT" sz="3600" b="1" i="0" u="none" strike="noStrike" kern="0" cap="none" spc="0" normalizeH="0" baseline="0" noProof="0" dirty="0">
                <a:ln>
                  <a:noFill/>
                </a:ln>
                <a:solidFill>
                  <a:schemeClr val="accent1">
                    <a:lumMod val="75000"/>
                  </a:schemeClr>
                </a:solidFill>
                <a:effectLst/>
                <a:uLnTx/>
                <a:uFillTx/>
                <a:latin typeface="JetBrains Mono Regular"/>
                <a:sym typeface="Helvetica Neue"/>
              </a:rPr>
              <a:t>«</a:t>
            </a:r>
            <a:r>
              <a:rPr kumimoji="0" lang="it-IT" sz="3600" b="1" i="0" u="none" strike="noStrike" kern="0" cap="none" spc="0" normalizeH="0" baseline="0" noProof="0" dirty="0" err="1">
                <a:ln>
                  <a:noFill/>
                </a:ln>
                <a:solidFill>
                  <a:schemeClr val="accent1">
                    <a:lumMod val="75000"/>
                  </a:schemeClr>
                </a:solidFill>
                <a:effectLst/>
                <a:uLnTx/>
                <a:uFillTx/>
                <a:latin typeface="JetBrains Mono Regular"/>
                <a:sym typeface="Helvetica Neue"/>
              </a:rPr>
              <a:t>APPcredentials</a:t>
            </a:r>
            <a:r>
              <a:rPr kumimoji="0" lang="it-IT" sz="3600" b="1" i="0" u="none" strike="noStrike" kern="0" cap="none" spc="0" normalizeH="0" baseline="0" noProof="0" dirty="0">
                <a:ln>
                  <a:noFill/>
                </a:ln>
                <a:solidFill>
                  <a:schemeClr val="accent1">
                    <a:lumMod val="75000"/>
                  </a:schemeClr>
                </a:solidFill>
                <a:effectLst/>
                <a:uLnTx/>
                <a:uFillTx/>
                <a:latin typeface="JetBrains Mono Regular"/>
                <a:sym typeface="Helvetica Neue"/>
              </a:rPr>
              <a:t>»</a:t>
            </a:r>
            <a:endParaRPr lang="it-IT" sz="3600" b="1" dirty="0">
              <a:solidFill>
                <a:schemeClr val="accent1">
                  <a:lumMod val="75000"/>
                </a:schemeClr>
              </a:solidFill>
            </a:endParaRPr>
          </a:p>
        </p:txBody>
      </p:sp>
      <p:sp>
        <p:nvSpPr>
          <p:cNvPr id="29" name="CasellaDiTesto 28">
            <a:extLst>
              <a:ext uri="{FF2B5EF4-FFF2-40B4-BE49-F238E27FC236}">
                <a16:creationId xmlns:a16="http://schemas.microsoft.com/office/drawing/2014/main" id="{05A26F94-387C-4443-432C-78CAA666DD93}"/>
              </a:ext>
            </a:extLst>
          </p:cNvPr>
          <p:cNvSpPr txBox="1"/>
          <p:nvPr/>
        </p:nvSpPr>
        <p:spPr>
          <a:xfrm>
            <a:off x="3812912" y="9374942"/>
            <a:ext cx="12192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2438338" rtl="0" eaLnBrk="1" fontAlgn="auto" latinLnBrk="0" hangingPunct="0">
              <a:lnSpc>
                <a:spcPct val="100000"/>
              </a:lnSpc>
              <a:spcBef>
                <a:spcPts val="0"/>
              </a:spcBef>
              <a:spcAft>
                <a:spcPts val="0"/>
              </a:spcAft>
              <a:buClrTx/>
              <a:buSzTx/>
              <a:buFontTx/>
              <a:buNone/>
              <a:tabLst/>
              <a:defRPr/>
            </a:pPr>
            <a:r>
              <a:rPr lang="it-IT" sz="3600" b="1" dirty="0">
                <a:solidFill>
                  <a:srgbClr val="00A2FF">
                    <a:lumMod val="75000"/>
                  </a:srgbClr>
                </a:solidFill>
                <a:latin typeface="JetBrains Mono Regular"/>
              </a:rPr>
              <a:t>t</a:t>
            </a:r>
            <a:r>
              <a:rPr kumimoji="0" lang="it-IT" sz="3600" b="1" i="0" u="none" strike="noStrike" kern="0" cap="none" spc="0" normalizeH="0" baseline="0" noProof="0" dirty="0" err="1">
                <a:ln>
                  <a:noFill/>
                </a:ln>
                <a:solidFill>
                  <a:srgbClr val="00A2FF">
                    <a:lumMod val="75000"/>
                  </a:srgbClr>
                </a:solidFill>
                <a:effectLst/>
                <a:uLnTx/>
                <a:uFillTx/>
                <a:latin typeface="JetBrains Mono Regular"/>
                <a:sym typeface="Helvetica Neue"/>
              </a:rPr>
              <a:t>opic_pub</a:t>
            </a:r>
            <a:r>
              <a:rPr kumimoji="0" lang="it-IT" sz="3600" b="1" i="0" u="none" strike="noStrike" kern="0" cap="none" spc="0" normalizeH="0" baseline="0" noProof="0" dirty="0">
                <a:ln>
                  <a:noFill/>
                </a:ln>
                <a:solidFill>
                  <a:srgbClr val="00A2FF">
                    <a:lumMod val="75000"/>
                  </a:srgbClr>
                </a:solidFill>
                <a:effectLst/>
                <a:uLnTx/>
                <a:uFillTx/>
                <a:latin typeface="JetBrains Mono Regular"/>
                <a:sym typeface="Helvetica Neue"/>
              </a:rPr>
              <a:t> : «</a:t>
            </a:r>
            <a:r>
              <a:rPr lang="it-IT" sz="3600" b="1" dirty="0">
                <a:solidFill>
                  <a:srgbClr val="00A2FF">
                    <a:lumMod val="75000"/>
                  </a:srgbClr>
                </a:solidFill>
                <a:latin typeface="JetBrains Mono Regular"/>
              </a:rPr>
              <a:t>ESP</a:t>
            </a:r>
            <a:r>
              <a:rPr kumimoji="0" lang="it-IT" sz="3600" b="1" i="0" u="none" strike="noStrike" kern="0" cap="none" spc="0" normalizeH="0" baseline="0" noProof="0" dirty="0" err="1">
                <a:ln>
                  <a:noFill/>
                </a:ln>
                <a:solidFill>
                  <a:srgbClr val="00A2FF">
                    <a:lumMod val="75000"/>
                  </a:srgbClr>
                </a:solidFill>
                <a:effectLst/>
                <a:uLnTx/>
                <a:uFillTx/>
                <a:latin typeface="JetBrains Mono Regular"/>
                <a:sym typeface="Helvetica Neue"/>
              </a:rPr>
              <a:t>credentials</a:t>
            </a:r>
            <a:r>
              <a:rPr kumimoji="0" lang="it-IT" sz="3600" b="1" i="0" u="none" strike="noStrike" kern="0" cap="none" spc="0" normalizeH="0" baseline="0" noProof="0" dirty="0">
                <a:ln>
                  <a:noFill/>
                </a:ln>
                <a:solidFill>
                  <a:srgbClr val="00A2FF">
                    <a:lumMod val="75000"/>
                  </a:srgbClr>
                </a:solidFill>
                <a:effectLst/>
                <a:uLnTx/>
                <a:uFillTx/>
                <a:latin typeface="JetBrains Mono Regular"/>
                <a:sym typeface="Helvetica Neue"/>
              </a:rPr>
              <a:t>»</a:t>
            </a:r>
            <a:endParaRPr kumimoji="0" lang="it-IT" sz="3600" b="1" i="0" u="none" strike="noStrike" kern="0" cap="none" spc="0" normalizeH="0" baseline="0" noProof="0" dirty="0">
              <a:ln>
                <a:noFill/>
              </a:ln>
              <a:solidFill>
                <a:srgbClr val="00A2FF">
                  <a:lumMod val="75000"/>
                </a:srgbClr>
              </a:solidFill>
              <a:effectLst/>
              <a:uLnTx/>
              <a:uFillTx/>
              <a:latin typeface="Helvetica Neue"/>
              <a:sym typeface="Helvetica Neue"/>
            </a:endParaRPr>
          </a:p>
        </p:txBody>
      </p:sp>
      <p:pic>
        <p:nvPicPr>
          <p:cNvPr id="30" name="Cable.png" descr="Cable.png">
            <a:extLst>
              <a:ext uri="{FF2B5EF4-FFF2-40B4-BE49-F238E27FC236}">
                <a16:creationId xmlns:a16="http://schemas.microsoft.com/office/drawing/2014/main" id="{99591C6F-0D25-E581-903D-7A87112A3E5C}"/>
              </a:ext>
            </a:extLst>
          </p:cNvPr>
          <p:cNvPicPr>
            <a:picLocks noChangeAspect="1"/>
          </p:cNvPicPr>
          <p:nvPr/>
        </p:nvPicPr>
        <p:blipFill>
          <a:blip r:embed="rId6"/>
          <a:stretch>
            <a:fillRect/>
          </a:stretch>
        </p:blipFill>
        <p:spPr>
          <a:xfrm>
            <a:off x="669869" y="12198705"/>
            <a:ext cx="3003887" cy="186371"/>
          </a:xfrm>
          <a:prstGeom prst="rect">
            <a:avLst/>
          </a:prstGeom>
          <a:ln w="12700">
            <a:miter lim="400000"/>
          </a:ln>
        </p:spPr>
      </p:pic>
      <p:pic>
        <p:nvPicPr>
          <p:cNvPr id="31" name="Cable-1.png" descr="Cable-1.png">
            <a:extLst>
              <a:ext uri="{FF2B5EF4-FFF2-40B4-BE49-F238E27FC236}">
                <a16:creationId xmlns:a16="http://schemas.microsoft.com/office/drawing/2014/main" id="{FABF2E14-D22F-81F1-C73F-E1D9BD3B8680}"/>
              </a:ext>
            </a:extLst>
          </p:cNvPr>
          <p:cNvPicPr>
            <a:picLocks noChangeAspect="1"/>
          </p:cNvPicPr>
          <p:nvPr/>
        </p:nvPicPr>
        <p:blipFill>
          <a:blip r:embed="rId7"/>
          <a:stretch>
            <a:fillRect/>
          </a:stretch>
        </p:blipFill>
        <p:spPr>
          <a:xfrm>
            <a:off x="669869" y="12863818"/>
            <a:ext cx="3003888" cy="186370"/>
          </a:xfrm>
          <a:prstGeom prst="rect">
            <a:avLst/>
          </a:prstGeom>
          <a:ln w="12700">
            <a:miter lim="400000"/>
          </a:ln>
        </p:spPr>
      </p:pic>
      <p:sp>
        <p:nvSpPr>
          <p:cNvPr id="32" name="CasellaDiTesto 31">
            <a:extLst>
              <a:ext uri="{FF2B5EF4-FFF2-40B4-BE49-F238E27FC236}">
                <a16:creationId xmlns:a16="http://schemas.microsoft.com/office/drawing/2014/main" id="{925AE17E-3A6F-0970-4D48-4EF41EDA6BF3}"/>
              </a:ext>
            </a:extLst>
          </p:cNvPr>
          <p:cNvSpPr txBox="1"/>
          <p:nvPr/>
        </p:nvSpPr>
        <p:spPr>
          <a:xfrm>
            <a:off x="3765562" y="12541504"/>
            <a:ext cx="60198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it-IT" sz="3600" b="1" dirty="0">
                <a:solidFill>
                  <a:schemeClr val="accent1">
                    <a:lumMod val="75000"/>
                  </a:schemeClr>
                </a:solidFill>
                <a:latin typeface="JetBrains Mono Regular"/>
              </a:rPr>
              <a:t>t</a:t>
            </a:r>
            <a:r>
              <a:rPr kumimoji="0" lang="it-IT" sz="3600" b="1" i="0" u="none" strike="noStrike" kern="0" cap="none" spc="0" normalizeH="0" baseline="0" noProof="0" dirty="0" err="1">
                <a:ln>
                  <a:noFill/>
                </a:ln>
                <a:solidFill>
                  <a:schemeClr val="accent1">
                    <a:lumMod val="75000"/>
                  </a:schemeClr>
                </a:solidFill>
                <a:effectLst/>
                <a:uLnTx/>
                <a:uFillTx/>
                <a:latin typeface="JetBrains Mono Regular"/>
                <a:sym typeface="Helvetica Neue"/>
              </a:rPr>
              <a:t>opic</a:t>
            </a:r>
            <a:r>
              <a:rPr lang="it-IT" sz="3600" b="1" dirty="0">
                <a:solidFill>
                  <a:schemeClr val="accent1">
                    <a:lumMod val="75000"/>
                  </a:schemeClr>
                </a:solidFill>
                <a:latin typeface="JetBrains Mono Regular"/>
              </a:rPr>
              <a:t>_pub : </a:t>
            </a:r>
            <a:r>
              <a:rPr kumimoji="0" lang="it-IT" sz="3600" b="1" i="0" u="none" strike="noStrike" kern="0" cap="none" spc="0" normalizeH="0" baseline="0" noProof="0" dirty="0">
                <a:ln>
                  <a:noFill/>
                </a:ln>
                <a:solidFill>
                  <a:schemeClr val="accent1">
                    <a:lumMod val="75000"/>
                  </a:schemeClr>
                </a:solidFill>
                <a:effectLst/>
                <a:uLnTx/>
                <a:uFillTx/>
                <a:latin typeface="JetBrains Mono Regular"/>
                <a:sym typeface="Helvetica Neue"/>
              </a:rPr>
              <a:t>«</a:t>
            </a:r>
            <a:r>
              <a:rPr kumimoji="0" lang="it-IT" sz="3600" b="1" i="0" u="none" strike="noStrike" kern="0" cap="none" spc="0" normalizeH="0" baseline="0" noProof="0" dirty="0" err="1">
                <a:ln>
                  <a:noFill/>
                </a:ln>
                <a:solidFill>
                  <a:schemeClr val="accent1">
                    <a:lumMod val="75000"/>
                  </a:schemeClr>
                </a:solidFill>
                <a:effectLst/>
                <a:uLnTx/>
                <a:uFillTx/>
                <a:latin typeface="JetBrains Mono Regular"/>
                <a:sym typeface="Helvetica Neue"/>
              </a:rPr>
              <a:t>APPcredentials</a:t>
            </a:r>
            <a:r>
              <a:rPr kumimoji="0" lang="it-IT" sz="3600" b="1" i="0" u="none" strike="noStrike" kern="0" cap="none" spc="0" normalizeH="0" baseline="0" noProof="0" dirty="0">
                <a:ln>
                  <a:noFill/>
                </a:ln>
                <a:solidFill>
                  <a:schemeClr val="accent1">
                    <a:lumMod val="75000"/>
                  </a:schemeClr>
                </a:solidFill>
                <a:effectLst/>
                <a:uLnTx/>
                <a:uFillTx/>
                <a:latin typeface="JetBrains Mono Regular"/>
                <a:sym typeface="Helvetica Neue"/>
              </a:rPr>
              <a:t>»</a:t>
            </a:r>
            <a:endParaRPr lang="it-IT" sz="3600" b="1" dirty="0">
              <a:solidFill>
                <a:schemeClr val="accent1">
                  <a:lumMod val="75000"/>
                </a:schemeClr>
              </a:solidFill>
            </a:endParaRPr>
          </a:p>
        </p:txBody>
      </p:sp>
      <p:sp>
        <p:nvSpPr>
          <p:cNvPr id="33" name="CasellaDiTesto 32">
            <a:extLst>
              <a:ext uri="{FF2B5EF4-FFF2-40B4-BE49-F238E27FC236}">
                <a16:creationId xmlns:a16="http://schemas.microsoft.com/office/drawing/2014/main" id="{E4D04A5D-7AE6-3FA4-4026-7C595E91A78C}"/>
              </a:ext>
            </a:extLst>
          </p:cNvPr>
          <p:cNvSpPr txBox="1"/>
          <p:nvPr/>
        </p:nvSpPr>
        <p:spPr>
          <a:xfrm>
            <a:off x="3765562" y="11783206"/>
            <a:ext cx="12192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2438338" rtl="0" eaLnBrk="1" fontAlgn="auto" latinLnBrk="0" hangingPunct="0">
              <a:lnSpc>
                <a:spcPct val="100000"/>
              </a:lnSpc>
              <a:spcBef>
                <a:spcPts val="0"/>
              </a:spcBef>
              <a:spcAft>
                <a:spcPts val="0"/>
              </a:spcAft>
              <a:buClrTx/>
              <a:buSzTx/>
              <a:buFontTx/>
              <a:buNone/>
              <a:tabLst/>
              <a:defRPr/>
            </a:pPr>
            <a:r>
              <a:rPr lang="it-IT" sz="3600" b="1" dirty="0">
                <a:solidFill>
                  <a:srgbClr val="00A2FF">
                    <a:lumMod val="75000"/>
                  </a:srgbClr>
                </a:solidFill>
                <a:latin typeface="JetBrains Mono Regular"/>
              </a:rPr>
              <a:t>t</a:t>
            </a:r>
            <a:r>
              <a:rPr kumimoji="0" lang="it-IT" sz="3600" b="1" i="0" u="none" strike="noStrike" kern="0" cap="none" spc="0" normalizeH="0" baseline="0" noProof="0" dirty="0" err="1">
                <a:ln>
                  <a:noFill/>
                </a:ln>
                <a:solidFill>
                  <a:srgbClr val="00A2FF">
                    <a:lumMod val="75000"/>
                  </a:srgbClr>
                </a:solidFill>
                <a:effectLst/>
                <a:uLnTx/>
                <a:uFillTx/>
                <a:latin typeface="JetBrains Mono Regular"/>
                <a:sym typeface="Helvetica Neue"/>
              </a:rPr>
              <a:t>opic_sub</a:t>
            </a:r>
            <a:r>
              <a:rPr kumimoji="0" lang="it-IT" sz="3600" b="1" i="0" u="none" strike="noStrike" kern="0" cap="none" spc="0" normalizeH="0" baseline="0" noProof="0" dirty="0">
                <a:ln>
                  <a:noFill/>
                </a:ln>
                <a:solidFill>
                  <a:srgbClr val="00A2FF">
                    <a:lumMod val="75000"/>
                  </a:srgbClr>
                </a:solidFill>
                <a:effectLst/>
                <a:uLnTx/>
                <a:uFillTx/>
                <a:latin typeface="JetBrains Mono Regular"/>
                <a:sym typeface="Helvetica Neue"/>
              </a:rPr>
              <a:t> : «</a:t>
            </a:r>
            <a:r>
              <a:rPr lang="it-IT" sz="3600" b="1" dirty="0">
                <a:solidFill>
                  <a:srgbClr val="00A2FF">
                    <a:lumMod val="75000"/>
                  </a:srgbClr>
                </a:solidFill>
                <a:latin typeface="JetBrains Mono Regular"/>
              </a:rPr>
              <a:t>ESP</a:t>
            </a:r>
            <a:r>
              <a:rPr kumimoji="0" lang="it-IT" sz="3600" b="1" i="0" u="none" strike="noStrike" kern="0" cap="none" spc="0" normalizeH="0" baseline="0" noProof="0" dirty="0" err="1">
                <a:ln>
                  <a:noFill/>
                </a:ln>
                <a:solidFill>
                  <a:srgbClr val="00A2FF">
                    <a:lumMod val="75000"/>
                  </a:srgbClr>
                </a:solidFill>
                <a:effectLst/>
                <a:uLnTx/>
                <a:uFillTx/>
                <a:latin typeface="JetBrains Mono Regular"/>
                <a:sym typeface="Helvetica Neue"/>
              </a:rPr>
              <a:t>credentials</a:t>
            </a:r>
            <a:r>
              <a:rPr kumimoji="0" lang="it-IT" sz="3600" b="1" i="0" u="none" strike="noStrike" kern="0" cap="none" spc="0" normalizeH="0" baseline="0" noProof="0" dirty="0">
                <a:ln>
                  <a:noFill/>
                </a:ln>
                <a:solidFill>
                  <a:srgbClr val="00A2FF">
                    <a:lumMod val="75000"/>
                  </a:srgbClr>
                </a:solidFill>
                <a:effectLst/>
                <a:uLnTx/>
                <a:uFillTx/>
                <a:latin typeface="JetBrains Mono Regular"/>
                <a:sym typeface="Helvetica Neue"/>
              </a:rPr>
              <a:t>»</a:t>
            </a:r>
            <a:endParaRPr kumimoji="0" lang="it-IT" sz="3600" b="1" i="0" u="none" strike="noStrike" kern="0" cap="none" spc="0" normalizeH="0" baseline="0" noProof="0" dirty="0">
              <a:ln>
                <a:noFill/>
              </a:ln>
              <a:solidFill>
                <a:srgbClr val="00A2FF">
                  <a:lumMod val="75000"/>
                </a:srgbClr>
              </a:solidFill>
              <a:effectLst/>
              <a:uLnTx/>
              <a:uFillTx/>
              <a:latin typeface="Helvetica Neue"/>
              <a:sym typeface="Helvetica Neue"/>
            </a:endParaRPr>
          </a:p>
        </p:txBody>
      </p:sp>
      <p:sp>
        <p:nvSpPr>
          <p:cNvPr id="28" name="Parentesi graffa chiusa 27">
            <a:extLst>
              <a:ext uri="{FF2B5EF4-FFF2-40B4-BE49-F238E27FC236}">
                <a16:creationId xmlns:a16="http://schemas.microsoft.com/office/drawing/2014/main" id="{D278A8A9-5C7B-6484-3B37-C1C578718ACD}"/>
              </a:ext>
            </a:extLst>
          </p:cNvPr>
          <p:cNvSpPr/>
          <p:nvPr/>
        </p:nvSpPr>
        <p:spPr>
          <a:xfrm>
            <a:off x="9562567" y="9534616"/>
            <a:ext cx="723900" cy="1336188"/>
          </a:xfrm>
          <a:prstGeom prst="rightBrace">
            <a:avLst>
              <a:gd name="adj1" fmla="val 8333"/>
              <a:gd name="adj2" fmla="val 52302"/>
            </a:avLst>
          </a:prstGeom>
          <a:noFill/>
          <a:ln w="38100" cap="flat">
            <a:solidFill>
              <a:schemeClr val="accent1">
                <a:lumMod val="75000"/>
              </a:schemeClr>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endParaRPr>
          </a:p>
        </p:txBody>
      </p:sp>
      <p:sp>
        <p:nvSpPr>
          <p:cNvPr id="35" name="Parentesi graffa chiusa 34">
            <a:extLst>
              <a:ext uri="{FF2B5EF4-FFF2-40B4-BE49-F238E27FC236}">
                <a16:creationId xmlns:a16="http://schemas.microsoft.com/office/drawing/2014/main" id="{0DB12622-DE75-FF48-1260-2F944E118501}"/>
              </a:ext>
            </a:extLst>
          </p:cNvPr>
          <p:cNvSpPr/>
          <p:nvPr/>
        </p:nvSpPr>
        <p:spPr>
          <a:xfrm>
            <a:off x="9562567" y="11896338"/>
            <a:ext cx="723900" cy="1336188"/>
          </a:xfrm>
          <a:prstGeom prst="rightBrace">
            <a:avLst>
              <a:gd name="adj1" fmla="val 8333"/>
              <a:gd name="adj2" fmla="val 52302"/>
            </a:avLst>
          </a:prstGeom>
          <a:noFill/>
          <a:ln w="38100" cap="flat">
            <a:solidFill>
              <a:schemeClr val="accent1">
                <a:lumMod val="75000"/>
              </a:schemeClr>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endParaRPr>
          </a:p>
        </p:txBody>
      </p:sp>
      <p:sp>
        <p:nvSpPr>
          <p:cNvPr id="38" name="CasellaDiTesto 37">
            <a:extLst>
              <a:ext uri="{FF2B5EF4-FFF2-40B4-BE49-F238E27FC236}">
                <a16:creationId xmlns:a16="http://schemas.microsoft.com/office/drawing/2014/main" id="{0DE6E308-25BC-CC22-7FBB-3F957FE0CE02}"/>
              </a:ext>
            </a:extLst>
          </p:cNvPr>
          <p:cNvSpPr txBox="1"/>
          <p:nvPr/>
        </p:nvSpPr>
        <p:spPr>
          <a:xfrm>
            <a:off x="10641147" y="9923652"/>
            <a:ext cx="310170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kumimoji="0" lang="it-IT" sz="3600" b="1" i="0" u="none" strike="noStrike" kern="0" cap="none" spc="0" normalizeH="0" baseline="0" noProof="0" dirty="0">
                <a:ln>
                  <a:noFill/>
                </a:ln>
                <a:solidFill>
                  <a:srgbClr val="C00000"/>
                </a:solidFill>
                <a:effectLst/>
                <a:uLnTx/>
                <a:uFillTx/>
                <a:latin typeface="JetBrains Mono Regular"/>
                <a:sym typeface="Helvetica Neue"/>
              </a:rPr>
              <a:t>Board ESP32</a:t>
            </a:r>
            <a:endParaRPr lang="it-IT" dirty="0">
              <a:solidFill>
                <a:srgbClr val="C00000"/>
              </a:solidFill>
            </a:endParaRPr>
          </a:p>
        </p:txBody>
      </p:sp>
      <p:sp>
        <p:nvSpPr>
          <p:cNvPr id="39" name="CasellaDiTesto 38">
            <a:extLst>
              <a:ext uri="{FF2B5EF4-FFF2-40B4-BE49-F238E27FC236}">
                <a16:creationId xmlns:a16="http://schemas.microsoft.com/office/drawing/2014/main" id="{DCA35440-76AF-5104-74EA-B7651332E202}"/>
              </a:ext>
            </a:extLst>
          </p:cNvPr>
          <p:cNvSpPr txBox="1"/>
          <p:nvPr/>
        </p:nvSpPr>
        <p:spPr>
          <a:xfrm>
            <a:off x="10591077" y="12218338"/>
            <a:ext cx="310170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kumimoji="0" lang="it-IT" sz="3600" b="1" i="0" u="none" strike="noStrike" kern="0" cap="none" spc="0" normalizeH="0" baseline="0" noProof="0" dirty="0">
                <a:ln>
                  <a:noFill/>
                </a:ln>
                <a:solidFill>
                  <a:srgbClr val="C00000"/>
                </a:solidFill>
                <a:effectLst/>
                <a:uLnTx/>
                <a:uFillTx/>
                <a:latin typeface="JetBrains Mono Regular"/>
                <a:sym typeface="Helvetica Neue"/>
              </a:rPr>
              <a:t>App Desktop</a:t>
            </a:r>
            <a:endParaRPr lang="it-IT" dirty="0">
              <a:solidFill>
                <a:srgbClr val="C00000"/>
              </a:solidFill>
            </a:endParaRPr>
          </a:p>
        </p:txBody>
      </p:sp>
      <p:pic>
        <p:nvPicPr>
          <p:cNvPr id="40" name="Immagine 39">
            <a:extLst>
              <a:ext uri="{FF2B5EF4-FFF2-40B4-BE49-F238E27FC236}">
                <a16:creationId xmlns:a16="http://schemas.microsoft.com/office/drawing/2014/main" id="{41258B59-0E51-4814-3492-7E18D8543CFF}"/>
              </a:ext>
            </a:extLst>
          </p:cNvPr>
          <p:cNvPicPr>
            <a:picLocks noChangeAspect="1"/>
          </p:cNvPicPr>
          <p:nvPr/>
        </p:nvPicPr>
        <p:blipFill>
          <a:blip r:embed="rId8"/>
          <a:stretch>
            <a:fillRect/>
          </a:stretch>
        </p:blipFill>
        <p:spPr>
          <a:xfrm>
            <a:off x="14097532" y="10270605"/>
            <a:ext cx="8945437" cy="2252219"/>
          </a:xfrm>
          <a:prstGeom prst="rect">
            <a:avLst/>
          </a:prstGeom>
        </p:spPr>
      </p:pic>
    </p:spTree>
    <p:extLst>
      <p:ext uri="{BB962C8B-B14F-4D97-AF65-F5344CB8AC3E}">
        <p14:creationId xmlns:p14="http://schemas.microsoft.com/office/powerpoint/2010/main" val="86661847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55" name="Titolo della Slide"/>
          <p:cNvSpPr txBox="1">
            <a:spLocks noGrp="1"/>
          </p:cNvSpPr>
          <p:nvPr>
            <p:ph type="title" idx="4294967295"/>
          </p:nvPr>
        </p:nvSpPr>
        <p:spPr>
          <a:xfrm>
            <a:off x="1422926" y="478316"/>
            <a:ext cx="21538148" cy="1275839"/>
          </a:xfrm>
          <a:prstGeom prst="rect">
            <a:avLst/>
          </a:prstGeom>
        </p:spPr>
        <p:txBody>
          <a:bodyPr/>
          <a:lstStyle>
            <a:lvl1pPr>
              <a:defRPr b="0">
                <a:solidFill>
                  <a:srgbClr val="28ABE0"/>
                </a:solidFill>
                <a:latin typeface="JetBrains Mono Bold"/>
                <a:ea typeface="JetBrains Mono Bold"/>
                <a:cs typeface="JetBrains Mono Bold"/>
                <a:sym typeface="JetBrains Mono Bold"/>
              </a:defRPr>
            </a:lvl1pPr>
          </a:lstStyle>
          <a:p>
            <a:r>
              <a:rPr lang="it-IT" dirty="0"/>
              <a:t>MQTT: codice ESP32</a:t>
            </a:r>
            <a:endParaRPr dirty="0"/>
          </a:p>
        </p:txBody>
      </p:sp>
      <p:sp>
        <p:nvSpPr>
          <p:cNvPr id="14" name="CasellaDiTesto 13">
            <a:extLst>
              <a:ext uri="{FF2B5EF4-FFF2-40B4-BE49-F238E27FC236}">
                <a16:creationId xmlns:a16="http://schemas.microsoft.com/office/drawing/2014/main" id="{A039A89A-8AC2-8910-BECD-1F89F04C8FC1}"/>
              </a:ext>
            </a:extLst>
          </p:cNvPr>
          <p:cNvSpPr txBox="1"/>
          <p:nvPr/>
        </p:nvSpPr>
        <p:spPr>
          <a:xfrm>
            <a:off x="1395959" y="1605476"/>
            <a:ext cx="20776313"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2438338" rtl="0" eaLnBrk="1" fontAlgn="auto" latinLnBrk="0" hangingPunct="0">
              <a:lnSpc>
                <a:spcPct val="100000"/>
              </a:lnSpc>
              <a:spcBef>
                <a:spcPts val="0"/>
              </a:spcBef>
              <a:spcAft>
                <a:spcPts val="0"/>
              </a:spcAft>
              <a:buClrTx/>
              <a:buSzTx/>
              <a:buFontTx/>
              <a:buNone/>
              <a:tabLst/>
              <a:defRPr/>
            </a:pPr>
            <a:r>
              <a:rPr kumimoji="0" lang="it-IT" sz="4800" b="0" i="0" u="none" strike="noStrike" kern="0" cap="none" spc="0" normalizeH="0" baseline="0" noProof="0" dirty="0">
                <a:ln>
                  <a:noFill/>
                </a:ln>
                <a:solidFill>
                  <a:srgbClr val="5E5E5E"/>
                </a:solidFill>
                <a:effectLst/>
                <a:uLnTx/>
                <a:uFillTx/>
                <a:latin typeface="JetBrains Mono Regular"/>
                <a:sym typeface="Helvetica Neue"/>
              </a:rPr>
              <a:t>Setup MQTT in </a:t>
            </a:r>
            <a:r>
              <a:rPr kumimoji="0" lang="it-IT" sz="4800" b="1" i="0" u="none" strike="noStrike" kern="0" cap="none" spc="0" normalizeH="0" baseline="0" noProof="0" dirty="0">
                <a:ln>
                  <a:noFill/>
                </a:ln>
                <a:solidFill>
                  <a:schemeClr val="accent1">
                    <a:lumMod val="75000"/>
                  </a:schemeClr>
                </a:solidFill>
                <a:effectLst/>
                <a:uLnTx/>
                <a:uFillTx/>
                <a:latin typeface="JetBrains Mono Regular"/>
                <a:sym typeface="Helvetica Neue"/>
              </a:rPr>
              <a:t>ESP32</a:t>
            </a:r>
            <a:r>
              <a:rPr kumimoji="0" lang="it-IT" sz="4800" b="0" i="0" u="none" strike="noStrike" kern="0" cap="none" spc="0" normalizeH="0" baseline="0" noProof="0" dirty="0">
                <a:ln>
                  <a:noFill/>
                </a:ln>
                <a:solidFill>
                  <a:srgbClr val="5E5E5E"/>
                </a:solidFill>
                <a:effectLst/>
                <a:uLnTx/>
                <a:uFillTx/>
                <a:latin typeface="JetBrains Mono Regular"/>
                <a:sym typeface="Helvetica Neue"/>
              </a:rPr>
              <a:t>:</a:t>
            </a:r>
          </a:p>
        </p:txBody>
      </p:sp>
      <p:pic>
        <p:nvPicPr>
          <p:cNvPr id="15" name="Immagine 14">
            <a:extLst>
              <a:ext uri="{FF2B5EF4-FFF2-40B4-BE49-F238E27FC236}">
                <a16:creationId xmlns:a16="http://schemas.microsoft.com/office/drawing/2014/main" id="{FD15C123-A6E0-4A9B-78B0-851561CA29C4}"/>
              </a:ext>
            </a:extLst>
          </p:cNvPr>
          <p:cNvPicPr>
            <a:picLocks noChangeAspect="1"/>
          </p:cNvPicPr>
          <p:nvPr/>
        </p:nvPicPr>
        <p:blipFill rotWithShape="1">
          <a:blip r:embed="rId4"/>
          <a:srcRect t="32419"/>
          <a:stretch/>
        </p:blipFill>
        <p:spPr>
          <a:xfrm>
            <a:off x="1586459" y="4835538"/>
            <a:ext cx="9643326" cy="7737462"/>
          </a:xfrm>
          <a:prstGeom prst="rect">
            <a:avLst/>
          </a:prstGeom>
        </p:spPr>
      </p:pic>
      <p:pic>
        <p:nvPicPr>
          <p:cNvPr id="17" name="Immagine 16">
            <a:extLst>
              <a:ext uri="{FF2B5EF4-FFF2-40B4-BE49-F238E27FC236}">
                <a16:creationId xmlns:a16="http://schemas.microsoft.com/office/drawing/2014/main" id="{A613EDBC-D2E4-D48A-50B4-93DE1397D88E}"/>
              </a:ext>
            </a:extLst>
          </p:cNvPr>
          <p:cNvPicPr>
            <a:picLocks noChangeAspect="1"/>
          </p:cNvPicPr>
          <p:nvPr/>
        </p:nvPicPr>
        <p:blipFill rotWithShape="1">
          <a:blip r:embed="rId4"/>
          <a:srcRect b="86777"/>
          <a:stretch/>
        </p:blipFill>
        <p:spPr>
          <a:xfrm>
            <a:off x="1586459" y="3396285"/>
            <a:ext cx="9643326" cy="1513869"/>
          </a:xfrm>
          <a:prstGeom prst="rect">
            <a:avLst/>
          </a:prstGeom>
        </p:spPr>
      </p:pic>
      <p:pic>
        <p:nvPicPr>
          <p:cNvPr id="19" name="Immagine 18">
            <a:extLst>
              <a:ext uri="{FF2B5EF4-FFF2-40B4-BE49-F238E27FC236}">
                <a16:creationId xmlns:a16="http://schemas.microsoft.com/office/drawing/2014/main" id="{1128398F-6513-AAE0-9773-5E026010B9F0}"/>
              </a:ext>
            </a:extLst>
          </p:cNvPr>
          <p:cNvPicPr>
            <a:picLocks noChangeAspect="1"/>
          </p:cNvPicPr>
          <p:nvPr/>
        </p:nvPicPr>
        <p:blipFill>
          <a:blip r:embed="rId5"/>
          <a:stretch>
            <a:fillRect/>
          </a:stretch>
        </p:blipFill>
        <p:spPr>
          <a:xfrm>
            <a:off x="12192000" y="3396285"/>
            <a:ext cx="11176959" cy="5425220"/>
          </a:xfrm>
          <a:prstGeom prst="rect">
            <a:avLst/>
          </a:prstGeom>
        </p:spPr>
      </p:pic>
      <p:sp>
        <p:nvSpPr>
          <p:cNvPr id="26" name="CasellaDiTesto 25">
            <a:extLst>
              <a:ext uri="{FF2B5EF4-FFF2-40B4-BE49-F238E27FC236}">
                <a16:creationId xmlns:a16="http://schemas.microsoft.com/office/drawing/2014/main" id="{F2F3C524-CF53-5770-EADE-7652B60480A9}"/>
              </a:ext>
            </a:extLst>
          </p:cNvPr>
          <p:cNvSpPr txBox="1"/>
          <p:nvPr/>
        </p:nvSpPr>
        <p:spPr>
          <a:xfrm>
            <a:off x="4798397" y="2593213"/>
            <a:ext cx="321945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3600" b="1" dirty="0">
                <a:solidFill>
                  <a:schemeClr val="accent1">
                    <a:lumMod val="75000"/>
                  </a:schemeClr>
                </a:solidFill>
                <a:latin typeface="JetBrains Mono Regular"/>
              </a:rPr>
              <a:t>b</a:t>
            </a:r>
            <a:r>
              <a:rPr kumimoji="0" lang="it-IT" sz="3600" b="1" i="0" u="none" strike="noStrike" kern="0" cap="none" spc="0" normalizeH="0" baseline="0" noProof="0" dirty="0">
                <a:ln>
                  <a:noFill/>
                </a:ln>
                <a:solidFill>
                  <a:schemeClr val="accent1">
                    <a:lumMod val="75000"/>
                  </a:schemeClr>
                </a:solidFill>
                <a:effectLst/>
                <a:uLnTx/>
                <a:uFillTx/>
                <a:latin typeface="JetBrains Mono Regular"/>
                <a:sym typeface="Helvetica Neue"/>
              </a:rPr>
              <a:t>oot.py</a:t>
            </a:r>
            <a:endParaRPr lang="it-IT" sz="3600" b="1" dirty="0">
              <a:solidFill>
                <a:schemeClr val="accent1">
                  <a:lumMod val="75000"/>
                </a:schemeClr>
              </a:solidFill>
            </a:endParaRPr>
          </a:p>
        </p:txBody>
      </p:sp>
      <p:sp>
        <p:nvSpPr>
          <p:cNvPr id="30" name="CasellaDiTesto 29">
            <a:extLst>
              <a:ext uri="{FF2B5EF4-FFF2-40B4-BE49-F238E27FC236}">
                <a16:creationId xmlns:a16="http://schemas.microsoft.com/office/drawing/2014/main" id="{A075C762-5617-CBD4-AA4E-1F84CE1B3287}"/>
              </a:ext>
            </a:extLst>
          </p:cNvPr>
          <p:cNvSpPr txBox="1"/>
          <p:nvPr/>
        </p:nvSpPr>
        <p:spPr>
          <a:xfrm>
            <a:off x="16694629" y="2594044"/>
            <a:ext cx="21717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lang="it-IT" sz="3600" b="1" dirty="0" err="1">
                <a:solidFill>
                  <a:srgbClr val="00A2FF">
                    <a:lumMod val="75000"/>
                  </a:srgbClr>
                </a:solidFill>
                <a:latin typeface="JetBrains Mono Regular"/>
              </a:rPr>
              <a:t>main</a:t>
            </a:r>
            <a:r>
              <a:rPr kumimoji="0" lang="it-IT" sz="3600" b="1" i="0" u="none" strike="noStrike" kern="0" cap="none" spc="0" normalizeH="0" baseline="0" noProof="0" dirty="0">
                <a:ln>
                  <a:noFill/>
                </a:ln>
                <a:solidFill>
                  <a:srgbClr val="00A2FF">
                    <a:lumMod val="75000"/>
                  </a:srgbClr>
                </a:solidFill>
                <a:effectLst/>
                <a:uLnTx/>
                <a:uFillTx/>
                <a:latin typeface="JetBrains Mono Regular"/>
                <a:sym typeface="Helvetica Neue"/>
              </a:rPr>
              <a:t>.</a:t>
            </a:r>
            <a:r>
              <a:rPr kumimoji="0" lang="it-IT" sz="3600" b="1" i="0" u="none" strike="noStrike" kern="0" cap="none" spc="0" normalizeH="0" baseline="0" noProof="0" dirty="0" err="1">
                <a:ln>
                  <a:noFill/>
                </a:ln>
                <a:solidFill>
                  <a:srgbClr val="00A2FF">
                    <a:lumMod val="75000"/>
                  </a:srgbClr>
                </a:solidFill>
                <a:effectLst/>
                <a:uLnTx/>
                <a:uFillTx/>
                <a:latin typeface="JetBrains Mono Regular"/>
                <a:sym typeface="Helvetica Neue"/>
              </a:rPr>
              <a:t>py</a:t>
            </a:r>
            <a:endParaRPr kumimoji="0" lang="it-IT" sz="3600" b="1" i="0" u="none" strike="noStrike" kern="0" cap="none" spc="0" normalizeH="0" baseline="0" noProof="0" dirty="0">
              <a:ln>
                <a:noFill/>
              </a:ln>
              <a:solidFill>
                <a:srgbClr val="00A2FF">
                  <a:lumMod val="75000"/>
                </a:srgbClr>
              </a:solidFill>
              <a:effectLst/>
              <a:uLnTx/>
              <a:uFillTx/>
              <a:latin typeface="Helvetica Neue"/>
              <a:sym typeface="Helvetica Neue"/>
            </a:endParaRPr>
          </a:p>
        </p:txBody>
      </p:sp>
    </p:spTree>
    <p:extLst>
      <p:ext uri="{BB962C8B-B14F-4D97-AF65-F5344CB8AC3E}">
        <p14:creationId xmlns:p14="http://schemas.microsoft.com/office/powerpoint/2010/main" val="22948612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55" name="Titolo della Slide"/>
          <p:cNvSpPr txBox="1">
            <a:spLocks noGrp="1"/>
          </p:cNvSpPr>
          <p:nvPr>
            <p:ph type="title" idx="4294967295"/>
          </p:nvPr>
        </p:nvSpPr>
        <p:spPr>
          <a:xfrm>
            <a:off x="1422926" y="478316"/>
            <a:ext cx="21538148" cy="1275839"/>
          </a:xfrm>
          <a:prstGeom prst="rect">
            <a:avLst/>
          </a:prstGeom>
        </p:spPr>
        <p:txBody>
          <a:bodyPr/>
          <a:lstStyle>
            <a:lvl1pPr>
              <a:defRPr b="0">
                <a:solidFill>
                  <a:srgbClr val="28ABE0"/>
                </a:solidFill>
                <a:latin typeface="JetBrains Mono Bold"/>
                <a:ea typeface="JetBrains Mono Bold"/>
                <a:cs typeface="JetBrains Mono Bold"/>
                <a:sym typeface="JetBrains Mono Bold"/>
              </a:defRPr>
            </a:lvl1pPr>
          </a:lstStyle>
          <a:p>
            <a:r>
              <a:rPr lang="it-IT" dirty="0"/>
              <a:t>MQTT: codice Java</a:t>
            </a:r>
            <a:endParaRPr dirty="0"/>
          </a:p>
        </p:txBody>
      </p:sp>
      <p:sp>
        <p:nvSpPr>
          <p:cNvPr id="14" name="CasellaDiTesto 13">
            <a:extLst>
              <a:ext uri="{FF2B5EF4-FFF2-40B4-BE49-F238E27FC236}">
                <a16:creationId xmlns:a16="http://schemas.microsoft.com/office/drawing/2014/main" id="{A039A89A-8AC2-8910-BECD-1F89F04C8FC1}"/>
              </a:ext>
            </a:extLst>
          </p:cNvPr>
          <p:cNvSpPr txBox="1"/>
          <p:nvPr/>
        </p:nvSpPr>
        <p:spPr>
          <a:xfrm>
            <a:off x="1395959" y="1605476"/>
            <a:ext cx="20776313"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2438338" rtl="0" eaLnBrk="1" fontAlgn="auto" latinLnBrk="0" hangingPunct="0">
              <a:lnSpc>
                <a:spcPct val="100000"/>
              </a:lnSpc>
              <a:spcBef>
                <a:spcPts val="0"/>
              </a:spcBef>
              <a:spcAft>
                <a:spcPts val="0"/>
              </a:spcAft>
              <a:buClrTx/>
              <a:buSzTx/>
              <a:buFontTx/>
              <a:buNone/>
              <a:tabLst/>
              <a:defRPr/>
            </a:pPr>
            <a:r>
              <a:rPr kumimoji="0" lang="it-IT" sz="4800" b="0" i="0" u="none" strike="noStrike" kern="0" cap="none" spc="0" normalizeH="0" baseline="0" noProof="0" dirty="0">
                <a:ln>
                  <a:noFill/>
                </a:ln>
                <a:solidFill>
                  <a:srgbClr val="5E5E5E"/>
                </a:solidFill>
                <a:effectLst/>
                <a:uLnTx/>
                <a:uFillTx/>
                <a:latin typeface="JetBrains Mono Regular"/>
                <a:sym typeface="Helvetica Neue"/>
              </a:rPr>
              <a:t>Setup MQTT in </a:t>
            </a:r>
            <a:r>
              <a:rPr lang="it-IT" sz="4800" b="1" dirty="0">
                <a:solidFill>
                  <a:schemeClr val="accent1">
                    <a:lumMod val="75000"/>
                  </a:schemeClr>
                </a:solidFill>
                <a:latin typeface="JetBrains Mono Regular"/>
              </a:rPr>
              <a:t>GUI Java</a:t>
            </a:r>
            <a:r>
              <a:rPr kumimoji="0" lang="it-IT" sz="4800" b="0" i="0" u="none" strike="noStrike" kern="0" cap="none" spc="0" normalizeH="0" baseline="0" noProof="0" dirty="0">
                <a:ln>
                  <a:noFill/>
                </a:ln>
                <a:solidFill>
                  <a:srgbClr val="5E5E5E"/>
                </a:solidFill>
                <a:effectLst/>
                <a:uLnTx/>
                <a:uFillTx/>
                <a:latin typeface="JetBrains Mono Regular"/>
                <a:sym typeface="Helvetica Neue"/>
              </a:rPr>
              <a:t>:</a:t>
            </a:r>
          </a:p>
        </p:txBody>
      </p:sp>
      <p:sp>
        <p:nvSpPr>
          <p:cNvPr id="26" name="CasellaDiTesto 25">
            <a:extLst>
              <a:ext uri="{FF2B5EF4-FFF2-40B4-BE49-F238E27FC236}">
                <a16:creationId xmlns:a16="http://schemas.microsoft.com/office/drawing/2014/main" id="{F2F3C524-CF53-5770-EADE-7652B60480A9}"/>
              </a:ext>
            </a:extLst>
          </p:cNvPr>
          <p:cNvSpPr txBox="1"/>
          <p:nvPr/>
        </p:nvSpPr>
        <p:spPr>
          <a:xfrm>
            <a:off x="9097413" y="2436473"/>
            <a:ext cx="537340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3600" b="1" dirty="0">
                <a:solidFill>
                  <a:schemeClr val="accent1">
                    <a:lumMod val="75000"/>
                  </a:schemeClr>
                </a:solidFill>
                <a:latin typeface="JetBrains Mono Regular"/>
              </a:rPr>
              <a:t>MQTT_connection.java</a:t>
            </a:r>
            <a:endParaRPr lang="it-IT" sz="3600" b="1" dirty="0">
              <a:solidFill>
                <a:schemeClr val="accent1">
                  <a:lumMod val="75000"/>
                </a:schemeClr>
              </a:solidFill>
            </a:endParaRPr>
          </a:p>
        </p:txBody>
      </p:sp>
      <p:pic>
        <p:nvPicPr>
          <p:cNvPr id="3" name="Immagine 2">
            <a:extLst>
              <a:ext uri="{FF2B5EF4-FFF2-40B4-BE49-F238E27FC236}">
                <a16:creationId xmlns:a16="http://schemas.microsoft.com/office/drawing/2014/main" id="{7171CFC2-328D-0904-BB72-86B4596724E2}"/>
              </a:ext>
            </a:extLst>
          </p:cNvPr>
          <p:cNvPicPr>
            <a:picLocks noChangeAspect="1"/>
          </p:cNvPicPr>
          <p:nvPr/>
        </p:nvPicPr>
        <p:blipFill>
          <a:blip r:embed="rId4"/>
          <a:stretch>
            <a:fillRect/>
          </a:stretch>
        </p:blipFill>
        <p:spPr>
          <a:xfrm>
            <a:off x="1422926" y="3489667"/>
            <a:ext cx="8349724" cy="8776643"/>
          </a:xfrm>
          <a:prstGeom prst="rect">
            <a:avLst/>
          </a:prstGeom>
        </p:spPr>
      </p:pic>
      <p:pic>
        <p:nvPicPr>
          <p:cNvPr id="5" name="Immagine 4">
            <a:extLst>
              <a:ext uri="{FF2B5EF4-FFF2-40B4-BE49-F238E27FC236}">
                <a16:creationId xmlns:a16="http://schemas.microsoft.com/office/drawing/2014/main" id="{1262464C-6B04-1EA8-E720-1D5C96882613}"/>
              </a:ext>
            </a:extLst>
          </p:cNvPr>
          <p:cNvPicPr>
            <a:picLocks noChangeAspect="1"/>
          </p:cNvPicPr>
          <p:nvPr/>
        </p:nvPicPr>
        <p:blipFill rotWithShape="1">
          <a:blip r:embed="rId5"/>
          <a:srcRect b="81866"/>
          <a:stretch/>
        </p:blipFill>
        <p:spPr>
          <a:xfrm>
            <a:off x="1429325" y="12169824"/>
            <a:ext cx="8343326" cy="1028002"/>
          </a:xfrm>
          <a:prstGeom prst="rect">
            <a:avLst/>
          </a:prstGeom>
        </p:spPr>
      </p:pic>
      <p:pic>
        <p:nvPicPr>
          <p:cNvPr id="13" name="Immagine 12">
            <a:extLst>
              <a:ext uri="{FF2B5EF4-FFF2-40B4-BE49-F238E27FC236}">
                <a16:creationId xmlns:a16="http://schemas.microsoft.com/office/drawing/2014/main" id="{508238A3-4AE8-95D6-6AB5-7F963C3C733E}"/>
              </a:ext>
            </a:extLst>
          </p:cNvPr>
          <p:cNvPicPr>
            <a:picLocks noChangeAspect="1"/>
          </p:cNvPicPr>
          <p:nvPr/>
        </p:nvPicPr>
        <p:blipFill rotWithShape="1">
          <a:blip r:embed="rId5"/>
          <a:srcRect t="21211" b="-1356"/>
          <a:stretch/>
        </p:blipFill>
        <p:spPr>
          <a:xfrm>
            <a:off x="11784115" y="3489666"/>
            <a:ext cx="10943033" cy="5959133"/>
          </a:xfrm>
          <a:prstGeom prst="rect">
            <a:avLst/>
          </a:prstGeom>
        </p:spPr>
      </p:pic>
    </p:spTree>
    <p:extLst>
      <p:ext uri="{BB962C8B-B14F-4D97-AF65-F5344CB8AC3E}">
        <p14:creationId xmlns:p14="http://schemas.microsoft.com/office/powerpoint/2010/main" val="18127242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55" name="Titolo della Slide"/>
          <p:cNvSpPr txBox="1">
            <a:spLocks noGrp="1"/>
          </p:cNvSpPr>
          <p:nvPr>
            <p:ph type="title" idx="4294967295"/>
          </p:nvPr>
        </p:nvSpPr>
        <p:spPr>
          <a:xfrm>
            <a:off x="1422926" y="478316"/>
            <a:ext cx="21538148" cy="1275839"/>
          </a:xfrm>
          <a:prstGeom prst="rect">
            <a:avLst/>
          </a:prstGeom>
        </p:spPr>
        <p:txBody>
          <a:bodyPr/>
          <a:lstStyle>
            <a:lvl1pPr>
              <a:defRPr b="0">
                <a:solidFill>
                  <a:srgbClr val="28ABE0"/>
                </a:solidFill>
                <a:latin typeface="JetBrains Mono Bold"/>
                <a:ea typeface="JetBrains Mono Bold"/>
                <a:cs typeface="JetBrains Mono Bold"/>
                <a:sym typeface="JetBrains Mono Bold"/>
              </a:defRPr>
            </a:lvl1pPr>
          </a:lstStyle>
          <a:p>
            <a:r>
              <a:rPr lang="it-IT" dirty="0"/>
              <a:t>Periferiche di interazione</a:t>
            </a:r>
            <a:endParaRPr dirty="0"/>
          </a:p>
        </p:txBody>
      </p:sp>
      <p:pic>
        <p:nvPicPr>
          <p:cNvPr id="10" name="Vector 8.png" descr="Vector 8.png">
            <a:extLst>
              <a:ext uri="{FF2B5EF4-FFF2-40B4-BE49-F238E27FC236}">
                <a16:creationId xmlns:a16="http://schemas.microsoft.com/office/drawing/2014/main" id="{1F89E293-B09B-5FA9-5A98-F775E2697EB7}"/>
              </a:ext>
            </a:extLst>
          </p:cNvPr>
          <p:cNvPicPr>
            <a:picLocks noChangeAspect="1"/>
          </p:cNvPicPr>
          <p:nvPr/>
        </p:nvPicPr>
        <p:blipFill>
          <a:blip r:embed="rId4"/>
          <a:stretch>
            <a:fillRect/>
          </a:stretch>
        </p:blipFill>
        <p:spPr>
          <a:xfrm>
            <a:off x="712234" y="12244205"/>
            <a:ext cx="4037399" cy="1224375"/>
          </a:xfrm>
          <a:prstGeom prst="rect">
            <a:avLst/>
          </a:prstGeom>
          <a:ln w="12700">
            <a:miter lim="400000"/>
          </a:ln>
        </p:spPr>
      </p:pic>
      <p:pic>
        <p:nvPicPr>
          <p:cNvPr id="11" name="Vector 9.png" descr="Vector 9.png">
            <a:extLst>
              <a:ext uri="{FF2B5EF4-FFF2-40B4-BE49-F238E27FC236}">
                <a16:creationId xmlns:a16="http://schemas.microsoft.com/office/drawing/2014/main" id="{33D68BD4-10C5-06E1-3774-37DDBEC48CFA}"/>
              </a:ext>
            </a:extLst>
          </p:cNvPr>
          <p:cNvPicPr>
            <a:picLocks noChangeAspect="1"/>
          </p:cNvPicPr>
          <p:nvPr/>
        </p:nvPicPr>
        <p:blipFill>
          <a:blip r:embed="rId5"/>
          <a:stretch>
            <a:fillRect/>
          </a:stretch>
        </p:blipFill>
        <p:spPr>
          <a:xfrm>
            <a:off x="18764250" y="1743345"/>
            <a:ext cx="4907516" cy="2751391"/>
          </a:xfrm>
          <a:prstGeom prst="rect">
            <a:avLst/>
          </a:prstGeom>
          <a:ln w="12700">
            <a:miter lim="400000"/>
          </a:ln>
        </p:spPr>
      </p:pic>
      <p:pic>
        <p:nvPicPr>
          <p:cNvPr id="12" name="Jumper.png" descr="Jumper.png">
            <a:extLst>
              <a:ext uri="{FF2B5EF4-FFF2-40B4-BE49-F238E27FC236}">
                <a16:creationId xmlns:a16="http://schemas.microsoft.com/office/drawing/2014/main" id="{5A0DBBDA-79A1-4839-ADF3-9BD634C4651E}"/>
              </a:ext>
            </a:extLst>
          </p:cNvPr>
          <p:cNvPicPr>
            <a:picLocks noChangeAspect="1"/>
          </p:cNvPicPr>
          <p:nvPr/>
        </p:nvPicPr>
        <p:blipFill>
          <a:blip r:embed="rId6"/>
          <a:stretch>
            <a:fillRect/>
          </a:stretch>
        </p:blipFill>
        <p:spPr>
          <a:xfrm>
            <a:off x="712234" y="1743346"/>
            <a:ext cx="3693360" cy="983159"/>
          </a:xfrm>
          <a:prstGeom prst="rect">
            <a:avLst/>
          </a:prstGeom>
          <a:ln w="12700">
            <a:miter lim="400000"/>
          </a:ln>
        </p:spPr>
      </p:pic>
      <p:sp>
        <p:nvSpPr>
          <p:cNvPr id="15" name="Rettangolo arrotondato">
            <a:extLst>
              <a:ext uri="{FF2B5EF4-FFF2-40B4-BE49-F238E27FC236}">
                <a16:creationId xmlns:a16="http://schemas.microsoft.com/office/drawing/2014/main" id="{C167FA90-AEB2-EFD6-61DF-323690B5DC00}"/>
              </a:ext>
            </a:extLst>
          </p:cNvPr>
          <p:cNvSpPr/>
          <p:nvPr/>
        </p:nvSpPr>
        <p:spPr>
          <a:xfrm>
            <a:off x="4058352" y="2149780"/>
            <a:ext cx="5459855" cy="4995007"/>
          </a:xfrm>
          <a:prstGeom prst="roundRect">
            <a:avLst>
              <a:gd name="adj" fmla="val 15584"/>
            </a:avLst>
          </a:prstGeom>
          <a:solidFill>
            <a:srgbClr val="BD000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dirty="0"/>
          </a:p>
        </p:txBody>
      </p:sp>
      <p:sp>
        <p:nvSpPr>
          <p:cNvPr id="16" name="Rettangolo arrotondato">
            <a:extLst>
              <a:ext uri="{FF2B5EF4-FFF2-40B4-BE49-F238E27FC236}">
                <a16:creationId xmlns:a16="http://schemas.microsoft.com/office/drawing/2014/main" id="{AFB8C87E-7321-7A8A-CA0B-C08A285E6AA8}"/>
              </a:ext>
            </a:extLst>
          </p:cNvPr>
          <p:cNvSpPr/>
          <p:nvPr/>
        </p:nvSpPr>
        <p:spPr>
          <a:xfrm>
            <a:off x="13446541" y="2137620"/>
            <a:ext cx="5459855" cy="4995006"/>
          </a:xfrm>
          <a:prstGeom prst="roundRect">
            <a:avLst>
              <a:gd name="adj" fmla="val 14337"/>
            </a:avLst>
          </a:prstGeom>
          <a:solidFill>
            <a:srgbClr val="159B01"/>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7" name="Rettangolo arrotondato">
            <a:extLst>
              <a:ext uri="{FF2B5EF4-FFF2-40B4-BE49-F238E27FC236}">
                <a16:creationId xmlns:a16="http://schemas.microsoft.com/office/drawing/2014/main" id="{73598280-5054-A30E-AFD2-0DC6ED4EECB7}"/>
              </a:ext>
            </a:extLst>
          </p:cNvPr>
          <p:cNvSpPr/>
          <p:nvPr/>
        </p:nvSpPr>
        <p:spPr>
          <a:xfrm>
            <a:off x="4058352" y="8254838"/>
            <a:ext cx="5484477" cy="4982846"/>
          </a:xfrm>
          <a:prstGeom prst="roundRect">
            <a:avLst>
              <a:gd name="adj" fmla="val 15000"/>
            </a:avLst>
          </a:prstGeom>
          <a:solidFill>
            <a:srgbClr val="EBA9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18" name="Vector 7.png" descr="Vector 7.png">
            <a:extLst>
              <a:ext uri="{FF2B5EF4-FFF2-40B4-BE49-F238E27FC236}">
                <a16:creationId xmlns:a16="http://schemas.microsoft.com/office/drawing/2014/main" id="{1CF84F86-7B6B-D73B-2273-CAE7DF6B83AF}"/>
              </a:ext>
            </a:extLst>
          </p:cNvPr>
          <p:cNvPicPr>
            <a:picLocks noChangeAspect="1"/>
          </p:cNvPicPr>
          <p:nvPr/>
        </p:nvPicPr>
        <p:blipFill>
          <a:blip r:embed="rId7"/>
          <a:stretch>
            <a:fillRect/>
          </a:stretch>
        </p:blipFill>
        <p:spPr>
          <a:xfrm>
            <a:off x="17112574" y="11335156"/>
            <a:ext cx="6718975" cy="1821383"/>
          </a:xfrm>
          <a:prstGeom prst="rect">
            <a:avLst/>
          </a:prstGeom>
          <a:ln w="12700">
            <a:miter lim="400000"/>
          </a:ln>
        </p:spPr>
      </p:pic>
      <p:sp>
        <p:nvSpPr>
          <p:cNvPr id="19" name="Rettangolo arrotondato">
            <a:extLst>
              <a:ext uri="{FF2B5EF4-FFF2-40B4-BE49-F238E27FC236}">
                <a16:creationId xmlns:a16="http://schemas.microsoft.com/office/drawing/2014/main" id="{654E61B2-92D9-238C-150E-3A7F55223260}"/>
              </a:ext>
            </a:extLst>
          </p:cNvPr>
          <p:cNvSpPr/>
          <p:nvPr/>
        </p:nvSpPr>
        <p:spPr>
          <a:xfrm>
            <a:off x="13446541" y="8254838"/>
            <a:ext cx="5459855" cy="4982846"/>
          </a:xfrm>
          <a:prstGeom prst="roundRect">
            <a:avLst>
              <a:gd name="adj" fmla="val 15000"/>
            </a:avLst>
          </a:prstGeom>
          <a:solidFill>
            <a:srgbClr val="005AE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883506297"/>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303</TotalTime>
  <Words>1015</Words>
  <Application>Microsoft Office PowerPoint</Application>
  <PresentationFormat>Personalizzato</PresentationFormat>
  <Paragraphs>72</Paragraphs>
  <Slides>9</Slides>
  <Notes>8</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9</vt:i4>
      </vt:variant>
    </vt:vector>
  </HeadingPairs>
  <TitlesOfParts>
    <vt:vector size="17" baseType="lpstr">
      <vt:lpstr>Arial</vt:lpstr>
      <vt:lpstr>Calibri</vt:lpstr>
      <vt:lpstr>Garamond</vt:lpstr>
      <vt:lpstr>Helvetica Neue</vt:lpstr>
      <vt:lpstr>Helvetica Neue Medium</vt:lpstr>
      <vt:lpstr>JetBrains Mono Bold</vt:lpstr>
      <vt:lpstr>JetBrains Mono Regular</vt:lpstr>
      <vt:lpstr>21_BasicWhite</vt:lpstr>
      <vt:lpstr>Presentazione standard di PowerPoint</vt:lpstr>
      <vt:lpstr>PassChain: IoT</vt:lpstr>
      <vt:lpstr>PassChain: IoT</vt:lpstr>
      <vt:lpstr>PassChain: cosa fa?</vt:lpstr>
      <vt:lpstr>MQTT</vt:lpstr>
      <vt:lpstr>MQTT: mosquitto</vt:lpstr>
      <vt:lpstr>MQTT: codice ESP32</vt:lpstr>
      <vt:lpstr>MQTT: codice Java</vt:lpstr>
      <vt:lpstr>Periferiche di interazione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ALBERTO MONTEFUSCO</cp:lastModifiedBy>
  <cp:revision>6</cp:revision>
  <dcterms:modified xsi:type="dcterms:W3CDTF">2022-05-19T15:31:56Z</dcterms:modified>
</cp:coreProperties>
</file>