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
      <p:font typeface="Book Antiqua"/>
      <p:regular r:id="rId28"/>
      <p:bold r:id="rId29"/>
      <p:italic r:id="rId30"/>
      <p:boldItalic r:id="rId31"/>
    </p:embeddedFont>
    <p:embeddedFont>
      <p:font typeface="Merriweather"/>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BookAntiqua-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BookAntiqua-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BookAntiqua-boldItalic.fntdata"/><Relationship Id="rId30" Type="http://schemas.openxmlformats.org/officeDocument/2006/relationships/font" Target="fonts/BookAntiqua-italic.fntdata"/><Relationship Id="rId11" Type="http://schemas.openxmlformats.org/officeDocument/2006/relationships/slide" Target="slides/slide6.xml"/><Relationship Id="rId33" Type="http://schemas.openxmlformats.org/officeDocument/2006/relationships/font" Target="fonts/Merriweather-bold.fntdata"/><Relationship Id="rId10" Type="http://schemas.openxmlformats.org/officeDocument/2006/relationships/slide" Target="slides/slide5.xml"/><Relationship Id="rId32" Type="http://schemas.openxmlformats.org/officeDocument/2006/relationships/font" Target="fonts/Merriweather-regular.fntdata"/><Relationship Id="rId13" Type="http://schemas.openxmlformats.org/officeDocument/2006/relationships/slide" Target="slides/slide8.xml"/><Relationship Id="rId35" Type="http://schemas.openxmlformats.org/officeDocument/2006/relationships/font" Target="fonts/Merriweather-boldItalic.fntdata"/><Relationship Id="rId12" Type="http://schemas.openxmlformats.org/officeDocument/2006/relationships/slide" Target="slides/slide7.xml"/><Relationship Id="rId34" Type="http://schemas.openxmlformats.org/officeDocument/2006/relationships/font" Target="fonts/Merriweather-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e63ecd204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e63ecd204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e63ecd204c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e63ecd204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e63ecd204c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e63ecd204c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e63ecd204c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e63ecd204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e660a1c4d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e660a1c4d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e7158ceb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e7158ceb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e94f96faa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e94f96faa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e94f96faa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e94f96faa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e63ecd204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e63ecd204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e62dda2fc2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e62dda2fc2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e624b0d682_0_7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e624b0d682_0_7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e624b0d682_0_8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e624b0d682_0_8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e624b0d682_0_8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e624b0d682_0_8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e62dda2fc2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e62dda2fc2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e63ecd204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e63ecd20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e63ecd204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e63ecd204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e63ecd204c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e63ecd204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3.png"/><Relationship Id="rId5"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3" name="Shape 63"/>
        <p:cNvGrpSpPr/>
        <p:nvPr/>
      </p:nvGrpSpPr>
      <p:grpSpPr>
        <a:xfrm>
          <a:off x="0" y="0"/>
          <a:ext cx="0" cy="0"/>
          <a:chOff x="0" y="0"/>
          <a:chExt cx="0" cy="0"/>
        </a:xfrm>
      </p:grpSpPr>
      <p:sp>
        <p:nvSpPr>
          <p:cNvPr id="64" name="Google Shape;64;p13"/>
          <p:cNvSpPr/>
          <p:nvPr/>
        </p:nvSpPr>
        <p:spPr>
          <a:xfrm>
            <a:off x="4700100" y="1975175"/>
            <a:ext cx="4321200" cy="1830000"/>
          </a:xfrm>
          <a:prstGeom prst="roundRect">
            <a:avLst>
              <a:gd fmla="val 16667" name="adj"/>
            </a:avLst>
          </a:prstGeom>
          <a:solidFill>
            <a:srgbClr val="FFFFFF">
              <a:alpha val="77090"/>
            </a:srgbClr>
          </a:solidFill>
          <a:ln cap="flat" cmpd="sng" w="381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accent6"/>
                </a:solidFill>
                <a:latin typeface="Book Antiqua"/>
                <a:ea typeface="Book Antiqua"/>
                <a:cs typeface="Book Antiqua"/>
                <a:sym typeface="Book Antiqua"/>
              </a:rPr>
              <a:t>Toronto Neighborhoods’ Business and their influence on Crime in 2020</a:t>
            </a:r>
            <a:endParaRPr sz="2400">
              <a:solidFill>
                <a:schemeClr val="accent6"/>
              </a:solidFill>
              <a:latin typeface="Book Antiqua"/>
              <a:ea typeface="Book Antiqua"/>
              <a:cs typeface="Book Antiqua"/>
              <a:sym typeface="Book Antiqua"/>
            </a:endParaRPr>
          </a:p>
          <a:p>
            <a:pPr indent="0" lvl="0" marL="0" rtl="0" algn="r">
              <a:lnSpc>
                <a:spcPct val="115000"/>
              </a:lnSpc>
              <a:spcBef>
                <a:spcPts val="200"/>
              </a:spcBef>
              <a:spcAft>
                <a:spcPts val="200"/>
              </a:spcAft>
              <a:buNone/>
            </a:pPr>
            <a:r>
              <a:rPr i="1" lang="en" sz="1500">
                <a:solidFill>
                  <a:schemeClr val="lt2"/>
                </a:solidFill>
              </a:rPr>
              <a:t>Applied Data Science Capstone</a:t>
            </a:r>
            <a:endParaRPr sz="2400">
              <a:solidFill>
                <a:schemeClr val="lt2"/>
              </a:solidFill>
              <a:latin typeface="Book Antiqua"/>
              <a:ea typeface="Book Antiqua"/>
              <a:cs typeface="Book Antiqua"/>
              <a:sym typeface="Book Antiqua"/>
            </a:endParaRPr>
          </a:p>
        </p:txBody>
      </p:sp>
      <p:sp>
        <p:nvSpPr>
          <p:cNvPr id="65" name="Google Shape;65;p13"/>
          <p:cNvSpPr txBox="1"/>
          <p:nvPr/>
        </p:nvSpPr>
        <p:spPr>
          <a:xfrm>
            <a:off x="7459925" y="4544050"/>
            <a:ext cx="93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66" name="Google Shape;66;p13"/>
          <p:cNvSpPr txBox="1"/>
          <p:nvPr/>
        </p:nvSpPr>
        <p:spPr>
          <a:xfrm>
            <a:off x="6948900" y="4716175"/>
            <a:ext cx="2072400" cy="648000"/>
          </a:xfrm>
          <a:prstGeom prst="rect">
            <a:avLst/>
          </a:prstGeom>
          <a:noFill/>
          <a:ln>
            <a:noFill/>
          </a:ln>
        </p:spPr>
        <p:txBody>
          <a:bodyPr anchorCtr="0" anchor="t" bIns="91425" lIns="91425" spcFirstLastPara="1" rIns="91425" wrap="square" tIns="91425">
            <a:spAutoFit/>
          </a:bodyPr>
          <a:lstStyle/>
          <a:p>
            <a:pPr indent="0" lvl="0" marL="0" rtl="0" algn="r">
              <a:lnSpc>
                <a:spcPct val="115000"/>
              </a:lnSpc>
              <a:spcBef>
                <a:spcPts val="300"/>
              </a:spcBef>
              <a:spcAft>
                <a:spcPts val="0"/>
              </a:spcAft>
              <a:buNone/>
            </a:pPr>
            <a:r>
              <a:rPr lang="en">
                <a:solidFill>
                  <a:srgbClr val="FFFFFF"/>
                </a:solidFill>
                <a:latin typeface="Roboto"/>
                <a:ea typeface="Roboto"/>
                <a:cs typeface="Roboto"/>
                <a:sym typeface="Roboto"/>
              </a:rPr>
              <a:t>Alberto Carrillo Ortega</a:t>
            </a:r>
            <a:endParaRPr>
              <a:solidFill>
                <a:srgbClr val="FFFFFF"/>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p:txBody>
      </p:sp>
      <p:sp>
        <p:nvSpPr>
          <p:cNvPr id="67" name="Google Shape;67;p13"/>
          <p:cNvSpPr txBox="1"/>
          <p:nvPr/>
        </p:nvSpPr>
        <p:spPr>
          <a:xfrm>
            <a:off x="0" y="0"/>
            <a:ext cx="3000000" cy="369300"/>
          </a:xfrm>
          <a:prstGeom prst="rect">
            <a:avLst/>
          </a:prstGeom>
          <a:solidFill>
            <a:srgbClr val="FFFFFF">
              <a:alpha val="51959"/>
            </a:srgbClr>
          </a:solidFill>
          <a:ln cap="flat" cmpd="sng" w="9525">
            <a:solidFill>
              <a:schemeClr val="accent6"/>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accent6"/>
                </a:solidFill>
                <a:latin typeface="Book Antiqua"/>
                <a:ea typeface="Book Antiqua"/>
                <a:cs typeface="Book Antiqua"/>
                <a:sym typeface="Book Antiqua"/>
              </a:rPr>
              <a:t>IBM Data Science Professional Certificate</a:t>
            </a:r>
            <a:endParaRPr>
              <a:solidFill>
                <a:schemeClr val="accent6"/>
              </a:solidFill>
              <a:latin typeface="Book Antiqua"/>
              <a:ea typeface="Book Antiqua"/>
              <a:cs typeface="Book Antiqua"/>
              <a:sym typeface="Book Antiqu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type="title"/>
          </p:nvPr>
        </p:nvSpPr>
        <p:spPr>
          <a:xfrm>
            <a:off x="311725" y="281225"/>
            <a:ext cx="5120400" cy="843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Variables Against each other Colored by Crime</a:t>
            </a:r>
            <a:endParaRPr/>
          </a:p>
        </p:txBody>
      </p:sp>
      <p:pic>
        <p:nvPicPr>
          <p:cNvPr id="135" name="Google Shape;135;p22"/>
          <p:cNvPicPr preferRelativeResize="0"/>
          <p:nvPr/>
        </p:nvPicPr>
        <p:blipFill>
          <a:blip r:embed="rId3">
            <a:alphaModFix/>
          </a:blip>
          <a:stretch>
            <a:fillRect/>
          </a:stretch>
        </p:blipFill>
        <p:spPr>
          <a:xfrm>
            <a:off x="424575" y="1376525"/>
            <a:ext cx="4714977" cy="3651575"/>
          </a:xfrm>
          <a:prstGeom prst="rect">
            <a:avLst/>
          </a:prstGeom>
          <a:noFill/>
          <a:ln>
            <a:noFill/>
          </a:ln>
        </p:spPr>
      </p:pic>
      <p:sp>
        <p:nvSpPr>
          <p:cNvPr id="136" name="Google Shape;136;p22"/>
          <p:cNvSpPr txBox="1"/>
          <p:nvPr>
            <p:ph idx="2" type="body"/>
          </p:nvPr>
        </p:nvSpPr>
        <p:spPr>
          <a:xfrm>
            <a:off x="5139550" y="1376525"/>
            <a:ext cx="3655200" cy="3651600"/>
          </a:xfrm>
          <a:prstGeom prst="rect">
            <a:avLst/>
          </a:prstGeom>
        </p:spPr>
        <p:txBody>
          <a:bodyPr anchorCtr="0" anchor="ctr" bIns="91425" lIns="91425" spcFirstLastPara="1" rIns="91425" wrap="square" tIns="91425">
            <a:normAutofit/>
          </a:bodyPr>
          <a:lstStyle/>
          <a:p>
            <a:pPr indent="-311150" lvl="0" marL="457200" rtl="0" algn="l">
              <a:spcBef>
                <a:spcPts val="0"/>
              </a:spcBef>
              <a:spcAft>
                <a:spcPts val="0"/>
              </a:spcAft>
              <a:buSzPts val="1300"/>
              <a:buChar char="●"/>
            </a:pPr>
            <a:r>
              <a:rPr lang="en"/>
              <a:t>By drawing one variable against the other and coloring the result on the category of crime rate we can display a lot of information in a small space.</a:t>
            </a:r>
            <a:endParaRPr/>
          </a:p>
          <a:p>
            <a:pPr indent="-311150" lvl="0" marL="457200" rtl="0" algn="l">
              <a:spcBef>
                <a:spcPts val="1000"/>
              </a:spcBef>
              <a:spcAft>
                <a:spcPts val="0"/>
              </a:spcAft>
              <a:buSzPts val="1300"/>
              <a:buChar char="●"/>
            </a:pPr>
            <a:r>
              <a:rPr lang="en"/>
              <a:t>We are looking for possible regression lines or similar occurrences.</a:t>
            </a:r>
            <a:endParaRPr/>
          </a:p>
          <a:p>
            <a:pPr indent="-311150" lvl="0" marL="457200" rtl="0" algn="l">
              <a:spcBef>
                <a:spcPts val="1000"/>
              </a:spcBef>
              <a:spcAft>
                <a:spcPts val="1000"/>
              </a:spcAft>
              <a:buSzPts val="1300"/>
              <a:buChar char="●"/>
            </a:pPr>
            <a:r>
              <a:rPr lang="en"/>
              <a:t>The lack of diagonal lines in these graphs means that there is not a strong linear correlation. However, we can appreciate some clustering between the variables. </a:t>
            </a:r>
            <a:endParaRPr sz="1200">
              <a:solidFill>
                <a:srgbClr val="000000"/>
              </a:solidFill>
              <a:latin typeface="Book Antiqua"/>
              <a:ea typeface="Book Antiqua"/>
              <a:cs typeface="Book Antiqua"/>
              <a:sym typeface="Book Antiqu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311725" y="500925"/>
            <a:ext cx="3127500" cy="1829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Variables Against each other Colored by Crime</a:t>
            </a:r>
            <a:endParaRPr/>
          </a:p>
          <a:p>
            <a:pPr indent="0" lvl="0" marL="0" rtl="0" algn="ctr">
              <a:spcBef>
                <a:spcPts val="0"/>
              </a:spcBef>
              <a:spcAft>
                <a:spcPts val="0"/>
              </a:spcAft>
              <a:buNone/>
            </a:pPr>
            <a:r>
              <a:rPr lang="en"/>
              <a:t>-Clustering-</a:t>
            </a:r>
            <a:endParaRPr/>
          </a:p>
        </p:txBody>
      </p:sp>
      <p:sp>
        <p:nvSpPr>
          <p:cNvPr id="142" name="Google Shape;142;p23"/>
          <p:cNvSpPr txBox="1"/>
          <p:nvPr>
            <p:ph idx="1" type="body"/>
          </p:nvPr>
        </p:nvSpPr>
        <p:spPr>
          <a:xfrm>
            <a:off x="311700" y="2782675"/>
            <a:ext cx="3127500" cy="19059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solidFill>
                  <a:schemeClr val="lt1"/>
                </a:solidFill>
              </a:rPr>
              <a:t>When drawing the number of Food venues against the Nightlife ones we can observe that if the number of both types are high, the majority of the crime rates are high, and the opposite is also true.</a:t>
            </a:r>
            <a:endParaRPr>
              <a:solidFill>
                <a:schemeClr val="lt1"/>
              </a:solidFill>
            </a:endParaRPr>
          </a:p>
        </p:txBody>
      </p:sp>
      <p:pic>
        <p:nvPicPr>
          <p:cNvPr id="143" name="Google Shape;143;p23"/>
          <p:cNvPicPr preferRelativeResize="0"/>
          <p:nvPr/>
        </p:nvPicPr>
        <p:blipFill>
          <a:blip r:embed="rId3">
            <a:alphaModFix/>
          </a:blip>
          <a:stretch>
            <a:fillRect/>
          </a:stretch>
        </p:blipFill>
        <p:spPr>
          <a:xfrm>
            <a:off x="3922725" y="241225"/>
            <a:ext cx="5039401" cy="4791275"/>
          </a:xfrm>
          <a:prstGeom prst="rect">
            <a:avLst/>
          </a:prstGeom>
          <a:noFill/>
          <a:ln>
            <a:noFill/>
          </a:ln>
        </p:spPr>
      </p:pic>
      <p:sp>
        <p:nvSpPr>
          <p:cNvPr id="144" name="Google Shape;144;p23"/>
          <p:cNvSpPr/>
          <p:nvPr/>
        </p:nvSpPr>
        <p:spPr>
          <a:xfrm rot="794431">
            <a:off x="6423767" y="1657802"/>
            <a:ext cx="1309819" cy="2316343"/>
          </a:xfrm>
          <a:prstGeom prst="ellipse">
            <a:avLst/>
          </a:prstGeom>
          <a:noFill/>
          <a:ln cap="flat" cmpd="sng" w="38100">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3"/>
          <p:cNvSpPr/>
          <p:nvPr/>
        </p:nvSpPr>
        <p:spPr>
          <a:xfrm rot="-522062">
            <a:off x="4805262" y="3559925"/>
            <a:ext cx="1592427" cy="970596"/>
          </a:xfrm>
          <a:prstGeom prst="ellipse">
            <a:avLst/>
          </a:prstGeom>
          <a:noFill/>
          <a:ln cap="flat" cmpd="sng" w="38100">
            <a:solidFill>
              <a:srgbClr val="45818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BA7FE"/>
            </a:gs>
            <a:gs pos="100000">
              <a:srgbClr val="114AF5"/>
            </a:gs>
          </a:gsLst>
          <a:lin ang="5400012" scaled="0"/>
        </a:gradFill>
      </p:bgPr>
    </p:bg>
    <p:spTree>
      <p:nvGrpSpPr>
        <p:cNvPr id="149" name="Shape 149"/>
        <p:cNvGrpSpPr/>
        <p:nvPr/>
      </p:nvGrpSpPr>
      <p:grpSpPr>
        <a:xfrm>
          <a:off x="0" y="0"/>
          <a:ext cx="0" cy="0"/>
          <a:chOff x="0" y="0"/>
          <a:chExt cx="0" cy="0"/>
        </a:xfrm>
      </p:grpSpPr>
      <p:sp>
        <p:nvSpPr>
          <p:cNvPr id="150" name="Google Shape;150;p24"/>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lt1"/>
                </a:solidFill>
              </a:rPr>
              <a:t>Predictive Modeling</a:t>
            </a:r>
            <a:endParaRPr>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Regression Approach</a:t>
            </a:r>
            <a:endParaRPr/>
          </a:p>
        </p:txBody>
      </p:sp>
      <p:sp>
        <p:nvSpPr>
          <p:cNvPr id="156" name="Google Shape;156;p25"/>
          <p:cNvSpPr txBox="1"/>
          <p:nvPr>
            <p:ph idx="2" type="body"/>
          </p:nvPr>
        </p:nvSpPr>
        <p:spPr>
          <a:xfrm>
            <a:off x="4717725" y="1476725"/>
            <a:ext cx="4114500" cy="3349500"/>
          </a:xfrm>
          <a:prstGeom prst="rect">
            <a:avLst/>
          </a:prstGeom>
        </p:spPr>
        <p:txBody>
          <a:bodyPr anchorCtr="0" anchor="ctr" bIns="91425" lIns="91425" spcFirstLastPara="1" rIns="91425" wrap="square" tIns="91425">
            <a:normAutofit fontScale="85000" lnSpcReduction="10000"/>
          </a:bodyPr>
          <a:lstStyle/>
          <a:p>
            <a:pPr indent="-298767" lvl="0" marL="457200" rtl="0" algn="just">
              <a:spcBef>
                <a:spcPts val="0"/>
              </a:spcBef>
              <a:spcAft>
                <a:spcPts val="0"/>
              </a:spcAft>
              <a:buSzPct val="100000"/>
              <a:buChar char="●"/>
            </a:pPr>
            <a:r>
              <a:rPr lang="en"/>
              <a:t>Even though we have already stated that there is not a strong linear correlation between the variables, there might still exist a polynomial one. </a:t>
            </a:r>
            <a:endParaRPr/>
          </a:p>
          <a:p>
            <a:pPr indent="-298767" lvl="0" marL="457200" rtl="0" algn="just">
              <a:spcBef>
                <a:spcPts val="500"/>
              </a:spcBef>
              <a:spcAft>
                <a:spcPts val="0"/>
              </a:spcAft>
              <a:buSzPct val="100000"/>
              <a:buChar char="●"/>
            </a:pPr>
            <a:r>
              <a:rPr lang="en"/>
              <a:t>We need to transform the data from first degree to second degree. This can be archived through polynomial elevation.</a:t>
            </a:r>
            <a:endParaRPr/>
          </a:p>
          <a:p>
            <a:pPr indent="-298767" lvl="0" marL="457200" rtl="0" algn="just">
              <a:spcBef>
                <a:spcPts val="500"/>
              </a:spcBef>
              <a:spcAft>
                <a:spcPts val="0"/>
              </a:spcAft>
              <a:buSzPct val="100000"/>
              <a:buChar char="●"/>
            </a:pPr>
            <a:r>
              <a:rPr lang="en"/>
              <a:t>After processing our dataset our originals ten variables are now 66. To solve this issue, we make use of recursive feature elimination (RFE) and a grid search.</a:t>
            </a:r>
            <a:endParaRPr/>
          </a:p>
          <a:p>
            <a:pPr indent="-298767" lvl="0" marL="457200" rtl="0" algn="just">
              <a:spcBef>
                <a:spcPts val="500"/>
              </a:spcBef>
              <a:spcAft>
                <a:spcPts val="0"/>
              </a:spcAft>
              <a:buSzPct val="100000"/>
              <a:buChar char="●"/>
            </a:pPr>
            <a:r>
              <a:rPr lang="en"/>
              <a:t>The parameter mean_test_score is the average score of each fold in our grid search, and is the most important value. It says how well our model generalizes.</a:t>
            </a:r>
            <a:endParaRPr/>
          </a:p>
          <a:p>
            <a:pPr indent="-298767" lvl="0" marL="457200" rtl="0" algn="just">
              <a:spcBef>
                <a:spcPts val="500"/>
              </a:spcBef>
              <a:spcAft>
                <a:spcPts val="500"/>
              </a:spcAft>
              <a:buSzPct val="100000"/>
              <a:buChar char="●"/>
            </a:pPr>
            <a:r>
              <a:rPr lang="en"/>
              <a:t>In this case the values are near 0 which for our scoring method R</a:t>
            </a:r>
            <a:r>
              <a:rPr baseline="30000" lang="en"/>
              <a:t>2</a:t>
            </a:r>
            <a:r>
              <a:rPr lang="en"/>
              <a:t> means that our model can’t explain the data. It seems like the data is not appropriate for a regression model of second degree.</a:t>
            </a:r>
            <a:endParaRPr/>
          </a:p>
        </p:txBody>
      </p:sp>
      <p:pic>
        <p:nvPicPr>
          <p:cNvPr id="157" name="Google Shape;157;p25"/>
          <p:cNvPicPr preferRelativeResize="0"/>
          <p:nvPr/>
        </p:nvPicPr>
        <p:blipFill>
          <a:blip r:embed="rId3">
            <a:alphaModFix/>
          </a:blip>
          <a:stretch>
            <a:fillRect/>
          </a:stretch>
        </p:blipFill>
        <p:spPr>
          <a:xfrm>
            <a:off x="281200" y="1476725"/>
            <a:ext cx="4436526" cy="1510750"/>
          </a:xfrm>
          <a:prstGeom prst="rect">
            <a:avLst/>
          </a:prstGeom>
          <a:noFill/>
          <a:ln>
            <a:noFill/>
          </a:ln>
        </p:spPr>
      </p:pic>
      <p:pic>
        <p:nvPicPr>
          <p:cNvPr id="158" name="Google Shape;158;p25"/>
          <p:cNvPicPr preferRelativeResize="0"/>
          <p:nvPr/>
        </p:nvPicPr>
        <p:blipFill>
          <a:blip r:embed="rId4">
            <a:alphaModFix/>
          </a:blip>
          <a:stretch>
            <a:fillRect/>
          </a:stretch>
        </p:blipFill>
        <p:spPr>
          <a:xfrm>
            <a:off x="493481" y="3051050"/>
            <a:ext cx="4224244" cy="1775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311725" y="266425"/>
            <a:ext cx="8520600" cy="858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Classification Approach </a:t>
            </a:r>
            <a:endParaRPr/>
          </a:p>
          <a:p>
            <a:pPr indent="0" lvl="0" marL="0" rtl="0" algn="l">
              <a:spcBef>
                <a:spcPts val="0"/>
              </a:spcBef>
              <a:spcAft>
                <a:spcPts val="0"/>
              </a:spcAft>
              <a:buNone/>
            </a:pPr>
            <a:r>
              <a:rPr lang="en"/>
              <a:t>K-Neighbors Classification</a:t>
            </a:r>
            <a:endParaRPr/>
          </a:p>
        </p:txBody>
      </p:sp>
      <p:sp>
        <p:nvSpPr>
          <p:cNvPr id="164" name="Google Shape;164;p26"/>
          <p:cNvSpPr txBox="1"/>
          <p:nvPr>
            <p:ph idx="2" type="body"/>
          </p:nvPr>
        </p:nvSpPr>
        <p:spPr>
          <a:xfrm>
            <a:off x="4717725" y="1476725"/>
            <a:ext cx="4114500" cy="3349500"/>
          </a:xfrm>
          <a:prstGeom prst="rect">
            <a:avLst/>
          </a:prstGeom>
        </p:spPr>
        <p:txBody>
          <a:bodyPr anchorCtr="0" anchor="ctr" bIns="91425" lIns="91425" spcFirstLastPara="1" rIns="91425" wrap="square" tIns="91425">
            <a:normAutofit fontScale="85000" lnSpcReduction="10000"/>
          </a:bodyPr>
          <a:lstStyle/>
          <a:p>
            <a:pPr indent="-298767" lvl="0" marL="457200" rtl="0" algn="l">
              <a:spcBef>
                <a:spcPts val="0"/>
              </a:spcBef>
              <a:spcAft>
                <a:spcPts val="0"/>
              </a:spcAft>
              <a:buSzPct val="100000"/>
              <a:buChar char="●"/>
            </a:pPr>
            <a:r>
              <a:rPr lang="en"/>
              <a:t>This time we want to classify the neighborhoods. This is an easier endeavor as classification a neighborhood is akin to give it a value but instead, we are assigning it in an interval.</a:t>
            </a:r>
            <a:endParaRPr/>
          </a:p>
          <a:p>
            <a:pPr indent="-298767" lvl="0" marL="457200" rtl="0" algn="l">
              <a:spcBef>
                <a:spcPts val="1000"/>
              </a:spcBef>
              <a:spcAft>
                <a:spcPts val="0"/>
              </a:spcAft>
              <a:buSzPct val="100000"/>
              <a:buChar char="●"/>
            </a:pPr>
            <a:r>
              <a:rPr lang="en"/>
              <a:t>There are plenty of classification models. For this problem we will choose K-neighbors because of the previous clustering we saw in the preliminary analysis</a:t>
            </a:r>
            <a:endParaRPr/>
          </a:p>
          <a:p>
            <a:pPr indent="-298767" lvl="0" marL="457200" rtl="0" algn="l">
              <a:spcBef>
                <a:spcPts val="1000"/>
              </a:spcBef>
              <a:spcAft>
                <a:spcPts val="0"/>
              </a:spcAft>
              <a:buSzPct val="100000"/>
              <a:buChar char="●"/>
            </a:pPr>
            <a:r>
              <a:rPr lang="en"/>
              <a:t>To find the optimal value for K we can make use of the grid search. We will search for K between 2 and 11. </a:t>
            </a:r>
            <a:endParaRPr/>
          </a:p>
          <a:p>
            <a:pPr indent="-298767" lvl="0" marL="457200" rtl="0" algn="l">
              <a:spcBef>
                <a:spcPts val="1000"/>
              </a:spcBef>
              <a:spcAft>
                <a:spcPts val="0"/>
              </a:spcAft>
              <a:buSzPct val="100000"/>
              <a:buChar char="●"/>
            </a:pPr>
            <a:r>
              <a:rPr lang="en"/>
              <a:t>The search returns that the optimal number for K is 7, and such model has a F1 score of 0.5824 and Jaccard Index of 0.4232.</a:t>
            </a:r>
            <a:endParaRPr/>
          </a:p>
          <a:p>
            <a:pPr indent="-298767" lvl="0" marL="457200" rtl="0" algn="l">
              <a:spcBef>
                <a:spcPts val="1000"/>
              </a:spcBef>
              <a:spcAft>
                <a:spcPts val="1000"/>
              </a:spcAft>
              <a:buSzPct val="100000"/>
              <a:buChar char="●"/>
            </a:pPr>
            <a:r>
              <a:rPr lang="en"/>
              <a:t>These scores are not near their maximum value, but they are much higher than the values we got from our linear regressor.</a:t>
            </a:r>
            <a:endParaRPr/>
          </a:p>
        </p:txBody>
      </p:sp>
      <p:pic>
        <p:nvPicPr>
          <p:cNvPr id="165" name="Google Shape;165;p26"/>
          <p:cNvPicPr preferRelativeResize="0"/>
          <p:nvPr/>
        </p:nvPicPr>
        <p:blipFill>
          <a:blip r:embed="rId3">
            <a:alphaModFix/>
          </a:blip>
          <a:stretch>
            <a:fillRect/>
          </a:stretch>
        </p:blipFill>
        <p:spPr>
          <a:xfrm>
            <a:off x="825725" y="3063675"/>
            <a:ext cx="3347500" cy="1775025"/>
          </a:xfrm>
          <a:prstGeom prst="rect">
            <a:avLst/>
          </a:prstGeom>
          <a:noFill/>
          <a:ln>
            <a:noFill/>
          </a:ln>
        </p:spPr>
      </p:pic>
      <p:pic>
        <p:nvPicPr>
          <p:cNvPr id="166" name="Google Shape;166;p26"/>
          <p:cNvPicPr preferRelativeResize="0"/>
          <p:nvPr/>
        </p:nvPicPr>
        <p:blipFill rotWithShape="1">
          <a:blip r:embed="rId4">
            <a:alphaModFix/>
          </a:blip>
          <a:srcRect b="0" l="0" r="0" t="0"/>
          <a:stretch/>
        </p:blipFill>
        <p:spPr>
          <a:xfrm>
            <a:off x="296463" y="1476725"/>
            <a:ext cx="4406000" cy="1510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311725" y="266425"/>
            <a:ext cx="8520600" cy="858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Classification Approach </a:t>
            </a:r>
            <a:endParaRPr/>
          </a:p>
          <a:p>
            <a:pPr indent="0" lvl="0" marL="0" rtl="0" algn="l">
              <a:spcBef>
                <a:spcPts val="0"/>
              </a:spcBef>
              <a:spcAft>
                <a:spcPts val="0"/>
              </a:spcAft>
              <a:buNone/>
            </a:pPr>
            <a:r>
              <a:rPr lang="en"/>
              <a:t>Decision Tree </a:t>
            </a:r>
            <a:r>
              <a:rPr lang="en"/>
              <a:t>Classification</a:t>
            </a:r>
            <a:endParaRPr/>
          </a:p>
        </p:txBody>
      </p:sp>
      <p:sp>
        <p:nvSpPr>
          <p:cNvPr id="172" name="Google Shape;172;p27"/>
          <p:cNvSpPr txBox="1"/>
          <p:nvPr>
            <p:ph idx="2" type="body"/>
          </p:nvPr>
        </p:nvSpPr>
        <p:spPr>
          <a:xfrm>
            <a:off x="4717725" y="1476725"/>
            <a:ext cx="4114500" cy="3349500"/>
          </a:xfrm>
          <a:prstGeom prst="rect">
            <a:avLst/>
          </a:prstGeom>
        </p:spPr>
        <p:txBody>
          <a:bodyPr anchorCtr="0" anchor="ctr" bIns="91425" lIns="91425" spcFirstLastPara="1" rIns="91425" wrap="square" tIns="91425">
            <a:normAutofit fontScale="85000" lnSpcReduction="20000"/>
          </a:bodyPr>
          <a:lstStyle/>
          <a:p>
            <a:pPr indent="-298767" lvl="0" marL="457200" rtl="0" algn="l">
              <a:spcBef>
                <a:spcPts val="0"/>
              </a:spcBef>
              <a:spcAft>
                <a:spcPts val="0"/>
              </a:spcAft>
              <a:buSzPct val="100000"/>
              <a:buChar char="●"/>
            </a:pPr>
            <a:r>
              <a:rPr lang="en"/>
              <a:t>The decision of employing a decision tree in this problem comes from their good performance in the majority of classification problems, and the possibility of direct interpretation of their structure.</a:t>
            </a:r>
            <a:endParaRPr/>
          </a:p>
          <a:p>
            <a:pPr indent="-298767" lvl="0" marL="457200" rtl="0" algn="l">
              <a:spcBef>
                <a:spcPts val="600"/>
              </a:spcBef>
              <a:spcAft>
                <a:spcPts val="0"/>
              </a:spcAft>
              <a:buSzPct val="100000"/>
              <a:buChar char="●"/>
            </a:pPr>
            <a:r>
              <a:rPr lang="en"/>
              <a:t>Classification trees also have a hyperparameter. Their max deep. A low value won’t be able to classify effectively and a high value overfits to our training set. </a:t>
            </a:r>
            <a:endParaRPr/>
          </a:p>
          <a:p>
            <a:pPr indent="-298767" lvl="0" marL="457200" rtl="0" algn="l">
              <a:spcBef>
                <a:spcPts val="600"/>
              </a:spcBef>
              <a:spcAft>
                <a:spcPts val="0"/>
              </a:spcAft>
              <a:buSzPct val="100000"/>
              <a:buChar char="●"/>
            </a:pPr>
            <a:r>
              <a:rPr lang="en"/>
              <a:t>To set this parameter we can make use of the grid search. We will search for values between 3 and 15.</a:t>
            </a:r>
            <a:endParaRPr/>
          </a:p>
          <a:p>
            <a:pPr indent="-298767" lvl="0" marL="457200" rtl="0" algn="l">
              <a:spcBef>
                <a:spcPts val="600"/>
              </a:spcBef>
              <a:spcAft>
                <a:spcPts val="0"/>
              </a:spcAft>
              <a:buSzPct val="100000"/>
              <a:buChar char="●"/>
            </a:pPr>
            <a:r>
              <a:rPr lang="en"/>
              <a:t>The optimal value for deep is 6, with a mean score of 0.4518. Other scoring returns values of 0.8087 for F1 score and of 0.68254 for Jaccard index.</a:t>
            </a:r>
            <a:endParaRPr/>
          </a:p>
          <a:p>
            <a:pPr indent="-298767" lvl="0" marL="457200" rtl="0" algn="l">
              <a:spcBef>
                <a:spcPts val="600"/>
              </a:spcBef>
              <a:spcAft>
                <a:spcPts val="0"/>
              </a:spcAft>
              <a:buSzPct val="100000"/>
              <a:buChar char="●"/>
            </a:pPr>
            <a:r>
              <a:rPr lang="en"/>
              <a:t>This means that there is a correlation between the neighborhoods’ venues and their criminality.</a:t>
            </a:r>
            <a:endParaRPr/>
          </a:p>
          <a:p>
            <a:pPr indent="-298767" lvl="0" marL="457200" rtl="0" algn="l">
              <a:spcBef>
                <a:spcPts val="600"/>
              </a:spcBef>
              <a:spcAft>
                <a:spcPts val="600"/>
              </a:spcAft>
              <a:buSzPct val="100000"/>
              <a:buChar char="●"/>
            </a:pPr>
            <a:r>
              <a:rPr lang="en"/>
              <a:t>The lower the value of deep the easier to read the tree is, so it's good that the best value is six and not a higher one.</a:t>
            </a:r>
            <a:endParaRPr/>
          </a:p>
        </p:txBody>
      </p:sp>
      <p:pic>
        <p:nvPicPr>
          <p:cNvPr id="173" name="Google Shape;173;p27"/>
          <p:cNvPicPr preferRelativeResize="0"/>
          <p:nvPr/>
        </p:nvPicPr>
        <p:blipFill>
          <a:blip r:embed="rId3">
            <a:alphaModFix/>
          </a:blip>
          <a:stretch>
            <a:fillRect/>
          </a:stretch>
        </p:blipFill>
        <p:spPr>
          <a:xfrm>
            <a:off x="311725" y="1512438"/>
            <a:ext cx="4390751" cy="1475654"/>
          </a:xfrm>
          <a:prstGeom prst="rect">
            <a:avLst/>
          </a:prstGeom>
          <a:noFill/>
          <a:ln>
            <a:noFill/>
          </a:ln>
        </p:spPr>
      </p:pic>
      <p:pic>
        <p:nvPicPr>
          <p:cNvPr id="174" name="Google Shape;174;p27"/>
          <p:cNvPicPr preferRelativeResize="0"/>
          <p:nvPr/>
        </p:nvPicPr>
        <p:blipFill>
          <a:blip r:embed="rId4">
            <a:alphaModFix/>
          </a:blip>
          <a:stretch>
            <a:fillRect/>
          </a:stretch>
        </p:blipFill>
        <p:spPr>
          <a:xfrm>
            <a:off x="995463" y="3063675"/>
            <a:ext cx="3023266" cy="1775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8"/>
          <p:cNvSpPr txBox="1"/>
          <p:nvPr>
            <p:ph idx="1" type="body"/>
          </p:nvPr>
        </p:nvSpPr>
        <p:spPr>
          <a:xfrm>
            <a:off x="311700" y="4445200"/>
            <a:ext cx="7979400" cy="622200"/>
          </a:xfrm>
          <a:prstGeom prst="rect">
            <a:avLst/>
          </a:prstGeom>
        </p:spPr>
        <p:txBody>
          <a:bodyPr anchorCtr="0" anchor="ctr" bIns="91425" lIns="91425" spcFirstLastPara="1" rIns="91425" wrap="square" tIns="91425">
            <a:normAutofit fontScale="62500" lnSpcReduction="20000"/>
          </a:bodyPr>
          <a:lstStyle/>
          <a:p>
            <a:pPr indent="0" lvl="0" marL="0" rtl="0" algn="l">
              <a:spcBef>
                <a:spcPts val="0"/>
              </a:spcBef>
              <a:spcAft>
                <a:spcPts val="0"/>
              </a:spcAft>
              <a:buNone/>
            </a:pPr>
            <a:r>
              <a:rPr lang="en" sz="2800"/>
              <a:t>A Classification Approach</a:t>
            </a:r>
            <a:endParaRPr sz="2800"/>
          </a:p>
          <a:p>
            <a:pPr indent="0" lvl="0" marL="0" rtl="0" algn="l">
              <a:spcBef>
                <a:spcPts val="0"/>
              </a:spcBef>
              <a:spcAft>
                <a:spcPts val="0"/>
              </a:spcAft>
              <a:buNone/>
            </a:pPr>
            <a:r>
              <a:rPr lang="en" sz="2800"/>
              <a:t>Decision Tree Classification</a:t>
            </a:r>
            <a:endParaRPr/>
          </a:p>
        </p:txBody>
      </p:sp>
      <p:pic>
        <p:nvPicPr>
          <p:cNvPr id="180" name="Google Shape;180;p28"/>
          <p:cNvPicPr preferRelativeResize="0"/>
          <p:nvPr/>
        </p:nvPicPr>
        <p:blipFill>
          <a:blip r:embed="rId3">
            <a:alphaModFix/>
          </a:blip>
          <a:stretch>
            <a:fillRect/>
          </a:stretch>
        </p:blipFill>
        <p:spPr>
          <a:xfrm>
            <a:off x="731418" y="118388"/>
            <a:ext cx="7559725" cy="2309025"/>
          </a:xfrm>
          <a:prstGeom prst="rect">
            <a:avLst/>
          </a:prstGeom>
          <a:noFill/>
          <a:ln>
            <a:noFill/>
          </a:ln>
        </p:spPr>
      </p:pic>
      <p:sp>
        <p:nvSpPr>
          <p:cNvPr id="181" name="Google Shape;181;p28"/>
          <p:cNvSpPr txBox="1"/>
          <p:nvPr>
            <p:ph idx="4294967295" type="body"/>
          </p:nvPr>
        </p:nvSpPr>
        <p:spPr>
          <a:xfrm>
            <a:off x="731425" y="2427425"/>
            <a:ext cx="7559700" cy="19020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t>One of the pros of using decision trees is that they are interpretable by non-experts.</a:t>
            </a:r>
            <a:endParaRPr/>
          </a:p>
          <a:p>
            <a:pPr indent="0" lvl="0" marL="0" rtl="0" algn="l">
              <a:lnSpc>
                <a:spcPct val="100000"/>
              </a:lnSpc>
              <a:spcBef>
                <a:spcPts val="1200"/>
              </a:spcBef>
              <a:spcAft>
                <a:spcPts val="0"/>
              </a:spcAft>
              <a:buNone/>
            </a:pPr>
            <a:r>
              <a:rPr lang="en"/>
              <a:t>For example. from our tree structure we can conclude that:</a:t>
            </a:r>
            <a:endParaRPr/>
          </a:p>
          <a:p>
            <a:pPr indent="-311150" lvl="0" marL="457200" rtl="0" algn="l">
              <a:spcBef>
                <a:spcPts val="1200"/>
              </a:spcBef>
              <a:spcAft>
                <a:spcPts val="0"/>
              </a:spcAft>
              <a:buSzPts val="1300"/>
              <a:buChar char="●"/>
            </a:pPr>
            <a:r>
              <a:rPr lang="en"/>
              <a:t>75% of neighborhoods have two or less locales of "Arts &amp; Entertainment" type. The tree also tells us that, of those which do have five or more, 9/13 have high crime rates.</a:t>
            </a:r>
            <a:endParaRPr/>
          </a:p>
          <a:p>
            <a:pPr indent="-311150" lvl="0" marL="457200" rtl="0" algn="l">
              <a:spcBef>
                <a:spcPts val="0"/>
              </a:spcBef>
              <a:spcAft>
                <a:spcPts val="0"/>
              </a:spcAft>
              <a:buSzPts val="1300"/>
              <a:buChar char="●"/>
            </a:pPr>
            <a:r>
              <a:rPr lang="en"/>
              <a:t>We can also say that low population usually influences the neighborhood so it doesn't have high crime rates. (This doesn't mean the crime rates are necessarily low).</a:t>
            </a:r>
            <a:endParaRPr/>
          </a:p>
          <a:p>
            <a:pPr indent="-311150" lvl="0" marL="457200" rtl="0" algn="l">
              <a:spcBef>
                <a:spcPts val="0"/>
              </a:spcBef>
              <a:spcAft>
                <a:spcPts val="0"/>
              </a:spcAft>
              <a:buSzPts val="1300"/>
              <a:buChar char="●"/>
            </a:pPr>
            <a:r>
              <a:rPr lang="en"/>
              <a:t>Etc.</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BA7FE"/>
            </a:gs>
            <a:gs pos="100000">
              <a:srgbClr val="114AF5"/>
            </a:gs>
          </a:gsLst>
          <a:lin ang="5400012" scaled="0"/>
        </a:gradFill>
      </p:bgPr>
    </p:bg>
    <p:spTree>
      <p:nvGrpSpPr>
        <p:cNvPr id="185" name="Shape 185"/>
        <p:cNvGrpSpPr/>
        <p:nvPr/>
      </p:nvGrpSpPr>
      <p:grpSpPr>
        <a:xfrm>
          <a:off x="0" y="0"/>
          <a:ext cx="0" cy="0"/>
          <a:chOff x="0" y="0"/>
          <a:chExt cx="0" cy="0"/>
        </a:xfrm>
      </p:grpSpPr>
      <p:sp>
        <p:nvSpPr>
          <p:cNvPr id="186" name="Google Shape;186;p29"/>
          <p:cNvSpPr txBox="1"/>
          <p:nvPr>
            <p:ph type="title"/>
          </p:nvPr>
        </p:nvSpPr>
        <p:spPr>
          <a:xfrm>
            <a:off x="311700" y="615925"/>
            <a:ext cx="8520600" cy="1282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lt1"/>
                </a:solidFill>
              </a:rPr>
              <a:t>Conclusions</a:t>
            </a:r>
            <a:endParaRPr>
              <a:solidFill>
                <a:schemeClr val="lt1"/>
              </a:solidFill>
            </a:endParaRPr>
          </a:p>
          <a:p>
            <a:pPr indent="0" lvl="0" marL="0" rtl="0" algn="l">
              <a:spcBef>
                <a:spcPts val="0"/>
              </a:spcBef>
              <a:spcAft>
                <a:spcPts val="0"/>
              </a:spcAft>
              <a:buNone/>
            </a:pPr>
            <a:r>
              <a:t/>
            </a:r>
            <a:endParaRPr>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240"/>
              <a:t>Conclusions</a:t>
            </a:r>
            <a:endParaRPr sz="2740"/>
          </a:p>
        </p:txBody>
      </p:sp>
      <p:sp>
        <p:nvSpPr>
          <p:cNvPr id="192" name="Google Shape;192;p30"/>
          <p:cNvSpPr txBox="1"/>
          <p:nvPr>
            <p:ph idx="1" type="body"/>
          </p:nvPr>
        </p:nvSpPr>
        <p:spPr>
          <a:xfrm>
            <a:off x="311700" y="1505700"/>
            <a:ext cx="8680200" cy="34749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en"/>
              <a:t>After some work, we came to the conclusion that there is some degree of clustering between the neighborhoods.</a:t>
            </a:r>
            <a:endParaRPr/>
          </a:p>
          <a:p>
            <a:pPr indent="0" lvl="0" marL="0" rtl="0" algn="l">
              <a:lnSpc>
                <a:spcPct val="100000"/>
              </a:lnSpc>
              <a:spcBef>
                <a:spcPts val="1200"/>
              </a:spcBef>
              <a:spcAft>
                <a:spcPts val="0"/>
              </a:spcAft>
              <a:buNone/>
            </a:pPr>
            <a:r>
              <a:rPr lang="en"/>
              <a:t>However, even though there is a measure of similitude between same type, this correlation is not very strong.</a:t>
            </a:r>
            <a:endParaRPr/>
          </a:p>
          <a:p>
            <a:pPr indent="0" lvl="0" marL="0" rtl="0" algn="l">
              <a:lnSpc>
                <a:spcPct val="100000"/>
              </a:lnSpc>
              <a:spcBef>
                <a:spcPts val="1200"/>
              </a:spcBef>
              <a:spcAft>
                <a:spcPts val="0"/>
              </a:spcAft>
              <a:buNone/>
            </a:pPr>
            <a:r>
              <a:rPr lang="en"/>
              <a:t>We also found out that our data is unfit at all for a </a:t>
            </a:r>
            <a:r>
              <a:rPr lang="en"/>
              <a:t>linear</a:t>
            </a:r>
            <a:r>
              <a:rPr lang="en"/>
              <a:t>/</a:t>
            </a:r>
            <a:r>
              <a:rPr lang="en"/>
              <a:t>polynomial</a:t>
            </a:r>
            <a:r>
              <a:rPr lang="en"/>
              <a:t> regression model.</a:t>
            </a:r>
            <a:endParaRPr/>
          </a:p>
          <a:p>
            <a:pPr indent="0" lvl="0" marL="0" rtl="0" algn="l">
              <a:lnSpc>
                <a:spcPct val="100000"/>
              </a:lnSpc>
              <a:spcBef>
                <a:spcPts val="1200"/>
              </a:spcBef>
              <a:spcAft>
                <a:spcPts val="0"/>
              </a:spcAft>
              <a:buNone/>
            </a:pPr>
            <a:r>
              <a:rPr lang="en"/>
              <a:t>And finally, thanks to decision tree classification we came to some answer to the questions we formulated at the start.</a:t>
            </a:r>
            <a:endParaRPr/>
          </a:p>
          <a:p>
            <a:pPr indent="-311150" lvl="0" marL="457200" rtl="0" algn="l">
              <a:lnSpc>
                <a:spcPct val="100000"/>
              </a:lnSpc>
              <a:spcBef>
                <a:spcPts val="1200"/>
              </a:spcBef>
              <a:spcAft>
                <a:spcPts val="0"/>
              </a:spcAft>
              <a:buSzPts val="1300"/>
              <a:buChar char="●"/>
            </a:pPr>
            <a:r>
              <a:rPr lang="en"/>
              <a:t>Is there a correspondence between a predominant type of business and an exceptional high or low criminality?</a:t>
            </a:r>
            <a:endParaRPr/>
          </a:p>
          <a:p>
            <a:pPr indent="-298450" lvl="1" marL="914400" rtl="0" algn="l">
              <a:lnSpc>
                <a:spcPct val="100000"/>
              </a:lnSpc>
              <a:spcBef>
                <a:spcPts val="0"/>
              </a:spcBef>
              <a:spcAft>
                <a:spcPts val="0"/>
              </a:spcAft>
              <a:buSzPts val="1100"/>
              <a:buChar char="○"/>
            </a:pPr>
            <a:r>
              <a:rPr lang="en"/>
              <a:t>After the analysis we cannot say with certainty that there is a definitive factor that defines high or low crime rates. </a:t>
            </a:r>
            <a:endParaRPr/>
          </a:p>
          <a:p>
            <a:pPr indent="-311150" lvl="0" marL="457200" rtl="0" algn="l">
              <a:lnSpc>
                <a:spcPct val="100000"/>
              </a:lnSpc>
              <a:spcBef>
                <a:spcPts val="1000"/>
              </a:spcBef>
              <a:spcAft>
                <a:spcPts val="0"/>
              </a:spcAft>
              <a:buSzPts val="1300"/>
              <a:buChar char="●"/>
            </a:pPr>
            <a:r>
              <a:rPr lang="en"/>
              <a:t>Are more diverse neighborhoods less crime prone?</a:t>
            </a:r>
            <a:endParaRPr/>
          </a:p>
          <a:p>
            <a:pPr indent="-298450" lvl="1" marL="914400" rtl="0" algn="l">
              <a:lnSpc>
                <a:spcPct val="100000"/>
              </a:lnSpc>
              <a:spcBef>
                <a:spcPts val="0"/>
              </a:spcBef>
              <a:spcAft>
                <a:spcPts val="0"/>
              </a:spcAft>
              <a:buSzPts val="1100"/>
              <a:buChar char="○"/>
            </a:pPr>
            <a:r>
              <a:rPr lang="en"/>
              <a:t>We cannot conclude that with the data that we gathered. It is notable to say that most low crime neighborhoods have low amounts of Outdoors &amp; Recreation and Arts &amp; Entertainment venues.</a:t>
            </a:r>
            <a:endParaRPr/>
          </a:p>
          <a:p>
            <a:pPr indent="-311150" lvl="0" marL="457200" rtl="0" algn="l">
              <a:lnSpc>
                <a:spcPct val="100000"/>
              </a:lnSpc>
              <a:spcBef>
                <a:spcPts val="1000"/>
              </a:spcBef>
              <a:spcAft>
                <a:spcPts val="0"/>
              </a:spcAft>
              <a:buSzPts val="1300"/>
              <a:buChar char="●"/>
            </a:pPr>
            <a:r>
              <a:rPr lang="en"/>
              <a:t>What characterizes neighborhoods of notable delinquency?</a:t>
            </a:r>
            <a:endParaRPr/>
          </a:p>
          <a:p>
            <a:pPr indent="-298450" lvl="1" marL="914400" rtl="0" algn="l">
              <a:lnSpc>
                <a:spcPct val="100000"/>
              </a:lnSpc>
              <a:spcBef>
                <a:spcPts val="0"/>
              </a:spcBef>
              <a:spcAft>
                <a:spcPts val="1000"/>
              </a:spcAft>
              <a:buSzPts val="1100"/>
              <a:buChar char="○"/>
            </a:pPr>
            <a:r>
              <a:rPr lang="en"/>
              <a:t>With the current data at our disposal in this analysis is hard to differentiate between low and medium crime neighborhoods. However, contrary to what could believe, high population neighborhoods don't correlate with high crime rates neighborhoods.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758000" y="2108700"/>
            <a:ext cx="3018000" cy="9261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73" name="Google Shape;73;p14"/>
          <p:cNvSpPr txBox="1"/>
          <p:nvPr>
            <p:ph idx="1" type="body"/>
          </p:nvPr>
        </p:nvSpPr>
        <p:spPr>
          <a:xfrm>
            <a:off x="4644675" y="522450"/>
            <a:ext cx="4166400" cy="4098600"/>
          </a:xfrm>
          <a:prstGeom prst="rect">
            <a:avLst/>
          </a:prstGeom>
        </p:spPr>
        <p:txBody>
          <a:bodyPr anchorCtr="0" anchor="ctr" bIns="91425" lIns="91425" spcFirstLastPara="1" rIns="91425" wrap="square" tIns="91425">
            <a:normAutofit/>
          </a:bodyPr>
          <a:lstStyle/>
          <a:p>
            <a:pPr indent="-336550" lvl="0" marL="457200" rtl="0" algn="l">
              <a:lnSpc>
                <a:spcPct val="100000"/>
              </a:lnSpc>
              <a:spcBef>
                <a:spcPts val="0"/>
              </a:spcBef>
              <a:spcAft>
                <a:spcPts val="0"/>
              </a:spcAft>
              <a:buClr>
                <a:srgbClr val="000000"/>
              </a:buClr>
              <a:buSzPts val="1700"/>
              <a:buChar char="●"/>
            </a:pPr>
            <a:r>
              <a:rPr i="1" lang="en" sz="1700">
                <a:solidFill>
                  <a:srgbClr val="000000"/>
                </a:solidFill>
              </a:rPr>
              <a:t>Introduction</a:t>
            </a:r>
            <a:endParaRPr i="1" sz="1700">
              <a:solidFill>
                <a:srgbClr val="000000"/>
              </a:solidFill>
            </a:endParaRPr>
          </a:p>
          <a:p>
            <a:pPr indent="-336550" lvl="0" marL="457200" rtl="0" algn="l">
              <a:lnSpc>
                <a:spcPct val="100000"/>
              </a:lnSpc>
              <a:spcBef>
                <a:spcPts val="500"/>
              </a:spcBef>
              <a:spcAft>
                <a:spcPts val="0"/>
              </a:spcAft>
              <a:buClr>
                <a:srgbClr val="000000"/>
              </a:buClr>
              <a:buSzPts val="1700"/>
              <a:buChar char="●"/>
            </a:pPr>
            <a:r>
              <a:rPr i="1" lang="en" sz="1700">
                <a:solidFill>
                  <a:srgbClr val="000000"/>
                </a:solidFill>
              </a:rPr>
              <a:t>Data Sources</a:t>
            </a:r>
            <a:endParaRPr i="1" sz="1700">
              <a:solidFill>
                <a:srgbClr val="000000"/>
              </a:solidFill>
            </a:endParaRPr>
          </a:p>
          <a:p>
            <a:pPr indent="-336550" lvl="0" marL="457200" rtl="0" algn="l">
              <a:lnSpc>
                <a:spcPct val="100000"/>
              </a:lnSpc>
              <a:spcBef>
                <a:spcPts val="500"/>
              </a:spcBef>
              <a:spcAft>
                <a:spcPts val="0"/>
              </a:spcAft>
              <a:buClr>
                <a:srgbClr val="000000"/>
              </a:buClr>
              <a:buSzPts val="1700"/>
              <a:buChar char="●"/>
            </a:pPr>
            <a:r>
              <a:rPr i="1" lang="en" sz="1700">
                <a:solidFill>
                  <a:srgbClr val="000000"/>
                </a:solidFill>
              </a:rPr>
              <a:t>Data Cleaning </a:t>
            </a:r>
            <a:endParaRPr i="1" sz="1700">
              <a:solidFill>
                <a:srgbClr val="000000"/>
              </a:solidFill>
            </a:endParaRPr>
          </a:p>
          <a:p>
            <a:pPr indent="-336550" lvl="0" marL="457200" rtl="0" algn="l">
              <a:lnSpc>
                <a:spcPct val="100000"/>
              </a:lnSpc>
              <a:spcBef>
                <a:spcPts val="500"/>
              </a:spcBef>
              <a:spcAft>
                <a:spcPts val="0"/>
              </a:spcAft>
              <a:buClr>
                <a:srgbClr val="000000"/>
              </a:buClr>
              <a:buSzPts val="1700"/>
              <a:buChar char="●"/>
            </a:pPr>
            <a:r>
              <a:rPr i="1" lang="en" sz="1700">
                <a:solidFill>
                  <a:srgbClr val="000000"/>
                </a:solidFill>
              </a:rPr>
              <a:t>Preliminary Analysis</a:t>
            </a:r>
            <a:endParaRPr i="1" sz="1700">
              <a:solidFill>
                <a:srgbClr val="000000"/>
              </a:solidFill>
            </a:endParaRPr>
          </a:p>
          <a:p>
            <a:pPr indent="-336550" lvl="0" marL="457200" rtl="0" algn="l">
              <a:lnSpc>
                <a:spcPct val="100000"/>
              </a:lnSpc>
              <a:spcBef>
                <a:spcPts val="500"/>
              </a:spcBef>
              <a:spcAft>
                <a:spcPts val="0"/>
              </a:spcAft>
              <a:buClr>
                <a:srgbClr val="000000"/>
              </a:buClr>
              <a:buSzPts val="1700"/>
              <a:buChar char="●"/>
            </a:pPr>
            <a:r>
              <a:rPr i="1" lang="en" sz="1700">
                <a:solidFill>
                  <a:srgbClr val="000000"/>
                </a:solidFill>
              </a:rPr>
              <a:t>Modeling</a:t>
            </a:r>
            <a:endParaRPr i="1" sz="1700">
              <a:solidFill>
                <a:srgbClr val="000000"/>
              </a:solidFill>
            </a:endParaRPr>
          </a:p>
          <a:p>
            <a:pPr indent="-336550" lvl="0" marL="457200" rtl="0" algn="l">
              <a:lnSpc>
                <a:spcPct val="100000"/>
              </a:lnSpc>
              <a:spcBef>
                <a:spcPts val="500"/>
              </a:spcBef>
              <a:spcAft>
                <a:spcPts val="500"/>
              </a:spcAft>
              <a:buClr>
                <a:srgbClr val="000000"/>
              </a:buClr>
              <a:buSzPts val="1700"/>
              <a:buChar char="●"/>
            </a:pPr>
            <a:r>
              <a:rPr i="1" lang="en" sz="1700">
                <a:solidFill>
                  <a:srgbClr val="000000"/>
                </a:solidFill>
              </a:rPr>
              <a:t>Conclusions</a:t>
            </a:r>
            <a:endParaRPr i="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1000"/>
                                        <p:tgtEl>
                                          <p:spTgt spid="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79" name="Google Shape;79;p15"/>
          <p:cNvSpPr txBox="1"/>
          <p:nvPr>
            <p:ph idx="1" type="body"/>
          </p:nvPr>
        </p:nvSpPr>
        <p:spPr>
          <a:xfrm>
            <a:off x="311700" y="1505700"/>
            <a:ext cx="8421300" cy="30762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a:t>We aim to gain Insights in the relationship between a given set of business/venues in a neighborhood on the city of Toronto, and the crime rate of that community.</a:t>
            </a:r>
            <a:endParaRPr/>
          </a:p>
          <a:p>
            <a:pPr indent="0" lvl="0" marL="0" rtl="0" algn="l">
              <a:lnSpc>
                <a:spcPct val="100000"/>
              </a:lnSpc>
              <a:spcBef>
                <a:spcPts val="1200"/>
              </a:spcBef>
              <a:spcAft>
                <a:spcPts val="0"/>
              </a:spcAft>
              <a:buNone/>
            </a:pPr>
            <a:r>
              <a:rPr lang="en"/>
              <a:t>We intend to answer some question such as:</a:t>
            </a:r>
            <a:endParaRPr/>
          </a:p>
          <a:p>
            <a:pPr indent="-311150" lvl="0" marL="457200" rtl="0" algn="l">
              <a:lnSpc>
                <a:spcPct val="100000"/>
              </a:lnSpc>
              <a:spcBef>
                <a:spcPts val="500"/>
              </a:spcBef>
              <a:spcAft>
                <a:spcPts val="0"/>
              </a:spcAft>
              <a:buSzPts val="1300"/>
              <a:buChar char="●"/>
            </a:pPr>
            <a:r>
              <a:rPr lang="en"/>
              <a:t>Is there a correspondence between a predominant type of business and an exceptional high or low criminality?</a:t>
            </a:r>
            <a:endParaRPr/>
          </a:p>
          <a:p>
            <a:pPr indent="-311150" lvl="0" marL="457200" rtl="0" algn="l">
              <a:lnSpc>
                <a:spcPct val="100000"/>
              </a:lnSpc>
              <a:spcBef>
                <a:spcPts val="500"/>
              </a:spcBef>
              <a:spcAft>
                <a:spcPts val="0"/>
              </a:spcAft>
              <a:buSzPts val="1300"/>
              <a:buChar char="●"/>
            </a:pPr>
            <a:r>
              <a:rPr lang="en"/>
              <a:t>Are more diverse neighborhoods less crime prone?</a:t>
            </a:r>
            <a:endParaRPr/>
          </a:p>
          <a:p>
            <a:pPr indent="-311150" lvl="0" marL="457200" rtl="0" algn="l">
              <a:lnSpc>
                <a:spcPct val="100000"/>
              </a:lnSpc>
              <a:spcBef>
                <a:spcPts val="500"/>
              </a:spcBef>
              <a:spcAft>
                <a:spcPts val="0"/>
              </a:spcAft>
              <a:buSzPts val="1300"/>
              <a:buChar char="●"/>
            </a:pPr>
            <a:r>
              <a:rPr lang="en"/>
              <a:t>What characterizes neighborhoods of notable delinquency?</a:t>
            </a:r>
            <a:endParaRPr/>
          </a:p>
          <a:p>
            <a:pPr indent="0" lvl="0" marL="0" rtl="0" algn="l">
              <a:lnSpc>
                <a:spcPct val="115000"/>
              </a:lnSpc>
              <a:spcBef>
                <a:spcPts val="1200"/>
              </a:spcBef>
              <a:spcAft>
                <a:spcPts val="0"/>
              </a:spcAft>
              <a:buNone/>
            </a:pPr>
            <a:r>
              <a:rPr lang="en"/>
              <a:t>To answer these questions and give some prescriptive claims we ought to arm ourselves with information.</a:t>
            </a:r>
            <a:endParaRPr/>
          </a:p>
          <a:p>
            <a:pPr indent="0" lvl="0" marL="0" rtl="0" algn="l">
              <a:lnSpc>
                <a:spcPct val="115000"/>
              </a:lnSpc>
              <a:spcBef>
                <a:spcPts val="1200"/>
              </a:spcBef>
              <a:spcAft>
                <a:spcPts val="1200"/>
              </a:spcAft>
              <a:buNone/>
            </a:pPr>
            <a:r>
              <a:rPr lang="en"/>
              <a:t>This information will be extracted from two data sources: Toronto Open Data for</a:t>
            </a:r>
            <a:r>
              <a:rPr lang="en"/>
              <a:t> crime rates in each neighborhood, and Foursquare API for business and landmarks in each region.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1000"/>
                                        <p:tgtEl>
                                          <p:spTgt spid="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20"/>
              <a:t>Data Acquisition</a:t>
            </a:r>
            <a:endParaRPr sz="2820"/>
          </a:p>
          <a:p>
            <a:pPr indent="0" lvl="0" marL="0" rtl="0" algn="l">
              <a:spcBef>
                <a:spcPts val="0"/>
              </a:spcBef>
              <a:spcAft>
                <a:spcPts val="0"/>
              </a:spcAft>
              <a:buSzPts val="990"/>
              <a:buNone/>
            </a:pPr>
            <a:r>
              <a:t/>
            </a:r>
            <a:endParaRPr sz="2520"/>
          </a:p>
        </p:txBody>
      </p:sp>
      <p:sp>
        <p:nvSpPr>
          <p:cNvPr id="85" name="Google Shape;85;p16"/>
          <p:cNvSpPr txBox="1"/>
          <p:nvPr>
            <p:ph idx="1" type="body"/>
          </p:nvPr>
        </p:nvSpPr>
        <p:spPr>
          <a:xfrm>
            <a:off x="311700" y="1635550"/>
            <a:ext cx="3999900" cy="3069900"/>
          </a:xfrm>
          <a:prstGeom prst="rect">
            <a:avLst/>
          </a:prstGeom>
          <a:ln cap="flat" cmpd="sng" w="19050">
            <a:solidFill>
              <a:schemeClr val="accent6"/>
            </a:solidFill>
            <a:prstDash val="solid"/>
            <a:round/>
            <a:headEnd len="sm" w="sm" type="none"/>
            <a:tailEnd len="sm" w="sm" type="none"/>
          </a:ln>
        </p:spPr>
        <p:txBody>
          <a:bodyPr anchorCtr="0" anchor="t" bIns="91425" lIns="91425" spcFirstLastPara="1" rIns="91425" wrap="square" tIns="91425">
            <a:normAutofit lnSpcReduction="20000"/>
          </a:bodyPr>
          <a:lstStyle/>
          <a:p>
            <a:pPr indent="0" lvl="0" marL="0" rtl="0" algn="r">
              <a:spcBef>
                <a:spcPts val="0"/>
              </a:spcBef>
              <a:spcAft>
                <a:spcPts val="0"/>
              </a:spcAft>
              <a:buNone/>
            </a:pPr>
            <a:r>
              <a:rPr b="1" i="1" lang="en">
                <a:solidFill>
                  <a:schemeClr val="accent6"/>
                </a:solidFill>
              </a:rPr>
              <a:t>TORONTO OPEN DATA</a:t>
            </a:r>
            <a:endParaRPr b="1" i="1">
              <a:solidFill>
                <a:schemeClr val="accent6"/>
              </a:solidFill>
            </a:endParaRPr>
          </a:p>
          <a:p>
            <a:pPr indent="-128270" lvl="0" marL="274320" rtl="0" algn="just">
              <a:spcBef>
                <a:spcPts val="1200"/>
              </a:spcBef>
              <a:spcAft>
                <a:spcPts val="0"/>
              </a:spcAft>
              <a:buSzPts val="1300"/>
              <a:buChar char="●"/>
            </a:pPr>
            <a:r>
              <a:rPr lang="en"/>
              <a:t>Open data initiative born in 2009 and directed by the government of Toronto City. </a:t>
            </a:r>
            <a:endParaRPr/>
          </a:p>
          <a:p>
            <a:pPr indent="-128270" lvl="0" marL="274320" rtl="0" algn="just">
              <a:spcBef>
                <a:spcPts val="500"/>
              </a:spcBef>
              <a:spcAft>
                <a:spcPts val="0"/>
              </a:spcAft>
              <a:buSzPts val="1300"/>
              <a:buChar char="●"/>
            </a:pPr>
            <a:r>
              <a:rPr lang="en"/>
              <a:t>Offers a wide catalog of data sets ranging from festivals and events to Wellbeing Neighborhoods indexes.</a:t>
            </a:r>
            <a:endParaRPr/>
          </a:p>
          <a:p>
            <a:pPr indent="-128270" lvl="0" marL="274320" rtl="0" algn="just">
              <a:spcBef>
                <a:spcPts val="500"/>
              </a:spcBef>
              <a:spcAft>
                <a:spcPts val="0"/>
              </a:spcAft>
              <a:buSzPts val="1300"/>
              <a:buChar char="●"/>
            </a:pPr>
            <a:r>
              <a:rPr lang="en"/>
              <a:t>We will be using a dataset referring to neighborhoods crime rates. </a:t>
            </a:r>
            <a:endParaRPr/>
          </a:p>
          <a:p>
            <a:pPr indent="-128270" lvl="0" marL="274320" rtl="0" algn="just">
              <a:spcBef>
                <a:spcPts val="500"/>
              </a:spcBef>
              <a:spcAft>
                <a:spcPts val="0"/>
              </a:spcAft>
              <a:buSzPts val="1300"/>
              <a:buChar char="●"/>
            </a:pPr>
            <a:r>
              <a:rPr lang="en"/>
              <a:t>This data set contains information about assaults, auto theft, robberies and other crimes. </a:t>
            </a:r>
            <a:endParaRPr/>
          </a:p>
          <a:p>
            <a:pPr indent="-128270" lvl="0" marL="274320" rtl="0" algn="just">
              <a:spcBef>
                <a:spcPts val="500"/>
              </a:spcBef>
              <a:spcAft>
                <a:spcPts val="500"/>
              </a:spcAft>
              <a:buSzPts val="1300"/>
              <a:buChar char="●"/>
            </a:pPr>
            <a:r>
              <a:rPr lang="en"/>
              <a:t>It’s recorded annually and there is information from 2014 to 2020.</a:t>
            </a:r>
            <a:endParaRPr/>
          </a:p>
        </p:txBody>
      </p:sp>
      <p:sp>
        <p:nvSpPr>
          <p:cNvPr id="86" name="Google Shape;86;p16"/>
          <p:cNvSpPr txBox="1"/>
          <p:nvPr/>
        </p:nvSpPr>
        <p:spPr>
          <a:xfrm>
            <a:off x="3072000" y="1221125"/>
            <a:ext cx="3000000" cy="415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sz="1500">
                <a:solidFill>
                  <a:schemeClr val="dk2"/>
                </a:solidFill>
                <a:latin typeface="Roboto"/>
                <a:ea typeface="Roboto"/>
                <a:cs typeface="Roboto"/>
                <a:sym typeface="Roboto"/>
              </a:rPr>
              <a:t>Two Sources of data:</a:t>
            </a:r>
            <a:endParaRPr sz="1500">
              <a:solidFill>
                <a:schemeClr val="dk2"/>
              </a:solidFill>
              <a:latin typeface="Roboto"/>
              <a:ea typeface="Roboto"/>
              <a:cs typeface="Roboto"/>
              <a:sym typeface="Roboto"/>
            </a:endParaRPr>
          </a:p>
        </p:txBody>
      </p:sp>
      <p:sp>
        <p:nvSpPr>
          <p:cNvPr id="87" name="Google Shape;87;p16"/>
          <p:cNvSpPr txBox="1"/>
          <p:nvPr>
            <p:ph idx="1" type="body"/>
          </p:nvPr>
        </p:nvSpPr>
        <p:spPr>
          <a:xfrm>
            <a:off x="4832400" y="1635550"/>
            <a:ext cx="3999900" cy="3069900"/>
          </a:xfrm>
          <a:prstGeom prst="rect">
            <a:avLst/>
          </a:prstGeom>
          <a:ln cap="flat" cmpd="sng" w="19050">
            <a:solidFill>
              <a:schemeClr val="accent6"/>
            </a:solidFill>
            <a:prstDash val="solid"/>
            <a:round/>
            <a:headEnd len="sm" w="sm" type="none"/>
            <a:tailEnd len="sm" w="sm" type="none"/>
          </a:ln>
        </p:spPr>
        <p:txBody>
          <a:bodyPr anchorCtr="0" anchor="t" bIns="91425" lIns="91425" spcFirstLastPara="1" rIns="91425" wrap="square" tIns="91425">
            <a:normAutofit lnSpcReduction="10000"/>
          </a:bodyPr>
          <a:lstStyle/>
          <a:p>
            <a:pPr indent="0" lvl="0" marL="0" rtl="0" algn="r">
              <a:spcBef>
                <a:spcPts val="0"/>
              </a:spcBef>
              <a:spcAft>
                <a:spcPts val="0"/>
              </a:spcAft>
              <a:buNone/>
            </a:pPr>
            <a:r>
              <a:rPr b="1" i="1" lang="en">
                <a:solidFill>
                  <a:schemeClr val="accent6"/>
                </a:solidFill>
              </a:rPr>
              <a:t>FOURSQUARE PLACES API</a:t>
            </a:r>
            <a:endParaRPr/>
          </a:p>
          <a:p>
            <a:pPr indent="-128270" lvl="0" marL="274320" rtl="0" algn="just">
              <a:spcBef>
                <a:spcPts val="1200"/>
              </a:spcBef>
              <a:spcAft>
                <a:spcPts val="0"/>
              </a:spcAft>
              <a:buSzPts val="1300"/>
              <a:buChar char="●"/>
            </a:pPr>
            <a:r>
              <a:rPr lang="en"/>
              <a:t>REST interface that allows us to access its services through simple HTTP requests.</a:t>
            </a:r>
            <a:endParaRPr/>
          </a:p>
          <a:p>
            <a:pPr indent="-128270" lvl="0" marL="274320" rtl="0" algn="just">
              <a:spcBef>
                <a:spcPts val="500"/>
              </a:spcBef>
              <a:spcAft>
                <a:spcPts val="0"/>
              </a:spcAft>
              <a:buSzPts val="1300"/>
              <a:buChar char="●"/>
            </a:pPr>
            <a:r>
              <a:rPr lang="en"/>
              <a:t>A search-and-discovery service developed by Foursquare Labs Inc.</a:t>
            </a:r>
            <a:endParaRPr/>
          </a:p>
          <a:p>
            <a:pPr indent="-128270" lvl="0" marL="274320" rtl="0" algn="just">
              <a:spcBef>
                <a:spcPts val="500"/>
              </a:spcBef>
              <a:spcAft>
                <a:spcPts val="0"/>
              </a:spcAft>
              <a:buSzPts val="1300"/>
              <a:buChar char="●"/>
            </a:pPr>
            <a:r>
              <a:rPr lang="en"/>
              <a:t>The system provides us with an easy-to-use tool for locating nearby places like restaurants, parks, and all kind of activities.</a:t>
            </a:r>
            <a:endParaRPr/>
          </a:p>
          <a:p>
            <a:pPr indent="-128270" lvl="0" marL="274320" rtl="0" algn="just">
              <a:spcBef>
                <a:spcPts val="500"/>
              </a:spcBef>
              <a:spcAft>
                <a:spcPts val="500"/>
              </a:spcAft>
              <a:buSzPts val="1300"/>
              <a:buChar char="●"/>
            </a:pPr>
            <a:r>
              <a:rPr lang="en"/>
              <a:t>We</a:t>
            </a:r>
            <a:r>
              <a:rPr lang="en"/>
              <a:t> will use this API to obtain a set of venues nearby the coordinates of each neighborhood and relate these locales and their type with the crime rate of the neighborhood.</a:t>
            </a:r>
            <a:endParaRPr/>
          </a:p>
        </p:txBody>
      </p:sp>
      <p:pic>
        <p:nvPicPr>
          <p:cNvPr id="88" name="Google Shape;88;p16"/>
          <p:cNvPicPr preferRelativeResize="0"/>
          <p:nvPr/>
        </p:nvPicPr>
        <p:blipFill rotWithShape="1">
          <a:blip r:embed="rId3">
            <a:alphaModFix/>
          </a:blip>
          <a:srcRect b="5349" l="0" r="0" t="5349"/>
          <a:stretch/>
        </p:blipFill>
        <p:spPr>
          <a:xfrm>
            <a:off x="749808" y="1773837"/>
            <a:ext cx="3128025" cy="2793325"/>
          </a:xfrm>
          <a:prstGeom prst="rect">
            <a:avLst/>
          </a:prstGeom>
          <a:noFill/>
          <a:ln>
            <a:noFill/>
          </a:ln>
          <a:effectLst>
            <a:outerShdw blurRad="57150" rotWithShape="0" algn="bl" dir="5400000" dist="19050">
              <a:srgbClr val="000000">
                <a:alpha val="50000"/>
              </a:srgbClr>
            </a:outerShdw>
          </a:effectLst>
        </p:spPr>
      </p:pic>
      <p:pic>
        <p:nvPicPr>
          <p:cNvPr id="89" name="Google Shape;89;p16"/>
          <p:cNvPicPr preferRelativeResize="0"/>
          <p:nvPr/>
        </p:nvPicPr>
        <p:blipFill>
          <a:blip r:embed="rId4">
            <a:alphaModFix/>
          </a:blip>
          <a:stretch>
            <a:fillRect/>
          </a:stretch>
        </p:blipFill>
        <p:spPr>
          <a:xfrm>
            <a:off x="4736592" y="2466989"/>
            <a:ext cx="4188650" cy="1407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88"/>
                                        </p:tgtEl>
                                      </p:cBhvr>
                                    </p:animEffect>
                                    <p:set>
                                      <p:cBhvr>
                                        <p:cTn dur="1" fill="hold">
                                          <p:stCondLst>
                                            <p:cond delay="1000"/>
                                          </p:stCondLst>
                                        </p:cTn>
                                        <p:tgtEl>
                                          <p:spTgt spid="88"/>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89"/>
                                        </p:tgtEl>
                                      </p:cBhvr>
                                    </p:animEffect>
                                    <p:set>
                                      <p:cBhvr>
                                        <p:cTn dur="1" fill="hold">
                                          <p:stCondLst>
                                            <p:cond delay="1000"/>
                                          </p:stCondLst>
                                        </p:cTn>
                                        <p:tgtEl>
                                          <p:spTgt spid="89"/>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Cleaning</a:t>
            </a:r>
            <a:endParaRPr/>
          </a:p>
        </p:txBody>
      </p:sp>
      <p:pic>
        <p:nvPicPr>
          <p:cNvPr id="95" name="Google Shape;95;p17"/>
          <p:cNvPicPr preferRelativeResize="0"/>
          <p:nvPr/>
        </p:nvPicPr>
        <p:blipFill>
          <a:blip r:embed="rId3">
            <a:alphaModFix/>
          </a:blip>
          <a:stretch>
            <a:fillRect/>
          </a:stretch>
        </p:blipFill>
        <p:spPr>
          <a:xfrm>
            <a:off x="91002" y="2799104"/>
            <a:ext cx="3854874" cy="517425"/>
          </a:xfrm>
          <a:prstGeom prst="rect">
            <a:avLst/>
          </a:prstGeom>
          <a:noFill/>
          <a:ln>
            <a:noFill/>
          </a:ln>
        </p:spPr>
      </p:pic>
      <p:pic>
        <p:nvPicPr>
          <p:cNvPr id="96" name="Google Shape;96;p17"/>
          <p:cNvPicPr preferRelativeResize="0"/>
          <p:nvPr/>
        </p:nvPicPr>
        <p:blipFill>
          <a:blip r:embed="rId4">
            <a:alphaModFix/>
          </a:blip>
          <a:stretch>
            <a:fillRect/>
          </a:stretch>
        </p:blipFill>
        <p:spPr>
          <a:xfrm>
            <a:off x="645971" y="3770312"/>
            <a:ext cx="3299905" cy="517425"/>
          </a:xfrm>
          <a:prstGeom prst="rect">
            <a:avLst/>
          </a:prstGeom>
          <a:noFill/>
          <a:ln>
            <a:noFill/>
          </a:ln>
        </p:spPr>
      </p:pic>
      <p:sp>
        <p:nvSpPr>
          <p:cNvPr id="97" name="Google Shape;97;p17"/>
          <p:cNvSpPr txBox="1"/>
          <p:nvPr/>
        </p:nvSpPr>
        <p:spPr>
          <a:xfrm>
            <a:off x="761376" y="2455963"/>
            <a:ext cx="3184500" cy="384900"/>
          </a:xfrm>
          <a:prstGeom prst="rect">
            <a:avLst/>
          </a:prstGeom>
          <a:noFill/>
          <a:ln>
            <a:noFill/>
          </a:ln>
        </p:spPr>
        <p:txBody>
          <a:bodyPr anchorCtr="0" anchor="t" bIns="91425" lIns="91425" spcFirstLastPara="1" rIns="91425" wrap="square" tIns="91425">
            <a:spAutoFit/>
          </a:bodyPr>
          <a:lstStyle/>
          <a:p>
            <a:pPr indent="0" lvl="0" marL="0" rtl="0" algn="r">
              <a:lnSpc>
                <a:spcPct val="115000"/>
              </a:lnSpc>
              <a:spcBef>
                <a:spcPts val="0"/>
              </a:spcBef>
              <a:spcAft>
                <a:spcPts val="1200"/>
              </a:spcAft>
              <a:buNone/>
            </a:pPr>
            <a:r>
              <a:rPr b="1" i="1" lang="en" sz="1300">
                <a:solidFill>
                  <a:schemeClr val="dk1"/>
                </a:solidFill>
                <a:latin typeface="Roboto"/>
                <a:ea typeface="Roboto"/>
                <a:cs typeface="Roboto"/>
                <a:sym typeface="Roboto"/>
              </a:rPr>
              <a:t>TORONTO OPEN DATA</a:t>
            </a:r>
            <a:endParaRPr>
              <a:latin typeface="Roboto"/>
              <a:ea typeface="Roboto"/>
              <a:cs typeface="Roboto"/>
              <a:sym typeface="Roboto"/>
            </a:endParaRPr>
          </a:p>
        </p:txBody>
      </p:sp>
      <p:sp>
        <p:nvSpPr>
          <p:cNvPr id="98" name="Google Shape;98;p17"/>
          <p:cNvSpPr txBox="1"/>
          <p:nvPr/>
        </p:nvSpPr>
        <p:spPr>
          <a:xfrm>
            <a:off x="945876" y="3427171"/>
            <a:ext cx="3000000" cy="384900"/>
          </a:xfrm>
          <a:prstGeom prst="rect">
            <a:avLst/>
          </a:prstGeom>
          <a:noFill/>
          <a:ln>
            <a:noFill/>
          </a:ln>
        </p:spPr>
        <p:txBody>
          <a:bodyPr anchorCtr="0" anchor="t" bIns="91425" lIns="91425" spcFirstLastPara="1" rIns="91425" wrap="square" tIns="91425">
            <a:spAutoFit/>
          </a:bodyPr>
          <a:lstStyle/>
          <a:p>
            <a:pPr indent="0" lvl="0" marL="0" rtl="0" algn="r">
              <a:lnSpc>
                <a:spcPct val="115000"/>
              </a:lnSpc>
              <a:spcBef>
                <a:spcPts val="0"/>
              </a:spcBef>
              <a:spcAft>
                <a:spcPts val="1200"/>
              </a:spcAft>
              <a:buNone/>
            </a:pPr>
            <a:r>
              <a:rPr b="1" i="1" lang="en" sz="1300">
                <a:solidFill>
                  <a:schemeClr val="dk1"/>
                </a:solidFill>
                <a:latin typeface="Roboto"/>
                <a:ea typeface="Roboto"/>
                <a:cs typeface="Roboto"/>
                <a:sym typeface="Roboto"/>
              </a:rPr>
              <a:t>FOURSQUARE PLACES API</a:t>
            </a:r>
            <a:endParaRPr sz="1300">
              <a:solidFill>
                <a:schemeClr val="dk2"/>
              </a:solidFill>
              <a:latin typeface="Roboto"/>
              <a:ea typeface="Roboto"/>
              <a:cs typeface="Roboto"/>
              <a:sym typeface="Roboto"/>
            </a:endParaRPr>
          </a:p>
        </p:txBody>
      </p:sp>
      <p:sp>
        <p:nvSpPr>
          <p:cNvPr id="99" name="Google Shape;99;p17"/>
          <p:cNvSpPr txBox="1"/>
          <p:nvPr/>
        </p:nvSpPr>
        <p:spPr>
          <a:xfrm>
            <a:off x="793650" y="1378575"/>
            <a:ext cx="7556700" cy="985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latin typeface="Roboto"/>
                <a:ea typeface="Roboto"/>
                <a:cs typeface="Roboto"/>
                <a:sym typeface="Roboto"/>
              </a:rPr>
              <a:t>The data we gather from our sources needs some work to be usable.</a:t>
            </a:r>
            <a:endParaRPr sz="1300">
              <a:latin typeface="Roboto"/>
              <a:ea typeface="Roboto"/>
              <a:cs typeface="Roboto"/>
              <a:sym typeface="Roboto"/>
            </a:endParaRPr>
          </a:p>
          <a:p>
            <a:pPr indent="0" lvl="0" marL="0" rtl="0" algn="ctr">
              <a:spcBef>
                <a:spcPts val="0"/>
              </a:spcBef>
              <a:spcAft>
                <a:spcPts val="0"/>
              </a:spcAft>
              <a:buNone/>
            </a:pPr>
            <a:r>
              <a:rPr lang="en" sz="1300">
                <a:latin typeface="Roboto"/>
                <a:ea typeface="Roboto"/>
                <a:cs typeface="Roboto"/>
                <a:sym typeface="Roboto"/>
              </a:rPr>
              <a:t>The data we obtain from Toronto Open Data is a perfectly clean dataset.</a:t>
            </a:r>
            <a:endParaRPr sz="1300">
              <a:latin typeface="Roboto"/>
              <a:ea typeface="Roboto"/>
              <a:cs typeface="Roboto"/>
              <a:sym typeface="Roboto"/>
            </a:endParaRPr>
          </a:p>
          <a:p>
            <a:pPr indent="0" lvl="0" marL="0" rtl="0" algn="ctr">
              <a:spcBef>
                <a:spcPts val="0"/>
              </a:spcBef>
              <a:spcAft>
                <a:spcPts val="0"/>
              </a:spcAft>
              <a:buNone/>
            </a:pPr>
            <a:r>
              <a:rPr lang="en" sz="1300">
                <a:latin typeface="Roboto"/>
                <a:ea typeface="Roboto"/>
                <a:cs typeface="Roboto"/>
                <a:sym typeface="Roboto"/>
              </a:rPr>
              <a:t>This is not the case for Foursquare because as it is a REST API, the data we get from it, is in JSON format. We will have to manipulate the HTTP response in order to obtain a useful format.</a:t>
            </a:r>
            <a:endParaRPr sz="1300">
              <a:latin typeface="Roboto"/>
              <a:ea typeface="Roboto"/>
              <a:cs typeface="Roboto"/>
              <a:sym typeface="Roboto"/>
            </a:endParaRPr>
          </a:p>
        </p:txBody>
      </p:sp>
      <p:pic>
        <p:nvPicPr>
          <p:cNvPr id="100" name="Google Shape;100;p17"/>
          <p:cNvPicPr preferRelativeResize="0"/>
          <p:nvPr/>
        </p:nvPicPr>
        <p:blipFill>
          <a:blip r:embed="rId5">
            <a:alphaModFix/>
          </a:blip>
          <a:stretch>
            <a:fillRect/>
          </a:stretch>
        </p:blipFill>
        <p:spPr>
          <a:xfrm>
            <a:off x="4667850" y="3099500"/>
            <a:ext cx="4334026" cy="712575"/>
          </a:xfrm>
          <a:prstGeom prst="rect">
            <a:avLst/>
          </a:prstGeom>
          <a:noFill/>
          <a:ln>
            <a:noFill/>
          </a:ln>
        </p:spPr>
      </p:pic>
      <p:sp>
        <p:nvSpPr>
          <p:cNvPr id="101" name="Google Shape;101;p17"/>
          <p:cNvSpPr txBox="1"/>
          <p:nvPr/>
        </p:nvSpPr>
        <p:spPr>
          <a:xfrm>
            <a:off x="5817376" y="2712950"/>
            <a:ext cx="3184500" cy="384900"/>
          </a:xfrm>
          <a:prstGeom prst="rect">
            <a:avLst/>
          </a:prstGeom>
          <a:noFill/>
          <a:ln>
            <a:noFill/>
          </a:ln>
        </p:spPr>
        <p:txBody>
          <a:bodyPr anchorCtr="0" anchor="t" bIns="91425" lIns="91425" spcFirstLastPara="1" rIns="91425" wrap="square" tIns="91425">
            <a:spAutoFit/>
          </a:bodyPr>
          <a:lstStyle/>
          <a:p>
            <a:pPr indent="0" lvl="0" marL="0" rtl="0" algn="r">
              <a:lnSpc>
                <a:spcPct val="115000"/>
              </a:lnSpc>
              <a:spcBef>
                <a:spcPts val="0"/>
              </a:spcBef>
              <a:spcAft>
                <a:spcPts val="1200"/>
              </a:spcAft>
              <a:buNone/>
            </a:pPr>
            <a:r>
              <a:rPr b="1" i="1" lang="en" sz="1300">
                <a:solidFill>
                  <a:schemeClr val="dk1"/>
                </a:solidFill>
                <a:latin typeface="Roboto"/>
                <a:ea typeface="Roboto"/>
                <a:cs typeface="Roboto"/>
                <a:sym typeface="Roboto"/>
              </a:rPr>
              <a:t>RESULTING DATA SET</a:t>
            </a:r>
            <a:endParaRPr>
              <a:latin typeface="Roboto"/>
              <a:ea typeface="Roboto"/>
              <a:cs typeface="Roboto"/>
              <a:sym typeface="Roboto"/>
            </a:endParaRPr>
          </a:p>
        </p:txBody>
      </p:sp>
      <p:sp>
        <p:nvSpPr>
          <p:cNvPr id="102" name="Google Shape;102;p17"/>
          <p:cNvSpPr/>
          <p:nvPr/>
        </p:nvSpPr>
        <p:spPr>
          <a:xfrm>
            <a:off x="4115225" y="3136075"/>
            <a:ext cx="491700" cy="3849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par>
                                <p:cTn fill="hold" nodeType="with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par>
                                <p:cTn fill="hold" nodeType="with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par>
                                <p:cTn fill="hold" nodeType="with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par>
                                <p:cTn fill="hold" nodeType="with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BA7FE"/>
            </a:gs>
            <a:gs pos="100000">
              <a:srgbClr val="114AF5"/>
            </a:gs>
          </a:gsLst>
          <a:lin ang="5400012" scaled="0"/>
        </a:gradFill>
      </p:bgPr>
    </p:bg>
    <p:spTree>
      <p:nvGrpSpPr>
        <p:cNvPr id="106" name="Shape 106"/>
        <p:cNvGrpSpPr/>
        <p:nvPr/>
      </p:nvGrpSpPr>
      <p:grpSpPr>
        <a:xfrm>
          <a:off x="0" y="0"/>
          <a:ext cx="0" cy="0"/>
          <a:chOff x="0" y="0"/>
          <a:chExt cx="0" cy="0"/>
        </a:xfrm>
      </p:grpSpPr>
      <p:sp>
        <p:nvSpPr>
          <p:cNvPr id="107" name="Google Shape;107;p18"/>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lt1"/>
                </a:solidFill>
              </a:rPr>
              <a:t>Preliminary Analysis</a:t>
            </a:r>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Representation of the Data</a:t>
            </a:r>
            <a:endParaRPr/>
          </a:p>
        </p:txBody>
      </p:sp>
      <p:sp>
        <p:nvSpPr>
          <p:cNvPr id="113" name="Google Shape;113;p19"/>
          <p:cNvSpPr txBox="1"/>
          <p:nvPr>
            <p:ph idx="1" type="body"/>
          </p:nvPr>
        </p:nvSpPr>
        <p:spPr>
          <a:xfrm>
            <a:off x="5036100" y="1505700"/>
            <a:ext cx="3744000" cy="1528500"/>
          </a:xfrm>
          <a:prstGeom prst="rect">
            <a:avLst/>
          </a:prstGeom>
        </p:spPr>
        <p:txBody>
          <a:bodyPr anchorCtr="0" anchor="t" bIns="91425" lIns="91425" spcFirstLastPara="1" rIns="91425" wrap="square" tIns="91425">
            <a:normAutofit lnSpcReduction="20000"/>
          </a:bodyPr>
          <a:lstStyle/>
          <a:p>
            <a:pPr indent="-311150" lvl="0" marL="457200" rtl="0" algn="just">
              <a:spcBef>
                <a:spcPts val="0"/>
              </a:spcBef>
              <a:spcAft>
                <a:spcPts val="0"/>
              </a:spcAft>
              <a:buSzPts val="1300"/>
              <a:buChar char="●"/>
            </a:pPr>
            <a:r>
              <a:rPr lang="en"/>
              <a:t>Each </a:t>
            </a:r>
            <a:r>
              <a:rPr lang="en"/>
              <a:t>neighborhood is colored by its crime rate. The darker the color, the higher the crime.</a:t>
            </a:r>
            <a:endParaRPr/>
          </a:p>
          <a:p>
            <a:pPr indent="-311150" lvl="0" marL="457200" rtl="0" algn="just">
              <a:spcBef>
                <a:spcPts val="1000"/>
              </a:spcBef>
              <a:spcAft>
                <a:spcPts val="1000"/>
              </a:spcAft>
              <a:buSzPts val="1300"/>
              <a:buChar char="●"/>
            </a:pPr>
            <a:r>
              <a:rPr lang="en"/>
              <a:t>Venues are displayed around the city, each venue relates to a neighborhood and is of a type.</a:t>
            </a:r>
            <a:endParaRPr/>
          </a:p>
        </p:txBody>
      </p:sp>
      <p:pic>
        <p:nvPicPr>
          <p:cNvPr id="114" name="Google Shape;114;p19"/>
          <p:cNvPicPr preferRelativeResize="0"/>
          <p:nvPr/>
        </p:nvPicPr>
        <p:blipFill>
          <a:blip r:embed="rId3">
            <a:alphaModFix/>
          </a:blip>
          <a:stretch>
            <a:fillRect/>
          </a:stretch>
        </p:blipFill>
        <p:spPr>
          <a:xfrm>
            <a:off x="337613" y="1505700"/>
            <a:ext cx="4570113" cy="3076200"/>
          </a:xfrm>
          <a:prstGeom prst="rect">
            <a:avLst/>
          </a:prstGeom>
          <a:noFill/>
          <a:ln>
            <a:noFill/>
          </a:ln>
        </p:spPr>
      </p:pic>
      <p:pic>
        <p:nvPicPr>
          <p:cNvPr id="115" name="Google Shape;115;p19"/>
          <p:cNvPicPr preferRelativeResize="0"/>
          <p:nvPr/>
        </p:nvPicPr>
        <p:blipFill>
          <a:blip r:embed="rId4">
            <a:alphaModFix/>
          </a:blip>
          <a:stretch>
            <a:fillRect/>
          </a:stretch>
        </p:blipFill>
        <p:spPr>
          <a:xfrm>
            <a:off x="5036100" y="3034200"/>
            <a:ext cx="3976624" cy="18170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Venues´ Categories Distribution</a:t>
            </a:r>
            <a:endParaRPr/>
          </a:p>
        </p:txBody>
      </p:sp>
      <p:sp>
        <p:nvSpPr>
          <p:cNvPr id="121" name="Google Shape;121;p20"/>
          <p:cNvSpPr txBox="1"/>
          <p:nvPr>
            <p:ph idx="2" type="body"/>
          </p:nvPr>
        </p:nvSpPr>
        <p:spPr>
          <a:xfrm>
            <a:off x="5757450" y="1446850"/>
            <a:ext cx="3249000" cy="3461700"/>
          </a:xfrm>
          <a:prstGeom prst="rect">
            <a:avLst/>
          </a:prstGeom>
        </p:spPr>
        <p:txBody>
          <a:bodyPr anchorCtr="0" anchor="ctr" bIns="91425" lIns="91425" spcFirstLastPara="1" rIns="91425" wrap="square" tIns="91425">
            <a:normAutofit/>
          </a:bodyPr>
          <a:lstStyle/>
          <a:p>
            <a:pPr indent="-311150" lvl="0" marL="457200" rtl="0" algn="just">
              <a:spcBef>
                <a:spcPts val="0"/>
              </a:spcBef>
              <a:spcAft>
                <a:spcPts val="0"/>
              </a:spcAft>
              <a:buSzPts val="1300"/>
              <a:buChar char="●"/>
            </a:pPr>
            <a:r>
              <a:rPr lang="en"/>
              <a:t>Most Venues are of the Food type.</a:t>
            </a:r>
            <a:endParaRPr/>
          </a:p>
          <a:p>
            <a:pPr indent="-311150" lvl="0" marL="457200" rtl="0" algn="just">
              <a:spcBef>
                <a:spcPts val="1000"/>
              </a:spcBef>
              <a:spcAft>
                <a:spcPts val="0"/>
              </a:spcAft>
              <a:buSzPts val="1300"/>
              <a:buChar char="●"/>
            </a:pPr>
            <a:r>
              <a:rPr lang="en"/>
              <a:t>The distribution of the rest of types is mostly the same across all the other neighborhoods.</a:t>
            </a:r>
            <a:endParaRPr/>
          </a:p>
          <a:p>
            <a:pPr indent="-311150" lvl="0" marL="457200" rtl="0" algn="just">
              <a:spcBef>
                <a:spcPts val="1000"/>
              </a:spcBef>
              <a:spcAft>
                <a:spcPts val="1000"/>
              </a:spcAft>
              <a:buSzPts val="1300"/>
              <a:buChar char="●"/>
            </a:pPr>
            <a:r>
              <a:rPr lang="en"/>
              <a:t>The possible reason for this distribution might be the origin of the data. Foursquare API is for commercial use.</a:t>
            </a:r>
            <a:endParaRPr sz="1200">
              <a:solidFill>
                <a:srgbClr val="000000"/>
              </a:solidFill>
              <a:latin typeface="Book Antiqua"/>
              <a:ea typeface="Book Antiqua"/>
              <a:cs typeface="Book Antiqua"/>
              <a:sym typeface="Book Antiqua"/>
            </a:endParaRPr>
          </a:p>
        </p:txBody>
      </p:sp>
      <p:pic>
        <p:nvPicPr>
          <p:cNvPr id="122" name="Google Shape;122;p20"/>
          <p:cNvPicPr preferRelativeResize="0"/>
          <p:nvPr/>
        </p:nvPicPr>
        <p:blipFill>
          <a:blip r:embed="rId3">
            <a:alphaModFix/>
          </a:blip>
          <a:stretch>
            <a:fillRect/>
          </a:stretch>
        </p:blipFill>
        <p:spPr>
          <a:xfrm>
            <a:off x="676663" y="1446850"/>
            <a:ext cx="5080800" cy="3461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Neighborhoods´ Crime Rates</a:t>
            </a:r>
            <a:r>
              <a:rPr lang="en"/>
              <a:t> Distribution</a:t>
            </a:r>
            <a:endParaRPr/>
          </a:p>
        </p:txBody>
      </p:sp>
      <p:sp>
        <p:nvSpPr>
          <p:cNvPr id="128" name="Google Shape;128;p21"/>
          <p:cNvSpPr txBox="1"/>
          <p:nvPr>
            <p:ph idx="2" type="body"/>
          </p:nvPr>
        </p:nvSpPr>
        <p:spPr>
          <a:xfrm>
            <a:off x="5789550" y="1931575"/>
            <a:ext cx="3180000" cy="2583600"/>
          </a:xfrm>
          <a:prstGeom prst="rect">
            <a:avLst/>
          </a:prstGeom>
        </p:spPr>
        <p:txBody>
          <a:bodyPr anchorCtr="0" anchor="ctr" bIns="91425" lIns="91425" spcFirstLastPara="1" rIns="91425" wrap="square" tIns="91425">
            <a:normAutofit/>
          </a:bodyPr>
          <a:lstStyle/>
          <a:p>
            <a:pPr indent="-317500" lvl="0" marL="457200" rtl="0" algn="just">
              <a:spcBef>
                <a:spcPts val="0"/>
              </a:spcBef>
              <a:spcAft>
                <a:spcPts val="0"/>
              </a:spcAft>
              <a:buSzPts val="1400"/>
              <a:buChar char="●"/>
            </a:pPr>
            <a:r>
              <a:rPr lang="en" sz="1400"/>
              <a:t>T</a:t>
            </a:r>
            <a:r>
              <a:rPr lang="en" sz="1400"/>
              <a:t>here are some </a:t>
            </a:r>
            <a:r>
              <a:rPr lang="en" sz="1400"/>
              <a:t>outliers</a:t>
            </a:r>
            <a:r>
              <a:rPr lang="en" sz="1400"/>
              <a:t> in the upper degrees of crime rate.</a:t>
            </a:r>
            <a:endParaRPr sz="1400"/>
          </a:p>
        </p:txBody>
      </p:sp>
      <p:pic>
        <p:nvPicPr>
          <p:cNvPr id="129" name="Google Shape;129;p21"/>
          <p:cNvPicPr preferRelativeResize="0"/>
          <p:nvPr/>
        </p:nvPicPr>
        <p:blipFill>
          <a:blip r:embed="rId3">
            <a:alphaModFix/>
          </a:blip>
          <a:stretch>
            <a:fillRect/>
          </a:stretch>
        </p:blipFill>
        <p:spPr>
          <a:xfrm>
            <a:off x="708775" y="1438495"/>
            <a:ext cx="5080775" cy="347010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4976FD"/>
      </a:dk1>
      <a:lt1>
        <a:srgbClr val="FFFFFF"/>
      </a:lt1>
      <a:dk2>
        <a:srgbClr val="202020"/>
      </a:dk2>
      <a:lt2>
        <a:srgbClr val="626B73"/>
      </a:lt2>
      <a:accent1>
        <a:srgbClr val="002F4A"/>
      </a:accent1>
      <a:accent2>
        <a:srgbClr val="D9C4B1"/>
      </a:accent2>
      <a:accent3>
        <a:srgbClr val="7292F3"/>
      </a:accent3>
      <a:accent4>
        <a:srgbClr val="B85741"/>
      </a:accent4>
      <a:accent5>
        <a:srgbClr val="009384"/>
      </a:accent5>
      <a:accent6>
        <a:srgbClr val="4976FD"/>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