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1A40"/>
    <a:srgbClr val="0A9FBF"/>
    <a:srgbClr val="FBC827"/>
    <a:srgbClr val="014258"/>
    <a:srgbClr val="F7FFDF"/>
    <a:srgbClr val="2F7C7E"/>
    <a:srgbClr val="FFF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25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34910-44D1-44E2-AEFE-4D404AC042D1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DDFE0-8C0B-476C-BB55-5031B45A1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183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D41A-2BB2-4A37-8950-668D77626AF3}" type="datetime1">
              <a:rPr lang="pt-BR" smtClean="0"/>
              <a:t>12/05/2024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Poder do Código na Ponta dos Dedos Alberto Moura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1F0-8D1E-4DF6-81F7-E2ACB19E0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26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4059-B0F3-44F5-A09B-B2B52B4C62E8}" type="datetime1">
              <a:rPr lang="pt-BR" smtClean="0"/>
              <a:t>12/05/2024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Poder do Código na Ponta dos Dedos Alberto Moura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1F0-8D1E-4DF6-81F7-E2ACB19E0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95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CC38-DEEB-49FB-B2C0-1F07A718A175}" type="datetime1">
              <a:rPr lang="pt-BR" smtClean="0"/>
              <a:t>12/05/2024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Poder do Código na Ponta dos Dedos Alberto Moura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1F0-8D1E-4DF6-81F7-E2ACB19E0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30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A3A9-1AFD-4780-865C-7DBB0AA46590}" type="datetime1">
              <a:rPr lang="pt-BR" smtClean="0"/>
              <a:t>12/05/2024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Poder do Código na Ponta dos Dedos Alberto Moura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1F0-8D1E-4DF6-81F7-E2ACB19E0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58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CDD3-73AD-43FA-A317-820DC88E95DD}" type="datetime1">
              <a:rPr lang="pt-BR" smtClean="0"/>
              <a:t>12/05/2024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Poder do Código na Ponta dos Dedos Alberto Moura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1F0-8D1E-4DF6-81F7-E2ACB19E0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16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A38E-54DE-4F2D-B7C8-CBD8B677B506}" type="datetime1">
              <a:rPr lang="pt-BR" smtClean="0"/>
              <a:t>12/05/2024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Poder do Código na Ponta dos Dedos Alberto Moura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1F0-8D1E-4DF6-81F7-E2ACB19E0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07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A753-6A8A-402B-9788-3B4682A4661E}" type="datetime1">
              <a:rPr lang="pt-BR" smtClean="0"/>
              <a:t>12/05/2024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Poder do Código na Ponta dos Dedos Alberto Moura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1F0-8D1E-4DF6-81F7-E2ACB19E0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26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B1BF-6FD0-4398-B025-338876748935}" type="datetime1">
              <a:rPr lang="pt-BR" smtClean="0"/>
              <a:t>12/05/2024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Poder do Código na Ponta dos Dedos Alberto Moura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1F0-8D1E-4DF6-81F7-E2ACB19E0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31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11B4-83C3-48AF-BD6E-C2286E178F08}" type="datetime1">
              <a:rPr lang="pt-BR" smtClean="0"/>
              <a:t>12/05/2024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Poder do Código na Ponta dos Dedos Alberto Moura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1F0-8D1E-4DF6-81F7-E2ACB19E0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21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F431-C60B-4915-A502-068ACB0083F5}" type="datetime1">
              <a:rPr lang="pt-BR" smtClean="0"/>
              <a:t>12/05/2024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Poder do Código na Ponta dos Dedos Alberto Moura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1F0-8D1E-4DF6-81F7-E2ACB19E0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79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5B7F-BB2B-466C-B4E7-3EC074C608C5}" type="datetime1">
              <a:rPr lang="pt-BR" smtClean="0"/>
              <a:t>12/05/2024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Poder do Código na Ponta dos Dedos Alberto Moura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1F0-8D1E-4DF6-81F7-E2ACB19E0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98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CCA70-4A82-457E-BE51-93B7950D57CB}" type="datetime1">
              <a:rPr lang="pt-BR" smtClean="0"/>
              <a:t>12/05/2024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O Poder do Código na Ponta dos Dedos Alberto Moura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0E1F0-8D1E-4DF6-81F7-E2ACB19E0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02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rgbClr val="021A40"/>
            </a:gs>
            <a:gs pos="2000">
              <a:srgbClr val="2F7C7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9FEB4982-3753-0CA9-833A-D4A2990B5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6858000" cy="6858000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B2B91FA-1B94-C29F-84EE-5A021A01D7DD}"/>
              </a:ext>
            </a:extLst>
          </p:cNvPr>
          <p:cNvCxnSpPr>
            <a:cxnSpLocks/>
          </p:cNvCxnSpPr>
          <p:nvPr/>
        </p:nvCxnSpPr>
        <p:spPr>
          <a:xfrm>
            <a:off x="0" y="1371600"/>
            <a:ext cx="6858000" cy="0"/>
          </a:xfrm>
          <a:prstGeom prst="line">
            <a:avLst/>
          </a:prstGeom>
          <a:ln>
            <a:gradFill>
              <a:gsLst>
                <a:gs pos="0">
                  <a:srgbClr val="0A9FBF"/>
                </a:gs>
                <a:gs pos="50000">
                  <a:srgbClr val="FBC827"/>
                </a:gs>
                <a:gs pos="100000">
                  <a:srgbClr val="0A9FBF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9369ECF-F5C7-8C3E-62C9-1A2B7ED4ECC3}"/>
              </a:ext>
            </a:extLst>
          </p:cNvPr>
          <p:cNvCxnSpPr>
            <a:cxnSpLocks/>
          </p:cNvCxnSpPr>
          <p:nvPr/>
        </p:nvCxnSpPr>
        <p:spPr>
          <a:xfrm>
            <a:off x="0" y="8382000"/>
            <a:ext cx="6858000" cy="0"/>
          </a:xfrm>
          <a:prstGeom prst="line">
            <a:avLst/>
          </a:prstGeom>
          <a:ln>
            <a:solidFill>
              <a:srgbClr val="FBC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787A8B8-C25C-F5F4-E23D-B88A87D63D22}"/>
              </a:ext>
            </a:extLst>
          </p:cNvPr>
          <p:cNvGrpSpPr/>
          <p:nvPr/>
        </p:nvGrpSpPr>
        <p:grpSpPr>
          <a:xfrm>
            <a:off x="1671638" y="863768"/>
            <a:ext cx="3514725" cy="954107"/>
            <a:chOff x="2214403" y="667544"/>
            <a:chExt cx="3514725" cy="954107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1B4C7536-067F-2F76-CE13-440EDD022591}"/>
                </a:ext>
              </a:extLst>
            </p:cNvPr>
            <p:cNvSpPr/>
            <p:nvPr/>
          </p:nvSpPr>
          <p:spPr>
            <a:xfrm>
              <a:off x="2214403" y="730875"/>
              <a:ext cx="3514725" cy="889000"/>
            </a:xfrm>
            <a:prstGeom prst="roundRect">
              <a:avLst>
                <a:gd name="adj" fmla="val 10238"/>
              </a:avLst>
            </a:prstGeom>
            <a:solidFill>
              <a:srgbClr val="0A9FBF"/>
            </a:solidFill>
            <a:ln w="6350">
              <a:solidFill>
                <a:srgbClr val="FBC827"/>
              </a:solidFill>
            </a:ln>
            <a:effectLst>
              <a:outerShdw blurRad="165100" sx="107000" sy="107000" algn="ctr" rotWithShape="0">
                <a:srgbClr val="0A9FBF">
                  <a:alpha val="3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DEEB44B6-9838-D310-7C9F-1B3D6A4A3F45}"/>
                </a:ext>
              </a:extLst>
            </p:cNvPr>
            <p:cNvSpPr txBox="1"/>
            <p:nvPr/>
          </p:nvSpPr>
          <p:spPr>
            <a:xfrm>
              <a:off x="2377915" y="667544"/>
              <a:ext cx="3187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600" dirty="0">
                  <a:solidFill>
                    <a:srgbClr val="FBC827"/>
                  </a:solidFill>
                  <a:latin typeface="Barlow Black" panose="00000A00000000000000" pitchFamily="2" charset="0"/>
                </a:rPr>
                <a:t>PYTHON</a:t>
              </a:r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04E340E-72DE-7FD8-FEDE-B732EB169CEC}"/>
              </a:ext>
            </a:extLst>
          </p:cNvPr>
          <p:cNvSpPr txBox="1"/>
          <p:nvPr/>
        </p:nvSpPr>
        <p:spPr>
          <a:xfrm>
            <a:off x="861631" y="8506458"/>
            <a:ext cx="513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BC827"/>
                </a:solidFill>
                <a:latin typeface="Barlow Thin" panose="00000300000000000000" pitchFamily="2" charset="0"/>
              </a:rPr>
              <a:t>O Poder do Código na Ponta dos Dedos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96EC25D-18D4-911E-BA87-CB73F337CAD3}"/>
              </a:ext>
            </a:extLst>
          </p:cNvPr>
          <p:cNvSpPr txBox="1"/>
          <p:nvPr/>
        </p:nvSpPr>
        <p:spPr>
          <a:xfrm>
            <a:off x="2729930" y="9335657"/>
            <a:ext cx="1398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7FFDF"/>
                </a:solidFill>
                <a:latin typeface="Barlow Thin" panose="00000300000000000000" pitchFamily="2" charset="0"/>
              </a:rPr>
              <a:t>Alberto Moura</a:t>
            </a:r>
          </a:p>
        </p:txBody>
      </p:sp>
    </p:spTree>
    <p:extLst>
      <p:ext uri="{BB962C8B-B14F-4D97-AF65-F5344CB8AC3E}">
        <p14:creationId xmlns:p14="http://schemas.microsoft.com/office/powerpoint/2010/main" val="3814992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A0CBEEF-D81D-44E5-ABC8-4421E257D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05" y="9258300"/>
            <a:ext cx="406699" cy="40669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0344897-69A1-55BF-7B50-A1D86784F9D9}"/>
              </a:ext>
            </a:extLst>
          </p:cNvPr>
          <p:cNvSpPr/>
          <p:nvPr/>
        </p:nvSpPr>
        <p:spPr>
          <a:xfrm rot="5400000">
            <a:off x="3375025" y="-2492375"/>
            <a:ext cx="107950" cy="6858000"/>
          </a:xfrm>
          <a:prstGeom prst="rect">
            <a:avLst/>
          </a:prstGeom>
          <a:gradFill flip="none" rotWithShape="1">
            <a:gsLst>
              <a:gs pos="100000">
                <a:srgbClr val="FBC827"/>
              </a:gs>
              <a:gs pos="0">
                <a:srgbClr val="021A4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DFA3DC-4C0E-16FC-68CE-90F7A5CEED9F}"/>
              </a:ext>
            </a:extLst>
          </p:cNvPr>
          <p:cNvSpPr/>
          <p:nvPr/>
        </p:nvSpPr>
        <p:spPr>
          <a:xfrm>
            <a:off x="190500" y="146050"/>
            <a:ext cx="6477000" cy="9613900"/>
          </a:xfrm>
          <a:prstGeom prst="rect">
            <a:avLst/>
          </a:prstGeom>
          <a:noFill/>
          <a:ln>
            <a:solidFill>
              <a:srgbClr val="0A9F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DA21FE-0D36-E3A0-DADF-D8D0B801E21C}"/>
              </a:ext>
            </a:extLst>
          </p:cNvPr>
          <p:cNvSpPr txBox="1"/>
          <p:nvPr/>
        </p:nvSpPr>
        <p:spPr>
          <a:xfrm>
            <a:off x="270123" y="1019315"/>
            <a:ext cx="61478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021A40"/>
                </a:solidFill>
                <a:latin typeface="Barlow Black" panose="00000A00000000000000" pitchFamily="2" charset="0"/>
              </a:rPr>
              <a:t>Dominando Manipulações </a:t>
            </a:r>
          </a:p>
          <a:p>
            <a:r>
              <a:rPr lang="pt-BR" sz="4000" dirty="0">
                <a:solidFill>
                  <a:srgbClr val="021A40"/>
                </a:solidFill>
                <a:latin typeface="Barlow Black" panose="00000A00000000000000" pitchFamily="2" charset="0"/>
              </a:rPr>
              <a:t>de </a:t>
            </a:r>
            <a:r>
              <a:rPr lang="pt-BR" sz="4000" dirty="0" err="1">
                <a:solidFill>
                  <a:srgbClr val="021A40"/>
                </a:solidFill>
                <a:latin typeface="Barlow Black" panose="00000A00000000000000" pitchFamily="2" charset="0"/>
              </a:rPr>
              <a:t>String</a:t>
            </a:r>
            <a:r>
              <a:rPr lang="pt-BR" sz="4000" dirty="0">
                <a:solidFill>
                  <a:srgbClr val="021A40"/>
                </a:solidFill>
                <a:latin typeface="Barlow Black" panose="00000A00000000000000" pitchFamily="2" charset="0"/>
              </a:rPr>
              <a:t> e Tratamento </a:t>
            </a:r>
          </a:p>
          <a:p>
            <a:r>
              <a:rPr lang="pt-BR" sz="4000" dirty="0">
                <a:solidFill>
                  <a:srgbClr val="021A40"/>
                </a:solidFill>
                <a:latin typeface="Barlow Black" panose="00000A00000000000000" pitchFamily="2" charset="0"/>
              </a:rPr>
              <a:t>de Exceções em Python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B3B11D-EE21-D6CD-01F1-76AE3E467078}"/>
              </a:ext>
            </a:extLst>
          </p:cNvPr>
          <p:cNvSpPr txBox="1"/>
          <p:nvPr/>
        </p:nvSpPr>
        <p:spPr>
          <a:xfrm>
            <a:off x="304796" y="7803920"/>
            <a:ext cx="5118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21A40"/>
                </a:solidFill>
              </a:rPr>
              <a:t>Neste e-book, exploraremos habilidades essenciais em Python: manipulações de </a:t>
            </a:r>
            <a:r>
              <a:rPr lang="pt-BR" dirty="0" err="1">
                <a:solidFill>
                  <a:srgbClr val="021A40"/>
                </a:solidFill>
              </a:rPr>
              <a:t>strings</a:t>
            </a:r>
            <a:r>
              <a:rPr lang="pt-BR" dirty="0">
                <a:solidFill>
                  <a:srgbClr val="021A40"/>
                </a:solidFill>
              </a:rPr>
              <a:t> e o uso do bloco </a:t>
            </a:r>
            <a:r>
              <a:rPr lang="pt-BR" dirty="0" err="1">
                <a:solidFill>
                  <a:srgbClr val="021A40"/>
                </a:solidFill>
              </a:rPr>
              <a:t>try-except</a:t>
            </a:r>
            <a:r>
              <a:rPr lang="pt-BR" dirty="0">
                <a:solidFill>
                  <a:srgbClr val="021A40"/>
                </a:solidFill>
              </a:rPr>
              <a:t> para lidar com exceções de forma eficaz.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E7058E6-FCF9-F94A-4BCD-46AB9DD1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Poder do Código na Ponta dos Dedos Alberto Moura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E63AE91-DA60-39F7-D7FA-89B8D786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1F0-8D1E-4DF6-81F7-E2ACB19E0F7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06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A0CBEEF-D81D-44E5-ABC8-4421E257D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05" y="9258300"/>
            <a:ext cx="406699" cy="40669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0344897-69A1-55BF-7B50-A1D86784F9D9}"/>
              </a:ext>
            </a:extLst>
          </p:cNvPr>
          <p:cNvSpPr/>
          <p:nvPr/>
        </p:nvSpPr>
        <p:spPr>
          <a:xfrm rot="5400000">
            <a:off x="3375025" y="-2492375"/>
            <a:ext cx="107950" cy="6858000"/>
          </a:xfrm>
          <a:prstGeom prst="rect">
            <a:avLst/>
          </a:prstGeom>
          <a:gradFill flip="none" rotWithShape="1">
            <a:gsLst>
              <a:gs pos="100000">
                <a:srgbClr val="FBC827"/>
              </a:gs>
              <a:gs pos="0">
                <a:srgbClr val="021A4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DFA3DC-4C0E-16FC-68CE-90F7A5CEED9F}"/>
              </a:ext>
            </a:extLst>
          </p:cNvPr>
          <p:cNvSpPr/>
          <p:nvPr/>
        </p:nvSpPr>
        <p:spPr>
          <a:xfrm>
            <a:off x="190500" y="146050"/>
            <a:ext cx="6477000" cy="9613900"/>
          </a:xfrm>
          <a:prstGeom prst="rect">
            <a:avLst/>
          </a:prstGeom>
          <a:noFill/>
          <a:ln>
            <a:solidFill>
              <a:srgbClr val="0A9F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D67CDAB-3734-1DB2-E44B-90D172C14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10D15E3-32A1-6B6B-28A8-B3D4C7904AE2}"/>
              </a:ext>
            </a:extLst>
          </p:cNvPr>
          <p:cNvSpPr txBox="1"/>
          <p:nvPr/>
        </p:nvSpPr>
        <p:spPr>
          <a:xfrm>
            <a:off x="278090" y="2069763"/>
            <a:ext cx="6283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21A40"/>
                </a:solidFill>
              </a:rPr>
              <a:t>Concatenação de </a:t>
            </a:r>
            <a:r>
              <a:rPr lang="pt-BR" sz="1600" dirty="0" err="1">
                <a:solidFill>
                  <a:srgbClr val="021A40"/>
                </a:solidFill>
              </a:rPr>
              <a:t>Strings</a:t>
            </a:r>
            <a:endParaRPr lang="pt-BR" sz="1600" dirty="0">
              <a:solidFill>
                <a:srgbClr val="021A4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143EB6-798E-F189-491C-6A1043EE779C}"/>
              </a:ext>
            </a:extLst>
          </p:cNvPr>
          <p:cNvSpPr txBox="1"/>
          <p:nvPr/>
        </p:nvSpPr>
        <p:spPr>
          <a:xfrm>
            <a:off x="270122" y="1208049"/>
            <a:ext cx="4682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21A40"/>
                </a:solidFill>
                <a:latin typeface="Barlow Thin" panose="00000300000000000000" pitchFamily="2" charset="0"/>
              </a:rPr>
              <a:t>Manipulação de </a:t>
            </a:r>
            <a:r>
              <a:rPr lang="pt-BR" sz="2400" dirty="0" err="1">
                <a:solidFill>
                  <a:srgbClr val="021A40"/>
                </a:solidFill>
                <a:latin typeface="Barlow Thin" panose="00000300000000000000" pitchFamily="2" charset="0"/>
              </a:rPr>
              <a:t>Strings</a:t>
            </a:r>
            <a:r>
              <a:rPr lang="pt-BR" sz="2400" dirty="0">
                <a:solidFill>
                  <a:srgbClr val="021A40"/>
                </a:solidFill>
                <a:latin typeface="Barlow Thin" panose="00000300000000000000" pitchFamily="2" charset="0"/>
              </a:rPr>
              <a:t> em Python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38ED9B3-FEB4-6FF7-D4B4-38A9A8AF6F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3" t="14208" r="443" b="14745"/>
          <a:stretch/>
        </p:blipFill>
        <p:spPr>
          <a:xfrm>
            <a:off x="0" y="2545096"/>
            <a:ext cx="6858000" cy="15938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EA59BBC-8D2B-C7EF-7A47-63B02A2F5D13}"/>
              </a:ext>
            </a:extLst>
          </p:cNvPr>
          <p:cNvSpPr txBox="1"/>
          <p:nvPr/>
        </p:nvSpPr>
        <p:spPr>
          <a:xfrm>
            <a:off x="278090" y="4275725"/>
            <a:ext cx="6283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21A40"/>
                </a:solidFill>
              </a:rPr>
              <a:t>Métodos de Formatação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7A02DD9-A673-DDAA-E065-6E1F3D4090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8" b="13626"/>
          <a:stretch/>
        </p:blipFill>
        <p:spPr>
          <a:xfrm>
            <a:off x="0" y="4751058"/>
            <a:ext cx="6858000" cy="14859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9A20C4-D044-3365-D748-DDF6EB212244}"/>
              </a:ext>
            </a:extLst>
          </p:cNvPr>
          <p:cNvSpPr txBox="1"/>
          <p:nvPr/>
        </p:nvSpPr>
        <p:spPr>
          <a:xfrm>
            <a:off x="278090" y="6373737"/>
            <a:ext cx="6283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21A40"/>
                </a:solidFill>
              </a:rPr>
              <a:t>Métodos de Formatação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32FE25BB-96A7-4D37-2CDF-533C9C21E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9072"/>
            <a:ext cx="6858000" cy="2091730"/>
          </a:xfrm>
          <a:prstGeom prst="rect">
            <a:avLst/>
          </a:prstGeom>
        </p:spPr>
      </p:pic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C1F66EB6-48A3-B09F-BBD1-4C9CD5CB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Poder do Código na Ponta dos Dedos Alberto Moura</a:t>
            </a:r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4947121F-38FB-EDBE-B793-635D0EC5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1F0-8D1E-4DF6-81F7-E2ACB19E0F7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697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A0CBEEF-D81D-44E5-ABC8-4421E257D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05" y="9258300"/>
            <a:ext cx="406699" cy="40669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0344897-69A1-55BF-7B50-A1D86784F9D9}"/>
              </a:ext>
            </a:extLst>
          </p:cNvPr>
          <p:cNvSpPr/>
          <p:nvPr/>
        </p:nvSpPr>
        <p:spPr>
          <a:xfrm rot="5400000">
            <a:off x="3375025" y="-2492375"/>
            <a:ext cx="107950" cy="6858000"/>
          </a:xfrm>
          <a:prstGeom prst="rect">
            <a:avLst/>
          </a:prstGeom>
          <a:gradFill flip="none" rotWithShape="1">
            <a:gsLst>
              <a:gs pos="100000">
                <a:srgbClr val="FBC827"/>
              </a:gs>
              <a:gs pos="0">
                <a:srgbClr val="021A4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DFA3DC-4C0E-16FC-68CE-90F7A5CEED9F}"/>
              </a:ext>
            </a:extLst>
          </p:cNvPr>
          <p:cNvSpPr/>
          <p:nvPr/>
        </p:nvSpPr>
        <p:spPr>
          <a:xfrm>
            <a:off x="190500" y="146050"/>
            <a:ext cx="6477000" cy="9613900"/>
          </a:xfrm>
          <a:prstGeom prst="rect">
            <a:avLst/>
          </a:prstGeom>
          <a:noFill/>
          <a:ln>
            <a:solidFill>
              <a:srgbClr val="0A9F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D67CDAB-3734-1DB2-E44B-90D172C14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10D15E3-32A1-6B6B-28A8-B3D4C7904AE2}"/>
              </a:ext>
            </a:extLst>
          </p:cNvPr>
          <p:cNvSpPr txBox="1"/>
          <p:nvPr/>
        </p:nvSpPr>
        <p:spPr>
          <a:xfrm>
            <a:off x="278090" y="2069763"/>
            <a:ext cx="6283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21A40"/>
                </a:solidFill>
              </a:rPr>
              <a:t>Concatenação de </a:t>
            </a:r>
            <a:r>
              <a:rPr lang="pt-BR" sz="1600" dirty="0" err="1">
                <a:solidFill>
                  <a:srgbClr val="021A40"/>
                </a:solidFill>
              </a:rPr>
              <a:t>Strings</a:t>
            </a:r>
            <a:endParaRPr lang="pt-BR" sz="1600" dirty="0">
              <a:solidFill>
                <a:srgbClr val="021A4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143EB6-798E-F189-491C-6A1043EE779C}"/>
              </a:ext>
            </a:extLst>
          </p:cNvPr>
          <p:cNvSpPr txBox="1"/>
          <p:nvPr/>
        </p:nvSpPr>
        <p:spPr>
          <a:xfrm>
            <a:off x="270122" y="1208049"/>
            <a:ext cx="4682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21A40"/>
                </a:solidFill>
                <a:latin typeface="Barlow Thin" panose="00000300000000000000" pitchFamily="2" charset="0"/>
              </a:rPr>
              <a:t>Manipulação de </a:t>
            </a:r>
            <a:r>
              <a:rPr lang="pt-BR" sz="2400" dirty="0" err="1">
                <a:solidFill>
                  <a:srgbClr val="021A40"/>
                </a:solidFill>
                <a:latin typeface="Barlow Thin" panose="00000300000000000000" pitchFamily="2" charset="0"/>
              </a:rPr>
              <a:t>Strings</a:t>
            </a:r>
            <a:r>
              <a:rPr lang="pt-BR" sz="2400" dirty="0">
                <a:solidFill>
                  <a:srgbClr val="021A40"/>
                </a:solidFill>
                <a:latin typeface="Barlow Thin" panose="00000300000000000000" pitchFamily="2" charset="0"/>
              </a:rPr>
              <a:t> em Python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38ED9B3-FEB4-6FF7-D4B4-38A9A8AF6F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3" t="14208" r="443" b="14745"/>
          <a:stretch/>
        </p:blipFill>
        <p:spPr>
          <a:xfrm>
            <a:off x="0" y="2545096"/>
            <a:ext cx="6858000" cy="15938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EA59BBC-8D2B-C7EF-7A47-63B02A2F5D13}"/>
              </a:ext>
            </a:extLst>
          </p:cNvPr>
          <p:cNvSpPr txBox="1"/>
          <p:nvPr/>
        </p:nvSpPr>
        <p:spPr>
          <a:xfrm>
            <a:off x="278090" y="4275725"/>
            <a:ext cx="6283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21A40"/>
                </a:solidFill>
              </a:rPr>
              <a:t>Métodos de Formatação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7A02DD9-A673-DDAA-E065-6E1F3D4090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8" b="13626"/>
          <a:stretch/>
        </p:blipFill>
        <p:spPr>
          <a:xfrm>
            <a:off x="0" y="4751058"/>
            <a:ext cx="6858000" cy="14859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9A20C4-D044-3365-D748-DDF6EB212244}"/>
              </a:ext>
            </a:extLst>
          </p:cNvPr>
          <p:cNvSpPr txBox="1"/>
          <p:nvPr/>
        </p:nvSpPr>
        <p:spPr>
          <a:xfrm>
            <a:off x="278090" y="6373737"/>
            <a:ext cx="6283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21A40"/>
                </a:solidFill>
              </a:rPr>
              <a:t>Métodos de Formatação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32FE25BB-96A7-4D37-2CDF-533C9C21E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9072"/>
            <a:ext cx="6858000" cy="2091730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3FC5D41-CDF3-AAAE-AC1A-DF64D668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Poder do Código na Ponta dos Dedos Alberto Moura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97059E9-DEBB-6506-C3ED-8C15393E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1F0-8D1E-4DF6-81F7-E2ACB19E0F7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01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A67833-2D4C-E312-51FD-E4A02285DE0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21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BDC67E-BD72-4228-1320-32C6C51E8E95}"/>
              </a:ext>
            </a:extLst>
          </p:cNvPr>
          <p:cNvSpPr txBox="1"/>
          <p:nvPr/>
        </p:nvSpPr>
        <p:spPr>
          <a:xfrm>
            <a:off x="304796" y="7110454"/>
            <a:ext cx="434285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>
                <a:solidFill>
                  <a:srgbClr val="0A9FBF"/>
                </a:solidFill>
                <a:latin typeface="Barlow Black" panose="00000A00000000000000" pitchFamily="2" charset="0"/>
              </a:rPr>
              <a:t>TRY AND</a:t>
            </a:r>
          </a:p>
          <a:p>
            <a:r>
              <a:rPr lang="pt-BR" sz="8000" dirty="0">
                <a:solidFill>
                  <a:srgbClr val="0A9FBF"/>
                </a:solidFill>
                <a:latin typeface="Barlow Black" panose="00000A00000000000000" pitchFamily="2" charset="0"/>
              </a:rPr>
              <a:t>EXCET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6E88AD4-1EB2-510E-6070-4C20264BCC20}"/>
              </a:ext>
            </a:extLst>
          </p:cNvPr>
          <p:cNvSpPr txBox="1"/>
          <p:nvPr/>
        </p:nvSpPr>
        <p:spPr>
          <a:xfrm>
            <a:off x="-1016001" y="3201946"/>
            <a:ext cx="670560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000" dirty="0">
                <a:ln>
                  <a:solidFill>
                    <a:srgbClr val="FBC827">
                      <a:alpha val="50000"/>
                    </a:srgbClr>
                  </a:solidFill>
                </a:ln>
                <a:noFill/>
                <a:latin typeface="Barlow Black" panose="00000A00000000000000" pitchFamily="2" charset="0"/>
              </a:rPr>
              <a:t>03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1362869-6638-0AB2-ACF5-5A8E6C4D4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05" y="9258300"/>
            <a:ext cx="406699" cy="40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88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A0CBEEF-D81D-44E5-ABC8-4421E257D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05" y="9258300"/>
            <a:ext cx="406699" cy="40669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0344897-69A1-55BF-7B50-A1D86784F9D9}"/>
              </a:ext>
            </a:extLst>
          </p:cNvPr>
          <p:cNvSpPr/>
          <p:nvPr/>
        </p:nvSpPr>
        <p:spPr>
          <a:xfrm rot="5400000">
            <a:off x="3375025" y="-2492375"/>
            <a:ext cx="107950" cy="6858000"/>
          </a:xfrm>
          <a:prstGeom prst="rect">
            <a:avLst/>
          </a:prstGeom>
          <a:gradFill flip="none" rotWithShape="1">
            <a:gsLst>
              <a:gs pos="100000">
                <a:srgbClr val="FBC827"/>
              </a:gs>
              <a:gs pos="0">
                <a:srgbClr val="021A4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DFA3DC-4C0E-16FC-68CE-90F7A5CEED9F}"/>
              </a:ext>
            </a:extLst>
          </p:cNvPr>
          <p:cNvSpPr/>
          <p:nvPr/>
        </p:nvSpPr>
        <p:spPr>
          <a:xfrm>
            <a:off x="190500" y="146050"/>
            <a:ext cx="6477000" cy="9613900"/>
          </a:xfrm>
          <a:prstGeom prst="rect">
            <a:avLst/>
          </a:prstGeom>
          <a:noFill/>
          <a:ln>
            <a:solidFill>
              <a:srgbClr val="0A9F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DA21FE-0D36-E3A0-DADF-D8D0B801E21C}"/>
              </a:ext>
            </a:extLst>
          </p:cNvPr>
          <p:cNvSpPr txBox="1"/>
          <p:nvPr/>
        </p:nvSpPr>
        <p:spPr>
          <a:xfrm>
            <a:off x="270123" y="1019315"/>
            <a:ext cx="60965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021A40"/>
                </a:solidFill>
                <a:latin typeface="Barlow Black" panose="00000A00000000000000" pitchFamily="2" charset="0"/>
              </a:rPr>
              <a:t>Tratamento de Exceções </a:t>
            </a:r>
          </a:p>
          <a:p>
            <a:r>
              <a:rPr lang="pt-BR" sz="4000" dirty="0">
                <a:solidFill>
                  <a:srgbClr val="021A40"/>
                </a:solidFill>
                <a:latin typeface="Barlow Black" panose="00000A00000000000000" pitchFamily="2" charset="0"/>
              </a:rPr>
              <a:t>em Python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B3B11D-EE21-D6CD-01F1-76AE3E467078}"/>
              </a:ext>
            </a:extLst>
          </p:cNvPr>
          <p:cNvSpPr txBox="1"/>
          <p:nvPr/>
        </p:nvSpPr>
        <p:spPr>
          <a:xfrm>
            <a:off x="304796" y="7791220"/>
            <a:ext cx="5118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21A40"/>
                </a:solidFill>
              </a:rPr>
              <a:t>Erros podem ocorrer durante a execução de um programa. O bloco </a:t>
            </a:r>
            <a:r>
              <a:rPr lang="pt-BR" dirty="0" err="1">
                <a:solidFill>
                  <a:srgbClr val="021A40"/>
                </a:solidFill>
              </a:rPr>
              <a:t>try-except</a:t>
            </a:r>
            <a:r>
              <a:rPr lang="pt-BR" dirty="0">
                <a:solidFill>
                  <a:srgbClr val="021A40"/>
                </a:solidFill>
              </a:rPr>
              <a:t> permite lidar com esses erros de forma elegante.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D9E2CE0-05A2-B8E6-B043-47B45D9E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Poder do Código na Ponta dos Dedos Alberto Moura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CDD5FEB-DA56-4793-1EC3-B437CE98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1F0-8D1E-4DF6-81F7-E2ACB19E0F7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8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A0CBEEF-D81D-44E5-ABC8-4421E257D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05" y="9258300"/>
            <a:ext cx="406699" cy="40669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0344897-69A1-55BF-7B50-A1D86784F9D9}"/>
              </a:ext>
            </a:extLst>
          </p:cNvPr>
          <p:cNvSpPr/>
          <p:nvPr/>
        </p:nvSpPr>
        <p:spPr>
          <a:xfrm rot="5400000">
            <a:off x="3375025" y="-2492375"/>
            <a:ext cx="107950" cy="6858000"/>
          </a:xfrm>
          <a:prstGeom prst="rect">
            <a:avLst/>
          </a:prstGeom>
          <a:gradFill flip="none" rotWithShape="1">
            <a:gsLst>
              <a:gs pos="100000">
                <a:srgbClr val="FBC827"/>
              </a:gs>
              <a:gs pos="0">
                <a:srgbClr val="021A4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DFA3DC-4C0E-16FC-68CE-90F7A5CEED9F}"/>
              </a:ext>
            </a:extLst>
          </p:cNvPr>
          <p:cNvSpPr/>
          <p:nvPr/>
        </p:nvSpPr>
        <p:spPr>
          <a:xfrm>
            <a:off x="190500" y="146050"/>
            <a:ext cx="6477000" cy="9613900"/>
          </a:xfrm>
          <a:prstGeom prst="rect">
            <a:avLst/>
          </a:prstGeom>
          <a:noFill/>
          <a:ln>
            <a:solidFill>
              <a:srgbClr val="0A9F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D67CDAB-3734-1DB2-E44B-90D172C14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10D15E3-32A1-6B6B-28A8-B3D4C7904AE2}"/>
              </a:ext>
            </a:extLst>
          </p:cNvPr>
          <p:cNvSpPr txBox="1"/>
          <p:nvPr/>
        </p:nvSpPr>
        <p:spPr>
          <a:xfrm>
            <a:off x="274106" y="2069763"/>
            <a:ext cx="6283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21A40"/>
                </a:solidFill>
              </a:rPr>
              <a:t>Capturando Exceções Específicas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143EB6-798E-F189-491C-6A1043EE779C}"/>
              </a:ext>
            </a:extLst>
          </p:cNvPr>
          <p:cNvSpPr txBox="1"/>
          <p:nvPr/>
        </p:nvSpPr>
        <p:spPr>
          <a:xfrm>
            <a:off x="270122" y="1208049"/>
            <a:ext cx="4682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21A40"/>
                </a:solidFill>
                <a:latin typeface="Barlow Thin" panose="00000300000000000000" pitchFamily="2" charset="0"/>
              </a:rPr>
              <a:t>Manipulação de </a:t>
            </a:r>
            <a:r>
              <a:rPr lang="pt-BR" sz="2400" dirty="0" err="1">
                <a:solidFill>
                  <a:srgbClr val="021A40"/>
                </a:solidFill>
                <a:latin typeface="Barlow Thin" panose="00000300000000000000" pitchFamily="2" charset="0"/>
              </a:rPr>
              <a:t>Strings</a:t>
            </a:r>
            <a:r>
              <a:rPr lang="pt-BR" sz="2400" dirty="0">
                <a:solidFill>
                  <a:srgbClr val="021A40"/>
                </a:solidFill>
                <a:latin typeface="Barlow Thin" panose="00000300000000000000" pitchFamily="2" charset="0"/>
              </a:rPr>
              <a:t> em Python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EA59BBC-8D2B-C7EF-7A47-63B02A2F5D13}"/>
              </a:ext>
            </a:extLst>
          </p:cNvPr>
          <p:cNvSpPr txBox="1"/>
          <p:nvPr/>
        </p:nvSpPr>
        <p:spPr>
          <a:xfrm>
            <a:off x="274106" y="5187295"/>
            <a:ext cx="6283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21A40"/>
                </a:solidFill>
              </a:rPr>
              <a:t>Bloco </a:t>
            </a:r>
            <a:r>
              <a:rPr lang="pt-BR" sz="1600" dirty="0" err="1">
                <a:solidFill>
                  <a:srgbClr val="021A40"/>
                </a:solidFill>
              </a:rPr>
              <a:t>else</a:t>
            </a:r>
            <a:r>
              <a:rPr lang="pt-BR" sz="1600" dirty="0">
                <a:solidFill>
                  <a:srgbClr val="021A40"/>
                </a:solidFill>
              </a:rPr>
              <a:t> no Tratamento de Exceções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F04C535-7667-B076-D5B8-9C4CCFE89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1941"/>
            <a:ext cx="6858000" cy="209173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036A90D-D02B-A389-586C-B5EEAE4DA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9473"/>
            <a:ext cx="6858000" cy="2538817"/>
          </a:xfrm>
          <a:prstGeom prst="rect">
            <a:avLst/>
          </a:prstGeom>
        </p:spPr>
      </p:pic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C3F8F4D5-6BD4-92B4-DDD9-D2E3AB1A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Poder do Código na Ponta dos Dedos Alberto Moura</a:t>
            </a:r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1E4AC388-A5F2-7F57-C9C1-EDC1DD25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1F0-8D1E-4DF6-81F7-E2ACB19E0F7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281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A67833-2D4C-E312-51FD-E4A02285DE0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21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BDC67E-BD72-4228-1320-32C6C51E8E95}"/>
              </a:ext>
            </a:extLst>
          </p:cNvPr>
          <p:cNvSpPr txBox="1"/>
          <p:nvPr/>
        </p:nvSpPr>
        <p:spPr>
          <a:xfrm>
            <a:off x="298197" y="7796254"/>
            <a:ext cx="6051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0A9FBF"/>
                </a:solidFill>
                <a:latin typeface="Barlow Black" panose="00000A00000000000000" pitchFamily="2" charset="0"/>
              </a:rPr>
              <a:t>AGRADECIMENTOS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1362869-6638-0AB2-ACF5-5A8E6C4D4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05" y="9258300"/>
            <a:ext cx="406699" cy="40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78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A0CBEEF-D81D-44E5-ABC8-4421E257D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05" y="9258300"/>
            <a:ext cx="406699" cy="40669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0344897-69A1-55BF-7B50-A1D86784F9D9}"/>
              </a:ext>
            </a:extLst>
          </p:cNvPr>
          <p:cNvSpPr/>
          <p:nvPr/>
        </p:nvSpPr>
        <p:spPr>
          <a:xfrm rot="5400000">
            <a:off x="3375025" y="-2492375"/>
            <a:ext cx="107950" cy="6858000"/>
          </a:xfrm>
          <a:prstGeom prst="rect">
            <a:avLst/>
          </a:prstGeom>
          <a:gradFill flip="none" rotWithShape="1">
            <a:gsLst>
              <a:gs pos="100000">
                <a:srgbClr val="FBC827"/>
              </a:gs>
              <a:gs pos="0">
                <a:srgbClr val="021A4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DFA3DC-4C0E-16FC-68CE-90F7A5CEED9F}"/>
              </a:ext>
            </a:extLst>
          </p:cNvPr>
          <p:cNvSpPr/>
          <p:nvPr/>
        </p:nvSpPr>
        <p:spPr>
          <a:xfrm>
            <a:off x="190500" y="146050"/>
            <a:ext cx="6477000" cy="9613900"/>
          </a:xfrm>
          <a:prstGeom prst="rect">
            <a:avLst/>
          </a:prstGeom>
          <a:noFill/>
          <a:ln>
            <a:solidFill>
              <a:srgbClr val="0A9F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DA21FE-0D36-E3A0-DADF-D8D0B801E21C}"/>
              </a:ext>
            </a:extLst>
          </p:cNvPr>
          <p:cNvSpPr txBox="1"/>
          <p:nvPr/>
        </p:nvSpPr>
        <p:spPr>
          <a:xfrm>
            <a:off x="270123" y="1019315"/>
            <a:ext cx="52004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021A40"/>
                </a:solidFill>
                <a:latin typeface="Barlow Black" panose="00000A00000000000000" pitchFamily="2" charset="0"/>
              </a:rPr>
              <a:t>Obrigado por ler esse </a:t>
            </a:r>
          </a:p>
          <a:p>
            <a:r>
              <a:rPr lang="pt-BR" sz="4000" dirty="0">
                <a:solidFill>
                  <a:srgbClr val="021A40"/>
                </a:solidFill>
                <a:latin typeface="Barlow Black" panose="00000A00000000000000" pitchFamily="2" charset="0"/>
              </a:rPr>
              <a:t>e-book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B3B11D-EE21-D6CD-01F1-76AE3E467078}"/>
              </a:ext>
            </a:extLst>
          </p:cNvPr>
          <p:cNvSpPr txBox="1"/>
          <p:nvPr/>
        </p:nvSpPr>
        <p:spPr>
          <a:xfrm>
            <a:off x="311302" y="6687388"/>
            <a:ext cx="5118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21A40"/>
                </a:solidFill>
              </a:rPr>
              <a:t>Este e-Book foi gerado por IA e diagramado por um ser humano.</a:t>
            </a:r>
          </a:p>
          <a:p>
            <a:endParaRPr lang="pt-BR" dirty="0">
              <a:solidFill>
                <a:srgbClr val="021A40"/>
              </a:solidFill>
            </a:endParaRPr>
          </a:p>
          <a:p>
            <a:r>
              <a:rPr lang="pt-BR" dirty="0">
                <a:solidFill>
                  <a:srgbClr val="021A40"/>
                </a:solidFill>
              </a:rPr>
              <a:t>O conteúdo gerado neste e-Book é meramente </a:t>
            </a:r>
            <a:r>
              <a:rPr lang="pt-BR" dirty="0" err="1">
                <a:solidFill>
                  <a:srgbClr val="021A40"/>
                </a:solidFill>
              </a:rPr>
              <a:t>didádico</a:t>
            </a:r>
            <a:r>
              <a:rPr lang="pt-BR" dirty="0">
                <a:solidFill>
                  <a:srgbClr val="021A40"/>
                </a:solidFill>
              </a:rPr>
              <a:t> e não foi revisado cuidadosamente.</a:t>
            </a:r>
          </a:p>
          <a:p>
            <a:endParaRPr lang="pt-BR" dirty="0">
              <a:solidFill>
                <a:srgbClr val="021A40"/>
              </a:solidFill>
            </a:endParaRPr>
          </a:p>
          <a:p>
            <a:r>
              <a:rPr lang="pt-BR" dirty="0" err="1">
                <a:solidFill>
                  <a:srgbClr val="021A40"/>
                </a:solidFill>
              </a:rPr>
              <a:t>Github</a:t>
            </a:r>
            <a:r>
              <a:rPr lang="pt-BR" dirty="0">
                <a:solidFill>
                  <a:srgbClr val="021A40"/>
                </a:solidFill>
              </a:rPr>
              <a:t>: https://github.com/Alberto-Moura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D9E2CE0-05A2-B8E6-B043-47B45D9E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Poder do Código na Ponta dos Dedos Alberto Moura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CDD5FEB-DA56-4793-1EC3-B437CE98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1F0-8D1E-4DF6-81F7-E2ACB19E0F7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67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A67833-2D4C-E312-51FD-E4A02285DE0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21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BDC67E-BD72-4228-1320-32C6C51E8E95}"/>
              </a:ext>
            </a:extLst>
          </p:cNvPr>
          <p:cNvSpPr txBox="1"/>
          <p:nvPr/>
        </p:nvSpPr>
        <p:spPr>
          <a:xfrm>
            <a:off x="304796" y="7110454"/>
            <a:ext cx="538480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>
                <a:solidFill>
                  <a:srgbClr val="0A9FBF"/>
                </a:solidFill>
                <a:latin typeface="Barlow Black" panose="00000A00000000000000" pitchFamily="2" charset="0"/>
              </a:rPr>
              <a:t>PRIMEIROS </a:t>
            </a:r>
          </a:p>
          <a:p>
            <a:r>
              <a:rPr lang="pt-BR" sz="8000" dirty="0">
                <a:solidFill>
                  <a:srgbClr val="0A9FBF"/>
                </a:solidFill>
                <a:latin typeface="Barlow Black" panose="00000A00000000000000" pitchFamily="2" charset="0"/>
              </a:rPr>
              <a:t>PASSOS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6E88AD4-1EB2-510E-6070-4C20264BCC20}"/>
              </a:ext>
            </a:extLst>
          </p:cNvPr>
          <p:cNvSpPr txBox="1"/>
          <p:nvPr/>
        </p:nvSpPr>
        <p:spPr>
          <a:xfrm>
            <a:off x="-1016000" y="3201946"/>
            <a:ext cx="52197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000" dirty="0">
                <a:ln>
                  <a:solidFill>
                    <a:srgbClr val="FBC827">
                      <a:alpha val="50000"/>
                    </a:srgbClr>
                  </a:solidFill>
                </a:ln>
                <a:noFill/>
                <a:latin typeface="Barlow Black" panose="00000A00000000000000" pitchFamily="2" charset="0"/>
              </a:rPr>
              <a:t>01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1362869-6638-0AB2-ACF5-5A8E6C4D4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05" y="9258300"/>
            <a:ext cx="406699" cy="40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A0CBEEF-D81D-44E5-ABC8-4421E257D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05" y="9258300"/>
            <a:ext cx="406699" cy="40669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0344897-69A1-55BF-7B50-A1D86784F9D9}"/>
              </a:ext>
            </a:extLst>
          </p:cNvPr>
          <p:cNvSpPr/>
          <p:nvPr/>
        </p:nvSpPr>
        <p:spPr>
          <a:xfrm rot="5400000">
            <a:off x="3375025" y="-2492375"/>
            <a:ext cx="107950" cy="6858000"/>
          </a:xfrm>
          <a:prstGeom prst="rect">
            <a:avLst/>
          </a:prstGeom>
          <a:gradFill flip="none" rotWithShape="1">
            <a:gsLst>
              <a:gs pos="100000">
                <a:srgbClr val="FBC827"/>
              </a:gs>
              <a:gs pos="0">
                <a:srgbClr val="021A4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DFA3DC-4C0E-16FC-68CE-90F7A5CEED9F}"/>
              </a:ext>
            </a:extLst>
          </p:cNvPr>
          <p:cNvSpPr/>
          <p:nvPr/>
        </p:nvSpPr>
        <p:spPr>
          <a:xfrm>
            <a:off x="190500" y="146050"/>
            <a:ext cx="6477000" cy="9613900"/>
          </a:xfrm>
          <a:prstGeom prst="rect">
            <a:avLst/>
          </a:prstGeom>
          <a:noFill/>
          <a:ln>
            <a:solidFill>
              <a:srgbClr val="0A9F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DA21FE-0D36-E3A0-DADF-D8D0B801E21C}"/>
              </a:ext>
            </a:extLst>
          </p:cNvPr>
          <p:cNvSpPr txBox="1"/>
          <p:nvPr/>
        </p:nvSpPr>
        <p:spPr>
          <a:xfrm>
            <a:off x="270123" y="1019315"/>
            <a:ext cx="571182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021A40"/>
                </a:solidFill>
                <a:latin typeface="Barlow Black" panose="00000A00000000000000" pitchFamily="2" charset="0"/>
              </a:rPr>
              <a:t>Introdução ao Mundo </a:t>
            </a:r>
          </a:p>
          <a:p>
            <a:r>
              <a:rPr lang="pt-BR" sz="4000" dirty="0">
                <a:solidFill>
                  <a:srgbClr val="021A40"/>
                </a:solidFill>
                <a:latin typeface="Barlow Black" panose="00000A00000000000000" pitchFamily="2" charset="0"/>
              </a:rPr>
              <a:t>Python: Seus Primeiros </a:t>
            </a:r>
          </a:p>
          <a:p>
            <a:r>
              <a:rPr lang="pt-BR" sz="4000" dirty="0">
                <a:solidFill>
                  <a:srgbClr val="021A40"/>
                </a:solidFill>
                <a:latin typeface="Barlow Black" panose="00000A00000000000000" pitchFamily="2" charset="0"/>
              </a:rPr>
              <a:t>Passos na Linguagem </a:t>
            </a:r>
          </a:p>
          <a:p>
            <a:r>
              <a:rPr lang="pt-BR" sz="4000" dirty="0">
                <a:solidFill>
                  <a:srgbClr val="021A40"/>
                </a:solidFill>
                <a:latin typeface="Barlow Black" panose="00000A00000000000000" pitchFamily="2" charset="0"/>
              </a:rPr>
              <a:t>de Programação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B3B11D-EE21-D6CD-01F1-76AE3E467078}"/>
              </a:ext>
            </a:extLst>
          </p:cNvPr>
          <p:cNvSpPr txBox="1"/>
          <p:nvPr/>
        </p:nvSpPr>
        <p:spPr>
          <a:xfrm>
            <a:off x="270123" y="6372126"/>
            <a:ext cx="5118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21A40"/>
                </a:solidFill>
              </a:rPr>
              <a:t>Bem-vindo(a) ao emocionante mundo da programação com Python! Neste e-book, vamos guiá-lo(a) através dos primeiros passos essenciais para iniciar sua jornada como programador(a) Python. Prepare-se para desvendar conceitos fundamentais, aprender a escrever código de forma clara e eficiente, e mergulhar em exemplos práticos que o(a) ajudarão a consolidar seu conhecimento.</a:t>
            </a: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730201E2-FD83-2381-E75A-67525F25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Poder do Código na Ponta dos Dedos Alberto Moura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9B7CBC2C-C206-7B2B-F889-E2EC0761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1F0-8D1E-4DF6-81F7-E2ACB19E0F7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46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A0CBEEF-D81D-44E5-ABC8-4421E257D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05" y="9258300"/>
            <a:ext cx="406699" cy="40669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0344897-69A1-55BF-7B50-A1D86784F9D9}"/>
              </a:ext>
            </a:extLst>
          </p:cNvPr>
          <p:cNvSpPr/>
          <p:nvPr/>
        </p:nvSpPr>
        <p:spPr>
          <a:xfrm rot="5400000">
            <a:off x="3375025" y="-2492375"/>
            <a:ext cx="107950" cy="6858000"/>
          </a:xfrm>
          <a:prstGeom prst="rect">
            <a:avLst/>
          </a:prstGeom>
          <a:gradFill flip="none" rotWithShape="1">
            <a:gsLst>
              <a:gs pos="100000">
                <a:srgbClr val="FBC827"/>
              </a:gs>
              <a:gs pos="0">
                <a:srgbClr val="021A4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DFA3DC-4C0E-16FC-68CE-90F7A5CEED9F}"/>
              </a:ext>
            </a:extLst>
          </p:cNvPr>
          <p:cNvSpPr/>
          <p:nvPr/>
        </p:nvSpPr>
        <p:spPr>
          <a:xfrm>
            <a:off x="190500" y="146050"/>
            <a:ext cx="6477000" cy="9613900"/>
          </a:xfrm>
          <a:prstGeom prst="rect">
            <a:avLst/>
          </a:prstGeom>
          <a:noFill/>
          <a:ln>
            <a:solidFill>
              <a:srgbClr val="0A9F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DA21FE-0D36-E3A0-DADF-D8D0B801E21C}"/>
              </a:ext>
            </a:extLst>
          </p:cNvPr>
          <p:cNvSpPr txBox="1"/>
          <p:nvPr/>
        </p:nvSpPr>
        <p:spPr>
          <a:xfrm>
            <a:off x="270123" y="1119842"/>
            <a:ext cx="55050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021A40"/>
                </a:solidFill>
                <a:latin typeface="Barlow Thin" panose="00000300000000000000" pitchFamily="2" charset="0"/>
              </a:rPr>
              <a:t>Instalação e Configuração do </a:t>
            </a:r>
          </a:p>
          <a:p>
            <a:r>
              <a:rPr lang="pt-BR" sz="3200" b="1" dirty="0">
                <a:solidFill>
                  <a:srgbClr val="021A40"/>
                </a:solidFill>
                <a:latin typeface="Barlow Thin" panose="00000300000000000000" pitchFamily="2" charset="0"/>
              </a:rPr>
              <a:t>Ambiente de Desenvolvimento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B3B11D-EE21-D6CD-01F1-76AE3E467078}"/>
              </a:ext>
            </a:extLst>
          </p:cNvPr>
          <p:cNvSpPr txBox="1"/>
          <p:nvPr/>
        </p:nvSpPr>
        <p:spPr>
          <a:xfrm>
            <a:off x="287460" y="3429506"/>
            <a:ext cx="62830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21A40"/>
                </a:solidFill>
              </a:rPr>
              <a:t>Antes de começar a programar em Python, é crucial configurar seu ambiente de desenvolvimento. Felizmente, a instalação do Python é simples e está disponível para várias plataformas.</a:t>
            </a:r>
          </a:p>
          <a:p>
            <a:endParaRPr lang="pt-BR" sz="1600" dirty="0">
              <a:solidFill>
                <a:srgbClr val="021A40"/>
              </a:solidFill>
            </a:endParaRPr>
          </a:p>
          <a:p>
            <a:r>
              <a:rPr lang="pt-BR" sz="1600" dirty="0">
                <a:solidFill>
                  <a:srgbClr val="021A40"/>
                </a:solidFill>
              </a:rPr>
              <a:t>No Windows, você pode baixar o instalador do Python em python.org e seguir as instruções para instalar.</a:t>
            </a:r>
          </a:p>
          <a:p>
            <a:endParaRPr lang="pt-BR" sz="1600" dirty="0">
              <a:solidFill>
                <a:srgbClr val="021A40"/>
              </a:solidFill>
            </a:endParaRPr>
          </a:p>
          <a:p>
            <a:r>
              <a:rPr lang="pt-BR" sz="1600" dirty="0">
                <a:solidFill>
                  <a:srgbClr val="021A40"/>
                </a:solidFill>
              </a:rPr>
              <a:t>No </a:t>
            </a:r>
            <a:r>
              <a:rPr lang="pt-BR" sz="1600" dirty="0" err="1">
                <a:solidFill>
                  <a:srgbClr val="021A40"/>
                </a:solidFill>
              </a:rPr>
              <a:t>macOS</a:t>
            </a:r>
            <a:r>
              <a:rPr lang="pt-BR" sz="1600" dirty="0">
                <a:solidFill>
                  <a:srgbClr val="021A40"/>
                </a:solidFill>
              </a:rPr>
              <a:t>, o Python geralmente já está instalado. Basta abrir o Terminal e digitar python3 para verificar se está instalado e pronto para uso.</a:t>
            </a:r>
          </a:p>
          <a:p>
            <a:endParaRPr lang="pt-BR" sz="1600" dirty="0">
              <a:solidFill>
                <a:srgbClr val="021A40"/>
              </a:solidFill>
            </a:endParaRPr>
          </a:p>
          <a:p>
            <a:r>
              <a:rPr lang="pt-BR" sz="1600" dirty="0">
                <a:solidFill>
                  <a:srgbClr val="021A40"/>
                </a:solidFill>
              </a:rPr>
              <a:t>No Linux, muitas distribuições já incluem o Python. Você pode verificar digitando python3 no terminal.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D67CDAB-3734-1DB2-E44B-90D172C14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2" name="Espaço Reservado para Rodapé 21">
            <a:extLst>
              <a:ext uri="{FF2B5EF4-FFF2-40B4-BE49-F238E27FC236}">
                <a16:creationId xmlns:a16="http://schemas.microsoft.com/office/drawing/2014/main" id="{9C6DA27B-6C43-0E4A-783B-12C955C8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Poder do Código na Ponta dos Dedos Alberto Moura</a:t>
            </a:r>
          </a:p>
        </p:txBody>
      </p:sp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BF877271-4D6D-C72A-62B4-2611DE6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1F0-8D1E-4DF6-81F7-E2ACB19E0F7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77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A0CBEEF-D81D-44E5-ABC8-4421E257D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05" y="9258300"/>
            <a:ext cx="406699" cy="40669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0344897-69A1-55BF-7B50-A1D86784F9D9}"/>
              </a:ext>
            </a:extLst>
          </p:cNvPr>
          <p:cNvSpPr/>
          <p:nvPr/>
        </p:nvSpPr>
        <p:spPr>
          <a:xfrm rot="5400000">
            <a:off x="3375025" y="-2492375"/>
            <a:ext cx="107950" cy="6858000"/>
          </a:xfrm>
          <a:prstGeom prst="rect">
            <a:avLst/>
          </a:prstGeom>
          <a:gradFill flip="none" rotWithShape="1">
            <a:gsLst>
              <a:gs pos="100000">
                <a:srgbClr val="FBC827"/>
              </a:gs>
              <a:gs pos="0">
                <a:srgbClr val="021A4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DFA3DC-4C0E-16FC-68CE-90F7A5CEED9F}"/>
              </a:ext>
            </a:extLst>
          </p:cNvPr>
          <p:cNvSpPr/>
          <p:nvPr/>
        </p:nvSpPr>
        <p:spPr>
          <a:xfrm>
            <a:off x="190500" y="146050"/>
            <a:ext cx="6477000" cy="9613900"/>
          </a:xfrm>
          <a:prstGeom prst="rect">
            <a:avLst/>
          </a:prstGeom>
          <a:noFill/>
          <a:ln>
            <a:solidFill>
              <a:srgbClr val="0A9F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D67CDAB-3734-1DB2-E44B-90D172C14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10D15E3-32A1-6B6B-28A8-B3D4C7904AE2}"/>
              </a:ext>
            </a:extLst>
          </p:cNvPr>
          <p:cNvSpPr txBox="1"/>
          <p:nvPr/>
        </p:nvSpPr>
        <p:spPr>
          <a:xfrm>
            <a:off x="270123" y="3183285"/>
            <a:ext cx="62830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21A40"/>
                </a:solidFill>
              </a:rPr>
              <a:t>Agora que seu ambiente de desenvolvimento está configurado, é hora de escrever seu primeiro programa Python. Abra seu editor de texto preferido e crie um arquivo chamado hello.py. Em seguida, digite o seguinte código:</a:t>
            </a:r>
          </a:p>
          <a:p>
            <a:endParaRPr lang="pt-BR" sz="1600" dirty="0">
              <a:solidFill>
                <a:srgbClr val="021A40"/>
              </a:solidFill>
            </a:endParaRPr>
          </a:p>
          <a:p>
            <a:endParaRPr lang="pt-BR" sz="1600" dirty="0">
              <a:solidFill>
                <a:srgbClr val="021A40"/>
              </a:solidFill>
            </a:endParaRPr>
          </a:p>
          <a:p>
            <a:endParaRPr lang="pt-BR" sz="1600" dirty="0">
              <a:solidFill>
                <a:srgbClr val="021A40"/>
              </a:solidFill>
            </a:endParaRPr>
          </a:p>
          <a:p>
            <a:endParaRPr lang="pt-BR" sz="1600" dirty="0">
              <a:solidFill>
                <a:srgbClr val="021A40"/>
              </a:solidFill>
            </a:endParaRPr>
          </a:p>
          <a:p>
            <a:endParaRPr lang="pt-BR" sz="1600" dirty="0">
              <a:solidFill>
                <a:srgbClr val="021A40"/>
              </a:solidFill>
            </a:endParaRPr>
          </a:p>
          <a:p>
            <a:r>
              <a:rPr lang="pt-BR" sz="1600" dirty="0">
                <a:solidFill>
                  <a:srgbClr val="021A40"/>
                </a:solidFill>
              </a:rPr>
              <a:t>Salve o arquivo e execute-o a partir do terminal usando o comando python3 hello.py. Você verá a saída:</a:t>
            </a:r>
          </a:p>
          <a:p>
            <a:endParaRPr lang="pt-BR" sz="1600" dirty="0">
              <a:solidFill>
                <a:srgbClr val="021A40"/>
              </a:solidFill>
            </a:endParaRPr>
          </a:p>
          <a:p>
            <a:r>
              <a:rPr lang="pt-BR" sz="1600" dirty="0">
                <a:solidFill>
                  <a:srgbClr val="021A40"/>
                </a:solidFill>
              </a:rPr>
              <a:t>Saída</a:t>
            </a:r>
          </a:p>
          <a:p>
            <a:r>
              <a:rPr lang="pt-BR" sz="1600" dirty="0">
                <a:solidFill>
                  <a:srgbClr val="021A40"/>
                </a:solidFill>
                <a:latin typeface="Barlow Thin" panose="00000300000000000000" pitchFamily="2" charset="0"/>
              </a:rPr>
              <a:t>Olá, mundo!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143EB6-798E-F189-491C-6A1043EE779C}"/>
              </a:ext>
            </a:extLst>
          </p:cNvPr>
          <p:cNvSpPr txBox="1"/>
          <p:nvPr/>
        </p:nvSpPr>
        <p:spPr>
          <a:xfrm>
            <a:off x="270122" y="1208049"/>
            <a:ext cx="4213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21A40"/>
                </a:solidFill>
                <a:latin typeface="Barlow Thin" panose="00000300000000000000" pitchFamily="2" charset="0"/>
              </a:rPr>
              <a:t>Seu Primeiro Programa Python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A3B40F6-D750-2447-0793-96C516B84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8498"/>
            <a:ext cx="6858000" cy="1796333"/>
          </a:xfrm>
          <a:prstGeom prst="rect">
            <a:avLst/>
          </a:prstGeom>
        </p:spPr>
      </p:pic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3343B21F-C51C-4CB4-49E3-A63E0BFE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Poder do Código na Ponta dos Dedos Alberto Moura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79ADD6A1-F7EC-437D-27AD-B2D43E6E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1F0-8D1E-4DF6-81F7-E2ACB19E0F7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76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A0CBEEF-D81D-44E5-ABC8-4421E257D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05" y="9258300"/>
            <a:ext cx="406699" cy="40669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0344897-69A1-55BF-7B50-A1D86784F9D9}"/>
              </a:ext>
            </a:extLst>
          </p:cNvPr>
          <p:cNvSpPr/>
          <p:nvPr/>
        </p:nvSpPr>
        <p:spPr>
          <a:xfrm rot="5400000">
            <a:off x="3375025" y="-2492375"/>
            <a:ext cx="107950" cy="6858000"/>
          </a:xfrm>
          <a:prstGeom prst="rect">
            <a:avLst/>
          </a:prstGeom>
          <a:gradFill flip="none" rotWithShape="1">
            <a:gsLst>
              <a:gs pos="100000">
                <a:srgbClr val="FBC827"/>
              </a:gs>
              <a:gs pos="0">
                <a:srgbClr val="021A4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DFA3DC-4C0E-16FC-68CE-90F7A5CEED9F}"/>
              </a:ext>
            </a:extLst>
          </p:cNvPr>
          <p:cNvSpPr/>
          <p:nvPr/>
        </p:nvSpPr>
        <p:spPr>
          <a:xfrm>
            <a:off x="190500" y="146050"/>
            <a:ext cx="6477000" cy="9613900"/>
          </a:xfrm>
          <a:prstGeom prst="rect">
            <a:avLst/>
          </a:prstGeom>
          <a:noFill/>
          <a:ln>
            <a:solidFill>
              <a:srgbClr val="0A9F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8578146-89A7-8188-10FE-7BEE98C5C78D}"/>
              </a:ext>
            </a:extLst>
          </p:cNvPr>
          <p:cNvSpPr txBox="1"/>
          <p:nvPr/>
        </p:nvSpPr>
        <p:spPr>
          <a:xfrm>
            <a:off x="270122" y="1208049"/>
            <a:ext cx="3658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21A40"/>
                </a:solidFill>
                <a:latin typeface="Barlow Thin" panose="00000300000000000000" pitchFamily="2" charset="0"/>
              </a:rPr>
              <a:t>Variáveis e Tipos de Dados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E9B02F94-D2F3-E9D6-1656-C6E19DB7D44F}"/>
              </a:ext>
            </a:extLst>
          </p:cNvPr>
          <p:cNvGrpSpPr/>
          <p:nvPr/>
        </p:nvGrpSpPr>
        <p:grpSpPr>
          <a:xfrm>
            <a:off x="0" y="2902963"/>
            <a:ext cx="6858000" cy="4100075"/>
            <a:chOff x="0" y="1887162"/>
            <a:chExt cx="6858000" cy="4100075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3FB6783B-17C3-6611-3AD8-83BC8246498F}"/>
                </a:ext>
              </a:extLst>
            </p:cNvPr>
            <p:cNvSpPr txBox="1"/>
            <p:nvPr/>
          </p:nvSpPr>
          <p:spPr>
            <a:xfrm>
              <a:off x="287460" y="1887162"/>
              <a:ext cx="628308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rgbClr val="021A40"/>
                  </a:solidFill>
                </a:rPr>
                <a:t>As variáveis são elementos fundamentais em Python. Elas são utilizadas para armazenar dados que podem ser manipulados e processados pelo programa. Python é uma linguagem de tipagem dinâmica, o que significa que você não precisa declarar o tipo de uma variável antes de usá-la. Veja um exemplo:</a:t>
              </a:r>
              <a:endParaRPr lang="pt-BR" sz="1600" dirty="0">
                <a:solidFill>
                  <a:srgbClr val="021A40"/>
                </a:solidFill>
                <a:latin typeface="Barlow Thin" panose="00000300000000000000" pitchFamily="2" charset="0"/>
              </a:endParaRPr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A628F757-D08A-5C73-DE9B-9313395F86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69" b="12146"/>
            <a:stretch/>
          </p:blipFill>
          <p:spPr>
            <a:xfrm>
              <a:off x="0" y="3428049"/>
              <a:ext cx="6858000" cy="1758949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609CAF6-C48E-620C-250E-EBCD5E832B69}"/>
                </a:ext>
              </a:extLst>
            </p:cNvPr>
            <p:cNvSpPr txBox="1"/>
            <p:nvPr/>
          </p:nvSpPr>
          <p:spPr>
            <a:xfrm>
              <a:off x="287460" y="5402462"/>
              <a:ext cx="6283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rgbClr val="021A40"/>
                  </a:solidFill>
                </a:rPr>
                <a:t>A saída será:</a:t>
              </a:r>
            </a:p>
            <a:p>
              <a:r>
                <a:rPr lang="pt-BR" sz="1600" dirty="0">
                  <a:solidFill>
                    <a:srgbClr val="021A40"/>
                  </a:solidFill>
                  <a:latin typeface="Barlow Thin" panose="00000300000000000000" pitchFamily="2" charset="0"/>
                </a:rPr>
                <a:t>Olá, mundo!</a:t>
              </a:r>
            </a:p>
          </p:txBody>
        </p:sp>
      </p:grp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FF9A0406-78E8-4782-71EE-31AB5CAC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Poder do Código na Ponta dos Dedos Alberto Moura</a:t>
            </a: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05A7FACA-ECC9-298B-E3E8-71A98187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1F0-8D1E-4DF6-81F7-E2ACB19E0F7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47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A0CBEEF-D81D-44E5-ABC8-4421E257D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05" y="9258300"/>
            <a:ext cx="406699" cy="40669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0344897-69A1-55BF-7B50-A1D86784F9D9}"/>
              </a:ext>
            </a:extLst>
          </p:cNvPr>
          <p:cNvSpPr/>
          <p:nvPr/>
        </p:nvSpPr>
        <p:spPr>
          <a:xfrm rot="5400000">
            <a:off x="3375025" y="-2492375"/>
            <a:ext cx="107950" cy="6858000"/>
          </a:xfrm>
          <a:prstGeom prst="rect">
            <a:avLst/>
          </a:prstGeom>
          <a:gradFill flip="none" rotWithShape="1">
            <a:gsLst>
              <a:gs pos="100000">
                <a:srgbClr val="FBC827"/>
              </a:gs>
              <a:gs pos="0">
                <a:srgbClr val="021A4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DFA3DC-4C0E-16FC-68CE-90F7A5CEED9F}"/>
              </a:ext>
            </a:extLst>
          </p:cNvPr>
          <p:cNvSpPr/>
          <p:nvPr/>
        </p:nvSpPr>
        <p:spPr>
          <a:xfrm>
            <a:off x="190500" y="146050"/>
            <a:ext cx="6477000" cy="9613900"/>
          </a:xfrm>
          <a:prstGeom prst="rect">
            <a:avLst/>
          </a:prstGeom>
          <a:noFill/>
          <a:ln>
            <a:solidFill>
              <a:srgbClr val="0A9F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8578146-89A7-8188-10FE-7BEE98C5C78D}"/>
              </a:ext>
            </a:extLst>
          </p:cNvPr>
          <p:cNvSpPr txBox="1"/>
          <p:nvPr/>
        </p:nvSpPr>
        <p:spPr>
          <a:xfrm>
            <a:off x="270122" y="1208049"/>
            <a:ext cx="5806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21A40"/>
                </a:solidFill>
                <a:latin typeface="Barlow Thin" panose="00000300000000000000" pitchFamily="2" charset="0"/>
              </a:rPr>
              <a:t>Estruturas de Controle: Condições e Loops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B6783B-17C3-6611-3AD8-83BC8246498F}"/>
              </a:ext>
            </a:extLst>
          </p:cNvPr>
          <p:cNvSpPr txBox="1"/>
          <p:nvPr/>
        </p:nvSpPr>
        <p:spPr>
          <a:xfrm>
            <a:off x="287460" y="2902963"/>
            <a:ext cx="6283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21A40"/>
                </a:solidFill>
              </a:rPr>
              <a:t>As estruturas de controle permitem que você tome decisões e execute repetidamente blocos de código. Em Python, as estruturas de controle mais comuns são as declarações </a:t>
            </a:r>
            <a:r>
              <a:rPr lang="pt-BR" sz="1600" dirty="0" err="1">
                <a:solidFill>
                  <a:srgbClr val="021A40"/>
                </a:solidFill>
              </a:rPr>
              <a:t>if</a:t>
            </a:r>
            <a:r>
              <a:rPr lang="pt-BR" sz="1600" dirty="0">
                <a:solidFill>
                  <a:srgbClr val="021A40"/>
                </a:solidFill>
              </a:rPr>
              <a:t>, </a:t>
            </a:r>
            <a:r>
              <a:rPr lang="pt-BR" sz="1600" dirty="0" err="1">
                <a:solidFill>
                  <a:srgbClr val="021A40"/>
                </a:solidFill>
              </a:rPr>
              <a:t>else</a:t>
            </a:r>
            <a:r>
              <a:rPr lang="pt-BR" sz="1600" dirty="0">
                <a:solidFill>
                  <a:srgbClr val="021A40"/>
                </a:solidFill>
              </a:rPr>
              <a:t> e os loops for e </a:t>
            </a:r>
            <a:r>
              <a:rPr lang="pt-BR" sz="1600" dirty="0" err="1">
                <a:solidFill>
                  <a:srgbClr val="021A40"/>
                </a:solidFill>
              </a:rPr>
              <a:t>while</a:t>
            </a:r>
            <a:r>
              <a:rPr lang="pt-BR" sz="1600" dirty="0">
                <a:solidFill>
                  <a:srgbClr val="021A40"/>
                </a:solidFill>
              </a:rPr>
              <a:t>. </a:t>
            </a:r>
          </a:p>
          <a:p>
            <a:r>
              <a:rPr lang="pt-BR" sz="1600" dirty="0">
                <a:solidFill>
                  <a:srgbClr val="021A40"/>
                </a:solidFill>
              </a:rPr>
              <a:t>Veja exemplos:</a:t>
            </a:r>
            <a:endParaRPr lang="pt-BR" sz="1600" dirty="0">
              <a:solidFill>
                <a:srgbClr val="021A40"/>
              </a:solidFill>
              <a:latin typeface="Barlow Thin" panose="00000300000000000000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5C6B716-437F-97EC-2E8F-9553D2433F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9" b="8811"/>
          <a:stretch/>
        </p:blipFill>
        <p:spPr>
          <a:xfrm>
            <a:off x="0" y="4157316"/>
            <a:ext cx="6858000" cy="3194050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991F7F-5424-2106-292D-58DC447F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Poder do Código na Ponta dos Dedos Alberto Moura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59E564F5-C009-3846-B2B8-0DDE4D04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1F0-8D1E-4DF6-81F7-E2ACB19E0F7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502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A0CBEEF-D81D-44E5-ABC8-4421E257D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05" y="9258300"/>
            <a:ext cx="406699" cy="40669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0344897-69A1-55BF-7B50-A1D86784F9D9}"/>
              </a:ext>
            </a:extLst>
          </p:cNvPr>
          <p:cNvSpPr/>
          <p:nvPr/>
        </p:nvSpPr>
        <p:spPr>
          <a:xfrm rot="5400000">
            <a:off x="3375025" y="-2492375"/>
            <a:ext cx="107950" cy="6858000"/>
          </a:xfrm>
          <a:prstGeom prst="rect">
            <a:avLst/>
          </a:prstGeom>
          <a:gradFill flip="none" rotWithShape="1">
            <a:gsLst>
              <a:gs pos="100000">
                <a:srgbClr val="FBC827"/>
              </a:gs>
              <a:gs pos="0">
                <a:srgbClr val="021A4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DFA3DC-4C0E-16FC-68CE-90F7A5CEED9F}"/>
              </a:ext>
            </a:extLst>
          </p:cNvPr>
          <p:cNvSpPr/>
          <p:nvPr/>
        </p:nvSpPr>
        <p:spPr>
          <a:xfrm>
            <a:off x="190500" y="146050"/>
            <a:ext cx="6477000" cy="9613900"/>
          </a:xfrm>
          <a:prstGeom prst="rect">
            <a:avLst/>
          </a:prstGeom>
          <a:noFill/>
          <a:ln>
            <a:solidFill>
              <a:srgbClr val="0A9F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8578146-89A7-8188-10FE-7BEE98C5C78D}"/>
              </a:ext>
            </a:extLst>
          </p:cNvPr>
          <p:cNvSpPr txBox="1"/>
          <p:nvPr/>
        </p:nvSpPr>
        <p:spPr>
          <a:xfrm>
            <a:off x="270122" y="1208049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21A40"/>
                </a:solidFill>
                <a:latin typeface="Barlow Thin" panose="00000300000000000000" pitchFamily="2" charset="0"/>
              </a:rPr>
              <a:t>Conclusão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B6783B-17C3-6611-3AD8-83BC8246498F}"/>
              </a:ext>
            </a:extLst>
          </p:cNvPr>
          <p:cNvSpPr txBox="1"/>
          <p:nvPr/>
        </p:nvSpPr>
        <p:spPr>
          <a:xfrm>
            <a:off x="287460" y="1887162"/>
            <a:ext cx="6283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21A40"/>
                </a:solidFill>
              </a:rPr>
              <a:t>Parabéns por dar os primeiros passos na linguagem de programação Python! Você aprendeu como configurar seu ambiente de desenvolvimento, escrever seu primeiro programa, trabalhar com variáveis e tipos de dados, e utilizar estruturas de controle. Continue praticando e explorando o vasto mundo da programação Python - as possibilidades são infinitas!</a:t>
            </a:r>
            <a:endParaRPr lang="pt-BR" sz="1600" dirty="0">
              <a:solidFill>
                <a:srgbClr val="021A40"/>
              </a:solidFill>
              <a:latin typeface="Barlow Thin" panose="00000300000000000000" pitchFamily="2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897E5EB-B04C-4252-2EA1-79A50D91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Poder do Código na Ponta dos Dedos Alberto Moura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EFD0609F-D8C6-7D89-6809-86A9BC6B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1F0-8D1E-4DF6-81F7-E2ACB19E0F7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45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A67833-2D4C-E312-51FD-E4A02285DE0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21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BDC67E-BD72-4228-1320-32C6C51E8E95}"/>
              </a:ext>
            </a:extLst>
          </p:cNvPr>
          <p:cNvSpPr txBox="1"/>
          <p:nvPr/>
        </p:nvSpPr>
        <p:spPr>
          <a:xfrm>
            <a:off x="304796" y="7110454"/>
            <a:ext cx="42354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>
                <a:solidFill>
                  <a:srgbClr val="0A9FBF"/>
                </a:solidFill>
                <a:latin typeface="Barlow Black" panose="00000A00000000000000" pitchFamily="2" charset="0"/>
              </a:rPr>
              <a:t>STRINGS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6E88AD4-1EB2-510E-6070-4C20264BCC20}"/>
              </a:ext>
            </a:extLst>
          </p:cNvPr>
          <p:cNvSpPr txBox="1"/>
          <p:nvPr/>
        </p:nvSpPr>
        <p:spPr>
          <a:xfrm>
            <a:off x="-1016001" y="3201946"/>
            <a:ext cx="670560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000" dirty="0">
                <a:ln>
                  <a:solidFill>
                    <a:srgbClr val="FBC827">
                      <a:alpha val="50000"/>
                    </a:srgbClr>
                  </a:solidFill>
                </a:ln>
                <a:noFill/>
                <a:latin typeface="Barlow Black" panose="00000A00000000000000" pitchFamily="2" charset="0"/>
              </a:rPr>
              <a:t>02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1362869-6638-0AB2-ACF5-5A8E6C4D4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05" y="9258300"/>
            <a:ext cx="406699" cy="40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79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108</TotalTime>
  <Words>725</Words>
  <Application>Microsoft Office PowerPoint</Application>
  <PresentationFormat>Papel A4 (210 x 297 mm)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Barlow Black</vt:lpstr>
      <vt:lpstr>Barlow Thin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Alberto</dc:creator>
  <cp:lastModifiedBy>Alberto</cp:lastModifiedBy>
  <cp:revision>2</cp:revision>
  <dcterms:created xsi:type="dcterms:W3CDTF">2024-05-12T23:47:13Z</dcterms:created>
  <dcterms:modified xsi:type="dcterms:W3CDTF">2024-05-13T01:36:06Z</dcterms:modified>
</cp:coreProperties>
</file>