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3522347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3522347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cfd3d7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59cfd3d7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352234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1352234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3471f1e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13471f1e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3471f1e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13471f1e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59cfd3d7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59cfd3d7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13522347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13522347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59cfd3d7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59cfd3d7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1352234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1352234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59cfd3d7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59cfd3d7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990b3f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990b3f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13522347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13522347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13522347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13522347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64725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864725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13522347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13522347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1352234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1352234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13522347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13522347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59cfd3d7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59cfd3d7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59cfd3d7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59cfd3d7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cbeaf3f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cbeaf3f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4cbeaf3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4cbeaf3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13471f1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13471f1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cbeaf3f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cbeaf3f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cbeaf3f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4cbeaf3f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dd8219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3dd8219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4cbeaf3f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4cbeaf3f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dd8219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dd8219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3dd82195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3dd82195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13471f1e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13471f1e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3471f1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3471f1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9cfd3d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59cfd3d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3471f1e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13471f1e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3522347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3522347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59cfd3d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59cfd3d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comportamiento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Notación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Actores: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generalización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50" y="1390650"/>
            <a:ext cx="4791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Casos de uso: </a:t>
            </a:r>
            <a:r>
              <a:rPr lang="es"/>
              <a:t>se define como un conjunto de acciones realizadas por el sistema.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Representan el funcionamiento que se produce tras la orden de un actor.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representan con una elipse, y dentro se escribe la descripción textual.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325" y="1630275"/>
            <a:ext cx="3990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Sistema</a:t>
            </a:r>
            <a:r>
              <a:rPr lang="es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representa mediante un rectángulo se usa para representar los límites del sistema, si es necesario.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325" y="1630275"/>
            <a:ext cx="3990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Notación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29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Relaciones</a:t>
            </a:r>
            <a:r>
              <a:rPr lang="es"/>
              <a:t>: Relacionan a los actores con los casos de uso, aunque en algunos casos también permiten relacionar unos casos de uso con otros.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pueden establecer relaciones de generalización/jerarquía entre actores, es decir </a:t>
            </a:r>
            <a:r>
              <a:rPr lang="es" b="1"/>
              <a:t>herencia</a:t>
            </a:r>
            <a:r>
              <a:rPr lang="es"/>
              <a:t>.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325" y="1630275"/>
            <a:ext cx="3990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Notación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017800"/>
            <a:ext cx="58102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Las principales relaciones entre casos de uso son las siguientes: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763" y="1668250"/>
            <a:ext cx="66008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311700" y="1837675"/>
            <a:ext cx="3000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❏"/>
            </a:pPr>
            <a:r>
              <a:rPr lang="es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Inclusión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❏"/>
            </a:pPr>
            <a:r>
              <a:rPr lang="es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Extensión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❏"/>
            </a:pPr>
            <a:r>
              <a:rPr lang="es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Especialización o Generalización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❏"/>
            </a:pPr>
            <a:r>
              <a:rPr lang="es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Asociación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de Asociación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 de comunicación entre un actor y un caso de uso en el que participa.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6338"/>
            <a:ext cx="40386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188" y="1756375"/>
            <a:ext cx="43148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de Inclusión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caso de uso inicial puede incorporar el comportamiento de otros casos de uso secundarios, como fragmentos de su propio comportamiento.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096488"/>
            <a:ext cx="85725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de Inclusión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instancia del Caso de Uso origen incluye también el comportamiento descrito por el Caso de Uso destino.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2332975"/>
            <a:ext cx="44386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813" y="2128488"/>
            <a:ext cx="38004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de Extensión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caso de uso extiende de otro, cuando hace algo similar pero amplía la funcionalidad. La idea es muy similar a la de herencia en programación.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61" y="2055675"/>
            <a:ext cx="7540676" cy="28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 6. Elaboración de diagramas de comportamiento:</a:t>
            </a:r>
            <a:endParaRPr sz="13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s" sz="13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Tipos. Campo de aplicación. Notación.</a:t>
            </a:r>
            <a:endParaRPr sz="13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s" sz="8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3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casos de uso. Actores, escenario, relación de comunicación: «extends» e «include».</a:t>
            </a:r>
            <a:endParaRPr sz="13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s" sz="8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3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interacción:</a:t>
            </a:r>
            <a:endParaRPr sz="13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s" sz="8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3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secuencia. Eventos. Línea de vida de un objeto, activación, envío de mensajes.</a:t>
            </a:r>
            <a:endParaRPr sz="13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s" sz="8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3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colaboración. Objetos, mensajes.</a:t>
            </a:r>
            <a:endParaRPr sz="13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s" sz="8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3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estado. Estados, eventos y transiciones.</a:t>
            </a:r>
            <a:endParaRPr sz="13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s" sz="8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3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actividades. Actividades (métodos o acciones), transiciones y condiciones.</a:t>
            </a:r>
            <a:endParaRPr sz="13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s" sz="8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300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Herramientas de diseño de diagramas de comportamiento del entorno de desarrollo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de Extensión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caso de uso origen extiende el comportamiento del caso de uso destino.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151036"/>
            <a:ext cx="4756601" cy="18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200" y="1697525"/>
            <a:ext cx="34671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Inclusión y Extensión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525" y="1017800"/>
            <a:ext cx="5228126" cy="38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333375"/>
            <a:ext cx="62007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de Especialización / Generalización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/>
              <a:t>Generalización</a:t>
            </a:r>
            <a:r>
              <a:rPr lang="es"/>
              <a:t>: el Caso de Uso origen hereda la especificación del Caso de Uso destino y posiblemente la modifica y/o amplía, aunque este nos sea muy aplicable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2255713"/>
            <a:ext cx="52482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de Especialización / Generalización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caso de uso también se puede especializar en uno o más casos de uso hijos, o heredar el comportamiento y significado de otro.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25" y="1963375"/>
            <a:ext cx="5233350" cy="2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de Especialización / Generalización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3158100" cy="3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Pueden existir vínculos de generalización o herencia entre actores.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actores especializados (Abogado y Psicólogo) heredan los casos de uso del actor general (Profesional). La punta de flecha apunta al actor más general.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tipo de herencia entre actores sí que se usa frecuentemente puesto que nos simplifica considerablemente el diagrama.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375" y="1361075"/>
            <a:ext cx="54959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casos de uso</a:t>
            </a: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311700" y="1025475"/>
            <a:ext cx="29664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Un diagrama de casos de uso debe mostrar a simple vista, qué se puede hacer con un programa desde el punto de vista de un usuario.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Cada cosa que el usuario hace, es un caso de uso.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050" y="949300"/>
            <a:ext cx="5655075" cy="39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diseñar un diagrama de casos de uso se comienza por reconocer los actores y los casos de uso, para posteriormente relacionarlos.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63" y="2194950"/>
            <a:ext cx="5192475" cy="17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2969175" y="1229875"/>
            <a:ext cx="5863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¿Qué casos de uso identificamos?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¿Quién realiza estos casos de uso?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9875"/>
            <a:ext cx="26574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2969175" y="1229875"/>
            <a:ext cx="5863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¿Qué casos de uso identificamos?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» Iniciar una nueva partida.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» Descubrir una casilla.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» Marcar una casilla.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¿Quién realiza estos casos de uso?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» El jugador.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9875"/>
            <a:ext cx="26574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diagramas UML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75" y="977650"/>
            <a:ext cx="6730425" cy="39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</a:t>
            </a: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9875"/>
            <a:ext cx="265747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025" y="409988"/>
            <a:ext cx="462915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II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uso: biblioteca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usuario puede tomar prestados libros de la biblioteca, así como devolverlos posteriormente.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Cuando se presta o se devuelve un libro, el bibliotecario actualiza el catálogo de libros.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préstamo del libro, lleva incluido el cálculo de la fecha de devolución del mismo.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50" y="278800"/>
            <a:ext cx="5550650" cy="45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III</a:t>
            </a:r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uso: ingreso de datos de los estudiantes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Desde secretaría se ingresan los datos de los estudiantes, que incluye la generación de los datos y el ingreso de las notas.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ingresar los datos de los estudiantes, se realiza un login al sistema que extiende el ingreso de datos.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III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800" y="469600"/>
            <a:ext cx="4735425" cy="4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1838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III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Ampliado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100" y="56550"/>
            <a:ext cx="51867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comportamiento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más utilizados son: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 b="1"/>
              <a:t>Diagramas de casos de uso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b="1"/>
              <a:t>Diagramas de secuencia (es un diagrama de interacción)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b="1"/>
              <a:t>Diagramas de estados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b="1"/>
              <a:t>Diagramas de actividades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casos de uso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322725"/>
            <a:ext cx="8520600" cy="3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diagrama de casos de uso es una lista de pasos que definen la interacción entre un actor y el sistema propiamente dicho.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Deben cumplir los siguientes objetivos: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Indicar los requisitos funcionales: cómo funciona un programa/sistema.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Proporcionar una descripción clara de su uso: cómo el usuario interactúa con el sistema.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391600"/>
            <a:ext cx="8520600" cy="28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Se debe leer con claridad.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Orientar en la realización de pruebas: nos dice cómo debe funcionar (requisitos).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Sirve de guía para crear la documentación de uso del programa.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3811200" cy="31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 componentes principales son: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Sistema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Casos de uso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Actores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Relaciones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025" y="1705650"/>
            <a:ext cx="4709275" cy="23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Notación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428150"/>
            <a:ext cx="4529700" cy="3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Actores</a:t>
            </a:r>
            <a:r>
              <a:rPr lang="es"/>
              <a:t>: Es cualquier cosa que interactúa con el sistema, y es externo a él.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es necesariamente una persona, puede ser un dispositivo u otro sistema.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representan mediante un monigote o ‘stick man’.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/>
              <a:t>Admiten herencia.</a:t>
            </a:r>
            <a:endParaRPr b="1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325" y="1630275"/>
            <a:ext cx="3990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E0DC5825A16B4291BF2D7CC4371E8B" ma:contentTypeVersion="4" ma:contentTypeDescription="Crear nuevo documento." ma:contentTypeScope="" ma:versionID="60a0f9d2fcc39d67a5c61ca454fb6c55">
  <xsd:schema xmlns:xsd="http://www.w3.org/2001/XMLSchema" xmlns:xs="http://www.w3.org/2001/XMLSchema" xmlns:p="http://schemas.microsoft.com/office/2006/metadata/properties" xmlns:ns2="0a490bbf-2b4c-47d2-9ae1-b52730b268da" xmlns:ns3="cf9515c3-ef90-4be8-a1a9-7019a91294c4" targetNamespace="http://schemas.microsoft.com/office/2006/metadata/properties" ma:root="true" ma:fieldsID="a2677099b9b85e583cf72e9aa2f8ebbd" ns2:_="" ns3:_="">
    <xsd:import namespace="0a490bbf-2b4c-47d2-9ae1-b52730b268da"/>
    <xsd:import namespace="cf9515c3-ef90-4be8-a1a9-7019a912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90bbf-2b4c-47d2-9ae1-b52730b26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515c3-ef90-4be8-a1a9-7019a912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3AB700-92ED-4B33-A702-682B3BDF027B}"/>
</file>

<file path=customXml/itemProps2.xml><?xml version="1.0" encoding="utf-8"?>
<ds:datastoreItem xmlns:ds="http://schemas.openxmlformats.org/officeDocument/2006/customXml" ds:itemID="{1C3E9FFE-CF1B-46F0-9CA9-AE77A9ED2E0B}"/>
</file>

<file path=customXml/itemProps3.xml><?xml version="1.0" encoding="utf-8"?>
<ds:datastoreItem xmlns:ds="http://schemas.openxmlformats.org/officeDocument/2006/customXml" ds:itemID="{8B31B23D-44B7-4213-88EB-C9A7D899C8D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Presentación en pantalla (16:9)</PresentationFormat>
  <Paragraphs>114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Times New Roman</vt:lpstr>
      <vt:lpstr>Arial</vt:lpstr>
      <vt:lpstr>Roboto</vt:lpstr>
      <vt:lpstr>Geometric</vt:lpstr>
      <vt:lpstr>Diagramas de comportamiento</vt:lpstr>
      <vt:lpstr>Indice</vt:lpstr>
      <vt:lpstr>Tipos de diagramas UML</vt:lpstr>
      <vt:lpstr>Diagramas de comportamiento</vt:lpstr>
      <vt:lpstr>Diagramas de casos de uso</vt:lpstr>
      <vt:lpstr>Objetivos</vt:lpstr>
      <vt:lpstr>Objetivos </vt:lpstr>
      <vt:lpstr>Características</vt:lpstr>
      <vt:lpstr>Notación</vt:lpstr>
      <vt:lpstr>Notación</vt:lpstr>
      <vt:lpstr>Notación </vt:lpstr>
      <vt:lpstr>Notación </vt:lpstr>
      <vt:lpstr>Notación</vt:lpstr>
      <vt:lpstr>Notación</vt:lpstr>
      <vt:lpstr>Relaciones </vt:lpstr>
      <vt:lpstr>Relación de Asociación</vt:lpstr>
      <vt:lpstr>Relación de Inclusión</vt:lpstr>
      <vt:lpstr>Relación de Inclusión </vt:lpstr>
      <vt:lpstr>Relación de Extensión</vt:lpstr>
      <vt:lpstr>Relación de Extensión </vt:lpstr>
      <vt:lpstr>Inclusión y Extensión</vt:lpstr>
      <vt:lpstr>Presentación de PowerPoint</vt:lpstr>
      <vt:lpstr>Relación de Especialización / Generalización </vt:lpstr>
      <vt:lpstr>Relación de Especialización / Generalización</vt:lpstr>
      <vt:lpstr>Relación de Especialización / Generalización </vt:lpstr>
      <vt:lpstr>Diagramas de casos de uso</vt:lpstr>
      <vt:lpstr>Diseño </vt:lpstr>
      <vt:lpstr>Ejemplo I</vt:lpstr>
      <vt:lpstr>Ejemplo I</vt:lpstr>
      <vt:lpstr>Ejemplo I</vt:lpstr>
      <vt:lpstr>Ejemplo II</vt:lpstr>
      <vt:lpstr>Ejemplo II </vt:lpstr>
      <vt:lpstr>Ejemplo III</vt:lpstr>
      <vt:lpstr>Ejemplo III </vt:lpstr>
      <vt:lpstr>Ejemplo III Ampliado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comportamiento</dc:title>
  <cp:lastModifiedBy>Sergio Laguna Olmo</cp:lastModifiedBy>
  <cp:revision>1</cp:revision>
  <dcterms:modified xsi:type="dcterms:W3CDTF">2021-05-10T16:43:57Z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0x01010075E0DC5825A16B4291BF2D7CC4371E8B</vt:lpwstr>
  </property>
</Properties>
</file>