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embeddedFontLs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aa5e6c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eaa5e6c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aa5e6c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aa5e6cc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2c13c1e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2c13c1e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aa5e6c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eaa5e6c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2c13c1e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2c13c1e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aa5e6c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aa5e6c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aa5e6cc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aa5e6cc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eaa5e6c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eaa5e6cc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aa5e6c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aa5e6cc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aa5e6c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eaa5e6c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88a2a95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88a2a95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eaa5e6cc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eaa5e6cc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c2c13c1e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c2c13c1e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c2c13c1e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c2c13c1e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fa7e26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fa7e26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7fa7e2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7fa7e2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7fa7e26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7fa7e267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fa7e26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fa7e26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0956cb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0956cb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7fa7e267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7fa7e267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e00ab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e00ab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2c13c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2c13c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8002b5b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8002b5b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002b5b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8002b5b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8002b5b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8002b5b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8002b5ba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8002b5ba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fa7e26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fa7e267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c5d4a31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0c5d4a31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d4a31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0c5d4a31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fa7e26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fa7e267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7fa7e267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7fa7e267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a7e26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a7e26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2c13c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2c13c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c5d4a3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0c5d4a3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7fa7e267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7fa7e267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7fa7e267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7fa7e267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0c5d4a31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0c5d4a31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7fa7e267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7fa7e267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d4a3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0c5d4a3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0c5d4a3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0c5d4a3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d4a3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0c5d4a3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7fa7e26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7fa7e26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365f3ab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365f3ab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2c13c1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2c13c1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5f3ab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5f3ab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365f3abf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365f3abf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365f3a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365f3a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7fa7e267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7fa7e267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7fa7e26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7fa7e26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417e5d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417e5d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417e5d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417e5d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7fa7e267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7fa7e267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7fa7e267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7fa7e267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2c13c1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2c13c1e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2c13c1e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2c13c1e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2c13c1e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c2c13c1e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2c13c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2c13c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templates/uml-othe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ruml.io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UD6. Elaboración de diagramas de clases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85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y orígenes de UML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836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C33"/>
              </a:buClr>
              <a:buSzPts val="1600"/>
              <a:buChar char="❏"/>
            </a:pPr>
            <a:r>
              <a:rPr lang="es" sz="1600" b="1">
                <a:solidFill>
                  <a:srgbClr val="282C33"/>
                </a:solidFill>
              </a:rPr>
              <a:t>"The Three Amigos" (los tres amigos)</a:t>
            </a:r>
            <a:r>
              <a:rPr lang="es" sz="1600">
                <a:solidFill>
                  <a:srgbClr val="282C33"/>
                </a:solidFill>
              </a:rPr>
              <a:t> de la ingeniería de software, como se los conocía, habían desarrollado otras metodologías. Se asociaron para brindar claridad a los programadores creando nuevos estándares. La colaboración entre </a:t>
            </a:r>
            <a:r>
              <a:rPr lang="es" sz="1600" b="1">
                <a:solidFill>
                  <a:srgbClr val="282C33"/>
                </a:solidFill>
              </a:rPr>
              <a:t>Grady, Booch y Rumbaugh </a:t>
            </a:r>
            <a:r>
              <a:rPr lang="es" sz="1600">
                <a:solidFill>
                  <a:srgbClr val="282C33"/>
                </a:solidFill>
              </a:rPr>
              <a:t>fortaleció los tres métodos y mejoró el producto final.</a:t>
            </a:r>
            <a:endParaRPr sz="1600">
              <a:solidFill>
                <a:srgbClr val="282C3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C33"/>
              </a:buClr>
              <a:buSzPts val="1600"/>
              <a:buChar char="❏"/>
            </a:pPr>
            <a:r>
              <a:rPr lang="es" sz="1600">
                <a:solidFill>
                  <a:srgbClr val="282C33"/>
                </a:solidFill>
              </a:rPr>
              <a:t>Los esfuerzos de estos pensadores derivaron en la publicación de los documentos </a:t>
            </a:r>
            <a:r>
              <a:rPr lang="es" sz="1600" b="1">
                <a:solidFill>
                  <a:srgbClr val="282C33"/>
                </a:solidFill>
              </a:rPr>
              <a:t>UML 0.9 y 0.91</a:t>
            </a:r>
            <a:r>
              <a:rPr lang="es" sz="1600">
                <a:solidFill>
                  <a:srgbClr val="282C33"/>
                </a:solidFill>
              </a:rPr>
              <a:t> en 1996. Pronto se hizo evidente que varias organizaciones, incluidas </a:t>
            </a:r>
            <a:r>
              <a:rPr lang="es" sz="1600" b="1">
                <a:solidFill>
                  <a:srgbClr val="282C33"/>
                </a:solidFill>
              </a:rPr>
              <a:t>Microsoft, Oracle e IBM</a:t>
            </a:r>
            <a:r>
              <a:rPr lang="es" sz="1600">
                <a:solidFill>
                  <a:srgbClr val="282C33"/>
                </a:solidFill>
              </a:rPr>
              <a:t>, consideraron que UML era </a:t>
            </a:r>
            <a:r>
              <a:rPr lang="es" sz="1600" b="1">
                <a:solidFill>
                  <a:srgbClr val="282C33"/>
                </a:solidFill>
              </a:rPr>
              <a:t>esencial </a:t>
            </a:r>
            <a:r>
              <a:rPr lang="es" sz="1600">
                <a:solidFill>
                  <a:srgbClr val="282C33"/>
                </a:solidFill>
              </a:rPr>
              <a:t>para su propio desarrollo de negocios.</a:t>
            </a:r>
            <a:endParaRPr sz="1600">
              <a:solidFill>
                <a:srgbClr val="282C3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C33"/>
              </a:buClr>
              <a:buSzPts val="1600"/>
              <a:buChar char="❏"/>
            </a:pPr>
            <a:r>
              <a:rPr lang="es" sz="1600">
                <a:solidFill>
                  <a:srgbClr val="282C33"/>
                </a:solidFill>
              </a:rPr>
              <a:t>"Los tres amigos" publicaron la Guía del usuario para el Lenguaje Unificado de Modelado en 1999, y una actualización que incluye información sobre UML 2.0 en la segunda edición de 2005.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50" y="1017800"/>
            <a:ext cx="7227724" cy="3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¿Porqué es útil modelar?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Porque permite utilizar un lenguaje común que facilita la comunicación entre el equipo de desarrollo.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Con UML podemos documentar todos los artefactos de un proceso de desarrollo por lo que se dispone de documentación que trasciende al proyecto.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Permite especificar todas las decisiones de análisis, diseño e implementación, construyéndose modelos precisos, no ambiguos y completos.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VERSIONES DE UML?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1532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s" sz="1600">
                <a:solidFill>
                  <a:srgbClr val="41423D"/>
                </a:solidFill>
                <a:highlight>
                  <a:srgbClr val="FFFFFF"/>
                </a:highlight>
              </a:rPr>
              <a:t>Los antecedentes de UML se sitúan en la década de los 90 con distintos estándares para modelado de software, no obstante podemos hablar de dos grandes versiones:</a:t>
            </a:r>
            <a:endParaRPr sz="16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es" sz="1600" b="1">
                <a:solidFill>
                  <a:srgbClr val="41423D"/>
                </a:solidFill>
                <a:highlight>
                  <a:srgbClr val="FFFFFF"/>
                </a:highlight>
              </a:rPr>
              <a:t>UML 1.X</a:t>
            </a:r>
            <a:r>
              <a:rPr lang="es" sz="1600">
                <a:solidFill>
                  <a:srgbClr val="41423D"/>
                </a:solidFill>
                <a:highlight>
                  <a:srgbClr val="FFFFFF"/>
                </a:highlight>
              </a:rPr>
              <a:t> (comprende UML 1.1, 1.2, 1.3, 1.4, 1.5): desde finales de los 90 se empezó a trabajar con el estándar UML. En los años sucesivos fueron apareciendo nuevas versiones que introducían mejoras o ampliaban a las anteriores.</a:t>
            </a:r>
            <a:endParaRPr sz="16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es" sz="1600" b="1">
                <a:solidFill>
                  <a:srgbClr val="41423D"/>
                </a:solidFill>
                <a:highlight>
                  <a:srgbClr val="FFFFFF"/>
                </a:highlight>
              </a:rPr>
              <a:t>UML 2.X</a:t>
            </a:r>
            <a:r>
              <a:rPr lang="es" sz="1600">
                <a:solidFill>
                  <a:srgbClr val="41423D"/>
                </a:solidFill>
                <a:highlight>
                  <a:srgbClr val="FFFFFF"/>
                </a:highlight>
              </a:rPr>
              <a:t> (comprende UML 2.1 hasta UML 2.5, 2.6, etc.): en torno a 2005 se difundió una nueva versión de UML a la que podemos denominar UML 2.X. Comprenden varias revisiones.</a:t>
            </a:r>
            <a:endParaRPr sz="16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SzPts val="1018"/>
              <a:buNone/>
            </a:pPr>
            <a:r>
              <a:rPr lang="es" sz="1600" b="1">
                <a:solidFill>
                  <a:srgbClr val="41423D"/>
                </a:solidFill>
                <a:highlight>
                  <a:srgbClr val="FFFFFF"/>
                </a:highlight>
              </a:rPr>
              <a:t>UML 3.X:</a:t>
            </a:r>
            <a:r>
              <a:rPr lang="es" sz="1600">
                <a:solidFill>
                  <a:srgbClr val="41423D"/>
                </a:solidFill>
                <a:highlight>
                  <a:srgbClr val="FFFFFF"/>
                </a:highlight>
              </a:rPr>
              <a:t> evolución que se espera para UML 2.X.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diagramas UML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75" y="977650"/>
            <a:ext cx="6730425" cy="3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diagramas UML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rgbClr val="E06666"/>
                </a:solidFill>
                <a:highlight>
                  <a:srgbClr val="FFFFFF"/>
                </a:highlight>
              </a:rPr>
              <a:t>Diagramas de casos de uso:</a:t>
            </a:r>
            <a:r>
              <a:rPr lang="es" sz="1400">
                <a:solidFill>
                  <a:srgbClr val="E06666"/>
                </a:solidFill>
                <a:highlight>
                  <a:srgbClr val="FFFFFF"/>
                </a:highlight>
              </a:rPr>
              <a:t> representan a los actores y casos de uso (procesos principales) que intervienen en un desarrollo de software.</a:t>
            </a:r>
            <a:endParaRPr sz="14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rgbClr val="E06666"/>
                </a:solidFill>
                <a:highlight>
                  <a:srgbClr val="FFFFFF"/>
                </a:highlight>
              </a:rPr>
              <a:t>Diagramas de clases: </a:t>
            </a:r>
            <a:r>
              <a:rPr lang="es" sz="1400">
                <a:solidFill>
                  <a:srgbClr val="E06666"/>
                </a:solidFill>
                <a:highlight>
                  <a:srgbClr val="FFFFFF"/>
                </a:highlight>
              </a:rPr>
              <a:t>para UML una clase es una entidad, no una clase software. Un diagrama de clases UML puede ser un diagrama del dominio o representación de conceptos que intervienen en un problema, o también un diagrama de clases software. El sentido de un diagrama UML se lo da la persona que lo construye.</a:t>
            </a:r>
            <a:endParaRPr sz="14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rgbClr val="41423D"/>
                </a:solidFill>
                <a:highlight>
                  <a:srgbClr val="FFFFFF"/>
                </a:highlight>
              </a:rPr>
              <a:t>Diagramas de secuencia: </a:t>
            </a:r>
            <a:r>
              <a:rPr lang="es" sz="1400">
                <a:solidFill>
                  <a:srgbClr val="41423D"/>
                </a:solidFill>
                <a:highlight>
                  <a:srgbClr val="FFFFFF"/>
                </a:highlight>
              </a:rPr>
              <a:t>suelen usarse para representar objetos software y el intercambio de mensajes entre ellos, representando la aparición de nuevos objetos de izquierda a derecha.</a:t>
            </a:r>
            <a:endParaRPr sz="14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rgbClr val="41423D"/>
                </a:solidFill>
                <a:highlight>
                  <a:srgbClr val="FFFFFF"/>
                </a:highlight>
              </a:rPr>
              <a:t>Diagramas de estados: </a:t>
            </a:r>
            <a:r>
              <a:rPr lang="es" sz="1400">
                <a:solidFill>
                  <a:srgbClr val="41423D"/>
                </a:solidFill>
                <a:highlight>
                  <a:srgbClr val="FFFFFF"/>
                </a:highlight>
              </a:rPr>
              <a:t>suelen usarse para representar cómo evoluciona un sistema (cómo va cambiando de estado) a medida que se producen determinados eventos.</a:t>
            </a:r>
            <a:endParaRPr sz="140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400" b="1" u="sng">
                <a:solidFill>
                  <a:srgbClr val="41423D"/>
                </a:solidFill>
                <a:highlight>
                  <a:srgbClr val="FFFFFF"/>
                </a:highlight>
              </a:rPr>
              <a:t>Otros diagramas:</a:t>
            </a:r>
            <a:r>
              <a:rPr lang="es" sz="1400">
                <a:solidFill>
                  <a:srgbClr val="41423D"/>
                </a:solidFill>
                <a:highlight>
                  <a:srgbClr val="FFFFFF"/>
                </a:highlight>
              </a:rPr>
              <a:t>diagramas de actividad, diagramas de paquetes, diagramas de arquitectura software, etc.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800"/>
            <a:ext cx="7363051" cy="3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49" y="152400"/>
            <a:ext cx="6085626" cy="4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75" y="0"/>
            <a:ext cx="6381350" cy="48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24" y="0"/>
            <a:ext cx="6668974" cy="49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Concepto de Programación orientada a objetos o POO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31"/>
              <a:buChar char="❏"/>
            </a:pPr>
            <a:r>
              <a:rPr lang="es" sz="1831">
                <a:solidFill>
                  <a:srgbClr val="000000"/>
                </a:solidFill>
              </a:rPr>
              <a:t>UML: </a:t>
            </a:r>
            <a:r>
              <a:rPr lang="es" sz="1831">
                <a:solidFill>
                  <a:srgbClr val="00000A"/>
                </a:solidFill>
              </a:rPr>
              <a:t>Clases. Atributos, métodos y visibilidad.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Objetos. Instanciación. Características de los objetos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Relaciones o asociaciones. 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Notación de los diagramas de clases.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Herramientas de diseño de diagramas. 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Diagramas de objetos.</a:t>
            </a:r>
            <a:endParaRPr sz="1831">
              <a:solidFill>
                <a:srgbClr val="00000A"/>
              </a:solidFill>
            </a:endParaRPr>
          </a:p>
          <a:p>
            <a:pPr marL="457200" lvl="0" indent="-34487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31"/>
              <a:buChar char="❏"/>
            </a:pPr>
            <a:r>
              <a:rPr lang="es" sz="1831">
                <a:solidFill>
                  <a:srgbClr val="00000A"/>
                </a:solidFill>
              </a:rPr>
              <a:t>Generación de código a partir del diagrama de clases. </a:t>
            </a:r>
            <a:endParaRPr sz="1831">
              <a:solidFill>
                <a:srgbClr val="00000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00" y="909625"/>
            <a:ext cx="5686400" cy="3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estructurales: 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Representan la visión estática del sistema. Especifican clases y objetos y cómo se distribuyen físicamente en el sistema.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de comportamiento: 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Muestran la conducta en tiempo de ejecución del sistema, tanto desde el punto de vista del sistema completo como de las instancias u objetos que lo integran. Dentro de este grupo están los diagramas de interacción.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un diagrama UML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Estructuras</a:t>
            </a:r>
            <a:r>
              <a:rPr lang="es"/>
              <a:t>: son los nodos del grafo y definen el tipo de diagrama.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Relaciones</a:t>
            </a:r>
            <a:r>
              <a:rPr lang="es"/>
              <a:t>: son los arcos del grafo que se establecen entre los elementos estructurales.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Notas</a:t>
            </a:r>
            <a:r>
              <a:rPr lang="es"/>
              <a:t>: se representan como un cuadro donde podemos escribir comentarios que nos ayuden a entender algún concepto que queramos representar.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Agrupaciones</a:t>
            </a:r>
            <a:r>
              <a:rPr lang="es"/>
              <a:t>: se utilizan cuando modelamos sistemas grandes para facilitar su desarrollo por bloques.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clases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clases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diagrama de clases nos ayuda a tener un enfoque de las relaciones entre las clases que conforman un programa. Está compuesto de los siguientes elementos:</a:t>
            </a:r>
            <a:endParaRPr/>
          </a:p>
          <a:p>
            <a:pPr marL="6604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❏"/>
            </a:pPr>
            <a:r>
              <a:rPr lang="es" b="1">
                <a:solidFill>
                  <a:srgbClr val="333333"/>
                </a:solidFill>
                <a:highlight>
                  <a:srgbClr val="FFFFFF"/>
                </a:highlight>
              </a:rPr>
              <a:t>Clases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: Reflejan sus atributos y métodos, y la visibilidad de ambos.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60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❏"/>
            </a:pPr>
            <a:r>
              <a:rPr lang="es" b="1">
                <a:solidFill>
                  <a:srgbClr val="333333"/>
                </a:solidFill>
                <a:highlight>
                  <a:srgbClr val="FFFFFF"/>
                </a:highlight>
              </a:rPr>
              <a:t>Relaciones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: Reflejan la relación entre las clases/objetos: herencia, composición, agregación, asociación, uso,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1 - Clases: Atributos, Métodos y Visibilidad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las características de un tipo de objeto concreto. Encapsula toda la información de un objeto, y está compuesta de métodos y atributos o campos.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El UML se representa por una </a:t>
            </a:r>
            <a:r>
              <a:rPr lang="es" i="1">
                <a:solidFill>
                  <a:srgbClr val="333333"/>
                </a:solidFill>
                <a:highlight>
                  <a:srgbClr val="FFFFFF"/>
                </a:highlight>
              </a:rPr>
              <a:t>caja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 con 3 secciones:</a:t>
            </a:r>
            <a:endParaRPr/>
          </a:p>
          <a:p>
            <a:pPr marL="6604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Superior: </a:t>
            </a:r>
            <a:r>
              <a:rPr lang="es" b="1">
                <a:solidFill>
                  <a:srgbClr val="333333"/>
                </a:solidFill>
                <a:highlight>
                  <a:srgbClr val="FFFFFF"/>
                </a:highlight>
              </a:rPr>
              <a:t>Nombre de la clase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60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Intermedio: </a:t>
            </a:r>
            <a:r>
              <a:rPr lang="es" b="1">
                <a:solidFill>
                  <a:srgbClr val="333333"/>
                </a:solidFill>
                <a:highlight>
                  <a:srgbClr val="FFFFFF"/>
                </a:highlight>
              </a:rPr>
              <a:t>Atributos de la clase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60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Inferior: </a:t>
            </a:r>
            <a:r>
              <a:rPr lang="es" b="1">
                <a:solidFill>
                  <a:srgbClr val="333333"/>
                </a:solidFill>
                <a:highlight>
                  <a:srgbClr val="FFFFFF"/>
                </a:highlight>
              </a:rPr>
              <a:t>Métodos de la clase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0" y="2482925"/>
            <a:ext cx="2465225" cy="20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Visibilidad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coloca alguno de los siguientes símbolos delante del nombre del miembro de la clase (atributo o método):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025"/>
            <a:ext cx="4867500" cy="19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ctrTitle"/>
          </p:nvPr>
        </p:nvSpPr>
        <p:spPr>
          <a:xfrm>
            <a:off x="506975" y="246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clases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subTitle" idx="1"/>
          </p:nvPr>
        </p:nvSpPr>
        <p:spPr>
          <a:xfrm>
            <a:off x="587975" y="1632600"/>
            <a:ext cx="82221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Relaciones: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s"/>
              <a:t>Asociaciones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s"/>
              <a:t>Agrupaciones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s"/>
              <a:t>Composiciones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s"/>
              <a:t>Herencia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2 - Relaciones entre objetos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 las conexiones que hay entre las distintas clases u objetos de un programa. Indican de qué forma una clase usa elementos de otras clases.</a:t>
            </a:r>
            <a:endParaRPr/>
          </a:p>
          <a:p>
            <a:pPr marL="6604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Asociación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>
                <a:solidFill>
                  <a:srgbClr val="333333"/>
                </a:solidFill>
                <a:highlight>
                  <a:schemeClr val="lt1"/>
                </a:highlight>
              </a:rPr>
              <a:t>Agregación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>
                <a:solidFill>
                  <a:srgbClr val="333333"/>
                </a:solidFill>
                <a:highlight>
                  <a:schemeClr val="lt1"/>
                </a:highlight>
              </a:rPr>
              <a:t>Composición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60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Herencia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2 - Relaciones entre objetos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6" y="1017800"/>
            <a:ext cx="4408475" cy="38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de objetos o POO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s">
                <a:solidFill>
                  <a:srgbClr val="000000"/>
                </a:solidFill>
              </a:rPr>
              <a:t>La POO es un paradigma de programación que usa objetos e interacciones entre ellos para el diseño de aplicaciones.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s">
                <a:solidFill>
                  <a:srgbClr val="000000"/>
                </a:solidFill>
              </a:rPr>
              <a:t>Está basada en la encapsulación (atributos) y el comportamiento (métodos)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>
                <a:solidFill>
                  <a:srgbClr val="000000"/>
                </a:solidFill>
              </a:rPr>
              <a:t>Un objeto representa alguna entidad de la vida real.</a:t>
            </a:r>
            <a:br>
              <a:rPr lang="es"/>
            </a:b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 de la relación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concepto muy importante es la cardinalidad de una relación, representa cuantos objetos de una clase se van a relacionar con objetos de otra clase. En una relación hay dos cardinalidades, una para cada extremo de la relación y pueden tener los siguientes valores:</a:t>
            </a:r>
            <a:endParaRPr b="1"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425" y="2615425"/>
            <a:ext cx="4331825" cy="22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ejemplo, si tengo la siguiente relación: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quiere decir que los alumnos se matriculan en los módulos, en concreto, que un alumno se puede matricular en uno a más módulos y que un módulo puede tener ningún alumno, uno o varios.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 esta otra: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que un profesor puede impartir uno o varios módulos, mientras que un módulo es impartido sólo por un profesor.  </a:t>
            </a: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13" y="1066925"/>
            <a:ext cx="3476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688" y="3033900"/>
            <a:ext cx="33813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básico:		Clase Address	   			      Relación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0" y="1660138"/>
            <a:ext cx="22479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005000"/>
            <a:ext cx="42005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838" y="1621800"/>
            <a:ext cx="2447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58" y="1017798"/>
            <a:ext cx="5763214" cy="38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representa por una flecha entre dos entidades o clases.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Representa cualquier tipo de asociación entre dos clases. Por ejemplo, cuando una clase usa métodos de otra clase, o cuando hay un método que recibe tipos de datos de otra clase.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Además, en cualquier tipo de relación de asociación se puede indicar la cardinalidad de la relación para indicar la cantidad de participación entre las dos clases.</a:t>
            </a:r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614150"/>
            <a:ext cx="49911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</a:t>
            </a:r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cuatro tipos de asociación: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Bidireccional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Unidireccional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Agregación (+composición)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Reflexiva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Unidireccional/Bidireccional</a:t>
            </a:r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3845475" y="1229875"/>
            <a:ext cx="4986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Aunque las asociaciones suelen ser bidireccionales (se pueden recorrer en ambos sentidos), en ocasiones es deseable hacerlas unidireccionales (restringir su navegación en un único sentido).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Gráficamente, cuando la asociación es unidireccional, la línea termina en una punta de flecha que indica el sentido de la asociación.</a:t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7725"/>
            <a:ext cx="3533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</a:t>
            </a:r>
            <a:endParaRPr/>
          </a:p>
        </p:txBody>
      </p:sp>
      <p:sp>
        <p:nvSpPr>
          <p:cNvPr id="309" name="Google Shape;309;p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Hay dos tipos de asociación más restrictivos que concretan el tipo de relación de asociación entre dos clases: la agregación y la composición. Ambas representan relaciones entre objetos pero se diferencian en su rigidez.</a:t>
            </a: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17800"/>
            <a:ext cx="4107900" cy="3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</a:t>
            </a:r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Para explicar el concepto vamos a plantear el siguiente ejemplo: </a:t>
            </a:r>
            <a:endParaRPr b="1"/>
          </a:p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s"/>
              <a:t>Una universidad posee varios departamentos, y cada departamento tiene un número de profesores.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s"/>
              <a:t>Si la universidad cierra, los departamentos dejan de existir para siempre, pero los profesores de esos departamentos seguirán existiendo.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s"/>
              <a:t>Una Universidad es una composición de Departamentos, y un Departamento es una agregación de Profesores. Además un Profesor puede trabajar en más de un Departamento, pero un Departamento solo puede pertenecer a una Universidad.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Agregación</a:t>
            </a:r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tipo de relación de Asociación, que indica que una clase es parte de otra clase (composición débil).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representa por una línea con un rombo de color blanco colocado en el extremo en el que está la clase que representa el “todo”..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agregación se da cuando una clase es una colección o un contenedor de otras clases, pero no depende de la existencia de esas otras clases. Si la clase que contiene a la colección desaparecen, no afecta a las clases contenidas.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da con mayor frecuencia que la composición.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250" y="2743875"/>
            <a:ext cx="4977491" cy="5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un objeto/clase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Está formado por un conjunto de atributos, que son los datos que le caracterizan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Un conjunto de operaciones que definen su comportamiento.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Las operaciones asociadas a un objeto actúan sobre sus atributos para modificar su estado.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Cuando se indica a un objeto que ejecute una operación determinada se dice que se le pasa un mensaje.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Agregación</a:t>
            </a:r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2635800" y="1229875"/>
            <a:ext cx="6196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Tenemos una clase Empresa.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Tenemos una clase Cliente.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Una empresa agrupa a varios clientes.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Relación: Una empresa tiene 1 o varios clientes, mientras que un cliente está en ninguna, una o varias empresas.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163"/>
            <a:ext cx="2133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Agregación</a:t>
            </a: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siguiente ejemplo, la clase Departamento es un contenedor de clases Profesor: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961050"/>
            <a:ext cx="7438511" cy="2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3"/>
          <p:cNvSpPr txBox="1"/>
          <p:nvPr/>
        </p:nvSpPr>
        <p:spPr>
          <a:xfrm>
            <a:off x="311700" y="44422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Los Profesores no desaparecen porque desaparezca el objeto Departamento.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</a:t>
            </a:r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tipo de relación de Asociación, donde la vida de la clase contenida debe coincidir con la vida de la clase contenedor.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representa por una línea con un rombo negro colocado en el extremo en el que está la clase que representa el “todo”.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composición de clases es una relación aún más estricta que la agregación. Se da cuando una clase contiene referencias a otra clase, pero la vida de las instancias contenidas está ligada a la vida de la instancia contenedora. O sea, si la clase compuesta desaparece también lo harán las clase contenidas.</a:t>
            </a:r>
            <a:endParaRPr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375" y="2571750"/>
            <a:ext cx="4853250" cy="4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</a:t>
            </a:r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body" idx="1"/>
          </p:nvPr>
        </p:nvSpPr>
        <p:spPr>
          <a:xfrm>
            <a:off x="2588175" y="1229875"/>
            <a:ext cx="6244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Tenemos una clase Empresa.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Un objeto Empresa está a su vez compuesto por uno o varios objetos del tipo empleado.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El tiempo de vida de los objetos Empleado depende del tiempo de vida de Empresa, ya que si no existe una Empresa no pueden existir sus empleados.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6525"/>
            <a:ext cx="22764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</a:t>
            </a: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311700" y="3953825"/>
            <a:ext cx="85206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desaparece el objeto Universidad desaparecen también los departamentos que posee. Además un departamento solo puede pertenecer a una sola Universidad.</a:t>
            </a:r>
            <a:endParaRPr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0" cy="2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Agregación y composición</a:t>
            </a:r>
            <a:endParaRPr/>
          </a:p>
        </p:txBody>
      </p:sp>
      <p:sp>
        <p:nvSpPr>
          <p:cNvPr id="365" name="Google Shape;365;p57"/>
          <p:cNvSpPr txBox="1">
            <a:spLocks noGrp="1"/>
          </p:cNvSpPr>
          <p:nvPr>
            <p:ph type="body" idx="1"/>
          </p:nvPr>
        </p:nvSpPr>
        <p:spPr>
          <a:xfrm>
            <a:off x="3416850" y="1229875"/>
            <a:ext cx="5415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El rombo negro</a:t>
            </a:r>
            <a:r>
              <a:rPr lang="es"/>
              <a:t> muestra una relación de composición: el almacén está compuesto de cuentas, si se elimina el almacén las cuentas por si solas no tienen sentido como una entidad separada del almacén y se eliminan también.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El rombo sin rellenar</a:t>
            </a:r>
            <a:r>
              <a:rPr lang="es"/>
              <a:t> muestra una relación de agregación: el almacén tiene clientes, si el almacén cierra los clientes irán a otro, su razón de existir sigue teniendo sentido sin el almacén.</a:t>
            </a:r>
            <a:endParaRPr/>
          </a:p>
        </p:txBody>
      </p:sp>
      <p:pic>
        <p:nvPicPr>
          <p:cNvPr id="366" name="Google Shape;3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3375"/>
            <a:ext cx="3105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 entre Composición y Agregación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Google Shape;3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37" y="1365348"/>
            <a:ext cx="7453125" cy="30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>
            <a:spLocks noGrp="1"/>
          </p:cNvSpPr>
          <p:nvPr>
            <p:ph type="title"/>
          </p:nvPr>
        </p:nvSpPr>
        <p:spPr>
          <a:xfrm>
            <a:off x="180075" y="156875"/>
            <a:ext cx="2037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378" name="Google Shape;3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703763"/>
            <a:ext cx="64293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384" name="Google Shape;384;p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representa por una línea con una flecha en el extremo de la superclase.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Indica que una clase puede ser de distintos tipos de clase: varias subclases extienden de una superclase.</a:t>
            </a:r>
            <a:endParaRPr/>
          </a:p>
        </p:txBody>
      </p:sp>
      <p:pic>
        <p:nvPicPr>
          <p:cNvPr id="385" name="Google Shape;3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25" y="1836725"/>
            <a:ext cx="4549925" cy="4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</a:t>
            </a:r>
            <a:endParaRPr/>
          </a:p>
        </p:txBody>
      </p:sp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50" y="410000"/>
            <a:ext cx="60388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POO: ejecución de un programa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9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ejecuta un programa orientado a objetos ocurren tres sucesos: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Primero, los objetos se crean a medida que se necesitan.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Segundo. Los mensajes se mueven de un objeto a otro (o del usuario a un objeto) a medida que el programa procesa información o responde a la entrada del usuario.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Tercero, cuando los objetos ya no se necesitan, se borran y se libera la memoria.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</a:t>
            </a:r>
            <a:endParaRPr/>
          </a:p>
        </p:txBody>
      </p:sp>
      <p:pic>
        <p:nvPicPr>
          <p:cNvPr id="397" name="Google Shape;3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1017800"/>
            <a:ext cx="5780650" cy="38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</a:t>
            </a:r>
            <a:endParaRPr/>
          </a:p>
        </p:txBody>
      </p:sp>
      <p:pic>
        <p:nvPicPr>
          <p:cNvPr id="403" name="Google Shape;4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00" y="1017800"/>
            <a:ext cx="7479349" cy="38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III</a:t>
            </a:r>
            <a:endParaRPr/>
          </a:p>
        </p:txBody>
      </p:sp>
      <p:sp>
        <p:nvSpPr>
          <p:cNvPr id="409" name="Google Shape;409;p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vehículos se clasifican en terrestres y aéreos, a su vez los vehículos terrestres se dividen en coches y motos, y los aéreos en aviones y helicópteros.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5" name="Google Shape;4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50" y="1017806"/>
            <a:ext cx="5597225" cy="38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2976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clase es una clase abstracta o una ‘interface’ (clase abstracta pura), se indica sobre el nombre de la clase con el símbolo &lt;&lt;nombre_interface&gt;&gt;:</a:t>
            </a:r>
            <a:endParaRPr/>
          </a:p>
        </p:txBody>
      </p:sp>
      <p:pic>
        <p:nvPicPr>
          <p:cNvPr id="422" name="Google Shape;4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05" y="410000"/>
            <a:ext cx="5357598" cy="4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pic>
        <p:nvPicPr>
          <p:cNvPr id="428" name="Google Shape;4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232500"/>
            <a:ext cx="7429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pic>
        <p:nvPicPr>
          <p:cNvPr id="434" name="Google Shape;4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850" y="0"/>
            <a:ext cx="4835051" cy="4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un diagramas de clases podemos utilizar las siguientes herramientas: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Lucidchart</a:t>
            </a:r>
            <a:r>
              <a:rPr lang="es"/>
              <a:t>: herramienta que permite crear muchos tipos de diagramas, entre ellos UML.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URL: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https://www.lucidchart.com/pages/templates/uml-other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ArgoUML</a:t>
            </a:r>
            <a:r>
              <a:rPr lang="es"/>
              <a:t>: una de las herramientas más famosas para el modelado UML de clases.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StarUML</a:t>
            </a:r>
            <a:r>
              <a:rPr lang="es"/>
              <a:t>: otra herramienta para crear diagramas UML con mucha documentación y tutoriales en la 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URL: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https://staruml.io/</a:t>
            </a:r>
            <a:endParaRPr/>
          </a:p>
        </p:txBody>
      </p:sp>
      <p:sp>
        <p:nvSpPr>
          <p:cNvPr id="440" name="Google Shape;440;p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PARA TRABAJAR CON UML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>
            <a:spLocks noGrp="1"/>
          </p:cNvSpPr>
          <p:nvPr>
            <p:ph type="title"/>
          </p:nvPr>
        </p:nvSpPr>
        <p:spPr>
          <a:xfrm>
            <a:off x="311700" y="309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inversa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0"/>
          <p:cNvSpPr txBox="1">
            <a:spLocks noGrp="1"/>
          </p:cNvSpPr>
          <p:nvPr>
            <p:ph type="body" idx="1"/>
          </p:nvPr>
        </p:nvSpPr>
        <p:spPr>
          <a:xfrm>
            <a:off x="311700" y="916850"/>
            <a:ext cx="8520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conoce con este término el proceso de obtener un modelo a partir del código ya realizado. Este proceso es inverso al orden de las etapas a la hora de desarrollar software, ya que primero se realiza el modelado, para posteriormente tener claro qué se debe programar.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Existen distintas herramientas para obtener el diagrama de clases a partir de un código fuente ya creado. También podemos crear un diagrama de una bbdd a partir del código sql con el que hemos definido la base de datos.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PhpMyAdmin y MySQL WorkBench permiten realizar ingeniería inversa a partir de una base de datos. Para Java existe la herramienta ArgoUML y también existen diversos plugins para hacerlo desde Eclipse.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237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POO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7877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Abstracción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Permite capturar las características y comportamientos similares de un conjunto de objetos con el objetivo de darles una descripción formal.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b="1"/>
              <a:t>Encapsulación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Significa reunir todos los elementos que pueden considerarse pertenecientes a una misma entidad, al mismo nivel de abstracción.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b="1"/>
              <a:t>Modularidad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Propiedad que permite subdividir una aplicación en partes más pequeñas (llamadas módulos)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b="1"/>
              <a:t>Principio de ocultación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Aísla las propiedades de un objeto contra su modificación por quien no tenga derecho a acceder a ellas.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POO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Polimorfismo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Consiste en reunir bajo el mismo nombre comportamientos diferentes. La selección de uno u otro depende del objeto que lo ejecute.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b="1"/>
              <a:t>Herencia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Relación que se establece entre objetos en los que unos utilizan las propiedades y comportamientos de otros formando una jerarquía. Los objetos heredan las propiedades y el comportamiento de todas las clases a las que pertenecen.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b="1"/>
              <a:t>Recolección de basura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Técnica por la cual el entorno de objetos se encarga de destruir automáticamente los objetos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UML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de Modelado Unificado (UML)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Es un conjunto de herramientas que permite modelar, construir y documentar los elementos que forman un sistema software orientado a objetos.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Pretende proporcionar una forma estándar de representar el diseño de un sistema.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Se ha convertido en el estándar de facto de la industria.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Dispone de numerosos tipos de diagramas.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Cada tipo de diagrama muestra un aspecto diferente del modelo.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FAC4F-46D0-4BEE-B4D2-D7DD8FEAB4A9}"/>
</file>

<file path=customXml/itemProps2.xml><?xml version="1.0" encoding="utf-8"?>
<ds:datastoreItem xmlns:ds="http://schemas.openxmlformats.org/officeDocument/2006/customXml" ds:itemID="{D964B76B-1B9D-4FF2-884A-346DE886637E}"/>
</file>

<file path=customXml/itemProps3.xml><?xml version="1.0" encoding="utf-8"?>
<ds:datastoreItem xmlns:ds="http://schemas.openxmlformats.org/officeDocument/2006/customXml" ds:itemID="{160A3B14-A699-4023-AABC-8B69F91989C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Microsoft Office PowerPoint</Application>
  <PresentationFormat>Presentación en pantalla (16:9)</PresentationFormat>
  <Paragraphs>194</Paragraphs>
  <Slides>58</Slides>
  <Notes>58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1" baseType="lpstr">
      <vt:lpstr>Roboto</vt:lpstr>
      <vt:lpstr>Arial</vt:lpstr>
      <vt:lpstr>Geometric</vt:lpstr>
      <vt:lpstr>UD6. Elaboración de diagramas de clases</vt:lpstr>
      <vt:lpstr>Contenido</vt:lpstr>
      <vt:lpstr>Programación orientada de objetos o POO</vt:lpstr>
      <vt:lpstr>Características de un objeto/clase</vt:lpstr>
      <vt:lpstr>POO: ejecución de un programa </vt:lpstr>
      <vt:lpstr>Conceptos POO </vt:lpstr>
      <vt:lpstr>Conceptos POO </vt:lpstr>
      <vt:lpstr>UML</vt:lpstr>
      <vt:lpstr>Lenguaje de Modelado Unificado (UML) </vt:lpstr>
      <vt:lpstr>Historia y orígenes de UML</vt:lpstr>
      <vt:lpstr>Ejemplo</vt:lpstr>
      <vt:lpstr>¿Porqué es útil modelar?</vt:lpstr>
      <vt:lpstr>¿CUÁLES SON LAS VERSIONES DE UML?  </vt:lpstr>
      <vt:lpstr>Tipos de diagramas UML</vt:lpstr>
      <vt:lpstr>Tipos de diagramas UML </vt:lpstr>
      <vt:lpstr>Diagrama de clases</vt:lpstr>
      <vt:lpstr>Presentación de PowerPoint</vt:lpstr>
      <vt:lpstr>Presentación de PowerPoint</vt:lpstr>
      <vt:lpstr>Presentación de PowerPoint</vt:lpstr>
      <vt:lpstr>Diagrama de secuencia</vt:lpstr>
      <vt:lpstr>Clasificación</vt:lpstr>
      <vt:lpstr>Elementos de un diagrama UML</vt:lpstr>
      <vt:lpstr>Diagramas de clases</vt:lpstr>
      <vt:lpstr>Diagramas de clases</vt:lpstr>
      <vt:lpstr>1 - Clases: Atributos, Métodos y Visibilidad </vt:lpstr>
      <vt:lpstr>Visibilidad</vt:lpstr>
      <vt:lpstr>Diagramas de clases</vt:lpstr>
      <vt:lpstr>2 - Relaciones entre objetos </vt:lpstr>
      <vt:lpstr>2 - Relaciones entre objetos </vt:lpstr>
      <vt:lpstr>Cardinalidad de la relación</vt:lpstr>
      <vt:lpstr>Cardinalidad</vt:lpstr>
      <vt:lpstr>Ejemplo</vt:lpstr>
      <vt:lpstr>Ejercicio</vt:lpstr>
      <vt:lpstr>Asociación</vt:lpstr>
      <vt:lpstr>Asociación</vt:lpstr>
      <vt:lpstr>Unidireccional/Bidireccional</vt:lpstr>
      <vt:lpstr>Asociación</vt:lpstr>
      <vt:lpstr>Asociación</vt:lpstr>
      <vt:lpstr>Agregación</vt:lpstr>
      <vt:lpstr>Agregación</vt:lpstr>
      <vt:lpstr>Agregación</vt:lpstr>
      <vt:lpstr>Composición</vt:lpstr>
      <vt:lpstr>Composición</vt:lpstr>
      <vt:lpstr>Composición</vt:lpstr>
      <vt:lpstr>Agregación y composición</vt:lpstr>
      <vt:lpstr>Diferencias entre Composición y Agregación </vt:lpstr>
      <vt:lpstr>Ejemplo</vt:lpstr>
      <vt:lpstr>Herencia</vt:lpstr>
      <vt:lpstr>Ejemplo I</vt:lpstr>
      <vt:lpstr>Ejemplo II</vt:lpstr>
      <vt:lpstr>Ejemplo II</vt:lpstr>
      <vt:lpstr>Ejemplo III</vt:lpstr>
      <vt:lpstr>Ejemplo III </vt:lpstr>
      <vt:lpstr>Herencia</vt:lpstr>
      <vt:lpstr>Herencia</vt:lpstr>
      <vt:lpstr>Herencia</vt:lpstr>
      <vt:lpstr>HERRAMIENTAS PARA TRABAJAR CON UML  </vt:lpstr>
      <vt:lpstr>Ingeniería inversa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UD6. Elaboración de diagramas de clases</dc:title>
  <cp:lastModifiedBy>Profesor1DAM</cp:lastModifiedBy>
  <cp:revision>1</cp:revision>
  <dcterms:modified xsi:type="dcterms:W3CDTF">2021-04-22T07:39:03Z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