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x="9144000" cy="5143500" type="screen16x9"/>
  <p:notesSz cx="6858000" cy="9144000"/>
  <p:embeddedFontLs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BBFFF-162C-49F8-8C0C-121E2CA98CF5}" v="3" dt="2021-05-16T11:03:55.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3.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4.fntdata"/><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2.fntdata"/><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Laguna Olmo" userId="S::sergio.lagunaolmo@iesfm.onmicrosoft.com::3a55dfbb-f589-4491-aa3c-9cec8b848199" providerId="AD" clId="Web-{C11BBFFF-162C-49F8-8C0C-121E2CA98CF5}"/>
    <pc:docChg chg="modSld">
      <pc:chgData name="Sergio Laguna Olmo" userId="S::sergio.lagunaolmo@iesfm.onmicrosoft.com::3a55dfbb-f589-4491-aa3c-9cec8b848199" providerId="AD" clId="Web-{C11BBFFF-162C-49F8-8C0C-121E2CA98CF5}" dt="2021-05-16T11:03:55.002" v="2" actId="20577"/>
      <pc:docMkLst>
        <pc:docMk/>
      </pc:docMkLst>
      <pc:sldChg chg="modSp">
        <pc:chgData name="Sergio Laguna Olmo" userId="S::sergio.lagunaolmo@iesfm.onmicrosoft.com::3a55dfbb-f589-4491-aa3c-9cec8b848199" providerId="AD" clId="Web-{C11BBFFF-162C-49F8-8C0C-121E2CA98CF5}" dt="2021-05-16T11:03:55.002" v="2" actId="20577"/>
        <pc:sldMkLst>
          <pc:docMk/>
          <pc:sldMk cId="0" sldId="261"/>
        </pc:sldMkLst>
        <pc:spChg chg="mod">
          <ac:chgData name="Sergio Laguna Olmo" userId="S::sergio.lagunaolmo@iesfm.onmicrosoft.com::3a55dfbb-f589-4491-aa3c-9cec8b848199" providerId="AD" clId="Web-{C11BBFFF-162C-49F8-8C0C-121E2CA98CF5}" dt="2021-05-16T11:03:55.002" v="2" actId="20577"/>
          <ac:spMkLst>
            <pc:docMk/>
            <pc:sldMk cId="0" sldId="261"/>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8b1682be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8b1682be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8b1682b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8b1682b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8b1682be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8b1682be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8b1682be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8b1682be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67e9daf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67e9daf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8b1682b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8b1682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8b1682b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8b1682b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8b1682be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8b1682be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8b1682be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8b1682be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8ba26a6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8ba26a6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0a7e0e14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0a7e0e14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a64fc2ec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a64fc2e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a64fc2e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a64fc2e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a64fc2ec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a64fc2ec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a64fc2ec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a64fc2e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a64fc2ec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a64fc2ec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a64fc2e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a64fc2e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a64fc2ec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a64fc2ec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a64fc2e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a64fc2e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a64fc2ec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a64fc2ec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a6719256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a6719256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8b1682be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8b1682be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a6719256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a6719256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a671925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a671925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a79b3a59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a79b3a5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a79b3a59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ca79b3a59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a79b3a59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a79b3a59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a64fc2ec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a64fc2ec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a79b3a59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a79b3a59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a79b3a59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a79b3a59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ca79b3a59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ca79b3a59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ca79b3a59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ca79b3a59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8b1682be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8b1682be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a79b3a59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ca79b3a59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a79b3a59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a79b3a59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79b3a59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79b3a59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a6719256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a6719256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ca79b3a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ca79b3a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ca671925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ca671925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ca64fc2ec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ca64fc2ec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79b3a5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79b3a5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ca671925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ca671925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a64fc2ec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a64fc2ec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8b1682b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8b1682b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a6719256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a6719256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a79b3a59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a79b3a59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a79b3a59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ca79b3a59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a79b3a59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a79b3a59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ca79b3a59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ca79b3a59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a79b3a59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ca79b3a59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8b1682be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8b1682be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8b1682be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8b1682be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8b1682be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8b1682be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8b1682be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8b1682be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junit.sourceforge.net/javadoc/org/junit/Assert.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Diseño y pruebas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Unidad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Ciclo de desarrollo y pruebas</a:t>
            </a:r>
            <a:endParaRPr/>
          </a:p>
          <a:p>
            <a:pPr marL="0" lvl="0" indent="0" algn="l" rtl="0">
              <a:spcBef>
                <a:spcPts val="0"/>
              </a:spcBef>
              <a:spcAft>
                <a:spcPts val="0"/>
              </a:spcAft>
              <a:buNone/>
            </a:pPr>
            <a:endParaRPr/>
          </a:p>
        </p:txBody>
      </p:sp>
      <p:pic>
        <p:nvPicPr>
          <p:cNvPr id="140" name="Google Shape;140;p22"/>
          <p:cNvPicPr preferRelativeResize="0"/>
          <p:nvPr/>
        </p:nvPicPr>
        <p:blipFill>
          <a:blip r:embed="rId3">
            <a:alphaModFix/>
          </a:blip>
          <a:stretch>
            <a:fillRect/>
          </a:stretch>
        </p:blipFill>
        <p:spPr>
          <a:xfrm>
            <a:off x="771525" y="951500"/>
            <a:ext cx="7600950" cy="38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Ciclo de desarrollo y pruebas</a:t>
            </a:r>
            <a:endParaRPr/>
          </a:p>
          <a:p>
            <a:pPr marL="0" lvl="0" indent="0" algn="l" rtl="0">
              <a:spcBef>
                <a:spcPts val="0"/>
              </a:spcBef>
              <a:spcAft>
                <a:spcPts val="0"/>
              </a:spcAft>
              <a:buNone/>
            </a:pPr>
            <a:endParaRPr/>
          </a:p>
        </p:txBody>
      </p:sp>
      <p:sp>
        <p:nvSpPr>
          <p:cNvPr id="146" name="Google Shape;14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F3F3F"/>
              </a:buClr>
              <a:buSzPts val="1800"/>
              <a:buFont typeface="Arial"/>
              <a:buChar char="❏"/>
            </a:pPr>
            <a:r>
              <a:rPr lang="es">
                <a:solidFill>
                  <a:srgbClr val="3F3F3F"/>
                </a:solidFill>
                <a:highlight>
                  <a:srgbClr val="FFFFFF"/>
                </a:highlight>
                <a:latin typeface="Arial"/>
                <a:ea typeface="Arial"/>
                <a:cs typeface="Arial"/>
                <a:sym typeface="Arial"/>
              </a:rPr>
              <a:t>La prueba comienza haciendo revisiones técnicas a las necesidades y esbozando los primeros casos de prueba de aceptación</a:t>
            </a:r>
            <a:endParaRPr>
              <a:solidFill>
                <a:srgbClr val="3F3F3F"/>
              </a:solidFill>
              <a:highlight>
                <a:srgbClr val="FFFFFF"/>
              </a:highlight>
              <a:latin typeface="Arial"/>
              <a:ea typeface="Arial"/>
              <a:cs typeface="Arial"/>
              <a:sym typeface="Arial"/>
            </a:endParaRPr>
          </a:p>
          <a:p>
            <a:pPr marL="457200" lvl="0" indent="-342900" algn="l" rtl="0">
              <a:lnSpc>
                <a:spcPct val="150000"/>
              </a:lnSpc>
              <a:spcBef>
                <a:spcPts val="0"/>
              </a:spcBef>
              <a:spcAft>
                <a:spcPts val="0"/>
              </a:spcAft>
              <a:buClr>
                <a:srgbClr val="3F3F3F"/>
              </a:buClr>
              <a:buSzPts val="1800"/>
              <a:buFont typeface="Arial"/>
              <a:buChar char="❏"/>
            </a:pPr>
            <a:r>
              <a:rPr lang="es">
                <a:solidFill>
                  <a:srgbClr val="3F3F3F"/>
                </a:solidFill>
                <a:highlight>
                  <a:srgbClr val="FFFFFF"/>
                </a:highlight>
                <a:latin typeface="Arial"/>
                <a:ea typeface="Arial"/>
                <a:cs typeface="Arial"/>
                <a:sym typeface="Arial"/>
              </a:rPr>
              <a:t>Mediante las pruebas de implantación verificar el paso a producción.</a:t>
            </a:r>
            <a:endParaRPr>
              <a:solidFill>
                <a:srgbClr val="3F3F3F"/>
              </a:solidFill>
              <a:highlight>
                <a:srgbClr val="FFFFFF"/>
              </a:highlight>
              <a:latin typeface="Arial"/>
              <a:ea typeface="Arial"/>
              <a:cs typeface="Arial"/>
              <a:sym typeface="Arial"/>
            </a:endParaRPr>
          </a:p>
          <a:p>
            <a:pPr marL="457200" lvl="0" indent="-342900" algn="l" rtl="0">
              <a:lnSpc>
                <a:spcPct val="150000"/>
              </a:lnSpc>
              <a:spcBef>
                <a:spcPts val="0"/>
              </a:spcBef>
              <a:spcAft>
                <a:spcPts val="0"/>
              </a:spcAft>
              <a:buClr>
                <a:srgbClr val="3F3F3F"/>
              </a:buClr>
              <a:buSzPts val="1800"/>
              <a:buFont typeface="Arial"/>
              <a:buChar char="❏"/>
            </a:pPr>
            <a:r>
              <a:rPr lang="es">
                <a:solidFill>
                  <a:srgbClr val="3F3F3F"/>
                </a:solidFill>
                <a:highlight>
                  <a:srgbClr val="FFFFFF"/>
                </a:highlight>
                <a:latin typeface="Arial"/>
                <a:ea typeface="Arial"/>
                <a:cs typeface="Arial"/>
                <a:sym typeface="Arial"/>
              </a:rPr>
              <a:t>Luego pasamos a revisar que la arquitectura cumpla los requerimientos y a definir los primeros casos de prueba de sistema.</a:t>
            </a:r>
            <a:endParaRPr>
              <a:solidFill>
                <a:srgbClr val="3F3F3F"/>
              </a:solidFill>
              <a:highlight>
                <a:srgbClr val="FFFFFF"/>
              </a:highlight>
              <a:latin typeface="Arial"/>
              <a:ea typeface="Arial"/>
              <a:cs typeface="Arial"/>
              <a:sym typeface="Arial"/>
            </a:endParaRPr>
          </a:p>
          <a:p>
            <a:pPr marL="457200" lvl="0" indent="-342900" algn="l" rtl="0">
              <a:lnSpc>
                <a:spcPct val="150000"/>
              </a:lnSpc>
              <a:spcBef>
                <a:spcPts val="0"/>
              </a:spcBef>
              <a:spcAft>
                <a:spcPts val="0"/>
              </a:spcAft>
              <a:buClr>
                <a:srgbClr val="3F3F3F"/>
              </a:buClr>
              <a:buSzPts val="1800"/>
              <a:buFont typeface="Arial"/>
              <a:buChar char="❏"/>
            </a:pPr>
            <a:r>
              <a:rPr lang="es">
                <a:solidFill>
                  <a:srgbClr val="3F3F3F"/>
                </a:solidFill>
                <a:highlight>
                  <a:srgbClr val="FFFFFF"/>
                </a:highlight>
                <a:latin typeface="Arial"/>
                <a:ea typeface="Arial"/>
                <a:cs typeface="Arial"/>
                <a:sym typeface="Arial"/>
              </a:rPr>
              <a:t>Por último, después de revisar la modularidad del diseño y se planean los casos de prueba de integración, para luego pasar a revisar los algoritmos y a desarrollar los casos de pruebas unitarias.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Proceso de pruebas</a:t>
            </a:r>
            <a:endParaRPr/>
          </a:p>
        </p:txBody>
      </p:sp>
      <p:pic>
        <p:nvPicPr>
          <p:cNvPr id="152" name="Google Shape;152;p24"/>
          <p:cNvPicPr preferRelativeResize="0"/>
          <p:nvPr/>
        </p:nvPicPr>
        <p:blipFill>
          <a:blip r:embed="rId3">
            <a:alphaModFix/>
          </a:blip>
          <a:stretch>
            <a:fillRect/>
          </a:stretch>
        </p:blipFill>
        <p:spPr>
          <a:xfrm>
            <a:off x="600075" y="1017789"/>
            <a:ext cx="7943850" cy="3657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Proceso de pruebas</a:t>
            </a:r>
            <a:endParaRPr/>
          </a:p>
        </p:txBody>
      </p:sp>
      <p:sp>
        <p:nvSpPr>
          <p:cNvPr id="158" name="Google Shape;158;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 proceso de pruebas formal, está compuesto, cuando menos por las siguientes 5 típicas etapas:</a:t>
            </a:r>
            <a:endParaRPr/>
          </a:p>
          <a:p>
            <a:pPr marL="457200" lvl="0" indent="-342900" algn="l" rtl="0">
              <a:lnSpc>
                <a:spcPct val="150000"/>
              </a:lnSpc>
              <a:spcBef>
                <a:spcPts val="1600"/>
              </a:spcBef>
              <a:spcAft>
                <a:spcPts val="0"/>
              </a:spcAft>
              <a:buSzPts val="1800"/>
              <a:buChar char="❏"/>
            </a:pPr>
            <a:r>
              <a:rPr lang="es"/>
              <a:t>Planeación de pruebas.</a:t>
            </a:r>
            <a:endParaRPr/>
          </a:p>
          <a:p>
            <a:pPr marL="457200" lvl="0" indent="-342900" algn="l" rtl="0">
              <a:lnSpc>
                <a:spcPct val="150000"/>
              </a:lnSpc>
              <a:spcBef>
                <a:spcPts val="0"/>
              </a:spcBef>
              <a:spcAft>
                <a:spcPts val="0"/>
              </a:spcAft>
              <a:buSzPts val="1800"/>
              <a:buChar char="❏"/>
            </a:pPr>
            <a:r>
              <a:rPr lang="es"/>
              <a:t>Diseño de pruebas.</a:t>
            </a:r>
            <a:endParaRPr/>
          </a:p>
          <a:p>
            <a:pPr marL="457200" lvl="0" indent="-342900" algn="l" rtl="0">
              <a:lnSpc>
                <a:spcPct val="150000"/>
              </a:lnSpc>
              <a:spcBef>
                <a:spcPts val="0"/>
              </a:spcBef>
              <a:spcAft>
                <a:spcPts val="0"/>
              </a:spcAft>
              <a:buSzPts val="1800"/>
              <a:buChar char="❏"/>
            </a:pPr>
            <a:r>
              <a:rPr lang="es"/>
              <a:t>Implementación de pruebas.</a:t>
            </a:r>
            <a:endParaRPr/>
          </a:p>
          <a:p>
            <a:pPr marL="457200" lvl="0" indent="-342900" algn="l" rtl="0">
              <a:lnSpc>
                <a:spcPct val="150000"/>
              </a:lnSpc>
              <a:spcBef>
                <a:spcPts val="0"/>
              </a:spcBef>
              <a:spcAft>
                <a:spcPts val="0"/>
              </a:spcAft>
              <a:buSzPts val="1800"/>
              <a:buChar char="❏"/>
            </a:pPr>
            <a:r>
              <a:rPr lang="es"/>
              <a:t>Evaluación de criterios de salida.</a:t>
            </a:r>
            <a:endParaRPr/>
          </a:p>
          <a:p>
            <a:pPr marL="457200" lvl="0" indent="-342900" algn="l" rtl="0">
              <a:lnSpc>
                <a:spcPct val="150000"/>
              </a:lnSpc>
              <a:spcBef>
                <a:spcPts val="0"/>
              </a:spcBef>
              <a:spcAft>
                <a:spcPts val="0"/>
              </a:spcAft>
              <a:buSzPts val="1800"/>
              <a:buChar char="❏"/>
            </a:pPr>
            <a:r>
              <a:rPr lang="es"/>
              <a:t>Cierre del proceso.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Planificación de las pruebas</a:t>
            </a:r>
            <a:endParaRPr/>
          </a:p>
        </p:txBody>
      </p:sp>
      <p:sp>
        <p:nvSpPr>
          <p:cNvPr id="164" name="Google Shape;164;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Caso práctico</a:t>
            </a:r>
            <a:endParaRPr b="1"/>
          </a:p>
          <a:p>
            <a:pPr marL="0" lvl="0" indent="0" algn="l" rtl="0">
              <a:spcBef>
                <a:spcPts val="1600"/>
              </a:spcBef>
              <a:spcAft>
                <a:spcPts val="0"/>
              </a:spcAft>
              <a:buNone/>
            </a:pPr>
            <a:r>
              <a:rPr lang="es"/>
              <a:t>Todos en la empresa están inmersos en el desarrollo de la aplicación de gestión hotelera. Para garantizar la corrección del desarrollo, se propone establecer la planificación de las pruebas. </a:t>
            </a:r>
            <a:endParaRPr/>
          </a:p>
          <a:p>
            <a:pPr marL="0" lvl="0" indent="0" algn="ctr" rtl="0">
              <a:spcBef>
                <a:spcPts val="1600"/>
              </a:spcBef>
              <a:spcAft>
                <a:spcPts val="0"/>
              </a:spcAft>
              <a:buNone/>
            </a:pPr>
            <a:r>
              <a:rPr lang="es" b="1"/>
              <a:t>¿Por qué hay que probar el software?</a:t>
            </a:r>
            <a:endParaRPr b="1"/>
          </a:p>
          <a:p>
            <a:pPr marL="0" lvl="0" indent="0" algn="ctr" rtl="0">
              <a:spcBef>
                <a:spcPts val="1600"/>
              </a:spcBef>
              <a:spcAft>
                <a:spcPts val="0"/>
              </a:spcAft>
              <a:buNone/>
            </a:pPr>
            <a:r>
              <a:rPr lang="es" b="1"/>
              <a:t>¿Es necesario seguir un orden concreto en la realización de pruebas?</a:t>
            </a:r>
            <a:endParaRPr b="1"/>
          </a:p>
          <a:p>
            <a:pPr marL="0" lvl="0" indent="0" algn="ctr" rtl="0">
              <a:spcBef>
                <a:spcPts val="1600"/>
              </a:spcBef>
              <a:spcAft>
                <a:spcPts val="1600"/>
              </a:spcAft>
              <a:buNone/>
            </a:pPr>
            <a:r>
              <a:rPr lang="es" b="1"/>
              <a:t>¿Qué pruebas se realizan?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Planificación de las pruebas</a:t>
            </a:r>
            <a:endParaRPr/>
          </a:p>
          <a:p>
            <a:pPr marL="0" lvl="0" indent="0" algn="l" rtl="0">
              <a:spcBef>
                <a:spcPts val="0"/>
              </a:spcBef>
              <a:spcAft>
                <a:spcPts val="0"/>
              </a:spcAft>
              <a:buNone/>
            </a:pPr>
            <a:endParaRPr/>
          </a:p>
        </p:txBody>
      </p:sp>
      <p:sp>
        <p:nvSpPr>
          <p:cNvPr id="170" name="Google Shape;170;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None/>
            </a:pPr>
            <a:r>
              <a:rPr lang="es" sz="2000" b="1"/>
              <a:t> Respuesta:</a:t>
            </a:r>
            <a:endParaRPr sz="2000" b="1"/>
          </a:p>
          <a:p>
            <a:pPr marL="0" lvl="0" indent="0" algn="ctr" rtl="0">
              <a:lnSpc>
                <a:spcPct val="200000"/>
              </a:lnSpc>
              <a:spcBef>
                <a:spcPts val="1600"/>
              </a:spcBef>
              <a:spcAft>
                <a:spcPts val="0"/>
              </a:spcAft>
              <a:buNone/>
            </a:pPr>
            <a:r>
              <a:rPr lang="es" sz="2000" b="1"/>
              <a:t>Durante todo el proceso de desarrollo de software, es necesario realizar un conjunto de pruebas, que permitan verificar y validar que el software que se está creando, es correcto y cumple con las especificaciones.</a:t>
            </a:r>
            <a:endParaRPr sz="2000" b="1"/>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Pasos para planificar las pruebas</a:t>
            </a:r>
            <a:endParaRPr/>
          </a:p>
        </p:txBody>
      </p:sp>
      <p:sp>
        <p:nvSpPr>
          <p:cNvPr id="176" name="Google Shape;176;p28"/>
          <p:cNvSpPr txBox="1">
            <a:spLocks noGrp="1"/>
          </p:cNvSpPr>
          <p:nvPr>
            <p:ph type="body" idx="1"/>
          </p:nvPr>
        </p:nvSpPr>
        <p:spPr>
          <a:xfrm>
            <a:off x="311700" y="1229875"/>
            <a:ext cx="59298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highlight>
                  <a:srgbClr val="FFFFFF"/>
                </a:highlight>
                <a:latin typeface="Arial"/>
                <a:ea typeface="Arial"/>
                <a:cs typeface="Arial"/>
                <a:sym typeface="Arial"/>
              </a:rPr>
              <a:t>El proceso de Planeación y control de las pruebas de software una vez superado las limitaciones, se compone de los siguientes pasos:</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1) Definir los Objetivos de las pruebas.</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2) Determinar el alcance de las pruebas.</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3) Determinar los niveles de las pruebas y sus ejecutores.</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4) Determinar el proceso de ejecución de Pruebas unitarias.</a:t>
            </a:r>
            <a:endParaRPr sz="1600">
              <a:solidFill>
                <a:srgbClr val="000000"/>
              </a:solidFill>
              <a:highlight>
                <a:srgbClr val="FFFFFF"/>
              </a:highlight>
              <a:latin typeface="Arial"/>
              <a:ea typeface="Arial"/>
              <a:cs typeface="Arial"/>
              <a:sym typeface="Arial"/>
            </a:endParaRPr>
          </a:p>
          <a:p>
            <a:pPr marL="0" lvl="0" indent="0" algn="l" rtl="0">
              <a:spcBef>
                <a:spcPts val="400"/>
              </a:spcBef>
              <a:spcAft>
                <a:spcPts val="1600"/>
              </a:spcAft>
              <a:buNone/>
            </a:pPr>
            <a:endParaRPr/>
          </a:p>
        </p:txBody>
      </p:sp>
      <p:pic>
        <p:nvPicPr>
          <p:cNvPr id="177" name="Google Shape;177;p28"/>
          <p:cNvPicPr preferRelativeResize="0"/>
          <p:nvPr/>
        </p:nvPicPr>
        <p:blipFill>
          <a:blip r:embed="rId3">
            <a:alphaModFix/>
          </a:blip>
          <a:stretch>
            <a:fillRect/>
          </a:stretch>
        </p:blipFill>
        <p:spPr>
          <a:xfrm>
            <a:off x="6241500" y="801275"/>
            <a:ext cx="2590800" cy="405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Pasos para planificar las pruebas</a:t>
            </a:r>
            <a:endParaRPr/>
          </a:p>
        </p:txBody>
      </p:sp>
      <p:sp>
        <p:nvSpPr>
          <p:cNvPr id="183" name="Google Shape;183;p29"/>
          <p:cNvSpPr txBox="1">
            <a:spLocks noGrp="1"/>
          </p:cNvSpPr>
          <p:nvPr>
            <p:ph type="body" idx="1"/>
          </p:nvPr>
        </p:nvSpPr>
        <p:spPr>
          <a:xfrm>
            <a:off x="311700" y="1390700"/>
            <a:ext cx="5929800" cy="2878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 sz="1600">
                <a:solidFill>
                  <a:srgbClr val="000000"/>
                </a:solidFill>
                <a:highlight>
                  <a:srgbClr val="FFFFFF"/>
                </a:highlight>
                <a:latin typeface="Arial"/>
                <a:ea typeface="Arial"/>
                <a:cs typeface="Arial"/>
                <a:sym typeface="Arial"/>
              </a:rPr>
              <a:t>5) Determinar las pruebas que deben ser ejecutadas de manera automática.</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6) Determinar el orden de ejecución de las pruebas de software.</a:t>
            </a:r>
            <a:endParaRPr sz="1600">
              <a:solidFill>
                <a:srgbClr val="000000"/>
              </a:solidFill>
              <a:highlight>
                <a:srgbClr val="FFFFFF"/>
              </a:highlight>
              <a:latin typeface="Arial"/>
              <a:ea typeface="Arial"/>
              <a:cs typeface="Arial"/>
              <a:sym typeface="Arial"/>
            </a:endParaRPr>
          </a:p>
          <a:p>
            <a:pPr marL="0" lvl="0" indent="0" algn="just" rtl="0">
              <a:lnSpc>
                <a:spcPct val="150000"/>
              </a:lnSpc>
              <a:spcBef>
                <a:spcPts val="1400"/>
              </a:spcBef>
              <a:spcAft>
                <a:spcPts val="0"/>
              </a:spcAft>
              <a:buNone/>
            </a:pPr>
            <a:r>
              <a:rPr lang="es" sz="1600">
                <a:solidFill>
                  <a:srgbClr val="000000"/>
                </a:solidFill>
                <a:highlight>
                  <a:srgbClr val="FFFFFF"/>
                </a:highlight>
                <a:latin typeface="Arial"/>
                <a:ea typeface="Arial"/>
                <a:cs typeface="Arial"/>
                <a:sym typeface="Arial"/>
              </a:rPr>
              <a:t>7) Definir indicadores de seguimiento para controlar y evaluar el proceso de las pruebas de software.</a:t>
            </a:r>
            <a:endParaRPr sz="1600">
              <a:solidFill>
                <a:srgbClr val="000000"/>
              </a:solidFill>
              <a:highlight>
                <a:srgbClr val="FFFFFF"/>
              </a:highlight>
              <a:latin typeface="Arial"/>
              <a:ea typeface="Arial"/>
              <a:cs typeface="Arial"/>
              <a:sym typeface="Arial"/>
            </a:endParaRPr>
          </a:p>
          <a:p>
            <a:pPr marL="0" lvl="0" indent="0" algn="just" rtl="0">
              <a:spcBef>
                <a:spcPts val="1400"/>
              </a:spcBef>
              <a:spcAft>
                <a:spcPts val="0"/>
              </a:spcAft>
              <a:buNone/>
            </a:pPr>
            <a:endParaRPr sz="1600">
              <a:solidFill>
                <a:srgbClr val="000000"/>
              </a:solidFill>
              <a:highlight>
                <a:srgbClr val="FFFFFF"/>
              </a:highlight>
              <a:latin typeface="Arial"/>
              <a:ea typeface="Arial"/>
              <a:cs typeface="Arial"/>
              <a:sym typeface="Arial"/>
            </a:endParaRPr>
          </a:p>
          <a:p>
            <a:pPr marL="0" lvl="0" indent="0" algn="l" rtl="0">
              <a:spcBef>
                <a:spcPts val="400"/>
              </a:spcBef>
              <a:spcAft>
                <a:spcPts val="1600"/>
              </a:spcAft>
              <a:buNone/>
            </a:pPr>
            <a:endParaRPr/>
          </a:p>
        </p:txBody>
      </p:sp>
      <p:pic>
        <p:nvPicPr>
          <p:cNvPr id="184" name="Google Shape;184;p29"/>
          <p:cNvPicPr preferRelativeResize="0"/>
          <p:nvPr/>
        </p:nvPicPr>
        <p:blipFill>
          <a:blip r:embed="rId3">
            <a:alphaModFix/>
          </a:blip>
          <a:stretch>
            <a:fillRect/>
          </a:stretch>
        </p:blipFill>
        <p:spPr>
          <a:xfrm>
            <a:off x="6241500" y="801275"/>
            <a:ext cx="2590800" cy="405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Beneficios de las pruebas</a:t>
            </a:r>
            <a:endParaRPr/>
          </a:p>
        </p:txBody>
      </p:sp>
      <p:sp>
        <p:nvSpPr>
          <p:cNvPr id="190" name="Google Shape;190;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a:t>1) Entregar un producto de software con calidad al cliente.</a:t>
            </a:r>
            <a:endParaRPr/>
          </a:p>
          <a:p>
            <a:pPr marL="457200" lvl="0" indent="-342900" algn="l" rtl="0">
              <a:lnSpc>
                <a:spcPct val="200000"/>
              </a:lnSpc>
              <a:spcBef>
                <a:spcPts val="0"/>
              </a:spcBef>
              <a:spcAft>
                <a:spcPts val="0"/>
              </a:spcAft>
              <a:buSzPts val="1800"/>
              <a:buChar char="❏"/>
            </a:pPr>
            <a:r>
              <a:rPr lang="es"/>
              <a:t>2) Evitar la sobrecarga de tareas en el área de soporte técnico.</a:t>
            </a:r>
            <a:endParaRPr/>
          </a:p>
          <a:p>
            <a:pPr marL="457200" lvl="0" indent="-342900" algn="l" rtl="0">
              <a:lnSpc>
                <a:spcPct val="200000"/>
              </a:lnSpc>
              <a:spcBef>
                <a:spcPts val="0"/>
              </a:spcBef>
              <a:spcAft>
                <a:spcPts val="0"/>
              </a:spcAft>
              <a:buSzPts val="1800"/>
              <a:buChar char="❏"/>
            </a:pPr>
            <a:r>
              <a:rPr lang="es"/>
              <a:t>3) Elevar el nivel de satisfacción del cliente.</a:t>
            </a:r>
            <a:endParaRPr/>
          </a:p>
          <a:p>
            <a:pPr marL="457200" lvl="0" indent="-342900" algn="l" rtl="0">
              <a:lnSpc>
                <a:spcPct val="200000"/>
              </a:lnSpc>
              <a:spcBef>
                <a:spcPts val="0"/>
              </a:spcBef>
              <a:spcAft>
                <a:spcPts val="0"/>
              </a:spcAft>
              <a:buSzPts val="1800"/>
              <a:buChar char="❏"/>
            </a:pPr>
            <a:r>
              <a:rPr lang="es"/>
              <a:t>4) Fidelización del cliente.</a:t>
            </a:r>
            <a:endParaRPr/>
          </a:p>
          <a:p>
            <a:pPr marL="457200" lvl="0" indent="-342900" algn="l" rtl="0">
              <a:lnSpc>
                <a:spcPct val="200000"/>
              </a:lnSpc>
              <a:spcBef>
                <a:spcPts val="0"/>
              </a:spcBef>
              <a:spcAft>
                <a:spcPts val="0"/>
              </a:spcAft>
              <a:buSzPts val="1800"/>
              <a:buChar char="❏"/>
            </a:pPr>
            <a:r>
              <a:rPr lang="es"/>
              <a:t>5) Obtener nuevas compras por parte del cliente.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Diseño de pruebas</a:t>
            </a:r>
            <a:endParaRPr/>
          </a:p>
        </p:txBody>
      </p:sp>
      <p:sp>
        <p:nvSpPr>
          <p:cNvPr id="196" name="Google Shape;196;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200"/>
              </a:spcBef>
              <a:spcAft>
                <a:spcPts val="0"/>
              </a:spcAft>
              <a:buSzPts val="1800"/>
              <a:buChar char="❏"/>
            </a:pPr>
            <a:r>
              <a:rPr lang="es">
                <a:solidFill>
                  <a:srgbClr val="000000"/>
                </a:solidFill>
              </a:rPr>
              <a:t>Casos de pruebas </a:t>
            </a:r>
            <a:r>
              <a:rPr lang="es">
                <a:solidFill>
                  <a:srgbClr val="00000A"/>
                </a:solidFill>
              </a:rPr>
              <a:t> </a:t>
            </a:r>
            <a:endParaRPr>
              <a:solidFill>
                <a:srgbClr val="00000A"/>
              </a:solidFill>
            </a:endParaRPr>
          </a:p>
          <a:p>
            <a:pPr marL="914400" lvl="1" indent="-342900" algn="l" rtl="0">
              <a:lnSpc>
                <a:spcPct val="200000"/>
              </a:lnSpc>
              <a:spcBef>
                <a:spcPts val="0"/>
              </a:spcBef>
              <a:spcAft>
                <a:spcPts val="0"/>
              </a:spcAft>
              <a:buClr>
                <a:srgbClr val="00000A"/>
              </a:buClr>
              <a:buSzPts val="1800"/>
              <a:buChar char="❏"/>
            </a:pPr>
            <a:r>
              <a:rPr lang="es" sz="1800">
                <a:solidFill>
                  <a:srgbClr val="00000A"/>
                </a:solidFill>
              </a:rPr>
              <a:t>Introducción</a:t>
            </a:r>
            <a:endParaRPr sz="1800">
              <a:solidFill>
                <a:srgbClr val="00000A"/>
              </a:solidFill>
            </a:endParaRPr>
          </a:p>
          <a:p>
            <a:pPr marL="914400" lvl="1" indent="-342900" algn="l" rtl="0">
              <a:lnSpc>
                <a:spcPct val="200000"/>
              </a:lnSpc>
              <a:spcBef>
                <a:spcPts val="0"/>
              </a:spcBef>
              <a:spcAft>
                <a:spcPts val="0"/>
              </a:spcAft>
              <a:buClr>
                <a:srgbClr val="00000A"/>
              </a:buClr>
              <a:buSzPts val="1800"/>
              <a:buChar char="❏"/>
            </a:pPr>
            <a:r>
              <a:rPr lang="es" sz="1800">
                <a:solidFill>
                  <a:srgbClr val="00000A"/>
                </a:solidFill>
              </a:rPr>
              <a:t>Concepto</a:t>
            </a:r>
            <a:endParaRPr sz="1800">
              <a:solidFill>
                <a:srgbClr val="00000A"/>
              </a:solidFill>
            </a:endParaRPr>
          </a:p>
          <a:p>
            <a:pPr marL="914400" lvl="1" indent="-342900" algn="l" rtl="0">
              <a:lnSpc>
                <a:spcPct val="200000"/>
              </a:lnSpc>
              <a:spcBef>
                <a:spcPts val="0"/>
              </a:spcBef>
              <a:spcAft>
                <a:spcPts val="0"/>
              </a:spcAft>
              <a:buClr>
                <a:srgbClr val="00000A"/>
              </a:buClr>
              <a:buSzPts val="1800"/>
              <a:buChar char="❏"/>
            </a:pPr>
            <a:r>
              <a:rPr lang="es" sz="1800">
                <a:solidFill>
                  <a:srgbClr val="00000A"/>
                </a:solidFill>
              </a:rPr>
              <a:t>Principios</a:t>
            </a:r>
            <a:endParaRPr sz="1800">
              <a:solidFill>
                <a:srgbClr val="00000A"/>
              </a:solidFill>
            </a:endParaRPr>
          </a:p>
          <a:p>
            <a:pPr marL="0" lvl="0" indent="0" algn="l" rtl="0">
              <a:lnSpc>
                <a:spcPct val="200000"/>
              </a:lnSpc>
              <a:spcBef>
                <a:spcPts val="120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2944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Contenido</a:t>
            </a:r>
            <a:endParaRPr/>
          </a:p>
        </p:txBody>
      </p:sp>
      <p:sp>
        <p:nvSpPr>
          <p:cNvPr id="92" name="Google Shape;92;p14"/>
          <p:cNvSpPr txBox="1">
            <a:spLocks noGrp="1"/>
          </p:cNvSpPr>
          <p:nvPr>
            <p:ph type="body" idx="1"/>
          </p:nvPr>
        </p:nvSpPr>
        <p:spPr>
          <a:xfrm>
            <a:off x="311700" y="832975"/>
            <a:ext cx="86763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a:solidFill>
                  <a:srgbClr val="00000A"/>
                </a:solidFill>
              </a:rPr>
              <a:t>Diseño y realización de pruebas:</a:t>
            </a:r>
            <a:endParaRPr sz="1600">
              <a:solidFill>
                <a:srgbClr val="00000A"/>
              </a:solidFill>
            </a:endParaRPr>
          </a:p>
          <a:p>
            <a:pPr marL="457200" lvl="0" indent="-330200" algn="l" rtl="0">
              <a:lnSpc>
                <a:spcPct val="150000"/>
              </a:lnSpc>
              <a:spcBef>
                <a:spcPts val="1200"/>
              </a:spcBef>
              <a:spcAft>
                <a:spcPts val="0"/>
              </a:spcAft>
              <a:buSzPts val="1600"/>
              <a:buChar char="❏"/>
            </a:pPr>
            <a:r>
              <a:rPr lang="es" sz="1600">
                <a:solidFill>
                  <a:srgbClr val="00000A"/>
                </a:solidFill>
              </a:rPr>
              <a:t>Introducción</a:t>
            </a:r>
            <a:endParaRPr sz="1600">
              <a:solidFill>
                <a:srgbClr val="00000A"/>
              </a:solidFill>
            </a:endParaRPr>
          </a:p>
          <a:p>
            <a:pPr marL="457200" lvl="0" indent="-330200" algn="l" rtl="0">
              <a:lnSpc>
                <a:spcPct val="150000"/>
              </a:lnSpc>
              <a:spcBef>
                <a:spcPts val="0"/>
              </a:spcBef>
              <a:spcAft>
                <a:spcPts val="0"/>
              </a:spcAft>
              <a:buSzPts val="1600"/>
              <a:buChar char="❏"/>
            </a:pPr>
            <a:r>
              <a:rPr lang="es" sz="1600">
                <a:solidFill>
                  <a:srgbClr val="00000A"/>
                </a:solidFill>
              </a:rPr>
              <a:t>Calidad del software</a:t>
            </a:r>
            <a:endParaRPr sz="1600">
              <a:solidFill>
                <a:srgbClr val="00000A"/>
              </a:solidFill>
            </a:endParaRPr>
          </a:p>
          <a:p>
            <a:pPr marL="457200" lvl="0" indent="-330200" algn="l" rtl="0">
              <a:lnSpc>
                <a:spcPct val="150000"/>
              </a:lnSpc>
              <a:spcBef>
                <a:spcPts val="0"/>
              </a:spcBef>
              <a:spcAft>
                <a:spcPts val="0"/>
              </a:spcAft>
              <a:buSzPts val="1600"/>
              <a:buChar char="❏"/>
            </a:pPr>
            <a:r>
              <a:rPr lang="es" sz="1600">
                <a:solidFill>
                  <a:srgbClr val="00000A"/>
                </a:solidFill>
              </a:rPr>
              <a:t>Planificación de Pruebas.</a:t>
            </a:r>
            <a:endParaRPr sz="1600">
              <a:solidFill>
                <a:srgbClr val="00000A"/>
              </a:solidFill>
            </a:endParaRPr>
          </a:p>
          <a:p>
            <a:pPr marL="457200" lvl="0" indent="-330200" algn="l" rtl="0">
              <a:lnSpc>
                <a:spcPct val="150000"/>
              </a:lnSpc>
              <a:spcBef>
                <a:spcPts val="0"/>
              </a:spcBef>
              <a:spcAft>
                <a:spcPts val="0"/>
              </a:spcAft>
              <a:buClr>
                <a:srgbClr val="00000A"/>
              </a:buClr>
              <a:buSzPts val="1600"/>
              <a:buChar char="❏"/>
            </a:pPr>
            <a:r>
              <a:rPr lang="es" sz="1600">
                <a:solidFill>
                  <a:srgbClr val="00000A"/>
                </a:solidFill>
              </a:rPr>
              <a:t>Diseño de Pruebas</a:t>
            </a:r>
            <a:endParaRPr sz="1600">
              <a:solidFill>
                <a:srgbClr val="00000A"/>
              </a:solidFill>
            </a:endParaRPr>
          </a:p>
          <a:p>
            <a:pPr marL="914400" lvl="1" indent="-330200" algn="l" rtl="0">
              <a:lnSpc>
                <a:spcPct val="150000"/>
              </a:lnSpc>
              <a:spcBef>
                <a:spcPts val="0"/>
              </a:spcBef>
              <a:spcAft>
                <a:spcPts val="0"/>
              </a:spcAft>
              <a:buSzPts val="1600"/>
              <a:buChar char="❏"/>
            </a:pPr>
            <a:r>
              <a:rPr lang="es" sz="1600">
                <a:solidFill>
                  <a:srgbClr val="000000"/>
                </a:solidFill>
              </a:rPr>
              <a:t>Casos de pruebas </a:t>
            </a:r>
            <a:r>
              <a:rPr lang="es" sz="1600">
                <a:solidFill>
                  <a:srgbClr val="00000A"/>
                </a:solidFill>
              </a:rPr>
              <a:t> </a:t>
            </a:r>
            <a:endParaRPr sz="1600">
              <a:solidFill>
                <a:srgbClr val="00000A"/>
              </a:solidFill>
            </a:endParaRPr>
          </a:p>
          <a:p>
            <a:pPr marL="914400" lvl="1" indent="-330200" algn="l" rtl="0">
              <a:lnSpc>
                <a:spcPct val="150000"/>
              </a:lnSpc>
              <a:spcBef>
                <a:spcPts val="0"/>
              </a:spcBef>
              <a:spcAft>
                <a:spcPts val="0"/>
              </a:spcAft>
              <a:buSzPts val="1600"/>
              <a:buChar char="❏"/>
            </a:pPr>
            <a:r>
              <a:rPr lang="es" sz="1600">
                <a:solidFill>
                  <a:srgbClr val="00000A"/>
                </a:solidFill>
              </a:rPr>
              <a:t>Tipos de pruebas funcionales y no funcionales</a:t>
            </a:r>
            <a:endParaRPr sz="1600">
              <a:solidFill>
                <a:srgbClr val="00000A"/>
              </a:solidFill>
            </a:endParaRPr>
          </a:p>
          <a:p>
            <a:pPr marL="914400" lvl="1" indent="-330200" algn="l" rtl="0">
              <a:lnSpc>
                <a:spcPct val="150000"/>
              </a:lnSpc>
              <a:spcBef>
                <a:spcPts val="0"/>
              </a:spcBef>
              <a:spcAft>
                <a:spcPts val="0"/>
              </a:spcAft>
              <a:buSzPts val="1600"/>
              <a:buChar char="❏"/>
            </a:pPr>
            <a:r>
              <a:rPr lang="es" sz="1600">
                <a:solidFill>
                  <a:srgbClr val="00000A"/>
                </a:solidFill>
              </a:rPr>
              <a:t>Pruebas de código: cubrimiento, valores límite, clases de equivalencia, de bucles.</a:t>
            </a:r>
            <a:endParaRPr sz="1600">
              <a:solidFill>
                <a:srgbClr val="00000A"/>
              </a:solidFill>
            </a:endParaRPr>
          </a:p>
          <a:p>
            <a:pPr marL="914400" lvl="1" indent="-330200" algn="l" rtl="0">
              <a:lnSpc>
                <a:spcPct val="150000"/>
              </a:lnSpc>
              <a:spcBef>
                <a:spcPts val="0"/>
              </a:spcBef>
              <a:spcAft>
                <a:spcPts val="0"/>
              </a:spcAft>
              <a:buSzPts val="1600"/>
              <a:buChar char="❏"/>
            </a:pPr>
            <a:r>
              <a:rPr lang="es" sz="1600">
                <a:solidFill>
                  <a:srgbClr val="00000A"/>
                </a:solidFill>
              </a:rPr>
              <a:t>Pruebas unitarias: JUnit.</a:t>
            </a:r>
            <a:endParaRPr sz="1600">
              <a:solidFill>
                <a:srgbClr val="00000A"/>
              </a:solidFill>
            </a:endParaRPr>
          </a:p>
          <a:p>
            <a:pPr marL="457200" lvl="0" indent="-330200" algn="l" rtl="0">
              <a:lnSpc>
                <a:spcPct val="150000"/>
              </a:lnSpc>
              <a:spcBef>
                <a:spcPts val="0"/>
              </a:spcBef>
              <a:spcAft>
                <a:spcPts val="0"/>
              </a:spcAft>
              <a:buSzPts val="1600"/>
              <a:buChar char="❏"/>
            </a:pPr>
            <a:r>
              <a:rPr lang="es" sz="1600">
                <a:solidFill>
                  <a:srgbClr val="00000A"/>
                </a:solidFill>
              </a:rPr>
              <a:t>Documentación de pruebas.</a:t>
            </a:r>
            <a:endParaRPr sz="1600">
              <a:solidFill>
                <a:srgbClr val="00000A"/>
              </a:solidFill>
            </a:endParaRPr>
          </a:p>
          <a:p>
            <a:pPr marL="457200" lvl="0" indent="-330200" algn="l" rtl="0">
              <a:lnSpc>
                <a:spcPct val="150000"/>
              </a:lnSpc>
              <a:spcBef>
                <a:spcPts val="0"/>
              </a:spcBef>
              <a:spcAft>
                <a:spcPts val="0"/>
              </a:spcAft>
              <a:buClr>
                <a:srgbClr val="00000A"/>
              </a:buClr>
              <a:buSzPts val="1600"/>
              <a:buChar char="❏"/>
            </a:pPr>
            <a:r>
              <a:rPr lang="es" sz="1600">
                <a:solidFill>
                  <a:srgbClr val="00000A"/>
                </a:solidFill>
              </a:rPr>
              <a:t>Automatización de pruebas</a:t>
            </a:r>
            <a:endParaRPr sz="1600">
              <a:solidFill>
                <a:srgbClr val="00000A"/>
              </a:solidFill>
            </a:endParaRPr>
          </a:p>
          <a:p>
            <a:pPr marL="457200" lvl="0" indent="0" algn="l" rtl="0">
              <a:lnSpc>
                <a:spcPct val="150000"/>
              </a:lnSpc>
              <a:spcBef>
                <a:spcPts val="1200"/>
              </a:spcBef>
              <a:spcAft>
                <a:spcPts val="1200"/>
              </a:spcAft>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Diseño de pruebas</a:t>
            </a:r>
            <a:endParaRPr/>
          </a:p>
        </p:txBody>
      </p:sp>
      <p:sp>
        <p:nvSpPr>
          <p:cNvPr id="202" name="Google Shape;20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a:solidFill>
                  <a:srgbClr val="333333"/>
                </a:solidFill>
                <a:highlight>
                  <a:srgbClr val="FFFFFF"/>
                </a:highlight>
              </a:rPr>
              <a:t>La etapa de pruebas de software (software testing) es un proceso más dentro del </a:t>
            </a:r>
            <a:r>
              <a:rPr lang="es" u="sng">
                <a:solidFill>
                  <a:srgbClr val="333333"/>
                </a:solidFill>
                <a:highlight>
                  <a:srgbClr val="FFFFFF"/>
                </a:highlight>
              </a:rPr>
              <a:t>desarrollo de software</a:t>
            </a:r>
            <a:r>
              <a:rPr lang="es">
                <a:solidFill>
                  <a:srgbClr val="333333"/>
                </a:solidFill>
                <a:highlight>
                  <a:srgbClr val="FFFFFF"/>
                </a:highlight>
              </a:rPr>
              <a:t>. </a:t>
            </a:r>
            <a:endParaRPr>
              <a:solidFill>
                <a:srgbClr val="333333"/>
              </a:solidFill>
              <a:highlight>
                <a:srgbClr val="FFFFFF"/>
              </a:highlight>
            </a:endParaRPr>
          </a:p>
          <a:p>
            <a:pPr marL="0" lvl="0" indent="0" algn="l" rtl="0">
              <a:lnSpc>
                <a:spcPct val="150000"/>
              </a:lnSpc>
              <a:spcBef>
                <a:spcPts val="1600"/>
              </a:spcBef>
              <a:spcAft>
                <a:spcPts val="0"/>
              </a:spcAft>
              <a:buNone/>
            </a:pPr>
            <a:r>
              <a:rPr lang="es">
                <a:solidFill>
                  <a:srgbClr val="333333"/>
                </a:solidFill>
                <a:highlight>
                  <a:srgbClr val="FFFFFF"/>
                </a:highlight>
              </a:rPr>
              <a:t>Sirve para mantener un control de calidad </a:t>
            </a:r>
            <a:endParaRPr>
              <a:solidFill>
                <a:srgbClr val="333333"/>
              </a:solidFill>
              <a:highlight>
                <a:srgbClr val="FFFFFF"/>
              </a:highlight>
            </a:endParaRPr>
          </a:p>
          <a:p>
            <a:pPr marL="0" lvl="0" indent="0" algn="l" rtl="0">
              <a:lnSpc>
                <a:spcPct val="150000"/>
              </a:lnSpc>
              <a:spcBef>
                <a:spcPts val="0"/>
              </a:spcBef>
              <a:spcAft>
                <a:spcPts val="0"/>
              </a:spcAft>
              <a:buNone/>
            </a:pPr>
            <a:r>
              <a:rPr lang="es">
                <a:solidFill>
                  <a:srgbClr val="333333"/>
                </a:solidFill>
                <a:highlight>
                  <a:srgbClr val="FFFFFF"/>
                </a:highlight>
              </a:rPr>
              <a:t>sobre el producto que creamos, y aunque </a:t>
            </a:r>
            <a:endParaRPr>
              <a:solidFill>
                <a:srgbClr val="333333"/>
              </a:solidFill>
              <a:highlight>
                <a:srgbClr val="FFFFFF"/>
              </a:highlight>
            </a:endParaRPr>
          </a:p>
          <a:p>
            <a:pPr marL="0" lvl="0" indent="0" algn="l" rtl="0">
              <a:lnSpc>
                <a:spcPct val="150000"/>
              </a:lnSpc>
              <a:spcBef>
                <a:spcPts val="0"/>
              </a:spcBef>
              <a:spcAft>
                <a:spcPts val="0"/>
              </a:spcAft>
              <a:buNone/>
            </a:pPr>
            <a:r>
              <a:rPr lang="es">
                <a:solidFill>
                  <a:srgbClr val="333333"/>
                </a:solidFill>
                <a:highlight>
                  <a:srgbClr val="FFFFFF"/>
                </a:highlight>
              </a:rPr>
              <a:t>requiera tiempo al igual que programar, a la </a:t>
            </a:r>
            <a:endParaRPr>
              <a:solidFill>
                <a:srgbClr val="333333"/>
              </a:solidFill>
              <a:highlight>
                <a:srgbClr val="FFFFFF"/>
              </a:highlight>
            </a:endParaRPr>
          </a:p>
          <a:p>
            <a:pPr marL="0" lvl="0" indent="0" algn="l" rtl="0">
              <a:lnSpc>
                <a:spcPct val="150000"/>
              </a:lnSpc>
              <a:spcBef>
                <a:spcPts val="0"/>
              </a:spcBef>
              <a:spcAft>
                <a:spcPts val="0"/>
              </a:spcAft>
              <a:buNone/>
            </a:pPr>
            <a:r>
              <a:rPr lang="es">
                <a:solidFill>
                  <a:srgbClr val="333333"/>
                </a:solidFill>
                <a:highlight>
                  <a:srgbClr val="FFFFFF"/>
                </a:highlight>
              </a:rPr>
              <a:t>larga el software mal programado acaba </a:t>
            </a:r>
            <a:endParaRPr>
              <a:solidFill>
                <a:srgbClr val="333333"/>
              </a:solidFill>
              <a:highlight>
                <a:srgbClr val="FFFFFF"/>
              </a:highlight>
            </a:endParaRPr>
          </a:p>
          <a:p>
            <a:pPr marL="0" lvl="0" indent="0" algn="l" rtl="0">
              <a:lnSpc>
                <a:spcPct val="150000"/>
              </a:lnSpc>
              <a:spcBef>
                <a:spcPts val="0"/>
              </a:spcBef>
              <a:spcAft>
                <a:spcPts val="0"/>
              </a:spcAft>
              <a:buNone/>
            </a:pPr>
            <a:r>
              <a:rPr lang="es">
                <a:solidFill>
                  <a:srgbClr val="333333"/>
                </a:solidFill>
                <a:highlight>
                  <a:srgbClr val="FFFFFF"/>
                </a:highlight>
              </a:rPr>
              <a:t>saliendo demasiado caro.</a:t>
            </a:r>
            <a:endParaRPr/>
          </a:p>
        </p:txBody>
      </p:sp>
      <p:pic>
        <p:nvPicPr>
          <p:cNvPr id="203" name="Google Shape;203;p32"/>
          <p:cNvPicPr preferRelativeResize="0"/>
          <p:nvPr/>
        </p:nvPicPr>
        <p:blipFill>
          <a:blip r:embed="rId3">
            <a:alphaModFix/>
          </a:blip>
          <a:stretch>
            <a:fillRect/>
          </a:stretch>
        </p:blipFill>
        <p:spPr>
          <a:xfrm>
            <a:off x="5082155" y="1959775"/>
            <a:ext cx="3750151" cy="292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es un caso de prueba?</a:t>
            </a:r>
            <a:endParaRPr/>
          </a:p>
        </p:txBody>
      </p:sp>
      <p:sp>
        <p:nvSpPr>
          <p:cNvPr id="209" name="Google Shape;209;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333333"/>
                </a:solidFill>
                <a:highlight>
                  <a:srgbClr val="FFFFFF"/>
                </a:highlight>
              </a:rPr>
              <a:t>Un caso de prueba (</a:t>
            </a:r>
            <a:r>
              <a:rPr lang="es" i="1">
                <a:solidFill>
                  <a:srgbClr val="333333"/>
                </a:solidFill>
                <a:highlight>
                  <a:srgbClr val="FFFFFF"/>
                </a:highlight>
              </a:rPr>
              <a:t>test case</a:t>
            </a:r>
            <a:r>
              <a:rPr lang="es">
                <a:solidFill>
                  <a:srgbClr val="333333"/>
                </a:solidFill>
                <a:highlight>
                  <a:srgbClr val="FFFFFF"/>
                </a:highlight>
              </a:rPr>
              <a:t>) es una situación, contexto o escenario bajo el que se comprueba una funcionalidad de un programa para ver si se comporta de la forma en que se espera.</a:t>
            </a:r>
            <a:endParaRPr>
              <a:solidFill>
                <a:srgbClr val="333333"/>
              </a:solidFill>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r>
              <a:rPr lang="es">
                <a:solidFill>
                  <a:srgbClr val="333333"/>
                </a:solidFill>
                <a:highlight>
                  <a:srgbClr val="FFFFFF"/>
                </a:highlight>
              </a:rPr>
              <a:t>Por ejemplo, </a:t>
            </a:r>
            <a:r>
              <a:rPr lang="es" i="1">
                <a:solidFill>
                  <a:srgbClr val="333333"/>
                </a:solidFill>
                <a:highlight>
                  <a:srgbClr val="FFFFFF"/>
                </a:highlight>
              </a:rPr>
              <a:t>un videojuego de plataformas; cuando el personaje cae al agua el jugador pierde una vida y el nivel se reinicia.</a:t>
            </a:r>
            <a:endParaRPr i="1">
              <a:solidFill>
                <a:srgbClr val="333333"/>
              </a:solidFill>
              <a:highlight>
                <a:srgbClr val="FFFFFF"/>
              </a:highlight>
            </a:endParaRPr>
          </a:p>
          <a:p>
            <a:pPr marL="660400" lvl="0" indent="-342900" algn="l" rtl="0">
              <a:spcBef>
                <a:spcPts val="1500"/>
              </a:spcBef>
              <a:spcAft>
                <a:spcPts val="0"/>
              </a:spcAft>
              <a:buClr>
                <a:schemeClr val="lt2"/>
              </a:buClr>
              <a:buSzPts val="1800"/>
              <a:buFont typeface="Arial"/>
              <a:buChar char="●"/>
            </a:pPr>
            <a:r>
              <a:rPr lang="es" b="1">
                <a:solidFill>
                  <a:srgbClr val="333333"/>
                </a:solidFill>
                <a:highlight>
                  <a:srgbClr val="FFFFFF"/>
                </a:highlight>
              </a:rPr>
              <a:t>Objeto de la prueba</a:t>
            </a:r>
            <a:r>
              <a:rPr lang="es">
                <a:solidFill>
                  <a:srgbClr val="333333"/>
                </a:solidFill>
                <a:highlight>
                  <a:srgbClr val="FFFFFF"/>
                </a:highlight>
              </a:rPr>
              <a:t>: asegurarnos que cuando el personaje cae al agua, ocurre lo esperado</a:t>
            </a:r>
            <a:endParaRPr>
              <a:solidFill>
                <a:srgbClr val="333333"/>
              </a:solidFill>
              <a:highlight>
                <a:srgbClr val="FFFFFF"/>
              </a:highlight>
            </a:endParaRPr>
          </a:p>
          <a:p>
            <a:pPr marL="660400" lvl="0" indent="-342900" algn="l" rtl="0">
              <a:spcBef>
                <a:spcPts val="0"/>
              </a:spcBef>
              <a:spcAft>
                <a:spcPts val="0"/>
              </a:spcAft>
              <a:buClr>
                <a:schemeClr val="lt2"/>
              </a:buClr>
              <a:buSzPts val="1800"/>
              <a:buFont typeface="Arial"/>
              <a:buChar char="●"/>
            </a:pPr>
            <a:r>
              <a:rPr lang="es" b="1">
                <a:solidFill>
                  <a:srgbClr val="333333"/>
                </a:solidFill>
                <a:highlight>
                  <a:srgbClr val="FFFFFF"/>
                </a:highlight>
              </a:rPr>
              <a:t>Caso prueba</a:t>
            </a:r>
            <a:r>
              <a:rPr lang="es">
                <a:solidFill>
                  <a:srgbClr val="333333"/>
                </a:solidFill>
                <a:highlight>
                  <a:srgbClr val="FFFFFF"/>
                </a:highlight>
              </a:rPr>
              <a:t>: llevas al personaje a un punto de la pantalla donde pueda caer al agua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es un caso de prueba?</a:t>
            </a:r>
            <a:endParaRPr/>
          </a:p>
          <a:p>
            <a:pPr marL="0" lvl="0" indent="0" algn="l" rtl="0">
              <a:spcBef>
                <a:spcPts val="0"/>
              </a:spcBef>
              <a:spcAft>
                <a:spcPts val="0"/>
              </a:spcAft>
              <a:buNone/>
            </a:pPr>
            <a:endParaRPr/>
          </a:p>
        </p:txBody>
      </p:sp>
      <p:sp>
        <p:nvSpPr>
          <p:cNvPr id="215" name="Google Shape;215;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rgbClr val="333333"/>
                </a:solidFill>
                <a:highlight>
                  <a:srgbClr val="FFFFFF"/>
                </a:highlight>
              </a:rPr>
              <a:t>En programación, el caso de prueba puede estar planteado por los parámetros que recibe un método o el estado de los datos del programa a la hora de ejecutar el método.</a:t>
            </a:r>
            <a:endParaRPr sz="1600">
              <a:solidFill>
                <a:srgbClr val="333333"/>
              </a:solidFill>
              <a:highlight>
                <a:srgbClr val="FFFFFF"/>
              </a:highlight>
            </a:endParaRPr>
          </a:p>
          <a:p>
            <a:pPr marL="0" lvl="0" indent="0" algn="l" rtl="0">
              <a:spcBef>
                <a:spcPts val="1500"/>
              </a:spcBef>
              <a:spcAft>
                <a:spcPts val="0"/>
              </a:spcAft>
              <a:buNone/>
            </a:pPr>
            <a:r>
              <a:rPr lang="es" sz="1600">
                <a:solidFill>
                  <a:srgbClr val="333333"/>
                </a:solidFill>
                <a:highlight>
                  <a:srgbClr val="FFFFFF"/>
                </a:highlight>
              </a:rPr>
              <a:t>Otro ejemplo, </a:t>
            </a:r>
            <a:r>
              <a:rPr lang="es" sz="1600" i="1">
                <a:solidFill>
                  <a:srgbClr val="333333"/>
                </a:solidFill>
                <a:highlight>
                  <a:srgbClr val="FFFFFF"/>
                </a:highlight>
              </a:rPr>
              <a:t>int Math.abs(int num) devuelve un int con el valor absoluto del parámetro </a:t>
            </a:r>
            <a:r>
              <a:rPr lang="es" sz="1600" i="1">
                <a:solidFill>
                  <a:srgbClr val="333333"/>
                </a:solidFill>
                <a:highlight>
                  <a:srgbClr val="FBFAF9"/>
                </a:highlight>
              </a:rPr>
              <a:t>num</a:t>
            </a:r>
            <a:r>
              <a:rPr lang="es" sz="1600" i="1">
                <a:solidFill>
                  <a:srgbClr val="333333"/>
                </a:solidFill>
                <a:highlight>
                  <a:srgbClr val="FFFFFF"/>
                </a:highlight>
              </a:rPr>
              <a:t>. Si </a:t>
            </a:r>
            <a:r>
              <a:rPr lang="es" sz="1600" i="1">
                <a:solidFill>
                  <a:srgbClr val="333333"/>
                </a:solidFill>
                <a:highlight>
                  <a:srgbClr val="FBFAF9"/>
                </a:highlight>
              </a:rPr>
              <a:t>num</a:t>
            </a:r>
            <a:r>
              <a:rPr lang="es" sz="1600" i="1">
                <a:solidFill>
                  <a:srgbClr val="333333"/>
                </a:solidFill>
                <a:highlight>
                  <a:srgbClr val="FFFFFF"/>
                </a:highlight>
              </a:rPr>
              <a:t> &gt; 0, devuelve </a:t>
            </a:r>
            <a:r>
              <a:rPr lang="es" sz="1600" i="1">
                <a:solidFill>
                  <a:srgbClr val="333333"/>
                </a:solidFill>
                <a:highlight>
                  <a:srgbClr val="FBFAF9"/>
                </a:highlight>
              </a:rPr>
              <a:t>num</a:t>
            </a:r>
            <a:r>
              <a:rPr lang="es" sz="1600" i="1">
                <a:solidFill>
                  <a:srgbClr val="333333"/>
                </a:solidFill>
                <a:highlight>
                  <a:srgbClr val="FFFFFF"/>
                </a:highlight>
              </a:rPr>
              <a:t>, si </a:t>
            </a:r>
            <a:r>
              <a:rPr lang="es" sz="1600" i="1">
                <a:solidFill>
                  <a:srgbClr val="333333"/>
                </a:solidFill>
                <a:highlight>
                  <a:srgbClr val="FBFAF9"/>
                </a:highlight>
              </a:rPr>
              <a:t>num</a:t>
            </a:r>
            <a:r>
              <a:rPr lang="es" sz="1600" i="1">
                <a:solidFill>
                  <a:srgbClr val="333333"/>
                </a:solidFill>
                <a:highlight>
                  <a:srgbClr val="FFFFFF"/>
                </a:highlight>
              </a:rPr>
              <a:t> &lt; 0, devuelve </a:t>
            </a:r>
            <a:r>
              <a:rPr lang="es" sz="1600" i="1">
                <a:solidFill>
                  <a:srgbClr val="333333"/>
                </a:solidFill>
                <a:highlight>
                  <a:srgbClr val="FBFAF9"/>
                </a:highlight>
              </a:rPr>
              <a:t>num</a:t>
            </a:r>
            <a:r>
              <a:rPr lang="es" sz="1600">
                <a:solidFill>
                  <a:srgbClr val="333333"/>
                </a:solidFill>
                <a:highlight>
                  <a:srgbClr val="FFFFFF"/>
                </a:highlight>
              </a:rPr>
              <a:t>.</a:t>
            </a:r>
            <a:endParaRPr sz="1600">
              <a:solidFill>
                <a:srgbClr val="333333"/>
              </a:solidFill>
              <a:highlight>
                <a:srgbClr val="FFFFFF"/>
              </a:highlight>
            </a:endParaRPr>
          </a:p>
          <a:p>
            <a:pPr marL="660400" lvl="0" indent="-330200" algn="l" rtl="0">
              <a:spcBef>
                <a:spcPts val="1500"/>
              </a:spcBef>
              <a:spcAft>
                <a:spcPts val="0"/>
              </a:spcAft>
              <a:buClr>
                <a:schemeClr val="lt2"/>
              </a:buClr>
              <a:buSzPts val="1600"/>
              <a:buFont typeface="Arial"/>
              <a:buChar char="●"/>
            </a:pPr>
            <a:r>
              <a:rPr lang="es" sz="1600" b="1">
                <a:solidFill>
                  <a:srgbClr val="333333"/>
                </a:solidFill>
                <a:highlight>
                  <a:srgbClr val="FFFFFF"/>
                </a:highlight>
              </a:rPr>
              <a:t>Objeto de la prueba</a:t>
            </a:r>
            <a:r>
              <a:rPr lang="es" sz="1600">
                <a:solidFill>
                  <a:srgbClr val="333333"/>
                </a:solidFill>
                <a:highlight>
                  <a:srgbClr val="FFFFFF"/>
                </a:highlight>
              </a:rPr>
              <a:t>: asegurarnos que Math.abs() devuelve el valor absoluto</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Arial"/>
              <a:buChar char="●"/>
            </a:pPr>
            <a:r>
              <a:rPr lang="es" sz="1600" b="1">
                <a:solidFill>
                  <a:srgbClr val="333333"/>
                </a:solidFill>
                <a:highlight>
                  <a:srgbClr val="FFFFFF"/>
                </a:highlight>
              </a:rPr>
              <a:t>Caso de prueba</a:t>
            </a:r>
            <a:r>
              <a:rPr lang="es" sz="1600">
                <a:solidFill>
                  <a:srgbClr val="333333"/>
                </a:solidFill>
                <a:highlight>
                  <a:srgbClr val="FFFFFF"/>
                </a:highlight>
              </a:rPr>
              <a:t>: si calculo el valor absoluto de -7 debe dar 7</a:t>
            </a:r>
            <a:endParaRPr sz="1600">
              <a:solidFill>
                <a:srgbClr val="333333"/>
              </a:solidFill>
              <a:highlight>
                <a:srgbClr val="FFFFFF"/>
              </a:highlight>
            </a:endParaRPr>
          </a:p>
          <a:p>
            <a:pPr marL="0" lvl="0" indent="0" algn="l" rtl="0">
              <a:spcBef>
                <a:spcPts val="3000"/>
              </a:spcBef>
              <a:spcAft>
                <a:spcPts val="0"/>
              </a:spcAft>
              <a:buNone/>
            </a:pPr>
            <a:r>
              <a:rPr lang="es" sz="1600">
                <a:solidFill>
                  <a:srgbClr val="333333"/>
                </a:solidFill>
                <a:highlight>
                  <a:srgbClr val="FFFFFF"/>
                </a:highlight>
              </a:rPr>
              <a:t>En otras palabras, un caso de prueba </a:t>
            </a:r>
            <a:r>
              <a:rPr lang="es" sz="1600" i="1">
                <a:solidFill>
                  <a:srgbClr val="333333"/>
                </a:solidFill>
                <a:highlight>
                  <a:srgbClr val="FFFFFF"/>
                </a:highlight>
              </a:rPr>
              <a:t>es una pregunta que se le hace al programa para saber si el programa contesta (reacciona) correctamente</a:t>
            </a:r>
            <a:r>
              <a:rPr lang="es" sz="1600">
                <a:solidFill>
                  <a:srgbClr val="333333"/>
                </a:solidFill>
                <a:highlight>
                  <a:srgbClr val="FFFFFF"/>
                </a:highlight>
              </a:rPr>
              <a:t> (tal y como se quiere que reaccione).</a:t>
            </a:r>
            <a:endParaRPr sz="1600">
              <a:solidFill>
                <a:srgbClr val="333333"/>
              </a:solidFill>
              <a:highlight>
                <a:srgbClr val="FFFFFF"/>
              </a:highlight>
            </a:endParaRPr>
          </a:p>
          <a:p>
            <a:pPr marL="0" lvl="0" indent="0" algn="l" rtl="0">
              <a:spcBef>
                <a:spcPts val="15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Principios</a:t>
            </a:r>
            <a:endParaRPr/>
          </a:p>
        </p:txBody>
      </p:sp>
      <p:sp>
        <p:nvSpPr>
          <p:cNvPr id="221" name="Google Shape;221;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s" b="1">
                <a:solidFill>
                  <a:srgbClr val="292929"/>
                </a:solidFill>
              </a:rPr>
              <a:t>Las pruebas muestran la presencia de defectos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Las pruebas exhaustivas no son viables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Inicio temprano de pruebas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Agrupamiento de defectos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Ejecución de pruebas bajo diferentes condiciones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El proceso no puede demostrar la ausencia de defectos</a:t>
            </a:r>
            <a:endParaRPr b="1">
              <a:solidFill>
                <a:srgbClr val="292929"/>
              </a:solidFill>
            </a:endParaRPr>
          </a:p>
          <a:p>
            <a:pPr marL="457200" lvl="0" indent="-342900" algn="l" rtl="0">
              <a:lnSpc>
                <a:spcPct val="150000"/>
              </a:lnSpc>
              <a:spcBef>
                <a:spcPts val="0"/>
              </a:spcBef>
              <a:spcAft>
                <a:spcPts val="0"/>
              </a:spcAft>
              <a:buClr>
                <a:srgbClr val="292929"/>
              </a:buClr>
              <a:buSzPts val="1800"/>
              <a:buChar char="❏"/>
            </a:pPr>
            <a:r>
              <a:rPr lang="es" b="1">
                <a:solidFill>
                  <a:srgbClr val="292929"/>
                </a:solidFill>
              </a:rPr>
              <a:t>Las pruebas no garantizan la calidad del Software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Principios</a:t>
            </a:r>
            <a:endParaRPr/>
          </a:p>
        </p:txBody>
      </p:sp>
      <p:sp>
        <p:nvSpPr>
          <p:cNvPr id="227" name="Google Shape;227;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292929"/>
              </a:buClr>
              <a:buSzPts val="1800"/>
              <a:buChar char="❏"/>
            </a:pPr>
            <a:r>
              <a:rPr lang="es" b="1">
                <a:solidFill>
                  <a:srgbClr val="292929"/>
                </a:solidFill>
              </a:rPr>
              <a:t>Paradoja del “pesticida”</a:t>
            </a:r>
            <a:endParaRPr b="1">
              <a:solidFill>
                <a:srgbClr val="292929"/>
              </a:solidFill>
            </a:endParaRPr>
          </a:p>
          <a:p>
            <a:pPr marL="914400" lvl="1" indent="-342900" algn="l" rtl="0">
              <a:lnSpc>
                <a:spcPct val="150000"/>
              </a:lnSpc>
              <a:spcBef>
                <a:spcPts val="0"/>
              </a:spcBef>
              <a:spcAft>
                <a:spcPts val="0"/>
              </a:spcAft>
              <a:buClr>
                <a:srgbClr val="292929"/>
              </a:buClr>
              <a:buSzPts val="1800"/>
              <a:buChar char="❏"/>
            </a:pPr>
            <a:r>
              <a:rPr lang="es" sz="1800">
                <a:solidFill>
                  <a:srgbClr val="292929"/>
                </a:solidFill>
              </a:rPr>
              <a:t>Básicamente es que al igual que los insectos la aplicación también se vuelve “inmune” con el pasar del tiempo al pesticida o en nuestro caso a las pruebas. La mejor práctica para evitar esto es refinar los casos de prueba y que también un tercero (preferiblemente alguien que nunca ha visto la aplicación/documentación) mire los casos de pruebas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Principios</a:t>
            </a:r>
            <a:endParaRPr/>
          </a:p>
        </p:txBody>
      </p:sp>
      <p:sp>
        <p:nvSpPr>
          <p:cNvPr id="233" name="Google Shape;233;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333333"/>
                </a:solidFill>
              </a:rPr>
              <a:t>Cada caso de prueba debe:</a:t>
            </a:r>
            <a:endParaRPr b="1">
              <a:solidFill>
                <a:srgbClr val="333333"/>
              </a:solidFill>
            </a:endParaRPr>
          </a:p>
          <a:p>
            <a:pPr marL="660400" lvl="0" indent="-342900" algn="l" rtl="0">
              <a:lnSpc>
                <a:spcPct val="150000"/>
              </a:lnSpc>
              <a:spcBef>
                <a:spcPts val="1500"/>
              </a:spcBef>
              <a:spcAft>
                <a:spcPts val="0"/>
              </a:spcAft>
              <a:buClr>
                <a:srgbClr val="666666"/>
              </a:buClr>
              <a:buSzPts val="1800"/>
              <a:buFont typeface="Roboto"/>
              <a:buAutoNum type="arabicPeriod"/>
            </a:pPr>
            <a:r>
              <a:rPr lang="es">
                <a:solidFill>
                  <a:srgbClr val="333333"/>
                </a:solidFill>
              </a:rPr>
              <a:t>Probar una sola cosa</a:t>
            </a:r>
            <a:endParaRPr>
              <a:solidFill>
                <a:srgbClr val="333333"/>
              </a:solidFill>
            </a:endParaRPr>
          </a:p>
          <a:p>
            <a:pPr marL="660400" lvl="0" indent="-342900" algn="l" rtl="0">
              <a:lnSpc>
                <a:spcPct val="150000"/>
              </a:lnSpc>
              <a:spcBef>
                <a:spcPts val="0"/>
              </a:spcBef>
              <a:spcAft>
                <a:spcPts val="0"/>
              </a:spcAft>
              <a:buClr>
                <a:srgbClr val="666666"/>
              </a:buClr>
              <a:buSzPts val="1800"/>
              <a:buFont typeface="Roboto"/>
              <a:buAutoNum type="arabicPeriod"/>
            </a:pPr>
            <a:r>
              <a:rPr lang="es">
                <a:solidFill>
                  <a:srgbClr val="333333"/>
                </a:solidFill>
              </a:rPr>
              <a:t>Tener un propósito claro</a:t>
            </a:r>
            <a:endParaRPr>
              <a:solidFill>
                <a:srgbClr val="333333"/>
              </a:solidFill>
            </a:endParaRPr>
          </a:p>
          <a:p>
            <a:pPr marL="660400" lvl="0" indent="-342900" algn="l" rtl="0">
              <a:lnSpc>
                <a:spcPct val="150000"/>
              </a:lnSpc>
              <a:spcBef>
                <a:spcPts val="0"/>
              </a:spcBef>
              <a:spcAft>
                <a:spcPts val="0"/>
              </a:spcAft>
              <a:buClr>
                <a:srgbClr val="666666"/>
              </a:buClr>
              <a:buSzPts val="1800"/>
              <a:buFont typeface="Roboto"/>
              <a:buAutoNum type="arabicPeriod"/>
            </a:pPr>
            <a:r>
              <a:rPr lang="es">
                <a:solidFill>
                  <a:srgbClr val="333333"/>
                </a:solidFill>
              </a:rPr>
              <a:t>Estar escrito de la forma más clara posible</a:t>
            </a:r>
            <a:endParaRPr>
              <a:solidFill>
                <a:srgbClr val="333333"/>
              </a:solidFill>
            </a:endParaRPr>
          </a:p>
          <a:p>
            <a:pPr marL="660400" lvl="0" indent="-342900" algn="l" rtl="0">
              <a:lnSpc>
                <a:spcPct val="150000"/>
              </a:lnSpc>
              <a:spcBef>
                <a:spcPts val="0"/>
              </a:spcBef>
              <a:spcAft>
                <a:spcPts val="0"/>
              </a:spcAft>
              <a:buClr>
                <a:srgbClr val="666666"/>
              </a:buClr>
              <a:buSzPts val="1800"/>
              <a:buFont typeface="Roboto"/>
              <a:buAutoNum type="arabicPeriod"/>
            </a:pPr>
            <a:r>
              <a:rPr lang="es">
                <a:solidFill>
                  <a:srgbClr val="333333"/>
                </a:solidFill>
              </a:rPr>
              <a:t>Ser lo más pequeño posible</a:t>
            </a:r>
            <a:endParaRPr>
              <a:solidFill>
                <a:srgbClr val="333333"/>
              </a:solidFill>
            </a:endParaRPr>
          </a:p>
          <a:p>
            <a:pPr marL="660400" lvl="0" indent="-342900" algn="l" rtl="0">
              <a:lnSpc>
                <a:spcPct val="150000"/>
              </a:lnSpc>
              <a:spcBef>
                <a:spcPts val="0"/>
              </a:spcBef>
              <a:spcAft>
                <a:spcPts val="0"/>
              </a:spcAft>
              <a:buClr>
                <a:srgbClr val="666666"/>
              </a:buClr>
              <a:buSzPts val="1800"/>
              <a:buFont typeface="Roboto"/>
              <a:buAutoNum type="arabicPeriod"/>
            </a:pPr>
            <a:r>
              <a:rPr lang="es">
                <a:solidFill>
                  <a:srgbClr val="333333"/>
                </a:solidFill>
              </a:rPr>
              <a:t>Ser independiente: no debe depender de otros casos de prueba</a:t>
            </a:r>
            <a:endParaRPr>
              <a:solidFill>
                <a:srgbClr val="333333"/>
              </a:solidFill>
            </a:endParaRPr>
          </a:p>
          <a:p>
            <a:pPr marL="660400" lvl="0" indent="-342900" algn="l" rtl="0">
              <a:lnSpc>
                <a:spcPct val="150000"/>
              </a:lnSpc>
              <a:spcBef>
                <a:spcPts val="0"/>
              </a:spcBef>
              <a:spcAft>
                <a:spcPts val="0"/>
              </a:spcAft>
              <a:buClr>
                <a:srgbClr val="666666"/>
              </a:buClr>
              <a:buSzPts val="1800"/>
              <a:buFont typeface="Roboto"/>
              <a:buAutoNum type="arabicPeriod"/>
            </a:pPr>
            <a:r>
              <a:rPr lang="es">
                <a:solidFill>
                  <a:srgbClr val="333333"/>
                </a:solidFill>
              </a:rPr>
              <a:t>Poder ser repetido las veces necesarias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pruebas</a:t>
            </a:r>
            <a:endParaRPr/>
          </a:p>
        </p:txBody>
      </p:sp>
      <p:sp>
        <p:nvSpPr>
          <p:cNvPr id="239" name="Google Shape;239;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s">
                <a:solidFill>
                  <a:srgbClr val="000000"/>
                </a:solidFill>
              </a:rPr>
              <a:t>Caja blanca-negra</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s">
                <a:solidFill>
                  <a:srgbClr val="000000"/>
                </a:solidFill>
              </a:rPr>
              <a:t>F</a:t>
            </a:r>
            <a:r>
              <a:rPr lang="es" sz="1800">
                <a:solidFill>
                  <a:srgbClr val="000000"/>
                </a:solidFill>
              </a:rPr>
              <a:t>uncionales y no funcionales</a:t>
            </a:r>
            <a:endParaRPr sz="1800">
              <a:solidFill>
                <a:srgbClr val="000000"/>
              </a:solidFill>
            </a:endParaRPr>
          </a:p>
          <a:p>
            <a:pPr marL="457200" lvl="0" indent="-342900" algn="l" rtl="0">
              <a:lnSpc>
                <a:spcPct val="200000"/>
              </a:lnSpc>
              <a:spcBef>
                <a:spcPts val="0"/>
              </a:spcBef>
              <a:spcAft>
                <a:spcPts val="0"/>
              </a:spcAft>
              <a:buClr>
                <a:srgbClr val="000000"/>
              </a:buClr>
              <a:buSzPts val="1800"/>
              <a:buChar char="❏"/>
            </a:pPr>
            <a:r>
              <a:rPr lang="es" sz="1800">
                <a:solidFill>
                  <a:srgbClr val="000000"/>
                </a:solidFill>
              </a:rPr>
              <a:t>Pruebas de código: cubrimiento, valores límite, clases de equivalencia, de bucles.</a:t>
            </a:r>
            <a:endParaRPr sz="1800">
              <a:solidFill>
                <a:srgbClr val="000000"/>
              </a:solidFill>
            </a:endParaRPr>
          </a:p>
          <a:p>
            <a:pPr marL="457200" lvl="0" indent="-342900" algn="l" rtl="0">
              <a:lnSpc>
                <a:spcPct val="150000"/>
              </a:lnSpc>
              <a:spcBef>
                <a:spcPts val="0"/>
              </a:spcBef>
              <a:spcAft>
                <a:spcPts val="0"/>
              </a:spcAft>
              <a:buSzPts val="1800"/>
              <a:buChar char="❏"/>
            </a:pPr>
            <a:r>
              <a:rPr lang="es">
                <a:solidFill>
                  <a:srgbClr val="00000A"/>
                </a:solidFill>
              </a:rPr>
              <a:t>Pruebas unitarias: JUnit.</a:t>
            </a:r>
            <a:endParaRPr>
              <a:solidFill>
                <a:srgbClr val="000000"/>
              </a:solidFill>
            </a:endParaRPr>
          </a:p>
          <a:p>
            <a:pPr marL="0" lvl="0" indent="0" algn="l" rtl="0">
              <a:spcBef>
                <a:spcPts val="12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Caja blanca</a:t>
            </a:r>
            <a:endParaRPr/>
          </a:p>
        </p:txBody>
      </p:sp>
      <p:sp>
        <p:nvSpPr>
          <p:cNvPr id="245" name="Google Shape;245;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rgbClr val="333333"/>
                </a:solidFill>
                <a:highlight>
                  <a:srgbClr val="FFFFFF"/>
                </a:highlight>
              </a:rPr>
              <a:t>Estos tipos de pruebas se centran en analizar cada uno de los posibles caminos en el flujo de ejecución de un programa antes unos valores de entrada concretos. </a:t>
            </a:r>
            <a:r>
              <a:rPr lang="es" sz="1600" b="1">
                <a:solidFill>
                  <a:srgbClr val="333333"/>
                </a:solidFill>
                <a:highlight>
                  <a:srgbClr val="FFFFFF"/>
                </a:highlight>
              </a:rPr>
              <a:t>Es decir, si ante unos valores de entrada (parámetros) de un método, el flujo del programa ejecuta los </a:t>
            </a:r>
            <a:r>
              <a:rPr lang="es" sz="1600" b="1" i="1">
                <a:solidFill>
                  <a:srgbClr val="333333"/>
                </a:solidFill>
                <a:highlight>
                  <a:srgbClr val="FFFFFF"/>
                </a:highlight>
              </a:rPr>
              <a:t>if</a:t>
            </a:r>
            <a:r>
              <a:rPr lang="es" sz="1600" b="1">
                <a:solidFill>
                  <a:srgbClr val="333333"/>
                </a:solidFill>
                <a:highlight>
                  <a:srgbClr val="FFFFFF"/>
                </a:highlight>
              </a:rPr>
              <a:t>, o los </a:t>
            </a:r>
            <a:r>
              <a:rPr lang="es" sz="1600" b="1" i="1">
                <a:solidFill>
                  <a:srgbClr val="333333"/>
                </a:solidFill>
                <a:highlight>
                  <a:srgbClr val="FFFFFF"/>
                </a:highlight>
              </a:rPr>
              <a:t>else</a:t>
            </a:r>
            <a:r>
              <a:rPr lang="es" sz="1600" b="1">
                <a:solidFill>
                  <a:srgbClr val="333333"/>
                </a:solidFill>
                <a:highlight>
                  <a:srgbClr val="FFFFFF"/>
                </a:highlight>
              </a:rPr>
              <a:t>, o entra en un </a:t>
            </a:r>
            <a:r>
              <a:rPr lang="es" sz="1600" b="1" i="1">
                <a:solidFill>
                  <a:srgbClr val="333333"/>
                </a:solidFill>
                <a:highlight>
                  <a:srgbClr val="FFFFFF"/>
                </a:highlight>
              </a:rPr>
              <a:t>bucle</a:t>
            </a:r>
            <a:r>
              <a:rPr lang="es" sz="1600" b="1">
                <a:solidFill>
                  <a:srgbClr val="333333"/>
                </a:solidFill>
                <a:highlight>
                  <a:srgbClr val="FFFFFF"/>
                </a:highlight>
              </a:rPr>
              <a:t>, o sale de él. </a:t>
            </a:r>
            <a:r>
              <a:rPr lang="es" sz="1600">
                <a:solidFill>
                  <a:srgbClr val="333333"/>
                </a:solidFill>
                <a:highlight>
                  <a:srgbClr val="FFFFFF"/>
                </a:highlight>
              </a:rPr>
              <a:t>Este tipo de funcionamiento se puede comprobar también con el depurador.</a:t>
            </a:r>
            <a:endParaRPr sz="1600">
              <a:solidFill>
                <a:srgbClr val="333333"/>
              </a:solidFill>
              <a:highlight>
                <a:srgbClr val="FFFFFF"/>
              </a:highlight>
            </a:endParaRPr>
          </a:p>
          <a:p>
            <a:pPr marL="0" lvl="0" indent="0" algn="l" rtl="0">
              <a:spcBef>
                <a:spcPts val="1500"/>
              </a:spcBef>
              <a:spcAft>
                <a:spcPts val="0"/>
              </a:spcAft>
              <a:buNone/>
            </a:pPr>
            <a:r>
              <a:rPr lang="es" sz="1600">
                <a:solidFill>
                  <a:srgbClr val="333333"/>
                </a:solidFill>
                <a:highlight>
                  <a:srgbClr val="FFFFFF"/>
                </a:highlight>
              </a:rPr>
              <a:t>Las pruebas de Caja Blanca también se pueden aplicar a las pruebas </a:t>
            </a:r>
            <a:r>
              <a:rPr lang="es" sz="1600">
                <a:solidFill>
                  <a:srgbClr val="333333"/>
                </a:solidFill>
                <a:highlight>
                  <a:srgbClr val="FBFAF9"/>
                </a:highlight>
              </a:rPr>
              <a:t>unitarias</a:t>
            </a:r>
            <a:r>
              <a:rPr lang="es" sz="1600">
                <a:solidFill>
                  <a:srgbClr val="333333"/>
                </a:solidFill>
                <a:highlight>
                  <a:srgbClr val="FFFFFF"/>
                </a:highlight>
              </a:rPr>
              <a:t>, pruebas de </a:t>
            </a:r>
            <a:r>
              <a:rPr lang="es" sz="1600">
                <a:solidFill>
                  <a:srgbClr val="333333"/>
                </a:solidFill>
                <a:highlight>
                  <a:srgbClr val="FBFAF9"/>
                </a:highlight>
              </a:rPr>
              <a:t>integración</a:t>
            </a:r>
            <a:r>
              <a:rPr lang="es" sz="1600">
                <a:solidFill>
                  <a:srgbClr val="333333"/>
                </a:solidFill>
                <a:highlight>
                  <a:srgbClr val="FFFFFF"/>
                </a:highlight>
              </a:rPr>
              <a:t> o de </a:t>
            </a:r>
            <a:r>
              <a:rPr lang="es" sz="1600">
                <a:solidFill>
                  <a:srgbClr val="333333"/>
                </a:solidFill>
                <a:highlight>
                  <a:srgbClr val="FBFAF9"/>
                </a:highlight>
              </a:rPr>
              <a:t>sistema</a:t>
            </a:r>
            <a:r>
              <a:rPr lang="es" sz="1600">
                <a:solidFill>
                  <a:srgbClr val="333333"/>
                </a:solidFill>
                <a:highlight>
                  <a:srgbClr val="FFFFFF"/>
                </a:highlight>
              </a:rPr>
              <a:t>.</a:t>
            </a:r>
            <a:endParaRPr sz="1600">
              <a:solidFill>
                <a:srgbClr val="333333"/>
              </a:solidFill>
              <a:highlight>
                <a:srgbClr val="FFFFFF"/>
              </a:highlight>
            </a:endParaRPr>
          </a:p>
          <a:p>
            <a:pPr marL="0" lvl="0" indent="0" algn="l" rtl="0">
              <a:spcBef>
                <a:spcPts val="1500"/>
              </a:spcBef>
              <a:spcAft>
                <a:spcPts val="1600"/>
              </a:spcAft>
              <a:buNone/>
            </a:pPr>
            <a:endParaRPr/>
          </a:p>
        </p:txBody>
      </p:sp>
      <p:pic>
        <p:nvPicPr>
          <p:cNvPr id="246" name="Google Shape;246;p39"/>
          <p:cNvPicPr preferRelativeResize="0"/>
          <p:nvPr/>
        </p:nvPicPr>
        <p:blipFill>
          <a:blip r:embed="rId3">
            <a:alphaModFix/>
          </a:blip>
          <a:stretch>
            <a:fillRect/>
          </a:stretch>
        </p:blipFill>
        <p:spPr>
          <a:xfrm>
            <a:off x="2769702" y="3163402"/>
            <a:ext cx="5083500" cy="1723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Caja negra</a:t>
            </a:r>
            <a:endParaRPr/>
          </a:p>
        </p:txBody>
      </p:sp>
      <p:sp>
        <p:nvSpPr>
          <p:cNvPr id="252" name="Google Shape;252;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rgbClr val="333333"/>
                </a:solidFill>
                <a:highlight>
                  <a:srgbClr val="FFFFFF"/>
                </a:highlight>
              </a:rPr>
              <a:t>Son las pruebas que se centran en evaluar el valor de las salidas de un sistemas a partir de unas entradas concretas, sin tener en cuenta el funcionamiento interno del sistema. Se centran en el </a:t>
            </a:r>
            <a:r>
              <a:rPr lang="es" sz="1600" b="1">
                <a:solidFill>
                  <a:srgbClr val="333333"/>
                </a:solidFill>
                <a:highlight>
                  <a:srgbClr val="FFFFFF"/>
                </a:highlight>
              </a:rPr>
              <a:t>que</a:t>
            </a:r>
            <a:r>
              <a:rPr lang="es" sz="1600">
                <a:solidFill>
                  <a:srgbClr val="333333"/>
                </a:solidFill>
                <a:highlight>
                  <a:srgbClr val="FFFFFF"/>
                </a:highlight>
              </a:rPr>
              <a:t> hace un sistema y no en el </a:t>
            </a:r>
            <a:r>
              <a:rPr lang="es" sz="1600" b="1">
                <a:solidFill>
                  <a:srgbClr val="333333"/>
                </a:solidFill>
                <a:highlight>
                  <a:srgbClr val="FFFFFF"/>
                </a:highlight>
              </a:rPr>
              <a:t>cómo</a:t>
            </a:r>
            <a:r>
              <a:rPr lang="es" sz="1600">
                <a:solidFill>
                  <a:srgbClr val="333333"/>
                </a:solidFill>
                <a:highlight>
                  <a:srgbClr val="FFFFFF"/>
                </a:highlight>
              </a:rPr>
              <a:t> lo hace. </a:t>
            </a:r>
            <a:r>
              <a:rPr lang="es" sz="1600" b="1">
                <a:solidFill>
                  <a:srgbClr val="333333"/>
                </a:solidFill>
                <a:highlight>
                  <a:srgbClr val="FFFFFF"/>
                </a:highlight>
              </a:rPr>
              <a:t>El programador no necesita saber cómo funciona el código, sino evaluar solamente la salidas</a:t>
            </a:r>
            <a:r>
              <a:rPr lang="es" sz="1600">
                <a:solidFill>
                  <a:srgbClr val="333333"/>
                </a:solidFill>
                <a:highlight>
                  <a:srgbClr val="FFFFFF"/>
                </a:highlight>
              </a:rPr>
              <a:t>.</a:t>
            </a:r>
            <a:endParaRPr sz="1600">
              <a:solidFill>
                <a:srgbClr val="333333"/>
              </a:solidFill>
              <a:highlight>
                <a:srgbClr val="FFFFFF"/>
              </a:highlight>
            </a:endParaRPr>
          </a:p>
          <a:p>
            <a:pPr marL="0" lvl="0" indent="0" algn="l" rtl="0">
              <a:spcBef>
                <a:spcPts val="1500"/>
              </a:spcBef>
              <a:spcAft>
                <a:spcPts val="0"/>
              </a:spcAft>
              <a:buNone/>
            </a:pPr>
            <a:r>
              <a:rPr lang="es" sz="1600">
                <a:solidFill>
                  <a:srgbClr val="333333"/>
                </a:solidFill>
                <a:highlight>
                  <a:srgbClr val="FFFFFF"/>
                </a:highlight>
              </a:rPr>
              <a:t>Este tipo de test se puede aplicar a cualquier nivel de testeo de software: pruebas </a:t>
            </a:r>
            <a:r>
              <a:rPr lang="es" sz="1600">
                <a:solidFill>
                  <a:srgbClr val="333333"/>
                </a:solidFill>
                <a:highlight>
                  <a:srgbClr val="FBFAF9"/>
                </a:highlight>
              </a:rPr>
              <a:t>unitarias</a:t>
            </a:r>
            <a:r>
              <a:rPr lang="es" sz="1600">
                <a:solidFill>
                  <a:srgbClr val="333333"/>
                </a:solidFill>
                <a:highlight>
                  <a:srgbClr val="FFFFFF"/>
                </a:highlight>
              </a:rPr>
              <a:t>, de </a:t>
            </a:r>
            <a:r>
              <a:rPr lang="es" sz="1600">
                <a:solidFill>
                  <a:srgbClr val="333333"/>
                </a:solidFill>
                <a:highlight>
                  <a:srgbClr val="FBFAF9"/>
                </a:highlight>
              </a:rPr>
              <a:t>integración</a:t>
            </a:r>
            <a:r>
              <a:rPr lang="es" sz="1600">
                <a:solidFill>
                  <a:srgbClr val="333333"/>
                </a:solidFill>
                <a:highlight>
                  <a:srgbClr val="FFFFFF"/>
                </a:highlight>
              </a:rPr>
              <a:t>, de </a:t>
            </a:r>
            <a:r>
              <a:rPr lang="es" sz="1600">
                <a:solidFill>
                  <a:srgbClr val="333333"/>
                </a:solidFill>
                <a:highlight>
                  <a:srgbClr val="FBFAF9"/>
                </a:highlight>
              </a:rPr>
              <a:t>aceptación</a:t>
            </a:r>
            <a:r>
              <a:rPr lang="es" sz="1600">
                <a:solidFill>
                  <a:srgbClr val="333333"/>
                </a:solidFill>
                <a:highlight>
                  <a:srgbClr val="FFFFFF"/>
                </a:highlight>
              </a:rPr>
              <a:t>, etc.</a:t>
            </a:r>
            <a:endParaRPr sz="1600">
              <a:solidFill>
                <a:srgbClr val="333333"/>
              </a:solidFill>
              <a:highlight>
                <a:srgbClr val="FFFFFF"/>
              </a:highlight>
            </a:endParaRPr>
          </a:p>
          <a:p>
            <a:pPr marL="0" lvl="0" indent="0" algn="l" rtl="0">
              <a:spcBef>
                <a:spcPts val="1500"/>
              </a:spcBef>
              <a:spcAft>
                <a:spcPts val="1600"/>
              </a:spcAft>
              <a:buNone/>
            </a:pPr>
            <a:endParaRPr/>
          </a:p>
        </p:txBody>
      </p:sp>
      <p:pic>
        <p:nvPicPr>
          <p:cNvPr id="253" name="Google Shape;253;p40"/>
          <p:cNvPicPr preferRelativeResize="0"/>
          <p:nvPr/>
        </p:nvPicPr>
        <p:blipFill>
          <a:blip r:embed="rId3">
            <a:alphaModFix/>
          </a:blip>
          <a:stretch>
            <a:fillRect/>
          </a:stretch>
        </p:blipFill>
        <p:spPr>
          <a:xfrm>
            <a:off x="1213625" y="3461925"/>
            <a:ext cx="5736725" cy="10016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Funcionales/No funcionales</a:t>
            </a:r>
            <a:endParaRPr/>
          </a:p>
        </p:txBody>
      </p:sp>
      <p:pic>
        <p:nvPicPr>
          <p:cNvPr id="259" name="Google Shape;259;p41"/>
          <p:cNvPicPr preferRelativeResize="0"/>
          <p:nvPr/>
        </p:nvPicPr>
        <p:blipFill>
          <a:blip r:embed="rId3">
            <a:alphaModFix/>
          </a:blip>
          <a:stretch>
            <a:fillRect/>
          </a:stretch>
        </p:blipFill>
        <p:spPr>
          <a:xfrm>
            <a:off x="1465600" y="1017800"/>
            <a:ext cx="5824399" cy="386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Introducción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b="1"/>
              <a:t>Definición de prueba</a:t>
            </a:r>
            <a:r>
              <a:rPr lang="es"/>
              <a:t>: verificación dinámica del comportamiento del software a partir de un conjunto finito de casos de prueba.</a:t>
            </a:r>
            <a:endParaRPr/>
          </a:p>
          <a:p>
            <a:pPr marL="457200" lvl="0" indent="-342900" algn="l" rtl="0">
              <a:lnSpc>
                <a:spcPct val="200000"/>
              </a:lnSpc>
              <a:spcBef>
                <a:spcPts val="0"/>
              </a:spcBef>
              <a:spcAft>
                <a:spcPts val="0"/>
              </a:spcAft>
              <a:buSzPts val="1800"/>
              <a:buChar char="❏"/>
            </a:pPr>
            <a:r>
              <a:rPr lang="es" b="1"/>
              <a:t>Objetivo</a:t>
            </a:r>
            <a:r>
              <a:rPr lang="es"/>
              <a:t>: encontrar defectos en el software:</a:t>
            </a:r>
            <a:endParaRPr/>
          </a:p>
          <a:p>
            <a:pPr marL="914400" lvl="1" indent="-336550" algn="l" rtl="0">
              <a:lnSpc>
                <a:spcPct val="200000"/>
              </a:lnSpc>
              <a:spcBef>
                <a:spcPts val="0"/>
              </a:spcBef>
              <a:spcAft>
                <a:spcPts val="0"/>
              </a:spcAft>
              <a:buSzPts val="1700"/>
              <a:buChar char="❏"/>
            </a:pPr>
            <a:r>
              <a:rPr lang="es" sz="1700"/>
              <a:t>Una prueba tiene exito si descubre un defecto </a:t>
            </a:r>
            <a:endParaRPr sz="1700"/>
          </a:p>
          <a:p>
            <a:pPr marL="914400" lvl="1" indent="-336550" algn="l" rtl="0">
              <a:lnSpc>
                <a:spcPct val="200000"/>
              </a:lnSpc>
              <a:spcBef>
                <a:spcPts val="0"/>
              </a:spcBef>
              <a:spcAft>
                <a:spcPts val="0"/>
              </a:spcAft>
              <a:buSzPts val="1700"/>
              <a:buChar char="❏"/>
            </a:pPr>
            <a:r>
              <a:rPr lang="es" sz="1700"/>
              <a:t>Una prueba fracasa si hay defectos pero no los descubre</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Funcionales/No funcionales</a:t>
            </a:r>
            <a:endParaRPr/>
          </a:p>
          <a:p>
            <a:pPr marL="0" lvl="0" indent="0" algn="l" rtl="0">
              <a:spcBef>
                <a:spcPts val="0"/>
              </a:spcBef>
              <a:spcAft>
                <a:spcPts val="0"/>
              </a:spcAft>
              <a:buNone/>
            </a:pPr>
            <a:endParaRPr/>
          </a:p>
        </p:txBody>
      </p:sp>
      <p:sp>
        <p:nvSpPr>
          <p:cNvPr id="265" name="Google Shape;265;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50">
                <a:solidFill>
                  <a:srgbClr val="000000"/>
                </a:solidFill>
                <a:highlight>
                  <a:srgbClr val="DDFF99"/>
                </a:highlight>
              </a:rPr>
              <a:t> </a:t>
            </a:r>
            <a:r>
              <a:rPr lang="es" sz="1450" b="1">
                <a:solidFill>
                  <a:srgbClr val="000000"/>
                </a:solidFill>
                <a:highlight>
                  <a:srgbClr val="DDFF99"/>
                </a:highlight>
              </a:rPr>
              <a:t>Prueba funcional</a:t>
            </a:r>
            <a:r>
              <a:rPr lang="es" sz="1450">
                <a:solidFill>
                  <a:srgbClr val="000000"/>
                </a:solidFill>
                <a:highlight>
                  <a:srgbClr val="DDFF99"/>
                </a:highlight>
              </a:rPr>
              <a:t> </a:t>
            </a:r>
            <a:r>
              <a:rPr lang="es" sz="1450">
                <a:solidFill>
                  <a:srgbClr val="333333"/>
                </a:solidFill>
              </a:rPr>
              <a:t> : Se está probando la </a:t>
            </a:r>
            <a:r>
              <a:rPr lang="es" sz="1450" b="1">
                <a:solidFill>
                  <a:srgbClr val="333333"/>
                </a:solidFill>
              </a:rPr>
              <a:t>funcionalidad </a:t>
            </a:r>
            <a:r>
              <a:rPr lang="es" sz="1450">
                <a:solidFill>
                  <a:srgbClr val="333333"/>
                </a:solidFill>
              </a:rPr>
              <a:t>que intenta implementar el producto o…</a:t>
            </a:r>
            <a:endParaRPr sz="1450">
              <a:solidFill>
                <a:srgbClr val="333333"/>
              </a:solidFill>
            </a:endParaRPr>
          </a:p>
          <a:p>
            <a:pPr marL="0" lvl="0" indent="0" algn="l" rtl="0">
              <a:spcBef>
                <a:spcPts val="0"/>
              </a:spcBef>
              <a:spcAft>
                <a:spcPts val="0"/>
              </a:spcAft>
              <a:buNone/>
            </a:pPr>
            <a:r>
              <a:rPr lang="es" sz="1450">
                <a:solidFill>
                  <a:srgbClr val="000000"/>
                </a:solidFill>
                <a:highlight>
                  <a:srgbClr val="DDFF99"/>
                </a:highlight>
              </a:rPr>
              <a:t> </a:t>
            </a:r>
            <a:r>
              <a:rPr lang="es" sz="1450" b="1">
                <a:solidFill>
                  <a:srgbClr val="000000"/>
                </a:solidFill>
                <a:highlight>
                  <a:srgbClr val="DDFF99"/>
                </a:highlight>
              </a:rPr>
              <a:t>Prueba No funcional</a:t>
            </a:r>
            <a:r>
              <a:rPr lang="es" sz="1450">
                <a:solidFill>
                  <a:srgbClr val="000000"/>
                </a:solidFill>
                <a:highlight>
                  <a:srgbClr val="DDFF99"/>
                </a:highlight>
              </a:rPr>
              <a:t> </a:t>
            </a:r>
            <a:r>
              <a:rPr lang="es" sz="1450">
                <a:solidFill>
                  <a:srgbClr val="333333"/>
                </a:solidFill>
              </a:rPr>
              <a:t> : Se está probando otro </a:t>
            </a:r>
            <a:r>
              <a:rPr lang="es" sz="1450" b="1">
                <a:solidFill>
                  <a:srgbClr val="333333"/>
                </a:solidFill>
              </a:rPr>
              <a:t>aspecto que no tenga nada que ver con el uso final del entregable</a:t>
            </a:r>
            <a:r>
              <a:rPr lang="es" sz="1450">
                <a:solidFill>
                  <a:srgbClr val="333333"/>
                </a:solidFill>
              </a:rPr>
              <a:t>.</a:t>
            </a:r>
            <a:endParaRPr sz="1450">
              <a:solidFill>
                <a:srgbClr val="333333"/>
              </a:solidFill>
            </a:endParaRPr>
          </a:p>
          <a:p>
            <a:pPr marL="1371600" lvl="0" indent="-1371600" algn="l" rtl="0">
              <a:spcBef>
                <a:spcPts val="0"/>
              </a:spcBef>
              <a:spcAft>
                <a:spcPts val="0"/>
              </a:spcAft>
              <a:buNone/>
            </a:pPr>
            <a:endParaRPr sz="1100">
              <a:solidFill>
                <a:srgbClr val="000000"/>
              </a:solidFill>
              <a:latin typeface="Arial"/>
              <a:ea typeface="Arial"/>
              <a:cs typeface="Arial"/>
              <a:sym typeface="Arial"/>
            </a:endParaRPr>
          </a:p>
          <a:p>
            <a:pPr marL="1371600" lvl="0" indent="-1371600" algn="l" rtl="0">
              <a:spcBef>
                <a:spcPts val="0"/>
              </a:spcBef>
              <a:spcAft>
                <a:spcPts val="0"/>
              </a:spcAft>
              <a:buNone/>
            </a:pPr>
            <a:endParaRPr sz="1100">
              <a:solidFill>
                <a:srgbClr val="000000"/>
              </a:solidFill>
              <a:latin typeface="Arial"/>
              <a:ea typeface="Arial"/>
              <a:cs typeface="Arial"/>
              <a:sym typeface="Arial"/>
            </a:endParaRPr>
          </a:p>
          <a:p>
            <a:pPr marL="1371600" lvl="0" indent="-137160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266" name="Google Shape;266;p42"/>
          <p:cNvPicPr preferRelativeResize="0"/>
          <p:nvPr/>
        </p:nvPicPr>
        <p:blipFill>
          <a:blip r:embed="rId3">
            <a:alphaModFix/>
          </a:blip>
          <a:stretch>
            <a:fillRect/>
          </a:stretch>
        </p:blipFill>
        <p:spPr>
          <a:xfrm>
            <a:off x="3338925" y="3092713"/>
            <a:ext cx="2466125" cy="641200"/>
          </a:xfrm>
          <a:prstGeom prst="rect">
            <a:avLst/>
          </a:prstGeom>
          <a:noFill/>
          <a:ln>
            <a:noFill/>
          </a:ln>
        </p:spPr>
      </p:pic>
      <p:pic>
        <p:nvPicPr>
          <p:cNvPr id="267" name="Google Shape;267;p42"/>
          <p:cNvPicPr preferRelativeResize="0"/>
          <p:nvPr/>
        </p:nvPicPr>
        <p:blipFill>
          <a:blip r:embed="rId4">
            <a:alphaModFix/>
          </a:blip>
          <a:stretch>
            <a:fillRect/>
          </a:stretch>
        </p:blipFill>
        <p:spPr>
          <a:xfrm>
            <a:off x="6145988" y="2117913"/>
            <a:ext cx="2486025" cy="2590800"/>
          </a:xfrm>
          <a:prstGeom prst="rect">
            <a:avLst/>
          </a:prstGeom>
          <a:noFill/>
          <a:ln>
            <a:noFill/>
          </a:ln>
        </p:spPr>
      </p:pic>
      <p:pic>
        <p:nvPicPr>
          <p:cNvPr id="268" name="Google Shape;268;p42"/>
          <p:cNvPicPr preferRelativeResize="0"/>
          <p:nvPr/>
        </p:nvPicPr>
        <p:blipFill>
          <a:blip r:embed="rId5">
            <a:alphaModFix/>
          </a:blip>
          <a:stretch>
            <a:fillRect/>
          </a:stretch>
        </p:blipFill>
        <p:spPr>
          <a:xfrm>
            <a:off x="705450" y="2141713"/>
            <a:ext cx="2438400" cy="254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 funcionales</a:t>
            </a:r>
            <a:endParaRPr/>
          </a:p>
        </p:txBody>
      </p:sp>
      <p:pic>
        <p:nvPicPr>
          <p:cNvPr id="274" name="Google Shape;274;p43"/>
          <p:cNvPicPr preferRelativeResize="0"/>
          <p:nvPr/>
        </p:nvPicPr>
        <p:blipFill>
          <a:blip r:embed="rId3">
            <a:alphaModFix/>
          </a:blip>
          <a:stretch>
            <a:fillRect/>
          </a:stretch>
        </p:blipFill>
        <p:spPr>
          <a:xfrm>
            <a:off x="2935863" y="1213900"/>
            <a:ext cx="3272275" cy="3412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 funcionales</a:t>
            </a:r>
            <a:endParaRPr/>
          </a:p>
        </p:txBody>
      </p:sp>
      <p:sp>
        <p:nvSpPr>
          <p:cNvPr id="280" name="Google Shape;280;p44"/>
          <p:cNvSpPr txBox="1">
            <a:spLocks noGrp="1"/>
          </p:cNvSpPr>
          <p:nvPr>
            <p:ph type="body" idx="1"/>
          </p:nvPr>
        </p:nvSpPr>
        <p:spPr>
          <a:xfrm>
            <a:off x="311700" y="113402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Carga o rendimiento</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Las pruebas de rendimiento son aquellas pruebas que someten a un sistema a una carga de trabajo con el fin de medir su velocidad, fiabilidad y estabilidad en esas condiciones de trabajo.</a:t>
            </a:r>
            <a:endParaRPr sz="1700">
              <a:solidFill>
                <a:srgbClr val="000000"/>
              </a:solidFill>
            </a:endParaRPr>
          </a:p>
          <a:p>
            <a:pPr marL="0" lvl="0" indent="0" algn="l" rtl="0">
              <a:lnSpc>
                <a:spcPct val="150000"/>
              </a:lnSpc>
              <a:spcBef>
                <a:spcPts val="0"/>
              </a:spcBef>
              <a:spcAft>
                <a:spcPts val="0"/>
              </a:spcAft>
              <a:buNone/>
            </a:pPr>
            <a:endParaRPr sz="1700">
              <a:solidFill>
                <a:srgbClr val="000000"/>
              </a:solidFill>
            </a:endParaRPr>
          </a:p>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Stress</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Son pruebas de rendimiento en las que se aplica mucha carga, bastante más de la esperada, para ver cómo se comportaría la aplicación ante un pico de afluencia de usuarios.</a:t>
            </a:r>
            <a:endParaRPr sz="17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 funcionales</a:t>
            </a:r>
            <a:endParaRPr/>
          </a:p>
          <a:p>
            <a:pPr marL="0" lvl="0" indent="0" algn="l" rtl="0">
              <a:spcBef>
                <a:spcPts val="0"/>
              </a:spcBef>
              <a:spcAft>
                <a:spcPts val="0"/>
              </a:spcAft>
              <a:buNone/>
            </a:pPr>
            <a:endParaRPr/>
          </a:p>
        </p:txBody>
      </p:sp>
      <p:sp>
        <p:nvSpPr>
          <p:cNvPr id="286" name="Google Shape;286;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s" sz="1700" b="1"/>
              <a:t>Usabilidad</a:t>
            </a:r>
            <a:endParaRPr sz="1700" b="1"/>
          </a:p>
          <a:p>
            <a:pPr marL="0" lvl="0" indent="0" algn="l" rtl="0">
              <a:lnSpc>
                <a:spcPct val="150000"/>
              </a:lnSpc>
              <a:spcBef>
                <a:spcPts val="0"/>
              </a:spcBef>
              <a:spcAft>
                <a:spcPts val="0"/>
              </a:spcAft>
              <a:buNone/>
            </a:pPr>
            <a:r>
              <a:rPr lang="es" sz="1700">
                <a:solidFill>
                  <a:srgbClr val="000000"/>
                </a:solidFill>
              </a:rPr>
              <a:t>Son un método para evaluar la experiencia del usuario de un producto o sitio web. Al probar la usabilidad con un grupo representativo de usuarios o clientes, los evaluadores saben si los usuarios reales pueden usar el producto o sitio web de manera fácil e intuitiva.</a:t>
            </a:r>
            <a:endParaRPr sz="1700">
              <a:solidFill>
                <a:srgbClr val="000000"/>
              </a:solidFill>
            </a:endParaRPr>
          </a:p>
          <a:p>
            <a:pPr marL="0" lvl="0" indent="0" algn="l" rtl="0">
              <a:lnSpc>
                <a:spcPct val="150000"/>
              </a:lnSpc>
              <a:spcBef>
                <a:spcPts val="0"/>
              </a:spcBef>
              <a:spcAft>
                <a:spcPts val="0"/>
              </a:spcAft>
              <a:buNone/>
            </a:pPr>
            <a:endParaRPr sz="1700">
              <a:solidFill>
                <a:srgbClr val="000000"/>
              </a:solidFill>
            </a:endParaRPr>
          </a:p>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Portabilidad </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Se realizan para determinar la portabilidad de un software a otro software o de un hardware a otro.</a:t>
            </a:r>
            <a:endParaRPr sz="17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 funcionales</a:t>
            </a:r>
            <a:endParaRPr/>
          </a:p>
          <a:p>
            <a:pPr marL="0" lvl="0" indent="0" algn="l" rtl="0">
              <a:spcBef>
                <a:spcPts val="0"/>
              </a:spcBef>
              <a:spcAft>
                <a:spcPts val="0"/>
              </a:spcAft>
              <a:buNone/>
            </a:pPr>
            <a:endParaRPr/>
          </a:p>
        </p:txBody>
      </p:sp>
      <p:sp>
        <p:nvSpPr>
          <p:cNvPr id="292" name="Google Shape;292;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s" sz="1700" b="1"/>
              <a:t>Compatibilidad</a:t>
            </a:r>
            <a:endParaRPr sz="1700" b="1"/>
          </a:p>
          <a:p>
            <a:pPr marL="0" lvl="0" indent="0" algn="l" rtl="0">
              <a:lnSpc>
                <a:spcPct val="150000"/>
              </a:lnSpc>
              <a:spcBef>
                <a:spcPts val="1600"/>
              </a:spcBef>
              <a:spcAft>
                <a:spcPts val="0"/>
              </a:spcAft>
              <a:buNone/>
            </a:pPr>
            <a:r>
              <a:rPr lang="es" sz="1700">
                <a:solidFill>
                  <a:srgbClr val="000000"/>
                </a:solidFill>
              </a:rPr>
              <a:t>Son las pruebas que se realizarán en un software o aplicación determinado y que comprobarán que tu desarrollo es compatible con todos los navegadores de Internet y todos los sistemas operativos del mercado.</a:t>
            </a:r>
            <a:endParaRPr sz="1700">
              <a:solidFill>
                <a:srgbClr val="000000"/>
              </a:solidFill>
            </a:endParaRPr>
          </a:p>
          <a:p>
            <a:pPr marL="457200" lvl="0" indent="0" algn="l" rtl="0">
              <a:lnSpc>
                <a:spcPct val="150000"/>
              </a:lnSpc>
              <a:spcBef>
                <a:spcPts val="0"/>
              </a:spcBef>
              <a:spcAft>
                <a:spcPts val="0"/>
              </a:spcAft>
              <a:buNone/>
            </a:pPr>
            <a:endParaRPr sz="1700">
              <a:solidFill>
                <a:srgbClr val="000000"/>
              </a:solidFill>
            </a:endParaRPr>
          </a:p>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Seguridad</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Se debe medir el nivel de seguridad de la aplicación, es decir, verifica que un rol/tipo de usuario solo pueda acceder a las funciones y datos que su usuario tiene permitido.</a:t>
            </a:r>
            <a:endParaRPr sz="17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a:t>
            </a:r>
            <a:endParaRPr/>
          </a:p>
        </p:txBody>
      </p:sp>
      <p:sp>
        <p:nvSpPr>
          <p:cNvPr id="298" name="Google Shape;298;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99" name="Google Shape;299;p47"/>
          <p:cNvPicPr preferRelativeResize="0"/>
          <p:nvPr/>
        </p:nvPicPr>
        <p:blipFill>
          <a:blip r:embed="rId3">
            <a:alphaModFix/>
          </a:blip>
          <a:stretch>
            <a:fillRect/>
          </a:stretch>
        </p:blipFill>
        <p:spPr>
          <a:xfrm>
            <a:off x="2891363" y="1017804"/>
            <a:ext cx="3361275" cy="350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a:t>
            </a:r>
            <a:endParaRPr/>
          </a:p>
        </p:txBody>
      </p:sp>
      <p:sp>
        <p:nvSpPr>
          <p:cNvPr id="305" name="Google Shape;305;p48"/>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s" sz="1700" b="1"/>
              <a:t>Integración</a:t>
            </a:r>
            <a:endParaRPr sz="1700" b="1"/>
          </a:p>
          <a:p>
            <a:pPr marL="0" lvl="0" indent="0" algn="l" rtl="0">
              <a:lnSpc>
                <a:spcPct val="150000"/>
              </a:lnSpc>
              <a:spcBef>
                <a:spcPts val="1600"/>
              </a:spcBef>
              <a:spcAft>
                <a:spcPts val="0"/>
              </a:spcAft>
              <a:buNone/>
            </a:pPr>
            <a:r>
              <a:rPr lang="es" sz="1700">
                <a:solidFill>
                  <a:srgbClr val="000000"/>
                </a:solidFill>
              </a:rPr>
              <a:t>Verificar el correcto ensamblaje entre los distintos componentes una vez que han sido probados unitariamente con el fin de comprobar que interactúan correctamente</a:t>
            </a:r>
            <a:endParaRPr sz="1700">
              <a:solidFill>
                <a:srgbClr val="000000"/>
              </a:solidFill>
            </a:endParaRPr>
          </a:p>
          <a:p>
            <a:pPr marL="0" lvl="0" indent="0" algn="l" rtl="0">
              <a:lnSpc>
                <a:spcPct val="150000"/>
              </a:lnSpc>
              <a:spcBef>
                <a:spcPts val="0"/>
              </a:spcBef>
              <a:spcAft>
                <a:spcPts val="0"/>
              </a:spcAft>
              <a:buNone/>
            </a:pPr>
            <a:endParaRPr sz="1700">
              <a:solidFill>
                <a:srgbClr val="000000"/>
              </a:solidFill>
            </a:endParaRPr>
          </a:p>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Regresión</a:t>
            </a:r>
            <a:endParaRPr sz="1700" b="1">
              <a:solidFill>
                <a:srgbClr val="000000"/>
              </a:solidFill>
            </a:endParaRPr>
          </a:p>
          <a:p>
            <a:pPr marL="0" lvl="0" indent="0" algn="l" rtl="0">
              <a:lnSpc>
                <a:spcPct val="150000"/>
              </a:lnSpc>
              <a:spcBef>
                <a:spcPts val="0"/>
              </a:spcBef>
              <a:spcAft>
                <a:spcPts val="0"/>
              </a:spcAft>
              <a:buNone/>
            </a:pPr>
            <a:endParaRPr sz="1700">
              <a:solidFill>
                <a:srgbClr val="000000"/>
              </a:solidFill>
            </a:endParaRPr>
          </a:p>
          <a:p>
            <a:pPr marL="0" lvl="0" indent="0" algn="l" rtl="0">
              <a:lnSpc>
                <a:spcPct val="150000"/>
              </a:lnSpc>
              <a:spcBef>
                <a:spcPts val="0"/>
              </a:spcBef>
              <a:spcAft>
                <a:spcPts val="0"/>
              </a:spcAft>
              <a:buNone/>
            </a:pPr>
            <a:r>
              <a:rPr lang="es" sz="1700">
                <a:solidFill>
                  <a:srgbClr val="000000"/>
                </a:solidFill>
              </a:rPr>
              <a:t>Pruebas para eliminar el efecto onda, es decir, comprobar que los cambios sobre un componente de un sistema de información, no introducen un comportamiento no deseado o errores adicionales en otros componentes no modificados</a:t>
            </a:r>
            <a:endParaRPr sz="17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 alfa y beta</a:t>
            </a:r>
            <a:endParaRPr/>
          </a:p>
        </p:txBody>
      </p:sp>
      <p:sp>
        <p:nvSpPr>
          <p:cNvPr id="311" name="Google Shape;311;p49"/>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33333"/>
              </a:buClr>
              <a:buSzPts val="1600"/>
              <a:buChar char="❏"/>
            </a:pPr>
            <a:r>
              <a:rPr lang="es" sz="1600" b="1">
                <a:solidFill>
                  <a:srgbClr val="333333"/>
                </a:solidFill>
                <a:highlight>
                  <a:srgbClr val="FFFFFF"/>
                </a:highlight>
              </a:rPr>
              <a:t>Prueba alfa</a:t>
            </a:r>
            <a:endParaRPr sz="1600" b="1">
              <a:solidFill>
                <a:srgbClr val="333333"/>
              </a:solidFill>
              <a:highlight>
                <a:srgbClr val="FFFFFF"/>
              </a:highlight>
            </a:endParaRPr>
          </a:p>
          <a:p>
            <a:pPr marL="0" lvl="0" indent="0" algn="l" rtl="0">
              <a:lnSpc>
                <a:spcPct val="150000"/>
              </a:lnSpc>
              <a:spcBef>
                <a:spcPts val="0"/>
              </a:spcBef>
              <a:spcAft>
                <a:spcPts val="0"/>
              </a:spcAft>
              <a:buNone/>
            </a:pPr>
            <a:r>
              <a:rPr lang="es" sz="1600">
                <a:solidFill>
                  <a:srgbClr val="333333"/>
                </a:solidFill>
                <a:highlight>
                  <a:srgbClr val="FFFFFF"/>
                </a:highlight>
              </a:rPr>
              <a:t>Se lleva a cabo, por un cliente, en el lugar de desarrollo. Se usa el software de forma natural con el desarrollador como observador del usuario y registrando los errores y problemas de uso. Las pruebas alfa se llevan a cabo en un entorno controlado.</a:t>
            </a:r>
            <a:endParaRPr sz="1600">
              <a:solidFill>
                <a:srgbClr val="333333"/>
              </a:solidFill>
              <a:highlight>
                <a:srgbClr val="FFFFFF"/>
              </a:highlight>
            </a:endParaRPr>
          </a:p>
          <a:p>
            <a:pPr marL="457200" lvl="0" indent="-330200" algn="l" rtl="0">
              <a:lnSpc>
                <a:spcPct val="150000"/>
              </a:lnSpc>
              <a:spcBef>
                <a:spcPts val="0"/>
              </a:spcBef>
              <a:spcAft>
                <a:spcPts val="0"/>
              </a:spcAft>
              <a:buClr>
                <a:srgbClr val="333333"/>
              </a:buClr>
              <a:buSzPts val="1600"/>
              <a:buChar char="❏"/>
            </a:pPr>
            <a:r>
              <a:rPr lang="es" sz="1600" b="1">
                <a:solidFill>
                  <a:srgbClr val="333333"/>
                </a:solidFill>
                <a:highlight>
                  <a:srgbClr val="FFFFFF"/>
                </a:highlight>
              </a:rPr>
              <a:t>Prueba beta </a:t>
            </a:r>
            <a:endParaRPr sz="1600" b="1">
              <a:solidFill>
                <a:srgbClr val="333333"/>
              </a:solidFill>
              <a:highlight>
                <a:srgbClr val="FFFFFF"/>
              </a:highlight>
            </a:endParaRPr>
          </a:p>
          <a:p>
            <a:pPr marL="0" lvl="0" indent="0" algn="l" rtl="0">
              <a:lnSpc>
                <a:spcPct val="150000"/>
              </a:lnSpc>
              <a:spcBef>
                <a:spcPts val="0"/>
              </a:spcBef>
              <a:spcAft>
                <a:spcPts val="0"/>
              </a:spcAft>
              <a:buNone/>
            </a:pPr>
            <a:r>
              <a:rPr lang="es" sz="1600">
                <a:solidFill>
                  <a:srgbClr val="333333"/>
                </a:solidFill>
                <a:highlight>
                  <a:srgbClr val="FFFFFF"/>
                </a:highlight>
              </a:rPr>
              <a:t>Se llevan a cabo por los usuarios finales del software en los lugares de trabajo de los clientes. A diferencia de la prueba alfa, el desarrollador no está presente normalmente. Así, la prueba beta es una aplicación en vivo del software en un entorno que no puede ser controlado por el desarrollador. El cliente registra todos los problemas que encuentra durante la prueba beta e informa a intervalos regulares al desarrollador.</a:t>
            </a:r>
            <a:endParaRPr sz="1600">
              <a:solidFill>
                <a:srgbClr val="333333"/>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 smoke test o de humo</a:t>
            </a:r>
            <a:endParaRPr/>
          </a:p>
        </p:txBody>
      </p:sp>
      <p:sp>
        <p:nvSpPr>
          <p:cNvPr id="317" name="Google Shape;317;p5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000000"/>
              </a:buClr>
              <a:buSzPts val="1700"/>
              <a:buChar char="❏"/>
            </a:pPr>
            <a:r>
              <a:rPr lang="es" sz="1700">
                <a:solidFill>
                  <a:srgbClr val="000000"/>
                </a:solidFill>
              </a:rPr>
              <a:t>Conjunto de pruebas que tienen como objetivo comprobar el funcionamiento de las partes críticas de un determinado firmware o software.</a:t>
            </a:r>
            <a:endParaRPr sz="1700">
              <a:solidFill>
                <a:srgbClr val="000000"/>
              </a:solidFill>
            </a:endParaRPr>
          </a:p>
          <a:p>
            <a:pPr marL="457200" lvl="0" indent="0" algn="l" rtl="0">
              <a:lnSpc>
                <a:spcPct val="200000"/>
              </a:lnSpc>
              <a:spcBef>
                <a:spcPts val="0"/>
              </a:spcBef>
              <a:spcAft>
                <a:spcPts val="0"/>
              </a:spcAft>
              <a:buNone/>
            </a:pPr>
            <a:endParaRPr sz="1700">
              <a:solidFill>
                <a:srgbClr val="000000"/>
              </a:solidFill>
            </a:endParaRPr>
          </a:p>
          <a:p>
            <a:pPr marL="457200" lvl="0" indent="-336550" algn="l" rtl="0">
              <a:lnSpc>
                <a:spcPct val="200000"/>
              </a:lnSpc>
              <a:spcBef>
                <a:spcPts val="0"/>
              </a:spcBef>
              <a:spcAft>
                <a:spcPts val="0"/>
              </a:spcAft>
              <a:buClr>
                <a:srgbClr val="000000"/>
              </a:buClr>
              <a:buSzPts val="1700"/>
              <a:buChar char="❏"/>
            </a:pPr>
            <a:r>
              <a:rPr lang="es" sz="1700">
                <a:solidFill>
                  <a:srgbClr val="000000"/>
                </a:solidFill>
              </a:rPr>
              <a:t>Esencialmente se utiliza para verificar que una nueva versión de código no ha afectado a las funcionalidades existentes y, por consiguiente, que se puede proceder a realizar un ciclo de pruebas más exhaustivo.</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Funcionales</a:t>
            </a:r>
            <a:endParaRPr/>
          </a:p>
        </p:txBody>
      </p:sp>
      <p:sp>
        <p:nvSpPr>
          <p:cNvPr id="323" name="Google Shape;323;p5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Pruebas de aceptación (validación por parte del cliente) </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Determinación por parte del cliente de la aceptación o rechazo del sistema desarrollado.</a:t>
            </a:r>
            <a:endParaRPr sz="1700">
              <a:solidFill>
                <a:srgbClr val="000000"/>
              </a:solidFill>
            </a:endParaRPr>
          </a:p>
          <a:p>
            <a:pPr marL="0" lvl="0" indent="0" algn="l" rtl="0">
              <a:lnSpc>
                <a:spcPct val="150000"/>
              </a:lnSpc>
              <a:spcBef>
                <a:spcPts val="0"/>
              </a:spcBef>
              <a:spcAft>
                <a:spcPts val="0"/>
              </a:spcAft>
              <a:buNone/>
            </a:pPr>
            <a:endParaRPr sz="1700">
              <a:solidFill>
                <a:srgbClr val="000000"/>
              </a:solidFill>
            </a:endParaRPr>
          </a:p>
          <a:p>
            <a:pPr marL="457200" lvl="0" indent="-336550" algn="l" rtl="0">
              <a:lnSpc>
                <a:spcPct val="150000"/>
              </a:lnSpc>
              <a:spcBef>
                <a:spcPts val="0"/>
              </a:spcBef>
              <a:spcAft>
                <a:spcPts val="0"/>
              </a:spcAft>
              <a:buClr>
                <a:srgbClr val="000000"/>
              </a:buClr>
              <a:buSzPts val="1700"/>
              <a:buChar char="❏"/>
            </a:pPr>
            <a:r>
              <a:rPr lang="es" sz="1700" b="1">
                <a:solidFill>
                  <a:srgbClr val="000000"/>
                </a:solidFill>
              </a:rPr>
              <a:t>De sistema</a:t>
            </a:r>
            <a:endParaRPr sz="1700" b="1">
              <a:solidFill>
                <a:srgbClr val="000000"/>
              </a:solidFill>
            </a:endParaRPr>
          </a:p>
          <a:p>
            <a:pPr marL="0" lvl="0" indent="0" algn="l" rtl="0">
              <a:lnSpc>
                <a:spcPct val="150000"/>
              </a:lnSpc>
              <a:spcBef>
                <a:spcPts val="0"/>
              </a:spcBef>
              <a:spcAft>
                <a:spcPts val="0"/>
              </a:spcAft>
              <a:buNone/>
            </a:pPr>
            <a:r>
              <a:rPr lang="es" sz="1700">
                <a:solidFill>
                  <a:srgbClr val="000000"/>
                </a:solidFill>
              </a:rPr>
              <a:t>Sirven para comparar el sistema o el programa con sus objetivos originales, requerimientos funcionales y no funcionales, buscar diferencias, enfocandose en los errores hechos durante la transición del proceso.</a:t>
            </a:r>
            <a:endParaRPr sz="1700">
              <a:solidFill>
                <a:srgbClr val="000000"/>
              </a:solidFil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Características</a:t>
            </a:r>
            <a:endParaRPr/>
          </a:p>
        </p:txBody>
      </p:sp>
      <p:sp>
        <p:nvSpPr>
          <p:cNvPr id="104" name="Google Shape;104;p16"/>
          <p:cNvSpPr txBox="1">
            <a:spLocks noGrp="1"/>
          </p:cNvSpPr>
          <p:nvPr>
            <p:ph type="body" idx="1"/>
          </p:nvPr>
        </p:nvSpPr>
        <p:spPr>
          <a:xfrm>
            <a:off x="311700" y="1125950"/>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b="1"/>
              <a:t>Finitas</a:t>
            </a:r>
            <a:endParaRPr b="1"/>
          </a:p>
          <a:p>
            <a:pPr marL="914400" lvl="1" indent="-342900" algn="l" rtl="0">
              <a:lnSpc>
                <a:spcPct val="200000"/>
              </a:lnSpc>
              <a:spcBef>
                <a:spcPts val="0"/>
              </a:spcBef>
              <a:spcAft>
                <a:spcPts val="0"/>
              </a:spcAft>
              <a:buSzPts val="1800"/>
              <a:buChar char="❏"/>
            </a:pPr>
            <a:r>
              <a:rPr lang="es" sz="1800"/>
              <a:t>Imposible probar todos los casos posibles</a:t>
            </a:r>
            <a:endParaRPr sz="1800"/>
          </a:p>
          <a:p>
            <a:pPr marL="914400" lvl="1" indent="-342900" algn="l" rtl="0">
              <a:lnSpc>
                <a:spcPct val="200000"/>
              </a:lnSpc>
              <a:spcBef>
                <a:spcPts val="0"/>
              </a:spcBef>
              <a:spcAft>
                <a:spcPts val="0"/>
              </a:spcAft>
              <a:buSzPts val="1800"/>
              <a:buChar char="❏"/>
            </a:pPr>
            <a:r>
              <a:rPr lang="es" sz="1800"/>
              <a:t>Imposible garantizar la ausencia de defectos</a:t>
            </a:r>
            <a:endParaRPr sz="1800"/>
          </a:p>
          <a:p>
            <a:pPr marL="457200" lvl="0" indent="-342900" algn="l" rtl="0">
              <a:lnSpc>
                <a:spcPct val="200000"/>
              </a:lnSpc>
              <a:spcBef>
                <a:spcPts val="0"/>
              </a:spcBef>
              <a:spcAft>
                <a:spcPts val="0"/>
              </a:spcAft>
              <a:buSzPts val="1800"/>
              <a:buChar char="❏"/>
            </a:pPr>
            <a:r>
              <a:rPr lang="es" b="1"/>
              <a:t>Dinámicas</a:t>
            </a:r>
            <a:endParaRPr b="1"/>
          </a:p>
          <a:p>
            <a:pPr marL="914400" lvl="1" indent="-342900" algn="l" rtl="0">
              <a:lnSpc>
                <a:spcPct val="200000"/>
              </a:lnSpc>
              <a:spcBef>
                <a:spcPts val="0"/>
              </a:spcBef>
              <a:spcAft>
                <a:spcPts val="0"/>
              </a:spcAft>
              <a:buSzPts val="1800"/>
              <a:buChar char="❏"/>
            </a:pPr>
            <a:r>
              <a:rPr lang="es" sz="1800"/>
              <a:t>Para probar el software hay que ejecutarlo</a:t>
            </a:r>
            <a:endParaRPr sz="1800"/>
          </a:p>
          <a:p>
            <a:pPr marL="457200" lvl="0" indent="-342900" algn="l" rtl="0">
              <a:lnSpc>
                <a:spcPct val="200000"/>
              </a:lnSpc>
              <a:spcBef>
                <a:spcPts val="0"/>
              </a:spcBef>
              <a:spcAft>
                <a:spcPts val="0"/>
              </a:spcAft>
              <a:buSzPts val="1800"/>
              <a:buChar char="❏"/>
            </a:pPr>
            <a:r>
              <a:rPr lang="es" b="1"/>
              <a:t>Guiadas</a:t>
            </a:r>
            <a:endParaRPr b="1"/>
          </a:p>
          <a:p>
            <a:pPr marL="914400" lvl="1" indent="-342900" algn="l" rtl="0">
              <a:lnSpc>
                <a:spcPct val="200000"/>
              </a:lnSpc>
              <a:spcBef>
                <a:spcPts val="0"/>
              </a:spcBef>
              <a:spcAft>
                <a:spcPts val="0"/>
              </a:spcAft>
              <a:buSzPts val="1800"/>
              <a:buChar char="❏"/>
            </a:pPr>
            <a:r>
              <a:rPr lang="es" sz="1800"/>
              <a:t>Mediante casos de prueba</a:t>
            </a:r>
            <a:endParaRPr sz="1800"/>
          </a:p>
          <a:p>
            <a:pPr marL="0" lvl="0" indent="0" algn="l" rtl="0">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de código</a:t>
            </a:r>
            <a:endParaRPr/>
          </a:p>
        </p:txBody>
      </p:sp>
      <p:pic>
        <p:nvPicPr>
          <p:cNvPr id="329" name="Google Shape;329;p52"/>
          <p:cNvPicPr preferRelativeResize="0"/>
          <p:nvPr/>
        </p:nvPicPr>
        <p:blipFill>
          <a:blip r:embed="rId3">
            <a:alphaModFix/>
          </a:blip>
          <a:stretch>
            <a:fillRect/>
          </a:stretch>
        </p:blipFill>
        <p:spPr>
          <a:xfrm>
            <a:off x="2031025" y="1419425"/>
            <a:ext cx="4601725" cy="2890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de código</a:t>
            </a:r>
            <a:endParaRPr/>
          </a:p>
          <a:p>
            <a:pPr marL="0" lvl="0" indent="0" algn="l" rtl="0">
              <a:spcBef>
                <a:spcPts val="0"/>
              </a:spcBef>
              <a:spcAft>
                <a:spcPts val="0"/>
              </a:spcAft>
              <a:buNone/>
            </a:pPr>
            <a:endParaRPr/>
          </a:p>
        </p:txBody>
      </p:sp>
      <p:sp>
        <p:nvSpPr>
          <p:cNvPr id="335" name="Google Shape;335;p53"/>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A"/>
              </a:buClr>
              <a:buSzPts val="1600"/>
              <a:buChar char="❏"/>
            </a:pPr>
            <a:r>
              <a:rPr lang="es" sz="1600" b="1">
                <a:solidFill>
                  <a:srgbClr val="00000A"/>
                </a:solidFill>
              </a:rPr>
              <a:t>De cubrimiento o cobertura</a:t>
            </a:r>
            <a:endParaRPr sz="1600" b="1">
              <a:solidFill>
                <a:srgbClr val="00000A"/>
              </a:solidFill>
            </a:endParaRPr>
          </a:p>
          <a:p>
            <a:pPr marL="0" lvl="0" indent="0" algn="l" rtl="0">
              <a:lnSpc>
                <a:spcPct val="150000"/>
              </a:lnSpc>
              <a:spcBef>
                <a:spcPts val="0"/>
              </a:spcBef>
              <a:spcAft>
                <a:spcPts val="0"/>
              </a:spcAft>
              <a:buNone/>
            </a:pPr>
            <a:r>
              <a:rPr lang="es" sz="1600">
                <a:solidFill>
                  <a:srgbClr val="00000A"/>
                </a:solidFill>
              </a:rPr>
              <a:t>Pruebas que sirven para asegurar que los casos de prueba diseñados permiten que todas las sentencias del programa sean ejecutadas al menos una vez y que las condiciones sean probadas tanto para su valor verdadero como falso.</a:t>
            </a:r>
            <a:endParaRPr sz="1600">
              <a:solidFill>
                <a:srgbClr val="00000A"/>
              </a:solidFill>
            </a:endParaRPr>
          </a:p>
          <a:p>
            <a:pPr marL="914400" lvl="0" indent="0" algn="l" rtl="0">
              <a:lnSpc>
                <a:spcPct val="150000"/>
              </a:lnSpc>
              <a:spcBef>
                <a:spcPts val="0"/>
              </a:spcBef>
              <a:spcAft>
                <a:spcPts val="0"/>
              </a:spcAft>
              <a:buNone/>
            </a:pPr>
            <a:endParaRPr sz="1600">
              <a:solidFill>
                <a:srgbClr val="00000A"/>
              </a:solidFill>
            </a:endParaRPr>
          </a:p>
          <a:p>
            <a:pPr marL="457200" lvl="0" indent="-330200" algn="l" rtl="0">
              <a:lnSpc>
                <a:spcPct val="150000"/>
              </a:lnSpc>
              <a:spcBef>
                <a:spcPts val="0"/>
              </a:spcBef>
              <a:spcAft>
                <a:spcPts val="0"/>
              </a:spcAft>
              <a:buClr>
                <a:srgbClr val="00000A"/>
              </a:buClr>
              <a:buSzPts val="1600"/>
              <a:buChar char="❏"/>
            </a:pPr>
            <a:r>
              <a:rPr lang="es" sz="1600" b="1">
                <a:solidFill>
                  <a:srgbClr val="00000A"/>
                </a:solidFill>
              </a:rPr>
              <a:t>Valores límite </a:t>
            </a:r>
            <a:endParaRPr sz="1600" b="1">
              <a:solidFill>
                <a:srgbClr val="00000A"/>
              </a:solidFill>
            </a:endParaRPr>
          </a:p>
          <a:p>
            <a:pPr marL="0" lvl="0" indent="0" algn="l" rtl="0">
              <a:lnSpc>
                <a:spcPct val="150000"/>
              </a:lnSpc>
              <a:spcBef>
                <a:spcPts val="0"/>
              </a:spcBef>
              <a:spcAft>
                <a:spcPts val="0"/>
              </a:spcAft>
              <a:buNone/>
            </a:pPr>
            <a:r>
              <a:rPr lang="es" sz="1600">
                <a:solidFill>
                  <a:srgbClr val="00000A"/>
                </a:solidFill>
              </a:rPr>
              <a:t>Las condiciones límite son aquellas que se hallan en los márgenes de la clase de equivalencia, tanto de entrada como de salida. Por ello, se ha desarrollado el análisis de valores límite como técnica de prueba. Esta técnica nos lleva a elegir los casos de prueba que ejerciten los valores límite. </a:t>
            </a:r>
            <a:endParaRPr sz="1600">
              <a:solidFill>
                <a:srgbClr val="00000A"/>
              </a:solidFill>
            </a:endParaRPr>
          </a:p>
          <a:p>
            <a:pPr marL="0" lvl="0" indent="0" algn="l" rtl="0">
              <a:spcBef>
                <a:spcPts val="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de código</a:t>
            </a:r>
            <a:endParaRPr/>
          </a:p>
          <a:p>
            <a:pPr marL="0" lvl="0" indent="0" algn="l" rtl="0">
              <a:spcBef>
                <a:spcPts val="0"/>
              </a:spcBef>
              <a:spcAft>
                <a:spcPts val="0"/>
              </a:spcAft>
              <a:buNone/>
            </a:pPr>
            <a:endParaRPr/>
          </a:p>
        </p:txBody>
      </p:sp>
      <p:sp>
        <p:nvSpPr>
          <p:cNvPr id="341" name="Google Shape;341;p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00000A"/>
              </a:buClr>
              <a:buSzPts val="1700"/>
              <a:buChar char="❏"/>
            </a:pPr>
            <a:r>
              <a:rPr lang="es" sz="1700" b="1">
                <a:solidFill>
                  <a:srgbClr val="00000A"/>
                </a:solidFill>
              </a:rPr>
              <a:t>Clases de equivalencia o particiones de equivalencia</a:t>
            </a:r>
            <a:endParaRPr sz="1700" b="1">
              <a:solidFill>
                <a:srgbClr val="00000A"/>
              </a:solidFill>
            </a:endParaRPr>
          </a:p>
          <a:p>
            <a:pPr marL="0" lvl="0" indent="0" algn="l" rtl="0">
              <a:lnSpc>
                <a:spcPct val="150000"/>
              </a:lnSpc>
              <a:spcBef>
                <a:spcPts val="0"/>
              </a:spcBef>
              <a:spcAft>
                <a:spcPts val="0"/>
              </a:spcAft>
              <a:buNone/>
            </a:pPr>
            <a:r>
              <a:rPr lang="es" sz="1700">
                <a:solidFill>
                  <a:srgbClr val="00000A"/>
                </a:solidFill>
              </a:rPr>
              <a:t>Es un método de prueba de Caja Negra que divide la entrada de un programa en un número finito de clases de equivalencia, reduciendo así el número total de casos de prueba que hay que desarrollar.  </a:t>
            </a:r>
            <a:endParaRPr sz="1700">
              <a:solidFill>
                <a:srgbClr val="00000A"/>
              </a:solidFill>
            </a:endParaRPr>
          </a:p>
          <a:p>
            <a:pPr marL="457200" lvl="0" indent="0" algn="l" rtl="0">
              <a:lnSpc>
                <a:spcPct val="150000"/>
              </a:lnSpc>
              <a:spcBef>
                <a:spcPts val="0"/>
              </a:spcBef>
              <a:spcAft>
                <a:spcPts val="0"/>
              </a:spcAft>
              <a:buNone/>
            </a:pPr>
            <a:endParaRPr sz="1700">
              <a:solidFill>
                <a:srgbClr val="00000A"/>
              </a:solidFill>
            </a:endParaRPr>
          </a:p>
          <a:p>
            <a:pPr marL="457200" lvl="0" indent="-336550" algn="l" rtl="0">
              <a:lnSpc>
                <a:spcPct val="150000"/>
              </a:lnSpc>
              <a:spcBef>
                <a:spcPts val="0"/>
              </a:spcBef>
              <a:spcAft>
                <a:spcPts val="0"/>
              </a:spcAft>
              <a:buClr>
                <a:srgbClr val="00000A"/>
              </a:buClr>
              <a:buSzPts val="1700"/>
              <a:buChar char="❏"/>
            </a:pPr>
            <a:r>
              <a:rPr lang="es" sz="1700" b="1">
                <a:solidFill>
                  <a:srgbClr val="00000A"/>
                </a:solidFill>
              </a:rPr>
              <a:t>De bucles</a:t>
            </a:r>
            <a:endParaRPr sz="1700" b="1">
              <a:solidFill>
                <a:srgbClr val="00000A"/>
              </a:solidFill>
            </a:endParaRPr>
          </a:p>
          <a:p>
            <a:pPr marL="0" lvl="0" indent="0" algn="l" rtl="0">
              <a:lnSpc>
                <a:spcPct val="150000"/>
              </a:lnSpc>
              <a:spcBef>
                <a:spcPts val="0"/>
              </a:spcBef>
              <a:spcAft>
                <a:spcPts val="0"/>
              </a:spcAft>
              <a:buNone/>
            </a:pPr>
            <a:r>
              <a:rPr lang="es" sz="1700">
                <a:solidFill>
                  <a:srgbClr val="00000A"/>
                </a:solidFill>
              </a:rPr>
              <a:t>Este tipo de prueba se centra exclusivamente en la validación de las construcciones de bucles.</a:t>
            </a:r>
            <a:endParaRPr sz="1700">
              <a:solidFill>
                <a:srgbClr val="00000A"/>
              </a:solidFill>
            </a:endParaRPr>
          </a:p>
          <a:p>
            <a:pPr marL="0" lvl="0" indent="0" algn="l" rtl="0">
              <a:lnSpc>
                <a:spcPct val="150000"/>
              </a:lnSpc>
              <a:spcBef>
                <a:spcPts val="0"/>
              </a:spcBef>
              <a:spcAft>
                <a:spcPts val="0"/>
              </a:spcAft>
              <a:buNone/>
            </a:pPr>
            <a:r>
              <a:rPr lang="es" sz="1700">
                <a:solidFill>
                  <a:srgbClr val="00000A"/>
                </a:solidFill>
              </a:rPr>
              <a:t>Tipos: Simples, concatenados, anidados y no estructurados.</a:t>
            </a:r>
            <a:endParaRPr sz="1700">
              <a:solidFill>
                <a:srgbClr val="00000A"/>
              </a:solidFill>
            </a:endParaRPr>
          </a:p>
          <a:p>
            <a:pPr marL="0" lvl="0" indent="0" algn="l" rtl="0">
              <a:spcBef>
                <a:spcPts val="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a:t>
            </a:r>
            <a:endParaRPr/>
          </a:p>
        </p:txBody>
      </p:sp>
      <p:sp>
        <p:nvSpPr>
          <p:cNvPr id="347" name="Google Shape;347;p5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333333"/>
              </a:buClr>
              <a:buSzPts val="1800"/>
              <a:buChar char="❏"/>
            </a:pPr>
            <a:r>
              <a:rPr lang="es" b="1">
                <a:solidFill>
                  <a:srgbClr val="333333"/>
                </a:solidFill>
                <a:highlight>
                  <a:srgbClr val="FFFFFF"/>
                </a:highlight>
              </a:rPr>
              <a:t>Una prueba unitaria</a:t>
            </a:r>
            <a:r>
              <a:rPr lang="es">
                <a:solidFill>
                  <a:srgbClr val="333333"/>
                </a:solidFill>
                <a:highlight>
                  <a:srgbClr val="FFFFFF"/>
                </a:highlight>
              </a:rPr>
              <a:t> es un tipo de prueba enfocada en </a:t>
            </a:r>
            <a:r>
              <a:rPr lang="es" b="1">
                <a:solidFill>
                  <a:srgbClr val="333333"/>
                </a:solidFill>
                <a:highlight>
                  <a:srgbClr val="FFFFFF"/>
                </a:highlight>
              </a:rPr>
              <a:t>verificar una sección específica</a:t>
            </a:r>
            <a:r>
              <a:rPr lang="es">
                <a:solidFill>
                  <a:srgbClr val="333333"/>
                </a:solidFill>
                <a:highlight>
                  <a:srgbClr val="FFFFFF"/>
                </a:highlight>
              </a:rPr>
              <a:t> dentro del código de un programa. </a:t>
            </a:r>
            <a:endParaRPr>
              <a:solidFill>
                <a:srgbClr val="333333"/>
              </a:solidFill>
              <a:highlight>
                <a:srgbClr val="FFFFFF"/>
              </a:highlight>
            </a:endParaRPr>
          </a:p>
          <a:p>
            <a:pPr marL="457200" lvl="0" indent="-342900" algn="l" rtl="0">
              <a:lnSpc>
                <a:spcPct val="200000"/>
              </a:lnSpc>
              <a:spcBef>
                <a:spcPts val="0"/>
              </a:spcBef>
              <a:spcAft>
                <a:spcPts val="0"/>
              </a:spcAft>
              <a:buClr>
                <a:srgbClr val="333333"/>
              </a:buClr>
              <a:buSzPts val="1800"/>
              <a:buChar char="❏"/>
            </a:pPr>
            <a:r>
              <a:rPr lang="es" u="sng">
                <a:solidFill>
                  <a:srgbClr val="333333"/>
                </a:solidFill>
                <a:highlight>
                  <a:srgbClr val="FFFFFF"/>
                </a:highlight>
              </a:rPr>
              <a:t>En programación orientada a objetos se realiza en cada clase y se centra en los métodos de cada clase.</a:t>
            </a:r>
            <a:endParaRPr u="sng">
              <a:solidFill>
                <a:srgbClr val="333333"/>
              </a:solidFill>
              <a:highlight>
                <a:srgbClr val="FFFFFF"/>
              </a:highlight>
            </a:endParaRPr>
          </a:p>
          <a:p>
            <a:pPr marL="457200" lvl="0" indent="-342900" algn="l" rtl="0">
              <a:lnSpc>
                <a:spcPct val="200000"/>
              </a:lnSpc>
              <a:spcBef>
                <a:spcPts val="0"/>
              </a:spcBef>
              <a:spcAft>
                <a:spcPts val="0"/>
              </a:spcAft>
              <a:buClr>
                <a:srgbClr val="333333"/>
              </a:buClr>
              <a:buSzPts val="1800"/>
              <a:buChar char="❏"/>
            </a:pPr>
            <a:r>
              <a:rPr lang="es">
                <a:solidFill>
                  <a:srgbClr val="333333"/>
                </a:solidFill>
                <a:highlight>
                  <a:srgbClr val="FFFFFF"/>
                </a:highlight>
              </a:rPr>
              <a:t>Las pruebas unitarias son código (Java, C#, etc) escrito normalmente al mismo tiempo que se va desarrollando el programa (enfoque Caja Blanca). </a:t>
            </a:r>
            <a:endParaRPr>
              <a:solidFill>
                <a:srgbClr val="333333"/>
              </a:solidFill>
              <a:highlight>
                <a:srgbClr val="FFFFFF"/>
              </a:highlight>
            </a:endParaRPr>
          </a:p>
          <a:p>
            <a:pPr marL="0" lvl="0" indent="0" algn="l" rtl="0">
              <a:spcBef>
                <a:spcPts val="15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a:t>
            </a:r>
            <a:endParaRPr/>
          </a:p>
          <a:p>
            <a:pPr marL="0" lvl="0" indent="0" algn="l" rtl="0">
              <a:spcBef>
                <a:spcPts val="0"/>
              </a:spcBef>
              <a:spcAft>
                <a:spcPts val="0"/>
              </a:spcAft>
              <a:buNone/>
            </a:pPr>
            <a:endParaRPr/>
          </a:p>
        </p:txBody>
      </p:sp>
      <p:sp>
        <p:nvSpPr>
          <p:cNvPr id="353" name="Google Shape;353;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solidFill>
                  <a:srgbClr val="333333"/>
                </a:solidFill>
                <a:highlight>
                  <a:srgbClr val="FFFFFF"/>
                </a:highlight>
              </a:rPr>
              <a:t>Un método creado en el programa, puede tener distintas pruebas unitarias. Por si misma no asegura el funcionamiento completo del programa, pero sin embargo no indican que los bloques de software que vamos creando funcionan independientemente de los otros.</a:t>
            </a:r>
            <a:endParaRPr sz="1600">
              <a:solidFill>
                <a:srgbClr val="333333"/>
              </a:solidFill>
              <a:highlight>
                <a:srgbClr val="FFFFFF"/>
              </a:highlight>
            </a:endParaRPr>
          </a:p>
          <a:p>
            <a:pPr marL="0" lvl="0" indent="0" algn="l" rtl="0">
              <a:spcBef>
                <a:spcPts val="1600"/>
              </a:spcBef>
              <a:spcAft>
                <a:spcPts val="0"/>
              </a:spcAft>
              <a:buNone/>
            </a:pPr>
            <a:r>
              <a:rPr lang="es" sz="1600">
                <a:solidFill>
                  <a:srgbClr val="333333"/>
                </a:solidFill>
                <a:highlight>
                  <a:srgbClr val="FFFFFF"/>
                </a:highlight>
              </a:rPr>
              <a:t>Para realizar pruebas unitarias tenemos herramientas parecidas para cada lenguaje o plataforma:</a:t>
            </a:r>
            <a:endParaRPr sz="1600">
              <a:solidFill>
                <a:srgbClr val="333333"/>
              </a:solidFill>
              <a:highlight>
                <a:srgbClr val="FFFFFF"/>
              </a:highlight>
            </a:endParaRPr>
          </a:p>
          <a:p>
            <a:pPr marL="660400" lvl="0" indent="-330200" algn="l" rtl="0">
              <a:spcBef>
                <a:spcPts val="1500"/>
              </a:spcBef>
              <a:spcAft>
                <a:spcPts val="0"/>
              </a:spcAft>
              <a:buClr>
                <a:schemeClr val="lt2"/>
              </a:buClr>
              <a:buSzPts val="1600"/>
              <a:buFont typeface="Roboto"/>
              <a:buChar char="●"/>
            </a:pPr>
            <a:r>
              <a:rPr lang="es" sz="1600">
                <a:solidFill>
                  <a:srgbClr val="333333"/>
                </a:solidFill>
                <a:highlight>
                  <a:srgbClr val="FFFFFF"/>
                </a:highlight>
              </a:rPr>
              <a:t>JUnit para Java</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Roboto"/>
              <a:buChar char="●"/>
            </a:pPr>
            <a:r>
              <a:rPr lang="es" sz="1600">
                <a:solidFill>
                  <a:srgbClr val="333333"/>
                </a:solidFill>
                <a:highlight>
                  <a:srgbClr val="FFFFFF"/>
                </a:highlight>
              </a:rPr>
              <a:t>PHPUnit para PHP</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Roboto"/>
              <a:buChar char="●"/>
            </a:pPr>
            <a:r>
              <a:rPr lang="es" sz="1600">
                <a:solidFill>
                  <a:srgbClr val="333333"/>
                </a:solidFill>
                <a:highlight>
                  <a:srgbClr val="FFFFFF"/>
                </a:highlight>
              </a:rPr>
              <a:t>CPPUnit para C++</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Roboto"/>
              <a:buChar char="●"/>
            </a:pPr>
            <a:r>
              <a:rPr lang="es" sz="1600">
                <a:solidFill>
                  <a:srgbClr val="333333"/>
                </a:solidFill>
                <a:highlight>
                  <a:srgbClr val="FFFFFF"/>
                </a:highlight>
              </a:rPr>
              <a:t>NUnit para .NET</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Roboto"/>
              <a:buChar char="●"/>
            </a:pPr>
            <a:r>
              <a:rPr lang="es" sz="1600">
                <a:solidFill>
                  <a:srgbClr val="333333"/>
                </a:solidFill>
                <a:highlight>
                  <a:srgbClr val="FFFFFF"/>
                </a:highlight>
              </a:rPr>
              <a:t>CUnit para C</a:t>
            </a:r>
            <a:endParaRPr sz="1600">
              <a:solidFill>
                <a:srgbClr val="333333"/>
              </a:solidFill>
              <a:highlight>
                <a:srgbClr val="FFFFFF"/>
              </a:highlight>
            </a:endParaRPr>
          </a:p>
          <a:p>
            <a:pPr marL="660400" lvl="0" indent="-330200" algn="l" rtl="0">
              <a:spcBef>
                <a:spcPts val="0"/>
              </a:spcBef>
              <a:spcAft>
                <a:spcPts val="0"/>
              </a:spcAft>
              <a:buClr>
                <a:schemeClr val="lt2"/>
              </a:buClr>
              <a:buSzPts val="1600"/>
              <a:buFont typeface="Roboto"/>
              <a:buChar char="●"/>
            </a:pPr>
            <a:r>
              <a:rPr lang="es" sz="1600">
                <a:solidFill>
                  <a:srgbClr val="333333"/>
                </a:solidFill>
                <a:highlight>
                  <a:srgbClr val="FFFFFF"/>
                </a:highlight>
              </a:rPr>
              <a:t>PyUnit para Python</a:t>
            </a:r>
            <a:endParaRPr sz="1600">
              <a:solidFill>
                <a:srgbClr val="333333"/>
              </a:solidFill>
              <a:highlight>
                <a:srgbClr val="FFFFFF"/>
              </a:highlight>
            </a:endParaRPr>
          </a:p>
          <a:p>
            <a:pPr marL="0" lvl="0" indent="0" algn="l" rtl="0">
              <a:spcBef>
                <a:spcPts val="3000"/>
              </a:spcBef>
              <a:spcAft>
                <a:spcPts val="1600"/>
              </a:spcAft>
              <a:buNone/>
            </a:pPr>
            <a:endParaRPr>
              <a:solidFill>
                <a:srgbClr val="333333"/>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JUnit</a:t>
            </a:r>
            <a:endParaRPr/>
          </a:p>
        </p:txBody>
      </p:sp>
      <p:sp>
        <p:nvSpPr>
          <p:cNvPr id="359" name="Google Shape;359;p57"/>
          <p:cNvSpPr txBox="1">
            <a:spLocks noGrp="1"/>
          </p:cNvSpPr>
          <p:nvPr>
            <p:ph type="body" idx="1"/>
          </p:nvPr>
        </p:nvSpPr>
        <p:spPr>
          <a:xfrm>
            <a:off x="311700" y="1017800"/>
            <a:ext cx="8520600" cy="3793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55555"/>
              </a:buClr>
              <a:buSzPts val="1700"/>
              <a:buChar char="❏"/>
            </a:pPr>
            <a:r>
              <a:rPr lang="es" sz="1700" b="1">
                <a:solidFill>
                  <a:srgbClr val="555555"/>
                </a:solidFill>
                <a:highlight>
                  <a:srgbClr val="FFFFFF"/>
                </a:highlight>
              </a:rPr>
              <a:t>JUnit se trata de un Framework Open Source para la automatización de las pruebas (tanto unitarias, como de integración) en los proyectos Software.</a:t>
            </a:r>
            <a:endParaRPr sz="1700" b="1">
              <a:solidFill>
                <a:srgbClr val="000000"/>
              </a:solidFill>
            </a:endParaRPr>
          </a:p>
          <a:p>
            <a:pPr marL="457200" lvl="0" indent="-336550" algn="just" rtl="0">
              <a:lnSpc>
                <a:spcPct val="150000"/>
              </a:lnSpc>
              <a:spcBef>
                <a:spcPts val="0"/>
              </a:spcBef>
              <a:spcAft>
                <a:spcPts val="0"/>
              </a:spcAft>
              <a:buClr>
                <a:srgbClr val="000000"/>
              </a:buClr>
              <a:buSzPts val="1700"/>
              <a:buChar char="❏"/>
            </a:pPr>
            <a:r>
              <a:rPr lang="es" sz="1700">
                <a:solidFill>
                  <a:srgbClr val="000000"/>
                </a:solidFill>
              </a:rPr>
              <a:t>Proporciona métodos estáticos en la clase </a:t>
            </a:r>
            <a:r>
              <a:rPr lang="es" sz="1700" b="1">
                <a:solidFill>
                  <a:srgbClr val="000000"/>
                </a:solidFill>
              </a:rPr>
              <a:t>Assert</a:t>
            </a:r>
            <a:r>
              <a:rPr lang="es" sz="1700">
                <a:solidFill>
                  <a:srgbClr val="000000"/>
                </a:solidFill>
              </a:rPr>
              <a:t> para probar ciertas condiciones. Estos métodos de afirmación típicamente comienzan con assert y le permiten especificar el mensaje de error, el esperado y el resultado real. </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s" sz="1700" b="1">
                <a:solidFill>
                  <a:srgbClr val="000000"/>
                </a:solidFill>
              </a:rPr>
              <a:t>En primer lugar e importante es que el nombre de la clase de Test debe tener la siguiente estructura: "Test".</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s" sz="1700">
                <a:solidFill>
                  <a:srgbClr val="000000"/>
                </a:solidFill>
              </a:rPr>
              <a:t>El package de la clase Assert es </a:t>
            </a:r>
            <a:r>
              <a:rPr lang="es" sz="1700" b="1">
                <a:solidFill>
                  <a:srgbClr val="000000"/>
                </a:solidFill>
              </a:rPr>
              <a:t>org.junit.Assert.</a:t>
            </a:r>
            <a:endParaRPr sz="1700" b="1">
              <a:solidFill>
                <a:srgbClr val="000000"/>
              </a:solidFill>
            </a:endParaRPr>
          </a:p>
          <a:p>
            <a:pPr marL="457200" lvl="0" indent="-336550" algn="l" rtl="0">
              <a:lnSpc>
                <a:spcPct val="150000"/>
              </a:lnSpc>
              <a:spcBef>
                <a:spcPts val="0"/>
              </a:spcBef>
              <a:spcAft>
                <a:spcPts val="0"/>
              </a:spcAft>
              <a:buSzPts val="1700"/>
              <a:buChar char="❏"/>
            </a:pPr>
            <a:r>
              <a:rPr lang="es" sz="1700" b="1">
                <a:solidFill>
                  <a:srgbClr val="000000"/>
                </a:solidFill>
              </a:rPr>
              <a:t>Documentación: </a:t>
            </a:r>
            <a:r>
              <a:rPr lang="es" sz="1700" u="sng">
                <a:solidFill>
                  <a:srgbClr val="1155CC"/>
                </a:solidFill>
                <a:hlinkClick r:id="rId3">
                  <a:extLst>
                    <a:ext uri="{A12FA001-AC4F-418D-AE19-62706E023703}">
                      <ahyp:hlinkClr xmlns:ahyp="http://schemas.microsoft.com/office/drawing/2018/hyperlinkcolor" val="tx"/>
                    </a:ext>
                  </a:extLst>
                </a:hlinkClick>
              </a:rPr>
              <a:t>http://junit.sourceforge.net/javadoc/org/junit/Assert.html</a:t>
            </a:r>
            <a:endParaRPr sz="1700">
              <a:solidFill>
                <a:srgbClr val="000000"/>
              </a:solidFill>
            </a:endParaRPr>
          </a:p>
          <a:p>
            <a:pPr marL="0" lvl="0" indent="0" algn="just" rtl="0">
              <a:spcBef>
                <a:spcPts val="0"/>
              </a:spcBef>
              <a:spcAft>
                <a:spcPts val="0"/>
              </a:spcAft>
              <a:buNone/>
            </a:pPr>
            <a:endParaRPr sz="1700" b="1">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Anotaciones </a:t>
            </a:r>
            <a:endParaRPr/>
          </a:p>
        </p:txBody>
      </p:sp>
      <p:pic>
        <p:nvPicPr>
          <p:cNvPr id="365" name="Google Shape;365;p58"/>
          <p:cNvPicPr preferRelativeResize="0"/>
          <p:nvPr/>
        </p:nvPicPr>
        <p:blipFill>
          <a:blip r:embed="rId3">
            <a:alphaModFix/>
          </a:blip>
          <a:stretch>
            <a:fillRect/>
          </a:stretch>
        </p:blipFill>
        <p:spPr>
          <a:xfrm>
            <a:off x="533077" y="1017800"/>
            <a:ext cx="7797600" cy="3871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Etiqueta @Tag</a:t>
            </a:r>
            <a:endParaRPr/>
          </a:p>
        </p:txBody>
      </p:sp>
      <p:sp>
        <p:nvSpPr>
          <p:cNvPr id="371" name="Google Shape;371;p5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solidFill>
                  <a:srgbClr val="333333"/>
                </a:solidFill>
                <a:highlight>
                  <a:srgbClr val="FFFFFF"/>
                </a:highlight>
              </a:rPr>
              <a:t>Con la etiqueta </a:t>
            </a:r>
            <a:r>
              <a:rPr lang="es">
                <a:solidFill>
                  <a:srgbClr val="333333"/>
                </a:solidFill>
                <a:highlight>
                  <a:srgbClr val="FBFAF9"/>
                </a:highlight>
              </a:rPr>
              <a:t>@Tag</a:t>
            </a:r>
            <a:r>
              <a:rPr lang="es">
                <a:solidFill>
                  <a:srgbClr val="333333"/>
                </a:solidFill>
                <a:highlight>
                  <a:srgbClr val="FFFFFF"/>
                </a:highlight>
              </a:rPr>
              <a:t> puedo etiquetas los tests bajo categorías. De este modo puedo ejecutar los tests de una categoría u otra.</a:t>
            </a:r>
            <a:endParaRPr/>
          </a:p>
        </p:txBody>
      </p:sp>
      <p:pic>
        <p:nvPicPr>
          <p:cNvPr id="372" name="Google Shape;372;p59"/>
          <p:cNvPicPr preferRelativeResize="0"/>
          <p:nvPr/>
        </p:nvPicPr>
        <p:blipFill>
          <a:blip r:embed="rId3">
            <a:alphaModFix/>
          </a:blip>
          <a:stretch>
            <a:fillRect/>
          </a:stretch>
        </p:blipFill>
        <p:spPr>
          <a:xfrm>
            <a:off x="1092763" y="1968538"/>
            <a:ext cx="6734175" cy="2600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title"/>
          </p:nvPr>
        </p:nvSpPr>
        <p:spPr>
          <a:xfrm>
            <a:off x="311700" y="410000"/>
            <a:ext cx="2310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a:t>
            </a:r>
            <a:endParaRPr/>
          </a:p>
          <a:p>
            <a:pPr marL="0" lvl="0" indent="0" algn="l" rtl="0">
              <a:spcBef>
                <a:spcPts val="0"/>
              </a:spcBef>
              <a:spcAft>
                <a:spcPts val="0"/>
              </a:spcAft>
              <a:buNone/>
            </a:pPr>
            <a:r>
              <a:rPr lang="es"/>
              <a:t>Anotaciones </a:t>
            </a:r>
            <a:endParaRPr/>
          </a:p>
          <a:p>
            <a:pPr marL="0" lvl="0" indent="0" algn="l" rtl="0">
              <a:spcBef>
                <a:spcPts val="0"/>
              </a:spcBef>
              <a:spcAft>
                <a:spcPts val="0"/>
              </a:spcAft>
              <a:buNone/>
            </a:pPr>
            <a:r>
              <a:rPr lang="es"/>
              <a:t>JUnit</a:t>
            </a:r>
            <a:endParaRPr/>
          </a:p>
        </p:txBody>
      </p:sp>
      <p:sp>
        <p:nvSpPr>
          <p:cNvPr id="378" name="Google Shape;378;p6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700"/>
          </a:p>
          <a:p>
            <a:pPr marL="0" lvl="0" indent="0" algn="l" rtl="0">
              <a:spcBef>
                <a:spcPts val="0"/>
              </a:spcBef>
              <a:spcAft>
                <a:spcPts val="1600"/>
              </a:spcAft>
              <a:buNone/>
            </a:pPr>
            <a:endParaRPr/>
          </a:p>
        </p:txBody>
      </p:sp>
      <p:pic>
        <p:nvPicPr>
          <p:cNvPr id="379" name="Google Shape;379;p60"/>
          <p:cNvPicPr preferRelativeResize="0"/>
          <p:nvPr/>
        </p:nvPicPr>
        <p:blipFill>
          <a:blip r:embed="rId3">
            <a:alphaModFix/>
          </a:blip>
          <a:stretch>
            <a:fillRect/>
          </a:stretch>
        </p:blipFill>
        <p:spPr>
          <a:xfrm>
            <a:off x="3136250" y="433925"/>
            <a:ext cx="4823350" cy="3814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¿Que se debería probar en un test unitario?</a:t>
            </a:r>
            <a:endParaRPr/>
          </a:p>
          <a:p>
            <a:pPr marL="0" lvl="0" indent="0" algn="l" rtl="0">
              <a:spcBef>
                <a:spcPts val="0"/>
              </a:spcBef>
              <a:spcAft>
                <a:spcPts val="0"/>
              </a:spcAft>
              <a:buNone/>
            </a:pPr>
            <a:endParaRPr/>
          </a:p>
        </p:txBody>
      </p:sp>
      <p:sp>
        <p:nvSpPr>
          <p:cNvPr id="385" name="Google Shape;385;p6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333333"/>
                </a:solidFill>
              </a:rPr>
              <a:t>Los tests unitarios se usan para evitar el miedo a que algo se </a:t>
            </a:r>
            <a:r>
              <a:rPr lang="es" i="1">
                <a:solidFill>
                  <a:srgbClr val="333333"/>
                </a:solidFill>
              </a:rPr>
              <a:t>rompa</a:t>
            </a:r>
            <a:r>
              <a:rPr lang="es">
                <a:solidFill>
                  <a:srgbClr val="333333"/>
                </a:solidFill>
              </a:rPr>
              <a:t>. Cualquier método que no tengamos claro si funciona de forma correcta o no, es un método susceptible de ser probado de forma unitaria.</a:t>
            </a:r>
            <a:endParaRPr>
              <a:solidFill>
                <a:srgbClr val="333333"/>
              </a:solidFill>
            </a:endParaRPr>
          </a:p>
          <a:p>
            <a:pPr marL="0" lvl="0" indent="0" algn="l" rtl="0">
              <a:spcBef>
                <a:spcPts val="1500"/>
              </a:spcBef>
              <a:spcAft>
                <a:spcPts val="0"/>
              </a:spcAft>
              <a:buNone/>
            </a:pPr>
            <a:r>
              <a:rPr lang="es">
                <a:solidFill>
                  <a:srgbClr val="333333"/>
                </a:solidFill>
              </a:rPr>
              <a:t>Los métodos getters y setters normalmente son tan sencillos que no suelen albergar dudas, pero si hay alguna razón para que no funcionen, entonces también se deben probar.</a:t>
            </a:r>
            <a:endParaRPr>
              <a:solidFill>
                <a:srgbClr val="333333"/>
              </a:solidFill>
            </a:endParaRPr>
          </a:p>
          <a:p>
            <a:pPr marL="0" lvl="0" indent="0" algn="l" rtl="0">
              <a:spcBef>
                <a:spcPts val="1500"/>
              </a:spcBef>
              <a:spcAft>
                <a:spcPts val="0"/>
              </a:spcAft>
              <a:buNone/>
            </a:pPr>
            <a:r>
              <a:rPr lang="es">
                <a:solidFill>
                  <a:srgbClr val="333333"/>
                </a:solidFill>
              </a:rPr>
              <a:t>En resumen, se debe probar todas las cosas hasta que todas nos inspiren confianza, basándonos en nuestro criterio.</a:t>
            </a:r>
            <a:endParaRPr>
              <a:solidFill>
                <a:srgbClr val="000000"/>
              </a:solidFill>
            </a:endParaRPr>
          </a:p>
          <a:p>
            <a:pPr marL="0" lvl="0" indent="0" algn="l" rtl="0">
              <a:spcBef>
                <a:spcPts val="15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18072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Calidad del Software</a:t>
            </a:r>
            <a:endParaRPr/>
          </a:p>
        </p:txBody>
      </p:sp>
      <p:pic>
        <p:nvPicPr>
          <p:cNvPr id="110" name="Google Shape;110;p17"/>
          <p:cNvPicPr preferRelativeResize="0"/>
          <p:nvPr/>
        </p:nvPicPr>
        <p:blipFill>
          <a:blip r:embed="rId3">
            <a:alphaModFix/>
          </a:blip>
          <a:stretch>
            <a:fillRect/>
          </a:stretch>
        </p:blipFill>
        <p:spPr>
          <a:xfrm>
            <a:off x="2118875" y="410000"/>
            <a:ext cx="4629150" cy="3876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2"/>
          <p:cNvSpPr txBox="1">
            <a:spLocks noGrp="1"/>
          </p:cNvSpPr>
          <p:nvPr>
            <p:ph type="title"/>
          </p:nvPr>
        </p:nvSpPr>
        <p:spPr>
          <a:xfrm>
            <a:off x="3679950" y="116050"/>
            <a:ext cx="1784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Asserts</a:t>
            </a:r>
            <a:endParaRPr/>
          </a:p>
        </p:txBody>
      </p:sp>
      <p:pic>
        <p:nvPicPr>
          <p:cNvPr id="391" name="Google Shape;391;p62"/>
          <p:cNvPicPr preferRelativeResize="0"/>
          <p:nvPr/>
        </p:nvPicPr>
        <p:blipFill>
          <a:blip r:embed="rId3">
            <a:alphaModFix/>
          </a:blip>
          <a:stretch>
            <a:fillRect/>
          </a:stretch>
        </p:blipFill>
        <p:spPr>
          <a:xfrm>
            <a:off x="1774600" y="723850"/>
            <a:ext cx="5594801" cy="4166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Documentación</a:t>
            </a:r>
            <a:endParaRPr/>
          </a:p>
        </p:txBody>
      </p:sp>
      <p:sp>
        <p:nvSpPr>
          <p:cNvPr id="397" name="Google Shape;397;p6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Como en otras etapas y tareas del desarrollo de aplicaciones, la </a:t>
            </a:r>
            <a:r>
              <a:rPr lang="es" b="1"/>
              <a:t>documentación de las pruebas es un requisito indispensable</a:t>
            </a:r>
            <a:r>
              <a:rPr lang="es"/>
              <a:t> para su correcta realización. </a:t>
            </a:r>
            <a:endParaRPr/>
          </a:p>
          <a:p>
            <a:pPr marL="457200" lvl="0" indent="-342900" algn="l" rtl="0">
              <a:lnSpc>
                <a:spcPct val="150000"/>
              </a:lnSpc>
              <a:spcBef>
                <a:spcPts val="0"/>
              </a:spcBef>
              <a:spcAft>
                <a:spcPts val="0"/>
              </a:spcAft>
              <a:buSzPts val="1800"/>
              <a:buChar char="❏"/>
            </a:pPr>
            <a:r>
              <a:rPr lang="es"/>
              <a:t>Unas pruebas bien documentadas podrán también servir como base de conocimiento para futuras tareas de comprobación.   </a:t>
            </a:r>
            <a:endParaRPr/>
          </a:p>
          <a:p>
            <a:pPr marL="457200" lvl="0" indent="-342900" algn="l" rtl="0">
              <a:lnSpc>
                <a:spcPct val="150000"/>
              </a:lnSpc>
              <a:spcBef>
                <a:spcPts val="0"/>
              </a:spcBef>
              <a:spcAft>
                <a:spcPts val="0"/>
              </a:spcAft>
              <a:buSzPts val="1800"/>
              <a:buChar char="❏"/>
            </a:pPr>
            <a:r>
              <a:rPr lang="es"/>
              <a:t>Las metodologías actuales, como </a:t>
            </a:r>
            <a:r>
              <a:rPr lang="es" b="1"/>
              <a:t>Métrica v.3</a:t>
            </a:r>
            <a:r>
              <a:rPr lang="es"/>
              <a:t>, proponen que la documentación de la fase de pruebas se basen en los </a:t>
            </a:r>
            <a:r>
              <a:rPr lang="es" b="1"/>
              <a:t>estándares ANSI / IEEE</a:t>
            </a:r>
            <a:r>
              <a:rPr lang="es"/>
              <a:t> sobre verificación y validación de software.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Documentación</a:t>
            </a:r>
            <a:endParaRPr/>
          </a:p>
        </p:txBody>
      </p:sp>
      <p:sp>
        <p:nvSpPr>
          <p:cNvPr id="403" name="Google Shape;403;p6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a:t>En propósito de los estándares ANSI/IEEE es describir un conjunto de documentos para las pruebas de software. </a:t>
            </a:r>
            <a:endParaRPr/>
          </a:p>
          <a:p>
            <a:pPr marL="457200" lvl="0" indent="-342900" algn="l" rtl="0">
              <a:lnSpc>
                <a:spcPct val="200000"/>
              </a:lnSpc>
              <a:spcBef>
                <a:spcPts val="0"/>
              </a:spcBef>
              <a:spcAft>
                <a:spcPts val="0"/>
              </a:spcAft>
              <a:buSzPts val="1800"/>
              <a:buChar char="❏"/>
            </a:pPr>
            <a:r>
              <a:rPr lang="es"/>
              <a:t>Un documento de pruebas estándar puede facilitar la comunicación entre desarrolladores al suministrar un marco de referencia común. </a:t>
            </a:r>
            <a:endParaRPr/>
          </a:p>
          <a:p>
            <a:pPr marL="457200" lvl="0" indent="-342900" algn="l" rtl="0">
              <a:lnSpc>
                <a:spcPct val="200000"/>
              </a:lnSpc>
              <a:spcBef>
                <a:spcPts val="0"/>
              </a:spcBef>
              <a:spcAft>
                <a:spcPts val="0"/>
              </a:spcAft>
              <a:buSzPts val="1800"/>
              <a:buChar char="❏"/>
            </a:pPr>
            <a:r>
              <a:rPr lang="es"/>
              <a:t>La definición de un documento estándar de prueba puede servir para comprobar que se ha desarrollado todo el proceso de prueba de software.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Documentación</a:t>
            </a:r>
            <a:endParaRPr/>
          </a:p>
        </p:txBody>
      </p:sp>
      <p:sp>
        <p:nvSpPr>
          <p:cNvPr id="409" name="Google Shape;409;p65"/>
          <p:cNvSpPr txBox="1">
            <a:spLocks noGrp="1"/>
          </p:cNvSpPr>
          <p:nvPr>
            <p:ph type="body" idx="1"/>
          </p:nvPr>
        </p:nvSpPr>
        <p:spPr>
          <a:xfrm>
            <a:off x="311700" y="11819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Los documentos que se van a generar son:   </a:t>
            </a:r>
            <a:endParaRPr/>
          </a:p>
          <a:p>
            <a:pPr marL="457200" lvl="0" indent="-342900" algn="l" rtl="0">
              <a:lnSpc>
                <a:spcPct val="150000"/>
              </a:lnSpc>
              <a:spcBef>
                <a:spcPts val="1600"/>
              </a:spcBef>
              <a:spcAft>
                <a:spcPts val="0"/>
              </a:spcAft>
              <a:buSzPts val="1800"/>
              <a:buChar char="❏"/>
            </a:pPr>
            <a:r>
              <a:rPr lang="es" b="1"/>
              <a:t>Plan de Pruebas</a:t>
            </a:r>
            <a:endParaRPr b="1"/>
          </a:p>
          <a:p>
            <a:pPr marL="457200" lvl="0" indent="-342900" algn="l" rtl="0">
              <a:lnSpc>
                <a:spcPct val="150000"/>
              </a:lnSpc>
              <a:spcBef>
                <a:spcPts val="0"/>
              </a:spcBef>
              <a:spcAft>
                <a:spcPts val="0"/>
              </a:spcAft>
              <a:buSzPts val="1800"/>
              <a:buChar char="❏"/>
            </a:pPr>
            <a:r>
              <a:rPr lang="es"/>
              <a:t>Especificación del diseño de pruebas </a:t>
            </a:r>
            <a:endParaRPr/>
          </a:p>
          <a:p>
            <a:pPr marL="457200" lvl="0" indent="-342900" algn="l" rtl="0">
              <a:lnSpc>
                <a:spcPct val="150000"/>
              </a:lnSpc>
              <a:spcBef>
                <a:spcPts val="0"/>
              </a:spcBef>
              <a:spcAft>
                <a:spcPts val="0"/>
              </a:spcAft>
              <a:buSzPts val="1800"/>
              <a:buChar char="❏"/>
            </a:pPr>
            <a:r>
              <a:rPr lang="es"/>
              <a:t>Especificación de un caso de prueba. </a:t>
            </a:r>
            <a:endParaRPr/>
          </a:p>
          <a:p>
            <a:pPr marL="457200" lvl="0" indent="-342900" algn="l" rtl="0">
              <a:lnSpc>
                <a:spcPct val="150000"/>
              </a:lnSpc>
              <a:spcBef>
                <a:spcPts val="0"/>
              </a:spcBef>
              <a:spcAft>
                <a:spcPts val="0"/>
              </a:spcAft>
              <a:buSzPts val="1800"/>
              <a:buChar char="❏"/>
            </a:pPr>
            <a:r>
              <a:rPr lang="es"/>
              <a:t>Especificación de procedimiento de prueba. </a:t>
            </a:r>
            <a:endParaRPr/>
          </a:p>
          <a:p>
            <a:pPr marL="457200" lvl="0" indent="-342900" algn="l" rtl="0">
              <a:lnSpc>
                <a:spcPct val="150000"/>
              </a:lnSpc>
              <a:spcBef>
                <a:spcPts val="0"/>
              </a:spcBef>
              <a:spcAft>
                <a:spcPts val="0"/>
              </a:spcAft>
              <a:buSzPts val="1800"/>
              <a:buChar char="❏"/>
            </a:pPr>
            <a:r>
              <a:rPr lang="es"/>
              <a:t>Registro de pruebas. </a:t>
            </a:r>
            <a:endParaRPr/>
          </a:p>
          <a:p>
            <a:pPr marL="457200" lvl="0" indent="-342900" algn="l" rtl="0">
              <a:lnSpc>
                <a:spcPct val="150000"/>
              </a:lnSpc>
              <a:spcBef>
                <a:spcPts val="0"/>
              </a:spcBef>
              <a:spcAft>
                <a:spcPts val="0"/>
              </a:spcAft>
              <a:buSzPts val="1800"/>
              <a:buChar char="❏"/>
            </a:pPr>
            <a:r>
              <a:rPr lang="es"/>
              <a:t>Informe de incidente de pruebas.</a:t>
            </a:r>
            <a:endParaRPr/>
          </a:p>
          <a:p>
            <a:pPr marL="457200" lvl="0" indent="-342900" algn="l" rtl="0">
              <a:lnSpc>
                <a:spcPct val="150000"/>
              </a:lnSpc>
              <a:spcBef>
                <a:spcPts val="0"/>
              </a:spcBef>
              <a:spcAft>
                <a:spcPts val="0"/>
              </a:spcAft>
              <a:buSzPts val="1800"/>
              <a:buChar char="❏"/>
            </a:pPr>
            <a:r>
              <a:rPr lang="es"/>
              <a:t>Informe sumario de pruebas.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Automatización</a:t>
            </a:r>
            <a:endParaRPr/>
          </a:p>
        </p:txBody>
      </p:sp>
      <p:sp>
        <p:nvSpPr>
          <p:cNvPr id="415" name="Google Shape;415;p6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600" b="1">
                <a:solidFill>
                  <a:srgbClr val="000000"/>
                </a:solidFill>
              </a:rPr>
              <a:t>"Automatizar":</a:t>
            </a:r>
            <a:r>
              <a:rPr lang="es" sz="1600">
                <a:solidFill>
                  <a:srgbClr val="000000"/>
                </a:solidFill>
              </a:rPr>
              <a:t> significa hacer algo sin intervención humana. Es decir, se trata de liberar a una o varias personas de hacer algo manualmente, para delegar ese trabajo a la máquina.</a:t>
            </a:r>
            <a:endParaRPr sz="1600">
              <a:solidFill>
                <a:srgbClr val="000000"/>
              </a:solidFill>
            </a:endParaRPr>
          </a:p>
          <a:p>
            <a:pPr marL="0" lvl="0" indent="0" algn="l" rtl="0">
              <a:spcBef>
                <a:spcPts val="1600"/>
              </a:spcBef>
              <a:spcAft>
                <a:spcPts val="0"/>
              </a:spcAft>
              <a:buNone/>
            </a:pPr>
            <a:r>
              <a:rPr lang="es" b="1"/>
              <a:t>¿Y esto qué ventajas tiene? </a:t>
            </a:r>
            <a:r>
              <a:rPr lang="es" sz="1600"/>
              <a:t>Pues ventajas hay muchas (quizás tantas como desventajas). </a:t>
            </a:r>
            <a:endParaRPr sz="1600"/>
          </a:p>
          <a:p>
            <a:pPr marL="0" lvl="0" indent="0" algn="l" rtl="0">
              <a:spcBef>
                <a:spcPts val="1600"/>
              </a:spcBef>
              <a:spcAft>
                <a:spcPts val="0"/>
              </a:spcAft>
              <a:buNone/>
            </a:pPr>
            <a:r>
              <a:rPr lang="es" sz="1600"/>
              <a:t>La siguiente lista muestra las razones del por qué automatizar:</a:t>
            </a:r>
            <a:endParaRPr sz="1600"/>
          </a:p>
          <a:p>
            <a:pPr marL="457200" lvl="0" indent="-330200" algn="l" rtl="0">
              <a:spcBef>
                <a:spcPts val="1600"/>
              </a:spcBef>
              <a:spcAft>
                <a:spcPts val="0"/>
              </a:spcAft>
              <a:buSzPts val="1600"/>
              <a:buChar char="❏"/>
            </a:pPr>
            <a:r>
              <a:rPr lang="es" sz="1600"/>
              <a:t>Mejora de la Productividad.</a:t>
            </a:r>
            <a:endParaRPr sz="1600"/>
          </a:p>
          <a:p>
            <a:pPr marL="457200" lvl="0" indent="-330200" algn="l" rtl="0">
              <a:spcBef>
                <a:spcPts val="0"/>
              </a:spcBef>
              <a:spcAft>
                <a:spcPts val="0"/>
              </a:spcAft>
              <a:buSzPts val="1600"/>
              <a:buChar char="❏"/>
            </a:pPr>
            <a:r>
              <a:rPr lang="es" sz="1600"/>
              <a:t>Mejora de la Calidad.</a:t>
            </a:r>
            <a:endParaRPr sz="1600"/>
          </a:p>
          <a:p>
            <a:pPr marL="457200" lvl="0" indent="-330200" algn="l" rtl="0">
              <a:spcBef>
                <a:spcPts val="0"/>
              </a:spcBef>
              <a:spcAft>
                <a:spcPts val="0"/>
              </a:spcAft>
              <a:buSzPts val="1600"/>
              <a:buChar char="❏"/>
            </a:pPr>
            <a:r>
              <a:rPr lang="es" sz="1600"/>
              <a:t>Simplificar las tareas.</a:t>
            </a:r>
            <a:endParaRPr sz="1600"/>
          </a:p>
          <a:p>
            <a:pPr marL="457200" lvl="0" indent="-330200" algn="l" rtl="0">
              <a:spcBef>
                <a:spcPts val="0"/>
              </a:spcBef>
              <a:spcAft>
                <a:spcPts val="0"/>
              </a:spcAft>
              <a:buSzPts val="1600"/>
              <a:buChar char="❏"/>
            </a:pPr>
            <a:r>
              <a:rPr lang="es" sz="1600"/>
              <a:t>Detectar posibles errores de forma temprana</a:t>
            </a:r>
            <a:endParaRPr sz="1600"/>
          </a:p>
          <a:p>
            <a:pPr marL="0" lvl="0" indent="0" algn="l" rtl="0">
              <a:spcBef>
                <a:spcPts val="1600"/>
              </a:spcBef>
              <a:spcAft>
                <a:spcPts val="1600"/>
              </a:spcAft>
              <a:buNone/>
            </a:pP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Automatización</a:t>
            </a:r>
            <a:endParaRPr/>
          </a:p>
        </p:txBody>
      </p:sp>
      <p:sp>
        <p:nvSpPr>
          <p:cNvPr id="421" name="Google Shape;421;p6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problema es que no todo es tan bonito... La automatización también tiene su lado malo. </a:t>
            </a:r>
            <a:endParaRPr/>
          </a:p>
          <a:p>
            <a:pPr marL="0" lvl="0" indent="0" algn="l" rtl="0">
              <a:spcBef>
                <a:spcPts val="1600"/>
              </a:spcBef>
              <a:spcAft>
                <a:spcPts val="0"/>
              </a:spcAft>
              <a:buNone/>
            </a:pPr>
            <a:r>
              <a:rPr lang="es"/>
              <a:t>Hay dos puntos clave que siempre hay que tener presentes antes de automatizar cualquier cosa:</a:t>
            </a:r>
            <a:endParaRPr/>
          </a:p>
          <a:p>
            <a:pPr marL="457200" lvl="0" indent="-342900" algn="l" rtl="0">
              <a:lnSpc>
                <a:spcPct val="150000"/>
              </a:lnSpc>
              <a:spcBef>
                <a:spcPts val="1600"/>
              </a:spcBef>
              <a:spcAft>
                <a:spcPts val="0"/>
              </a:spcAft>
              <a:buSzPts val="1800"/>
              <a:buChar char="❏"/>
            </a:pPr>
            <a:r>
              <a:rPr lang="es" b="1"/>
              <a:t>La automatización conlleva un desarrollo y un mantenimiento.</a:t>
            </a:r>
            <a:endParaRPr b="1"/>
          </a:p>
          <a:p>
            <a:pPr marL="457200" lvl="0" indent="-342900" algn="l" rtl="0">
              <a:lnSpc>
                <a:spcPct val="150000"/>
              </a:lnSpc>
              <a:spcBef>
                <a:spcPts val="0"/>
              </a:spcBef>
              <a:spcAft>
                <a:spcPts val="0"/>
              </a:spcAft>
              <a:buSzPts val="1800"/>
              <a:buChar char="❏"/>
            </a:pPr>
            <a:r>
              <a:rPr lang="es" b="1"/>
              <a:t>Automatizar sobre entornos cambiantes o inestables.</a:t>
            </a:r>
            <a:endParaRPr b="1"/>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s" dirty="0"/>
              <a:t>Factores que determinan la calidad del software</a:t>
            </a:r>
            <a:endParaRPr lang="es-ES" dirty="0"/>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000"/>
              </a:spcBef>
              <a:spcAft>
                <a:spcPts val="0"/>
              </a:spcAft>
              <a:buSzPts val="1800"/>
              <a:buChar char="❏"/>
            </a:pPr>
            <a:r>
              <a:rPr lang="es"/>
              <a:t>Operaciones del Producto: características operativas</a:t>
            </a:r>
            <a:endParaRPr/>
          </a:p>
          <a:p>
            <a:pPr marL="457200" lvl="0" indent="-342900" algn="l" rtl="0">
              <a:lnSpc>
                <a:spcPct val="200000"/>
              </a:lnSpc>
              <a:spcBef>
                <a:spcPts val="1600"/>
              </a:spcBef>
              <a:spcAft>
                <a:spcPts val="0"/>
              </a:spcAft>
              <a:buSzPts val="1800"/>
              <a:buChar char="❏"/>
            </a:pPr>
            <a:r>
              <a:rPr lang="es"/>
              <a:t>Revisión del Producto: capacidad para soportar cambios</a:t>
            </a:r>
            <a:endParaRPr/>
          </a:p>
          <a:p>
            <a:pPr marL="457200" lvl="0" indent="-342900" algn="l" rtl="0">
              <a:lnSpc>
                <a:spcPct val="200000"/>
              </a:lnSpc>
              <a:spcBef>
                <a:spcPts val="1000"/>
              </a:spcBef>
              <a:spcAft>
                <a:spcPts val="0"/>
              </a:spcAft>
              <a:buSzPts val="1800"/>
              <a:buChar char="❏"/>
            </a:pPr>
            <a:r>
              <a:rPr lang="es"/>
              <a:t>Transición del Producto: adaptabilidad a nuevos productos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Operaciones del Producto</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000"/>
              </a:spcBef>
              <a:spcAft>
                <a:spcPts val="0"/>
              </a:spcAft>
              <a:buSzPts val="1800"/>
              <a:buChar char="❏"/>
            </a:pPr>
            <a:r>
              <a:rPr lang="es" b="1"/>
              <a:t>Corrección </a:t>
            </a:r>
            <a:r>
              <a:rPr lang="es"/>
              <a:t>(Hace lo que se le pide?)</a:t>
            </a:r>
            <a:endParaRPr/>
          </a:p>
          <a:p>
            <a:pPr marL="457200" lvl="0" indent="-342900" algn="l" rtl="0">
              <a:lnSpc>
                <a:spcPct val="200000"/>
              </a:lnSpc>
              <a:spcBef>
                <a:spcPts val="1600"/>
              </a:spcBef>
              <a:spcAft>
                <a:spcPts val="0"/>
              </a:spcAft>
              <a:buSzPts val="1800"/>
              <a:buChar char="❏"/>
            </a:pPr>
            <a:r>
              <a:rPr lang="es" b="1"/>
              <a:t>Fiabilidad </a:t>
            </a:r>
            <a:r>
              <a:rPr lang="es"/>
              <a:t>(Lo hace de forma fiable todo el tiempo?)</a:t>
            </a:r>
            <a:endParaRPr/>
          </a:p>
          <a:p>
            <a:pPr marL="457200" lvl="0" indent="-342900" algn="l" rtl="0">
              <a:lnSpc>
                <a:spcPct val="200000"/>
              </a:lnSpc>
              <a:spcBef>
                <a:spcPts val="1000"/>
              </a:spcBef>
              <a:spcAft>
                <a:spcPts val="0"/>
              </a:spcAft>
              <a:buSzPts val="1800"/>
              <a:buChar char="❏"/>
            </a:pPr>
            <a:r>
              <a:rPr lang="es" b="1"/>
              <a:t>Eficiencia </a:t>
            </a:r>
            <a:r>
              <a:rPr lang="es"/>
              <a:t>(Qué recurso hardware y software necesito?)</a:t>
            </a:r>
            <a:endParaRPr/>
          </a:p>
          <a:p>
            <a:pPr marL="457200" lvl="0" indent="-342900" algn="l" rtl="0">
              <a:lnSpc>
                <a:spcPct val="200000"/>
              </a:lnSpc>
              <a:spcBef>
                <a:spcPts val="1000"/>
              </a:spcBef>
              <a:spcAft>
                <a:spcPts val="0"/>
              </a:spcAft>
              <a:buSzPts val="1800"/>
              <a:buChar char="❏"/>
            </a:pPr>
            <a:r>
              <a:rPr lang="es" b="1"/>
              <a:t>Integridad </a:t>
            </a:r>
            <a:r>
              <a:rPr lang="es"/>
              <a:t>(Puedo controlar su uso?)</a:t>
            </a:r>
            <a:endParaRPr/>
          </a:p>
          <a:p>
            <a:pPr marL="457200" lvl="0" indent="-342900" algn="l" rtl="0">
              <a:lnSpc>
                <a:spcPct val="200000"/>
              </a:lnSpc>
              <a:spcBef>
                <a:spcPts val="1000"/>
              </a:spcBef>
              <a:spcAft>
                <a:spcPts val="1600"/>
              </a:spcAft>
              <a:buSzPts val="1800"/>
              <a:buChar char="❏"/>
            </a:pPr>
            <a:r>
              <a:rPr lang="es" b="1"/>
              <a:t>Facilidad de Uso</a:t>
            </a:r>
            <a:r>
              <a:rPr lang="es"/>
              <a:t> (Es fácil y cómodo de usar?)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Revisión del Producto</a:t>
            </a:r>
            <a:endParaRPr/>
          </a:p>
        </p:txBody>
      </p:sp>
      <p:sp>
        <p:nvSpPr>
          <p:cNvPr id="128" name="Google Shape;128;p20"/>
          <p:cNvSpPr txBox="1">
            <a:spLocks noGrp="1"/>
          </p:cNvSpPr>
          <p:nvPr>
            <p:ph type="body" idx="1"/>
          </p:nvPr>
        </p:nvSpPr>
        <p:spPr>
          <a:xfrm>
            <a:off x="311700" y="1485400"/>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000"/>
              </a:spcBef>
              <a:spcAft>
                <a:spcPts val="0"/>
              </a:spcAft>
              <a:buSzPts val="1800"/>
              <a:buChar char="❏"/>
            </a:pPr>
            <a:r>
              <a:rPr lang="es" b="1"/>
              <a:t>Facilidad de Mantenimiento </a:t>
            </a:r>
            <a:r>
              <a:rPr lang="es"/>
              <a:t>(Puedo localizar los fallos?)</a:t>
            </a:r>
            <a:endParaRPr/>
          </a:p>
          <a:p>
            <a:pPr marL="457200" lvl="0" indent="-342900" algn="l" rtl="0">
              <a:lnSpc>
                <a:spcPct val="200000"/>
              </a:lnSpc>
              <a:spcBef>
                <a:spcPts val="1600"/>
              </a:spcBef>
              <a:spcAft>
                <a:spcPts val="0"/>
              </a:spcAft>
              <a:buSzPts val="1800"/>
              <a:buChar char="❏"/>
            </a:pPr>
            <a:r>
              <a:rPr lang="es" b="1"/>
              <a:t>Flexibilidad </a:t>
            </a:r>
            <a:r>
              <a:rPr lang="es"/>
              <a:t>(Puedo añadir nuevas opciones?)</a:t>
            </a:r>
            <a:endParaRPr/>
          </a:p>
          <a:p>
            <a:pPr marL="457200" lvl="0" indent="-342900" algn="l" rtl="0">
              <a:lnSpc>
                <a:spcPct val="200000"/>
              </a:lnSpc>
              <a:spcBef>
                <a:spcPts val="1000"/>
              </a:spcBef>
              <a:spcAft>
                <a:spcPts val="1600"/>
              </a:spcAft>
              <a:buSzPts val="1800"/>
              <a:buChar char="❏"/>
            </a:pPr>
            <a:r>
              <a:rPr lang="es" b="1"/>
              <a:t>Facilidad de Prueba</a:t>
            </a:r>
            <a:r>
              <a:rPr lang="es"/>
              <a:t> (Puedo probar todas las opciones? cumple con lo especificado en los requisitos?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Transición del Producto</a:t>
            </a:r>
            <a:endParaRPr/>
          </a:p>
        </p:txBody>
      </p:sp>
      <p:sp>
        <p:nvSpPr>
          <p:cNvPr id="134" name="Google Shape;134;p21"/>
          <p:cNvSpPr txBox="1">
            <a:spLocks noGrp="1"/>
          </p:cNvSpPr>
          <p:nvPr>
            <p:ph type="body" idx="1"/>
          </p:nvPr>
        </p:nvSpPr>
        <p:spPr>
          <a:xfrm>
            <a:off x="311700" y="14507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000"/>
              </a:spcBef>
              <a:spcAft>
                <a:spcPts val="0"/>
              </a:spcAft>
              <a:buSzPts val="1800"/>
              <a:buChar char="❏"/>
            </a:pPr>
            <a:r>
              <a:rPr lang="es" b="1"/>
              <a:t>Portabilidad </a:t>
            </a:r>
            <a:r>
              <a:rPr lang="es"/>
              <a:t>(Podré usarlo en otra máquina?)</a:t>
            </a:r>
            <a:endParaRPr/>
          </a:p>
          <a:p>
            <a:pPr marL="457200" lvl="0" indent="-342900" algn="l" rtl="0">
              <a:lnSpc>
                <a:spcPct val="200000"/>
              </a:lnSpc>
              <a:spcBef>
                <a:spcPts val="1600"/>
              </a:spcBef>
              <a:spcAft>
                <a:spcPts val="0"/>
              </a:spcAft>
              <a:buSzPts val="1800"/>
              <a:buChar char="❏"/>
            </a:pPr>
            <a:r>
              <a:rPr lang="es" b="1"/>
              <a:t>Reusabilidad </a:t>
            </a:r>
            <a:r>
              <a:rPr lang="es"/>
              <a:t>(Podré utilizar alguna parte del software en otra aplicación?): </a:t>
            </a:r>
            <a:endParaRPr/>
          </a:p>
          <a:p>
            <a:pPr marL="457200" lvl="0" indent="-342900" algn="l" rtl="0">
              <a:lnSpc>
                <a:spcPct val="200000"/>
              </a:lnSpc>
              <a:spcBef>
                <a:spcPts val="1000"/>
              </a:spcBef>
              <a:spcAft>
                <a:spcPts val="1600"/>
              </a:spcAft>
              <a:buSzPts val="1800"/>
              <a:buChar char="❏"/>
            </a:pPr>
            <a:r>
              <a:rPr lang="es" b="1"/>
              <a:t>Interoperabilidad </a:t>
            </a:r>
            <a:r>
              <a:rPr lang="es"/>
              <a:t>(Podrá comunicarse con otras aplicaciones o sistemas informáticos?)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65E357-5886-43E8-A113-14297AA805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710785-52D4-4529-A7E5-17883B780A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490bbf-2b4c-47d2-9ae1-b52730b268da"/>
    <ds:schemaRef ds:uri="cf9515c3-ef90-4be8-a1a9-7019a91294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1B8DCA-F946-4534-B384-D7A8E476C4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2919</Words>
  <Application>Microsoft Office PowerPoint</Application>
  <PresentationFormat>Presentación en pantalla (16:9)</PresentationFormat>
  <Paragraphs>267</Paragraphs>
  <Slides>55</Slides>
  <Notes>55</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Geometric</vt:lpstr>
      <vt:lpstr>Diseño y pruebas</vt:lpstr>
      <vt:lpstr>Contenido</vt:lpstr>
      <vt:lpstr>Introducción</vt:lpstr>
      <vt:lpstr>Características</vt:lpstr>
      <vt:lpstr>Calidad del Software</vt:lpstr>
      <vt:lpstr>Factores que determinan la calidad del software</vt:lpstr>
      <vt:lpstr>Operaciones del Producto</vt:lpstr>
      <vt:lpstr>Revisión del Producto</vt:lpstr>
      <vt:lpstr>Transición del Producto</vt:lpstr>
      <vt:lpstr>Ciclo de desarrollo y pruebas </vt:lpstr>
      <vt:lpstr>Ciclo de desarrollo y pruebas </vt:lpstr>
      <vt:lpstr>Proceso de pruebas</vt:lpstr>
      <vt:lpstr>Proceso de pruebas</vt:lpstr>
      <vt:lpstr>Planificación de las pruebas</vt:lpstr>
      <vt:lpstr>Planificación de las pruebas </vt:lpstr>
      <vt:lpstr>Pasos para planificar las pruebas</vt:lpstr>
      <vt:lpstr>Pasos para planificar las pruebas</vt:lpstr>
      <vt:lpstr>Beneficios de las pruebas</vt:lpstr>
      <vt:lpstr>Diseño de pruebas</vt:lpstr>
      <vt:lpstr>Diseño de pruebas</vt:lpstr>
      <vt:lpstr>¿Qué es un caso de prueba?</vt:lpstr>
      <vt:lpstr>¿Qué es un caso de prueba? </vt:lpstr>
      <vt:lpstr>Principios</vt:lpstr>
      <vt:lpstr>Principios</vt:lpstr>
      <vt:lpstr>Principios</vt:lpstr>
      <vt:lpstr>Tipos de pruebas</vt:lpstr>
      <vt:lpstr>Caja blanca</vt:lpstr>
      <vt:lpstr>Caja negra</vt:lpstr>
      <vt:lpstr>Funcionales/No funcionales</vt:lpstr>
      <vt:lpstr>Funcionales/No funcionales </vt:lpstr>
      <vt:lpstr>No funcionales</vt:lpstr>
      <vt:lpstr>No funcionales</vt:lpstr>
      <vt:lpstr>No funcionales </vt:lpstr>
      <vt:lpstr>No funcionales </vt:lpstr>
      <vt:lpstr>Funcionales</vt:lpstr>
      <vt:lpstr>Funcionales</vt:lpstr>
      <vt:lpstr>Funcionales: alfa y beta</vt:lpstr>
      <vt:lpstr>Funcionales: smoke test o de humo</vt:lpstr>
      <vt:lpstr>Funcionales</vt:lpstr>
      <vt:lpstr>Pruebas de código</vt:lpstr>
      <vt:lpstr>Pruebas de código </vt:lpstr>
      <vt:lpstr>Pruebas de código </vt:lpstr>
      <vt:lpstr>Pruebas unitarias</vt:lpstr>
      <vt:lpstr>Pruebas unitarias </vt:lpstr>
      <vt:lpstr>JUnit</vt:lpstr>
      <vt:lpstr>Anotaciones </vt:lpstr>
      <vt:lpstr>Etiqueta @Tag</vt:lpstr>
      <vt:lpstr>Ejemplo Anotaciones  JUnit</vt:lpstr>
      <vt:lpstr>¿Que se debería probar en un test unitario? </vt:lpstr>
      <vt:lpstr>Asserts</vt:lpstr>
      <vt:lpstr>Documentación</vt:lpstr>
      <vt:lpstr>Documentación</vt:lpstr>
      <vt:lpstr>Documentación</vt:lpstr>
      <vt:lpstr>Automatización</vt:lpstr>
      <vt:lpstr>Automatización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pruebas</dc:title>
  <cp:lastModifiedBy>Profesor1DAM</cp:lastModifiedBy>
  <cp:revision>4</cp:revision>
  <dcterms:modified xsi:type="dcterms:W3CDTF">2021-05-16T11:03:55Z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