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Roboto"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b032cab86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b032cab8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b032cab86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b032cab8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b032cab86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b032cab8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b032cab86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b032cab86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b032cab86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b032cab8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b032cab86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b032cab8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b032cab86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b032cab8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b032cab86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b032cab8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b032cab86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b032cab8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b032cab86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b032cab86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b032cab8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b032cab8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b032cab86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b032cab8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b032cab86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b032cab86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b032cab86_2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b032cab86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b032cab86_2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b032cab86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b032cab86_2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b032cab86_2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b032cab86_2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b032cab86_2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b032cab86_2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b032cab86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c772bbc1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bc772bbc1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bb032cab86_2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bb032cab86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b032cab86_2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b032cab86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b032cab8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b032cab8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b032cab86_2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b032cab86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b032cab86_2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b032cab86_2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b032cab86_2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b032cab86_2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b032cab86_2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b032cab86_2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bc772bbc1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bc772bbc1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bc772bbc1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bc772bbc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bc33c27f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bc33c27f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bc33c27f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bc33c27f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bc33c27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bc33c27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bbc33c27f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bbc33c27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b032cab86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b032cab8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b032cab86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b032cab86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b032cab86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b032cab8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b032cab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b032cab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ae7db8bbf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ae7db8bb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b032cab8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b032cab8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git-scm.com/" TargetMode="External"/><Relationship Id="rId7" Type="http://schemas.openxmlformats.org/officeDocument/2006/relationships/hyperlink" Target="https://learngitbranching.js.org/?locale=es_E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sourcetreeapp.com/" TargetMode="External"/><Relationship Id="rId5" Type="http://schemas.openxmlformats.org/officeDocument/2006/relationships/hyperlink" Target="https://desktop.github.com/" TargetMode="External"/><Relationship Id="rId4" Type="http://schemas.openxmlformats.org/officeDocument/2006/relationships/hyperlink" Target="https://www.gitkraken.com/download/windows6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Gestión de clientes Git</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GitHub</a:t>
            </a:r>
            <a:endParaRPr/>
          </a:p>
        </p:txBody>
      </p:sp>
      <p:pic>
        <p:nvPicPr>
          <p:cNvPr id="141" name="Google Shape;141;p22"/>
          <p:cNvPicPr preferRelativeResize="0"/>
          <p:nvPr/>
        </p:nvPicPr>
        <p:blipFill>
          <a:blip r:embed="rId3">
            <a:alphaModFix/>
          </a:blip>
          <a:stretch>
            <a:fillRect/>
          </a:stretch>
        </p:blipFill>
        <p:spPr>
          <a:xfrm>
            <a:off x="1719800" y="985650"/>
            <a:ext cx="5704412" cy="391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GitHub</a:t>
            </a:r>
            <a:endParaRPr/>
          </a:p>
        </p:txBody>
      </p:sp>
      <p:pic>
        <p:nvPicPr>
          <p:cNvPr id="147" name="Google Shape;147;p23"/>
          <p:cNvPicPr preferRelativeResize="0"/>
          <p:nvPr/>
        </p:nvPicPr>
        <p:blipFill>
          <a:blip r:embed="rId3">
            <a:alphaModFix/>
          </a:blip>
          <a:stretch>
            <a:fillRect/>
          </a:stretch>
        </p:blipFill>
        <p:spPr>
          <a:xfrm>
            <a:off x="1652150" y="1017800"/>
            <a:ext cx="5839701" cy="404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SourceTree</a:t>
            </a:r>
            <a:endParaRPr/>
          </a:p>
        </p:txBody>
      </p:sp>
      <p:pic>
        <p:nvPicPr>
          <p:cNvPr id="153" name="Google Shape;153;p24"/>
          <p:cNvPicPr preferRelativeResize="0"/>
          <p:nvPr/>
        </p:nvPicPr>
        <p:blipFill>
          <a:blip r:embed="rId3">
            <a:alphaModFix/>
          </a:blip>
          <a:stretch>
            <a:fillRect/>
          </a:stretch>
        </p:blipFill>
        <p:spPr>
          <a:xfrm>
            <a:off x="1677397" y="954863"/>
            <a:ext cx="5789201" cy="3889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SourceTree</a:t>
            </a:r>
            <a:endParaRPr/>
          </a:p>
        </p:txBody>
      </p:sp>
      <p:pic>
        <p:nvPicPr>
          <p:cNvPr id="159" name="Google Shape;159;p25"/>
          <p:cNvPicPr preferRelativeResize="0"/>
          <p:nvPr/>
        </p:nvPicPr>
        <p:blipFill>
          <a:blip r:embed="rId3">
            <a:alphaModFix/>
          </a:blip>
          <a:stretch>
            <a:fillRect/>
          </a:stretch>
        </p:blipFill>
        <p:spPr>
          <a:xfrm>
            <a:off x="2255601" y="1017800"/>
            <a:ext cx="4632800" cy="394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SourceTree</a:t>
            </a:r>
            <a:endParaRPr/>
          </a:p>
        </p:txBody>
      </p:sp>
      <p:pic>
        <p:nvPicPr>
          <p:cNvPr id="165" name="Google Shape;165;p26"/>
          <p:cNvPicPr preferRelativeResize="0"/>
          <p:nvPr/>
        </p:nvPicPr>
        <p:blipFill>
          <a:blip r:embed="rId3">
            <a:alphaModFix/>
          </a:blip>
          <a:stretch>
            <a:fillRect/>
          </a:stretch>
        </p:blipFill>
        <p:spPr>
          <a:xfrm>
            <a:off x="1814548" y="999713"/>
            <a:ext cx="5514911" cy="379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SourceTree</a:t>
            </a:r>
            <a:endParaRPr/>
          </a:p>
        </p:txBody>
      </p:sp>
      <p:pic>
        <p:nvPicPr>
          <p:cNvPr id="171" name="Google Shape;171;p27"/>
          <p:cNvPicPr preferRelativeResize="0"/>
          <p:nvPr/>
        </p:nvPicPr>
        <p:blipFill>
          <a:blip r:embed="rId3">
            <a:alphaModFix/>
          </a:blip>
          <a:stretch>
            <a:fillRect/>
          </a:stretch>
        </p:blipFill>
        <p:spPr>
          <a:xfrm>
            <a:off x="2200338" y="1017800"/>
            <a:ext cx="4743326" cy="404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152400" y="152400"/>
            <a:ext cx="8839201" cy="46639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SourceTree</a:t>
            </a:r>
            <a:endParaRPr/>
          </a:p>
        </p:txBody>
      </p:sp>
      <p:sp>
        <p:nvSpPr>
          <p:cNvPr id="182" name="Google Shape;182;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00" b="1">
                <a:solidFill>
                  <a:srgbClr val="24292E"/>
                </a:solidFill>
                <a:highlight>
                  <a:srgbClr val="FFFFFF"/>
                </a:highlight>
              </a:rPr>
              <a:t>Eliminar el último commit</a:t>
            </a:r>
            <a:endParaRPr sz="1600" b="1">
              <a:solidFill>
                <a:srgbClr val="24292E"/>
              </a:solidFill>
              <a:highlight>
                <a:srgbClr val="FFFFFF"/>
              </a:highlight>
            </a:endParaRPr>
          </a:p>
          <a:p>
            <a:pPr marL="0" lvl="0" indent="0" algn="l" rtl="0">
              <a:spcBef>
                <a:spcPts val="1200"/>
              </a:spcBef>
              <a:spcAft>
                <a:spcPts val="0"/>
              </a:spcAft>
              <a:buNone/>
            </a:pPr>
            <a:r>
              <a:rPr lang="es" sz="1600">
                <a:solidFill>
                  <a:srgbClr val="24292E"/>
                </a:solidFill>
                <a:highlight>
                  <a:srgbClr val="FFFFFF"/>
                </a:highlight>
              </a:rPr>
              <a:t>Para eliminar el último commit, se puede ejecutar el siguiente comando </a:t>
            </a:r>
            <a:endParaRPr sz="1600">
              <a:solidFill>
                <a:srgbClr val="24292E"/>
              </a:solidFill>
              <a:highlight>
                <a:srgbClr val="FFFFFF"/>
              </a:highlight>
            </a:endParaRPr>
          </a:p>
          <a:p>
            <a:pPr marL="0" lvl="0" indent="0" algn="l" rtl="0">
              <a:spcBef>
                <a:spcPts val="1200"/>
              </a:spcBef>
              <a:spcAft>
                <a:spcPts val="0"/>
              </a:spcAft>
              <a:buNone/>
            </a:pPr>
            <a:r>
              <a:rPr lang="es" sz="1600" b="1">
                <a:solidFill>
                  <a:srgbClr val="24292E"/>
                </a:solidFill>
                <a:highlight>
                  <a:srgbClr val="FFFFFF"/>
                </a:highlight>
              </a:rPr>
              <a:t>git reset --hard HEAD </a:t>
            </a:r>
            <a:endParaRPr sz="1600" b="1">
              <a:solidFill>
                <a:srgbClr val="24292E"/>
              </a:solidFill>
              <a:highlight>
                <a:srgbClr val="FFFFFF"/>
              </a:highlight>
            </a:endParaRPr>
          </a:p>
          <a:p>
            <a:pPr marL="0" lvl="0" indent="0" algn="l" rtl="0">
              <a:spcBef>
                <a:spcPts val="1200"/>
              </a:spcBef>
              <a:spcAft>
                <a:spcPts val="0"/>
              </a:spcAft>
              <a:buNone/>
            </a:pPr>
            <a:r>
              <a:rPr lang="es" sz="1600">
                <a:solidFill>
                  <a:srgbClr val="24292E"/>
                </a:solidFill>
                <a:highlight>
                  <a:srgbClr val="FFFFFF"/>
                </a:highlight>
              </a:rPr>
              <a:t>Si quieres eliminar varias confirmaciones desde la parte superior, puedes ejecutar el siguiente comando:</a:t>
            </a:r>
            <a:endParaRPr sz="1600">
              <a:solidFill>
                <a:srgbClr val="24292E"/>
              </a:solidFill>
              <a:highlight>
                <a:srgbClr val="FFFFFF"/>
              </a:highlight>
            </a:endParaRPr>
          </a:p>
          <a:p>
            <a:pPr marL="0" lvl="0" indent="0" algn="l" rtl="0">
              <a:spcBef>
                <a:spcPts val="1200"/>
              </a:spcBef>
              <a:spcAft>
                <a:spcPts val="0"/>
              </a:spcAft>
              <a:buNone/>
            </a:pPr>
            <a:r>
              <a:rPr lang="es" sz="1600" b="1">
                <a:solidFill>
                  <a:srgbClr val="24292E"/>
                </a:solidFill>
                <a:highlight>
                  <a:srgbClr val="FFFFFF"/>
                </a:highlight>
              </a:rPr>
              <a:t>git reset --hard HEAD~2</a:t>
            </a:r>
            <a:r>
              <a:rPr lang="es" sz="1600">
                <a:solidFill>
                  <a:srgbClr val="24292E"/>
                </a:solidFill>
                <a:highlight>
                  <a:srgbClr val="FFFFFF"/>
                </a:highlight>
              </a:rPr>
              <a:t> para eliminar los dos últimos commits. </a:t>
            </a:r>
            <a:endParaRPr sz="1600">
              <a:solidFill>
                <a:srgbClr val="24292E"/>
              </a:solidFill>
              <a:highlight>
                <a:srgbClr val="FFFFFF"/>
              </a:highlight>
            </a:endParaRPr>
          </a:p>
          <a:p>
            <a:pPr marL="0" lvl="0" indent="0" algn="l" rtl="0">
              <a:spcBef>
                <a:spcPts val="1200"/>
              </a:spcBef>
              <a:spcAft>
                <a:spcPts val="0"/>
              </a:spcAft>
              <a:buNone/>
            </a:pPr>
            <a:r>
              <a:rPr lang="es" sz="1600">
                <a:solidFill>
                  <a:srgbClr val="24292E"/>
                </a:solidFill>
                <a:highlight>
                  <a:srgbClr val="FFFFFF"/>
                </a:highlight>
              </a:rPr>
              <a:t>Puedes aumentar el número para eliminar aún más commits.</a:t>
            </a:r>
            <a:endParaRPr sz="1600">
              <a:solidFill>
                <a:srgbClr val="24292E"/>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SourceTree - Tags</a:t>
            </a:r>
            <a:endParaRPr/>
          </a:p>
        </p:txBody>
      </p:sp>
      <p:pic>
        <p:nvPicPr>
          <p:cNvPr id="188" name="Google Shape;188;p30"/>
          <p:cNvPicPr preferRelativeResize="0"/>
          <p:nvPr/>
        </p:nvPicPr>
        <p:blipFill>
          <a:blip r:embed="rId3">
            <a:alphaModFix/>
          </a:blip>
          <a:stretch>
            <a:fillRect/>
          </a:stretch>
        </p:blipFill>
        <p:spPr>
          <a:xfrm>
            <a:off x="949888" y="1017800"/>
            <a:ext cx="7244226" cy="3807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 Fetch vs Git Pull</a:t>
            </a:r>
            <a:endParaRPr/>
          </a:p>
        </p:txBody>
      </p:sp>
      <p:pic>
        <p:nvPicPr>
          <p:cNvPr id="194" name="Google Shape;194;p31"/>
          <p:cNvPicPr preferRelativeResize="0"/>
          <p:nvPr/>
        </p:nvPicPr>
        <p:blipFill>
          <a:blip r:embed="rId3">
            <a:alphaModFix/>
          </a:blip>
          <a:stretch>
            <a:fillRect/>
          </a:stretch>
        </p:blipFill>
        <p:spPr>
          <a:xfrm>
            <a:off x="4722900" y="1151763"/>
            <a:ext cx="4421100" cy="3495215"/>
          </a:xfrm>
          <a:prstGeom prst="rect">
            <a:avLst/>
          </a:prstGeom>
          <a:noFill/>
          <a:ln>
            <a:noFill/>
          </a:ln>
        </p:spPr>
      </p:pic>
      <p:pic>
        <p:nvPicPr>
          <p:cNvPr id="195" name="Google Shape;195;p31"/>
          <p:cNvPicPr preferRelativeResize="0"/>
          <p:nvPr/>
        </p:nvPicPr>
        <p:blipFill>
          <a:blip r:embed="rId4">
            <a:alphaModFix/>
          </a:blip>
          <a:stretch>
            <a:fillRect/>
          </a:stretch>
        </p:blipFill>
        <p:spPr>
          <a:xfrm>
            <a:off x="219000" y="1017800"/>
            <a:ext cx="4418100" cy="2546024"/>
          </a:xfrm>
          <a:prstGeom prst="rect">
            <a:avLst/>
          </a:prstGeom>
          <a:noFill/>
          <a:ln>
            <a:noFill/>
          </a:ln>
        </p:spPr>
      </p:pic>
      <p:pic>
        <p:nvPicPr>
          <p:cNvPr id="196" name="Google Shape;196;p31"/>
          <p:cNvPicPr preferRelativeResize="0"/>
          <p:nvPr/>
        </p:nvPicPr>
        <p:blipFill>
          <a:blip r:embed="rId5">
            <a:alphaModFix/>
          </a:blip>
          <a:stretch>
            <a:fillRect/>
          </a:stretch>
        </p:blipFill>
        <p:spPr>
          <a:xfrm>
            <a:off x="218996" y="3563825"/>
            <a:ext cx="4503900" cy="10946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2290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Instalaciones</a:t>
            </a:r>
            <a:endParaRPr/>
          </a:p>
        </p:txBody>
      </p:sp>
      <p:sp>
        <p:nvSpPr>
          <p:cNvPr id="92" name="Google Shape;92;p14"/>
          <p:cNvSpPr txBox="1">
            <a:spLocks noGrp="1"/>
          </p:cNvSpPr>
          <p:nvPr>
            <p:ph type="body" idx="1"/>
          </p:nvPr>
        </p:nvSpPr>
        <p:spPr>
          <a:xfrm>
            <a:off x="311700" y="836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AutoNum type="arabicPeriod"/>
            </a:pPr>
            <a:r>
              <a:rPr lang="es"/>
              <a:t>Git para todas las plataformas</a:t>
            </a:r>
            <a:endParaRPr/>
          </a:p>
          <a:p>
            <a:pPr marL="914400" lvl="1" indent="-342900" algn="l" rtl="0">
              <a:lnSpc>
                <a:spcPct val="150000"/>
              </a:lnSpc>
              <a:spcBef>
                <a:spcPts val="0"/>
              </a:spcBef>
              <a:spcAft>
                <a:spcPts val="0"/>
              </a:spcAft>
              <a:buSzPts val="1800"/>
              <a:buAutoNum type="alphaLcPeriod"/>
            </a:pPr>
            <a:r>
              <a:rPr lang="es" sz="1800" u="sng">
                <a:solidFill>
                  <a:schemeClr val="hlink"/>
                </a:solidFill>
                <a:hlinkClick r:id="rId3"/>
              </a:rPr>
              <a:t>https://git-scm.com/</a:t>
            </a:r>
            <a:endParaRPr sz="1800"/>
          </a:p>
          <a:p>
            <a:pPr marL="457200" lvl="0" indent="-342900" algn="l" rtl="0">
              <a:lnSpc>
                <a:spcPct val="150000"/>
              </a:lnSpc>
              <a:spcBef>
                <a:spcPts val="0"/>
              </a:spcBef>
              <a:spcAft>
                <a:spcPts val="0"/>
              </a:spcAft>
              <a:buSzPts val="1800"/>
              <a:buAutoNum type="arabicPeriod"/>
            </a:pPr>
            <a:r>
              <a:rPr lang="es"/>
              <a:t>Kraken - Git para Windows, Mac &amp; Linux. Free for open source.</a:t>
            </a:r>
            <a:endParaRPr/>
          </a:p>
          <a:p>
            <a:pPr marL="914400" lvl="1" indent="-342900" algn="l" rtl="0">
              <a:lnSpc>
                <a:spcPct val="150000"/>
              </a:lnSpc>
              <a:spcBef>
                <a:spcPts val="0"/>
              </a:spcBef>
              <a:spcAft>
                <a:spcPts val="0"/>
              </a:spcAft>
              <a:buSzPts val="1800"/>
              <a:buAutoNum type="alphaLcPeriod"/>
            </a:pPr>
            <a:r>
              <a:rPr lang="es" sz="1800" u="sng">
                <a:solidFill>
                  <a:schemeClr val="hlink"/>
                </a:solidFill>
                <a:hlinkClick r:id="rId4"/>
              </a:rPr>
              <a:t>https://www.gitkraken.com/download/windows64</a:t>
            </a:r>
            <a:endParaRPr sz="1800"/>
          </a:p>
          <a:p>
            <a:pPr marL="457200" lvl="0" indent="-342900" algn="l" rtl="0">
              <a:lnSpc>
                <a:spcPct val="150000"/>
              </a:lnSpc>
              <a:spcBef>
                <a:spcPts val="0"/>
              </a:spcBef>
              <a:spcAft>
                <a:spcPts val="0"/>
              </a:spcAft>
              <a:buSzPts val="1800"/>
              <a:buAutoNum type="arabicPeriod"/>
            </a:pPr>
            <a:r>
              <a:rPr lang="es"/>
              <a:t>GitHub - Para macOS &amp; Windows</a:t>
            </a:r>
            <a:endParaRPr/>
          </a:p>
          <a:p>
            <a:pPr marL="914400" lvl="1" indent="-342900" algn="l" rtl="0">
              <a:lnSpc>
                <a:spcPct val="150000"/>
              </a:lnSpc>
              <a:spcBef>
                <a:spcPts val="0"/>
              </a:spcBef>
              <a:spcAft>
                <a:spcPts val="0"/>
              </a:spcAft>
              <a:buSzPts val="1800"/>
              <a:buAutoNum type="alphaLcPeriod"/>
            </a:pPr>
            <a:r>
              <a:rPr lang="es" sz="1800" u="sng">
                <a:solidFill>
                  <a:schemeClr val="hlink"/>
                </a:solidFill>
                <a:hlinkClick r:id="rId5"/>
              </a:rPr>
              <a:t>https://desktop.github.com/</a:t>
            </a:r>
            <a:endParaRPr sz="1800"/>
          </a:p>
          <a:p>
            <a:pPr marL="457200" lvl="0" indent="-342900" algn="l" rtl="0">
              <a:lnSpc>
                <a:spcPct val="150000"/>
              </a:lnSpc>
              <a:spcBef>
                <a:spcPts val="0"/>
              </a:spcBef>
              <a:spcAft>
                <a:spcPts val="0"/>
              </a:spcAft>
              <a:buSzPts val="1800"/>
              <a:buAutoNum type="arabicPeriod"/>
            </a:pPr>
            <a:r>
              <a:rPr lang="es"/>
              <a:t>SourceTree - Para macOS &amp; Windows</a:t>
            </a:r>
            <a:endParaRPr/>
          </a:p>
          <a:p>
            <a:pPr marL="914400" lvl="1" indent="-317500" algn="l" rtl="0">
              <a:lnSpc>
                <a:spcPct val="150000"/>
              </a:lnSpc>
              <a:spcBef>
                <a:spcPts val="0"/>
              </a:spcBef>
              <a:spcAft>
                <a:spcPts val="0"/>
              </a:spcAft>
              <a:buSzPts val="1400"/>
              <a:buAutoNum type="alphaLcPeriod"/>
            </a:pPr>
            <a:r>
              <a:rPr lang="es" u="sng">
                <a:solidFill>
                  <a:schemeClr val="hlink"/>
                </a:solidFill>
                <a:hlinkClick r:id="rId6"/>
              </a:rPr>
              <a:t>https://www.sourcetreeapp.com/</a:t>
            </a:r>
            <a:endParaRPr/>
          </a:p>
          <a:p>
            <a:pPr marL="457200" lvl="0" indent="-342900" algn="l" rtl="0">
              <a:lnSpc>
                <a:spcPct val="150000"/>
              </a:lnSpc>
              <a:spcBef>
                <a:spcPts val="0"/>
              </a:spcBef>
              <a:spcAft>
                <a:spcPts val="0"/>
              </a:spcAft>
              <a:buSzPts val="1800"/>
              <a:buAutoNum type="arabicPeriod"/>
            </a:pPr>
            <a:r>
              <a:rPr lang="es"/>
              <a:t>Learn Git Branching</a:t>
            </a:r>
            <a:endParaRPr/>
          </a:p>
          <a:p>
            <a:pPr marL="914400" lvl="1" indent="-342900" algn="l" rtl="0">
              <a:lnSpc>
                <a:spcPct val="150000"/>
              </a:lnSpc>
              <a:spcBef>
                <a:spcPts val="0"/>
              </a:spcBef>
              <a:spcAft>
                <a:spcPts val="0"/>
              </a:spcAft>
              <a:buSzPts val="1800"/>
              <a:buAutoNum type="alphaLcPeriod"/>
            </a:pPr>
            <a:r>
              <a:rPr lang="es" sz="1800" u="sng">
                <a:solidFill>
                  <a:schemeClr val="hlink"/>
                </a:solidFill>
                <a:hlinkClick r:id="rId7"/>
              </a:rPr>
              <a:t>https://learngitbranching.js.org/?locale=es_ES</a:t>
            </a:r>
            <a:endParaRPr sz="1800"/>
          </a:p>
          <a:p>
            <a:pPr marL="914400" lvl="0" indent="0" algn="l" rtl="0">
              <a:lnSpc>
                <a:spcPct val="95000"/>
              </a:lnSpc>
              <a:spcBef>
                <a:spcPts val="1200"/>
              </a:spcBef>
              <a:spcAft>
                <a:spcPts val="0"/>
              </a:spcAft>
              <a:buNone/>
            </a:pPr>
            <a:endParaRPr sz="1600"/>
          </a:p>
          <a:p>
            <a:pPr marL="0" lvl="0" indent="0" algn="l" rtl="0">
              <a:lnSpc>
                <a:spcPct val="95000"/>
              </a:lnSpc>
              <a:spcBef>
                <a:spcPts val="1200"/>
              </a:spcBef>
              <a:spcAft>
                <a:spcPts val="1200"/>
              </a:spcAft>
              <a:buSzPts val="275"/>
              <a:buNone/>
            </a:pPr>
            <a:endParaRPr sz="4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SourceTree - Branch</a:t>
            </a:r>
            <a:endParaRPr/>
          </a:p>
        </p:txBody>
      </p:sp>
      <p:pic>
        <p:nvPicPr>
          <p:cNvPr id="202" name="Google Shape;202;p32"/>
          <p:cNvPicPr preferRelativeResize="0"/>
          <p:nvPr/>
        </p:nvPicPr>
        <p:blipFill>
          <a:blip r:embed="rId3">
            <a:alphaModFix/>
          </a:blip>
          <a:stretch>
            <a:fillRect/>
          </a:stretch>
        </p:blipFill>
        <p:spPr>
          <a:xfrm>
            <a:off x="810112" y="1017801"/>
            <a:ext cx="7523787" cy="396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SourceTree</a:t>
            </a:r>
            <a:endParaRPr/>
          </a:p>
        </p:txBody>
      </p:sp>
      <p:sp>
        <p:nvSpPr>
          <p:cNvPr id="208" name="Google Shape;208;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78846"/>
              </a:lnSpc>
              <a:spcBef>
                <a:spcPts val="0"/>
              </a:spcBef>
              <a:spcAft>
                <a:spcPts val="0"/>
              </a:spcAft>
              <a:buNone/>
            </a:pPr>
            <a:r>
              <a:rPr lang="es" sz="1400">
                <a:solidFill>
                  <a:srgbClr val="444444"/>
                </a:solidFill>
                <a:highlight>
                  <a:srgbClr val="FFFFFF"/>
                </a:highlight>
              </a:rPr>
              <a:t>En esta ventana puedes configurar:</a:t>
            </a:r>
            <a:endParaRPr sz="1400">
              <a:solidFill>
                <a:srgbClr val="444444"/>
              </a:solidFill>
              <a:highlight>
                <a:srgbClr val="FFFFFF"/>
              </a:highlight>
            </a:endParaRPr>
          </a:p>
          <a:p>
            <a:pPr marL="660400" lvl="0" indent="-317500" algn="l" rtl="0">
              <a:lnSpc>
                <a:spcPct val="178846"/>
              </a:lnSpc>
              <a:spcBef>
                <a:spcPts val="2000"/>
              </a:spcBef>
              <a:spcAft>
                <a:spcPts val="0"/>
              </a:spcAft>
              <a:buClr>
                <a:srgbClr val="444444"/>
              </a:buClr>
              <a:buSzPts val="1400"/>
              <a:buFont typeface="Arial"/>
              <a:buChar char="●"/>
            </a:pPr>
            <a:r>
              <a:rPr lang="es" sz="1400" b="1">
                <a:solidFill>
                  <a:srgbClr val="000000"/>
                </a:solidFill>
                <a:highlight>
                  <a:srgbClr val="FFFFFF"/>
                </a:highlight>
              </a:rPr>
              <a:t>Current Branch: </a:t>
            </a:r>
            <a:r>
              <a:rPr lang="es" sz="1400">
                <a:solidFill>
                  <a:srgbClr val="444444"/>
                </a:solidFill>
                <a:highlight>
                  <a:srgbClr val="FFFFFF"/>
                </a:highlight>
              </a:rPr>
              <a:t>indica la rama en la que estamos actualmente.</a:t>
            </a:r>
            <a:endParaRPr sz="1400">
              <a:solidFill>
                <a:srgbClr val="444444"/>
              </a:solidFill>
              <a:highlight>
                <a:srgbClr val="FFFFFF"/>
              </a:highlight>
            </a:endParaRPr>
          </a:p>
          <a:p>
            <a:pPr marL="660400" lvl="0" indent="-317500" algn="l" rtl="0">
              <a:lnSpc>
                <a:spcPct val="178846"/>
              </a:lnSpc>
              <a:spcBef>
                <a:spcPts val="0"/>
              </a:spcBef>
              <a:spcAft>
                <a:spcPts val="0"/>
              </a:spcAft>
              <a:buClr>
                <a:srgbClr val="444444"/>
              </a:buClr>
              <a:buSzPts val="1400"/>
              <a:buFont typeface="Arial"/>
              <a:buChar char="●"/>
            </a:pPr>
            <a:r>
              <a:rPr lang="es" sz="1400" b="1">
                <a:solidFill>
                  <a:srgbClr val="000000"/>
                </a:solidFill>
                <a:highlight>
                  <a:srgbClr val="FFFFFF"/>
                </a:highlight>
              </a:rPr>
              <a:t>New Branch: </a:t>
            </a:r>
            <a:r>
              <a:rPr lang="es" sz="1400">
                <a:solidFill>
                  <a:srgbClr val="444444"/>
                </a:solidFill>
                <a:highlight>
                  <a:srgbClr val="FFFFFF"/>
                </a:highlight>
              </a:rPr>
              <a:t>indica el nombre que va a tener la nueva rama.</a:t>
            </a:r>
            <a:endParaRPr sz="1400">
              <a:solidFill>
                <a:srgbClr val="444444"/>
              </a:solidFill>
              <a:highlight>
                <a:srgbClr val="FFFFFF"/>
              </a:highlight>
            </a:endParaRPr>
          </a:p>
          <a:p>
            <a:pPr marL="660400" lvl="0" indent="-317500" algn="l" rtl="0">
              <a:lnSpc>
                <a:spcPct val="178846"/>
              </a:lnSpc>
              <a:spcBef>
                <a:spcPts val="0"/>
              </a:spcBef>
              <a:spcAft>
                <a:spcPts val="0"/>
              </a:spcAft>
              <a:buClr>
                <a:srgbClr val="444444"/>
              </a:buClr>
              <a:buSzPts val="1400"/>
              <a:buFont typeface="Arial"/>
              <a:buChar char="●"/>
            </a:pPr>
            <a:r>
              <a:rPr lang="es" sz="1400" b="1">
                <a:solidFill>
                  <a:srgbClr val="000000"/>
                </a:solidFill>
                <a:highlight>
                  <a:srgbClr val="FFFFFF"/>
                </a:highlight>
              </a:rPr>
              <a:t>Commit: </a:t>
            </a:r>
            <a:r>
              <a:rPr lang="es" sz="1400">
                <a:solidFill>
                  <a:srgbClr val="444444"/>
                </a:solidFill>
                <a:highlight>
                  <a:srgbClr val="FFFFFF"/>
                </a:highlight>
              </a:rPr>
              <a:t>Un checkbox que indica desde qué commit quieres realizar la creación de la rama nueva(por defecto desde donde se encuentre la rama actual).</a:t>
            </a:r>
            <a:endParaRPr sz="1400">
              <a:solidFill>
                <a:srgbClr val="444444"/>
              </a:solidFill>
              <a:highlight>
                <a:srgbClr val="FFFFFF"/>
              </a:highlight>
            </a:endParaRPr>
          </a:p>
          <a:p>
            <a:pPr marL="660400" lvl="0" indent="-317500" algn="l" rtl="0">
              <a:lnSpc>
                <a:spcPct val="178846"/>
              </a:lnSpc>
              <a:spcBef>
                <a:spcPts val="0"/>
              </a:spcBef>
              <a:spcAft>
                <a:spcPts val="0"/>
              </a:spcAft>
              <a:buClr>
                <a:srgbClr val="444444"/>
              </a:buClr>
              <a:buSzPts val="1400"/>
              <a:buFont typeface="Arial"/>
              <a:buChar char="●"/>
            </a:pPr>
            <a:r>
              <a:rPr lang="es" sz="1400" b="1">
                <a:solidFill>
                  <a:srgbClr val="000000"/>
                </a:solidFill>
                <a:highlight>
                  <a:srgbClr val="FFFFFF"/>
                </a:highlight>
              </a:rPr>
              <a:t>Checkbox </a:t>
            </a:r>
            <a:r>
              <a:rPr lang="es" sz="1400">
                <a:solidFill>
                  <a:srgbClr val="444444"/>
                </a:solidFill>
                <a:highlight>
                  <a:srgbClr val="FFFFFF"/>
                </a:highlight>
              </a:rPr>
              <a:t>que indica si quieres realizar un checkout de la rama creada.</a:t>
            </a:r>
            <a:endParaRPr sz="1400">
              <a:solidFill>
                <a:srgbClr val="444444"/>
              </a:solidFill>
              <a:highlight>
                <a:srgbClr val="FFFFFF"/>
              </a:highlight>
            </a:endParaRPr>
          </a:p>
          <a:p>
            <a:pPr marL="0" lvl="0" indent="0" algn="l" rtl="0">
              <a:spcBef>
                <a:spcPts val="20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 - Comandos útiles</a:t>
            </a:r>
            <a:endParaRPr/>
          </a:p>
        </p:txBody>
      </p:sp>
      <p:sp>
        <p:nvSpPr>
          <p:cNvPr id="214" name="Google Shape;214;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&gt; git status</a:t>
            </a:r>
            <a:endParaRPr/>
          </a:p>
        </p:txBody>
      </p:sp>
      <p:pic>
        <p:nvPicPr>
          <p:cNvPr id="215" name="Google Shape;215;p34"/>
          <p:cNvPicPr preferRelativeResize="0"/>
          <p:nvPr/>
        </p:nvPicPr>
        <p:blipFill>
          <a:blip r:embed="rId3">
            <a:alphaModFix/>
          </a:blip>
          <a:stretch>
            <a:fillRect/>
          </a:stretch>
        </p:blipFill>
        <p:spPr>
          <a:xfrm>
            <a:off x="311700" y="1667773"/>
            <a:ext cx="7168001" cy="2353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 - Comandos útiles</a:t>
            </a:r>
            <a:endParaRPr/>
          </a:p>
          <a:p>
            <a:pPr marL="0" lvl="0" indent="0" algn="l" rtl="0">
              <a:spcBef>
                <a:spcPts val="0"/>
              </a:spcBef>
              <a:spcAft>
                <a:spcPts val="0"/>
              </a:spcAft>
              <a:buNone/>
            </a:pPr>
            <a:endParaRPr/>
          </a:p>
        </p:txBody>
      </p:sp>
      <p:sp>
        <p:nvSpPr>
          <p:cNvPr id="221" name="Google Shape;221;p35"/>
          <p:cNvSpPr txBox="1">
            <a:spLocks noGrp="1"/>
          </p:cNvSpPr>
          <p:nvPr>
            <p:ph type="body" idx="1"/>
          </p:nvPr>
        </p:nvSpPr>
        <p:spPr>
          <a:xfrm>
            <a:off x="311700" y="1229875"/>
            <a:ext cx="8520600" cy="46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&gt; git branch : muestra el listado de ramas</a:t>
            </a:r>
            <a:endParaRPr/>
          </a:p>
        </p:txBody>
      </p:sp>
      <p:pic>
        <p:nvPicPr>
          <p:cNvPr id="222" name="Google Shape;222;p35"/>
          <p:cNvPicPr preferRelativeResize="0"/>
          <p:nvPr/>
        </p:nvPicPr>
        <p:blipFill>
          <a:blip r:embed="rId3">
            <a:alphaModFix/>
          </a:blip>
          <a:stretch>
            <a:fillRect/>
          </a:stretch>
        </p:blipFill>
        <p:spPr>
          <a:xfrm>
            <a:off x="552450" y="2109788"/>
            <a:ext cx="8039100" cy="923925"/>
          </a:xfrm>
          <a:prstGeom prst="rect">
            <a:avLst/>
          </a:prstGeom>
          <a:noFill/>
          <a:ln>
            <a:noFill/>
          </a:ln>
        </p:spPr>
      </p:pic>
      <p:sp>
        <p:nvSpPr>
          <p:cNvPr id="223" name="Google Shape;223;p35"/>
          <p:cNvSpPr txBox="1">
            <a:spLocks noGrp="1"/>
          </p:cNvSpPr>
          <p:nvPr>
            <p:ph type="body" idx="1"/>
          </p:nvPr>
        </p:nvSpPr>
        <p:spPr>
          <a:xfrm>
            <a:off x="390075" y="3210250"/>
            <a:ext cx="8520600" cy="46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&gt; git branch -a: muestra el listado de ramas incluyendo las ocultas</a:t>
            </a:r>
            <a:endParaRPr/>
          </a:p>
        </p:txBody>
      </p:sp>
      <p:pic>
        <p:nvPicPr>
          <p:cNvPr id="224" name="Google Shape;224;p35"/>
          <p:cNvPicPr preferRelativeResize="0"/>
          <p:nvPr/>
        </p:nvPicPr>
        <p:blipFill>
          <a:blip r:embed="rId4">
            <a:alphaModFix/>
          </a:blip>
          <a:stretch>
            <a:fillRect/>
          </a:stretch>
        </p:blipFill>
        <p:spPr>
          <a:xfrm>
            <a:off x="492825" y="3675250"/>
            <a:ext cx="6527814" cy="1163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 - Comandos útiles</a:t>
            </a:r>
            <a:endParaRPr/>
          </a:p>
          <a:p>
            <a:pPr marL="0" lvl="0" indent="0" algn="l" rtl="0">
              <a:spcBef>
                <a:spcPts val="0"/>
              </a:spcBef>
              <a:spcAft>
                <a:spcPts val="0"/>
              </a:spcAft>
              <a:buNone/>
            </a:pPr>
            <a:endParaRPr/>
          </a:p>
        </p:txBody>
      </p:sp>
      <p:sp>
        <p:nvSpPr>
          <p:cNvPr id="230" name="Google Shape;230;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&gt; git branch rama1: crea una nueva rama llamada rama1</a:t>
            </a:r>
            <a:endParaRPr/>
          </a:p>
          <a:p>
            <a:pPr marL="0" lvl="0" indent="0" algn="l" rtl="0">
              <a:spcBef>
                <a:spcPts val="1200"/>
              </a:spcBef>
              <a:spcAft>
                <a:spcPts val="1200"/>
              </a:spcAft>
              <a:buNone/>
            </a:pPr>
            <a:r>
              <a:rPr lang="es"/>
              <a:t>&gt; git checkout -b rama1: crea una nueva rama llamada rama1</a:t>
            </a:r>
            <a:endParaRPr/>
          </a:p>
        </p:txBody>
      </p:sp>
      <p:pic>
        <p:nvPicPr>
          <p:cNvPr id="231" name="Google Shape;231;p36"/>
          <p:cNvPicPr preferRelativeResize="0"/>
          <p:nvPr/>
        </p:nvPicPr>
        <p:blipFill>
          <a:blip r:embed="rId3">
            <a:alphaModFix/>
          </a:blip>
          <a:stretch>
            <a:fillRect/>
          </a:stretch>
        </p:blipFill>
        <p:spPr>
          <a:xfrm>
            <a:off x="370075" y="2458450"/>
            <a:ext cx="7962900" cy="228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 - Comandos útiles</a:t>
            </a:r>
            <a:endParaRPr/>
          </a:p>
          <a:p>
            <a:pPr marL="0" lvl="0" indent="0" algn="l" rtl="0">
              <a:spcBef>
                <a:spcPts val="0"/>
              </a:spcBef>
              <a:spcAft>
                <a:spcPts val="0"/>
              </a:spcAft>
              <a:buNone/>
            </a:pPr>
            <a:endParaRPr/>
          </a:p>
        </p:txBody>
      </p:sp>
      <p:sp>
        <p:nvSpPr>
          <p:cNvPr id="237" name="Google Shape;237;p37"/>
          <p:cNvSpPr txBox="1">
            <a:spLocks noGrp="1"/>
          </p:cNvSpPr>
          <p:nvPr>
            <p:ph type="body" idx="1"/>
          </p:nvPr>
        </p:nvSpPr>
        <p:spPr>
          <a:xfrm>
            <a:off x="311700" y="1229875"/>
            <a:ext cx="8520600" cy="474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&gt; git checkout master: cambiar de rama</a:t>
            </a:r>
            <a:endParaRPr/>
          </a:p>
        </p:txBody>
      </p:sp>
      <p:pic>
        <p:nvPicPr>
          <p:cNvPr id="238" name="Google Shape;238;p37"/>
          <p:cNvPicPr preferRelativeResize="0"/>
          <p:nvPr/>
        </p:nvPicPr>
        <p:blipFill>
          <a:blip r:embed="rId3">
            <a:alphaModFix/>
          </a:blip>
          <a:stretch>
            <a:fillRect/>
          </a:stretch>
        </p:blipFill>
        <p:spPr>
          <a:xfrm>
            <a:off x="311700" y="1700213"/>
            <a:ext cx="7934325" cy="1743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311700" y="1805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 - Comandos útiles</a:t>
            </a:r>
            <a:endParaRPr/>
          </a:p>
          <a:p>
            <a:pPr marL="0" lvl="0" indent="0" algn="l" rtl="0">
              <a:spcBef>
                <a:spcPts val="0"/>
              </a:spcBef>
              <a:spcAft>
                <a:spcPts val="0"/>
              </a:spcAft>
              <a:buNone/>
            </a:pPr>
            <a:endParaRPr/>
          </a:p>
        </p:txBody>
      </p:sp>
      <p:sp>
        <p:nvSpPr>
          <p:cNvPr id="244" name="Google Shape;244;p38"/>
          <p:cNvSpPr txBox="1">
            <a:spLocks noGrp="1"/>
          </p:cNvSpPr>
          <p:nvPr>
            <p:ph type="body" idx="1"/>
          </p:nvPr>
        </p:nvSpPr>
        <p:spPr>
          <a:xfrm>
            <a:off x="311700" y="788375"/>
            <a:ext cx="8520600" cy="467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&gt; git branch -d nombre_rama: borra la rama seleccionada</a:t>
            </a:r>
            <a:endParaRPr/>
          </a:p>
        </p:txBody>
      </p:sp>
      <p:pic>
        <p:nvPicPr>
          <p:cNvPr id="245" name="Google Shape;245;p38"/>
          <p:cNvPicPr preferRelativeResize="0"/>
          <p:nvPr/>
        </p:nvPicPr>
        <p:blipFill>
          <a:blip r:embed="rId3">
            <a:alphaModFix/>
          </a:blip>
          <a:stretch>
            <a:fillRect/>
          </a:stretch>
        </p:blipFill>
        <p:spPr>
          <a:xfrm>
            <a:off x="275263" y="1256063"/>
            <a:ext cx="7305675" cy="1590675"/>
          </a:xfrm>
          <a:prstGeom prst="rect">
            <a:avLst/>
          </a:prstGeom>
          <a:noFill/>
          <a:ln>
            <a:noFill/>
          </a:ln>
        </p:spPr>
      </p:pic>
      <p:pic>
        <p:nvPicPr>
          <p:cNvPr id="246" name="Google Shape;246;p38"/>
          <p:cNvPicPr preferRelativeResize="0"/>
          <p:nvPr/>
        </p:nvPicPr>
        <p:blipFill>
          <a:blip r:embed="rId4">
            <a:alphaModFix/>
          </a:blip>
          <a:stretch>
            <a:fillRect/>
          </a:stretch>
        </p:blipFill>
        <p:spPr>
          <a:xfrm>
            <a:off x="348125" y="3286850"/>
            <a:ext cx="2091144" cy="269825"/>
          </a:xfrm>
          <a:prstGeom prst="rect">
            <a:avLst/>
          </a:prstGeom>
          <a:noFill/>
          <a:ln>
            <a:noFill/>
          </a:ln>
        </p:spPr>
      </p:pic>
      <p:sp>
        <p:nvSpPr>
          <p:cNvPr id="247" name="Google Shape;247;p38"/>
          <p:cNvSpPr txBox="1">
            <a:spLocks noGrp="1"/>
          </p:cNvSpPr>
          <p:nvPr>
            <p:ph type="body" idx="1"/>
          </p:nvPr>
        </p:nvSpPr>
        <p:spPr>
          <a:xfrm>
            <a:off x="275275" y="2755350"/>
            <a:ext cx="8520600" cy="467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Ejemplo de borrado remoto: </a:t>
            </a:r>
            <a:endParaRPr/>
          </a:p>
        </p:txBody>
      </p:sp>
      <p:sp>
        <p:nvSpPr>
          <p:cNvPr id="248" name="Google Shape;248;p38"/>
          <p:cNvSpPr txBox="1">
            <a:spLocks noGrp="1"/>
          </p:cNvSpPr>
          <p:nvPr>
            <p:ph type="body" idx="1"/>
          </p:nvPr>
        </p:nvSpPr>
        <p:spPr>
          <a:xfrm>
            <a:off x="348125" y="3556675"/>
            <a:ext cx="8520600" cy="467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Ejemplo de borrado local: </a:t>
            </a:r>
            <a:endParaRPr/>
          </a:p>
        </p:txBody>
      </p:sp>
      <p:pic>
        <p:nvPicPr>
          <p:cNvPr id="249" name="Google Shape;249;p38"/>
          <p:cNvPicPr preferRelativeResize="0"/>
          <p:nvPr/>
        </p:nvPicPr>
        <p:blipFill>
          <a:blip r:embed="rId5">
            <a:alphaModFix/>
          </a:blip>
          <a:stretch>
            <a:fillRect/>
          </a:stretch>
        </p:blipFill>
        <p:spPr>
          <a:xfrm>
            <a:off x="348113" y="3931413"/>
            <a:ext cx="8010525" cy="771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Gestión de ramas</a:t>
            </a:r>
            <a:endParaRPr/>
          </a:p>
        </p:txBody>
      </p:sp>
      <p:pic>
        <p:nvPicPr>
          <p:cNvPr id="255" name="Google Shape;255;p39"/>
          <p:cNvPicPr preferRelativeResize="0"/>
          <p:nvPr/>
        </p:nvPicPr>
        <p:blipFill>
          <a:blip r:embed="rId3">
            <a:alphaModFix/>
          </a:blip>
          <a:stretch>
            <a:fillRect/>
          </a:stretch>
        </p:blipFill>
        <p:spPr>
          <a:xfrm>
            <a:off x="799874" y="1017800"/>
            <a:ext cx="6593449" cy="384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Flujo de trabajo en Git</a:t>
            </a:r>
            <a:endParaRPr/>
          </a:p>
        </p:txBody>
      </p:sp>
      <p:sp>
        <p:nvSpPr>
          <p:cNvPr id="261" name="Google Shape;261;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solidFill>
                  <a:srgbClr val="4D4D4D"/>
                </a:solidFill>
                <a:highlight>
                  <a:srgbClr val="F5F5F5"/>
                </a:highlight>
              </a:rPr>
              <a:t>El comando </a:t>
            </a:r>
            <a:r>
              <a:rPr lang="es">
                <a:solidFill>
                  <a:srgbClr val="333333"/>
                </a:solidFill>
                <a:highlight>
                  <a:srgbClr val="F5F5F5"/>
                </a:highlight>
                <a:latin typeface="Courier New"/>
                <a:ea typeface="Courier New"/>
                <a:cs typeface="Courier New"/>
                <a:sym typeface="Courier New"/>
              </a:rPr>
              <a:t>git init</a:t>
            </a:r>
            <a:r>
              <a:rPr lang="es">
                <a:solidFill>
                  <a:srgbClr val="4D4D4D"/>
                </a:solidFill>
                <a:highlight>
                  <a:srgbClr val="F5F5F5"/>
                </a:highlight>
              </a:rPr>
              <a:t> crea un nuevo repositorio de Git. </a:t>
            </a:r>
            <a:endParaRPr>
              <a:solidFill>
                <a:srgbClr val="4D4D4D"/>
              </a:solidFill>
              <a:highlight>
                <a:srgbClr val="F5F5F5"/>
              </a:highlight>
            </a:endParaRPr>
          </a:p>
          <a:p>
            <a:pPr marL="0" lvl="0" indent="0" algn="l" rtl="0">
              <a:spcBef>
                <a:spcPts val="1200"/>
              </a:spcBef>
              <a:spcAft>
                <a:spcPts val="0"/>
              </a:spcAft>
              <a:buNone/>
            </a:pPr>
            <a:r>
              <a:rPr lang="es">
                <a:solidFill>
                  <a:srgbClr val="4D4D4D"/>
                </a:solidFill>
                <a:highlight>
                  <a:srgbClr val="F5F5F5"/>
                </a:highlight>
              </a:rPr>
              <a:t>Puede utilizarse para convertir un proyecto existente y sin versión en un repositorio de Git o inicializar un nuevo repositorio vacío. </a:t>
            </a:r>
            <a:endParaRPr>
              <a:solidFill>
                <a:srgbClr val="4D4D4D"/>
              </a:solidFill>
              <a:highlight>
                <a:srgbClr val="F5F5F5"/>
              </a:highlight>
            </a:endParaRPr>
          </a:p>
          <a:p>
            <a:pPr marL="0" lvl="0" indent="0" algn="l" rtl="0">
              <a:spcBef>
                <a:spcPts val="1200"/>
              </a:spcBef>
              <a:spcAft>
                <a:spcPts val="1200"/>
              </a:spcAft>
              <a:buNone/>
            </a:pPr>
            <a:r>
              <a:rPr lang="es">
                <a:solidFill>
                  <a:srgbClr val="4D4D4D"/>
                </a:solidFill>
                <a:highlight>
                  <a:srgbClr val="F5F5F5"/>
                </a:highlight>
              </a:rPr>
              <a:t>La mayoría de los demás comandos de Git no se encuentran disponibles fuera de un repositorio inicializado, por lo que este suele ser el primer comando que se ejecuta en los proyectos nuevos.</a:t>
            </a:r>
            <a:endParaRPr/>
          </a:p>
        </p:txBody>
      </p:sp>
      <p:pic>
        <p:nvPicPr>
          <p:cNvPr id="262" name="Google Shape;262;p40"/>
          <p:cNvPicPr preferRelativeResize="0"/>
          <p:nvPr/>
        </p:nvPicPr>
        <p:blipFill>
          <a:blip r:embed="rId3">
            <a:alphaModFix/>
          </a:blip>
          <a:stretch>
            <a:fillRect/>
          </a:stretch>
        </p:blipFill>
        <p:spPr>
          <a:xfrm>
            <a:off x="311701" y="3643813"/>
            <a:ext cx="4453625" cy="1064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Flujo de trabajo en Git</a:t>
            </a:r>
            <a:endParaRPr/>
          </a:p>
          <a:p>
            <a:pPr marL="0" lvl="0" indent="0" algn="l" rtl="0">
              <a:spcBef>
                <a:spcPts val="0"/>
              </a:spcBef>
              <a:spcAft>
                <a:spcPts val="0"/>
              </a:spcAft>
              <a:buNone/>
            </a:pPr>
            <a:endParaRPr/>
          </a:p>
        </p:txBody>
      </p:sp>
      <p:sp>
        <p:nvSpPr>
          <p:cNvPr id="268" name="Google Shape;268;p41"/>
          <p:cNvSpPr txBox="1">
            <a:spLocks noGrp="1"/>
          </p:cNvSpPr>
          <p:nvPr>
            <p:ph type="body" idx="1"/>
          </p:nvPr>
        </p:nvSpPr>
        <p:spPr>
          <a:xfrm>
            <a:off x="311700" y="1229875"/>
            <a:ext cx="8520600" cy="513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600"/>
              <a:t>&gt; git add nombre_fichero: </a:t>
            </a:r>
            <a:r>
              <a:rPr lang="es" sz="1600">
                <a:solidFill>
                  <a:srgbClr val="24292E"/>
                </a:solidFill>
                <a:highlight>
                  <a:srgbClr val="FFFFFF"/>
                </a:highlight>
              </a:rPr>
              <a:t>agregar los archivos a tu nuevo repositorio local. Esto representa la primera confirmación.</a:t>
            </a:r>
            <a:endParaRPr sz="1600"/>
          </a:p>
        </p:txBody>
      </p:sp>
      <p:pic>
        <p:nvPicPr>
          <p:cNvPr id="269" name="Google Shape;269;p41"/>
          <p:cNvPicPr preferRelativeResize="0"/>
          <p:nvPr/>
        </p:nvPicPr>
        <p:blipFill>
          <a:blip r:embed="rId3">
            <a:alphaModFix/>
          </a:blip>
          <a:stretch>
            <a:fillRect/>
          </a:stretch>
        </p:blipFill>
        <p:spPr>
          <a:xfrm>
            <a:off x="481013" y="1966913"/>
            <a:ext cx="8181975" cy="1209675"/>
          </a:xfrm>
          <a:prstGeom prst="rect">
            <a:avLst/>
          </a:prstGeom>
          <a:noFill/>
          <a:ln>
            <a:noFill/>
          </a:ln>
        </p:spPr>
      </p:pic>
      <p:pic>
        <p:nvPicPr>
          <p:cNvPr id="270" name="Google Shape;270;p41"/>
          <p:cNvPicPr preferRelativeResize="0"/>
          <p:nvPr/>
        </p:nvPicPr>
        <p:blipFill>
          <a:blip r:embed="rId4">
            <a:alphaModFix/>
          </a:blip>
          <a:stretch>
            <a:fillRect/>
          </a:stretch>
        </p:blipFill>
        <p:spPr>
          <a:xfrm>
            <a:off x="481025" y="3795238"/>
            <a:ext cx="8067675" cy="876300"/>
          </a:xfrm>
          <a:prstGeom prst="rect">
            <a:avLst/>
          </a:prstGeom>
          <a:noFill/>
          <a:ln>
            <a:noFill/>
          </a:ln>
        </p:spPr>
      </p:pic>
      <p:sp>
        <p:nvSpPr>
          <p:cNvPr id="271" name="Google Shape;271;p41"/>
          <p:cNvSpPr txBox="1">
            <a:spLocks noGrp="1"/>
          </p:cNvSpPr>
          <p:nvPr>
            <p:ph type="body" idx="1"/>
          </p:nvPr>
        </p:nvSpPr>
        <p:spPr>
          <a:xfrm>
            <a:off x="311713" y="3229275"/>
            <a:ext cx="8520600" cy="513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500"/>
              <a:t>&gt; git commit -m “Comentario”: </a:t>
            </a:r>
            <a:r>
              <a:rPr lang="es" sz="1500">
                <a:solidFill>
                  <a:srgbClr val="24292E"/>
                </a:solidFill>
                <a:highlight>
                  <a:srgbClr val="FFFFFF"/>
                </a:highlight>
              </a:rPr>
              <a:t>Confirmar los archivos que has preparado en tu repositorio local.</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Resumen del funcionamiento de Git</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25000" lnSpcReduction="20000"/>
          </a:bodyPr>
          <a:lstStyle/>
          <a:p>
            <a:pPr marL="457200" lvl="0" indent="-347662" algn="l" rtl="0">
              <a:spcBef>
                <a:spcPts val="1200"/>
              </a:spcBef>
              <a:spcAft>
                <a:spcPts val="0"/>
              </a:spcAft>
              <a:buClr>
                <a:srgbClr val="4D4D4D"/>
              </a:buClr>
              <a:buSzPct val="100000"/>
              <a:buAutoNum type="arabicPeriod"/>
            </a:pPr>
            <a:r>
              <a:rPr lang="es" sz="7500">
                <a:solidFill>
                  <a:srgbClr val="4D4D4D"/>
                </a:solidFill>
                <a:highlight>
                  <a:srgbClr val="F5F5F5"/>
                </a:highlight>
              </a:rPr>
              <a:t>Crea un “repositorio” (proyecto) con una herramienta de alojamiento de git (como Github).</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Copia (o clona) el repositorio en tu equipo local.</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Añade un archivo en tu repositorio local y “confirma” (guarda) los cambios.</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“Envía” tus cambios a la rama maestra.</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Realiza un cambio en tu archivo con una herramienta de alojamiento de git y confírmalo.</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“Incorpora” los cambios en tu equipo local.</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Crea una “rama” (versión), haz un cambio y confírmalo.</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Abre una “solicitud de incorporación de cambios” (propón cambios en la rama maestra).</a:t>
            </a:r>
            <a:endParaRPr sz="7500">
              <a:solidFill>
                <a:srgbClr val="4D4D4D"/>
              </a:solidFill>
              <a:highlight>
                <a:srgbClr val="F5F5F5"/>
              </a:highlight>
            </a:endParaRPr>
          </a:p>
          <a:p>
            <a:pPr marL="457200" lvl="0" indent="-347662" algn="l" rtl="0">
              <a:spcBef>
                <a:spcPts val="0"/>
              </a:spcBef>
              <a:spcAft>
                <a:spcPts val="0"/>
              </a:spcAft>
              <a:buClr>
                <a:srgbClr val="4D4D4D"/>
              </a:buClr>
              <a:buSzPct val="100000"/>
              <a:buAutoNum type="arabicPeriod"/>
            </a:pPr>
            <a:r>
              <a:rPr lang="es" sz="7500">
                <a:solidFill>
                  <a:srgbClr val="4D4D4D"/>
                </a:solidFill>
                <a:highlight>
                  <a:srgbClr val="F5F5F5"/>
                </a:highlight>
              </a:rPr>
              <a:t>“Fusiona” tu rama con la rama maestra.</a:t>
            </a:r>
            <a:endParaRPr sz="7500">
              <a:solidFill>
                <a:srgbClr val="4D4D4D"/>
              </a:solidFill>
              <a:highlight>
                <a:srgbClr val="F5F5F5"/>
              </a:highlight>
            </a:endParaRPr>
          </a:p>
          <a:p>
            <a:pPr marL="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Flujo de trabajo en Git</a:t>
            </a:r>
            <a:endParaRPr/>
          </a:p>
        </p:txBody>
      </p:sp>
      <p:sp>
        <p:nvSpPr>
          <p:cNvPr id="277" name="Google Shape;277;p42"/>
          <p:cNvSpPr txBox="1">
            <a:spLocks noGrp="1"/>
          </p:cNvSpPr>
          <p:nvPr>
            <p:ph type="body" idx="1"/>
          </p:nvPr>
        </p:nvSpPr>
        <p:spPr>
          <a:xfrm>
            <a:off x="311700" y="1128300"/>
            <a:ext cx="8520600" cy="729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s" sz="1700">
                <a:solidFill>
                  <a:srgbClr val="24292E"/>
                </a:solidFill>
                <a:highlight>
                  <a:srgbClr val="FFFFFF"/>
                </a:highlight>
              </a:rPr>
              <a:t>En la parte superior de la página de Configuración rápida del repositorio de GitHub, haz clic en  para copiar la URL del repositorio remoto.</a:t>
            </a:r>
            <a:endParaRPr sz="1700"/>
          </a:p>
        </p:txBody>
      </p:sp>
      <p:pic>
        <p:nvPicPr>
          <p:cNvPr id="278" name="Google Shape;278;p42"/>
          <p:cNvPicPr preferRelativeResize="0"/>
          <p:nvPr/>
        </p:nvPicPr>
        <p:blipFill>
          <a:blip r:embed="rId3">
            <a:alphaModFix/>
          </a:blip>
          <a:stretch>
            <a:fillRect/>
          </a:stretch>
        </p:blipFill>
        <p:spPr>
          <a:xfrm>
            <a:off x="311700" y="1688300"/>
            <a:ext cx="8353779" cy="3106925"/>
          </a:xfrm>
          <a:prstGeom prst="rect">
            <a:avLst/>
          </a:prstGeom>
          <a:noFill/>
          <a:ln>
            <a:noFill/>
          </a:ln>
        </p:spPr>
      </p:pic>
      <p:sp>
        <p:nvSpPr>
          <p:cNvPr id="279" name="Google Shape;279;p42"/>
          <p:cNvSpPr/>
          <p:nvPr/>
        </p:nvSpPr>
        <p:spPr>
          <a:xfrm>
            <a:off x="5491725" y="2959875"/>
            <a:ext cx="2996100" cy="3555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2"/>
          <p:cNvSpPr/>
          <p:nvPr/>
        </p:nvSpPr>
        <p:spPr>
          <a:xfrm>
            <a:off x="7559275" y="1907950"/>
            <a:ext cx="1095300" cy="4209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Flujo de trabajo en Git</a:t>
            </a:r>
            <a:endParaRPr/>
          </a:p>
        </p:txBody>
      </p:sp>
      <p:sp>
        <p:nvSpPr>
          <p:cNvPr id="286" name="Google Shape;286;p43"/>
          <p:cNvSpPr txBox="1">
            <a:spLocks noGrp="1"/>
          </p:cNvSpPr>
          <p:nvPr>
            <p:ph type="body" idx="1"/>
          </p:nvPr>
        </p:nvSpPr>
        <p:spPr>
          <a:xfrm>
            <a:off x="311700" y="1229875"/>
            <a:ext cx="8520600" cy="816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s" sz="1600">
                <a:solidFill>
                  <a:srgbClr val="24292E"/>
                </a:solidFill>
                <a:highlight>
                  <a:srgbClr val="FFFFFF"/>
                </a:highlight>
              </a:rPr>
              <a:t>Añadimos nuestro servidor remoto de git, copiado en el paso anterior:</a:t>
            </a:r>
            <a:endParaRPr sz="1600">
              <a:solidFill>
                <a:srgbClr val="24292E"/>
              </a:solidFill>
              <a:highlight>
                <a:srgbClr val="FFFFFF"/>
              </a:highlight>
            </a:endParaRPr>
          </a:p>
          <a:p>
            <a:pPr marL="0" lvl="0" indent="0" algn="l" rtl="0">
              <a:lnSpc>
                <a:spcPct val="95000"/>
              </a:lnSpc>
              <a:spcBef>
                <a:spcPts val="1200"/>
              </a:spcBef>
              <a:spcAft>
                <a:spcPts val="1200"/>
              </a:spcAft>
              <a:buSzPts val="605"/>
              <a:buNone/>
            </a:pPr>
            <a:r>
              <a:rPr lang="es" sz="1600">
                <a:solidFill>
                  <a:srgbClr val="24292E"/>
                </a:solidFill>
                <a:highlight>
                  <a:srgbClr val="FFFFFF"/>
                </a:highlight>
              </a:rPr>
              <a:t>&gt; git remote add origin URL_GITHUB</a:t>
            </a:r>
            <a:endParaRPr sz="1600">
              <a:solidFill>
                <a:srgbClr val="24292E"/>
              </a:solidFill>
              <a:highlight>
                <a:srgbClr val="FFFFFF"/>
              </a:highlight>
            </a:endParaRPr>
          </a:p>
        </p:txBody>
      </p:sp>
      <p:pic>
        <p:nvPicPr>
          <p:cNvPr id="287" name="Google Shape;287;p43"/>
          <p:cNvPicPr preferRelativeResize="0"/>
          <p:nvPr/>
        </p:nvPicPr>
        <p:blipFill>
          <a:blip r:embed="rId3">
            <a:alphaModFix/>
          </a:blip>
          <a:stretch>
            <a:fillRect/>
          </a:stretch>
        </p:blipFill>
        <p:spPr>
          <a:xfrm>
            <a:off x="311700" y="2045875"/>
            <a:ext cx="8039100" cy="1609725"/>
          </a:xfrm>
          <a:prstGeom prst="rect">
            <a:avLst/>
          </a:prstGeom>
          <a:noFill/>
          <a:ln>
            <a:noFill/>
          </a:ln>
        </p:spPr>
      </p:pic>
      <p:sp>
        <p:nvSpPr>
          <p:cNvPr id="288" name="Google Shape;288;p43"/>
          <p:cNvSpPr txBox="1">
            <a:spLocks noGrp="1"/>
          </p:cNvSpPr>
          <p:nvPr>
            <p:ph type="body" idx="1"/>
          </p:nvPr>
        </p:nvSpPr>
        <p:spPr>
          <a:xfrm>
            <a:off x="311688" y="3758875"/>
            <a:ext cx="8520600" cy="513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500"/>
              <a:t>&gt; git remote -v: verifica la URL del servidor remoto introducido actualmente</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txBox="1">
            <a:spLocks noGrp="1"/>
          </p:cNvSpPr>
          <p:nvPr>
            <p:ph type="title"/>
          </p:nvPr>
        </p:nvSpPr>
        <p:spPr>
          <a:xfrm>
            <a:off x="311700" y="1343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Flujo de trabajo en Git</a:t>
            </a:r>
            <a:endParaRPr/>
          </a:p>
          <a:p>
            <a:pPr marL="0" lvl="0" indent="0" algn="l" rtl="0">
              <a:spcBef>
                <a:spcPts val="0"/>
              </a:spcBef>
              <a:spcAft>
                <a:spcPts val="0"/>
              </a:spcAft>
              <a:buNone/>
            </a:pPr>
            <a:endParaRPr/>
          </a:p>
        </p:txBody>
      </p:sp>
      <p:pic>
        <p:nvPicPr>
          <p:cNvPr id="294" name="Google Shape;294;p44"/>
          <p:cNvPicPr preferRelativeResize="0"/>
          <p:nvPr/>
        </p:nvPicPr>
        <p:blipFill>
          <a:blip r:embed="rId3">
            <a:alphaModFix/>
          </a:blip>
          <a:stretch>
            <a:fillRect/>
          </a:stretch>
        </p:blipFill>
        <p:spPr>
          <a:xfrm>
            <a:off x="311701" y="930725"/>
            <a:ext cx="5260700" cy="3913625"/>
          </a:xfrm>
          <a:prstGeom prst="rect">
            <a:avLst/>
          </a:prstGeom>
          <a:noFill/>
          <a:ln>
            <a:noFill/>
          </a:ln>
        </p:spPr>
      </p:pic>
      <p:pic>
        <p:nvPicPr>
          <p:cNvPr id="295" name="Google Shape;295;p44"/>
          <p:cNvPicPr preferRelativeResize="0"/>
          <p:nvPr/>
        </p:nvPicPr>
        <p:blipFill>
          <a:blip r:embed="rId4">
            <a:alphaModFix/>
          </a:blip>
          <a:stretch>
            <a:fillRect/>
          </a:stretch>
        </p:blipFill>
        <p:spPr>
          <a:xfrm>
            <a:off x="4781550" y="1981438"/>
            <a:ext cx="4362450" cy="2276475"/>
          </a:xfrm>
          <a:prstGeom prst="rect">
            <a:avLst/>
          </a:prstGeom>
          <a:noFill/>
          <a:ln>
            <a:noFill/>
          </a:ln>
        </p:spPr>
      </p:pic>
      <p:sp>
        <p:nvSpPr>
          <p:cNvPr id="296" name="Google Shape;296;p44"/>
          <p:cNvSpPr txBox="1"/>
          <p:nvPr/>
        </p:nvSpPr>
        <p:spPr>
          <a:xfrm>
            <a:off x="311700" y="618800"/>
            <a:ext cx="8520600" cy="431100"/>
          </a:xfrm>
          <a:prstGeom prst="rect">
            <a:avLst/>
          </a:prstGeom>
          <a:noFill/>
          <a:ln>
            <a:noFill/>
          </a:ln>
        </p:spPr>
        <p:txBody>
          <a:bodyPr spcFirstLastPara="1" wrap="square" lIns="91425" tIns="91425" rIns="91425" bIns="91425" anchor="t" anchorCtr="0">
            <a:spAutoFit/>
          </a:bodyPr>
          <a:lstStyle/>
          <a:p>
            <a:pPr marL="0" lvl="0" indent="0" algn="l" rtl="0">
              <a:lnSpc>
                <a:spcPct val="125000"/>
              </a:lnSpc>
              <a:spcBef>
                <a:spcPts val="1800"/>
              </a:spcBef>
              <a:spcAft>
                <a:spcPts val="1200"/>
              </a:spcAft>
              <a:buNone/>
            </a:pPr>
            <a:r>
              <a:rPr lang="es" sz="1600">
                <a:highlight>
                  <a:srgbClr val="FFFFFF"/>
                </a:highlight>
                <a:latin typeface="Roboto"/>
                <a:ea typeface="Roboto"/>
                <a:cs typeface="Roboto"/>
                <a:sym typeface="Roboto"/>
              </a:rPr>
              <a:t>Cambiar direcciones URL remotas </a:t>
            </a:r>
            <a:endParaRPr sz="1600">
              <a:highlight>
                <a:srgbClr val="FFFFFF"/>
              </a:highlight>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Flujo de trabajo en Git</a:t>
            </a:r>
            <a:endParaRPr/>
          </a:p>
          <a:p>
            <a:pPr marL="0" lvl="0" indent="0" algn="l" rtl="0">
              <a:spcBef>
                <a:spcPts val="0"/>
              </a:spcBef>
              <a:spcAft>
                <a:spcPts val="0"/>
              </a:spcAft>
              <a:buNone/>
            </a:pPr>
            <a:endParaRPr/>
          </a:p>
        </p:txBody>
      </p:sp>
      <p:sp>
        <p:nvSpPr>
          <p:cNvPr id="302" name="Google Shape;302;p45"/>
          <p:cNvSpPr txBox="1">
            <a:spLocks noGrp="1"/>
          </p:cNvSpPr>
          <p:nvPr>
            <p:ph type="body" idx="1"/>
          </p:nvPr>
        </p:nvSpPr>
        <p:spPr>
          <a:xfrm>
            <a:off x="311700" y="1229875"/>
            <a:ext cx="8520600" cy="7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a:highlight>
                  <a:srgbClr val="FFFFFF"/>
                </a:highlight>
              </a:rPr>
              <a:t>Sube los cambios</a:t>
            </a:r>
            <a:r>
              <a:rPr lang="es" sz="1600">
                <a:solidFill>
                  <a:srgbClr val="24292E"/>
                </a:solidFill>
                <a:highlight>
                  <a:srgbClr val="FFFFFF"/>
                </a:highlight>
              </a:rPr>
              <a:t> en tu repositorio local a GitHub.</a:t>
            </a:r>
            <a:endParaRPr sz="1600">
              <a:solidFill>
                <a:srgbClr val="24292E"/>
              </a:solidFill>
              <a:highlight>
                <a:srgbClr val="FFFFFF"/>
              </a:highlight>
            </a:endParaRPr>
          </a:p>
          <a:p>
            <a:pPr marL="0" lvl="0" indent="0" algn="l" rtl="0">
              <a:spcBef>
                <a:spcPts val="1200"/>
              </a:spcBef>
              <a:spcAft>
                <a:spcPts val="1200"/>
              </a:spcAft>
              <a:buNone/>
            </a:pPr>
            <a:r>
              <a:rPr lang="es" sz="1600">
                <a:solidFill>
                  <a:srgbClr val="24292E"/>
                </a:solidFill>
                <a:highlight>
                  <a:srgbClr val="FFFFFF"/>
                </a:highlight>
              </a:rPr>
              <a:t>&gt; git push origin master</a:t>
            </a:r>
            <a:endParaRPr sz="1600">
              <a:solidFill>
                <a:srgbClr val="24292E"/>
              </a:solidFill>
              <a:highlight>
                <a:srgbClr val="FFFFFF"/>
              </a:highlight>
            </a:endParaRPr>
          </a:p>
        </p:txBody>
      </p:sp>
      <p:pic>
        <p:nvPicPr>
          <p:cNvPr id="303" name="Google Shape;303;p45"/>
          <p:cNvPicPr preferRelativeResize="0"/>
          <p:nvPr/>
        </p:nvPicPr>
        <p:blipFill>
          <a:blip r:embed="rId3">
            <a:alphaModFix/>
          </a:blip>
          <a:stretch>
            <a:fillRect/>
          </a:stretch>
        </p:blipFill>
        <p:spPr>
          <a:xfrm>
            <a:off x="311700" y="2096725"/>
            <a:ext cx="7800975" cy="2095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Hacer checkout a un repositorio</a:t>
            </a:r>
            <a:endParaRPr/>
          </a:p>
          <a:p>
            <a:pPr marL="0" lvl="0" indent="0" algn="l" rtl="0">
              <a:spcBef>
                <a:spcPts val="0"/>
              </a:spcBef>
              <a:spcAft>
                <a:spcPts val="0"/>
              </a:spcAft>
              <a:buNone/>
            </a:pPr>
            <a:endParaRPr/>
          </a:p>
        </p:txBody>
      </p:sp>
      <p:pic>
        <p:nvPicPr>
          <p:cNvPr id="309" name="Google Shape;309;p46"/>
          <p:cNvPicPr preferRelativeResize="0"/>
          <p:nvPr/>
        </p:nvPicPr>
        <p:blipFill>
          <a:blip r:embed="rId3">
            <a:alphaModFix/>
          </a:blip>
          <a:stretch>
            <a:fillRect/>
          </a:stretch>
        </p:blipFill>
        <p:spPr>
          <a:xfrm>
            <a:off x="419688" y="1179563"/>
            <a:ext cx="8201025" cy="2695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Resumen</a:t>
            </a:r>
            <a:endParaRPr/>
          </a:p>
        </p:txBody>
      </p:sp>
      <p:pic>
        <p:nvPicPr>
          <p:cNvPr id="315" name="Google Shape;315;p47"/>
          <p:cNvPicPr preferRelativeResize="0"/>
          <p:nvPr/>
        </p:nvPicPr>
        <p:blipFill>
          <a:blip r:embed="rId3">
            <a:alphaModFix/>
          </a:blip>
          <a:stretch>
            <a:fillRect/>
          </a:stretch>
        </p:blipFill>
        <p:spPr>
          <a:xfrm>
            <a:off x="939188" y="1229863"/>
            <a:ext cx="5400675" cy="3495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48"/>
          <p:cNvPicPr preferRelativeResize="0"/>
          <p:nvPr/>
        </p:nvPicPr>
        <p:blipFill>
          <a:blip r:embed="rId3">
            <a:alphaModFix/>
          </a:blip>
          <a:stretch>
            <a:fillRect/>
          </a:stretch>
        </p:blipFill>
        <p:spPr>
          <a:xfrm>
            <a:off x="1438275" y="257175"/>
            <a:ext cx="6267450" cy="4629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49"/>
          <p:cNvPicPr preferRelativeResize="0"/>
          <p:nvPr/>
        </p:nvPicPr>
        <p:blipFill>
          <a:blip r:embed="rId3">
            <a:alphaModFix/>
          </a:blip>
          <a:stretch>
            <a:fillRect/>
          </a:stretch>
        </p:blipFill>
        <p:spPr>
          <a:xfrm>
            <a:off x="208912" y="253213"/>
            <a:ext cx="8726174" cy="46370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50"/>
          <p:cNvPicPr preferRelativeResize="0"/>
          <p:nvPr/>
        </p:nvPicPr>
        <p:blipFill>
          <a:blip r:embed="rId3">
            <a:alphaModFix/>
          </a:blip>
          <a:stretch>
            <a:fillRect/>
          </a:stretch>
        </p:blipFill>
        <p:spPr>
          <a:xfrm>
            <a:off x="451550" y="348063"/>
            <a:ext cx="8240899" cy="44473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1"/>
          <p:cNvPicPr preferRelativeResize="0"/>
          <p:nvPr/>
        </p:nvPicPr>
        <p:blipFill>
          <a:blip r:embed="rId3">
            <a:alphaModFix/>
          </a:blip>
          <a:stretch>
            <a:fillRect/>
          </a:stretch>
        </p:blipFill>
        <p:spPr>
          <a:xfrm>
            <a:off x="77662" y="300125"/>
            <a:ext cx="8988675" cy="454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721895" y="0"/>
            <a:ext cx="7700211"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Comandos básicos</a:t>
            </a:r>
            <a:endParaRPr/>
          </a:p>
          <a:p>
            <a:pPr marL="0" lvl="0" indent="0" algn="l" rtl="0">
              <a:spcBef>
                <a:spcPts val="0"/>
              </a:spcBef>
              <a:spcAft>
                <a:spcPts val="0"/>
              </a:spcAft>
              <a:buNone/>
            </a:pPr>
            <a:endParaRPr/>
          </a:p>
        </p:txBody>
      </p:sp>
      <p:sp>
        <p:nvSpPr>
          <p:cNvPr id="109" name="Google Shape;109;p17"/>
          <p:cNvSpPr txBox="1">
            <a:spLocks noGrp="1"/>
          </p:cNvSpPr>
          <p:nvPr>
            <p:ph type="body" idx="1"/>
          </p:nvPr>
        </p:nvSpPr>
        <p:spPr>
          <a:xfrm>
            <a:off x="311700" y="1017800"/>
            <a:ext cx="8520600" cy="3785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030303"/>
              </a:buClr>
              <a:buSzPts val="1800"/>
              <a:buChar char="❏"/>
            </a:pPr>
            <a:r>
              <a:rPr lang="es" b="1">
                <a:solidFill>
                  <a:srgbClr val="030303"/>
                </a:solidFill>
                <a:highlight>
                  <a:srgbClr val="F9F9F9"/>
                </a:highlight>
              </a:rPr>
              <a:t>git config --list</a:t>
            </a:r>
            <a:r>
              <a:rPr lang="es">
                <a:solidFill>
                  <a:srgbClr val="030303"/>
                </a:solidFill>
                <a:highlight>
                  <a:srgbClr val="F9F9F9"/>
                </a:highlight>
              </a:rPr>
              <a:t> Para mostrar la configuración </a:t>
            </a:r>
            <a:endParaRPr>
              <a:solidFill>
                <a:srgbClr val="030303"/>
              </a:solidFill>
              <a:highlight>
                <a:srgbClr val="F9F9F9"/>
              </a:highlight>
            </a:endParaRPr>
          </a:p>
          <a:p>
            <a:pPr marL="457200" lvl="0" indent="-342900" algn="l" rtl="0">
              <a:lnSpc>
                <a:spcPct val="150000"/>
              </a:lnSpc>
              <a:spcBef>
                <a:spcPts val="0"/>
              </a:spcBef>
              <a:spcAft>
                <a:spcPts val="0"/>
              </a:spcAft>
              <a:buClr>
                <a:srgbClr val="030303"/>
              </a:buClr>
              <a:buSzPts val="1800"/>
              <a:buChar char="❏"/>
            </a:pPr>
            <a:r>
              <a:rPr lang="es" b="1">
                <a:solidFill>
                  <a:srgbClr val="030303"/>
                </a:solidFill>
                <a:highlight>
                  <a:srgbClr val="F9F9F9"/>
                </a:highlight>
              </a:rPr>
              <a:t>git status</a:t>
            </a:r>
            <a:r>
              <a:rPr lang="es">
                <a:solidFill>
                  <a:srgbClr val="030303"/>
                </a:solidFill>
                <a:highlight>
                  <a:srgbClr val="F9F9F9"/>
                </a:highlight>
              </a:rPr>
              <a:t> Ver en qué estado están los documentos</a:t>
            </a:r>
            <a:endParaRPr>
              <a:solidFill>
                <a:srgbClr val="030303"/>
              </a:solidFill>
              <a:highlight>
                <a:srgbClr val="F9F9F9"/>
              </a:highlight>
            </a:endParaRPr>
          </a:p>
          <a:p>
            <a:pPr marL="457200" lvl="0" indent="0" algn="l" rtl="0">
              <a:lnSpc>
                <a:spcPct val="150000"/>
              </a:lnSpc>
              <a:spcBef>
                <a:spcPts val="0"/>
              </a:spcBef>
              <a:spcAft>
                <a:spcPts val="0"/>
              </a:spcAft>
              <a:buNone/>
            </a:pPr>
            <a:endParaRPr>
              <a:solidFill>
                <a:srgbClr val="030303"/>
              </a:solidFill>
              <a:highlight>
                <a:srgbClr val="F9F9F9"/>
              </a:highlight>
            </a:endParaRPr>
          </a:p>
          <a:p>
            <a:pPr marL="457200" lvl="0" indent="-342900" algn="l" rtl="0">
              <a:lnSpc>
                <a:spcPct val="150000"/>
              </a:lnSpc>
              <a:spcBef>
                <a:spcPts val="0"/>
              </a:spcBef>
              <a:spcAft>
                <a:spcPts val="0"/>
              </a:spcAft>
              <a:buClr>
                <a:srgbClr val="030303"/>
              </a:buClr>
              <a:buSzPts val="1800"/>
              <a:buChar char="❏"/>
            </a:pPr>
            <a:r>
              <a:rPr lang="es" b="1">
                <a:solidFill>
                  <a:srgbClr val="030303"/>
                </a:solidFill>
                <a:highlight>
                  <a:srgbClr val="F9F9F9"/>
                </a:highlight>
              </a:rPr>
              <a:t>git init</a:t>
            </a:r>
            <a:r>
              <a:rPr lang="es">
                <a:solidFill>
                  <a:srgbClr val="030303"/>
                </a:solidFill>
                <a:highlight>
                  <a:srgbClr val="F9F9F9"/>
                </a:highlight>
              </a:rPr>
              <a:t>: crea un nuevo repositorio de Git</a:t>
            </a:r>
            <a:endParaRPr>
              <a:solidFill>
                <a:srgbClr val="030303"/>
              </a:solidFill>
              <a:highlight>
                <a:srgbClr val="F9F9F9"/>
              </a:highlight>
            </a:endParaRPr>
          </a:p>
          <a:p>
            <a:pPr marL="457200" lvl="0" indent="-342900" algn="l" rtl="0">
              <a:lnSpc>
                <a:spcPct val="150000"/>
              </a:lnSpc>
              <a:spcBef>
                <a:spcPts val="0"/>
              </a:spcBef>
              <a:spcAft>
                <a:spcPts val="0"/>
              </a:spcAft>
              <a:buClr>
                <a:srgbClr val="030303"/>
              </a:buClr>
              <a:buSzPts val="1800"/>
              <a:buChar char="❏"/>
            </a:pPr>
            <a:r>
              <a:rPr lang="es" b="1">
                <a:solidFill>
                  <a:srgbClr val="030303"/>
                </a:solidFill>
                <a:highlight>
                  <a:srgbClr val="F9F9F9"/>
                </a:highlight>
              </a:rPr>
              <a:t>git add &lt;file&gt;</a:t>
            </a:r>
            <a:r>
              <a:rPr lang="es">
                <a:solidFill>
                  <a:srgbClr val="030303"/>
                </a:solidFill>
                <a:highlight>
                  <a:srgbClr val="F9F9F9"/>
                </a:highlight>
              </a:rPr>
              <a:t> Pasa los docs a staging area</a:t>
            </a:r>
            <a:endParaRPr>
              <a:solidFill>
                <a:srgbClr val="030303"/>
              </a:solidFill>
              <a:highlight>
                <a:srgbClr val="F9F9F9"/>
              </a:highlight>
            </a:endParaRPr>
          </a:p>
          <a:p>
            <a:pPr marL="457200" lvl="0" indent="-342900" algn="l" rtl="0">
              <a:lnSpc>
                <a:spcPct val="150000"/>
              </a:lnSpc>
              <a:spcBef>
                <a:spcPts val="0"/>
              </a:spcBef>
              <a:spcAft>
                <a:spcPts val="0"/>
              </a:spcAft>
              <a:buClr>
                <a:srgbClr val="030303"/>
              </a:buClr>
              <a:buSzPts val="1800"/>
              <a:buChar char="❏"/>
            </a:pPr>
            <a:r>
              <a:rPr lang="es" b="1">
                <a:solidFill>
                  <a:srgbClr val="030303"/>
                </a:solidFill>
                <a:highlight>
                  <a:srgbClr val="F9F9F9"/>
                </a:highlight>
              </a:rPr>
              <a:t>git add</a:t>
            </a:r>
            <a:r>
              <a:rPr lang="es">
                <a:solidFill>
                  <a:srgbClr val="030303"/>
                </a:solidFill>
                <a:highlight>
                  <a:srgbClr val="F9F9F9"/>
                </a:highlight>
              </a:rPr>
              <a:t> . Pasa todos los archivos</a:t>
            </a:r>
            <a:endParaRPr>
              <a:solidFill>
                <a:srgbClr val="030303"/>
              </a:solidFill>
              <a:highlight>
                <a:srgbClr val="F9F9F9"/>
              </a:highlight>
            </a:endParaRPr>
          </a:p>
          <a:p>
            <a:pPr marL="457200" lvl="0" indent="-342900" algn="l" rtl="0">
              <a:lnSpc>
                <a:spcPct val="150000"/>
              </a:lnSpc>
              <a:spcBef>
                <a:spcPts val="0"/>
              </a:spcBef>
              <a:spcAft>
                <a:spcPts val="0"/>
              </a:spcAft>
              <a:buClr>
                <a:srgbClr val="030303"/>
              </a:buClr>
              <a:buSzPts val="1800"/>
              <a:buChar char="❏"/>
            </a:pPr>
            <a:r>
              <a:rPr lang="es">
                <a:solidFill>
                  <a:srgbClr val="030303"/>
                </a:solidFill>
                <a:highlight>
                  <a:srgbClr val="F9F9F9"/>
                </a:highlight>
              </a:rPr>
              <a:t>* </a:t>
            </a:r>
            <a:r>
              <a:rPr lang="es" b="1">
                <a:solidFill>
                  <a:srgbClr val="030303"/>
                </a:solidFill>
                <a:highlight>
                  <a:srgbClr val="F9F9F9"/>
                </a:highlight>
              </a:rPr>
              <a:t>git commit</a:t>
            </a:r>
            <a:r>
              <a:rPr lang="es">
                <a:solidFill>
                  <a:srgbClr val="030303"/>
                </a:solidFill>
                <a:highlight>
                  <a:srgbClr val="F9F9F9"/>
                </a:highlight>
              </a:rPr>
              <a:t> Pasa los docs de staging area a repository</a:t>
            </a:r>
            <a:endParaRPr>
              <a:solidFill>
                <a:srgbClr val="030303"/>
              </a:solidFill>
              <a:highlight>
                <a:srgbClr val="F9F9F9"/>
              </a:highlight>
            </a:endParaRPr>
          </a:p>
          <a:p>
            <a:pPr marL="914400" lvl="1" indent="-342900" algn="l" rtl="0">
              <a:lnSpc>
                <a:spcPct val="150000"/>
              </a:lnSpc>
              <a:spcBef>
                <a:spcPts val="0"/>
              </a:spcBef>
              <a:spcAft>
                <a:spcPts val="0"/>
              </a:spcAft>
              <a:buClr>
                <a:srgbClr val="030303"/>
              </a:buClr>
              <a:buSzPts val="1800"/>
              <a:buChar char="❏"/>
            </a:pPr>
            <a:r>
              <a:rPr lang="es" sz="1800">
                <a:solidFill>
                  <a:srgbClr val="030303"/>
                </a:solidFill>
                <a:highlight>
                  <a:srgbClr val="F9F9F9"/>
                </a:highlight>
              </a:rPr>
              <a:t>* </a:t>
            </a:r>
            <a:r>
              <a:rPr lang="es" sz="1800" b="1">
                <a:solidFill>
                  <a:srgbClr val="030303"/>
                </a:solidFill>
                <a:highlight>
                  <a:srgbClr val="F9F9F9"/>
                </a:highlight>
              </a:rPr>
              <a:t>git commit - m “comment”</a:t>
            </a:r>
            <a:r>
              <a:rPr lang="es" sz="1800">
                <a:solidFill>
                  <a:srgbClr val="030303"/>
                </a:solidFill>
                <a:highlight>
                  <a:srgbClr val="F9F9F9"/>
                </a:highlight>
              </a:rPr>
              <a:t> </a:t>
            </a:r>
            <a:endParaRPr sz="1800">
              <a:solidFill>
                <a:srgbClr val="030303"/>
              </a:solidFill>
              <a:highlight>
                <a:srgbClr val="F9F9F9"/>
              </a:highlight>
            </a:endParaRPr>
          </a:p>
          <a:p>
            <a:pPr marL="457200" lvl="0" indent="-342900" algn="l" rtl="0">
              <a:lnSpc>
                <a:spcPct val="150000"/>
              </a:lnSpc>
              <a:spcBef>
                <a:spcPts val="0"/>
              </a:spcBef>
              <a:spcAft>
                <a:spcPts val="0"/>
              </a:spcAft>
              <a:buClr>
                <a:srgbClr val="030303"/>
              </a:buClr>
              <a:buSzPts val="1800"/>
              <a:buChar char="❏"/>
            </a:pPr>
            <a:r>
              <a:rPr lang="es">
                <a:solidFill>
                  <a:srgbClr val="030303"/>
                </a:solidFill>
                <a:highlight>
                  <a:srgbClr val="F9F9F9"/>
                </a:highlight>
              </a:rPr>
              <a:t>* </a:t>
            </a:r>
            <a:r>
              <a:rPr lang="es" b="1">
                <a:solidFill>
                  <a:srgbClr val="030303"/>
                </a:solidFill>
                <a:highlight>
                  <a:srgbClr val="F9F9F9"/>
                </a:highlight>
              </a:rPr>
              <a:t>git push</a:t>
            </a:r>
            <a:r>
              <a:rPr lang="es">
                <a:solidFill>
                  <a:srgbClr val="030303"/>
                </a:solidFill>
                <a:highlight>
                  <a:srgbClr val="F9F9F9"/>
                </a:highlight>
              </a:rPr>
              <a:t> Subir los documentos a un server (Github)</a:t>
            </a:r>
            <a:endParaRPr>
              <a:solidFill>
                <a:srgbClr val="030303"/>
              </a:solidFill>
              <a:highlight>
                <a:srgbClr val="F9F9F9"/>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Comandos básicos</a:t>
            </a:r>
            <a:endParaRPr/>
          </a:p>
          <a:p>
            <a:pPr marL="0" lvl="0" indent="0" algn="l" rtl="0">
              <a:spcBef>
                <a:spcPts val="0"/>
              </a:spcBef>
              <a:spcAft>
                <a:spcPts val="0"/>
              </a:spcAft>
              <a:buNone/>
            </a:pPr>
            <a:endParaRPr/>
          </a:p>
        </p:txBody>
      </p:sp>
      <p:sp>
        <p:nvSpPr>
          <p:cNvPr id="115" name="Google Shape;115;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25000" lnSpcReduction="20000"/>
          </a:bodyPr>
          <a:lstStyle/>
          <a:p>
            <a:pPr marL="0" lvl="0" indent="0" algn="l" rtl="0">
              <a:lnSpc>
                <a:spcPct val="95000"/>
              </a:lnSpc>
              <a:spcBef>
                <a:spcPts val="0"/>
              </a:spcBef>
              <a:spcAft>
                <a:spcPts val="0"/>
              </a:spcAft>
              <a:buClr>
                <a:srgbClr val="000000"/>
              </a:buClr>
              <a:buSzPct val="31428"/>
              <a:buFont typeface="Arial"/>
              <a:buNone/>
            </a:pPr>
            <a:endParaRPr sz="1400">
              <a:solidFill>
                <a:srgbClr val="030303"/>
              </a:solidFill>
              <a:highlight>
                <a:srgbClr val="F9F9F9"/>
              </a:highlight>
            </a:endParaRPr>
          </a:p>
          <a:p>
            <a:pPr marL="457200" lvl="0" indent="-332749" algn="l" rtl="0">
              <a:lnSpc>
                <a:spcPct val="150000"/>
              </a:lnSpc>
              <a:spcBef>
                <a:spcPts val="12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pull</a:t>
            </a:r>
            <a:r>
              <a:rPr lang="es" sz="6560">
                <a:solidFill>
                  <a:srgbClr val="030303"/>
                </a:solidFill>
                <a:highlight>
                  <a:srgbClr val="F9F9F9"/>
                </a:highlight>
              </a:rPr>
              <a:t>  Traer los docs de un server, traer los cambios de tus compañeros</a:t>
            </a:r>
            <a:endParaRPr sz="6560">
              <a:solidFill>
                <a:srgbClr val="030303"/>
              </a:solidFill>
              <a:highlight>
                <a:srgbClr val="F9F9F9"/>
              </a:highlight>
            </a:endParaRPr>
          </a:p>
          <a:p>
            <a:pPr marL="457200" lvl="0" indent="-332749" algn="l" rtl="0">
              <a:lnSpc>
                <a:spcPct val="150000"/>
              </a:lnSpc>
              <a:spcBef>
                <a:spcPts val="12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clone</a:t>
            </a:r>
            <a:r>
              <a:rPr lang="es" sz="6560">
                <a:solidFill>
                  <a:srgbClr val="030303"/>
                </a:solidFill>
                <a:highlight>
                  <a:srgbClr val="F9F9F9"/>
                </a:highlight>
              </a:rPr>
              <a:t> Hacerte una copia de lo que está en el server a tu PC</a:t>
            </a:r>
            <a:endParaRPr sz="6560">
              <a:solidFill>
                <a:srgbClr val="030303"/>
              </a:solidFill>
              <a:highlight>
                <a:srgbClr val="F9F9F9"/>
              </a:highlight>
            </a:endParaRPr>
          </a:p>
          <a:p>
            <a:pPr marL="457200" lvl="0" indent="-332749" algn="l" rtl="0">
              <a:lnSpc>
                <a:spcPct val="150000"/>
              </a:lnSpc>
              <a:spcBef>
                <a:spcPts val="10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checkout -- &lt;file&gt;</a:t>
            </a:r>
            <a:r>
              <a:rPr lang="es" sz="6560">
                <a:solidFill>
                  <a:srgbClr val="030303"/>
                </a:solidFill>
                <a:highlight>
                  <a:srgbClr val="F9F9F9"/>
                </a:highlight>
              </a:rPr>
              <a:t> Para revertir los cambios de los archivos</a:t>
            </a:r>
            <a:endParaRPr sz="6560">
              <a:solidFill>
                <a:srgbClr val="030303"/>
              </a:solidFill>
              <a:highlight>
                <a:srgbClr val="F9F9F9"/>
              </a:highlight>
            </a:endParaRPr>
          </a:p>
          <a:p>
            <a:pPr marL="457200" lvl="0" indent="-332749" algn="l" rtl="0">
              <a:lnSpc>
                <a:spcPct val="150000"/>
              </a:lnSpc>
              <a:spcBef>
                <a:spcPts val="10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diff &lt;file&gt;</a:t>
            </a:r>
            <a:r>
              <a:rPr lang="es" sz="6560">
                <a:solidFill>
                  <a:srgbClr val="030303"/>
                </a:solidFill>
                <a:highlight>
                  <a:srgbClr val="F9F9F9"/>
                </a:highlight>
              </a:rPr>
              <a:t> Para ver las diferencias hechas en los archivos</a:t>
            </a:r>
            <a:endParaRPr sz="6560">
              <a:solidFill>
                <a:srgbClr val="030303"/>
              </a:solidFill>
              <a:highlight>
                <a:srgbClr val="F9F9F9"/>
              </a:highlight>
            </a:endParaRPr>
          </a:p>
          <a:p>
            <a:pPr marL="457200" lvl="0" indent="-332749" algn="l" rtl="0">
              <a:lnSpc>
                <a:spcPct val="150000"/>
              </a:lnSpc>
              <a:spcBef>
                <a:spcPts val="10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branch</a:t>
            </a:r>
            <a:r>
              <a:rPr lang="es" sz="6560">
                <a:solidFill>
                  <a:srgbClr val="030303"/>
                </a:solidFill>
                <a:highlight>
                  <a:srgbClr val="F9F9F9"/>
                </a:highlight>
              </a:rPr>
              <a:t> Ver las ramas que hay ("master" es la rama default)</a:t>
            </a:r>
            <a:endParaRPr sz="6560">
              <a:solidFill>
                <a:srgbClr val="030303"/>
              </a:solidFill>
              <a:highlight>
                <a:srgbClr val="F9F9F9"/>
              </a:highlight>
            </a:endParaRPr>
          </a:p>
          <a:p>
            <a:pPr marL="457200" lvl="0" indent="-332749" algn="l" rtl="0">
              <a:lnSpc>
                <a:spcPct val="150000"/>
              </a:lnSpc>
              <a:spcBef>
                <a:spcPts val="10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branch "nombre"</a:t>
            </a:r>
            <a:r>
              <a:rPr lang="es" sz="6560">
                <a:solidFill>
                  <a:srgbClr val="030303"/>
                </a:solidFill>
                <a:highlight>
                  <a:srgbClr val="F9F9F9"/>
                </a:highlight>
              </a:rPr>
              <a:t> Crear una nueva rama</a:t>
            </a:r>
            <a:endParaRPr sz="6560">
              <a:solidFill>
                <a:srgbClr val="030303"/>
              </a:solidFill>
              <a:highlight>
                <a:srgbClr val="F9F9F9"/>
              </a:highlight>
            </a:endParaRPr>
          </a:p>
          <a:p>
            <a:pPr marL="457200" lvl="0" indent="-332749" algn="l" rtl="0">
              <a:lnSpc>
                <a:spcPct val="150000"/>
              </a:lnSpc>
              <a:spcBef>
                <a:spcPts val="1000"/>
              </a:spcBef>
              <a:spcAft>
                <a:spcPts val="0"/>
              </a:spcAft>
              <a:buClr>
                <a:srgbClr val="030303"/>
              </a:buClr>
              <a:buSzPct val="100000"/>
              <a:buChar char="❏"/>
            </a:pPr>
            <a:r>
              <a:rPr lang="es" sz="6560">
                <a:solidFill>
                  <a:srgbClr val="030303"/>
                </a:solidFill>
                <a:highlight>
                  <a:srgbClr val="F9F9F9"/>
                </a:highlight>
              </a:rPr>
              <a:t>* </a:t>
            </a:r>
            <a:r>
              <a:rPr lang="es" sz="6560" b="1">
                <a:solidFill>
                  <a:srgbClr val="030303"/>
                </a:solidFill>
                <a:highlight>
                  <a:srgbClr val="F9F9F9"/>
                </a:highlight>
              </a:rPr>
              <a:t>git checkout "nombre"</a:t>
            </a:r>
            <a:r>
              <a:rPr lang="es" sz="6560">
                <a:solidFill>
                  <a:srgbClr val="030303"/>
                </a:solidFill>
                <a:highlight>
                  <a:srgbClr val="F9F9F9"/>
                </a:highlight>
              </a:rPr>
              <a:t> Ir a una rama en específico </a:t>
            </a:r>
            <a:endParaRPr sz="6560"/>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2623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GitHub </a:t>
            </a:r>
            <a:endParaRPr/>
          </a:p>
        </p:txBody>
      </p:sp>
      <p:pic>
        <p:nvPicPr>
          <p:cNvPr id="121" name="Google Shape;121;p19"/>
          <p:cNvPicPr preferRelativeResize="0"/>
          <p:nvPr/>
        </p:nvPicPr>
        <p:blipFill>
          <a:blip r:embed="rId3">
            <a:alphaModFix/>
          </a:blip>
          <a:stretch>
            <a:fillRect/>
          </a:stretch>
        </p:blipFill>
        <p:spPr>
          <a:xfrm>
            <a:off x="1490163" y="870174"/>
            <a:ext cx="5867561" cy="405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GitHub </a:t>
            </a:r>
            <a:endParaRPr/>
          </a:p>
        </p:txBody>
      </p:sp>
      <p:sp>
        <p:nvSpPr>
          <p:cNvPr id="127" name="Google Shape;127;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b="1"/>
              <a:t>Clonar repositorio</a:t>
            </a:r>
            <a:endParaRPr b="1"/>
          </a:p>
        </p:txBody>
      </p:sp>
      <p:pic>
        <p:nvPicPr>
          <p:cNvPr id="128" name="Google Shape;128;p20"/>
          <p:cNvPicPr preferRelativeResize="0"/>
          <p:nvPr/>
        </p:nvPicPr>
        <p:blipFill>
          <a:blip r:embed="rId3">
            <a:alphaModFix/>
          </a:blip>
          <a:stretch>
            <a:fillRect/>
          </a:stretch>
        </p:blipFill>
        <p:spPr>
          <a:xfrm>
            <a:off x="429863" y="1756125"/>
            <a:ext cx="2752725" cy="2590800"/>
          </a:xfrm>
          <a:prstGeom prst="rect">
            <a:avLst/>
          </a:prstGeom>
          <a:noFill/>
          <a:ln>
            <a:noFill/>
          </a:ln>
        </p:spPr>
      </p:pic>
      <p:pic>
        <p:nvPicPr>
          <p:cNvPr id="129" name="Google Shape;129;p20"/>
          <p:cNvPicPr preferRelativeResize="0"/>
          <p:nvPr/>
        </p:nvPicPr>
        <p:blipFill>
          <a:blip r:embed="rId4">
            <a:alphaModFix/>
          </a:blip>
          <a:stretch>
            <a:fillRect/>
          </a:stretch>
        </p:blipFill>
        <p:spPr>
          <a:xfrm>
            <a:off x="3970525" y="209550"/>
            <a:ext cx="4781550" cy="472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GitHub</a:t>
            </a:r>
            <a:endParaRPr/>
          </a:p>
        </p:txBody>
      </p:sp>
      <p:pic>
        <p:nvPicPr>
          <p:cNvPr id="135" name="Google Shape;135;p21"/>
          <p:cNvPicPr preferRelativeResize="0"/>
          <p:nvPr/>
        </p:nvPicPr>
        <p:blipFill>
          <a:blip r:embed="rId3">
            <a:alphaModFix/>
          </a:blip>
          <a:stretch>
            <a:fillRect/>
          </a:stretch>
        </p:blipFill>
        <p:spPr>
          <a:xfrm>
            <a:off x="1725900" y="1017800"/>
            <a:ext cx="5692199" cy="39453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4" ma:contentTypeDescription="Crear nuevo documento." ma:contentTypeScope="" ma:versionID="60a0f9d2fcc39d67a5c61ca454fb6c55">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a2677099b9b85e583cf72e9aa2f8ebb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356F7D-2A24-49CE-803E-1BCF241802B9}"/>
</file>

<file path=customXml/itemProps2.xml><?xml version="1.0" encoding="utf-8"?>
<ds:datastoreItem xmlns:ds="http://schemas.openxmlformats.org/officeDocument/2006/customXml" ds:itemID="{AC44A460-7364-4923-917F-42AA12D7588C}"/>
</file>

<file path=customXml/itemProps3.xml><?xml version="1.0" encoding="utf-8"?>
<ds:datastoreItem xmlns:ds="http://schemas.openxmlformats.org/officeDocument/2006/customXml" ds:itemID="{CE94E00C-0E33-492D-83E5-B341F6603651}"/>
</file>

<file path=docProps/app.xml><?xml version="1.0" encoding="utf-8"?>
<Properties xmlns="http://schemas.openxmlformats.org/officeDocument/2006/extended-properties" xmlns:vt="http://schemas.openxmlformats.org/officeDocument/2006/docPropsVTypes">
  <TotalTime>0</TotalTime>
  <Words>880</Words>
  <Application>Microsoft Office PowerPoint</Application>
  <PresentationFormat>Presentación en pantalla (16:9)</PresentationFormat>
  <Paragraphs>102</Paragraphs>
  <Slides>39</Slides>
  <Notes>39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39</vt:i4>
      </vt:variant>
    </vt:vector>
  </HeadingPairs>
  <TitlesOfParts>
    <vt:vector size="43" baseType="lpstr">
      <vt:lpstr>Courier New</vt:lpstr>
      <vt:lpstr>Arial</vt:lpstr>
      <vt:lpstr>Roboto</vt:lpstr>
      <vt:lpstr>Geometric</vt:lpstr>
      <vt:lpstr>Gestión de clientes Git</vt:lpstr>
      <vt:lpstr>Instalaciones</vt:lpstr>
      <vt:lpstr>Resumen del funcionamiento de Git</vt:lpstr>
      <vt:lpstr>Presentación de PowerPoint</vt:lpstr>
      <vt:lpstr>Comandos básicos </vt:lpstr>
      <vt:lpstr>Comandos básicos </vt:lpstr>
      <vt:lpstr>GitHub </vt:lpstr>
      <vt:lpstr>GitHub </vt:lpstr>
      <vt:lpstr>GitHub</vt:lpstr>
      <vt:lpstr>GitHub</vt:lpstr>
      <vt:lpstr>GitHub</vt:lpstr>
      <vt:lpstr>SourceTree</vt:lpstr>
      <vt:lpstr>SourceTree</vt:lpstr>
      <vt:lpstr>SourceTree</vt:lpstr>
      <vt:lpstr>SourceTree</vt:lpstr>
      <vt:lpstr>Presentación de PowerPoint</vt:lpstr>
      <vt:lpstr>SourceTree</vt:lpstr>
      <vt:lpstr>SourceTree - Tags</vt:lpstr>
      <vt:lpstr>Git Fetch vs Git Pull</vt:lpstr>
      <vt:lpstr>SourceTree - Branch</vt:lpstr>
      <vt:lpstr>SourceTree</vt:lpstr>
      <vt:lpstr>Git - Comandos útiles</vt:lpstr>
      <vt:lpstr>Git - Comandos útiles </vt:lpstr>
      <vt:lpstr>Git - Comandos útiles </vt:lpstr>
      <vt:lpstr>Git - Comandos útiles </vt:lpstr>
      <vt:lpstr>Git - Comandos útiles </vt:lpstr>
      <vt:lpstr>Gestión de ramas</vt:lpstr>
      <vt:lpstr>Flujo de trabajo en Git</vt:lpstr>
      <vt:lpstr>Flujo de trabajo en Git </vt:lpstr>
      <vt:lpstr>Flujo de trabajo en Git</vt:lpstr>
      <vt:lpstr>Flujo de trabajo en Git</vt:lpstr>
      <vt:lpstr>Flujo de trabajo en Git </vt:lpstr>
      <vt:lpstr>Flujo de trabajo en Git </vt:lpstr>
      <vt:lpstr>Hacer checkout a un repositorio </vt:lpstr>
      <vt:lpstr>Resumen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clientes Git</dc:title>
  <cp:lastModifiedBy>Sergio Laguna Olmo</cp:lastModifiedBy>
  <cp:revision>1</cp:revision>
  <dcterms:modified xsi:type="dcterms:W3CDTF">2021-02-11T11:56:37Z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