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71" r:id="rId115"/>
    <p:sldId id="372" r:id="rId116"/>
    <p:sldId id="373" r:id="rId117"/>
    <p:sldId id="374" r:id="rId118"/>
    <p:sldId id="375" r:id="rId119"/>
    <p:sldId id="376" r:id="rId120"/>
    <p:sldId id="377" r:id="rId121"/>
    <p:sldId id="378" r:id="rId122"/>
    <p:sldId id="379" r:id="rId123"/>
    <p:sldId id="380" r:id="rId124"/>
  </p:sldIdLst>
  <p:sldSz cx="9144000" cy="5143500" type="screen16x9"/>
  <p:notesSz cx="6858000" cy="9144000"/>
  <p:embeddedFontLst>
    <p:embeddedFont>
      <p:font typeface="Roboto" panose="02000000000000000000" pitchFamily="2" charset="0"/>
      <p:regular r:id="rId126"/>
      <p:bold r:id="rId127"/>
      <p:italic r:id="rId128"/>
      <p:boldItalic r:id="rId129"/>
    </p:embeddedFont>
    <p:embeddedFont>
      <p:font typeface="Verdana" panose="020B0604030504040204" pitchFamily="34" charset="0"/>
      <p:regular r:id="rId130"/>
      <p:bold r:id="rId131"/>
      <p:italic r:id="rId132"/>
      <p:boldItalic r:id="rId1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F78BD-A720-4AFA-88D7-71707942646E}">
  <a:tblStyle styleId="{E46F78BD-A720-4AFA-88D7-71707942646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3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customXml" Target="../customXml/item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139"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5.fntdata"/><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6.fntdata"/><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a2a6f7e2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a2a6f7e2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d3a7969410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d3a796941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d3a7969410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d3a796941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d3a7969410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d3a796941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3a7969410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3a796941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d889815ff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d889815ff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d3a3fd7d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d3a3fd7d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d3a796941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d3a796941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d84afb0fa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d84afb0fa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7b0c1886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7b0c1886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7b0c18867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7b0c18867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a5059749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a5059749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7b0c18867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7b0c18867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7b0c18867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7b0c18867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7b0c18867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7b0c1886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b0c18867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b0c18867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d8bf1cdd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d8bf1cdd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7b0c18867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7b0c18867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7b0c188677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7b0c18867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7b0c188677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7b0c18867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7b0c188677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7b0c18867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7b0c188677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7b0c18867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c2dec18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c2dec18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7b0c18867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7b0c18867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7b0c188677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7b0c18867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7b0c18867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7b0c18867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c2dec18f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c2dec18f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c2dec18f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c2dec18f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cc2dec18f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cc2dec18f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c2dec18f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c2dec18f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c2dec18f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c2dec18f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c2dec18f8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c2dec18f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c2dec18f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c2dec18f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a17cac14f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a17cac14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ebb9425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ebb9425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ebb94251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ebb9425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ebb94251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ebb94251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cebb94251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cebb94251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ebb94251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ebb94251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cebb942511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cebb94251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bb9425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bb9425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ebb94251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ebb94251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ebb942511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ebb94251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cebb94251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cebb94251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a17cac14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a17cac14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cebb942511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cebb94251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cebb94251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cebb94251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cebb942511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cebb94251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cebb94251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cebb9425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ebb94251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ebb94251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cd068a30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cd068a30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088070e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088070e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c746e64f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c746e64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46e64f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46e64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08602f46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08602f4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a17cac14f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a17cac14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08602f4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d08602f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d08602f46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d08602f46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d08602f46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d08602f46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08602f46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d08602f46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d08602f46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d08602f46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08602f46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d08602f46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0efef252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0efef252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d0efef25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d0efef25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d0efef252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d0efef252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d0efef252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0efef252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a5059749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a505974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d0efef252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d0efef252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0efef252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0efef252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d0efef252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d0efef252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0efef2521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d0efef252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0efef252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d0efef252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d274977ad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d274977ad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274977ad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274977ad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274977ad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274977ad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d274977ad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d274977ad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274977ad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274977ad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a5059749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a5059749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274977ad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274977ad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d274977a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d274977a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d274977ad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d274977ad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d274977ad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d274977a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274977ad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274977ad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d274977ad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d274977ad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d274977ad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d274977ad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d27648e6f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d27648e6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27648e6f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27648e6f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d27648e6f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d27648e6f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a17cac14f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a17cac14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d27648e6f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d27648e6f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d27648e6f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d27648e6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d27648e6f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d27648e6f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d27648e6f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d27648e6f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d27648e6f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d27648e6f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d27648e6f7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d27648e6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27648e6f7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27648e6f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d3a796941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d3a79694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d4353911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d435391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d43539117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d43539117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c746e64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c746e64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d43539117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d43539117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d43539117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d4353911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d43539117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d4353911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d43539117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d43539117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d43539117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d43539117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d43539117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d43539117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d435391178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d43539117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d43539117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d43539117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d3a796941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d3a796941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d3a796941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d3a796941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a17cac14f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a17cac14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d3a796941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d3a796941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d3a796941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d3a796941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d3a7969410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d3a796941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d3a7969410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d3a796941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3a796941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3a796941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d3a7969410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d3a796941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d3a796941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d3a796941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3a7969410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3a796941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d3a796941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d3a796941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d3a7969410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d3a796941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100.xml"/><Relationship Id="rId1" Type="http://schemas.openxmlformats.org/officeDocument/2006/relationships/slideLayout" Target="../slideLayouts/slideLayout3.xml"/><Relationship Id="rId4" Type="http://schemas.openxmlformats.org/officeDocument/2006/relationships/image" Target="../media/image138.png"/></Relationships>
</file>

<file path=ppt/slides/_rels/slide10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03.xml"/><Relationship Id="rId1" Type="http://schemas.openxmlformats.org/officeDocument/2006/relationships/slideLayout" Target="../slideLayouts/slideLayout3.xml"/><Relationship Id="rId4" Type="http://schemas.openxmlformats.org/officeDocument/2006/relationships/image" Target="../media/image141.png"/></Relationships>
</file>

<file path=ppt/slides/_rels/slide10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116.xml"/><Relationship Id="rId1" Type="http://schemas.openxmlformats.org/officeDocument/2006/relationships/slideLayout" Target="../slideLayouts/slideLayout3.xml"/><Relationship Id="rId5" Type="http://schemas.openxmlformats.org/officeDocument/2006/relationships/image" Target="../media/image150.png"/><Relationship Id="rId4" Type="http://schemas.openxmlformats.org/officeDocument/2006/relationships/image" Target="../media/image149.png"/></Relationships>
</file>

<file path=ppt/slides/_rels/slide11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17.xml"/><Relationship Id="rId1" Type="http://schemas.openxmlformats.org/officeDocument/2006/relationships/slideLayout" Target="../slideLayouts/slideLayout3.xml"/><Relationship Id="rId5" Type="http://schemas.openxmlformats.org/officeDocument/2006/relationships/image" Target="../media/image153.png"/><Relationship Id="rId4" Type="http://schemas.openxmlformats.org/officeDocument/2006/relationships/image" Target="../media/image152.png"/></Relationships>
</file>

<file path=ppt/slides/_rels/slide118.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118.xml"/><Relationship Id="rId1" Type="http://schemas.openxmlformats.org/officeDocument/2006/relationships/slideLayout" Target="../slideLayouts/slideLayout3.xml"/><Relationship Id="rId5" Type="http://schemas.openxmlformats.org/officeDocument/2006/relationships/image" Target="../media/image156.png"/><Relationship Id="rId4" Type="http://schemas.openxmlformats.org/officeDocument/2006/relationships/image" Target="../media/image155.png"/></Relationships>
</file>

<file path=ppt/slides/_rels/slide119.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119.xml"/><Relationship Id="rId1" Type="http://schemas.openxmlformats.org/officeDocument/2006/relationships/slideLayout" Target="../slideLayouts/slideLayout3.xml"/><Relationship Id="rId5" Type="http://schemas.openxmlformats.org/officeDocument/2006/relationships/image" Target="../media/image159.png"/><Relationship Id="rId4" Type="http://schemas.openxmlformats.org/officeDocument/2006/relationships/image" Target="../media/image15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20.xml"/><Relationship Id="rId1" Type="http://schemas.openxmlformats.org/officeDocument/2006/relationships/slideLayout" Target="../slideLayouts/slideLayout3.xml"/><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image" Target="../media/image161.png"/></Relationships>
</file>

<file path=ppt/slides/_rels/slide121.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121.xml"/><Relationship Id="rId1" Type="http://schemas.openxmlformats.org/officeDocument/2006/relationships/slideLayout" Target="../slideLayouts/slideLayout3.xml"/><Relationship Id="rId4" Type="http://schemas.openxmlformats.org/officeDocument/2006/relationships/image" Target="../media/image165.png"/></Relationships>
</file>

<file path=ppt/slides/_rels/slide122.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122.xml"/><Relationship Id="rId1" Type="http://schemas.openxmlformats.org/officeDocument/2006/relationships/slideLayout" Target="../slideLayouts/slideLayout3.xml"/><Relationship Id="rId4" Type="http://schemas.openxmlformats.org/officeDocument/2006/relationships/image" Target="../media/image167.png"/></Relationships>
</file>

<file path=ppt/slides/_rels/slide123.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3.xml"/><Relationship Id="rId4" Type="http://schemas.openxmlformats.org/officeDocument/2006/relationships/image" Target="../media/image17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81.png"/></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91.png"/></Relationships>
</file>

<file path=ppt/slides/_rels/slide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94.png"/><Relationship Id="rId4" Type="http://schemas.openxmlformats.org/officeDocument/2006/relationships/image" Target="../media/image93.png"/></Relationships>
</file>

<file path=ppt/slides/_rels/slide6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105.png"/></Relationships>
</file>

<file path=ppt/slides/_rels/slide7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image" Target="../media/image112.png"/><Relationship Id="rId4" Type="http://schemas.openxmlformats.org/officeDocument/2006/relationships/image" Target="../media/image111.png"/></Relationships>
</file>

<file path=ppt/slides/_rels/slide8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81.xml"/><Relationship Id="rId1" Type="http://schemas.openxmlformats.org/officeDocument/2006/relationships/slideLayout" Target="../slideLayouts/slideLayout3.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8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83.xml"/><Relationship Id="rId1" Type="http://schemas.openxmlformats.org/officeDocument/2006/relationships/slideLayout" Target="../slideLayouts/slideLayout3.xml"/><Relationship Id="rId5" Type="http://schemas.openxmlformats.org/officeDocument/2006/relationships/image" Target="../media/image120.png"/><Relationship Id="rId4" Type="http://schemas.openxmlformats.org/officeDocument/2006/relationships/image" Target="../media/image119.png"/></Relationships>
</file>

<file path=ppt/slides/_rels/slide8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s://www.mysqltutorial.org/mysql-having.aspx" TargetMode="External"/><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122.png"/></Relationships>
</file>

<file path=ppt/slides/_rels/slide8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124.png"/></Relationships>
</file>

<file path=ppt/slides/_rels/slide8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126.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129.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99.xml"/><Relationship Id="rId1" Type="http://schemas.openxmlformats.org/officeDocument/2006/relationships/slideLayout" Target="../slideLayouts/slideLayout3.xml"/><Relationship Id="rId4" Type="http://schemas.openxmlformats.org/officeDocument/2006/relationships/image" Target="../media/image1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80474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Unidad 8 SELECT</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Querying data</a:t>
            </a:r>
            <a:endParaRPr/>
          </a:p>
          <a:p>
            <a:pPr marL="0" lvl="0" indent="0" algn="l" rtl="0">
              <a:spcBef>
                <a:spcPts val="0"/>
              </a:spcBef>
              <a:spcAft>
                <a:spcPts val="0"/>
              </a:spcAft>
              <a:buNone/>
            </a:pPr>
            <a:endParaRPr/>
          </a:p>
        </p:txBody>
      </p:sp>
      <p:sp>
        <p:nvSpPr>
          <p:cNvPr id="146" name="Google Shape;146;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Ejemplos básicos para recuperar datos de una o varias columnas de una sola tabla:</a:t>
            </a:r>
            <a:endParaRPr/>
          </a:p>
          <a:p>
            <a:pPr marL="0" lvl="0" indent="0" algn="l" rtl="0">
              <a:spcBef>
                <a:spcPts val="1200"/>
              </a:spcBef>
              <a:spcAft>
                <a:spcPts val="1200"/>
              </a:spcAft>
              <a:buNone/>
            </a:pPr>
            <a:endParaRPr/>
          </a:p>
        </p:txBody>
      </p:sp>
      <p:pic>
        <p:nvPicPr>
          <p:cNvPr id="147" name="Google Shape;147;p22"/>
          <p:cNvPicPr preferRelativeResize="0"/>
          <p:nvPr/>
        </p:nvPicPr>
        <p:blipFill>
          <a:blip r:embed="rId3">
            <a:alphaModFix/>
          </a:blip>
          <a:stretch>
            <a:fillRect/>
          </a:stretch>
        </p:blipFill>
        <p:spPr>
          <a:xfrm>
            <a:off x="311688" y="2043100"/>
            <a:ext cx="1990725" cy="1057275"/>
          </a:xfrm>
          <a:prstGeom prst="rect">
            <a:avLst/>
          </a:prstGeom>
          <a:noFill/>
          <a:ln>
            <a:noFill/>
          </a:ln>
        </p:spPr>
      </p:pic>
      <p:pic>
        <p:nvPicPr>
          <p:cNvPr id="148" name="Google Shape;148;p22"/>
          <p:cNvPicPr preferRelativeResize="0"/>
          <p:nvPr/>
        </p:nvPicPr>
        <p:blipFill>
          <a:blip r:embed="rId4">
            <a:alphaModFix/>
          </a:blip>
          <a:stretch>
            <a:fillRect/>
          </a:stretch>
        </p:blipFill>
        <p:spPr>
          <a:xfrm>
            <a:off x="2608175" y="2043100"/>
            <a:ext cx="1543050" cy="2124075"/>
          </a:xfrm>
          <a:prstGeom prst="rect">
            <a:avLst/>
          </a:prstGeom>
          <a:noFill/>
          <a:ln>
            <a:noFill/>
          </a:ln>
        </p:spPr>
      </p:pic>
      <p:pic>
        <p:nvPicPr>
          <p:cNvPr id="149" name="Google Shape;149;p22"/>
          <p:cNvPicPr preferRelativeResize="0"/>
          <p:nvPr/>
        </p:nvPicPr>
        <p:blipFill>
          <a:blip r:embed="rId5">
            <a:alphaModFix/>
          </a:blip>
          <a:stretch>
            <a:fillRect/>
          </a:stretch>
        </p:blipFill>
        <p:spPr>
          <a:xfrm>
            <a:off x="4854950" y="2176438"/>
            <a:ext cx="1657350" cy="92392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varias filas (IN, NOT IN)</a:t>
            </a:r>
            <a:endParaRPr/>
          </a:p>
          <a:p>
            <a:pPr marL="0" lvl="0" indent="0" algn="l" rtl="0">
              <a:spcBef>
                <a:spcPts val="0"/>
              </a:spcBef>
              <a:spcAft>
                <a:spcPts val="0"/>
              </a:spcAft>
              <a:buNone/>
            </a:pPr>
            <a:endParaRPr/>
          </a:p>
        </p:txBody>
      </p:sp>
      <p:pic>
        <p:nvPicPr>
          <p:cNvPr id="811" name="Google Shape;811;p112"/>
          <p:cNvPicPr preferRelativeResize="0"/>
          <p:nvPr/>
        </p:nvPicPr>
        <p:blipFill>
          <a:blip r:embed="rId3">
            <a:alphaModFix/>
          </a:blip>
          <a:stretch>
            <a:fillRect/>
          </a:stretch>
        </p:blipFill>
        <p:spPr>
          <a:xfrm>
            <a:off x="311700" y="1017800"/>
            <a:ext cx="5928075" cy="1266850"/>
          </a:xfrm>
          <a:prstGeom prst="rect">
            <a:avLst/>
          </a:prstGeom>
          <a:noFill/>
          <a:ln>
            <a:noFill/>
          </a:ln>
        </p:spPr>
      </p:pic>
      <p:pic>
        <p:nvPicPr>
          <p:cNvPr id="812" name="Google Shape;812;p112"/>
          <p:cNvPicPr preferRelativeResize="0"/>
          <p:nvPr/>
        </p:nvPicPr>
        <p:blipFill>
          <a:blip r:embed="rId4">
            <a:alphaModFix/>
          </a:blip>
          <a:stretch>
            <a:fillRect/>
          </a:stretch>
        </p:blipFill>
        <p:spPr>
          <a:xfrm>
            <a:off x="311700" y="2209145"/>
            <a:ext cx="6675700" cy="2675755"/>
          </a:xfrm>
          <a:prstGeom prst="rect">
            <a:avLst/>
          </a:prstGeom>
          <a:noFill/>
          <a:ln>
            <a:noFill/>
          </a:ln>
        </p:spPr>
      </p:pic>
      <p:sp>
        <p:nvSpPr>
          <p:cNvPr id="813" name="Google Shape;813;p112"/>
          <p:cNvSpPr txBox="1"/>
          <p:nvPr/>
        </p:nvSpPr>
        <p:spPr>
          <a:xfrm>
            <a:off x="6987400" y="2571750"/>
            <a:ext cx="1917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a:highlight>
                  <a:srgbClr val="FFFFFF"/>
                </a:highlight>
                <a:latin typeface="Roboto"/>
                <a:ea typeface="Roboto"/>
                <a:cs typeface="Roboto"/>
                <a:sym typeface="Roboto"/>
              </a:rPr>
              <a:t>Consulta para encontrar los clientes que no han realizado ningún pedido</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1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 de varias columnas</a:t>
            </a:r>
            <a:endParaRPr/>
          </a:p>
          <a:p>
            <a:pPr marL="0" lvl="0" indent="0" algn="l" rtl="0">
              <a:spcBef>
                <a:spcPts val="0"/>
              </a:spcBef>
              <a:spcAft>
                <a:spcPts val="0"/>
              </a:spcAft>
              <a:buNone/>
            </a:pPr>
            <a:endParaRPr/>
          </a:p>
        </p:txBody>
      </p:sp>
      <p:sp>
        <p:nvSpPr>
          <p:cNvPr id="819" name="Google Shape;819;p11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Una subconsulta de varias columnas devuelve más de una columna a la consulta externa y se puede enumerar en la cláusula WHERE o HAVING de la consulta externa.</a:t>
            </a:r>
            <a:endParaRPr/>
          </a:p>
          <a:p>
            <a:pPr marL="0" lvl="0" indent="0" algn="l" rtl="0">
              <a:spcBef>
                <a:spcPts val="1200"/>
              </a:spcBef>
              <a:spcAft>
                <a:spcPts val="0"/>
              </a:spcAft>
              <a:buNone/>
            </a:pPr>
            <a:r>
              <a:rPr lang="es"/>
              <a:t>Por ejemplo, la siguiente consulta muestra los detalles históricos del empleado para aquellos cuyo salario actual está en el rango de 1000 y 2000 y trabajan en el departamento 10 o 20.</a:t>
            </a:r>
            <a:endParaRPr/>
          </a:p>
          <a:p>
            <a:pPr marL="0" lvl="0" indent="0" algn="l" rtl="0">
              <a:spcBef>
                <a:spcPts val="1200"/>
              </a:spcBef>
              <a:spcAft>
                <a:spcPts val="1200"/>
              </a:spcAft>
              <a:buNone/>
            </a:pPr>
            <a:endParaRPr/>
          </a:p>
        </p:txBody>
      </p:sp>
      <p:pic>
        <p:nvPicPr>
          <p:cNvPr id="820" name="Google Shape;820;p113"/>
          <p:cNvPicPr preferRelativeResize="0"/>
          <p:nvPr/>
        </p:nvPicPr>
        <p:blipFill>
          <a:blip r:embed="rId3">
            <a:alphaModFix/>
          </a:blip>
          <a:stretch>
            <a:fillRect/>
          </a:stretch>
        </p:blipFill>
        <p:spPr>
          <a:xfrm>
            <a:off x="2730850" y="3146976"/>
            <a:ext cx="6281025" cy="16934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varias filas (Tablas temporales)</a:t>
            </a:r>
            <a:endParaRPr/>
          </a:p>
        </p:txBody>
      </p:sp>
      <p:sp>
        <p:nvSpPr>
          <p:cNvPr id="826" name="Google Shape;826;p1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Cuando se utiliza una subconsulta de varias columnas en la cláusula FROM de la consulta externa, se crea una tabla temporal a la que se puede hacer referencia.</a:t>
            </a:r>
            <a:endParaRPr/>
          </a:p>
          <a:p>
            <a:pPr marL="457200" lvl="0" indent="-342900" algn="l" rtl="0">
              <a:lnSpc>
                <a:spcPct val="150000"/>
              </a:lnSpc>
              <a:spcBef>
                <a:spcPts val="0"/>
              </a:spcBef>
              <a:spcAft>
                <a:spcPts val="0"/>
              </a:spcAft>
              <a:buSzPts val="1800"/>
              <a:buChar char="❏"/>
            </a:pPr>
            <a:r>
              <a:rPr lang="es"/>
              <a:t>Los resultados de la subconsulta se tratan como cualquier otra tabla en la cláusula FROM. </a:t>
            </a:r>
            <a:endParaRPr/>
          </a:p>
          <a:p>
            <a:pPr marL="457200" lvl="0" indent="-342900" algn="l" rtl="0">
              <a:lnSpc>
                <a:spcPct val="150000"/>
              </a:lnSpc>
              <a:spcBef>
                <a:spcPts val="0"/>
              </a:spcBef>
              <a:spcAft>
                <a:spcPts val="0"/>
              </a:spcAft>
              <a:buSzPts val="1800"/>
              <a:buChar char="❏"/>
            </a:pPr>
            <a:r>
              <a:rPr lang="es"/>
              <a:t>Si la tabla temporal contiene datos agrupados, los subconjuntos agrupados se tratan como filas separadas de datos en una tabla.</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varias filas (Tablas temporales)</a:t>
            </a:r>
            <a:endParaRPr/>
          </a:p>
          <a:p>
            <a:pPr marL="0" lvl="0" indent="0" algn="l" rtl="0">
              <a:spcBef>
                <a:spcPts val="0"/>
              </a:spcBef>
              <a:spcAft>
                <a:spcPts val="0"/>
              </a:spcAft>
              <a:buNone/>
            </a:pPr>
            <a:endParaRPr/>
          </a:p>
        </p:txBody>
      </p:sp>
      <p:sp>
        <p:nvSpPr>
          <p:cNvPr id="832" name="Google Shape;832;p1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La siguiente subconsulta busca el número máximo , mínimo y promedio de artículos en pedidos de venta:</a:t>
            </a:r>
            <a:endParaRPr/>
          </a:p>
        </p:txBody>
      </p:sp>
      <p:pic>
        <p:nvPicPr>
          <p:cNvPr id="833" name="Google Shape;833;p115"/>
          <p:cNvPicPr preferRelativeResize="0"/>
          <p:nvPr/>
        </p:nvPicPr>
        <p:blipFill>
          <a:blip r:embed="rId3">
            <a:alphaModFix/>
          </a:blip>
          <a:stretch>
            <a:fillRect/>
          </a:stretch>
        </p:blipFill>
        <p:spPr>
          <a:xfrm>
            <a:off x="4615300" y="2451322"/>
            <a:ext cx="4379800" cy="1114250"/>
          </a:xfrm>
          <a:prstGeom prst="rect">
            <a:avLst/>
          </a:prstGeom>
          <a:noFill/>
          <a:ln>
            <a:noFill/>
          </a:ln>
        </p:spPr>
      </p:pic>
      <p:pic>
        <p:nvPicPr>
          <p:cNvPr id="834" name="Google Shape;834;p115"/>
          <p:cNvPicPr preferRelativeResize="0"/>
          <p:nvPr/>
        </p:nvPicPr>
        <p:blipFill>
          <a:blip r:embed="rId4">
            <a:alphaModFix/>
          </a:blip>
          <a:stretch>
            <a:fillRect/>
          </a:stretch>
        </p:blipFill>
        <p:spPr>
          <a:xfrm>
            <a:off x="352975" y="1889700"/>
            <a:ext cx="3988975" cy="299407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varias filas (Tablas temporales)</a:t>
            </a:r>
            <a:endParaRPr/>
          </a:p>
        </p:txBody>
      </p:sp>
      <p:pic>
        <p:nvPicPr>
          <p:cNvPr id="840" name="Google Shape;840;p116"/>
          <p:cNvPicPr preferRelativeResize="0"/>
          <p:nvPr/>
        </p:nvPicPr>
        <p:blipFill>
          <a:blip r:embed="rId3">
            <a:alphaModFix/>
          </a:blip>
          <a:stretch>
            <a:fillRect/>
          </a:stretch>
        </p:blipFill>
        <p:spPr>
          <a:xfrm>
            <a:off x="311700" y="1229875"/>
            <a:ext cx="8520599" cy="2934431"/>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vs JOIN</a:t>
            </a:r>
            <a:endParaRPr/>
          </a:p>
        </p:txBody>
      </p:sp>
      <p:sp>
        <p:nvSpPr>
          <p:cNvPr id="846" name="Google Shape;846;p1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El rendimiento de una consulta en MySQL que utilice solamente JOINs versus otra que emplee subconsultas es relativo; esto depende mucho de la naturaleza del problema que necesites resolver.</a:t>
            </a:r>
            <a:endParaRPr/>
          </a:p>
          <a:p>
            <a:pPr marL="0" lvl="0" indent="0" algn="l" rtl="0">
              <a:spcBef>
                <a:spcPts val="1200"/>
              </a:spcBef>
              <a:spcAft>
                <a:spcPts val="0"/>
              </a:spcAft>
              <a:buNone/>
            </a:pPr>
            <a:r>
              <a:rPr lang="es"/>
              <a:t>En muchas ocasiones verás que la solución es usar una combinación de JOIN y subconsultas.</a:t>
            </a:r>
            <a:endParaRPr/>
          </a:p>
          <a:p>
            <a:pPr marL="0" lvl="0" indent="0" algn="l" rtl="0">
              <a:spcBef>
                <a:spcPts val="1200"/>
              </a:spcBef>
              <a:spcAft>
                <a:spcPts val="1200"/>
              </a:spcAft>
              <a:buNone/>
            </a:pP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vs JOIN</a:t>
            </a:r>
            <a:endParaRPr/>
          </a:p>
          <a:p>
            <a:pPr marL="0" lvl="0" indent="0" algn="l" rtl="0">
              <a:spcBef>
                <a:spcPts val="0"/>
              </a:spcBef>
              <a:spcAft>
                <a:spcPts val="0"/>
              </a:spcAft>
              <a:buNone/>
            </a:pPr>
            <a:endParaRPr/>
          </a:p>
        </p:txBody>
      </p:sp>
      <p:sp>
        <p:nvSpPr>
          <p:cNvPr id="852" name="Google Shape;852;p1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Factores que pueden incidir en el rendimiento de estos dos comandos:</a:t>
            </a:r>
            <a:endParaRPr/>
          </a:p>
          <a:p>
            <a:pPr marL="457200" lvl="0" indent="-342900" algn="l" rtl="0">
              <a:lnSpc>
                <a:spcPct val="150000"/>
              </a:lnSpc>
              <a:spcBef>
                <a:spcPts val="1200"/>
              </a:spcBef>
              <a:spcAft>
                <a:spcPts val="0"/>
              </a:spcAft>
              <a:buSzPts val="1800"/>
              <a:buChar char="❏"/>
            </a:pPr>
            <a:r>
              <a:rPr lang="es"/>
              <a:t>El uso de índices: </a:t>
            </a:r>
            <a:endParaRPr/>
          </a:p>
          <a:p>
            <a:pPr marL="457200" lvl="0" indent="0" algn="l" rtl="0">
              <a:lnSpc>
                <a:spcPct val="150000"/>
              </a:lnSpc>
              <a:spcBef>
                <a:spcPts val="1200"/>
              </a:spcBef>
              <a:spcAft>
                <a:spcPts val="0"/>
              </a:spcAft>
              <a:buNone/>
            </a:pPr>
            <a:r>
              <a:rPr lang="es" sz="1350">
                <a:solidFill>
                  <a:srgbClr val="222222"/>
                </a:solidFill>
                <a:highlight>
                  <a:srgbClr val="F9F9F9"/>
                </a:highlight>
                <a:latin typeface="Arial"/>
                <a:ea typeface="Arial"/>
                <a:cs typeface="Arial"/>
                <a:sym typeface="Arial"/>
              </a:rPr>
              <a:t>influyen de forma exponencial en el rendimiento de operadores como </a:t>
            </a:r>
            <a:r>
              <a:rPr lang="es" sz="1350">
                <a:solidFill>
                  <a:srgbClr val="1C1C33"/>
                </a:solidFill>
                <a:highlight>
                  <a:srgbClr val="EFEFEF"/>
                </a:highlight>
                <a:latin typeface="Arial"/>
                <a:ea typeface="Arial"/>
                <a:cs typeface="Arial"/>
                <a:sym typeface="Arial"/>
              </a:rPr>
              <a:t>JOIN</a:t>
            </a:r>
            <a:r>
              <a:rPr lang="es" sz="1350">
                <a:solidFill>
                  <a:srgbClr val="222222"/>
                </a:solidFill>
                <a:highlight>
                  <a:srgbClr val="F9F9F9"/>
                </a:highlight>
                <a:latin typeface="Arial"/>
                <a:ea typeface="Arial"/>
                <a:cs typeface="Arial"/>
                <a:sym typeface="Arial"/>
              </a:rPr>
              <a:t> y esto le brinda una gran ventaja si la subconsulta no lo aprovecha también.</a:t>
            </a:r>
            <a:endParaRPr/>
          </a:p>
          <a:p>
            <a:pPr marL="457200" lvl="0" indent="-342900" algn="l" rtl="0">
              <a:lnSpc>
                <a:spcPct val="150000"/>
              </a:lnSpc>
              <a:spcBef>
                <a:spcPts val="1200"/>
              </a:spcBef>
              <a:spcAft>
                <a:spcPts val="0"/>
              </a:spcAft>
              <a:buSzPts val="1800"/>
              <a:buChar char="❏"/>
            </a:pPr>
            <a:r>
              <a:rPr lang="es"/>
              <a:t>El tamaño de las tablas: </a:t>
            </a:r>
            <a:endParaRPr/>
          </a:p>
          <a:p>
            <a:pPr marL="457200" lvl="0" indent="0" algn="l" rtl="0">
              <a:lnSpc>
                <a:spcPct val="150000"/>
              </a:lnSpc>
              <a:spcBef>
                <a:spcPts val="1200"/>
              </a:spcBef>
              <a:spcAft>
                <a:spcPts val="1200"/>
              </a:spcAft>
              <a:buNone/>
            </a:pPr>
            <a:r>
              <a:rPr lang="es" sz="1350">
                <a:solidFill>
                  <a:srgbClr val="222222"/>
                </a:solidFill>
                <a:highlight>
                  <a:srgbClr val="F9F9F9"/>
                </a:highlight>
                <a:latin typeface="Arial"/>
                <a:ea typeface="Arial"/>
                <a:cs typeface="Arial"/>
                <a:sym typeface="Arial"/>
              </a:rPr>
              <a:t>si utilizas un conjunto de datos pequeño la diferencia es inapreciable, en cambio para tablas que manejan más de un millón o varios de registros, puede suponer una penalización de la CPU.</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Operadores ANY, ALL, EXISTS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ALL, ANY</a:t>
            </a:r>
            <a:endParaRPr/>
          </a:p>
        </p:txBody>
      </p:sp>
      <p:sp>
        <p:nvSpPr>
          <p:cNvPr id="863" name="Google Shape;863;p120"/>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SzPts val="1800"/>
              <a:buChar char="❏"/>
            </a:pPr>
            <a:r>
              <a:rPr lang="es"/>
              <a:t>Puedes utilizar una subconsulta </a:t>
            </a:r>
            <a:r>
              <a:rPr lang="es" b="1"/>
              <a:t>después de un operador de comparación</a:t>
            </a:r>
            <a:r>
              <a:rPr lang="es"/>
              <a:t>, seguido de la palabra clave </a:t>
            </a:r>
            <a:r>
              <a:rPr lang="es" b="1"/>
              <a:t>ALL, ANY</a:t>
            </a:r>
            <a:r>
              <a:rPr lang="es"/>
              <a:t>.</a:t>
            </a:r>
            <a:endParaRPr/>
          </a:p>
          <a:p>
            <a:pPr marL="457200" lvl="0" indent="-342900" algn="l" rtl="0">
              <a:lnSpc>
                <a:spcPct val="150000"/>
              </a:lnSpc>
              <a:spcBef>
                <a:spcPts val="0"/>
              </a:spcBef>
              <a:spcAft>
                <a:spcPts val="0"/>
              </a:spcAft>
              <a:buSzPts val="1800"/>
              <a:buChar char="❏"/>
            </a:pPr>
            <a:r>
              <a:rPr lang="es" b="1"/>
              <a:t>El operador ALL compara el valor con cada valor devuelto por la subconsulta.</a:t>
            </a:r>
            <a:r>
              <a:rPr lang="es"/>
              <a:t> Por lo tanto, el operador ALL (que debe seguir a un operador de comparación) devuelve VERDADERO si la comparación es VERDADERA para TODOS los valores de la columna que devuelve la subconsulta.</a:t>
            </a:r>
            <a:endParaRPr/>
          </a:p>
          <a:p>
            <a:pPr marL="457200" lvl="0" indent="-342900" algn="l" rtl="0">
              <a:lnSpc>
                <a:spcPct val="150000"/>
              </a:lnSpc>
              <a:spcBef>
                <a:spcPts val="0"/>
              </a:spcBef>
              <a:spcAft>
                <a:spcPts val="0"/>
              </a:spcAft>
              <a:buSzPts val="1800"/>
              <a:buChar char="❏"/>
            </a:pPr>
            <a:r>
              <a:rPr lang="es"/>
              <a:t>Consultas equivalentes:</a:t>
            </a:r>
            <a:endParaRPr/>
          </a:p>
          <a:p>
            <a:pPr marL="457200" lvl="0" indent="0" algn="l" rtl="0">
              <a:lnSpc>
                <a:spcPct val="150000"/>
              </a:lnSpc>
              <a:spcBef>
                <a:spcPts val="1200"/>
              </a:spcBef>
              <a:spcAft>
                <a:spcPts val="1200"/>
              </a:spcAft>
              <a:buNone/>
            </a:pPr>
            <a:endParaRPr/>
          </a:p>
        </p:txBody>
      </p:sp>
      <p:pic>
        <p:nvPicPr>
          <p:cNvPr id="864" name="Google Shape;864;p120"/>
          <p:cNvPicPr preferRelativeResize="0"/>
          <p:nvPr/>
        </p:nvPicPr>
        <p:blipFill>
          <a:blip r:embed="rId3">
            <a:alphaModFix/>
          </a:blip>
          <a:stretch>
            <a:fillRect/>
          </a:stretch>
        </p:blipFill>
        <p:spPr>
          <a:xfrm>
            <a:off x="604650" y="3744480"/>
            <a:ext cx="7934700" cy="958102"/>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ALL, ANY</a:t>
            </a:r>
            <a:endParaRPr/>
          </a:p>
          <a:p>
            <a:pPr marL="0" lvl="0" indent="0" algn="l" rtl="0">
              <a:spcBef>
                <a:spcPts val="0"/>
              </a:spcBef>
              <a:spcAft>
                <a:spcPts val="0"/>
              </a:spcAft>
              <a:buNone/>
            </a:pPr>
            <a:endParaRPr/>
          </a:p>
        </p:txBody>
      </p:sp>
      <p:sp>
        <p:nvSpPr>
          <p:cNvPr id="870" name="Google Shape;870;p1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Utilizamos ALL para esta subconsulta ya que el departamento seleccionado por la consulta, debe tener un salario promedio mayor o igual a todos los salarios promedio de los otros departamentos.</a:t>
            </a:r>
            <a:endParaRPr/>
          </a:p>
        </p:txBody>
      </p:sp>
      <p:pic>
        <p:nvPicPr>
          <p:cNvPr id="871" name="Google Shape;871;p121"/>
          <p:cNvPicPr preferRelativeResize="0"/>
          <p:nvPr/>
        </p:nvPicPr>
        <p:blipFill>
          <a:blip r:embed="rId3">
            <a:alphaModFix/>
          </a:blip>
          <a:stretch>
            <a:fillRect/>
          </a:stretch>
        </p:blipFill>
        <p:spPr>
          <a:xfrm>
            <a:off x="706300" y="2445975"/>
            <a:ext cx="7731400" cy="139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SELECT *</a:t>
            </a:r>
            <a:endParaRPr/>
          </a:p>
        </p:txBody>
      </p:sp>
      <p:sp>
        <p:nvSpPr>
          <p:cNvPr id="155" name="Google Shape;155;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500" b="1">
                <a:solidFill>
                  <a:srgbClr val="000000"/>
                </a:solidFill>
              </a:rPr>
              <a:t>USO</a:t>
            </a:r>
            <a:r>
              <a:rPr lang="es" sz="1500">
                <a:solidFill>
                  <a:srgbClr val="000000"/>
                </a:solidFill>
              </a:rPr>
              <a:t>: Con el comando </a:t>
            </a:r>
            <a:r>
              <a:rPr lang="es" sz="1500">
                <a:solidFill>
                  <a:srgbClr val="000000"/>
                </a:solidFill>
                <a:highlight>
                  <a:srgbClr val="FFF6EA"/>
                </a:highlight>
              </a:rPr>
              <a:t>SELECT * </a:t>
            </a:r>
            <a:r>
              <a:rPr lang="es" sz="1500">
                <a:solidFill>
                  <a:srgbClr val="000000"/>
                </a:solidFill>
                <a:highlight>
                  <a:srgbClr val="FFFFFF"/>
                </a:highlight>
              </a:rPr>
              <a:t> seleccionas todos los datos de una tabla.</a:t>
            </a:r>
            <a:endParaRPr sz="1500">
              <a:solidFill>
                <a:srgbClr val="000000"/>
              </a:solidFill>
              <a:highlight>
                <a:srgbClr val="FFFFFF"/>
              </a:highlight>
            </a:endParaRPr>
          </a:p>
          <a:p>
            <a:pPr marL="0" lvl="0" indent="0" algn="l" rtl="0">
              <a:spcBef>
                <a:spcPts val="1200"/>
              </a:spcBef>
              <a:spcAft>
                <a:spcPts val="0"/>
              </a:spcAft>
              <a:buNone/>
            </a:pPr>
            <a:r>
              <a:rPr lang="es" sz="1500" b="1">
                <a:solidFill>
                  <a:srgbClr val="000000"/>
                </a:solidFill>
                <a:highlight>
                  <a:srgbClr val="FFFFFF"/>
                </a:highlight>
              </a:rPr>
              <a:t>Si lo utilizas en consultas que declares en código</a:t>
            </a:r>
            <a:r>
              <a:rPr lang="es" sz="1500">
                <a:solidFill>
                  <a:srgbClr val="000000"/>
                </a:solidFill>
                <a:highlight>
                  <a:srgbClr val="FFFFFF"/>
                </a:highlight>
              </a:rPr>
              <a:t>, como PHP o Java, </a:t>
            </a:r>
            <a:r>
              <a:rPr lang="es" sz="1500" b="1">
                <a:solidFill>
                  <a:srgbClr val="000000"/>
                </a:solidFill>
                <a:highlight>
                  <a:srgbClr val="FFFFFF"/>
                </a:highlight>
              </a:rPr>
              <a:t>DEBES especificar explícitamente el nombre de las columnas</a:t>
            </a:r>
            <a:r>
              <a:rPr lang="es" sz="1500">
                <a:solidFill>
                  <a:srgbClr val="000000"/>
                </a:solidFill>
                <a:highlight>
                  <a:srgbClr val="FFFFFF"/>
                </a:highlight>
              </a:rPr>
              <a:t> de las que desea obtener datos por varios motivos:</a:t>
            </a:r>
            <a:endParaRPr sz="1500">
              <a:solidFill>
                <a:srgbClr val="000000"/>
              </a:solidFill>
              <a:highlight>
                <a:srgbClr val="FFFFFF"/>
              </a:highlight>
            </a:endParaRPr>
          </a:p>
          <a:p>
            <a:pPr marL="457200" lvl="0" indent="-323850" algn="l" rtl="0">
              <a:spcBef>
                <a:spcPts val="1200"/>
              </a:spcBef>
              <a:spcAft>
                <a:spcPts val="0"/>
              </a:spcAft>
              <a:buClr>
                <a:srgbClr val="000000"/>
              </a:buClr>
              <a:buSzPts val="1500"/>
              <a:buChar char="❏"/>
            </a:pPr>
            <a:r>
              <a:rPr lang="es" sz="1500">
                <a:solidFill>
                  <a:srgbClr val="000000"/>
                </a:solidFill>
                <a:highlight>
                  <a:srgbClr val="FFFFFF"/>
                </a:highlight>
              </a:rPr>
              <a:t>Los </a:t>
            </a:r>
            <a:r>
              <a:rPr lang="es" sz="1500">
                <a:solidFill>
                  <a:srgbClr val="000000"/>
                </a:solidFill>
                <a:highlight>
                  <a:srgbClr val="FFF6EA"/>
                </a:highlight>
              </a:rPr>
              <a:t>SELECT * </a:t>
            </a:r>
            <a:r>
              <a:rPr lang="es" sz="1500">
                <a:solidFill>
                  <a:srgbClr val="000000"/>
                </a:solidFill>
                <a:highlight>
                  <a:srgbClr val="FFFFFF"/>
                </a:highlight>
              </a:rPr>
              <a:t>devuelven datos de columnas que puede ser que no vayas a utilizar, por lo que </a:t>
            </a:r>
            <a:r>
              <a:rPr lang="es" sz="1500" b="1">
                <a:solidFill>
                  <a:srgbClr val="000000"/>
                </a:solidFill>
                <a:highlight>
                  <a:srgbClr val="FFFFFF"/>
                </a:highlight>
              </a:rPr>
              <a:t>produce tráfico de red y disco de E / S innecesario</a:t>
            </a:r>
            <a:r>
              <a:rPr lang="es" sz="1500">
                <a:solidFill>
                  <a:srgbClr val="000000"/>
                </a:solidFill>
                <a:highlight>
                  <a:srgbClr val="FFFFFF"/>
                </a:highlight>
              </a:rPr>
              <a:t> entre el servidor de base de datos MySQL y la aplicación.</a:t>
            </a:r>
            <a:endParaRPr sz="1500">
              <a:solidFill>
                <a:srgbClr val="000000"/>
              </a:solidFill>
              <a:highlight>
                <a:srgbClr val="FFFFFF"/>
              </a:highlight>
            </a:endParaRPr>
          </a:p>
          <a:p>
            <a:pPr marL="457200" lvl="0" indent="-323850" algn="l" rtl="0">
              <a:spcBef>
                <a:spcPts val="1000"/>
              </a:spcBef>
              <a:spcAft>
                <a:spcPts val="0"/>
              </a:spcAft>
              <a:buSzPts val="1500"/>
              <a:buChar char="❏"/>
            </a:pPr>
            <a:r>
              <a:rPr lang="es" sz="1500">
                <a:solidFill>
                  <a:srgbClr val="000000"/>
                </a:solidFill>
                <a:highlight>
                  <a:srgbClr val="FFFFFF"/>
                </a:highlight>
              </a:rPr>
              <a:t>Cuando especifica explícitamente los nombres de las columnas, el </a:t>
            </a:r>
            <a:r>
              <a:rPr lang="es" sz="1500" b="1">
                <a:solidFill>
                  <a:srgbClr val="000000"/>
                </a:solidFill>
                <a:highlight>
                  <a:srgbClr val="FFFFFF"/>
                </a:highlight>
              </a:rPr>
              <a:t>conjunto de resultados es predecible y más fácil de administrar.</a:t>
            </a:r>
            <a:r>
              <a:rPr lang="es" sz="1500">
                <a:solidFill>
                  <a:srgbClr val="000000"/>
                </a:solidFill>
                <a:highlight>
                  <a:srgbClr val="FFFFFF"/>
                </a:highlight>
              </a:rPr>
              <a:t> Sin embargo, si usas </a:t>
            </a:r>
            <a:r>
              <a:rPr lang="es" sz="1500">
                <a:solidFill>
                  <a:srgbClr val="000000"/>
                </a:solidFill>
                <a:highlight>
                  <a:srgbClr val="FFF6EA"/>
                </a:highlight>
              </a:rPr>
              <a:t>SELECT * </a:t>
            </a:r>
            <a:r>
              <a:rPr lang="es" sz="1500">
                <a:solidFill>
                  <a:srgbClr val="000000"/>
                </a:solidFill>
                <a:highlight>
                  <a:srgbClr val="FFFFFF"/>
                </a:highlight>
              </a:rPr>
              <a:t>y </a:t>
            </a:r>
            <a:r>
              <a:rPr lang="es" sz="1500" b="1">
                <a:solidFill>
                  <a:srgbClr val="000000"/>
                </a:solidFill>
                <a:highlight>
                  <a:srgbClr val="FFFFFF"/>
                </a:highlight>
              </a:rPr>
              <a:t>alguien cambia la tabla agregando más columnas</a:t>
            </a:r>
            <a:r>
              <a:rPr lang="es" sz="1500">
                <a:solidFill>
                  <a:srgbClr val="000000"/>
                </a:solidFill>
                <a:highlight>
                  <a:srgbClr val="FFFFFF"/>
                </a:highlight>
              </a:rPr>
              <a:t> , terminará con un conjunto de resultados diferente al que esperaba.</a:t>
            </a:r>
            <a:endParaRPr sz="1500">
              <a:solidFill>
                <a:srgbClr val="000000"/>
              </a:solidFill>
              <a:highlight>
                <a:srgbClr val="FFFFFF"/>
              </a:highlight>
            </a:endParaRPr>
          </a:p>
          <a:p>
            <a:pPr marL="457200" lvl="0" indent="-323850" algn="l" rtl="0">
              <a:spcBef>
                <a:spcPts val="0"/>
              </a:spcBef>
              <a:spcAft>
                <a:spcPts val="0"/>
              </a:spcAft>
              <a:buClr>
                <a:srgbClr val="000000"/>
              </a:buClr>
              <a:buSzPts val="1500"/>
              <a:buChar char="❏"/>
            </a:pPr>
            <a:r>
              <a:rPr lang="es" sz="1500">
                <a:solidFill>
                  <a:srgbClr val="000000"/>
                </a:solidFill>
                <a:highlight>
                  <a:srgbClr val="FFFFFF"/>
                </a:highlight>
              </a:rPr>
              <a:t>El uso de </a:t>
            </a:r>
            <a:r>
              <a:rPr lang="es" sz="1500">
                <a:solidFill>
                  <a:srgbClr val="000000"/>
                </a:solidFill>
                <a:highlight>
                  <a:srgbClr val="FFF6EA"/>
                </a:highlight>
              </a:rPr>
              <a:t>SELECT * </a:t>
            </a:r>
            <a:r>
              <a:rPr lang="es" sz="1500">
                <a:solidFill>
                  <a:srgbClr val="000000"/>
                </a:solidFill>
                <a:highlight>
                  <a:srgbClr val="FFFFFF"/>
                </a:highlight>
              </a:rPr>
              <a:t>puede exponer información confidencial a usuarios no autorizados.</a:t>
            </a:r>
            <a:endParaRPr sz="1500">
              <a:solidFill>
                <a:srgbClr val="000000"/>
              </a:solidFill>
              <a:highlight>
                <a:srgbClr val="FFFFFF"/>
              </a:highlight>
            </a:endParaRPr>
          </a:p>
          <a:p>
            <a:pPr marL="457200" lvl="0" indent="0" algn="l" rtl="0">
              <a:spcBef>
                <a:spcPts val="4000"/>
              </a:spcBef>
              <a:spcAft>
                <a:spcPts val="4000"/>
              </a:spcAft>
              <a:buNone/>
            </a:pPr>
            <a:endParaRPr sz="1500">
              <a:solidFill>
                <a:srgbClr val="000000"/>
              </a:solidFill>
              <a:highlight>
                <a:srgbClr val="FFFFFF"/>
              </a:highlight>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ALL, ANY</a:t>
            </a:r>
            <a:endParaRPr/>
          </a:p>
          <a:p>
            <a:pPr marL="0" lvl="0" indent="0" algn="l" rtl="0">
              <a:spcBef>
                <a:spcPts val="0"/>
              </a:spcBef>
              <a:spcAft>
                <a:spcPts val="0"/>
              </a:spcAft>
              <a:buNone/>
            </a:pPr>
            <a:endParaRPr/>
          </a:p>
        </p:txBody>
      </p:sp>
      <p:sp>
        <p:nvSpPr>
          <p:cNvPr id="877" name="Google Shape;877;p1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b="1"/>
              <a:t>El operador ANY compara el valor con cada valor devuelto por la subconsulta. </a:t>
            </a:r>
            <a:r>
              <a:rPr lang="es"/>
              <a:t>Por lo tanto, CUALQUIER palabra clave (que debe seguir a un operador de comparación) devuelve VERDADERO si la comparación es VERDADERA para CUALQUIERA de los valores de la columna que devuelve la subconsulta.</a:t>
            </a:r>
            <a:endParaRPr/>
          </a:p>
          <a:p>
            <a:pPr marL="457200" lvl="0" indent="-342900" algn="l" rtl="0">
              <a:lnSpc>
                <a:spcPct val="150000"/>
              </a:lnSpc>
              <a:spcBef>
                <a:spcPts val="0"/>
              </a:spcBef>
              <a:spcAft>
                <a:spcPts val="0"/>
              </a:spcAft>
              <a:buSzPts val="1800"/>
              <a:buChar char="❏"/>
            </a:pPr>
            <a:r>
              <a:rPr lang="es" b="1"/>
              <a:t>Consultas equivalentes:</a:t>
            </a:r>
            <a:endParaRPr b="1"/>
          </a:p>
        </p:txBody>
      </p:sp>
      <p:pic>
        <p:nvPicPr>
          <p:cNvPr id="878" name="Google Shape;878;p122"/>
          <p:cNvPicPr preferRelativeResize="0"/>
          <p:nvPr/>
        </p:nvPicPr>
        <p:blipFill>
          <a:blip r:embed="rId3">
            <a:alphaModFix/>
          </a:blip>
          <a:stretch>
            <a:fillRect/>
          </a:stretch>
        </p:blipFill>
        <p:spPr>
          <a:xfrm>
            <a:off x="604656" y="3682506"/>
            <a:ext cx="7934700" cy="944272"/>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Exists / Not exists</a:t>
            </a:r>
            <a:endParaRPr/>
          </a:p>
        </p:txBody>
      </p:sp>
      <p:sp>
        <p:nvSpPr>
          <p:cNvPr id="884" name="Google Shape;884;p123"/>
          <p:cNvSpPr txBox="1">
            <a:spLocks noGrp="1"/>
          </p:cNvSpPr>
          <p:nvPr>
            <p:ph type="body" idx="1"/>
          </p:nvPr>
        </p:nvSpPr>
        <p:spPr>
          <a:xfrm>
            <a:off x="311700" y="1286425"/>
            <a:ext cx="8520600" cy="34608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Los operadores "exists" y "not exists" se emplean para determinar si hay o no datos en una lista de valores.</a:t>
            </a:r>
            <a:endParaRPr/>
          </a:p>
          <a:p>
            <a:pPr marL="457200" lvl="0" indent="-342900" algn="l" rtl="0">
              <a:lnSpc>
                <a:spcPct val="150000"/>
              </a:lnSpc>
              <a:spcBef>
                <a:spcPts val="0"/>
              </a:spcBef>
              <a:spcAft>
                <a:spcPts val="0"/>
              </a:spcAft>
              <a:buSzPts val="1800"/>
              <a:buChar char="❏"/>
            </a:pPr>
            <a:r>
              <a:rPr lang="es"/>
              <a:t>Estos operadores pueden emplearse con subconsultas correlacionadas para restringir el resultado de una consulta exterior a los registros que cumplen la subconsulta (consulta interior). </a:t>
            </a:r>
            <a:endParaRPr/>
          </a:p>
          <a:p>
            <a:pPr marL="457200" lvl="0" indent="-342900" algn="l" rtl="0">
              <a:lnSpc>
                <a:spcPct val="150000"/>
              </a:lnSpc>
              <a:spcBef>
                <a:spcPts val="0"/>
              </a:spcBef>
              <a:spcAft>
                <a:spcPts val="0"/>
              </a:spcAft>
              <a:buSzPts val="1800"/>
              <a:buChar char="❏"/>
            </a:pPr>
            <a:r>
              <a:rPr lang="es"/>
              <a:t>Estos operadores retornan "true" (si las subconsultas retornan registros) o "false" (si las subconsultas no retornan registros).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EXISTS</a:t>
            </a:r>
            <a:endParaRPr/>
          </a:p>
        </p:txBody>
      </p:sp>
      <p:sp>
        <p:nvSpPr>
          <p:cNvPr id="890" name="Google Shape;890;p1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El operador </a:t>
            </a:r>
            <a:r>
              <a:rPr lang="es" b="1"/>
              <a:t>EXISTS </a:t>
            </a:r>
            <a:r>
              <a:rPr lang="es"/>
              <a:t>se utiliza para probar la existencia de cualquier registro en una subconsulta.</a:t>
            </a:r>
            <a:endParaRPr/>
          </a:p>
          <a:p>
            <a:pPr marL="0" lvl="0" indent="0" algn="l" rtl="0">
              <a:spcBef>
                <a:spcPts val="1200"/>
              </a:spcBef>
              <a:spcAft>
                <a:spcPts val="0"/>
              </a:spcAft>
              <a:buNone/>
            </a:pPr>
            <a:r>
              <a:rPr lang="es"/>
              <a:t>El operador </a:t>
            </a:r>
            <a:r>
              <a:rPr lang="es" b="1"/>
              <a:t>EXISTS </a:t>
            </a:r>
            <a:r>
              <a:rPr lang="es"/>
              <a:t>devuelve VERDADERO si la subconsulta devuelve uno o más registros.</a:t>
            </a:r>
            <a:endParaRPr/>
          </a:p>
          <a:p>
            <a:pPr marL="0" lvl="0" indent="0" algn="l" rtl="0">
              <a:spcBef>
                <a:spcPts val="1200"/>
              </a:spcBef>
              <a:spcAft>
                <a:spcPts val="1200"/>
              </a:spcAft>
              <a:buNone/>
            </a:pPr>
            <a:r>
              <a:rPr lang="es"/>
              <a:t>Sintaxis:</a:t>
            </a:r>
            <a:endParaRPr/>
          </a:p>
        </p:txBody>
      </p:sp>
      <p:pic>
        <p:nvPicPr>
          <p:cNvPr id="891" name="Google Shape;891;p124"/>
          <p:cNvPicPr preferRelativeResize="0"/>
          <p:nvPr/>
        </p:nvPicPr>
        <p:blipFill>
          <a:blip r:embed="rId3">
            <a:alphaModFix/>
          </a:blip>
          <a:stretch>
            <a:fillRect/>
          </a:stretch>
        </p:blipFill>
        <p:spPr>
          <a:xfrm>
            <a:off x="1091841" y="3292004"/>
            <a:ext cx="6960325" cy="14413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EXISTS</a:t>
            </a:r>
            <a:endParaRPr/>
          </a:p>
        </p:txBody>
      </p:sp>
      <p:sp>
        <p:nvSpPr>
          <p:cNvPr id="897" name="Google Shape;897;p1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s"/>
              <a:t>El operador </a:t>
            </a:r>
            <a:r>
              <a:rPr lang="es" b="1"/>
              <a:t>EXISTS </a:t>
            </a:r>
            <a:r>
              <a:rPr lang="es"/>
              <a:t>comprueba la existencia de filas en el conjunto de resultados de la subconsulta. Si se encuentra un valor de fila de subconsulta, la subconsulta EXISTS es TRUE.</a:t>
            </a:r>
            <a:endParaRPr/>
          </a:p>
          <a:p>
            <a:pPr marL="0" lvl="0" indent="0" algn="l" rtl="0">
              <a:spcBef>
                <a:spcPts val="1200"/>
              </a:spcBef>
              <a:spcAft>
                <a:spcPts val="0"/>
              </a:spcAft>
              <a:buNone/>
            </a:pPr>
            <a:r>
              <a:rPr lang="es"/>
              <a:t>Sintaxis:</a:t>
            </a:r>
            <a:endParaRPr/>
          </a:p>
          <a:p>
            <a:pPr marL="0" lvl="0" indent="0" algn="l" rtl="0">
              <a:spcBef>
                <a:spcPts val="1200"/>
              </a:spcBef>
              <a:spcAft>
                <a:spcPts val="0"/>
              </a:spcAft>
              <a:buNone/>
            </a:pPr>
            <a:endParaRPr/>
          </a:p>
          <a:p>
            <a:pPr marL="0" lvl="0" indent="0" algn="l" rtl="0">
              <a:spcBef>
                <a:spcPts val="1200"/>
              </a:spcBef>
              <a:spcAft>
                <a:spcPts val="1200"/>
              </a:spcAft>
              <a:buNone/>
            </a:pPr>
            <a:r>
              <a:rPr lang="es"/>
              <a:t>En la declaración anterior, si table2 contiene filas, incluso filas con valores NULL, la condición EXISTS es VERDADERA.</a:t>
            </a:r>
            <a:endParaRPr/>
          </a:p>
        </p:txBody>
      </p:sp>
      <p:pic>
        <p:nvPicPr>
          <p:cNvPr id="898" name="Google Shape;898;p125"/>
          <p:cNvPicPr preferRelativeResize="0"/>
          <p:nvPr/>
        </p:nvPicPr>
        <p:blipFill>
          <a:blip r:embed="rId3">
            <a:alphaModFix/>
          </a:blip>
          <a:stretch>
            <a:fillRect/>
          </a:stretch>
        </p:blipFill>
        <p:spPr>
          <a:xfrm>
            <a:off x="1463102" y="2688875"/>
            <a:ext cx="6743875" cy="84997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2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Funciones para formatear datos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Funciones</a:t>
            </a:r>
            <a:endParaRPr/>
          </a:p>
        </p:txBody>
      </p:sp>
      <p:sp>
        <p:nvSpPr>
          <p:cNvPr id="921" name="Google Shape;921;p1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LOWER</a:t>
            </a:r>
            <a:endParaRPr/>
          </a:p>
          <a:p>
            <a:pPr marL="457200" lvl="0" indent="-342900" algn="l" rtl="0">
              <a:lnSpc>
                <a:spcPct val="150000"/>
              </a:lnSpc>
              <a:spcBef>
                <a:spcPts val="0"/>
              </a:spcBef>
              <a:spcAft>
                <a:spcPts val="0"/>
              </a:spcAft>
              <a:buSzPts val="1800"/>
              <a:buChar char="❏"/>
            </a:pPr>
            <a:r>
              <a:rPr lang="es"/>
              <a:t>UPPER</a:t>
            </a:r>
            <a:endParaRPr/>
          </a:p>
          <a:p>
            <a:pPr marL="457200" lvl="0" indent="-342900" algn="l" rtl="0">
              <a:lnSpc>
                <a:spcPct val="150000"/>
              </a:lnSpc>
              <a:spcBef>
                <a:spcPts val="0"/>
              </a:spcBef>
              <a:spcAft>
                <a:spcPts val="0"/>
              </a:spcAft>
              <a:buSzPts val="1800"/>
              <a:buChar char="❏"/>
            </a:pPr>
            <a:r>
              <a:rPr lang="es"/>
              <a:t>SUBSTR</a:t>
            </a:r>
            <a:endParaRPr/>
          </a:p>
          <a:p>
            <a:pPr marL="457200" lvl="0" indent="-342900" algn="l" rtl="0">
              <a:lnSpc>
                <a:spcPct val="150000"/>
              </a:lnSpc>
              <a:spcBef>
                <a:spcPts val="0"/>
              </a:spcBef>
              <a:spcAft>
                <a:spcPts val="0"/>
              </a:spcAft>
              <a:buSzPts val="1800"/>
              <a:buChar char="❏"/>
            </a:pPr>
            <a:r>
              <a:rPr lang="es"/>
              <a:t>LEFT</a:t>
            </a:r>
            <a:endParaRPr/>
          </a:p>
          <a:p>
            <a:pPr marL="457200" lvl="0" indent="-342900" algn="l" rtl="0">
              <a:lnSpc>
                <a:spcPct val="150000"/>
              </a:lnSpc>
              <a:spcBef>
                <a:spcPts val="0"/>
              </a:spcBef>
              <a:spcAft>
                <a:spcPts val="0"/>
              </a:spcAft>
              <a:buSzPts val="1800"/>
              <a:buChar char="❏"/>
            </a:pPr>
            <a:r>
              <a:rPr lang="es"/>
              <a:t>RIGHT</a:t>
            </a:r>
            <a:endParaRPr/>
          </a:p>
          <a:p>
            <a:pPr marL="457200" lvl="0" indent="-342900" algn="l" rtl="0">
              <a:lnSpc>
                <a:spcPct val="150000"/>
              </a:lnSpc>
              <a:spcBef>
                <a:spcPts val="0"/>
              </a:spcBef>
              <a:spcAft>
                <a:spcPts val="0"/>
              </a:spcAft>
              <a:buSzPts val="1800"/>
              <a:buChar char="❏"/>
            </a:pPr>
            <a:r>
              <a:rPr lang="es"/>
              <a:t>TRIM</a:t>
            </a:r>
            <a:endParaRPr/>
          </a:p>
          <a:p>
            <a:pPr marL="457200" lvl="0" indent="-342900" algn="l" rtl="0">
              <a:lnSpc>
                <a:spcPct val="150000"/>
              </a:lnSpc>
              <a:spcBef>
                <a:spcPts val="0"/>
              </a:spcBef>
              <a:spcAft>
                <a:spcPts val="0"/>
              </a:spcAft>
              <a:buSzPts val="1800"/>
              <a:buChar char="❏"/>
            </a:pPr>
            <a:r>
              <a:rPr lang="es"/>
              <a:t>FORMAT</a:t>
            </a:r>
            <a:endParaRPr/>
          </a:p>
          <a:p>
            <a:pPr marL="457200" lvl="0" indent="-342900" algn="l" rtl="0">
              <a:lnSpc>
                <a:spcPct val="150000"/>
              </a:lnSpc>
              <a:spcBef>
                <a:spcPts val="0"/>
              </a:spcBef>
              <a:spcAft>
                <a:spcPts val="0"/>
              </a:spcAft>
              <a:buSzPts val="1800"/>
              <a:buChar char="❏"/>
            </a:pPr>
            <a:r>
              <a:rPr lang="es"/>
              <a:t>LENGTH</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LOWER</a:t>
            </a:r>
            <a:endParaRPr/>
          </a:p>
        </p:txBody>
      </p:sp>
      <p:sp>
        <p:nvSpPr>
          <p:cNvPr id="927" name="Google Shape;927;p1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LOWER: Convierte todos los caracteres de una cadena a minúsculas.</a:t>
            </a:r>
            <a:endParaRPr/>
          </a:p>
          <a:p>
            <a:pPr marL="0" lvl="0" indent="0" algn="l" rtl="0">
              <a:spcBef>
                <a:spcPts val="1200"/>
              </a:spcBef>
              <a:spcAft>
                <a:spcPts val="0"/>
              </a:spcAft>
              <a:buNone/>
            </a:pPr>
            <a:r>
              <a:rPr lang="es"/>
              <a:t>Sintaxis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Ejemplos</a:t>
            </a:r>
            <a:endParaRPr/>
          </a:p>
          <a:p>
            <a:pPr marL="0" lvl="0" indent="0" algn="l" rtl="0">
              <a:spcBef>
                <a:spcPts val="1200"/>
              </a:spcBef>
              <a:spcAft>
                <a:spcPts val="1200"/>
              </a:spcAft>
              <a:buNone/>
            </a:pPr>
            <a:endParaRPr/>
          </a:p>
        </p:txBody>
      </p:sp>
      <p:pic>
        <p:nvPicPr>
          <p:cNvPr id="928" name="Google Shape;928;p130"/>
          <p:cNvPicPr preferRelativeResize="0"/>
          <p:nvPr/>
        </p:nvPicPr>
        <p:blipFill>
          <a:blip r:embed="rId3">
            <a:alphaModFix/>
          </a:blip>
          <a:stretch>
            <a:fillRect/>
          </a:stretch>
        </p:blipFill>
        <p:spPr>
          <a:xfrm>
            <a:off x="311688" y="2228850"/>
            <a:ext cx="1704975" cy="685800"/>
          </a:xfrm>
          <a:prstGeom prst="rect">
            <a:avLst/>
          </a:prstGeom>
          <a:noFill/>
          <a:ln>
            <a:noFill/>
          </a:ln>
        </p:spPr>
      </p:pic>
      <p:pic>
        <p:nvPicPr>
          <p:cNvPr id="929" name="Google Shape;929;p130"/>
          <p:cNvPicPr preferRelativeResize="0"/>
          <p:nvPr/>
        </p:nvPicPr>
        <p:blipFill>
          <a:blip r:embed="rId4">
            <a:alphaModFix/>
          </a:blip>
          <a:stretch>
            <a:fillRect/>
          </a:stretch>
        </p:blipFill>
        <p:spPr>
          <a:xfrm>
            <a:off x="2555525" y="2345050"/>
            <a:ext cx="3192500" cy="453400"/>
          </a:xfrm>
          <a:prstGeom prst="rect">
            <a:avLst/>
          </a:prstGeom>
          <a:noFill/>
          <a:ln>
            <a:noFill/>
          </a:ln>
        </p:spPr>
      </p:pic>
      <p:pic>
        <p:nvPicPr>
          <p:cNvPr id="930" name="Google Shape;930;p130"/>
          <p:cNvPicPr preferRelativeResize="0"/>
          <p:nvPr/>
        </p:nvPicPr>
        <p:blipFill>
          <a:blip r:embed="rId5">
            <a:alphaModFix/>
          </a:blip>
          <a:stretch>
            <a:fillRect/>
          </a:stretch>
        </p:blipFill>
        <p:spPr>
          <a:xfrm>
            <a:off x="373700" y="3646400"/>
            <a:ext cx="3562350" cy="8763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UPPER</a:t>
            </a:r>
            <a:endParaRPr/>
          </a:p>
        </p:txBody>
      </p:sp>
      <p:sp>
        <p:nvSpPr>
          <p:cNvPr id="936" name="Google Shape;936;p1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UPPER: convierte todos los caracteres de una cadena en mayúsculas.</a:t>
            </a:r>
            <a:endParaRPr/>
          </a:p>
          <a:p>
            <a:pPr marL="0" lvl="0" indent="0" algn="l" rtl="0">
              <a:spcBef>
                <a:spcPts val="1200"/>
              </a:spcBef>
              <a:spcAft>
                <a:spcPts val="0"/>
              </a:spcAft>
              <a:buNone/>
            </a:pPr>
            <a:r>
              <a:rPr lang="es"/>
              <a:t>Sintaxis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Ejemplos</a:t>
            </a:r>
            <a:endParaRPr/>
          </a:p>
          <a:p>
            <a:pPr marL="0" lvl="0" indent="0" algn="l" rtl="0">
              <a:spcBef>
                <a:spcPts val="1200"/>
              </a:spcBef>
              <a:spcAft>
                <a:spcPts val="1200"/>
              </a:spcAft>
              <a:buNone/>
            </a:pPr>
            <a:endParaRPr/>
          </a:p>
        </p:txBody>
      </p:sp>
      <p:pic>
        <p:nvPicPr>
          <p:cNvPr id="937" name="Google Shape;937;p131"/>
          <p:cNvPicPr preferRelativeResize="0"/>
          <p:nvPr/>
        </p:nvPicPr>
        <p:blipFill>
          <a:blip r:embed="rId3">
            <a:alphaModFix/>
          </a:blip>
          <a:stretch>
            <a:fillRect/>
          </a:stretch>
        </p:blipFill>
        <p:spPr>
          <a:xfrm>
            <a:off x="311700" y="2205025"/>
            <a:ext cx="2076450" cy="733425"/>
          </a:xfrm>
          <a:prstGeom prst="rect">
            <a:avLst/>
          </a:prstGeom>
          <a:noFill/>
          <a:ln>
            <a:noFill/>
          </a:ln>
        </p:spPr>
      </p:pic>
      <p:pic>
        <p:nvPicPr>
          <p:cNvPr id="938" name="Google Shape;938;p131"/>
          <p:cNvPicPr preferRelativeResize="0"/>
          <p:nvPr/>
        </p:nvPicPr>
        <p:blipFill>
          <a:blip r:embed="rId4">
            <a:alphaModFix/>
          </a:blip>
          <a:stretch>
            <a:fillRect/>
          </a:stretch>
        </p:blipFill>
        <p:spPr>
          <a:xfrm>
            <a:off x="2757775" y="2331500"/>
            <a:ext cx="3899675" cy="480475"/>
          </a:xfrm>
          <a:prstGeom prst="rect">
            <a:avLst/>
          </a:prstGeom>
          <a:noFill/>
          <a:ln>
            <a:noFill/>
          </a:ln>
        </p:spPr>
      </p:pic>
      <p:pic>
        <p:nvPicPr>
          <p:cNvPr id="939" name="Google Shape;939;p131"/>
          <p:cNvPicPr preferRelativeResize="0"/>
          <p:nvPr/>
        </p:nvPicPr>
        <p:blipFill>
          <a:blip r:embed="rId5">
            <a:alphaModFix/>
          </a:blip>
          <a:stretch>
            <a:fillRect/>
          </a:stretch>
        </p:blipFill>
        <p:spPr>
          <a:xfrm>
            <a:off x="311688" y="3612775"/>
            <a:ext cx="3667125" cy="9144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1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SUBSTR</a:t>
            </a:r>
            <a:endParaRPr/>
          </a:p>
        </p:txBody>
      </p:sp>
      <p:sp>
        <p:nvSpPr>
          <p:cNvPr id="945" name="Google Shape;945;p1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Devuelve el número especificado de caracteres desde una posición particular de una cadena dada. SUBSTR () es un sinónimo de SUBSTRING ().</a:t>
            </a:r>
            <a:endParaRPr/>
          </a:p>
          <a:p>
            <a:pPr marL="0" lvl="0" indent="0" algn="l" rtl="0">
              <a:spcBef>
                <a:spcPts val="1200"/>
              </a:spcBef>
              <a:spcAft>
                <a:spcPts val="0"/>
              </a:spcAft>
              <a:buNone/>
            </a:pPr>
            <a:r>
              <a:rPr lang="es"/>
              <a:t>Sintaxis</a:t>
            </a:r>
            <a:endParaRPr/>
          </a:p>
          <a:p>
            <a:pPr marL="0" lvl="0" indent="0" algn="l" rtl="0">
              <a:spcBef>
                <a:spcPts val="1200"/>
              </a:spcBef>
              <a:spcAft>
                <a:spcPts val="1200"/>
              </a:spcAft>
              <a:buNone/>
            </a:pPr>
            <a:endParaRPr/>
          </a:p>
        </p:txBody>
      </p:sp>
      <p:pic>
        <p:nvPicPr>
          <p:cNvPr id="946" name="Google Shape;946;p132"/>
          <p:cNvPicPr preferRelativeResize="0"/>
          <p:nvPr/>
        </p:nvPicPr>
        <p:blipFill>
          <a:blip r:embed="rId3">
            <a:alphaModFix/>
          </a:blip>
          <a:stretch>
            <a:fillRect/>
          </a:stretch>
        </p:blipFill>
        <p:spPr>
          <a:xfrm>
            <a:off x="384088" y="2518375"/>
            <a:ext cx="2257425" cy="762000"/>
          </a:xfrm>
          <a:prstGeom prst="rect">
            <a:avLst/>
          </a:prstGeom>
          <a:noFill/>
          <a:ln>
            <a:noFill/>
          </a:ln>
        </p:spPr>
      </p:pic>
      <p:pic>
        <p:nvPicPr>
          <p:cNvPr id="947" name="Google Shape;947;p132"/>
          <p:cNvPicPr preferRelativeResize="0"/>
          <p:nvPr/>
        </p:nvPicPr>
        <p:blipFill>
          <a:blip r:embed="rId4">
            <a:alphaModFix/>
          </a:blip>
          <a:stretch>
            <a:fillRect/>
          </a:stretch>
        </p:blipFill>
        <p:spPr>
          <a:xfrm>
            <a:off x="2893925" y="2705574"/>
            <a:ext cx="3794700" cy="438225"/>
          </a:xfrm>
          <a:prstGeom prst="rect">
            <a:avLst/>
          </a:prstGeom>
          <a:noFill/>
          <a:ln>
            <a:noFill/>
          </a:ln>
        </p:spPr>
      </p:pic>
      <p:pic>
        <p:nvPicPr>
          <p:cNvPr id="948" name="Google Shape;948;p132"/>
          <p:cNvPicPr preferRelativeResize="0"/>
          <p:nvPr/>
        </p:nvPicPr>
        <p:blipFill>
          <a:blip r:embed="rId5">
            <a:alphaModFix/>
          </a:blip>
          <a:stretch>
            <a:fillRect/>
          </a:stretch>
        </p:blipFill>
        <p:spPr>
          <a:xfrm>
            <a:off x="384088" y="3444413"/>
            <a:ext cx="3971925" cy="847725"/>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1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LEFT</a:t>
            </a:r>
            <a:endParaRPr/>
          </a:p>
        </p:txBody>
      </p:sp>
      <p:sp>
        <p:nvSpPr>
          <p:cNvPr id="954" name="Google Shape;954;p1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Devuelve un número específico de caracteres desde la izquierda de la cadena</a:t>
            </a:r>
            <a:endParaRPr/>
          </a:p>
          <a:p>
            <a:pPr marL="0" lvl="0" indent="0" algn="l" rtl="0">
              <a:spcBef>
                <a:spcPts val="1200"/>
              </a:spcBef>
              <a:spcAft>
                <a:spcPts val="1200"/>
              </a:spcAft>
              <a:buNone/>
            </a:pPr>
            <a:r>
              <a:rPr lang="es"/>
              <a:t>Sintaxis</a:t>
            </a:r>
            <a:endParaRPr/>
          </a:p>
        </p:txBody>
      </p:sp>
      <p:pic>
        <p:nvPicPr>
          <p:cNvPr id="955" name="Google Shape;955;p133"/>
          <p:cNvPicPr preferRelativeResize="0"/>
          <p:nvPr/>
        </p:nvPicPr>
        <p:blipFill>
          <a:blip r:embed="rId3">
            <a:alphaModFix/>
          </a:blip>
          <a:stretch>
            <a:fillRect/>
          </a:stretch>
        </p:blipFill>
        <p:spPr>
          <a:xfrm>
            <a:off x="311701" y="2119875"/>
            <a:ext cx="2441018" cy="712400"/>
          </a:xfrm>
          <a:prstGeom prst="rect">
            <a:avLst/>
          </a:prstGeom>
          <a:noFill/>
          <a:ln>
            <a:noFill/>
          </a:ln>
        </p:spPr>
      </p:pic>
      <p:pic>
        <p:nvPicPr>
          <p:cNvPr id="956" name="Google Shape;956;p133"/>
          <p:cNvPicPr preferRelativeResize="0"/>
          <p:nvPr/>
        </p:nvPicPr>
        <p:blipFill>
          <a:blip r:embed="rId4">
            <a:alphaModFix/>
          </a:blip>
          <a:stretch>
            <a:fillRect/>
          </a:stretch>
        </p:blipFill>
        <p:spPr>
          <a:xfrm>
            <a:off x="311700" y="3053327"/>
            <a:ext cx="4427925" cy="712400"/>
          </a:xfrm>
          <a:prstGeom prst="rect">
            <a:avLst/>
          </a:prstGeom>
          <a:noFill/>
          <a:ln>
            <a:noFill/>
          </a:ln>
        </p:spPr>
      </p:pic>
      <p:pic>
        <p:nvPicPr>
          <p:cNvPr id="957" name="Google Shape;957;p133"/>
          <p:cNvPicPr preferRelativeResize="0"/>
          <p:nvPr/>
        </p:nvPicPr>
        <p:blipFill>
          <a:blip r:embed="rId5">
            <a:alphaModFix/>
          </a:blip>
          <a:stretch>
            <a:fillRect/>
          </a:stretch>
        </p:blipFill>
        <p:spPr>
          <a:xfrm>
            <a:off x="4866000" y="1764375"/>
            <a:ext cx="3924300" cy="304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ORDER BY</a:t>
            </a:r>
            <a:endParaRPr/>
          </a:p>
        </p:txBody>
      </p:sp>
      <p:pic>
        <p:nvPicPr>
          <p:cNvPr id="161" name="Google Shape;161;p24"/>
          <p:cNvPicPr preferRelativeResize="0"/>
          <p:nvPr/>
        </p:nvPicPr>
        <p:blipFill>
          <a:blip r:embed="rId3">
            <a:alphaModFix/>
          </a:blip>
          <a:stretch>
            <a:fillRect/>
          </a:stretch>
        </p:blipFill>
        <p:spPr>
          <a:xfrm>
            <a:off x="445763" y="1017800"/>
            <a:ext cx="2562225" cy="2647950"/>
          </a:xfrm>
          <a:prstGeom prst="rect">
            <a:avLst/>
          </a:prstGeom>
          <a:noFill/>
          <a:ln>
            <a:noFill/>
          </a:ln>
        </p:spPr>
      </p:pic>
      <p:pic>
        <p:nvPicPr>
          <p:cNvPr id="162" name="Google Shape;162;p24"/>
          <p:cNvPicPr preferRelativeResize="0"/>
          <p:nvPr/>
        </p:nvPicPr>
        <p:blipFill>
          <a:blip r:embed="rId4">
            <a:alphaModFix/>
          </a:blip>
          <a:stretch>
            <a:fillRect/>
          </a:stretch>
        </p:blipFill>
        <p:spPr>
          <a:xfrm>
            <a:off x="5155013" y="1119575"/>
            <a:ext cx="2600325" cy="819150"/>
          </a:xfrm>
          <a:prstGeom prst="rect">
            <a:avLst/>
          </a:prstGeom>
          <a:noFill/>
          <a:ln>
            <a:noFill/>
          </a:ln>
        </p:spPr>
      </p:pic>
      <p:pic>
        <p:nvPicPr>
          <p:cNvPr id="163" name="Google Shape;163;p24"/>
          <p:cNvPicPr preferRelativeResize="0"/>
          <p:nvPr/>
        </p:nvPicPr>
        <p:blipFill>
          <a:blip r:embed="rId5">
            <a:alphaModFix/>
          </a:blip>
          <a:stretch>
            <a:fillRect/>
          </a:stretch>
        </p:blipFill>
        <p:spPr>
          <a:xfrm>
            <a:off x="5155013" y="2457913"/>
            <a:ext cx="2066925" cy="733425"/>
          </a:xfrm>
          <a:prstGeom prst="rect">
            <a:avLst/>
          </a:prstGeom>
          <a:noFill/>
          <a:ln>
            <a:noFill/>
          </a:ln>
        </p:spPr>
      </p:pic>
      <p:sp>
        <p:nvSpPr>
          <p:cNvPr id="164" name="Google Shape;164;p24"/>
          <p:cNvSpPr txBox="1">
            <a:spLocks noGrp="1"/>
          </p:cNvSpPr>
          <p:nvPr>
            <p:ph type="body" idx="1"/>
          </p:nvPr>
        </p:nvSpPr>
        <p:spPr>
          <a:xfrm>
            <a:off x="445775" y="3710500"/>
            <a:ext cx="3404100" cy="819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s"/>
              <a:t>Por defecto, la cláusula ORDER BY ordena de forma ascendente.</a:t>
            </a:r>
            <a:endParaRPr/>
          </a:p>
        </p:txBody>
      </p:sp>
      <p:sp>
        <p:nvSpPr>
          <p:cNvPr id="165" name="Google Shape;165;p24"/>
          <p:cNvSpPr txBox="1">
            <a:spLocks noGrp="1"/>
          </p:cNvSpPr>
          <p:nvPr>
            <p:ph type="body" idx="1"/>
          </p:nvPr>
        </p:nvSpPr>
        <p:spPr>
          <a:xfrm>
            <a:off x="3112950" y="2612213"/>
            <a:ext cx="2324100" cy="424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s"/>
              <a:t>Orden descendente</a:t>
            </a:r>
            <a:endParaRPr/>
          </a:p>
        </p:txBody>
      </p:sp>
      <p:sp>
        <p:nvSpPr>
          <p:cNvPr id="166" name="Google Shape;166;p24"/>
          <p:cNvSpPr txBox="1">
            <a:spLocks noGrp="1"/>
          </p:cNvSpPr>
          <p:nvPr>
            <p:ph type="body" idx="1"/>
          </p:nvPr>
        </p:nvSpPr>
        <p:spPr>
          <a:xfrm>
            <a:off x="3112950" y="1316738"/>
            <a:ext cx="2324100" cy="424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s"/>
              <a:t>Orden ascendente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RIGHT</a:t>
            </a:r>
            <a:endParaRPr/>
          </a:p>
        </p:txBody>
      </p:sp>
      <p:sp>
        <p:nvSpPr>
          <p:cNvPr id="963" name="Google Shape;963;p1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Extrae un número específico de caracteres del lado derecho de una cadena</a:t>
            </a:r>
            <a:endParaRPr/>
          </a:p>
          <a:p>
            <a:pPr marL="0" lvl="0" indent="0" algn="l" rtl="0">
              <a:spcBef>
                <a:spcPts val="1200"/>
              </a:spcBef>
              <a:spcAft>
                <a:spcPts val="1200"/>
              </a:spcAft>
              <a:buNone/>
            </a:pPr>
            <a:r>
              <a:rPr lang="es"/>
              <a:t>Sintaxis</a:t>
            </a:r>
            <a:endParaRPr/>
          </a:p>
        </p:txBody>
      </p:sp>
      <p:pic>
        <p:nvPicPr>
          <p:cNvPr id="964" name="Google Shape;964;p134"/>
          <p:cNvPicPr preferRelativeResize="0"/>
          <p:nvPr/>
        </p:nvPicPr>
        <p:blipFill>
          <a:blip r:embed="rId3">
            <a:alphaModFix/>
          </a:blip>
          <a:stretch>
            <a:fillRect/>
          </a:stretch>
        </p:blipFill>
        <p:spPr>
          <a:xfrm>
            <a:off x="311688" y="2182925"/>
            <a:ext cx="1647825" cy="609600"/>
          </a:xfrm>
          <a:prstGeom prst="rect">
            <a:avLst/>
          </a:prstGeom>
          <a:noFill/>
          <a:ln>
            <a:noFill/>
          </a:ln>
        </p:spPr>
      </p:pic>
      <p:pic>
        <p:nvPicPr>
          <p:cNvPr id="965" name="Google Shape;965;p134"/>
          <p:cNvPicPr preferRelativeResize="0"/>
          <p:nvPr/>
        </p:nvPicPr>
        <p:blipFill>
          <a:blip r:embed="rId4">
            <a:alphaModFix/>
          </a:blip>
          <a:stretch>
            <a:fillRect/>
          </a:stretch>
        </p:blipFill>
        <p:spPr>
          <a:xfrm>
            <a:off x="311700" y="2881450"/>
            <a:ext cx="4034025" cy="473200"/>
          </a:xfrm>
          <a:prstGeom prst="rect">
            <a:avLst/>
          </a:prstGeom>
          <a:noFill/>
          <a:ln>
            <a:noFill/>
          </a:ln>
        </p:spPr>
      </p:pic>
      <p:pic>
        <p:nvPicPr>
          <p:cNvPr id="966" name="Google Shape;966;p134"/>
          <p:cNvPicPr preferRelativeResize="0"/>
          <p:nvPr/>
        </p:nvPicPr>
        <p:blipFill>
          <a:blip r:embed="rId5">
            <a:alphaModFix/>
          </a:blip>
          <a:stretch>
            <a:fillRect/>
          </a:stretch>
        </p:blipFill>
        <p:spPr>
          <a:xfrm>
            <a:off x="4461338" y="1692650"/>
            <a:ext cx="3952875" cy="3086100"/>
          </a:xfrm>
          <a:prstGeom prst="rect">
            <a:avLst/>
          </a:prstGeom>
          <a:noFill/>
          <a:ln>
            <a:noFill/>
          </a:ln>
        </p:spPr>
      </p:pic>
      <p:pic>
        <p:nvPicPr>
          <p:cNvPr id="967" name="Google Shape;967;p134"/>
          <p:cNvPicPr preferRelativeResize="0"/>
          <p:nvPr/>
        </p:nvPicPr>
        <p:blipFill>
          <a:blip r:embed="rId6">
            <a:alphaModFix/>
          </a:blip>
          <a:stretch>
            <a:fillRect/>
          </a:stretch>
        </p:blipFill>
        <p:spPr>
          <a:xfrm>
            <a:off x="354938" y="3473488"/>
            <a:ext cx="2486025" cy="109537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TRIM</a:t>
            </a:r>
            <a:endParaRPr/>
          </a:p>
        </p:txBody>
      </p:sp>
      <p:sp>
        <p:nvSpPr>
          <p:cNvPr id="973" name="Google Shape;973;p1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Devuelve una cadena después de eliminar todos los prefijos o sufijos de la cadena dada.</a:t>
            </a:r>
            <a:endParaRPr/>
          </a:p>
          <a:p>
            <a:pPr marL="0" lvl="0" indent="0" algn="l" rtl="0">
              <a:spcBef>
                <a:spcPts val="1200"/>
              </a:spcBef>
              <a:spcAft>
                <a:spcPts val="0"/>
              </a:spcAft>
              <a:buNone/>
            </a:pPr>
            <a:r>
              <a:rPr lang="es"/>
              <a:t>Sintaxis</a:t>
            </a:r>
            <a:endParaRPr/>
          </a:p>
          <a:p>
            <a:pPr marL="0" lvl="0" indent="0" algn="l" rtl="0">
              <a:spcBef>
                <a:spcPts val="1200"/>
              </a:spcBef>
              <a:spcAft>
                <a:spcPts val="1200"/>
              </a:spcAft>
              <a:buNone/>
            </a:pPr>
            <a:endParaRPr/>
          </a:p>
        </p:txBody>
      </p:sp>
      <p:pic>
        <p:nvPicPr>
          <p:cNvPr id="974" name="Google Shape;974;p135"/>
          <p:cNvPicPr preferRelativeResize="0"/>
          <p:nvPr/>
        </p:nvPicPr>
        <p:blipFill>
          <a:blip r:embed="rId3">
            <a:alphaModFix/>
          </a:blip>
          <a:stretch>
            <a:fillRect/>
          </a:stretch>
        </p:blipFill>
        <p:spPr>
          <a:xfrm>
            <a:off x="311701" y="2503500"/>
            <a:ext cx="1404775" cy="707525"/>
          </a:xfrm>
          <a:prstGeom prst="rect">
            <a:avLst/>
          </a:prstGeom>
          <a:noFill/>
          <a:ln>
            <a:noFill/>
          </a:ln>
        </p:spPr>
      </p:pic>
      <p:pic>
        <p:nvPicPr>
          <p:cNvPr id="975" name="Google Shape;975;p135"/>
          <p:cNvPicPr preferRelativeResize="0"/>
          <p:nvPr/>
        </p:nvPicPr>
        <p:blipFill>
          <a:blip r:embed="rId4">
            <a:alphaModFix/>
          </a:blip>
          <a:stretch>
            <a:fillRect/>
          </a:stretch>
        </p:blipFill>
        <p:spPr>
          <a:xfrm>
            <a:off x="1900525" y="2600150"/>
            <a:ext cx="3022375" cy="5142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1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FORMAT</a:t>
            </a:r>
            <a:endParaRPr/>
          </a:p>
        </p:txBody>
      </p:sp>
      <p:sp>
        <p:nvSpPr>
          <p:cNvPr id="981" name="Google Shape;981;p136"/>
          <p:cNvSpPr txBox="1">
            <a:spLocks noGrp="1"/>
          </p:cNvSpPr>
          <p:nvPr>
            <p:ph type="body" idx="1"/>
          </p:nvPr>
        </p:nvSpPr>
        <p:spPr>
          <a:xfrm>
            <a:off x="311700" y="12214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Sintaxis				Ejemplo</a:t>
            </a:r>
            <a:endParaRPr/>
          </a:p>
          <a:p>
            <a:pPr marL="0" lvl="0" indent="0" algn="l" rtl="0">
              <a:spcBef>
                <a:spcPts val="1200"/>
              </a:spcBef>
              <a:spcAft>
                <a:spcPts val="1200"/>
              </a:spcAft>
              <a:buNone/>
            </a:pPr>
            <a:endParaRPr/>
          </a:p>
        </p:txBody>
      </p:sp>
      <p:pic>
        <p:nvPicPr>
          <p:cNvPr id="982" name="Google Shape;982;p136"/>
          <p:cNvPicPr preferRelativeResize="0"/>
          <p:nvPr/>
        </p:nvPicPr>
        <p:blipFill>
          <a:blip r:embed="rId3">
            <a:alphaModFix/>
          </a:blip>
          <a:stretch>
            <a:fillRect/>
          </a:stretch>
        </p:blipFill>
        <p:spPr>
          <a:xfrm>
            <a:off x="361375" y="1728500"/>
            <a:ext cx="2000250" cy="762000"/>
          </a:xfrm>
          <a:prstGeom prst="rect">
            <a:avLst/>
          </a:prstGeom>
          <a:noFill/>
          <a:ln>
            <a:noFill/>
          </a:ln>
        </p:spPr>
      </p:pic>
      <p:graphicFrame>
        <p:nvGraphicFramePr>
          <p:cNvPr id="983" name="Google Shape;983;p136"/>
          <p:cNvGraphicFramePr/>
          <p:nvPr/>
        </p:nvGraphicFramePr>
        <p:xfrm>
          <a:off x="361375" y="2610125"/>
          <a:ext cx="8568200" cy="1434586"/>
        </p:xfrm>
        <a:graphic>
          <a:graphicData uri="http://schemas.openxmlformats.org/drawingml/2006/table">
            <a:tbl>
              <a:tblPr>
                <a:solidFill>
                  <a:srgbClr val="FFFFFF"/>
                </a:solidFill>
                <a:tableStyleId>{E46F78BD-A720-4AFA-88D7-71707942646E}</a:tableStyleId>
              </a:tblPr>
              <a:tblGrid>
                <a:gridCol w="830050">
                  <a:extLst>
                    <a:ext uri="{9D8B030D-6E8A-4147-A177-3AD203B41FA5}">
                      <a16:colId xmlns:a16="http://schemas.microsoft.com/office/drawing/2014/main" val="20000"/>
                    </a:ext>
                  </a:extLst>
                </a:gridCol>
                <a:gridCol w="7738150">
                  <a:extLst>
                    <a:ext uri="{9D8B030D-6E8A-4147-A177-3AD203B41FA5}">
                      <a16:colId xmlns:a16="http://schemas.microsoft.com/office/drawing/2014/main" val="20001"/>
                    </a:ext>
                  </a:extLst>
                </a:gridCol>
              </a:tblGrid>
              <a:tr h="525650">
                <a:tc>
                  <a:txBody>
                    <a:bodyPr/>
                    <a:lstStyle/>
                    <a:p>
                      <a:pPr marL="0" lvl="0" indent="0" algn="l" rtl="0">
                        <a:lnSpc>
                          <a:spcPct val="142857"/>
                        </a:lnSpc>
                        <a:spcBef>
                          <a:spcPts val="0"/>
                        </a:spcBef>
                        <a:spcAft>
                          <a:spcPts val="1500"/>
                        </a:spcAft>
                        <a:buNone/>
                      </a:pPr>
                      <a:r>
                        <a:rPr lang="es" sz="1200" b="1">
                          <a:highlight>
                            <a:srgbClr val="FFFFFF"/>
                          </a:highlight>
                        </a:rPr>
                        <a:t>Nombre</a:t>
                      </a:r>
                      <a:endParaRPr sz="1200" b="1">
                        <a:highlight>
                          <a:srgbClr val="FFFFFF"/>
                        </a:highlight>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1500"/>
                        </a:spcAft>
                        <a:buNone/>
                      </a:pPr>
                      <a:r>
                        <a:rPr lang="es" sz="1200" b="1">
                          <a:highlight>
                            <a:srgbClr val="FFFFFF"/>
                          </a:highlight>
                        </a:rPr>
                        <a:t>Descripción</a:t>
                      </a:r>
                      <a:endParaRPr sz="1200" b="1">
                        <a:highlight>
                          <a:srgbClr val="FFFFFF"/>
                        </a:highlight>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525650">
                <a:tc>
                  <a:txBody>
                    <a:bodyPr/>
                    <a:lstStyle/>
                    <a:p>
                      <a:pPr marL="0" lvl="0" indent="0" algn="l" rtl="0">
                        <a:lnSpc>
                          <a:spcPct val="142857"/>
                        </a:lnSpc>
                        <a:spcBef>
                          <a:spcPts val="0"/>
                        </a:spcBef>
                        <a:spcAft>
                          <a:spcPts val="1500"/>
                        </a:spcAft>
                        <a:buNone/>
                      </a:pPr>
                      <a:r>
                        <a:rPr lang="es" sz="1200">
                          <a:highlight>
                            <a:srgbClr val="FFFFFF"/>
                          </a:highlight>
                        </a:rPr>
                        <a:t>N</a:t>
                      </a:r>
                      <a:endParaRPr sz="1200">
                        <a:highlight>
                          <a:srgbClr val="FFFFFF"/>
                        </a:highlight>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1500"/>
                        </a:spcAft>
                        <a:buNone/>
                      </a:pPr>
                      <a:r>
                        <a:rPr lang="es" sz="1200">
                          <a:highlight>
                            <a:srgbClr val="FFFFFF"/>
                          </a:highlight>
                        </a:rPr>
                        <a:t>Un número que puede ser un número entero, un decimal o un doble.</a:t>
                      </a:r>
                      <a:endParaRPr sz="1200">
                        <a:highlight>
                          <a:srgbClr val="FFFFFF"/>
                        </a:highlight>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73175">
                <a:tc>
                  <a:txBody>
                    <a:bodyPr/>
                    <a:lstStyle/>
                    <a:p>
                      <a:pPr marL="0" lvl="0" indent="0" algn="l" rtl="0">
                        <a:lnSpc>
                          <a:spcPct val="142857"/>
                        </a:lnSpc>
                        <a:spcBef>
                          <a:spcPts val="0"/>
                        </a:spcBef>
                        <a:spcAft>
                          <a:spcPts val="1500"/>
                        </a:spcAft>
                        <a:buNone/>
                      </a:pPr>
                      <a:r>
                        <a:rPr lang="es" sz="1200">
                          <a:highlight>
                            <a:srgbClr val="FFFFFF"/>
                          </a:highlight>
                        </a:rPr>
                        <a:t>D</a:t>
                      </a:r>
                      <a:endParaRPr sz="1200">
                        <a:highlight>
                          <a:srgbClr val="FFFFFF"/>
                        </a:highlight>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1500"/>
                        </a:spcAft>
                        <a:buNone/>
                      </a:pPr>
                      <a:r>
                        <a:rPr lang="es" sz="1200">
                          <a:highlight>
                            <a:srgbClr val="FFFFFF"/>
                          </a:highlight>
                        </a:rPr>
                        <a:t>Un número entero que especifica hasta cuántos lugares decimales va a contener el valor de retorno.</a:t>
                      </a:r>
                      <a:endParaRPr sz="1200">
                        <a:highlight>
                          <a:srgbClr val="FFFFFF"/>
                        </a:highlight>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984" name="Google Shape;984;p136"/>
          <p:cNvPicPr preferRelativeResize="0"/>
          <p:nvPr/>
        </p:nvPicPr>
        <p:blipFill>
          <a:blip r:embed="rId4">
            <a:alphaModFix/>
          </a:blip>
          <a:stretch>
            <a:fillRect/>
          </a:stretch>
        </p:blipFill>
        <p:spPr>
          <a:xfrm>
            <a:off x="2685650" y="1871596"/>
            <a:ext cx="3772700" cy="4758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F8549-3197-4B5F-8D6B-5CE3FD5ED38F}"/>
              </a:ext>
            </a:extLst>
          </p:cNvPr>
          <p:cNvSpPr>
            <a:spLocks noGrp="1"/>
          </p:cNvSpPr>
          <p:nvPr>
            <p:ph type="title"/>
          </p:nvPr>
        </p:nvSpPr>
        <p:spPr/>
        <p:txBody>
          <a:bodyPr>
            <a:normAutofit fontScale="90000"/>
          </a:bodyPr>
          <a:lstStyle/>
          <a:p>
            <a:r>
              <a:rPr lang="es-ES" dirty="0"/>
              <a:t>LENGTH</a:t>
            </a:r>
          </a:p>
        </p:txBody>
      </p:sp>
      <p:sp>
        <p:nvSpPr>
          <p:cNvPr id="3" name="Marcador de texto 2">
            <a:extLst>
              <a:ext uri="{FF2B5EF4-FFF2-40B4-BE49-F238E27FC236}">
                <a16:creationId xmlns:a16="http://schemas.microsoft.com/office/drawing/2014/main" id="{637EEA74-3F43-4595-A40D-F2A38EFF496E}"/>
              </a:ext>
            </a:extLst>
          </p:cNvPr>
          <p:cNvSpPr>
            <a:spLocks noGrp="1"/>
          </p:cNvSpPr>
          <p:nvPr>
            <p:ph type="body" idx="1"/>
          </p:nvPr>
        </p:nvSpPr>
        <p:spPr/>
        <p:txBody>
          <a:bodyPr/>
          <a:lstStyle/>
          <a:p>
            <a:pPr marL="114300" indent="0">
              <a:buNone/>
            </a:pPr>
            <a:r>
              <a:rPr lang="es-ES" dirty="0"/>
              <a:t>Sintaxis</a:t>
            </a:r>
          </a:p>
          <a:p>
            <a:pPr marL="114300" indent="0">
              <a:buNone/>
            </a:pPr>
            <a:endParaRPr lang="es-ES" dirty="0"/>
          </a:p>
          <a:p>
            <a:pPr marL="114300" indent="0">
              <a:buNone/>
            </a:pPr>
            <a:endParaRPr lang="es-ES" dirty="0"/>
          </a:p>
          <a:p>
            <a:pPr marL="114300" indent="0">
              <a:buNone/>
            </a:pPr>
            <a:r>
              <a:rPr lang="es-ES" dirty="0"/>
              <a:t>Ejemplos</a:t>
            </a:r>
          </a:p>
          <a:p>
            <a:pPr marL="114300" indent="0">
              <a:buNone/>
            </a:pPr>
            <a:endParaRPr lang="es-ES" dirty="0"/>
          </a:p>
        </p:txBody>
      </p:sp>
      <p:pic>
        <p:nvPicPr>
          <p:cNvPr id="5" name="Imagen 4">
            <a:extLst>
              <a:ext uri="{FF2B5EF4-FFF2-40B4-BE49-F238E27FC236}">
                <a16:creationId xmlns:a16="http://schemas.microsoft.com/office/drawing/2014/main" id="{B009490C-3C31-4308-9794-FE06D0335C35}"/>
              </a:ext>
            </a:extLst>
          </p:cNvPr>
          <p:cNvPicPr>
            <a:picLocks noChangeAspect="1"/>
          </p:cNvPicPr>
          <p:nvPr/>
        </p:nvPicPr>
        <p:blipFill>
          <a:blip r:embed="rId2"/>
          <a:stretch>
            <a:fillRect/>
          </a:stretch>
        </p:blipFill>
        <p:spPr>
          <a:xfrm>
            <a:off x="311700" y="1670367"/>
            <a:ext cx="1752600" cy="542925"/>
          </a:xfrm>
          <a:prstGeom prst="rect">
            <a:avLst/>
          </a:prstGeom>
        </p:spPr>
      </p:pic>
      <p:pic>
        <p:nvPicPr>
          <p:cNvPr id="7" name="Imagen 6">
            <a:extLst>
              <a:ext uri="{FF2B5EF4-FFF2-40B4-BE49-F238E27FC236}">
                <a16:creationId xmlns:a16="http://schemas.microsoft.com/office/drawing/2014/main" id="{9789CD58-88F5-4170-A025-56726D7C8F65}"/>
              </a:ext>
            </a:extLst>
          </p:cNvPr>
          <p:cNvPicPr>
            <a:picLocks noChangeAspect="1"/>
          </p:cNvPicPr>
          <p:nvPr/>
        </p:nvPicPr>
        <p:blipFill>
          <a:blip r:embed="rId3"/>
          <a:stretch>
            <a:fillRect/>
          </a:stretch>
        </p:blipFill>
        <p:spPr>
          <a:xfrm>
            <a:off x="389360" y="2744575"/>
            <a:ext cx="4314825" cy="561975"/>
          </a:xfrm>
          <a:prstGeom prst="rect">
            <a:avLst/>
          </a:prstGeom>
        </p:spPr>
      </p:pic>
      <p:pic>
        <p:nvPicPr>
          <p:cNvPr id="9" name="Imagen 8">
            <a:extLst>
              <a:ext uri="{FF2B5EF4-FFF2-40B4-BE49-F238E27FC236}">
                <a16:creationId xmlns:a16="http://schemas.microsoft.com/office/drawing/2014/main" id="{6C2C41DF-EFFA-4924-A973-80F1E4C041E4}"/>
              </a:ext>
            </a:extLst>
          </p:cNvPr>
          <p:cNvPicPr>
            <a:picLocks noChangeAspect="1"/>
          </p:cNvPicPr>
          <p:nvPr/>
        </p:nvPicPr>
        <p:blipFill>
          <a:blip r:embed="rId4"/>
          <a:stretch>
            <a:fillRect/>
          </a:stretch>
        </p:blipFill>
        <p:spPr>
          <a:xfrm>
            <a:off x="389360" y="3584560"/>
            <a:ext cx="3724275" cy="704850"/>
          </a:xfrm>
          <a:prstGeom prst="rect">
            <a:avLst/>
          </a:prstGeom>
        </p:spPr>
      </p:pic>
    </p:spTree>
    <p:extLst>
      <p:ext uri="{BB962C8B-B14F-4D97-AF65-F5344CB8AC3E}">
        <p14:creationId xmlns:p14="http://schemas.microsoft.com/office/powerpoint/2010/main" val="104899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ORDER BY</a:t>
            </a:r>
            <a:endParaRPr/>
          </a:p>
          <a:p>
            <a:pPr marL="0" lvl="0" indent="0" algn="l" rtl="0">
              <a:spcBef>
                <a:spcPts val="0"/>
              </a:spcBef>
              <a:spcAft>
                <a:spcPts val="0"/>
              </a:spcAft>
              <a:buNone/>
            </a:pPr>
            <a:endParaRPr/>
          </a:p>
        </p:txBody>
      </p:sp>
      <p:sp>
        <p:nvSpPr>
          <p:cNvPr id="172" name="Google Shape;172;p25"/>
          <p:cNvSpPr txBox="1">
            <a:spLocks noGrp="1"/>
          </p:cNvSpPr>
          <p:nvPr>
            <p:ph type="body" idx="1"/>
          </p:nvPr>
        </p:nvSpPr>
        <p:spPr>
          <a:xfrm>
            <a:off x="311700" y="1229875"/>
            <a:ext cx="8520600" cy="55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Podemos ordenar por varios campos y modos, mediante el uso de la coma:</a:t>
            </a:r>
            <a:endParaRPr/>
          </a:p>
        </p:txBody>
      </p:sp>
      <p:pic>
        <p:nvPicPr>
          <p:cNvPr id="173" name="Google Shape;173;p25"/>
          <p:cNvPicPr preferRelativeResize="0"/>
          <p:nvPr/>
        </p:nvPicPr>
        <p:blipFill>
          <a:blip r:embed="rId3">
            <a:alphaModFix/>
          </a:blip>
          <a:stretch>
            <a:fillRect/>
          </a:stretch>
        </p:blipFill>
        <p:spPr>
          <a:xfrm>
            <a:off x="311688" y="1867750"/>
            <a:ext cx="2047875" cy="1276350"/>
          </a:xfrm>
          <a:prstGeom prst="rect">
            <a:avLst/>
          </a:prstGeom>
          <a:noFill/>
          <a:ln>
            <a:noFill/>
          </a:ln>
        </p:spPr>
      </p:pic>
      <p:sp>
        <p:nvSpPr>
          <p:cNvPr id="174" name="Google Shape;174;p25"/>
          <p:cNvSpPr txBox="1">
            <a:spLocks noGrp="1"/>
          </p:cNvSpPr>
          <p:nvPr>
            <p:ph type="body" idx="1"/>
          </p:nvPr>
        </p:nvSpPr>
        <p:spPr>
          <a:xfrm>
            <a:off x="2648400" y="1929025"/>
            <a:ext cx="5634000" cy="8451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1200"/>
              </a:spcAft>
              <a:buNone/>
            </a:pPr>
            <a:r>
              <a:rPr lang="es"/>
              <a:t>Primero ordenas el resultado por los valores de la columna1 de forma ascedente y luego ordenas por la columna2 de forma descendente.</a:t>
            </a:r>
            <a:endParaRPr/>
          </a:p>
        </p:txBody>
      </p:sp>
      <p:pic>
        <p:nvPicPr>
          <p:cNvPr id="175" name="Google Shape;175;p25"/>
          <p:cNvPicPr preferRelativeResize="0"/>
          <p:nvPr/>
        </p:nvPicPr>
        <p:blipFill>
          <a:blip r:embed="rId4">
            <a:alphaModFix/>
          </a:blip>
          <a:stretch>
            <a:fillRect/>
          </a:stretch>
        </p:blipFill>
        <p:spPr>
          <a:xfrm>
            <a:off x="152400" y="3296500"/>
            <a:ext cx="549592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ORDER BY</a:t>
            </a:r>
            <a:endParaRPr/>
          </a:p>
          <a:p>
            <a:pPr marL="0" lvl="0" indent="0" algn="l" rtl="0">
              <a:spcBef>
                <a:spcPts val="0"/>
              </a:spcBef>
              <a:spcAft>
                <a:spcPts val="0"/>
              </a:spcAft>
              <a:buNone/>
            </a:pPr>
            <a:endParaRPr/>
          </a:p>
        </p:txBody>
      </p:sp>
      <p:sp>
        <p:nvSpPr>
          <p:cNvPr id="181" name="Google Shape;181;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Podemos ordenar resultados de expresiones:</a:t>
            </a:r>
            <a:endParaRPr/>
          </a:p>
        </p:txBody>
      </p:sp>
      <p:pic>
        <p:nvPicPr>
          <p:cNvPr id="182" name="Google Shape;182;p26"/>
          <p:cNvPicPr preferRelativeResize="0"/>
          <p:nvPr/>
        </p:nvPicPr>
        <p:blipFill>
          <a:blip r:embed="rId3">
            <a:alphaModFix/>
          </a:blip>
          <a:stretch>
            <a:fillRect/>
          </a:stretch>
        </p:blipFill>
        <p:spPr>
          <a:xfrm>
            <a:off x="311700" y="1683853"/>
            <a:ext cx="4376175" cy="315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ORDER BY</a:t>
            </a:r>
            <a:endParaRPr/>
          </a:p>
        </p:txBody>
      </p:sp>
      <p:sp>
        <p:nvSpPr>
          <p:cNvPr id="188" name="Google Shape;188;p27"/>
          <p:cNvSpPr txBox="1">
            <a:spLocks noGrp="1"/>
          </p:cNvSpPr>
          <p:nvPr>
            <p:ph type="body" idx="1"/>
          </p:nvPr>
        </p:nvSpPr>
        <p:spPr>
          <a:xfrm>
            <a:off x="3857625" y="1229875"/>
            <a:ext cx="4974900" cy="177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Ordenar mediante el método FIELD:</a:t>
            </a:r>
            <a:endParaRPr/>
          </a:p>
          <a:p>
            <a:pPr marL="0" lvl="0" indent="0" algn="l" rtl="0">
              <a:spcBef>
                <a:spcPts val="1200"/>
              </a:spcBef>
              <a:spcAft>
                <a:spcPts val="0"/>
              </a:spcAft>
              <a:buNone/>
            </a:pPr>
            <a:r>
              <a:rPr lang="es"/>
              <a:t>FIELD (nombre_campo, lista_de_valores) ASC | DESC;</a:t>
            </a:r>
            <a:endParaRPr/>
          </a:p>
          <a:p>
            <a:pPr marL="0" lvl="0" indent="0" algn="l" rtl="0">
              <a:spcBef>
                <a:spcPts val="1200"/>
              </a:spcBef>
              <a:spcAft>
                <a:spcPts val="1200"/>
              </a:spcAft>
              <a:buNone/>
            </a:pPr>
            <a:r>
              <a:rPr lang="es"/>
              <a:t>	</a:t>
            </a:r>
            <a:endParaRPr/>
          </a:p>
        </p:txBody>
      </p:sp>
      <p:pic>
        <p:nvPicPr>
          <p:cNvPr id="189" name="Google Shape;189;p27"/>
          <p:cNvPicPr preferRelativeResize="0"/>
          <p:nvPr/>
        </p:nvPicPr>
        <p:blipFill>
          <a:blip r:embed="rId3">
            <a:alphaModFix/>
          </a:blip>
          <a:stretch>
            <a:fillRect/>
          </a:stretch>
        </p:blipFill>
        <p:spPr>
          <a:xfrm>
            <a:off x="311688" y="913400"/>
            <a:ext cx="2886075" cy="3971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LIMIT</a:t>
            </a:r>
            <a:endParaRPr/>
          </a:p>
        </p:txBody>
      </p:sp>
      <p:sp>
        <p:nvSpPr>
          <p:cNvPr id="195" name="Google Shape;195;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Sintaxis:</a:t>
            </a:r>
            <a:endParaRPr/>
          </a:p>
          <a:p>
            <a:pPr marL="0" lvl="0" indent="0" algn="l" rtl="0">
              <a:spcBef>
                <a:spcPts val="1200"/>
              </a:spcBef>
              <a:spcAft>
                <a:spcPts val="1200"/>
              </a:spcAft>
              <a:buNone/>
            </a:pPr>
            <a:endParaRPr/>
          </a:p>
        </p:txBody>
      </p:sp>
      <p:pic>
        <p:nvPicPr>
          <p:cNvPr id="196" name="Google Shape;196;p28"/>
          <p:cNvPicPr preferRelativeResize="0"/>
          <p:nvPr/>
        </p:nvPicPr>
        <p:blipFill>
          <a:blip r:embed="rId3">
            <a:alphaModFix/>
          </a:blip>
          <a:stretch>
            <a:fillRect/>
          </a:stretch>
        </p:blipFill>
        <p:spPr>
          <a:xfrm>
            <a:off x="311700" y="1689450"/>
            <a:ext cx="2667000" cy="1866900"/>
          </a:xfrm>
          <a:prstGeom prst="rect">
            <a:avLst/>
          </a:prstGeom>
          <a:noFill/>
          <a:ln>
            <a:noFill/>
          </a:ln>
        </p:spPr>
      </p:pic>
      <p:pic>
        <p:nvPicPr>
          <p:cNvPr id="197" name="Google Shape;197;p28"/>
          <p:cNvPicPr preferRelativeResize="0"/>
          <p:nvPr/>
        </p:nvPicPr>
        <p:blipFill>
          <a:blip r:embed="rId4">
            <a:alphaModFix/>
          </a:blip>
          <a:stretch>
            <a:fillRect/>
          </a:stretch>
        </p:blipFill>
        <p:spPr>
          <a:xfrm>
            <a:off x="3850988" y="1428750"/>
            <a:ext cx="4238625" cy="2286000"/>
          </a:xfrm>
          <a:prstGeom prst="rect">
            <a:avLst/>
          </a:prstGeom>
          <a:noFill/>
          <a:ln>
            <a:noFill/>
          </a:ln>
        </p:spPr>
      </p:pic>
      <p:pic>
        <p:nvPicPr>
          <p:cNvPr id="198" name="Google Shape;198;p28"/>
          <p:cNvPicPr preferRelativeResize="0"/>
          <p:nvPr/>
        </p:nvPicPr>
        <p:blipFill>
          <a:blip r:embed="rId5">
            <a:alphaModFix/>
          </a:blip>
          <a:stretch>
            <a:fillRect/>
          </a:stretch>
        </p:blipFill>
        <p:spPr>
          <a:xfrm>
            <a:off x="311688" y="3714750"/>
            <a:ext cx="5934075" cy="1000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LIMIT</a:t>
            </a:r>
            <a:endParaRPr/>
          </a:p>
        </p:txBody>
      </p:sp>
      <p:sp>
        <p:nvSpPr>
          <p:cNvPr id="204" name="Google Shape;204;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Cláusulas equivalentes:</a:t>
            </a:r>
            <a:endParaRPr/>
          </a:p>
          <a:p>
            <a:pPr marL="0" lvl="0" indent="0" algn="l" rtl="0">
              <a:spcBef>
                <a:spcPts val="1200"/>
              </a:spcBef>
              <a:spcAft>
                <a:spcPts val="1200"/>
              </a:spcAft>
              <a:buNone/>
            </a:pPr>
            <a:endParaRPr/>
          </a:p>
        </p:txBody>
      </p:sp>
      <p:pic>
        <p:nvPicPr>
          <p:cNvPr id="205" name="Google Shape;205;p29"/>
          <p:cNvPicPr preferRelativeResize="0"/>
          <p:nvPr/>
        </p:nvPicPr>
        <p:blipFill>
          <a:blip r:embed="rId3">
            <a:alphaModFix/>
          </a:blip>
          <a:stretch>
            <a:fillRect/>
          </a:stretch>
        </p:blipFill>
        <p:spPr>
          <a:xfrm>
            <a:off x="311688" y="1755075"/>
            <a:ext cx="2543175" cy="203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LIMIT + ORDER BY</a:t>
            </a:r>
            <a:endParaRPr/>
          </a:p>
        </p:txBody>
      </p:sp>
      <p:sp>
        <p:nvSpPr>
          <p:cNvPr id="211" name="Google Shape;211;p30"/>
          <p:cNvSpPr txBox="1">
            <a:spLocks noGrp="1"/>
          </p:cNvSpPr>
          <p:nvPr>
            <p:ph type="body" idx="1"/>
          </p:nvPr>
        </p:nvSpPr>
        <p:spPr>
          <a:xfrm>
            <a:off x="311700" y="1229875"/>
            <a:ext cx="3039600" cy="479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Sintaxis:</a:t>
            </a:r>
            <a:endParaRPr/>
          </a:p>
        </p:txBody>
      </p:sp>
      <p:pic>
        <p:nvPicPr>
          <p:cNvPr id="212" name="Google Shape;212;p30"/>
          <p:cNvPicPr preferRelativeResize="0"/>
          <p:nvPr/>
        </p:nvPicPr>
        <p:blipFill>
          <a:blip r:embed="rId3">
            <a:alphaModFix/>
          </a:blip>
          <a:stretch>
            <a:fillRect/>
          </a:stretch>
        </p:blipFill>
        <p:spPr>
          <a:xfrm>
            <a:off x="311704" y="1709100"/>
            <a:ext cx="3111000" cy="1976400"/>
          </a:xfrm>
          <a:prstGeom prst="rect">
            <a:avLst/>
          </a:prstGeom>
          <a:noFill/>
          <a:ln>
            <a:noFill/>
          </a:ln>
        </p:spPr>
      </p:pic>
      <p:pic>
        <p:nvPicPr>
          <p:cNvPr id="213" name="Google Shape;213;p30"/>
          <p:cNvPicPr preferRelativeResize="0"/>
          <p:nvPr/>
        </p:nvPicPr>
        <p:blipFill>
          <a:blip r:embed="rId4">
            <a:alphaModFix/>
          </a:blip>
          <a:stretch>
            <a:fillRect/>
          </a:stretch>
        </p:blipFill>
        <p:spPr>
          <a:xfrm>
            <a:off x="311688" y="3714750"/>
            <a:ext cx="5934075" cy="1000125"/>
          </a:xfrm>
          <a:prstGeom prst="rect">
            <a:avLst/>
          </a:prstGeom>
          <a:noFill/>
          <a:ln>
            <a:noFill/>
          </a:ln>
        </p:spPr>
      </p:pic>
      <p:sp>
        <p:nvSpPr>
          <p:cNvPr id="214" name="Google Shape;214;p30"/>
          <p:cNvSpPr txBox="1"/>
          <p:nvPr/>
        </p:nvSpPr>
        <p:spPr>
          <a:xfrm>
            <a:off x="3928500" y="1863000"/>
            <a:ext cx="30000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800" b="1">
                <a:solidFill>
                  <a:schemeClr val="dk2"/>
                </a:solidFill>
                <a:latin typeface="Roboto"/>
                <a:ea typeface="Roboto"/>
                <a:cs typeface="Roboto"/>
                <a:sym typeface="Roboto"/>
              </a:rPr>
              <a:t>Útil para obtener las filas más altas y más bajas.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LIMIT + ORDER BY</a:t>
            </a:r>
            <a:endParaRPr/>
          </a:p>
        </p:txBody>
      </p:sp>
      <p:sp>
        <p:nvSpPr>
          <p:cNvPr id="220" name="Google Shape;220;p31"/>
          <p:cNvSpPr txBox="1">
            <a:spLocks noGrp="1"/>
          </p:cNvSpPr>
          <p:nvPr>
            <p:ph type="body" idx="1"/>
          </p:nvPr>
        </p:nvSpPr>
        <p:spPr>
          <a:xfrm>
            <a:off x="3877875" y="1229875"/>
            <a:ext cx="49545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Este ejemplo obtiene los 5 clientes que tienen el crédito más alto.</a:t>
            </a:r>
            <a:endParaRPr/>
          </a:p>
          <a:p>
            <a:pPr marL="0" lvl="0" indent="0" algn="l" rtl="0">
              <a:spcBef>
                <a:spcPts val="1200"/>
              </a:spcBef>
              <a:spcAft>
                <a:spcPts val="1200"/>
              </a:spcAft>
              <a:buNone/>
            </a:pPr>
            <a:endParaRPr b="1"/>
          </a:p>
        </p:txBody>
      </p:sp>
      <p:pic>
        <p:nvPicPr>
          <p:cNvPr id="221" name="Google Shape;221;p31"/>
          <p:cNvPicPr preferRelativeResize="0"/>
          <p:nvPr/>
        </p:nvPicPr>
        <p:blipFill>
          <a:blip r:embed="rId3">
            <a:alphaModFix/>
          </a:blip>
          <a:stretch>
            <a:fillRect/>
          </a:stretch>
        </p:blipFill>
        <p:spPr>
          <a:xfrm>
            <a:off x="3936450" y="2039875"/>
            <a:ext cx="3276600" cy="2590800"/>
          </a:xfrm>
          <a:prstGeom prst="rect">
            <a:avLst/>
          </a:prstGeom>
          <a:noFill/>
          <a:ln>
            <a:noFill/>
          </a:ln>
        </p:spPr>
      </p:pic>
      <p:pic>
        <p:nvPicPr>
          <p:cNvPr id="222" name="Google Shape;222;p31"/>
          <p:cNvPicPr preferRelativeResize="0"/>
          <p:nvPr/>
        </p:nvPicPr>
        <p:blipFill>
          <a:blip r:embed="rId4">
            <a:alphaModFix/>
          </a:blip>
          <a:stretch>
            <a:fillRect/>
          </a:stretch>
        </p:blipFill>
        <p:spPr>
          <a:xfrm>
            <a:off x="311700" y="1889075"/>
            <a:ext cx="2686050" cy="1514475"/>
          </a:xfrm>
          <a:prstGeom prst="rect">
            <a:avLst/>
          </a:prstGeom>
          <a:noFill/>
          <a:ln>
            <a:noFill/>
          </a:ln>
        </p:spPr>
      </p:pic>
      <p:sp>
        <p:nvSpPr>
          <p:cNvPr id="223" name="Google Shape;223;p31"/>
          <p:cNvSpPr txBox="1">
            <a:spLocks noGrp="1"/>
          </p:cNvSpPr>
          <p:nvPr>
            <p:ph type="body" idx="1"/>
          </p:nvPr>
        </p:nvSpPr>
        <p:spPr>
          <a:xfrm>
            <a:off x="311700" y="1229875"/>
            <a:ext cx="49545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Sintaxis: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sentencias SQL</a:t>
            </a:r>
            <a:endParaRPr/>
          </a:p>
        </p:txBody>
      </p:sp>
      <p:pic>
        <p:nvPicPr>
          <p:cNvPr id="92" name="Google Shape;92;p14"/>
          <p:cNvPicPr preferRelativeResize="0"/>
          <p:nvPr/>
        </p:nvPicPr>
        <p:blipFill>
          <a:blip r:embed="rId3">
            <a:alphaModFix/>
          </a:blip>
          <a:stretch>
            <a:fillRect/>
          </a:stretch>
        </p:blipFill>
        <p:spPr>
          <a:xfrm>
            <a:off x="311701" y="1294950"/>
            <a:ext cx="8520600" cy="21275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501700" y="3387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Filtering</a:t>
            </a:r>
            <a:endParaRPr/>
          </a:p>
        </p:txBody>
      </p:sp>
      <p:sp>
        <p:nvSpPr>
          <p:cNvPr id="229" name="Google Shape;229;p32"/>
          <p:cNvSpPr txBox="1">
            <a:spLocks noGrp="1"/>
          </p:cNvSpPr>
          <p:nvPr>
            <p:ph type="body" idx="4294967295"/>
          </p:nvPr>
        </p:nvSpPr>
        <p:spPr>
          <a:xfrm>
            <a:off x="501700" y="1434625"/>
            <a:ext cx="8520600" cy="33390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rgbClr val="F3F3F3"/>
              </a:buClr>
              <a:buSzPts val="1800"/>
              <a:buChar char="❏"/>
            </a:pPr>
            <a:r>
              <a:rPr lang="es">
                <a:solidFill>
                  <a:srgbClr val="F3F3F3"/>
                </a:solidFill>
              </a:rPr>
              <a:t>AND, OR, NOT</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IS NULL / IS NOT NULL</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IN / NOT IN</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BETWEEN / NOT BETWEEN</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LIKE / NOT LIKE</a:t>
            </a:r>
            <a:endParaRPr>
              <a:solidFill>
                <a:srgbClr val="F3F3F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AND, OR, NOT</a:t>
            </a:r>
            <a:endParaRPr/>
          </a:p>
        </p:txBody>
      </p:sp>
      <p:pic>
        <p:nvPicPr>
          <p:cNvPr id="235" name="Google Shape;235;p33"/>
          <p:cNvPicPr preferRelativeResize="0"/>
          <p:nvPr/>
        </p:nvPicPr>
        <p:blipFill>
          <a:blip r:embed="rId3">
            <a:alphaModFix/>
          </a:blip>
          <a:stretch>
            <a:fillRect/>
          </a:stretch>
        </p:blipFill>
        <p:spPr>
          <a:xfrm>
            <a:off x="357175" y="1696088"/>
            <a:ext cx="8429625" cy="1933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AND, OR, NOT</a:t>
            </a:r>
            <a:endParaRPr/>
          </a:p>
          <a:p>
            <a:pPr marL="0" lvl="0" indent="0" algn="l" rtl="0">
              <a:spcBef>
                <a:spcPts val="0"/>
              </a:spcBef>
              <a:spcAft>
                <a:spcPts val="0"/>
              </a:spcAft>
              <a:buNone/>
            </a:pPr>
            <a:endParaRPr/>
          </a:p>
        </p:txBody>
      </p:sp>
      <p:sp>
        <p:nvSpPr>
          <p:cNvPr id="241" name="Google Shape;241;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2" name="Google Shape;242;p34"/>
          <p:cNvPicPr preferRelativeResize="0"/>
          <p:nvPr/>
        </p:nvPicPr>
        <p:blipFill>
          <a:blip r:embed="rId3">
            <a:alphaModFix/>
          </a:blip>
          <a:stretch>
            <a:fillRect/>
          </a:stretch>
        </p:blipFill>
        <p:spPr>
          <a:xfrm>
            <a:off x="311700" y="1181313"/>
            <a:ext cx="6172200" cy="1943100"/>
          </a:xfrm>
          <a:prstGeom prst="rect">
            <a:avLst/>
          </a:prstGeom>
          <a:noFill/>
          <a:ln>
            <a:noFill/>
          </a:ln>
        </p:spPr>
      </p:pic>
      <p:pic>
        <p:nvPicPr>
          <p:cNvPr id="243" name="Google Shape;243;p34"/>
          <p:cNvPicPr preferRelativeResize="0"/>
          <p:nvPr/>
        </p:nvPicPr>
        <p:blipFill>
          <a:blip r:embed="rId4">
            <a:alphaModFix/>
          </a:blip>
          <a:stretch>
            <a:fillRect/>
          </a:stretch>
        </p:blipFill>
        <p:spPr>
          <a:xfrm>
            <a:off x="392688" y="3287950"/>
            <a:ext cx="5648325" cy="120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AND, OR, NOT</a:t>
            </a:r>
            <a:endParaRPr/>
          </a:p>
          <a:p>
            <a:pPr marL="0" lvl="0" indent="0" algn="l" rtl="0">
              <a:spcBef>
                <a:spcPts val="0"/>
              </a:spcBef>
              <a:spcAft>
                <a:spcPts val="0"/>
              </a:spcAft>
              <a:buNone/>
            </a:pPr>
            <a:endParaRPr/>
          </a:p>
        </p:txBody>
      </p:sp>
      <p:sp>
        <p:nvSpPr>
          <p:cNvPr id="249" name="Google Shape;249;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0" name="Google Shape;250;p35"/>
          <p:cNvPicPr preferRelativeResize="0"/>
          <p:nvPr/>
        </p:nvPicPr>
        <p:blipFill>
          <a:blip r:embed="rId3">
            <a:alphaModFix/>
          </a:blip>
          <a:stretch>
            <a:fillRect/>
          </a:stretch>
        </p:blipFill>
        <p:spPr>
          <a:xfrm>
            <a:off x="311688" y="1229863"/>
            <a:ext cx="6010275" cy="1952625"/>
          </a:xfrm>
          <a:prstGeom prst="rect">
            <a:avLst/>
          </a:prstGeom>
          <a:noFill/>
          <a:ln>
            <a:noFill/>
          </a:ln>
        </p:spPr>
      </p:pic>
      <p:pic>
        <p:nvPicPr>
          <p:cNvPr id="251" name="Google Shape;251;p35"/>
          <p:cNvPicPr preferRelativeResize="0"/>
          <p:nvPr/>
        </p:nvPicPr>
        <p:blipFill>
          <a:blip r:embed="rId4">
            <a:alphaModFix/>
          </a:blip>
          <a:stretch>
            <a:fillRect/>
          </a:stretch>
        </p:blipFill>
        <p:spPr>
          <a:xfrm>
            <a:off x="372750" y="3226500"/>
            <a:ext cx="3924300" cy="1162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AND, OR, NOT</a:t>
            </a:r>
            <a:endParaRPr/>
          </a:p>
          <a:p>
            <a:pPr marL="0" lvl="0" indent="0" algn="l" rtl="0">
              <a:spcBef>
                <a:spcPts val="0"/>
              </a:spcBef>
              <a:spcAft>
                <a:spcPts val="0"/>
              </a:spcAft>
              <a:buNone/>
            </a:pPr>
            <a:endParaRPr/>
          </a:p>
        </p:txBody>
      </p:sp>
      <p:sp>
        <p:nvSpPr>
          <p:cNvPr id="257" name="Google Shape;257;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8" name="Google Shape;258;p36"/>
          <p:cNvPicPr preferRelativeResize="0"/>
          <p:nvPr/>
        </p:nvPicPr>
        <p:blipFill>
          <a:blip r:embed="rId3">
            <a:alphaModFix/>
          </a:blip>
          <a:stretch>
            <a:fillRect/>
          </a:stretch>
        </p:blipFill>
        <p:spPr>
          <a:xfrm>
            <a:off x="311688" y="1229863"/>
            <a:ext cx="4486275" cy="1762125"/>
          </a:xfrm>
          <a:prstGeom prst="rect">
            <a:avLst/>
          </a:prstGeom>
          <a:noFill/>
          <a:ln>
            <a:noFill/>
          </a:ln>
        </p:spPr>
      </p:pic>
      <p:pic>
        <p:nvPicPr>
          <p:cNvPr id="259" name="Google Shape;259;p36"/>
          <p:cNvPicPr preferRelativeResize="0"/>
          <p:nvPr/>
        </p:nvPicPr>
        <p:blipFill>
          <a:blip r:embed="rId4">
            <a:alphaModFix/>
          </a:blip>
          <a:stretch>
            <a:fillRect/>
          </a:stretch>
        </p:blipFill>
        <p:spPr>
          <a:xfrm>
            <a:off x="311700" y="3204063"/>
            <a:ext cx="3790950" cy="1171575"/>
          </a:xfrm>
          <a:prstGeom prst="rect">
            <a:avLst/>
          </a:prstGeom>
          <a:noFill/>
          <a:ln>
            <a:noFill/>
          </a:ln>
        </p:spPr>
      </p:pic>
      <p:pic>
        <p:nvPicPr>
          <p:cNvPr id="260" name="Google Shape;260;p36"/>
          <p:cNvPicPr preferRelativeResize="0"/>
          <p:nvPr/>
        </p:nvPicPr>
        <p:blipFill>
          <a:blip r:embed="rId5">
            <a:alphaModFix/>
          </a:blip>
          <a:stretch>
            <a:fillRect/>
          </a:stretch>
        </p:blipFill>
        <p:spPr>
          <a:xfrm>
            <a:off x="4216578" y="3294565"/>
            <a:ext cx="3204882" cy="99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Combining AND, OR and NOT</a:t>
            </a:r>
            <a:endParaRPr/>
          </a:p>
          <a:p>
            <a:pPr marL="0" lvl="0" indent="0" algn="l" rtl="0">
              <a:spcBef>
                <a:spcPts val="0"/>
              </a:spcBef>
              <a:spcAft>
                <a:spcPts val="0"/>
              </a:spcAft>
              <a:buNone/>
            </a:pPr>
            <a:endParaRPr/>
          </a:p>
        </p:txBody>
      </p:sp>
      <p:sp>
        <p:nvSpPr>
          <p:cNvPr id="266" name="Google Shape;266;p37"/>
          <p:cNvSpPr txBox="1">
            <a:spLocks noGrp="1"/>
          </p:cNvSpPr>
          <p:nvPr>
            <p:ph type="body" idx="1"/>
          </p:nvPr>
        </p:nvSpPr>
        <p:spPr>
          <a:xfrm>
            <a:off x="311700" y="1229875"/>
            <a:ext cx="8520600" cy="2468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Ejemplo: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Muestra todos los campos de la tabla clientes, filtrando por el país ‘Germany’ y por las ciudades de ‘Berlin’ o ‘Munchen’</a:t>
            </a:r>
            <a:endParaRPr/>
          </a:p>
          <a:p>
            <a:pPr marL="0" lvl="0" indent="0" algn="l" rtl="0">
              <a:spcBef>
                <a:spcPts val="1200"/>
              </a:spcBef>
              <a:spcAft>
                <a:spcPts val="1200"/>
              </a:spcAft>
              <a:buNone/>
            </a:pPr>
            <a:r>
              <a:rPr lang="es"/>
              <a:t>Ejemplo II:</a:t>
            </a:r>
            <a:endParaRPr/>
          </a:p>
        </p:txBody>
      </p:sp>
      <p:pic>
        <p:nvPicPr>
          <p:cNvPr id="267" name="Google Shape;267;p37"/>
          <p:cNvPicPr preferRelativeResize="0"/>
          <p:nvPr/>
        </p:nvPicPr>
        <p:blipFill>
          <a:blip r:embed="rId3">
            <a:alphaModFix/>
          </a:blip>
          <a:stretch>
            <a:fillRect/>
          </a:stretch>
        </p:blipFill>
        <p:spPr>
          <a:xfrm>
            <a:off x="311700" y="1724400"/>
            <a:ext cx="5619750" cy="742950"/>
          </a:xfrm>
          <a:prstGeom prst="rect">
            <a:avLst/>
          </a:prstGeom>
          <a:noFill/>
          <a:ln>
            <a:noFill/>
          </a:ln>
        </p:spPr>
      </p:pic>
      <p:pic>
        <p:nvPicPr>
          <p:cNvPr id="268" name="Google Shape;268;p37"/>
          <p:cNvPicPr preferRelativeResize="0"/>
          <p:nvPr/>
        </p:nvPicPr>
        <p:blipFill>
          <a:blip r:embed="rId4">
            <a:alphaModFix/>
          </a:blip>
          <a:stretch>
            <a:fillRect/>
          </a:stretch>
        </p:blipFill>
        <p:spPr>
          <a:xfrm>
            <a:off x="311700" y="3619450"/>
            <a:ext cx="8587325" cy="93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NULL Values</a:t>
            </a:r>
            <a:endParaRPr/>
          </a:p>
        </p:txBody>
      </p:sp>
      <p:sp>
        <p:nvSpPr>
          <p:cNvPr id="274" name="Google Shape;274;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No es posible probar valores NULL mediante operadores de comparación, tenemos que usar la cláusula IS NULL e IS NOT NULL.</a:t>
            </a:r>
            <a:endParaRPr/>
          </a:p>
          <a:p>
            <a:pPr marL="0" lvl="0" indent="0" algn="l" rtl="0">
              <a:spcBef>
                <a:spcPts val="1200"/>
              </a:spcBef>
              <a:spcAft>
                <a:spcPts val="0"/>
              </a:spcAft>
              <a:buNone/>
            </a:pPr>
            <a:r>
              <a:rPr lang="es"/>
              <a:t>Sintaxis IS NULL:</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75" name="Google Shape;275;p38"/>
          <p:cNvPicPr preferRelativeResize="0"/>
          <p:nvPr/>
        </p:nvPicPr>
        <p:blipFill>
          <a:blip r:embed="rId3">
            <a:alphaModFix/>
          </a:blip>
          <a:stretch>
            <a:fillRect/>
          </a:stretch>
        </p:blipFill>
        <p:spPr>
          <a:xfrm>
            <a:off x="372438" y="2460363"/>
            <a:ext cx="4638675" cy="1419225"/>
          </a:xfrm>
          <a:prstGeom prst="rect">
            <a:avLst/>
          </a:prstGeom>
          <a:noFill/>
          <a:ln>
            <a:noFill/>
          </a:ln>
        </p:spPr>
      </p:pic>
      <p:pic>
        <p:nvPicPr>
          <p:cNvPr id="276" name="Google Shape;276;p38"/>
          <p:cNvPicPr preferRelativeResize="0"/>
          <p:nvPr/>
        </p:nvPicPr>
        <p:blipFill>
          <a:blip r:embed="rId4">
            <a:alphaModFix/>
          </a:blip>
          <a:stretch>
            <a:fillRect/>
          </a:stretch>
        </p:blipFill>
        <p:spPr>
          <a:xfrm>
            <a:off x="372438" y="3879600"/>
            <a:ext cx="4829175" cy="91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NULL Values</a:t>
            </a:r>
            <a:endParaRPr/>
          </a:p>
          <a:p>
            <a:pPr marL="0" lvl="0" indent="0" algn="l" rtl="0">
              <a:spcBef>
                <a:spcPts val="0"/>
              </a:spcBef>
              <a:spcAft>
                <a:spcPts val="0"/>
              </a:spcAft>
              <a:buNone/>
            </a:pPr>
            <a:endParaRPr/>
          </a:p>
        </p:txBody>
      </p:sp>
      <p:sp>
        <p:nvSpPr>
          <p:cNvPr id="282" name="Google Shape;282;p39"/>
          <p:cNvSpPr txBox="1">
            <a:spLocks noGrp="1"/>
          </p:cNvSpPr>
          <p:nvPr>
            <p:ph type="body" idx="1"/>
          </p:nvPr>
        </p:nvSpPr>
        <p:spPr>
          <a:xfrm>
            <a:off x="311700" y="1229875"/>
            <a:ext cx="8520600" cy="542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Sintaxis IS NOT NULL:</a:t>
            </a:r>
            <a:endParaRPr/>
          </a:p>
        </p:txBody>
      </p:sp>
      <p:pic>
        <p:nvPicPr>
          <p:cNvPr id="283" name="Google Shape;283;p39"/>
          <p:cNvPicPr preferRelativeResize="0"/>
          <p:nvPr/>
        </p:nvPicPr>
        <p:blipFill>
          <a:blip r:embed="rId3">
            <a:alphaModFix/>
          </a:blip>
          <a:stretch>
            <a:fillRect/>
          </a:stretch>
        </p:blipFill>
        <p:spPr>
          <a:xfrm>
            <a:off x="311700" y="1708463"/>
            <a:ext cx="3790950" cy="1362075"/>
          </a:xfrm>
          <a:prstGeom prst="rect">
            <a:avLst/>
          </a:prstGeom>
          <a:noFill/>
          <a:ln>
            <a:noFill/>
          </a:ln>
        </p:spPr>
      </p:pic>
      <p:pic>
        <p:nvPicPr>
          <p:cNvPr id="284" name="Google Shape;284;p39"/>
          <p:cNvPicPr preferRelativeResize="0"/>
          <p:nvPr/>
        </p:nvPicPr>
        <p:blipFill>
          <a:blip r:embed="rId4">
            <a:alphaModFix/>
          </a:blip>
          <a:stretch>
            <a:fillRect/>
          </a:stretch>
        </p:blipFill>
        <p:spPr>
          <a:xfrm>
            <a:off x="311688" y="3606838"/>
            <a:ext cx="5057775" cy="962025"/>
          </a:xfrm>
          <a:prstGeom prst="rect">
            <a:avLst/>
          </a:prstGeom>
          <a:noFill/>
          <a:ln>
            <a:noFill/>
          </a:ln>
        </p:spPr>
      </p:pic>
      <p:sp>
        <p:nvSpPr>
          <p:cNvPr id="285" name="Google Shape;285;p39"/>
          <p:cNvSpPr txBox="1">
            <a:spLocks noGrp="1"/>
          </p:cNvSpPr>
          <p:nvPr>
            <p:ph type="body" idx="1"/>
          </p:nvPr>
        </p:nvSpPr>
        <p:spPr>
          <a:xfrm>
            <a:off x="311700" y="3012400"/>
            <a:ext cx="8520600" cy="542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Operador IN</a:t>
            </a:r>
            <a:endParaRPr/>
          </a:p>
        </p:txBody>
      </p:sp>
      <p:sp>
        <p:nvSpPr>
          <p:cNvPr id="291" name="Google Shape;291;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Permite especificar valores múltiples en la cláusula WHERE.</a:t>
            </a:r>
            <a:endParaRPr/>
          </a:p>
          <a:p>
            <a:pPr marL="0" lvl="0" indent="0" algn="l" rtl="0">
              <a:spcBef>
                <a:spcPts val="1200"/>
              </a:spcBef>
              <a:spcAft>
                <a:spcPts val="0"/>
              </a:spcAft>
              <a:buNone/>
            </a:pPr>
            <a:r>
              <a:rPr lang="es"/>
              <a:t>Es un atajo para múltiples condiciones OR.</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92" name="Google Shape;292;p40"/>
          <p:cNvPicPr preferRelativeResize="0"/>
          <p:nvPr/>
        </p:nvPicPr>
        <p:blipFill>
          <a:blip r:embed="rId3">
            <a:alphaModFix/>
          </a:blip>
          <a:stretch>
            <a:fillRect/>
          </a:stretch>
        </p:blipFill>
        <p:spPr>
          <a:xfrm>
            <a:off x="311688" y="2271900"/>
            <a:ext cx="4772025" cy="1409700"/>
          </a:xfrm>
          <a:prstGeom prst="rect">
            <a:avLst/>
          </a:prstGeom>
          <a:noFill/>
          <a:ln>
            <a:noFill/>
          </a:ln>
        </p:spPr>
      </p:pic>
      <p:pic>
        <p:nvPicPr>
          <p:cNvPr id="293" name="Google Shape;293;p40"/>
          <p:cNvPicPr preferRelativeResize="0"/>
          <p:nvPr/>
        </p:nvPicPr>
        <p:blipFill>
          <a:blip r:embed="rId4">
            <a:alphaModFix/>
          </a:blip>
          <a:stretch>
            <a:fillRect/>
          </a:stretch>
        </p:blipFill>
        <p:spPr>
          <a:xfrm>
            <a:off x="359313" y="3835438"/>
            <a:ext cx="4676775" cy="733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Operador BETWEEN</a:t>
            </a:r>
            <a:endParaRPr/>
          </a:p>
        </p:txBody>
      </p:sp>
      <p:sp>
        <p:nvSpPr>
          <p:cNvPr id="299" name="Google Shape;299;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Selecciona valores en un rango. Los valores pueden ser números, texto o fechas.</a:t>
            </a:r>
            <a:endParaRPr/>
          </a:p>
          <a:p>
            <a:pPr marL="0" lvl="0" indent="0" algn="l" rtl="0">
              <a:spcBef>
                <a:spcPts val="1200"/>
              </a:spcBef>
              <a:spcAft>
                <a:spcPts val="0"/>
              </a:spcAft>
              <a:buNone/>
            </a:pPr>
            <a:r>
              <a:rPr lang="es"/>
              <a:t>Sintaxis: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300" name="Google Shape;300;p41"/>
          <p:cNvPicPr preferRelativeResize="0"/>
          <p:nvPr/>
        </p:nvPicPr>
        <p:blipFill>
          <a:blip r:embed="rId3">
            <a:alphaModFix/>
          </a:blip>
          <a:stretch>
            <a:fillRect/>
          </a:stretch>
        </p:blipFill>
        <p:spPr>
          <a:xfrm>
            <a:off x="311688" y="2192588"/>
            <a:ext cx="4429125" cy="98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Sintaxis para escribir instrucciones en SQL.</a:t>
            </a:r>
            <a:endParaRPr/>
          </a:p>
          <a:p>
            <a:pPr marL="0" lvl="0" indent="0" algn="l" rtl="0">
              <a:spcBef>
                <a:spcPts val="0"/>
              </a:spcBef>
              <a:spcAft>
                <a:spcPts val="0"/>
              </a:spcAft>
              <a:buNone/>
            </a:pPr>
            <a:endParaRPr/>
          </a:p>
        </p:txBody>
      </p:sp>
      <p:pic>
        <p:nvPicPr>
          <p:cNvPr id="98" name="Google Shape;98;p15"/>
          <p:cNvPicPr preferRelativeResize="0"/>
          <p:nvPr/>
        </p:nvPicPr>
        <p:blipFill>
          <a:blip r:embed="rId3">
            <a:alphaModFix/>
          </a:blip>
          <a:stretch>
            <a:fillRect/>
          </a:stretch>
        </p:blipFill>
        <p:spPr>
          <a:xfrm>
            <a:off x="0" y="1221333"/>
            <a:ext cx="9144000" cy="270083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Operador BETWEEN</a:t>
            </a:r>
            <a:endParaRPr/>
          </a:p>
          <a:p>
            <a:pPr marL="0" lvl="0" indent="0" algn="l" rtl="0">
              <a:spcBef>
                <a:spcPts val="0"/>
              </a:spcBef>
              <a:spcAft>
                <a:spcPts val="0"/>
              </a:spcAft>
              <a:buNone/>
            </a:pPr>
            <a:endParaRPr/>
          </a:p>
        </p:txBody>
      </p:sp>
      <p:sp>
        <p:nvSpPr>
          <p:cNvPr id="306" name="Google Shape;306;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Ejemplo I: productos con precio entre 10 y 20.</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Ejemplo II: productos con precio menor de 10 y mayor de 20.</a:t>
            </a:r>
            <a:endParaRPr/>
          </a:p>
          <a:p>
            <a:pPr marL="0" lvl="0" indent="0" algn="l" rtl="0">
              <a:spcBef>
                <a:spcPts val="1200"/>
              </a:spcBef>
              <a:spcAft>
                <a:spcPts val="1200"/>
              </a:spcAft>
              <a:buNone/>
            </a:pPr>
            <a:endParaRPr/>
          </a:p>
        </p:txBody>
      </p:sp>
      <p:pic>
        <p:nvPicPr>
          <p:cNvPr id="307" name="Google Shape;307;p42"/>
          <p:cNvPicPr preferRelativeResize="0"/>
          <p:nvPr/>
        </p:nvPicPr>
        <p:blipFill>
          <a:blip r:embed="rId3">
            <a:alphaModFix/>
          </a:blip>
          <a:stretch>
            <a:fillRect/>
          </a:stretch>
        </p:blipFill>
        <p:spPr>
          <a:xfrm>
            <a:off x="311688" y="1725525"/>
            <a:ext cx="3343275" cy="762000"/>
          </a:xfrm>
          <a:prstGeom prst="rect">
            <a:avLst/>
          </a:prstGeom>
          <a:noFill/>
          <a:ln>
            <a:noFill/>
          </a:ln>
        </p:spPr>
      </p:pic>
      <p:pic>
        <p:nvPicPr>
          <p:cNvPr id="308" name="Google Shape;308;p42"/>
          <p:cNvPicPr preferRelativeResize="0"/>
          <p:nvPr/>
        </p:nvPicPr>
        <p:blipFill>
          <a:blip r:embed="rId4">
            <a:alphaModFix/>
          </a:blip>
          <a:stretch>
            <a:fillRect/>
          </a:stretch>
        </p:blipFill>
        <p:spPr>
          <a:xfrm>
            <a:off x="311700" y="3121575"/>
            <a:ext cx="3505200" cy="723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Operador BETWEEN</a:t>
            </a:r>
            <a:endParaRPr/>
          </a:p>
          <a:p>
            <a:pPr marL="0" lvl="0" indent="0" algn="l" rtl="0">
              <a:spcBef>
                <a:spcPts val="0"/>
              </a:spcBef>
              <a:spcAft>
                <a:spcPts val="0"/>
              </a:spcAft>
              <a:buNone/>
            </a:pPr>
            <a:endParaRPr/>
          </a:p>
        </p:txBody>
      </p:sp>
      <p:sp>
        <p:nvSpPr>
          <p:cNvPr id="314" name="Google Shape;314;p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Ejemplo III: BETWEEN + IN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Ejemplo IV: BETWEEN con valores de tipo texto</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315" name="Google Shape;315;p43"/>
          <p:cNvPicPr preferRelativeResize="0"/>
          <p:nvPr/>
        </p:nvPicPr>
        <p:blipFill>
          <a:blip r:embed="rId3">
            <a:alphaModFix/>
          </a:blip>
          <a:stretch>
            <a:fillRect/>
          </a:stretch>
        </p:blipFill>
        <p:spPr>
          <a:xfrm>
            <a:off x="311688" y="1666088"/>
            <a:ext cx="3743325" cy="981075"/>
          </a:xfrm>
          <a:prstGeom prst="rect">
            <a:avLst/>
          </a:prstGeom>
          <a:noFill/>
          <a:ln>
            <a:noFill/>
          </a:ln>
        </p:spPr>
      </p:pic>
      <p:pic>
        <p:nvPicPr>
          <p:cNvPr id="316" name="Google Shape;316;p43"/>
          <p:cNvPicPr preferRelativeResize="0"/>
          <p:nvPr/>
        </p:nvPicPr>
        <p:blipFill>
          <a:blip r:embed="rId4">
            <a:alphaModFix/>
          </a:blip>
          <a:stretch>
            <a:fillRect/>
          </a:stretch>
        </p:blipFill>
        <p:spPr>
          <a:xfrm>
            <a:off x="311688" y="3128775"/>
            <a:ext cx="6543675" cy="952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Operador BETWEEN</a:t>
            </a:r>
            <a:endParaRPr/>
          </a:p>
          <a:p>
            <a:pPr marL="0" lvl="0" indent="0" algn="l" rtl="0">
              <a:spcBef>
                <a:spcPts val="0"/>
              </a:spcBef>
              <a:spcAft>
                <a:spcPts val="0"/>
              </a:spcAft>
              <a:buNone/>
            </a:pPr>
            <a:endParaRPr/>
          </a:p>
        </p:txBody>
      </p:sp>
      <p:sp>
        <p:nvSpPr>
          <p:cNvPr id="322" name="Google Shape;322;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Ejemplo V: NOT BETWEEN valores de tipo texto</a:t>
            </a:r>
            <a:endParaRPr/>
          </a:p>
          <a:p>
            <a:pPr marL="0" lvl="0" indent="0" algn="l" rtl="0">
              <a:spcBef>
                <a:spcPts val="1200"/>
              </a:spcBef>
              <a:spcAft>
                <a:spcPts val="0"/>
              </a:spcAft>
              <a:buNone/>
            </a:pPr>
            <a:endParaRPr/>
          </a:p>
          <a:p>
            <a:pPr marL="0" lvl="0" indent="0" algn="l" rtl="0">
              <a:spcBef>
                <a:spcPts val="1200"/>
              </a:spcBef>
              <a:spcAft>
                <a:spcPts val="0"/>
              </a:spcAft>
              <a:buNone/>
            </a:pPr>
            <a:r>
              <a:rPr lang="es"/>
              <a:t> </a:t>
            </a:r>
            <a:endParaRPr/>
          </a:p>
          <a:p>
            <a:pPr marL="0" lvl="0" indent="0" algn="l" rtl="0">
              <a:spcBef>
                <a:spcPts val="1200"/>
              </a:spcBef>
              <a:spcAft>
                <a:spcPts val="0"/>
              </a:spcAft>
              <a:buNone/>
            </a:pPr>
            <a:r>
              <a:rPr lang="es"/>
              <a:t>Ejemplo VI: BETWEEN fechas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323" name="Google Shape;323;p44"/>
          <p:cNvPicPr preferRelativeResize="0"/>
          <p:nvPr/>
        </p:nvPicPr>
        <p:blipFill>
          <a:blip r:embed="rId3">
            <a:alphaModFix/>
          </a:blip>
          <a:stretch>
            <a:fillRect/>
          </a:stretch>
        </p:blipFill>
        <p:spPr>
          <a:xfrm>
            <a:off x="311688" y="1751250"/>
            <a:ext cx="7305675" cy="952500"/>
          </a:xfrm>
          <a:prstGeom prst="rect">
            <a:avLst/>
          </a:prstGeom>
          <a:noFill/>
          <a:ln>
            <a:noFill/>
          </a:ln>
        </p:spPr>
      </p:pic>
      <p:pic>
        <p:nvPicPr>
          <p:cNvPr id="324" name="Google Shape;324;p44"/>
          <p:cNvPicPr preferRelativeResize="0"/>
          <p:nvPr/>
        </p:nvPicPr>
        <p:blipFill>
          <a:blip r:embed="rId4">
            <a:alphaModFix/>
          </a:blip>
          <a:stretch>
            <a:fillRect/>
          </a:stretch>
        </p:blipFill>
        <p:spPr>
          <a:xfrm>
            <a:off x="311700" y="3127463"/>
            <a:ext cx="5048250" cy="733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LIKE</a:t>
            </a:r>
            <a:endParaRPr/>
          </a:p>
        </p:txBody>
      </p:sp>
      <p:sp>
        <p:nvSpPr>
          <p:cNvPr id="330" name="Google Shape;330;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El operador LIKE evalúa a TRUE si un valor coincide con el patrón especificado.</a:t>
            </a:r>
            <a:endParaRPr/>
          </a:p>
          <a:p>
            <a:pPr marL="0" lvl="0" indent="0" algn="l" rtl="0">
              <a:spcBef>
                <a:spcPts val="1200"/>
              </a:spcBef>
              <a:spcAft>
                <a:spcPts val="0"/>
              </a:spcAft>
              <a:buNone/>
            </a:pPr>
            <a:r>
              <a:rPr lang="es"/>
              <a:t>Para formar un patrón, puedes usar los siguientes comodines:</a:t>
            </a:r>
            <a:endParaRPr/>
          </a:p>
          <a:p>
            <a:pPr marL="0" lvl="0" indent="0" algn="l" rtl="0">
              <a:spcBef>
                <a:spcPts val="1200"/>
              </a:spcBef>
              <a:spcAft>
                <a:spcPts val="0"/>
              </a:spcAft>
              <a:buNone/>
            </a:pPr>
            <a:r>
              <a:rPr lang="es"/>
              <a:t>‘%’: coincide con cualquier cadena de cero o más caracteres.</a:t>
            </a:r>
            <a:endParaRPr/>
          </a:p>
          <a:p>
            <a:pPr marL="0" lvl="0" indent="0" algn="l" rtl="0">
              <a:spcBef>
                <a:spcPts val="1200"/>
              </a:spcBef>
              <a:spcAft>
                <a:spcPts val="0"/>
              </a:spcAft>
              <a:buNone/>
            </a:pPr>
            <a:r>
              <a:rPr lang="es"/>
              <a:t>‘_’: coincide con un único carácter cualquiera.</a:t>
            </a:r>
            <a:endParaRPr/>
          </a:p>
          <a:p>
            <a:pPr marL="0" lvl="0" indent="0" algn="l" rtl="0">
              <a:spcBef>
                <a:spcPts val="1200"/>
              </a:spcBef>
              <a:spcAft>
                <a:spcPts val="0"/>
              </a:spcAft>
              <a:buNone/>
            </a:pPr>
            <a:r>
              <a:rPr lang="es"/>
              <a:t>Sintaxis:</a:t>
            </a:r>
            <a:endParaRPr/>
          </a:p>
          <a:p>
            <a:pPr marL="0" lvl="0" indent="0" algn="l" rtl="0">
              <a:spcBef>
                <a:spcPts val="1200"/>
              </a:spcBef>
              <a:spcAft>
                <a:spcPts val="1200"/>
              </a:spcAft>
              <a:buNone/>
            </a:pPr>
            <a:endParaRPr/>
          </a:p>
        </p:txBody>
      </p:sp>
      <p:pic>
        <p:nvPicPr>
          <p:cNvPr id="331" name="Google Shape;331;p45"/>
          <p:cNvPicPr preferRelativeResize="0"/>
          <p:nvPr/>
        </p:nvPicPr>
        <p:blipFill>
          <a:blip r:embed="rId3">
            <a:alphaModFix/>
          </a:blip>
          <a:stretch>
            <a:fillRect/>
          </a:stretch>
        </p:blipFill>
        <p:spPr>
          <a:xfrm>
            <a:off x="311700" y="3616375"/>
            <a:ext cx="3467100" cy="952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LIKE</a:t>
            </a:r>
            <a:endParaRPr/>
          </a:p>
        </p:txBody>
      </p:sp>
      <p:pic>
        <p:nvPicPr>
          <p:cNvPr id="337" name="Google Shape;337;p46"/>
          <p:cNvPicPr preferRelativeResize="0"/>
          <p:nvPr/>
        </p:nvPicPr>
        <p:blipFill>
          <a:blip r:embed="rId3">
            <a:alphaModFix/>
          </a:blip>
          <a:stretch>
            <a:fillRect/>
          </a:stretch>
        </p:blipFill>
        <p:spPr>
          <a:xfrm>
            <a:off x="932025" y="1017800"/>
            <a:ext cx="6997218" cy="3820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Ejemplos</a:t>
            </a:r>
            <a:endParaRPr/>
          </a:p>
        </p:txBody>
      </p:sp>
      <p:pic>
        <p:nvPicPr>
          <p:cNvPr id="343" name="Google Shape;343;p47"/>
          <p:cNvPicPr preferRelativeResize="0"/>
          <p:nvPr/>
        </p:nvPicPr>
        <p:blipFill>
          <a:blip r:embed="rId3">
            <a:alphaModFix/>
          </a:blip>
          <a:stretch>
            <a:fillRect/>
          </a:stretch>
        </p:blipFill>
        <p:spPr>
          <a:xfrm>
            <a:off x="2288250" y="124225"/>
            <a:ext cx="3552075" cy="47462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8"/>
          <p:cNvSpPr txBox="1">
            <a:spLocks noGrp="1"/>
          </p:cNvSpPr>
          <p:nvPr>
            <p:ph type="title"/>
          </p:nvPr>
        </p:nvSpPr>
        <p:spPr>
          <a:xfrm>
            <a:off x="544475" y="2412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4200">
                <a:solidFill>
                  <a:schemeClr val="lt1"/>
                </a:solidFill>
              </a:rPr>
              <a:t>Querying </a:t>
            </a:r>
            <a:endParaRPr/>
          </a:p>
        </p:txBody>
      </p:sp>
      <p:sp>
        <p:nvSpPr>
          <p:cNvPr id="349" name="Google Shape;349;p48"/>
          <p:cNvSpPr txBox="1">
            <a:spLocks noGrp="1"/>
          </p:cNvSpPr>
          <p:nvPr>
            <p:ph type="body" idx="4294967295"/>
          </p:nvPr>
        </p:nvSpPr>
        <p:spPr>
          <a:xfrm>
            <a:off x="501700" y="1434625"/>
            <a:ext cx="8520600" cy="33390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rgbClr val="F3F3F3"/>
              </a:buClr>
              <a:buSzPts val="1800"/>
              <a:buChar char="❏"/>
            </a:pPr>
            <a:r>
              <a:rPr lang="es">
                <a:solidFill>
                  <a:srgbClr val="F3F3F3"/>
                </a:solidFill>
              </a:rPr>
              <a:t>DISTINCT</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MAX, MIN</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COUNT, AVG, SUM</a:t>
            </a:r>
            <a:endParaRPr>
              <a:solidFill>
                <a:srgbClr val="F3F3F3"/>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DISTINCT</a:t>
            </a:r>
            <a:endParaRPr/>
          </a:p>
        </p:txBody>
      </p:sp>
      <p:sp>
        <p:nvSpPr>
          <p:cNvPr id="355" name="Google Shape;355;p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 usa para devolver los valores distintos de una columna.</a:t>
            </a:r>
            <a:endParaRPr/>
          </a:p>
          <a:p>
            <a:pPr marL="0" lvl="0" indent="0" algn="l" rtl="0">
              <a:spcBef>
                <a:spcPts val="1200"/>
              </a:spcBef>
              <a:spcAft>
                <a:spcPts val="0"/>
              </a:spcAft>
              <a:buNone/>
            </a:pPr>
            <a:r>
              <a:rPr lang="es"/>
              <a:t>Sintaxis: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Ejemplo:</a:t>
            </a:r>
            <a:endParaRPr/>
          </a:p>
          <a:p>
            <a:pPr marL="0" lvl="0" indent="0" algn="l" rtl="0">
              <a:spcBef>
                <a:spcPts val="1200"/>
              </a:spcBef>
              <a:spcAft>
                <a:spcPts val="1200"/>
              </a:spcAft>
              <a:buNone/>
            </a:pPr>
            <a:endParaRPr/>
          </a:p>
        </p:txBody>
      </p:sp>
      <p:pic>
        <p:nvPicPr>
          <p:cNvPr id="356" name="Google Shape;356;p49"/>
          <p:cNvPicPr preferRelativeResize="0"/>
          <p:nvPr/>
        </p:nvPicPr>
        <p:blipFill>
          <a:blip r:embed="rId3">
            <a:alphaModFix/>
          </a:blip>
          <a:stretch>
            <a:fillRect/>
          </a:stretch>
        </p:blipFill>
        <p:spPr>
          <a:xfrm>
            <a:off x="311700" y="2243563"/>
            <a:ext cx="4171950" cy="790575"/>
          </a:xfrm>
          <a:prstGeom prst="rect">
            <a:avLst/>
          </a:prstGeom>
          <a:noFill/>
          <a:ln>
            <a:noFill/>
          </a:ln>
        </p:spPr>
      </p:pic>
      <p:pic>
        <p:nvPicPr>
          <p:cNvPr id="357" name="Google Shape;357;p49"/>
          <p:cNvPicPr preferRelativeResize="0"/>
          <p:nvPr/>
        </p:nvPicPr>
        <p:blipFill>
          <a:blip r:embed="rId4">
            <a:alphaModFix/>
          </a:blip>
          <a:stretch>
            <a:fillRect/>
          </a:stretch>
        </p:blipFill>
        <p:spPr>
          <a:xfrm>
            <a:off x="311700" y="3657350"/>
            <a:ext cx="4133018" cy="607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DISTINCT</a:t>
            </a:r>
            <a:endParaRPr/>
          </a:p>
        </p:txBody>
      </p:sp>
      <p:sp>
        <p:nvSpPr>
          <p:cNvPr id="363" name="Google Shape;363;p5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 </a:t>
            </a:r>
            <a:endParaRPr/>
          </a:p>
        </p:txBody>
      </p:sp>
      <p:pic>
        <p:nvPicPr>
          <p:cNvPr id="364" name="Google Shape;364;p50"/>
          <p:cNvPicPr preferRelativeResize="0"/>
          <p:nvPr/>
        </p:nvPicPr>
        <p:blipFill>
          <a:blip r:embed="rId3">
            <a:alphaModFix/>
          </a:blip>
          <a:stretch>
            <a:fillRect/>
          </a:stretch>
        </p:blipFill>
        <p:spPr>
          <a:xfrm>
            <a:off x="311688" y="1773463"/>
            <a:ext cx="2619375" cy="657225"/>
          </a:xfrm>
          <a:prstGeom prst="rect">
            <a:avLst/>
          </a:prstGeom>
          <a:noFill/>
          <a:ln>
            <a:noFill/>
          </a:ln>
        </p:spPr>
      </p:pic>
      <p:pic>
        <p:nvPicPr>
          <p:cNvPr id="365" name="Google Shape;365;p50"/>
          <p:cNvPicPr preferRelativeResize="0"/>
          <p:nvPr/>
        </p:nvPicPr>
        <p:blipFill>
          <a:blip r:embed="rId4">
            <a:alphaModFix/>
          </a:blip>
          <a:stretch>
            <a:fillRect/>
          </a:stretch>
        </p:blipFill>
        <p:spPr>
          <a:xfrm>
            <a:off x="436304" y="2571750"/>
            <a:ext cx="1308150" cy="1594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DISTINCT con columnas múltiples</a:t>
            </a:r>
            <a:endParaRPr/>
          </a:p>
        </p:txBody>
      </p:sp>
      <p:sp>
        <p:nvSpPr>
          <p:cNvPr id="371" name="Google Shape;371;p5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MySQL utiliza la combinación de valores de las columnas para determinar los casos únicos del resultado.</a:t>
            </a:r>
            <a:endParaRPr/>
          </a:p>
          <a:p>
            <a:pPr marL="0" lvl="0" indent="0" algn="l" rtl="0">
              <a:spcBef>
                <a:spcPts val="1200"/>
              </a:spcBef>
              <a:spcAft>
                <a:spcPts val="0"/>
              </a:spcAft>
              <a:buNone/>
            </a:pPr>
            <a:r>
              <a:rPr lang="es"/>
              <a:t>Sin distinct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Con distinct</a:t>
            </a:r>
            <a:endParaRPr/>
          </a:p>
          <a:p>
            <a:pPr marL="0" lvl="0" indent="0" algn="l" rtl="0">
              <a:spcBef>
                <a:spcPts val="1200"/>
              </a:spcBef>
              <a:spcAft>
                <a:spcPts val="1200"/>
              </a:spcAft>
              <a:buNone/>
            </a:pPr>
            <a:endParaRPr/>
          </a:p>
        </p:txBody>
      </p:sp>
      <p:pic>
        <p:nvPicPr>
          <p:cNvPr id="372" name="Google Shape;372;p51"/>
          <p:cNvPicPr preferRelativeResize="0"/>
          <p:nvPr/>
        </p:nvPicPr>
        <p:blipFill>
          <a:blip r:embed="rId3">
            <a:alphaModFix/>
          </a:blip>
          <a:stretch>
            <a:fillRect/>
          </a:stretch>
        </p:blipFill>
        <p:spPr>
          <a:xfrm>
            <a:off x="311706" y="2468238"/>
            <a:ext cx="3602085" cy="862275"/>
          </a:xfrm>
          <a:prstGeom prst="rect">
            <a:avLst/>
          </a:prstGeom>
          <a:noFill/>
          <a:ln>
            <a:noFill/>
          </a:ln>
        </p:spPr>
      </p:pic>
      <p:pic>
        <p:nvPicPr>
          <p:cNvPr id="373" name="Google Shape;373;p51"/>
          <p:cNvPicPr preferRelativeResize="0"/>
          <p:nvPr/>
        </p:nvPicPr>
        <p:blipFill>
          <a:blip r:embed="rId4">
            <a:alphaModFix/>
          </a:blip>
          <a:stretch>
            <a:fillRect/>
          </a:stretch>
        </p:blipFill>
        <p:spPr>
          <a:xfrm>
            <a:off x="311700" y="3931675"/>
            <a:ext cx="4260300" cy="7378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197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SELECT</a:t>
            </a:r>
            <a:endParaRPr/>
          </a:p>
        </p:txBody>
      </p:sp>
      <p:sp>
        <p:nvSpPr>
          <p:cNvPr id="104" name="Google Shape;104;p16"/>
          <p:cNvSpPr txBox="1">
            <a:spLocks noGrp="1"/>
          </p:cNvSpPr>
          <p:nvPr>
            <p:ph type="body" idx="1"/>
          </p:nvPr>
        </p:nvSpPr>
        <p:spPr>
          <a:xfrm>
            <a:off x="311700" y="723625"/>
            <a:ext cx="8520600" cy="400200"/>
          </a:xfrm>
          <a:prstGeom prst="rect">
            <a:avLst/>
          </a:prstGeom>
        </p:spPr>
        <p:txBody>
          <a:bodyPr spcFirstLastPara="1" wrap="square" lIns="91425" tIns="91425" rIns="91425" bIns="91425" anchor="t" anchorCtr="0">
            <a:normAutofit lnSpcReduction="20000"/>
          </a:bodyPr>
          <a:lstStyle/>
          <a:p>
            <a:pPr marL="0" lvl="0" indent="0" algn="l" rtl="0">
              <a:spcBef>
                <a:spcPts val="1000"/>
              </a:spcBef>
              <a:spcAft>
                <a:spcPts val="1000"/>
              </a:spcAft>
              <a:buNone/>
            </a:pPr>
            <a:r>
              <a:rPr lang="es" sz="1500">
                <a:solidFill>
                  <a:srgbClr val="4A4A4A"/>
                </a:solidFill>
              </a:rPr>
              <a:t>Vamos a poner como </a:t>
            </a:r>
            <a:r>
              <a:rPr lang="es" sz="1500" b="1">
                <a:solidFill>
                  <a:srgbClr val="00A2BD"/>
                </a:solidFill>
              </a:rPr>
              <a:t>ejemplo</a:t>
            </a:r>
            <a:r>
              <a:rPr lang="es" sz="1500">
                <a:solidFill>
                  <a:srgbClr val="4A4A4A"/>
                </a:solidFill>
              </a:rPr>
              <a:t> la sentencia SELECT que trataremos a fondo en la siguiente unidad:</a:t>
            </a:r>
            <a:endParaRPr sz="1500"/>
          </a:p>
        </p:txBody>
      </p:sp>
      <p:pic>
        <p:nvPicPr>
          <p:cNvPr id="105" name="Google Shape;105;p16"/>
          <p:cNvPicPr preferRelativeResize="0"/>
          <p:nvPr/>
        </p:nvPicPr>
        <p:blipFill>
          <a:blip r:embed="rId3">
            <a:alphaModFix/>
          </a:blip>
          <a:stretch>
            <a:fillRect/>
          </a:stretch>
        </p:blipFill>
        <p:spPr>
          <a:xfrm>
            <a:off x="410813" y="1123825"/>
            <a:ext cx="5953125" cy="1819275"/>
          </a:xfrm>
          <a:prstGeom prst="rect">
            <a:avLst/>
          </a:prstGeom>
          <a:noFill/>
          <a:ln>
            <a:noFill/>
          </a:ln>
        </p:spPr>
      </p:pic>
      <p:pic>
        <p:nvPicPr>
          <p:cNvPr id="106" name="Google Shape;106;p16"/>
          <p:cNvPicPr preferRelativeResize="0"/>
          <p:nvPr/>
        </p:nvPicPr>
        <p:blipFill>
          <a:blip r:embed="rId4">
            <a:alphaModFix/>
          </a:blip>
          <a:stretch>
            <a:fillRect/>
          </a:stretch>
        </p:blipFill>
        <p:spPr>
          <a:xfrm>
            <a:off x="460500" y="2828925"/>
            <a:ext cx="7048500" cy="2057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MAX, MIN</a:t>
            </a:r>
            <a:endParaRPr/>
          </a:p>
        </p:txBody>
      </p:sp>
      <p:sp>
        <p:nvSpPr>
          <p:cNvPr id="379" name="Google Shape;379;p52"/>
          <p:cNvSpPr txBox="1">
            <a:spLocks noGrp="1"/>
          </p:cNvSpPr>
          <p:nvPr>
            <p:ph type="body" idx="1"/>
          </p:nvPr>
        </p:nvSpPr>
        <p:spPr>
          <a:xfrm>
            <a:off x="311700" y="10881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MIN(): función que devuelve el valor más pequeño de la columna seleccionada</a:t>
            </a:r>
            <a:endParaRPr/>
          </a:p>
          <a:p>
            <a:pPr marL="0" lvl="0" indent="0" algn="l" rtl="0">
              <a:spcBef>
                <a:spcPts val="1200"/>
              </a:spcBef>
              <a:spcAft>
                <a:spcPts val="0"/>
              </a:spcAft>
              <a:buNone/>
            </a:pPr>
            <a:r>
              <a:rPr lang="es"/>
              <a:t>Sintaxis: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MAX(): función que devuelve el valor más grande de la columna seleccionada</a:t>
            </a:r>
            <a:endParaRPr/>
          </a:p>
          <a:p>
            <a:pPr marL="0" lvl="0" indent="0" algn="l" rtl="0">
              <a:spcBef>
                <a:spcPts val="1200"/>
              </a:spcBef>
              <a:spcAft>
                <a:spcPts val="0"/>
              </a:spcAft>
              <a:buNone/>
            </a:pPr>
            <a:r>
              <a:rPr lang="es"/>
              <a:t>Sintaxis:</a:t>
            </a:r>
            <a:endParaRPr/>
          </a:p>
          <a:p>
            <a:pPr marL="0" lvl="0" indent="0" algn="l" rtl="0">
              <a:spcBef>
                <a:spcPts val="1200"/>
              </a:spcBef>
              <a:spcAft>
                <a:spcPts val="1200"/>
              </a:spcAft>
              <a:buNone/>
            </a:pPr>
            <a:endParaRPr/>
          </a:p>
        </p:txBody>
      </p:sp>
      <p:pic>
        <p:nvPicPr>
          <p:cNvPr id="380" name="Google Shape;380;p52"/>
          <p:cNvPicPr preferRelativeResize="0"/>
          <p:nvPr/>
        </p:nvPicPr>
        <p:blipFill>
          <a:blip r:embed="rId3">
            <a:alphaModFix/>
          </a:blip>
          <a:stretch>
            <a:fillRect/>
          </a:stretch>
        </p:blipFill>
        <p:spPr>
          <a:xfrm>
            <a:off x="412950" y="2010338"/>
            <a:ext cx="4038600" cy="981075"/>
          </a:xfrm>
          <a:prstGeom prst="rect">
            <a:avLst/>
          </a:prstGeom>
          <a:noFill/>
          <a:ln>
            <a:noFill/>
          </a:ln>
        </p:spPr>
      </p:pic>
      <p:pic>
        <p:nvPicPr>
          <p:cNvPr id="381" name="Google Shape;381;p52"/>
          <p:cNvPicPr preferRelativeResize="0"/>
          <p:nvPr/>
        </p:nvPicPr>
        <p:blipFill>
          <a:blip r:embed="rId4">
            <a:alphaModFix/>
          </a:blip>
          <a:stretch>
            <a:fillRect/>
          </a:stretch>
        </p:blipFill>
        <p:spPr>
          <a:xfrm>
            <a:off x="412938" y="3892913"/>
            <a:ext cx="3781425" cy="942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MAX, MIN</a:t>
            </a:r>
            <a:endParaRPr/>
          </a:p>
          <a:p>
            <a:pPr marL="0" lvl="0" indent="0" algn="l" rtl="0">
              <a:spcBef>
                <a:spcPts val="0"/>
              </a:spcBef>
              <a:spcAft>
                <a:spcPts val="0"/>
              </a:spcAft>
              <a:buNone/>
            </a:pPr>
            <a:endParaRPr/>
          </a:p>
        </p:txBody>
      </p:sp>
      <p:sp>
        <p:nvSpPr>
          <p:cNvPr id="387" name="Google Shape;387;p5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Ejemplo MIN: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a:t>Ejemplo MAX:</a:t>
            </a:r>
            <a:endParaRPr/>
          </a:p>
        </p:txBody>
      </p:sp>
      <p:pic>
        <p:nvPicPr>
          <p:cNvPr id="388" name="Google Shape;388;p53"/>
          <p:cNvPicPr preferRelativeResize="0"/>
          <p:nvPr/>
        </p:nvPicPr>
        <p:blipFill>
          <a:blip r:embed="rId3">
            <a:alphaModFix/>
          </a:blip>
          <a:stretch>
            <a:fillRect/>
          </a:stretch>
        </p:blipFill>
        <p:spPr>
          <a:xfrm>
            <a:off x="311700" y="1697588"/>
            <a:ext cx="3924300" cy="695325"/>
          </a:xfrm>
          <a:prstGeom prst="rect">
            <a:avLst/>
          </a:prstGeom>
          <a:noFill/>
          <a:ln>
            <a:noFill/>
          </a:ln>
        </p:spPr>
      </p:pic>
      <p:pic>
        <p:nvPicPr>
          <p:cNvPr id="389" name="Google Shape;389;p53"/>
          <p:cNvPicPr preferRelativeResize="0"/>
          <p:nvPr/>
        </p:nvPicPr>
        <p:blipFill>
          <a:blip r:embed="rId4">
            <a:alphaModFix/>
          </a:blip>
          <a:stretch>
            <a:fillRect/>
          </a:stretch>
        </p:blipFill>
        <p:spPr>
          <a:xfrm>
            <a:off x="311700" y="3243075"/>
            <a:ext cx="3638550" cy="723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COUNT</a:t>
            </a:r>
            <a:endParaRPr/>
          </a:p>
        </p:txBody>
      </p:sp>
      <p:sp>
        <p:nvSpPr>
          <p:cNvPr id="395" name="Google Shape;395;p5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Devuelve el número de filas que coincide con un criterio específico.</a:t>
            </a:r>
            <a:endParaRPr/>
          </a:p>
          <a:p>
            <a:pPr marL="0" lvl="0" indent="0" algn="l" rtl="0">
              <a:spcBef>
                <a:spcPts val="1200"/>
              </a:spcBef>
              <a:spcAft>
                <a:spcPts val="0"/>
              </a:spcAft>
              <a:buNone/>
            </a:pPr>
            <a:r>
              <a:rPr lang="es"/>
              <a:t>Sintaxis: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a:t>Ejemplo: </a:t>
            </a:r>
            <a:endParaRPr/>
          </a:p>
        </p:txBody>
      </p:sp>
      <p:pic>
        <p:nvPicPr>
          <p:cNvPr id="396" name="Google Shape;396;p54"/>
          <p:cNvPicPr preferRelativeResize="0"/>
          <p:nvPr/>
        </p:nvPicPr>
        <p:blipFill>
          <a:blip r:embed="rId3">
            <a:alphaModFix/>
          </a:blip>
          <a:stretch>
            <a:fillRect/>
          </a:stretch>
        </p:blipFill>
        <p:spPr>
          <a:xfrm>
            <a:off x="311700" y="2167575"/>
            <a:ext cx="3486150" cy="990600"/>
          </a:xfrm>
          <a:prstGeom prst="rect">
            <a:avLst/>
          </a:prstGeom>
          <a:noFill/>
          <a:ln>
            <a:noFill/>
          </a:ln>
        </p:spPr>
      </p:pic>
      <p:pic>
        <p:nvPicPr>
          <p:cNvPr id="397" name="Google Shape;397;p54"/>
          <p:cNvPicPr preferRelativeResize="0"/>
          <p:nvPr/>
        </p:nvPicPr>
        <p:blipFill>
          <a:blip r:embed="rId4">
            <a:alphaModFix/>
          </a:blip>
          <a:stretch>
            <a:fillRect/>
          </a:stretch>
        </p:blipFill>
        <p:spPr>
          <a:xfrm>
            <a:off x="311700" y="3603763"/>
            <a:ext cx="3200400" cy="752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AVG</a:t>
            </a:r>
            <a:endParaRPr/>
          </a:p>
        </p:txBody>
      </p:sp>
      <p:sp>
        <p:nvSpPr>
          <p:cNvPr id="403" name="Google Shape;403;p5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Devuelve el valor promedio de una columna numérica</a:t>
            </a:r>
            <a:endParaRPr/>
          </a:p>
          <a:p>
            <a:pPr marL="0" lvl="0" indent="0" algn="l" rtl="0">
              <a:spcBef>
                <a:spcPts val="1200"/>
              </a:spcBef>
              <a:spcAft>
                <a:spcPts val="0"/>
              </a:spcAft>
              <a:buNone/>
            </a:pPr>
            <a:r>
              <a:rPr lang="es"/>
              <a:t>Sintaxis: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Ejemplo:</a:t>
            </a:r>
            <a:endParaRPr/>
          </a:p>
          <a:p>
            <a:pPr marL="0" lvl="0" indent="0" algn="l" rtl="0">
              <a:spcBef>
                <a:spcPts val="1200"/>
              </a:spcBef>
              <a:spcAft>
                <a:spcPts val="1200"/>
              </a:spcAft>
              <a:buNone/>
            </a:pPr>
            <a:endParaRPr/>
          </a:p>
        </p:txBody>
      </p:sp>
      <p:pic>
        <p:nvPicPr>
          <p:cNvPr id="404" name="Google Shape;404;p55"/>
          <p:cNvPicPr preferRelativeResize="0"/>
          <p:nvPr/>
        </p:nvPicPr>
        <p:blipFill>
          <a:blip r:embed="rId3">
            <a:alphaModFix/>
          </a:blip>
          <a:stretch>
            <a:fillRect/>
          </a:stretch>
        </p:blipFill>
        <p:spPr>
          <a:xfrm>
            <a:off x="311688" y="3518325"/>
            <a:ext cx="3114675" cy="800100"/>
          </a:xfrm>
          <a:prstGeom prst="rect">
            <a:avLst/>
          </a:prstGeom>
          <a:noFill/>
          <a:ln>
            <a:noFill/>
          </a:ln>
        </p:spPr>
      </p:pic>
      <p:pic>
        <p:nvPicPr>
          <p:cNvPr id="405" name="Google Shape;405;p55"/>
          <p:cNvPicPr preferRelativeResize="0"/>
          <p:nvPr/>
        </p:nvPicPr>
        <p:blipFill>
          <a:blip r:embed="rId4">
            <a:alphaModFix/>
          </a:blip>
          <a:stretch>
            <a:fillRect/>
          </a:stretch>
        </p:blipFill>
        <p:spPr>
          <a:xfrm>
            <a:off x="311700" y="2141888"/>
            <a:ext cx="3257550" cy="962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SUM</a:t>
            </a:r>
            <a:endParaRPr/>
          </a:p>
        </p:txBody>
      </p:sp>
      <p:sp>
        <p:nvSpPr>
          <p:cNvPr id="411" name="Google Shape;411;p5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Devuelve la suma total de una columna numérica</a:t>
            </a:r>
            <a:endParaRPr/>
          </a:p>
          <a:p>
            <a:pPr marL="0" lvl="0" indent="0" algn="l" rtl="0">
              <a:spcBef>
                <a:spcPts val="1200"/>
              </a:spcBef>
              <a:spcAft>
                <a:spcPts val="0"/>
              </a:spcAft>
              <a:buNone/>
            </a:pPr>
            <a:r>
              <a:rPr lang="es"/>
              <a:t>Sintaxis: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Ejemplo: </a:t>
            </a:r>
            <a:endParaRPr/>
          </a:p>
          <a:p>
            <a:pPr marL="0" lvl="0" indent="0" algn="l" rtl="0">
              <a:spcBef>
                <a:spcPts val="1200"/>
              </a:spcBef>
              <a:spcAft>
                <a:spcPts val="1200"/>
              </a:spcAft>
              <a:buNone/>
            </a:pPr>
            <a:endParaRPr/>
          </a:p>
        </p:txBody>
      </p:sp>
      <p:pic>
        <p:nvPicPr>
          <p:cNvPr id="412" name="Google Shape;412;p56"/>
          <p:cNvPicPr preferRelativeResize="0"/>
          <p:nvPr/>
        </p:nvPicPr>
        <p:blipFill>
          <a:blip r:embed="rId3">
            <a:alphaModFix/>
          </a:blip>
          <a:stretch>
            <a:fillRect/>
          </a:stretch>
        </p:blipFill>
        <p:spPr>
          <a:xfrm>
            <a:off x="311700" y="2152688"/>
            <a:ext cx="3009900" cy="1000125"/>
          </a:xfrm>
          <a:prstGeom prst="rect">
            <a:avLst/>
          </a:prstGeom>
          <a:noFill/>
          <a:ln>
            <a:noFill/>
          </a:ln>
        </p:spPr>
      </p:pic>
      <p:pic>
        <p:nvPicPr>
          <p:cNvPr id="413" name="Google Shape;413;p56"/>
          <p:cNvPicPr preferRelativeResize="0"/>
          <p:nvPr/>
        </p:nvPicPr>
        <p:blipFill>
          <a:blip r:embed="rId4">
            <a:alphaModFix/>
          </a:blip>
          <a:stretch>
            <a:fillRect/>
          </a:stretch>
        </p:blipFill>
        <p:spPr>
          <a:xfrm>
            <a:off x="311688" y="3649275"/>
            <a:ext cx="3228975" cy="762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MySQL DISTINCT + FUNCIONES AVG, SUM, COUNT</a:t>
            </a:r>
            <a:endParaRPr/>
          </a:p>
        </p:txBody>
      </p:sp>
      <p:sp>
        <p:nvSpPr>
          <p:cNvPr id="419" name="Google Shape;419;p5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Sintaxis:</a:t>
            </a:r>
            <a:endParaRPr/>
          </a:p>
          <a:p>
            <a:pPr marL="0" lvl="0" indent="0" algn="l" rtl="0">
              <a:spcBef>
                <a:spcPts val="1200"/>
              </a:spcBef>
              <a:spcAft>
                <a:spcPts val="1200"/>
              </a:spcAft>
              <a:buNone/>
            </a:pPr>
            <a:endParaRPr/>
          </a:p>
        </p:txBody>
      </p:sp>
      <p:pic>
        <p:nvPicPr>
          <p:cNvPr id="420" name="Google Shape;420;p57"/>
          <p:cNvPicPr preferRelativeResize="0"/>
          <p:nvPr/>
        </p:nvPicPr>
        <p:blipFill>
          <a:blip r:embed="rId3">
            <a:alphaModFix/>
          </a:blip>
          <a:stretch>
            <a:fillRect/>
          </a:stretch>
        </p:blipFill>
        <p:spPr>
          <a:xfrm>
            <a:off x="311703" y="1832575"/>
            <a:ext cx="3380500" cy="2602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Resumen</a:t>
            </a:r>
            <a:endParaRPr/>
          </a:p>
        </p:txBody>
      </p:sp>
      <p:pic>
        <p:nvPicPr>
          <p:cNvPr id="426" name="Google Shape;426;p58"/>
          <p:cNvPicPr preferRelativeResize="0"/>
          <p:nvPr/>
        </p:nvPicPr>
        <p:blipFill>
          <a:blip r:embed="rId3">
            <a:alphaModFix/>
          </a:blip>
          <a:stretch>
            <a:fillRect/>
          </a:stretch>
        </p:blipFill>
        <p:spPr>
          <a:xfrm>
            <a:off x="1747050" y="1039980"/>
            <a:ext cx="4978225" cy="3377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9"/>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Querying from multiple tables</a:t>
            </a:r>
            <a:endParaRPr/>
          </a:p>
        </p:txBody>
      </p:sp>
      <p:sp>
        <p:nvSpPr>
          <p:cNvPr id="432" name="Google Shape;432;p5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Consultas de varias tablas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CONCAT</a:t>
            </a:r>
            <a:endParaRPr/>
          </a:p>
        </p:txBody>
      </p:sp>
      <p:sp>
        <p:nvSpPr>
          <p:cNvPr id="438" name="Google Shape;438;p60"/>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Sintaxis:</a:t>
            </a:r>
            <a:endParaRPr/>
          </a:p>
          <a:p>
            <a:pPr marL="0" lvl="0" indent="0" algn="l" rtl="0">
              <a:spcBef>
                <a:spcPts val="1200"/>
              </a:spcBef>
              <a:spcAft>
                <a:spcPts val="1200"/>
              </a:spcAft>
              <a:buNone/>
            </a:pPr>
            <a:r>
              <a:rPr lang="es"/>
              <a:t>Ejemplos:</a:t>
            </a:r>
            <a:endParaRPr/>
          </a:p>
        </p:txBody>
      </p:sp>
      <p:pic>
        <p:nvPicPr>
          <p:cNvPr id="439" name="Google Shape;439;p60"/>
          <p:cNvPicPr preferRelativeResize="0"/>
          <p:nvPr/>
        </p:nvPicPr>
        <p:blipFill>
          <a:blip r:embed="rId3">
            <a:alphaModFix/>
          </a:blip>
          <a:stretch>
            <a:fillRect/>
          </a:stretch>
        </p:blipFill>
        <p:spPr>
          <a:xfrm>
            <a:off x="388725" y="1995275"/>
            <a:ext cx="3911350" cy="2800350"/>
          </a:xfrm>
          <a:prstGeom prst="rect">
            <a:avLst/>
          </a:prstGeom>
          <a:noFill/>
          <a:ln>
            <a:noFill/>
          </a:ln>
        </p:spPr>
      </p:pic>
      <p:pic>
        <p:nvPicPr>
          <p:cNvPr id="440" name="Google Shape;440;p60"/>
          <p:cNvPicPr preferRelativeResize="0"/>
          <p:nvPr/>
        </p:nvPicPr>
        <p:blipFill>
          <a:blip r:embed="rId4">
            <a:alphaModFix/>
          </a:blip>
          <a:stretch>
            <a:fillRect/>
          </a:stretch>
        </p:blipFill>
        <p:spPr>
          <a:xfrm>
            <a:off x="1472013" y="937363"/>
            <a:ext cx="4943475" cy="619125"/>
          </a:xfrm>
          <a:prstGeom prst="rect">
            <a:avLst/>
          </a:prstGeom>
          <a:noFill/>
          <a:ln>
            <a:noFill/>
          </a:ln>
        </p:spPr>
      </p:pic>
      <p:pic>
        <p:nvPicPr>
          <p:cNvPr id="441" name="Google Shape;441;p60"/>
          <p:cNvPicPr preferRelativeResize="0"/>
          <p:nvPr/>
        </p:nvPicPr>
        <p:blipFill>
          <a:blip r:embed="rId5">
            <a:alphaModFix/>
          </a:blip>
          <a:stretch>
            <a:fillRect/>
          </a:stretch>
        </p:blipFill>
        <p:spPr>
          <a:xfrm>
            <a:off x="4339075" y="1995275"/>
            <a:ext cx="4768100" cy="2743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ALIAS</a:t>
            </a:r>
            <a:endParaRPr/>
          </a:p>
        </p:txBody>
      </p:sp>
      <p:sp>
        <p:nvSpPr>
          <p:cNvPr id="447" name="Google Shape;447;p6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a:solidFill>
                  <a:srgbClr val="000000"/>
                </a:solidFill>
                <a:highlight>
                  <a:srgbClr val="FFFFFF"/>
                </a:highlight>
              </a:rPr>
              <a:t>La cláusula AS se utiliza para asignar temporalmente un nuevo nombre a un campo de una tabla.</a:t>
            </a:r>
            <a:endParaRPr sz="1600"/>
          </a:p>
          <a:p>
            <a:pPr marL="0" lvl="0" indent="0" algn="l" rtl="0">
              <a:spcBef>
                <a:spcPts val="1200"/>
              </a:spcBef>
              <a:spcAft>
                <a:spcPts val="0"/>
              </a:spcAft>
              <a:buNone/>
            </a:pPr>
            <a:r>
              <a:rPr lang="es" sz="1600">
                <a:solidFill>
                  <a:srgbClr val="000000"/>
                </a:solidFill>
                <a:highlight>
                  <a:srgbClr val="FFFFFF"/>
                </a:highlight>
              </a:rPr>
              <a:t>Facilita la presentación de los resultados de las consultas y permite al desarrollador etiquetar los resultados con mayor precisión sin cambiar el nombre de las columnas de la tabla de forma permanente.</a:t>
            </a:r>
            <a:endParaRPr sz="1600">
              <a:solidFill>
                <a:srgbClr val="000000"/>
              </a:solidFill>
              <a:highlight>
                <a:srgbClr val="FFFFFF"/>
              </a:highlight>
            </a:endParaRPr>
          </a:p>
          <a:p>
            <a:pPr marL="0" lvl="0" indent="0" algn="l" rtl="0">
              <a:spcBef>
                <a:spcPts val="1100"/>
              </a:spcBef>
              <a:spcAft>
                <a:spcPts val="0"/>
              </a:spcAft>
              <a:buNone/>
            </a:pPr>
            <a:r>
              <a:rPr lang="es" sz="1600">
                <a:solidFill>
                  <a:srgbClr val="000000"/>
                </a:solidFill>
              </a:rPr>
              <a:t>Sintaxis:</a:t>
            </a:r>
            <a:endParaRPr sz="1600">
              <a:solidFill>
                <a:srgbClr val="000000"/>
              </a:solidFill>
            </a:endParaRPr>
          </a:p>
          <a:p>
            <a:pPr marL="0" lvl="0" indent="0" algn="l" rtl="0">
              <a:spcBef>
                <a:spcPts val="0"/>
              </a:spcBef>
              <a:spcAft>
                <a:spcPts val="1200"/>
              </a:spcAft>
              <a:buNone/>
            </a:pPr>
            <a:endParaRPr/>
          </a:p>
        </p:txBody>
      </p:sp>
      <p:pic>
        <p:nvPicPr>
          <p:cNvPr id="448" name="Google Shape;448;p61"/>
          <p:cNvPicPr preferRelativeResize="0"/>
          <p:nvPr/>
        </p:nvPicPr>
        <p:blipFill>
          <a:blip r:embed="rId3">
            <a:alphaModFix/>
          </a:blip>
          <a:stretch>
            <a:fillRect/>
          </a:stretch>
        </p:blipFill>
        <p:spPr>
          <a:xfrm>
            <a:off x="412424" y="3406100"/>
            <a:ext cx="4404425" cy="1276350"/>
          </a:xfrm>
          <a:prstGeom prst="rect">
            <a:avLst/>
          </a:prstGeom>
          <a:noFill/>
          <a:ln>
            <a:noFill/>
          </a:ln>
        </p:spPr>
      </p:pic>
      <p:pic>
        <p:nvPicPr>
          <p:cNvPr id="449" name="Google Shape;449;p61"/>
          <p:cNvPicPr preferRelativeResize="0"/>
          <p:nvPr/>
        </p:nvPicPr>
        <p:blipFill>
          <a:blip r:embed="rId4">
            <a:alphaModFix/>
          </a:blip>
          <a:stretch>
            <a:fillRect/>
          </a:stretch>
        </p:blipFill>
        <p:spPr>
          <a:xfrm>
            <a:off x="4982625" y="3379638"/>
            <a:ext cx="3692425" cy="132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WHERE</a:t>
            </a:r>
            <a:endParaRPr/>
          </a:p>
        </p:txBody>
      </p:sp>
      <p:sp>
        <p:nvSpPr>
          <p:cNvPr id="112" name="Google Shape;112;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500"/>
              </a:spcBef>
              <a:spcAft>
                <a:spcPts val="0"/>
              </a:spcAft>
              <a:buNone/>
            </a:pPr>
            <a:r>
              <a:rPr lang="es">
                <a:solidFill>
                  <a:srgbClr val="000000"/>
                </a:solidFill>
              </a:rPr>
              <a:t>En la condición se pueden utilizar cualquiera de los siguientes operadores de comparación:</a:t>
            </a:r>
            <a:endParaRPr>
              <a:solidFill>
                <a:srgbClr val="000000"/>
              </a:solidFill>
            </a:endParaRPr>
          </a:p>
          <a:p>
            <a:pPr marL="0" lvl="0" indent="0" algn="l" rtl="0">
              <a:spcBef>
                <a:spcPts val="15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13" name="Google Shape;113;p17"/>
          <p:cNvPicPr preferRelativeResize="0"/>
          <p:nvPr/>
        </p:nvPicPr>
        <p:blipFill>
          <a:blip r:embed="rId3">
            <a:alphaModFix/>
          </a:blip>
          <a:stretch>
            <a:fillRect/>
          </a:stretch>
        </p:blipFill>
        <p:spPr>
          <a:xfrm>
            <a:off x="352425" y="2063663"/>
            <a:ext cx="8439150" cy="2352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ALIAS</a:t>
            </a:r>
            <a:endParaRPr/>
          </a:p>
        </p:txBody>
      </p:sp>
      <p:sp>
        <p:nvSpPr>
          <p:cNvPr id="455" name="Google Shape;455;p62"/>
          <p:cNvSpPr txBox="1">
            <a:spLocks noGrp="1"/>
          </p:cNvSpPr>
          <p:nvPr>
            <p:ph type="body" idx="1"/>
          </p:nvPr>
        </p:nvSpPr>
        <p:spPr>
          <a:xfrm>
            <a:off x="233700" y="12297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a:t>
            </a:r>
            <a:endParaRPr/>
          </a:p>
        </p:txBody>
      </p:sp>
      <p:pic>
        <p:nvPicPr>
          <p:cNvPr id="456" name="Google Shape;456;p62"/>
          <p:cNvPicPr preferRelativeResize="0"/>
          <p:nvPr/>
        </p:nvPicPr>
        <p:blipFill>
          <a:blip r:embed="rId3">
            <a:alphaModFix/>
          </a:blip>
          <a:stretch>
            <a:fillRect/>
          </a:stretch>
        </p:blipFill>
        <p:spPr>
          <a:xfrm>
            <a:off x="311700" y="2600525"/>
            <a:ext cx="2092875" cy="466100"/>
          </a:xfrm>
          <a:prstGeom prst="rect">
            <a:avLst/>
          </a:prstGeom>
          <a:noFill/>
          <a:ln>
            <a:noFill/>
          </a:ln>
        </p:spPr>
      </p:pic>
      <p:pic>
        <p:nvPicPr>
          <p:cNvPr id="457" name="Google Shape;457;p62"/>
          <p:cNvPicPr preferRelativeResize="0"/>
          <p:nvPr/>
        </p:nvPicPr>
        <p:blipFill>
          <a:blip r:embed="rId4">
            <a:alphaModFix/>
          </a:blip>
          <a:stretch>
            <a:fillRect/>
          </a:stretch>
        </p:blipFill>
        <p:spPr>
          <a:xfrm>
            <a:off x="311700" y="1883825"/>
            <a:ext cx="6333400" cy="555000"/>
          </a:xfrm>
          <a:prstGeom prst="rect">
            <a:avLst/>
          </a:prstGeom>
          <a:noFill/>
          <a:ln>
            <a:noFill/>
          </a:ln>
        </p:spPr>
      </p:pic>
      <p:pic>
        <p:nvPicPr>
          <p:cNvPr id="458" name="Google Shape;458;p62"/>
          <p:cNvPicPr preferRelativeResize="0"/>
          <p:nvPr/>
        </p:nvPicPr>
        <p:blipFill>
          <a:blip r:embed="rId5">
            <a:alphaModFix/>
          </a:blip>
          <a:stretch>
            <a:fillRect/>
          </a:stretch>
        </p:blipFill>
        <p:spPr>
          <a:xfrm>
            <a:off x="311700" y="3356700"/>
            <a:ext cx="3821425" cy="631350"/>
          </a:xfrm>
          <a:prstGeom prst="rect">
            <a:avLst/>
          </a:prstGeom>
          <a:noFill/>
          <a:ln>
            <a:noFill/>
          </a:ln>
        </p:spPr>
      </p:pic>
      <p:pic>
        <p:nvPicPr>
          <p:cNvPr id="459" name="Google Shape;459;p62"/>
          <p:cNvPicPr preferRelativeResize="0"/>
          <p:nvPr/>
        </p:nvPicPr>
        <p:blipFill>
          <a:blip r:embed="rId6">
            <a:alphaModFix/>
          </a:blip>
          <a:stretch>
            <a:fillRect/>
          </a:stretch>
        </p:blipFill>
        <p:spPr>
          <a:xfrm>
            <a:off x="311700" y="4166875"/>
            <a:ext cx="2092875" cy="40183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ALIAS para tablas</a:t>
            </a:r>
            <a:endParaRPr/>
          </a:p>
        </p:txBody>
      </p:sp>
      <p:sp>
        <p:nvSpPr>
          <p:cNvPr id="465" name="Google Shape;465;p6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a:solidFill>
                  <a:srgbClr val="000000"/>
                </a:solidFill>
                <a:highlight>
                  <a:srgbClr val="FFFFFF"/>
                </a:highlight>
              </a:rPr>
              <a:t>Puedes usar un alias para dar un nombre diferente a una tabla.</a:t>
            </a:r>
            <a:endParaRPr sz="1600">
              <a:solidFill>
                <a:srgbClr val="000000"/>
              </a:solidFill>
              <a:highlight>
                <a:srgbClr val="FFFFFF"/>
              </a:highlight>
            </a:endParaRPr>
          </a:p>
          <a:p>
            <a:pPr marL="0" lvl="0" indent="0" algn="l" rtl="0">
              <a:spcBef>
                <a:spcPts val="1200"/>
              </a:spcBef>
              <a:spcAft>
                <a:spcPts val="0"/>
              </a:spcAft>
              <a:buNone/>
            </a:pPr>
            <a:r>
              <a:rPr lang="es" sz="1600">
                <a:solidFill>
                  <a:srgbClr val="000000"/>
                </a:solidFill>
                <a:highlight>
                  <a:srgbClr val="FFFFFF"/>
                </a:highlight>
              </a:rPr>
              <a:t>Sintaxis:</a:t>
            </a:r>
            <a:endParaRPr sz="1600">
              <a:solidFill>
                <a:srgbClr val="000000"/>
              </a:solidFill>
              <a:highlight>
                <a:srgbClr val="FFFFFF"/>
              </a:highlight>
            </a:endParaRPr>
          </a:p>
          <a:p>
            <a:pPr marL="0" lvl="0" indent="0" algn="l" rtl="0">
              <a:spcBef>
                <a:spcPts val="1200"/>
              </a:spcBef>
              <a:spcAft>
                <a:spcPts val="0"/>
              </a:spcAft>
              <a:buNone/>
            </a:pPr>
            <a:endParaRPr sz="1600">
              <a:solidFill>
                <a:srgbClr val="000000"/>
              </a:solidFill>
              <a:highlight>
                <a:srgbClr val="FFFFFF"/>
              </a:highlight>
            </a:endParaRPr>
          </a:p>
          <a:p>
            <a:pPr marL="0" lvl="0" indent="0" algn="l" rtl="0">
              <a:spcBef>
                <a:spcPts val="1200"/>
              </a:spcBef>
              <a:spcAft>
                <a:spcPts val="0"/>
              </a:spcAft>
              <a:buNone/>
            </a:pPr>
            <a:r>
              <a:rPr lang="es"/>
              <a:t>La cláusula AS es opcional.</a:t>
            </a:r>
            <a:endParaRPr/>
          </a:p>
          <a:p>
            <a:pPr marL="0" lvl="0" indent="0" algn="l" rtl="0">
              <a:spcBef>
                <a:spcPts val="1200"/>
              </a:spcBef>
              <a:spcAft>
                <a:spcPts val="1200"/>
              </a:spcAft>
              <a:buNone/>
            </a:pPr>
            <a:r>
              <a:rPr lang="es"/>
              <a:t>Ejemplo:</a:t>
            </a:r>
            <a:endParaRPr/>
          </a:p>
        </p:txBody>
      </p:sp>
      <p:pic>
        <p:nvPicPr>
          <p:cNvPr id="466" name="Google Shape;466;p63"/>
          <p:cNvPicPr preferRelativeResize="0"/>
          <p:nvPr/>
        </p:nvPicPr>
        <p:blipFill>
          <a:blip r:embed="rId3">
            <a:alphaModFix/>
          </a:blip>
          <a:stretch>
            <a:fillRect/>
          </a:stretch>
        </p:blipFill>
        <p:spPr>
          <a:xfrm>
            <a:off x="1462300" y="1708075"/>
            <a:ext cx="2990850" cy="762000"/>
          </a:xfrm>
          <a:prstGeom prst="rect">
            <a:avLst/>
          </a:prstGeom>
          <a:noFill/>
          <a:ln>
            <a:noFill/>
          </a:ln>
        </p:spPr>
      </p:pic>
      <p:pic>
        <p:nvPicPr>
          <p:cNvPr id="467" name="Google Shape;467;p63"/>
          <p:cNvPicPr preferRelativeResize="0"/>
          <p:nvPr/>
        </p:nvPicPr>
        <p:blipFill>
          <a:blip r:embed="rId4">
            <a:alphaModFix/>
          </a:blip>
          <a:stretch>
            <a:fillRect/>
          </a:stretch>
        </p:blipFill>
        <p:spPr>
          <a:xfrm>
            <a:off x="311688" y="3411888"/>
            <a:ext cx="2867025" cy="8477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ALIAS PARA TABLAS</a:t>
            </a:r>
            <a:endParaRPr/>
          </a:p>
        </p:txBody>
      </p:sp>
      <p:sp>
        <p:nvSpPr>
          <p:cNvPr id="473" name="Google Shape;473;p6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000000"/>
                </a:solidFill>
                <a:highlight>
                  <a:srgbClr val="FFFFFF"/>
                </a:highlight>
              </a:rPr>
              <a:t>Una vez has asignado un alias a una tabla, puedes referenciar a las columnas de la tabla mediante la siguiente sintaxis:</a:t>
            </a:r>
            <a:endParaRPr>
              <a:solidFill>
                <a:srgbClr val="000000"/>
              </a:solidFill>
              <a:highlight>
                <a:srgbClr val="FFFFFF"/>
              </a:highlight>
            </a:endParaRPr>
          </a:p>
          <a:p>
            <a:pPr marL="0" lvl="0" indent="0" algn="l" rtl="0">
              <a:spcBef>
                <a:spcPts val="2000"/>
              </a:spcBef>
              <a:spcAft>
                <a:spcPts val="0"/>
              </a:spcAft>
              <a:buNone/>
            </a:pPr>
            <a:endParaRPr>
              <a:solidFill>
                <a:srgbClr val="000000"/>
              </a:solidFill>
              <a:highlight>
                <a:srgbClr val="FFFFFF"/>
              </a:highlight>
            </a:endParaRPr>
          </a:p>
          <a:p>
            <a:pPr marL="0" lvl="0" indent="0" algn="l" rtl="0">
              <a:spcBef>
                <a:spcPts val="2000"/>
              </a:spcBef>
              <a:spcAft>
                <a:spcPts val="0"/>
              </a:spcAft>
              <a:buNone/>
            </a:pPr>
            <a:r>
              <a:rPr lang="es">
                <a:solidFill>
                  <a:srgbClr val="000000"/>
                </a:solidFill>
                <a:highlight>
                  <a:srgbClr val="FFFFFF"/>
                </a:highlight>
              </a:rPr>
              <a:t>Ejemplo:</a:t>
            </a:r>
            <a:endParaRPr>
              <a:solidFill>
                <a:srgbClr val="000000"/>
              </a:solidFill>
              <a:highlight>
                <a:srgbClr val="FFFFFF"/>
              </a:highlight>
            </a:endParaRPr>
          </a:p>
          <a:p>
            <a:pPr marL="0" lvl="0" indent="0" algn="l" rtl="0">
              <a:spcBef>
                <a:spcPts val="2000"/>
              </a:spcBef>
              <a:spcAft>
                <a:spcPts val="0"/>
              </a:spcAft>
              <a:buNone/>
            </a:pPr>
            <a:endParaRPr>
              <a:solidFill>
                <a:srgbClr val="000000"/>
              </a:solidFill>
              <a:highlight>
                <a:srgbClr val="FFFFFF"/>
              </a:highlight>
            </a:endParaRPr>
          </a:p>
          <a:p>
            <a:pPr marL="0" lvl="0" indent="0" algn="l" rtl="0">
              <a:spcBef>
                <a:spcPts val="2000"/>
              </a:spcBef>
              <a:spcAft>
                <a:spcPts val="1200"/>
              </a:spcAft>
              <a:buNone/>
            </a:pPr>
            <a:endParaRPr/>
          </a:p>
        </p:txBody>
      </p:sp>
      <p:pic>
        <p:nvPicPr>
          <p:cNvPr id="474" name="Google Shape;474;p64"/>
          <p:cNvPicPr preferRelativeResize="0"/>
          <p:nvPr/>
        </p:nvPicPr>
        <p:blipFill>
          <a:blip r:embed="rId3">
            <a:alphaModFix/>
          </a:blip>
          <a:stretch>
            <a:fillRect/>
          </a:stretch>
        </p:blipFill>
        <p:spPr>
          <a:xfrm>
            <a:off x="311688" y="1947675"/>
            <a:ext cx="2847975" cy="819150"/>
          </a:xfrm>
          <a:prstGeom prst="rect">
            <a:avLst/>
          </a:prstGeom>
          <a:noFill/>
          <a:ln>
            <a:noFill/>
          </a:ln>
        </p:spPr>
      </p:pic>
      <p:pic>
        <p:nvPicPr>
          <p:cNvPr id="475" name="Google Shape;475;p64"/>
          <p:cNvPicPr preferRelativeResize="0"/>
          <p:nvPr/>
        </p:nvPicPr>
        <p:blipFill>
          <a:blip r:embed="rId4">
            <a:alphaModFix/>
          </a:blip>
          <a:stretch>
            <a:fillRect/>
          </a:stretch>
        </p:blipFill>
        <p:spPr>
          <a:xfrm>
            <a:off x="1446925" y="2766813"/>
            <a:ext cx="3600450" cy="2047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ALIAS PARA TABLAS</a:t>
            </a:r>
            <a:endParaRPr/>
          </a:p>
          <a:p>
            <a:pPr marL="0" lvl="0" indent="0" algn="l" rtl="0">
              <a:spcBef>
                <a:spcPts val="0"/>
              </a:spcBef>
              <a:spcAft>
                <a:spcPts val="0"/>
              </a:spcAft>
              <a:buNone/>
            </a:pPr>
            <a:endParaRPr/>
          </a:p>
        </p:txBody>
      </p:sp>
      <p:pic>
        <p:nvPicPr>
          <p:cNvPr id="481" name="Google Shape;481;p65"/>
          <p:cNvPicPr preferRelativeResize="0"/>
          <p:nvPr/>
        </p:nvPicPr>
        <p:blipFill>
          <a:blip r:embed="rId3">
            <a:alphaModFix/>
          </a:blip>
          <a:stretch>
            <a:fillRect/>
          </a:stretch>
        </p:blipFill>
        <p:spPr>
          <a:xfrm>
            <a:off x="311688" y="1228725"/>
            <a:ext cx="3552825" cy="26860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6"/>
          <p:cNvSpPr txBox="1">
            <a:spLocks noGrp="1"/>
          </p:cNvSpPr>
          <p:nvPr>
            <p:ph type="title"/>
          </p:nvPr>
        </p:nvSpPr>
        <p:spPr>
          <a:xfrm>
            <a:off x="311700" y="2491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Consultas de varias tablas</a:t>
            </a:r>
            <a:endParaRPr/>
          </a:p>
        </p:txBody>
      </p:sp>
      <p:sp>
        <p:nvSpPr>
          <p:cNvPr id="487" name="Google Shape;487;p66"/>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Sintaxis:</a:t>
            </a:r>
            <a:endParaRPr/>
          </a:p>
          <a:p>
            <a:pPr marL="0" lvl="0" indent="0" algn="l" rtl="0">
              <a:spcBef>
                <a:spcPts val="1200"/>
              </a:spcBef>
              <a:spcAft>
                <a:spcPts val="0"/>
              </a:spcAft>
              <a:buNone/>
            </a:pPr>
            <a:endParaRPr/>
          </a:p>
          <a:p>
            <a:pPr marL="0" lvl="0" indent="0" algn="l" rtl="0">
              <a:spcBef>
                <a:spcPts val="1200"/>
              </a:spcBef>
              <a:spcAft>
                <a:spcPts val="0"/>
              </a:spcAft>
              <a:buNone/>
            </a:pPr>
            <a:r>
              <a:rPr lang="es"/>
              <a:t>Ejemplo:</a:t>
            </a:r>
            <a:endParaRPr/>
          </a:p>
          <a:p>
            <a:pPr marL="0" lvl="0" indent="0" algn="l" rtl="0">
              <a:spcBef>
                <a:spcPts val="1200"/>
              </a:spcBef>
              <a:spcAft>
                <a:spcPts val="1200"/>
              </a:spcAft>
              <a:buNone/>
            </a:pPr>
            <a:endParaRPr/>
          </a:p>
        </p:txBody>
      </p:sp>
      <p:pic>
        <p:nvPicPr>
          <p:cNvPr id="488" name="Google Shape;488;p66"/>
          <p:cNvPicPr preferRelativeResize="0"/>
          <p:nvPr/>
        </p:nvPicPr>
        <p:blipFill>
          <a:blip r:embed="rId3">
            <a:alphaModFix/>
          </a:blip>
          <a:stretch>
            <a:fillRect/>
          </a:stretch>
        </p:blipFill>
        <p:spPr>
          <a:xfrm>
            <a:off x="1452525" y="1087200"/>
            <a:ext cx="5886276" cy="833700"/>
          </a:xfrm>
          <a:prstGeom prst="rect">
            <a:avLst/>
          </a:prstGeom>
          <a:noFill/>
          <a:ln>
            <a:noFill/>
          </a:ln>
        </p:spPr>
      </p:pic>
      <p:pic>
        <p:nvPicPr>
          <p:cNvPr id="489" name="Google Shape;489;p66"/>
          <p:cNvPicPr preferRelativeResize="0"/>
          <p:nvPr/>
        </p:nvPicPr>
        <p:blipFill>
          <a:blip r:embed="rId4">
            <a:alphaModFix/>
          </a:blip>
          <a:stretch>
            <a:fillRect/>
          </a:stretch>
        </p:blipFill>
        <p:spPr>
          <a:xfrm>
            <a:off x="424600" y="2306450"/>
            <a:ext cx="8248650" cy="25336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Qué es un JOIN en MySQL</a:t>
            </a:r>
            <a:endParaRPr/>
          </a:p>
        </p:txBody>
      </p:sp>
      <p:sp>
        <p:nvSpPr>
          <p:cNvPr id="495" name="Google Shape;495;p6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Los JOIN son usados en una sentencia SQL para recuperar datos de varias tablas al mismo tiempo. </a:t>
            </a:r>
            <a:endParaRPr/>
          </a:p>
          <a:p>
            <a:pPr marL="457200" lvl="0" indent="-342900" algn="l" rtl="0">
              <a:lnSpc>
                <a:spcPct val="150000"/>
              </a:lnSpc>
              <a:spcBef>
                <a:spcPts val="0"/>
              </a:spcBef>
              <a:spcAft>
                <a:spcPts val="0"/>
              </a:spcAft>
              <a:buSzPts val="1800"/>
              <a:buChar char="❏"/>
            </a:pPr>
            <a:r>
              <a:rPr lang="es"/>
              <a:t>Estas tablas tienen que estar relacionadas de alguna forma.</a:t>
            </a:r>
            <a:endParaRPr/>
          </a:p>
          <a:p>
            <a:pPr marL="457200" lvl="0" indent="-342900" algn="l" rtl="0">
              <a:lnSpc>
                <a:spcPct val="150000"/>
              </a:lnSpc>
              <a:spcBef>
                <a:spcPts val="0"/>
              </a:spcBef>
              <a:spcAft>
                <a:spcPts val="0"/>
              </a:spcAft>
              <a:buSzPts val="1800"/>
              <a:buChar char="❏"/>
            </a:pPr>
            <a:r>
              <a:rPr lang="es"/>
              <a:t>Tipos de Joins:</a:t>
            </a:r>
            <a:endParaRPr/>
          </a:p>
          <a:p>
            <a:pPr marL="914400" lvl="1" indent="-330200" algn="l" rtl="0">
              <a:lnSpc>
                <a:spcPct val="150000"/>
              </a:lnSpc>
              <a:spcBef>
                <a:spcPts val="0"/>
              </a:spcBef>
              <a:spcAft>
                <a:spcPts val="0"/>
              </a:spcAft>
              <a:buSzPts val="1600"/>
              <a:buChar char="❏"/>
            </a:pPr>
            <a:r>
              <a:rPr lang="es" sz="1600" b="1"/>
              <a:t>Inner join</a:t>
            </a:r>
            <a:endParaRPr sz="1600" b="1"/>
          </a:p>
          <a:p>
            <a:pPr marL="914400" lvl="1" indent="-330200" algn="l" rtl="0">
              <a:lnSpc>
                <a:spcPct val="150000"/>
              </a:lnSpc>
              <a:spcBef>
                <a:spcPts val="0"/>
              </a:spcBef>
              <a:spcAft>
                <a:spcPts val="0"/>
              </a:spcAft>
              <a:buSzPts val="1600"/>
              <a:buChar char="❏"/>
            </a:pPr>
            <a:r>
              <a:rPr lang="es" sz="1600" b="1"/>
              <a:t>Left join</a:t>
            </a:r>
            <a:endParaRPr sz="1600" b="1"/>
          </a:p>
          <a:p>
            <a:pPr marL="914400" lvl="1" indent="-330200" algn="l" rtl="0">
              <a:lnSpc>
                <a:spcPct val="150000"/>
              </a:lnSpc>
              <a:spcBef>
                <a:spcPts val="0"/>
              </a:spcBef>
              <a:spcAft>
                <a:spcPts val="0"/>
              </a:spcAft>
              <a:buSzPts val="1600"/>
              <a:buChar char="❏"/>
            </a:pPr>
            <a:r>
              <a:rPr lang="es" sz="1600" b="1"/>
              <a:t>Right join</a:t>
            </a:r>
            <a:endParaRPr sz="1600" b="1"/>
          </a:p>
          <a:p>
            <a:pPr marL="914400" lvl="1" indent="-330200" algn="l" rtl="0">
              <a:lnSpc>
                <a:spcPct val="150000"/>
              </a:lnSpc>
              <a:spcBef>
                <a:spcPts val="0"/>
              </a:spcBef>
              <a:spcAft>
                <a:spcPts val="0"/>
              </a:spcAft>
              <a:buSzPts val="1600"/>
              <a:buChar char="❏"/>
            </a:pPr>
            <a:r>
              <a:rPr lang="es" sz="1600" b="1"/>
              <a:t>Cross join</a:t>
            </a:r>
            <a:endParaRPr sz="16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Consultas de varias tablas</a:t>
            </a:r>
            <a:endParaRPr/>
          </a:p>
          <a:p>
            <a:pPr marL="0" lvl="0" indent="0" algn="l" rtl="0">
              <a:spcBef>
                <a:spcPts val="0"/>
              </a:spcBef>
              <a:spcAft>
                <a:spcPts val="0"/>
              </a:spcAft>
              <a:buNone/>
            </a:pPr>
            <a:endParaRPr/>
          </a:p>
        </p:txBody>
      </p:sp>
      <p:sp>
        <p:nvSpPr>
          <p:cNvPr id="501" name="Google Shape;501;p68"/>
          <p:cNvSpPr txBox="1">
            <a:spLocks noGrp="1"/>
          </p:cNvSpPr>
          <p:nvPr>
            <p:ph type="body" idx="1"/>
          </p:nvPr>
        </p:nvSpPr>
        <p:spPr>
          <a:xfrm>
            <a:off x="311700" y="1201125"/>
            <a:ext cx="8520600" cy="370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Sintaxis para realizar consultas de 3 tablas: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30200" algn="l" rtl="0">
              <a:spcBef>
                <a:spcPts val="1200"/>
              </a:spcBef>
              <a:spcAft>
                <a:spcPts val="0"/>
              </a:spcAft>
              <a:buClr>
                <a:srgbClr val="000000"/>
              </a:buClr>
              <a:buSzPts val="1600"/>
              <a:buChar char="❏"/>
            </a:pPr>
            <a:r>
              <a:rPr lang="es" sz="1600">
                <a:solidFill>
                  <a:srgbClr val="000000"/>
                </a:solidFill>
              </a:rPr>
              <a:t>Primero unimos la tabla 1 y la tabla 2 que producen una tabla temporal con datos combinados de la tabla1 y la tabla2,  que luego se une a la tabla3. </a:t>
            </a:r>
            <a:endParaRPr sz="1600">
              <a:solidFill>
                <a:srgbClr val="000000"/>
              </a:solidFill>
            </a:endParaRPr>
          </a:p>
          <a:p>
            <a:pPr marL="457200" lvl="0" indent="-330200" algn="l" rtl="0">
              <a:spcBef>
                <a:spcPts val="0"/>
              </a:spcBef>
              <a:spcAft>
                <a:spcPts val="0"/>
              </a:spcAft>
              <a:buClr>
                <a:srgbClr val="000000"/>
              </a:buClr>
              <a:buSzPts val="1600"/>
              <a:buChar char="❏"/>
            </a:pPr>
            <a:r>
              <a:rPr lang="es" sz="1600">
                <a:solidFill>
                  <a:srgbClr val="000000"/>
                </a:solidFill>
              </a:rPr>
              <a:t>Esta fórmula se puede extender a más de 3 tablas a N tablas, solo necesita asegurarse de que la consulta SQL debe tener una declaración de unión N-1 para unir N tablas. </a:t>
            </a:r>
            <a:endParaRPr sz="1600">
              <a:solidFill>
                <a:srgbClr val="000000"/>
              </a:solidFill>
            </a:endParaRPr>
          </a:p>
          <a:p>
            <a:pPr marL="457200" lvl="0" indent="-330200" algn="l" rtl="0">
              <a:spcBef>
                <a:spcPts val="0"/>
              </a:spcBef>
              <a:spcAft>
                <a:spcPts val="0"/>
              </a:spcAft>
              <a:buClr>
                <a:srgbClr val="000000"/>
              </a:buClr>
              <a:buSzPts val="1600"/>
              <a:buChar char="❏"/>
            </a:pPr>
            <a:r>
              <a:rPr lang="es" sz="1600">
                <a:solidFill>
                  <a:srgbClr val="000000"/>
                </a:solidFill>
              </a:rPr>
              <a:t>Como para unir dos tablas, necesitamos 1 declaración de combinación y para unir 3 tablas, necesitamos 2 declaraciones de combinación.</a:t>
            </a:r>
            <a:endParaRPr sz="1600"/>
          </a:p>
        </p:txBody>
      </p:sp>
      <p:pic>
        <p:nvPicPr>
          <p:cNvPr id="502" name="Google Shape;502;p68"/>
          <p:cNvPicPr preferRelativeResize="0"/>
          <p:nvPr/>
        </p:nvPicPr>
        <p:blipFill>
          <a:blip r:embed="rId3">
            <a:alphaModFix/>
          </a:blip>
          <a:stretch>
            <a:fillRect/>
          </a:stretch>
        </p:blipFill>
        <p:spPr>
          <a:xfrm>
            <a:off x="311700" y="1588050"/>
            <a:ext cx="7068675" cy="1354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Consultas de varias tablas</a:t>
            </a:r>
            <a:endParaRPr/>
          </a:p>
          <a:p>
            <a:pPr marL="0" lvl="0" indent="0" algn="l" rtl="0">
              <a:spcBef>
                <a:spcPts val="0"/>
              </a:spcBef>
              <a:spcAft>
                <a:spcPts val="0"/>
              </a:spcAft>
              <a:buNone/>
            </a:pPr>
            <a:endParaRPr/>
          </a:p>
        </p:txBody>
      </p:sp>
      <p:pic>
        <p:nvPicPr>
          <p:cNvPr id="508" name="Google Shape;508;p69"/>
          <p:cNvPicPr preferRelativeResize="0"/>
          <p:nvPr/>
        </p:nvPicPr>
        <p:blipFill>
          <a:blip r:embed="rId3">
            <a:alphaModFix/>
          </a:blip>
          <a:stretch>
            <a:fillRect/>
          </a:stretch>
        </p:blipFill>
        <p:spPr>
          <a:xfrm>
            <a:off x="2956013" y="2224575"/>
            <a:ext cx="5800725" cy="2381250"/>
          </a:xfrm>
          <a:prstGeom prst="rect">
            <a:avLst/>
          </a:prstGeom>
          <a:noFill/>
          <a:ln>
            <a:noFill/>
          </a:ln>
        </p:spPr>
      </p:pic>
      <p:pic>
        <p:nvPicPr>
          <p:cNvPr id="509" name="Google Shape;509;p69"/>
          <p:cNvPicPr preferRelativeResize="0"/>
          <p:nvPr/>
        </p:nvPicPr>
        <p:blipFill>
          <a:blip r:embed="rId4">
            <a:alphaModFix/>
          </a:blip>
          <a:stretch>
            <a:fillRect/>
          </a:stretch>
        </p:blipFill>
        <p:spPr>
          <a:xfrm>
            <a:off x="311700" y="1084350"/>
            <a:ext cx="6924675" cy="24955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Consultas de varias tablas</a:t>
            </a:r>
            <a:endParaRPr/>
          </a:p>
          <a:p>
            <a:pPr marL="0" lvl="0" indent="0" algn="l" rtl="0">
              <a:spcBef>
                <a:spcPts val="0"/>
              </a:spcBef>
              <a:spcAft>
                <a:spcPts val="0"/>
              </a:spcAft>
              <a:buNone/>
            </a:pPr>
            <a:endParaRPr/>
          </a:p>
        </p:txBody>
      </p:sp>
      <p:pic>
        <p:nvPicPr>
          <p:cNvPr id="515" name="Google Shape;515;p70"/>
          <p:cNvPicPr preferRelativeResize="0"/>
          <p:nvPr/>
        </p:nvPicPr>
        <p:blipFill>
          <a:blip r:embed="rId3">
            <a:alphaModFix/>
          </a:blip>
          <a:stretch>
            <a:fillRect/>
          </a:stretch>
        </p:blipFill>
        <p:spPr>
          <a:xfrm>
            <a:off x="0" y="980261"/>
            <a:ext cx="9143999" cy="318297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Consultas de varias tablas</a:t>
            </a:r>
            <a:endParaRPr/>
          </a:p>
          <a:p>
            <a:pPr marL="0" lvl="0" indent="0" algn="l" rtl="0">
              <a:spcBef>
                <a:spcPts val="0"/>
              </a:spcBef>
              <a:spcAft>
                <a:spcPts val="0"/>
              </a:spcAft>
              <a:buNone/>
            </a:pPr>
            <a:endParaRPr/>
          </a:p>
        </p:txBody>
      </p:sp>
      <p:sp>
        <p:nvSpPr>
          <p:cNvPr id="521" name="Google Shape;521;p7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22" name="Google Shape;522;p71"/>
          <p:cNvPicPr preferRelativeResize="0"/>
          <p:nvPr/>
        </p:nvPicPr>
        <p:blipFill>
          <a:blip r:embed="rId3">
            <a:alphaModFix/>
          </a:blip>
          <a:stretch>
            <a:fillRect/>
          </a:stretch>
        </p:blipFill>
        <p:spPr>
          <a:xfrm>
            <a:off x="28575" y="933450"/>
            <a:ext cx="9086850" cy="327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WHERE</a:t>
            </a:r>
            <a:endParaRPr/>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500"/>
              </a:spcBef>
              <a:spcAft>
                <a:spcPts val="0"/>
              </a:spcAft>
              <a:buNone/>
            </a:pPr>
            <a:r>
              <a:rPr lang="es">
                <a:solidFill>
                  <a:srgbClr val="000000"/>
                </a:solidFill>
              </a:rPr>
              <a:t>Además se puede utilizar:</a:t>
            </a:r>
            <a:endParaRPr>
              <a:solidFill>
                <a:srgbClr val="000000"/>
              </a:solidFill>
            </a:endParaRPr>
          </a:p>
          <a:p>
            <a:pPr marL="0" lvl="0" indent="0" algn="l" rtl="0">
              <a:spcBef>
                <a:spcPts val="15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20" name="Google Shape;120;p18"/>
          <p:cNvPicPr preferRelativeResize="0"/>
          <p:nvPr/>
        </p:nvPicPr>
        <p:blipFill>
          <a:blip r:embed="rId3">
            <a:alphaModFix/>
          </a:blip>
          <a:stretch>
            <a:fillRect/>
          </a:stretch>
        </p:blipFill>
        <p:spPr>
          <a:xfrm>
            <a:off x="357175" y="1696088"/>
            <a:ext cx="8429625" cy="19335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Consultas de varias tablas</a:t>
            </a:r>
            <a:endParaRPr/>
          </a:p>
          <a:p>
            <a:pPr marL="0" lvl="0" indent="0" algn="l" rtl="0">
              <a:spcBef>
                <a:spcPts val="0"/>
              </a:spcBef>
              <a:spcAft>
                <a:spcPts val="0"/>
              </a:spcAft>
              <a:buNone/>
            </a:pPr>
            <a:endParaRPr/>
          </a:p>
        </p:txBody>
      </p:sp>
      <p:pic>
        <p:nvPicPr>
          <p:cNvPr id="528" name="Google Shape;528;p72"/>
          <p:cNvPicPr preferRelativeResize="0"/>
          <p:nvPr/>
        </p:nvPicPr>
        <p:blipFill>
          <a:blip r:embed="rId3">
            <a:alphaModFix/>
          </a:blip>
          <a:stretch>
            <a:fillRect/>
          </a:stretch>
        </p:blipFill>
        <p:spPr>
          <a:xfrm>
            <a:off x="4810638" y="1015788"/>
            <a:ext cx="4257675" cy="2847975"/>
          </a:xfrm>
          <a:prstGeom prst="rect">
            <a:avLst/>
          </a:prstGeom>
          <a:noFill/>
          <a:ln>
            <a:noFill/>
          </a:ln>
        </p:spPr>
      </p:pic>
      <p:pic>
        <p:nvPicPr>
          <p:cNvPr id="529" name="Google Shape;529;p72"/>
          <p:cNvPicPr preferRelativeResize="0"/>
          <p:nvPr/>
        </p:nvPicPr>
        <p:blipFill>
          <a:blip r:embed="rId4">
            <a:alphaModFix/>
          </a:blip>
          <a:stretch>
            <a:fillRect/>
          </a:stretch>
        </p:blipFill>
        <p:spPr>
          <a:xfrm>
            <a:off x="152400" y="1170200"/>
            <a:ext cx="4610550" cy="2539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Consultas de varias tablas</a:t>
            </a:r>
            <a:endParaRPr/>
          </a:p>
          <a:p>
            <a:pPr marL="0" lvl="0" indent="0" algn="l" rtl="0">
              <a:spcBef>
                <a:spcPts val="0"/>
              </a:spcBef>
              <a:spcAft>
                <a:spcPts val="0"/>
              </a:spcAft>
              <a:buNone/>
            </a:pPr>
            <a:endParaRPr/>
          </a:p>
        </p:txBody>
      </p:sp>
      <p:sp>
        <p:nvSpPr>
          <p:cNvPr id="535" name="Google Shape;535;p7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Ejemplos de consultas con 3 tablas:</a:t>
            </a:r>
            <a:endParaRPr/>
          </a:p>
        </p:txBody>
      </p:sp>
      <p:pic>
        <p:nvPicPr>
          <p:cNvPr id="536" name="Google Shape;536;p73"/>
          <p:cNvPicPr preferRelativeResize="0"/>
          <p:nvPr/>
        </p:nvPicPr>
        <p:blipFill>
          <a:blip r:embed="rId3">
            <a:alphaModFix/>
          </a:blip>
          <a:stretch>
            <a:fillRect/>
          </a:stretch>
        </p:blipFill>
        <p:spPr>
          <a:xfrm>
            <a:off x="4126426" y="1765500"/>
            <a:ext cx="4821407" cy="2803375"/>
          </a:xfrm>
          <a:prstGeom prst="rect">
            <a:avLst/>
          </a:prstGeom>
          <a:noFill/>
          <a:ln>
            <a:noFill/>
          </a:ln>
        </p:spPr>
      </p:pic>
      <p:pic>
        <p:nvPicPr>
          <p:cNvPr id="537" name="Google Shape;537;p73"/>
          <p:cNvPicPr preferRelativeResize="0"/>
          <p:nvPr/>
        </p:nvPicPr>
        <p:blipFill>
          <a:blip r:embed="rId4">
            <a:alphaModFix/>
          </a:blip>
          <a:stretch>
            <a:fillRect/>
          </a:stretch>
        </p:blipFill>
        <p:spPr>
          <a:xfrm>
            <a:off x="311700" y="2866827"/>
            <a:ext cx="3711225" cy="1350525"/>
          </a:xfrm>
          <a:prstGeom prst="rect">
            <a:avLst/>
          </a:prstGeom>
          <a:noFill/>
          <a:ln>
            <a:noFill/>
          </a:ln>
        </p:spPr>
      </p:pic>
      <p:pic>
        <p:nvPicPr>
          <p:cNvPr id="538" name="Google Shape;538;p73"/>
          <p:cNvPicPr preferRelativeResize="0"/>
          <p:nvPr/>
        </p:nvPicPr>
        <p:blipFill>
          <a:blip r:embed="rId5">
            <a:alphaModFix/>
          </a:blip>
          <a:stretch>
            <a:fillRect/>
          </a:stretch>
        </p:blipFill>
        <p:spPr>
          <a:xfrm>
            <a:off x="311702" y="1765500"/>
            <a:ext cx="3711225" cy="10734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74"/>
          <p:cNvPicPr preferRelativeResize="0"/>
          <p:nvPr/>
        </p:nvPicPr>
        <p:blipFill>
          <a:blip r:embed="rId3">
            <a:alphaModFix/>
          </a:blip>
          <a:stretch>
            <a:fillRect/>
          </a:stretch>
        </p:blipFill>
        <p:spPr>
          <a:xfrm>
            <a:off x="1303163" y="0"/>
            <a:ext cx="6537666" cy="51435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INNER JOINS</a:t>
            </a:r>
            <a:endParaRPr/>
          </a:p>
        </p:txBody>
      </p:sp>
      <p:sp>
        <p:nvSpPr>
          <p:cNvPr id="549" name="Google Shape;549;p75"/>
          <p:cNvSpPr txBox="1">
            <a:spLocks noGrp="1"/>
          </p:cNvSpPr>
          <p:nvPr>
            <p:ph type="body" idx="1"/>
          </p:nvPr>
        </p:nvSpPr>
        <p:spPr>
          <a:xfrm>
            <a:off x="311700" y="1229875"/>
            <a:ext cx="59952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Join estándar. </a:t>
            </a:r>
            <a:endParaRPr/>
          </a:p>
          <a:p>
            <a:pPr marL="457200" lvl="0" indent="-342900" algn="l" rtl="0">
              <a:lnSpc>
                <a:spcPct val="150000"/>
              </a:lnSpc>
              <a:spcBef>
                <a:spcPts val="0"/>
              </a:spcBef>
              <a:spcAft>
                <a:spcPts val="0"/>
              </a:spcAft>
              <a:buSzPts val="1800"/>
              <a:buChar char="❏"/>
            </a:pPr>
            <a:r>
              <a:rPr lang="es"/>
              <a:t>Los puedes encontrar en el código como INNER JOIN o simplemente JOIN. </a:t>
            </a:r>
            <a:endParaRPr/>
          </a:p>
          <a:p>
            <a:pPr marL="457200" lvl="0" indent="-342900" algn="l" rtl="0">
              <a:lnSpc>
                <a:spcPct val="150000"/>
              </a:lnSpc>
              <a:spcBef>
                <a:spcPts val="0"/>
              </a:spcBef>
              <a:spcAft>
                <a:spcPts val="0"/>
              </a:spcAft>
              <a:buSzPts val="1800"/>
              <a:buChar char="❏"/>
            </a:pPr>
            <a:r>
              <a:rPr lang="es"/>
              <a:t>Este tipo de unión te ayuda a combinar varias tablas, y te devuelve únicamente los datos que estén disponibles en todas las tablas a la vez.</a:t>
            </a:r>
            <a:endParaRPr/>
          </a:p>
          <a:p>
            <a:pPr marL="0" lvl="0" indent="0" algn="l" rtl="0">
              <a:spcBef>
                <a:spcPts val="1200"/>
              </a:spcBef>
              <a:spcAft>
                <a:spcPts val="1200"/>
              </a:spcAft>
              <a:buNone/>
            </a:pPr>
            <a:endParaRPr/>
          </a:p>
        </p:txBody>
      </p:sp>
      <p:pic>
        <p:nvPicPr>
          <p:cNvPr id="550" name="Google Shape;550;p75"/>
          <p:cNvPicPr preferRelativeResize="0"/>
          <p:nvPr/>
        </p:nvPicPr>
        <p:blipFill>
          <a:blip r:embed="rId3">
            <a:alphaModFix/>
          </a:blip>
          <a:stretch>
            <a:fillRect/>
          </a:stretch>
        </p:blipFill>
        <p:spPr>
          <a:xfrm>
            <a:off x="6459300" y="1170200"/>
            <a:ext cx="2447925" cy="24003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6"/>
          <p:cNvSpPr txBox="1">
            <a:spLocks noGrp="1"/>
          </p:cNvSpPr>
          <p:nvPr>
            <p:ph type="title"/>
          </p:nvPr>
        </p:nvSpPr>
        <p:spPr>
          <a:xfrm>
            <a:off x="311700" y="4004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INNER JOINS</a:t>
            </a:r>
            <a:endParaRPr/>
          </a:p>
          <a:p>
            <a:pPr marL="0" lvl="0" indent="0" algn="l" rtl="0">
              <a:spcBef>
                <a:spcPts val="0"/>
              </a:spcBef>
              <a:spcAft>
                <a:spcPts val="0"/>
              </a:spcAft>
              <a:buNone/>
            </a:pPr>
            <a:endParaRPr/>
          </a:p>
        </p:txBody>
      </p:sp>
      <p:sp>
        <p:nvSpPr>
          <p:cNvPr id="556" name="Google Shape;556;p76"/>
          <p:cNvSpPr txBox="1">
            <a:spLocks noGrp="1"/>
          </p:cNvSpPr>
          <p:nvPr>
            <p:ph type="body" idx="1"/>
          </p:nvPr>
        </p:nvSpPr>
        <p:spPr>
          <a:xfrm>
            <a:off x="311700" y="1180725"/>
            <a:ext cx="8520600" cy="371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Esto significa, que si por ejemplo haces un INNER JOIN para ver los juegos que tiene cada usuario, solo devolverá datos siempre que un juego pertenezca a un usuario. </a:t>
            </a:r>
            <a:endParaRPr/>
          </a:p>
          <a:p>
            <a:pPr marL="457200" lvl="0" indent="-342900" algn="l" rtl="0">
              <a:spcBef>
                <a:spcPts val="0"/>
              </a:spcBef>
              <a:spcAft>
                <a:spcPts val="0"/>
              </a:spcAft>
              <a:buSzPts val="1800"/>
              <a:buChar char="❏"/>
            </a:pPr>
            <a:r>
              <a:rPr lang="es"/>
              <a:t>Si un juego no tiene ningún propietario, pero existe en la tabla, no aparecerá, y si un usuario no tiene ningún juego asociado tampoco verás a ese usuario.</a:t>
            </a:r>
            <a:endParaRPr/>
          </a:p>
          <a:p>
            <a:pPr marL="0" lvl="0" indent="0" algn="l" rtl="0">
              <a:spcBef>
                <a:spcPts val="1200"/>
              </a:spcBef>
              <a:spcAft>
                <a:spcPts val="1200"/>
              </a:spcAft>
              <a:buNone/>
            </a:pPr>
            <a:endParaRPr/>
          </a:p>
        </p:txBody>
      </p:sp>
      <p:pic>
        <p:nvPicPr>
          <p:cNvPr id="557" name="Google Shape;557;p76"/>
          <p:cNvPicPr preferRelativeResize="0"/>
          <p:nvPr/>
        </p:nvPicPr>
        <p:blipFill>
          <a:blip r:embed="rId3">
            <a:alphaModFix/>
          </a:blip>
          <a:stretch>
            <a:fillRect/>
          </a:stretch>
        </p:blipFill>
        <p:spPr>
          <a:xfrm>
            <a:off x="1182355" y="2901375"/>
            <a:ext cx="6779300" cy="16323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INNER JOINS</a:t>
            </a:r>
            <a:endParaRPr/>
          </a:p>
          <a:p>
            <a:pPr marL="0" lvl="0" indent="0" algn="l" rtl="0">
              <a:spcBef>
                <a:spcPts val="0"/>
              </a:spcBef>
              <a:spcAft>
                <a:spcPts val="0"/>
              </a:spcAft>
              <a:buNone/>
            </a:pPr>
            <a:endParaRPr/>
          </a:p>
        </p:txBody>
      </p:sp>
      <p:sp>
        <p:nvSpPr>
          <p:cNvPr id="563" name="Google Shape;563;p7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Como podéis ver, al utilizar una tabla relacional tienes que hacer dos joins. El primer JOIN nos une la tabla usuarios, con la tabla juegousuario. Ahora que ya la tenemos unida, podemos utilizar los datos de la tabla juegousuario, y lanzar la consulta con la tabla juegos en otro JOIN.</a:t>
            </a:r>
            <a:endParaRPr/>
          </a:p>
          <a:p>
            <a:pPr marL="0" lvl="0" indent="0" algn="l" rtl="0">
              <a:spcBef>
                <a:spcPts val="1200"/>
              </a:spcBef>
              <a:spcAft>
                <a:spcPts val="1200"/>
              </a:spcAft>
              <a:buNone/>
            </a:pPr>
            <a:endParaRPr/>
          </a:p>
        </p:txBody>
      </p:sp>
      <p:pic>
        <p:nvPicPr>
          <p:cNvPr id="564" name="Google Shape;564;p77"/>
          <p:cNvPicPr preferRelativeResize="0"/>
          <p:nvPr/>
        </p:nvPicPr>
        <p:blipFill>
          <a:blip r:embed="rId3">
            <a:alphaModFix/>
          </a:blip>
          <a:stretch>
            <a:fillRect/>
          </a:stretch>
        </p:blipFill>
        <p:spPr>
          <a:xfrm>
            <a:off x="1182355" y="2901375"/>
            <a:ext cx="6779300" cy="16323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LEFT JOIN</a:t>
            </a:r>
            <a:endParaRPr/>
          </a:p>
        </p:txBody>
      </p:sp>
      <p:sp>
        <p:nvSpPr>
          <p:cNvPr id="570" name="Google Shape;570;p78"/>
          <p:cNvSpPr txBox="1">
            <a:spLocks noGrp="1"/>
          </p:cNvSpPr>
          <p:nvPr>
            <p:ph type="body" idx="1"/>
          </p:nvPr>
        </p:nvSpPr>
        <p:spPr>
          <a:xfrm>
            <a:off x="311700" y="1229875"/>
            <a:ext cx="6234600" cy="3339000"/>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SzPts val="1800"/>
              <a:buChar char="❏"/>
            </a:pPr>
            <a:r>
              <a:rPr lang="es"/>
              <a:t>Devuelve todos los resultados que coincidan en la primera tabla, con los datos que tenga de la segunda. </a:t>
            </a:r>
            <a:endParaRPr/>
          </a:p>
          <a:p>
            <a:pPr marL="457200" lvl="0" indent="0" algn="l" rtl="0">
              <a:lnSpc>
                <a:spcPct val="150000"/>
              </a:lnSpc>
              <a:spcBef>
                <a:spcPts val="1200"/>
              </a:spcBef>
              <a:spcAft>
                <a:spcPts val="0"/>
              </a:spcAft>
              <a:buNone/>
            </a:pPr>
            <a:endParaRPr/>
          </a:p>
          <a:p>
            <a:pPr marL="457200" lvl="0" indent="-342900" algn="l" rtl="0">
              <a:lnSpc>
                <a:spcPct val="150000"/>
              </a:lnSpc>
              <a:spcBef>
                <a:spcPts val="1200"/>
              </a:spcBef>
              <a:spcAft>
                <a:spcPts val="0"/>
              </a:spcAft>
              <a:buSzPts val="1800"/>
              <a:buChar char="❏"/>
            </a:pPr>
            <a:r>
              <a:rPr lang="es"/>
              <a:t>En el caso de que falte algún dato, devolverá un valor null en lugar del dato, pero seguiremos teniendo el valor de la primera tabla.</a:t>
            </a:r>
            <a:endParaRPr/>
          </a:p>
          <a:p>
            <a:pPr marL="0" lvl="0" indent="0" algn="l" rtl="0">
              <a:spcBef>
                <a:spcPts val="1200"/>
              </a:spcBef>
              <a:spcAft>
                <a:spcPts val="1200"/>
              </a:spcAft>
              <a:buNone/>
            </a:pPr>
            <a:endParaRPr/>
          </a:p>
        </p:txBody>
      </p:sp>
      <p:pic>
        <p:nvPicPr>
          <p:cNvPr id="571" name="Google Shape;571;p78"/>
          <p:cNvPicPr preferRelativeResize="0"/>
          <p:nvPr/>
        </p:nvPicPr>
        <p:blipFill>
          <a:blip r:embed="rId3">
            <a:alphaModFix/>
          </a:blip>
          <a:stretch>
            <a:fillRect/>
          </a:stretch>
        </p:blipFill>
        <p:spPr>
          <a:xfrm>
            <a:off x="6546300" y="1229863"/>
            <a:ext cx="2286000" cy="22955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LEFT JOIN</a:t>
            </a:r>
            <a:endParaRPr/>
          </a:p>
          <a:p>
            <a:pPr marL="0" lvl="0" indent="0" algn="l" rtl="0">
              <a:spcBef>
                <a:spcPts val="0"/>
              </a:spcBef>
              <a:spcAft>
                <a:spcPts val="0"/>
              </a:spcAft>
              <a:buNone/>
            </a:pPr>
            <a:endParaRPr/>
          </a:p>
        </p:txBody>
      </p:sp>
      <p:sp>
        <p:nvSpPr>
          <p:cNvPr id="577" name="Google Shape;577;p7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Por ejemplo, si quieres saber todos los juegos de los usuarios, con un left join tendremos una lista completa de todos los usuarios, incluso si no tienen ningún juego.</a:t>
            </a:r>
            <a:endParaRPr/>
          </a:p>
        </p:txBody>
      </p:sp>
      <p:pic>
        <p:nvPicPr>
          <p:cNvPr id="578" name="Google Shape;578;p79"/>
          <p:cNvPicPr preferRelativeResize="0"/>
          <p:nvPr/>
        </p:nvPicPr>
        <p:blipFill>
          <a:blip r:embed="rId3">
            <a:alphaModFix/>
          </a:blip>
          <a:stretch>
            <a:fillRect/>
          </a:stretch>
        </p:blipFill>
        <p:spPr>
          <a:xfrm>
            <a:off x="961515" y="2630575"/>
            <a:ext cx="7220975" cy="16478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8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RIGHT JOIN</a:t>
            </a:r>
            <a:endParaRPr/>
          </a:p>
        </p:txBody>
      </p:sp>
      <p:sp>
        <p:nvSpPr>
          <p:cNvPr id="584" name="Google Shape;584;p80"/>
          <p:cNvSpPr txBox="1">
            <a:spLocks noGrp="1"/>
          </p:cNvSpPr>
          <p:nvPr>
            <p:ph type="body" idx="1"/>
          </p:nvPr>
        </p:nvSpPr>
        <p:spPr>
          <a:xfrm>
            <a:off x="311700" y="1229875"/>
            <a:ext cx="60084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Pasa exactamente lo mismo que con el anterior, pero con la diferencia de que devuelve todos los datos de la tabla con la que se relaciona la anterior. </a:t>
            </a:r>
            <a:endParaRPr/>
          </a:p>
          <a:p>
            <a:pPr marL="457200" lvl="0" indent="0" algn="l" rtl="0">
              <a:lnSpc>
                <a:spcPct val="150000"/>
              </a:lnSpc>
              <a:spcBef>
                <a:spcPts val="1200"/>
              </a:spcBef>
              <a:spcAft>
                <a:spcPts val="0"/>
              </a:spcAft>
              <a:buNone/>
            </a:pPr>
            <a:endParaRPr/>
          </a:p>
          <a:p>
            <a:pPr marL="457200" lvl="0" indent="-342900" algn="l" rtl="0">
              <a:lnSpc>
                <a:spcPct val="150000"/>
              </a:lnSpc>
              <a:spcBef>
                <a:spcPts val="1200"/>
              </a:spcBef>
              <a:spcAft>
                <a:spcPts val="0"/>
              </a:spcAft>
              <a:buSzPts val="1800"/>
              <a:buChar char="❏"/>
            </a:pPr>
            <a:r>
              <a:rPr lang="es"/>
              <a:t>Si estamos ejecutando un SELECT en la tabla usuarios, las demás serán tablas con las que se relaciona.</a:t>
            </a:r>
            <a:endParaRPr/>
          </a:p>
        </p:txBody>
      </p:sp>
      <p:pic>
        <p:nvPicPr>
          <p:cNvPr id="585" name="Google Shape;585;p80"/>
          <p:cNvPicPr preferRelativeResize="0"/>
          <p:nvPr/>
        </p:nvPicPr>
        <p:blipFill>
          <a:blip r:embed="rId3">
            <a:alphaModFix/>
          </a:blip>
          <a:stretch>
            <a:fillRect/>
          </a:stretch>
        </p:blipFill>
        <p:spPr>
          <a:xfrm>
            <a:off x="6355800" y="1458738"/>
            <a:ext cx="2476500" cy="25622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8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RIGHT JOIN</a:t>
            </a:r>
            <a:endParaRPr/>
          </a:p>
          <a:p>
            <a:pPr marL="0" lvl="0" indent="0" algn="l" rtl="0">
              <a:spcBef>
                <a:spcPts val="0"/>
              </a:spcBef>
              <a:spcAft>
                <a:spcPts val="0"/>
              </a:spcAft>
              <a:buNone/>
            </a:pPr>
            <a:endParaRPr/>
          </a:p>
        </p:txBody>
      </p:sp>
      <p:sp>
        <p:nvSpPr>
          <p:cNvPr id="591" name="Google Shape;591;p8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Por ejemplo, suponemos que queremos saber todos los juegos que tienes, y a qué usuarios pertenecen (o simplemente si le pertenece a algún usuario). </a:t>
            </a:r>
            <a:endParaRPr/>
          </a:p>
          <a:p>
            <a:pPr marL="0" lvl="0" indent="0" algn="l" rtl="0">
              <a:spcBef>
                <a:spcPts val="1200"/>
              </a:spcBef>
              <a:spcAft>
                <a:spcPts val="0"/>
              </a:spcAft>
              <a:buNone/>
            </a:pPr>
            <a:r>
              <a:rPr lang="es"/>
              <a:t>Lo haríamos de esta forma:</a:t>
            </a:r>
            <a:endParaRPr/>
          </a:p>
          <a:p>
            <a:pPr marL="0" lvl="0" indent="0" algn="l" rtl="0">
              <a:spcBef>
                <a:spcPts val="1200"/>
              </a:spcBef>
              <a:spcAft>
                <a:spcPts val="1200"/>
              </a:spcAft>
              <a:buNone/>
            </a:pPr>
            <a:endParaRPr/>
          </a:p>
        </p:txBody>
      </p:sp>
      <p:pic>
        <p:nvPicPr>
          <p:cNvPr id="592" name="Google Shape;592;p81"/>
          <p:cNvPicPr preferRelativeResize="0"/>
          <p:nvPr/>
        </p:nvPicPr>
        <p:blipFill>
          <a:blip r:embed="rId3">
            <a:alphaModFix/>
          </a:blip>
          <a:stretch>
            <a:fillRect/>
          </a:stretch>
        </p:blipFill>
        <p:spPr>
          <a:xfrm>
            <a:off x="914977" y="2664475"/>
            <a:ext cx="7314049" cy="17012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579175" y="4148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Tutorial</a:t>
            </a:r>
            <a:endParaRPr/>
          </a:p>
        </p:txBody>
      </p:sp>
      <p:sp>
        <p:nvSpPr>
          <p:cNvPr id="126" name="Google Shape;126;p19"/>
          <p:cNvSpPr txBox="1">
            <a:spLocks noGrp="1"/>
          </p:cNvSpPr>
          <p:nvPr>
            <p:ph type="body" idx="4294967295"/>
          </p:nvPr>
        </p:nvSpPr>
        <p:spPr>
          <a:xfrm>
            <a:off x="623400" y="1367700"/>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FFFFFF"/>
              </a:buClr>
              <a:buSzPts val="1800"/>
              <a:buChar char="❏"/>
            </a:pPr>
            <a:r>
              <a:rPr lang="es">
                <a:solidFill>
                  <a:srgbClr val="FFFFFF"/>
                </a:solidFill>
              </a:rPr>
              <a:t>Querying data</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s">
                <a:solidFill>
                  <a:srgbClr val="FFFFFF"/>
                </a:solidFill>
              </a:rPr>
              <a:t>Sorting data</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s">
                <a:solidFill>
                  <a:srgbClr val="FFFFFF"/>
                </a:solidFill>
              </a:rPr>
              <a:t>Filtering data</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s">
                <a:solidFill>
                  <a:srgbClr val="FFFFFF"/>
                </a:solidFill>
              </a:rPr>
              <a:t>Joining tables</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s">
                <a:solidFill>
                  <a:srgbClr val="FFFFFF"/>
                </a:solidFill>
              </a:rPr>
              <a:t>Grouping data</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s">
                <a:solidFill>
                  <a:srgbClr val="FFFFFF"/>
                </a:solidFill>
              </a:rPr>
              <a:t>Subqueries</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s">
                <a:solidFill>
                  <a:srgbClr val="FFFFFF"/>
                </a:solidFill>
              </a:rPr>
              <a:t>Set operators</a:t>
            </a:r>
            <a:endParaRPr>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CROSS JOIN</a:t>
            </a:r>
            <a:endParaRPr/>
          </a:p>
        </p:txBody>
      </p:sp>
      <p:sp>
        <p:nvSpPr>
          <p:cNvPr id="598" name="Google Shape;598;p8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 diferencia de INNER JOIN, LEFT JOIN y RIGHT JOIN, la cláusula CROSS JOIN no tiene una condición de combinación.</a:t>
            </a:r>
            <a:endParaRPr/>
          </a:p>
          <a:p>
            <a:pPr marL="0" lvl="0" indent="0" algn="l" rtl="0">
              <a:spcBef>
                <a:spcPts val="1200"/>
              </a:spcBef>
              <a:spcAft>
                <a:spcPts val="0"/>
              </a:spcAft>
              <a:buNone/>
            </a:pPr>
            <a:r>
              <a:rPr lang="es"/>
              <a:t>La combinación cruzada combina cada fila de la primera tabla con cada fila de la tabla de la derecha para hacer el conjunto de resultados.</a:t>
            </a:r>
            <a:endParaRPr/>
          </a:p>
          <a:p>
            <a:pPr marL="0" lvl="0" indent="0" algn="l" rtl="0">
              <a:spcBef>
                <a:spcPts val="1200"/>
              </a:spcBef>
              <a:spcAft>
                <a:spcPts val="0"/>
              </a:spcAft>
              <a:buNone/>
            </a:pPr>
            <a:r>
              <a:rPr lang="es"/>
              <a:t>Sintaxis:</a:t>
            </a:r>
            <a:endParaRPr/>
          </a:p>
          <a:p>
            <a:pPr marL="0" lvl="0" indent="0" algn="l" rtl="0">
              <a:spcBef>
                <a:spcPts val="1200"/>
              </a:spcBef>
              <a:spcAft>
                <a:spcPts val="1200"/>
              </a:spcAft>
              <a:buNone/>
            </a:pPr>
            <a:endParaRPr/>
          </a:p>
        </p:txBody>
      </p:sp>
      <p:pic>
        <p:nvPicPr>
          <p:cNvPr id="599" name="Google Shape;599;p82"/>
          <p:cNvPicPr preferRelativeResize="0"/>
          <p:nvPr/>
        </p:nvPicPr>
        <p:blipFill>
          <a:blip r:embed="rId3">
            <a:alphaModFix/>
          </a:blip>
          <a:stretch>
            <a:fillRect/>
          </a:stretch>
        </p:blipFill>
        <p:spPr>
          <a:xfrm>
            <a:off x="1491500" y="3001727"/>
            <a:ext cx="2483875" cy="14926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CROSS JOIN</a:t>
            </a:r>
            <a:endParaRPr/>
          </a:p>
          <a:p>
            <a:pPr marL="0" lvl="0" indent="0" algn="l" rtl="0">
              <a:spcBef>
                <a:spcPts val="0"/>
              </a:spcBef>
              <a:spcAft>
                <a:spcPts val="0"/>
              </a:spcAft>
              <a:buNone/>
            </a:pPr>
            <a:endParaRPr/>
          </a:p>
        </p:txBody>
      </p:sp>
      <p:sp>
        <p:nvSpPr>
          <p:cNvPr id="605" name="Google Shape;605;p83"/>
          <p:cNvSpPr txBox="1">
            <a:spLocks noGrp="1"/>
          </p:cNvSpPr>
          <p:nvPr>
            <p:ph type="body" idx="1"/>
          </p:nvPr>
        </p:nvSpPr>
        <p:spPr>
          <a:xfrm>
            <a:off x="3115125" y="1802288"/>
            <a:ext cx="5717400" cy="246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La combinación cruzada es útil para generar datos de planificación. </a:t>
            </a:r>
            <a:endParaRPr/>
          </a:p>
          <a:p>
            <a:pPr marL="457200" lvl="0" indent="-342900" algn="l" rtl="0">
              <a:lnSpc>
                <a:spcPct val="150000"/>
              </a:lnSpc>
              <a:spcBef>
                <a:spcPts val="0"/>
              </a:spcBef>
              <a:spcAft>
                <a:spcPts val="0"/>
              </a:spcAft>
              <a:buSzPts val="1800"/>
              <a:buChar char="❏"/>
            </a:pPr>
            <a:r>
              <a:rPr lang="es"/>
              <a:t>Por ejemplo, puedes realizar la planificación de ventas mediante la combinación cruzada de clientes, productos y años.</a:t>
            </a:r>
            <a:endParaRPr/>
          </a:p>
        </p:txBody>
      </p:sp>
      <p:pic>
        <p:nvPicPr>
          <p:cNvPr id="606" name="Google Shape;606;p83"/>
          <p:cNvPicPr preferRelativeResize="0"/>
          <p:nvPr/>
        </p:nvPicPr>
        <p:blipFill>
          <a:blip r:embed="rId3">
            <a:alphaModFix/>
          </a:blip>
          <a:stretch>
            <a:fillRect/>
          </a:stretch>
        </p:blipFill>
        <p:spPr>
          <a:xfrm>
            <a:off x="311702" y="1504400"/>
            <a:ext cx="2803427" cy="30644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8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FULL OUTER JOIN</a:t>
            </a:r>
            <a:endParaRPr/>
          </a:p>
        </p:txBody>
      </p:sp>
      <p:sp>
        <p:nvSpPr>
          <p:cNvPr id="612" name="Google Shape;612;p8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FULL OUTER JOIN consiste en recuperar TODOS los datos que haya en ambas tablas, tanto los que tienen contenido en ambos extremos, como los que no. Es la oveja negra en MySQL, ya que no es directamente compatible, pero sí se puede conseguir un efecto similar.</a:t>
            </a:r>
            <a:endParaRPr/>
          </a:p>
          <a:p>
            <a:pPr marL="0" lvl="0" indent="0" algn="l" rtl="0">
              <a:spcBef>
                <a:spcPts val="1200"/>
              </a:spcBef>
              <a:spcAft>
                <a:spcPts val="1200"/>
              </a:spcAft>
              <a:buNone/>
            </a:pPr>
            <a:endParaRPr/>
          </a:p>
        </p:txBody>
      </p:sp>
      <p:pic>
        <p:nvPicPr>
          <p:cNvPr id="613" name="Google Shape;613;p84"/>
          <p:cNvPicPr preferRelativeResize="0"/>
          <p:nvPr/>
        </p:nvPicPr>
        <p:blipFill>
          <a:blip r:embed="rId3">
            <a:alphaModFix/>
          </a:blip>
          <a:stretch>
            <a:fillRect/>
          </a:stretch>
        </p:blipFill>
        <p:spPr>
          <a:xfrm>
            <a:off x="311700" y="2571750"/>
            <a:ext cx="3590925" cy="2133600"/>
          </a:xfrm>
          <a:prstGeom prst="rect">
            <a:avLst/>
          </a:prstGeom>
          <a:noFill/>
          <a:ln>
            <a:noFill/>
          </a:ln>
        </p:spPr>
      </p:pic>
      <p:pic>
        <p:nvPicPr>
          <p:cNvPr id="614" name="Google Shape;614;p84"/>
          <p:cNvPicPr preferRelativeResize="0"/>
          <p:nvPr/>
        </p:nvPicPr>
        <p:blipFill>
          <a:blip r:embed="rId4">
            <a:alphaModFix/>
          </a:blip>
          <a:stretch>
            <a:fillRect/>
          </a:stretch>
        </p:blipFill>
        <p:spPr>
          <a:xfrm>
            <a:off x="4631763" y="2590800"/>
            <a:ext cx="4200525" cy="20955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8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Consultas de varias tablas</a:t>
            </a:r>
            <a:endParaRPr/>
          </a:p>
          <a:p>
            <a:pPr marL="0" lvl="0" indent="0" algn="l" rtl="0">
              <a:spcBef>
                <a:spcPts val="0"/>
              </a:spcBef>
              <a:spcAft>
                <a:spcPts val="0"/>
              </a:spcAft>
              <a:buNone/>
            </a:pPr>
            <a:endParaRPr/>
          </a:p>
        </p:txBody>
      </p:sp>
      <p:sp>
        <p:nvSpPr>
          <p:cNvPr id="620" name="Google Shape;620;p85"/>
          <p:cNvSpPr txBox="1">
            <a:spLocks noGrp="1"/>
          </p:cNvSpPr>
          <p:nvPr>
            <p:ph type="body" idx="1"/>
          </p:nvPr>
        </p:nvSpPr>
        <p:spPr>
          <a:xfrm>
            <a:off x="370525" y="101780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Puedes hacer joins con las tablas que quieras, siempre que tu servidor aguante la carga. Piensa que cuantas más tablas metas en el join, y más datos tengan, más lenta será la consulta, o incluso puede saturar el servidor.</a:t>
            </a:r>
            <a:endParaRPr/>
          </a:p>
          <a:p>
            <a:pPr marL="457200" lvl="0" indent="-342900" algn="l" rtl="0">
              <a:spcBef>
                <a:spcPts val="0"/>
              </a:spcBef>
              <a:spcAft>
                <a:spcPts val="0"/>
              </a:spcAft>
              <a:buSzPts val="1800"/>
              <a:buChar char="❏"/>
            </a:pPr>
            <a:r>
              <a:rPr lang="es"/>
              <a:t>Un ejemplo de consulta con más joins, sería si por ejemplo queremos añadir categorías a los juegos y mostrarlos en la lista de usuario-juego-categoría. Voy a suponer que para esto tenemos una columna ID_categoría en la tabla juegos.</a:t>
            </a:r>
            <a:endParaRPr/>
          </a:p>
        </p:txBody>
      </p:sp>
      <p:pic>
        <p:nvPicPr>
          <p:cNvPr id="621" name="Google Shape;621;p85"/>
          <p:cNvPicPr preferRelativeResize="0"/>
          <p:nvPr/>
        </p:nvPicPr>
        <p:blipFill>
          <a:blip r:embed="rId3">
            <a:alphaModFix/>
          </a:blip>
          <a:stretch>
            <a:fillRect/>
          </a:stretch>
        </p:blipFill>
        <p:spPr>
          <a:xfrm>
            <a:off x="1783642" y="3063592"/>
            <a:ext cx="6770125" cy="1991213"/>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200"/>
              <a:t>¿Se pueden utilizar varios JOIN diferentes en una misma consulta?</a:t>
            </a:r>
            <a:endParaRPr sz="2200"/>
          </a:p>
        </p:txBody>
      </p:sp>
      <p:sp>
        <p:nvSpPr>
          <p:cNvPr id="627" name="Google Shape;627;p8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Sí, por supuesto. Puedes utilizar los joins que mejor te convenga para conseguir los resultados que te hacen falta. </a:t>
            </a:r>
            <a:endParaRPr/>
          </a:p>
          <a:p>
            <a:pPr marL="457200" lvl="0" indent="-342900" algn="l" rtl="0">
              <a:spcBef>
                <a:spcPts val="0"/>
              </a:spcBef>
              <a:spcAft>
                <a:spcPts val="0"/>
              </a:spcAft>
              <a:buSzPts val="1800"/>
              <a:buChar char="❏"/>
            </a:pPr>
            <a:r>
              <a:rPr lang="es"/>
              <a:t>Dependiendo del que utilices se aplicarán las reglas que hemos visto arriba en cada JOIN.</a:t>
            </a:r>
            <a:endParaRPr/>
          </a:p>
          <a:p>
            <a:pPr marL="0" lvl="0" indent="0" algn="l" rtl="0">
              <a:spcBef>
                <a:spcPts val="1200"/>
              </a:spcBef>
              <a:spcAft>
                <a:spcPts val="1200"/>
              </a:spcAft>
              <a:buNone/>
            </a:pPr>
            <a:endParaRPr/>
          </a:p>
        </p:txBody>
      </p:sp>
      <p:pic>
        <p:nvPicPr>
          <p:cNvPr id="628" name="Google Shape;628;p86"/>
          <p:cNvPicPr preferRelativeResize="0"/>
          <p:nvPr/>
        </p:nvPicPr>
        <p:blipFill>
          <a:blip r:embed="rId3">
            <a:alphaModFix/>
          </a:blip>
          <a:stretch>
            <a:fillRect/>
          </a:stretch>
        </p:blipFill>
        <p:spPr>
          <a:xfrm>
            <a:off x="311708" y="2685208"/>
            <a:ext cx="8520600" cy="206513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45000"/>
              <a:buFont typeface="Arial"/>
              <a:buNone/>
            </a:pPr>
            <a:r>
              <a:rPr lang="es" sz="2200"/>
              <a:t>¿Se pueden utilizar varios JOIN diferentes en una misma consulta?</a:t>
            </a:r>
            <a:endParaRPr sz="2200"/>
          </a:p>
          <a:p>
            <a:pPr marL="0" lvl="0" indent="0" algn="l" rtl="0">
              <a:spcBef>
                <a:spcPts val="0"/>
              </a:spcBef>
              <a:spcAft>
                <a:spcPts val="0"/>
              </a:spcAft>
              <a:buNone/>
            </a:pPr>
            <a:endParaRPr/>
          </a:p>
        </p:txBody>
      </p:sp>
      <p:sp>
        <p:nvSpPr>
          <p:cNvPr id="634" name="Google Shape;634;p87"/>
          <p:cNvSpPr txBox="1">
            <a:spLocks noGrp="1"/>
          </p:cNvSpPr>
          <p:nvPr>
            <p:ph type="body" idx="1"/>
          </p:nvPr>
        </p:nvSpPr>
        <p:spPr>
          <a:xfrm>
            <a:off x="311700" y="944125"/>
            <a:ext cx="8520600" cy="399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JOIN 1: El primer join une a los empleados y contactos. Esta nos devolverá solo a los empleados que tengan contactos (o datos en ambas tablas). </a:t>
            </a:r>
            <a:endParaRPr/>
          </a:p>
          <a:p>
            <a:pPr marL="0" lvl="0" indent="0" algn="l" rtl="0">
              <a:spcBef>
                <a:spcPts val="1200"/>
              </a:spcBef>
              <a:spcAft>
                <a:spcPts val="0"/>
              </a:spcAft>
              <a:buNone/>
            </a:pPr>
            <a:r>
              <a:rPr lang="es"/>
              <a:t>JOIN 2: Al hacer un LEFT en este caso se mantendrán todos los resultados del primer join, y se añadirán los datos sobre contrataciones para cada uno de los empleados que ya teníamos. </a:t>
            </a:r>
            <a:endParaRPr/>
          </a:p>
          <a:p>
            <a:pPr marL="0" lvl="0" indent="0" algn="l" rtl="0">
              <a:spcBef>
                <a:spcPts val="1200"/>
              </a:spcBef>
              <a:spcAft>
                <a:spcPts val="1200"/>
              </a:spcAft>
              <a:buNone/>
            </a:pPr>
            <a:endParaRPr/>
          </a:p>
        </p:txBody>
      </p:sp>
      <p:pic>
        <p:nvPicPr>
          <p:cNvPr id="635" name="Google Shape;635;p87"/>
          <p:cNvPicPr preferRelativeResize="0"/>
          <p:nvPr/>
        </p:nvPicPr>
        <p:blipFill>
          <a:blip r:embed="rId3">
            <a:alphaModFix/>
          </a:blip>
          <a:stretch>
            <a:fillRect/>
          </a:stretch>
        </p:blipFill>
        <p:spPr>
          <a:xfrm>
            <a:off x="311708" y="2685208"/>
            <a:ext cx="8520600" cy="206513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200"/>
              <a:t>¿Se pueden utilizar varios JOIN diferentes en una misma consulta?</a:t>
            </a:r>
            <a:endParaRPr sz="2200"/>
          </a:p>
          <a:p>
            <a:pPr marL="0" lvl="0" indent="0" algn="l" rtl="0">
              <a:spcBef>
                <a:spcPts val="0"/>
              </a:spcBef>
              <a:spcAft>
                <a:spcPts val="0"/>
              </a:spcAft>
              <a:buNone/>
            </a:pPr>
            <a:endParaRPr/>
          </a:p>
        </p:txBody>
      </p:sp>
      <p:sp>
        <p:nvSpPr>
          <p:cNvPr id="641" name="Google Shape;641;p88"/>
          <p:cNvSpPr txBox="1">
            <a:spLocks noGrp="1"/>
          </p:cNvSpPr>
          <p:nvPr>
            <p:ph type="body" idx="1"/>
          </p:nvPr>
        </p:nvSpPr>
        <p:spPr>
          <a:xfrm>
            <a:off x="311700" y="944125"/>
            <a:ext cx="8520600" cy="399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a:t>JOIN 3: En este se unen los vendedores al resultado del join anterior (recuerda que va en cascada), y al ser un INNER se eliminarán los resultados de antes que no tuvieran valores en los dos campos usados en la consulta. </a:t>
            </a:r>
            <a:endParaRPr sz="1600"/>
          </a:p>
          <a:p>
            <a:pPr marL="0" lvl="0" indent="0" algn="l" rtl="0">
              <a:spcBef>
                <a:spcPts val="1200"/>
              </a:spcBef>
              <a:spcAft>
                <a:spcPts val="0"/>
              </a:spcAft>
              <a:buNone/>
            </a:pPr>
            <a:r>
              <a:rPr lang="es" sz="1600"/>
              <a:t>JOIN 4: Otro OUTER, en este caso extrayendo todas las filas del resultado anterior y las ventas, pero haya coincidencias o no en la tabla de ventas. </a:t>
            </a:r>
            <a:endParaRPr sz="1600"/>
          </a:p>
          <a:p>
            <a:pPr marL="0" lvl="0" indent="0" algn="l" rtl="0">
              <a:spcBef>
                <a:spcPts val="1200"/>
              </a:spcBef>
              <a:spcAft>
                <a:spcPts val="1200"/>
              </a:spcAft>
              <a:buNone/>
            </a:pPr>
            <a:r>
              <a:rPr lang="es" sz="1600"/>
              <a:t>JOIN 5: Igual que la consulta de antes, está pensada para añadir las zonas a los datos que ya tenemos, pero sin omitir ninguno de los vendedores, tengan esos territorios o no.</a:t>
            </a:r>
            <a:endParaRPr sz="1600"/>
          </a:p>
        </p:txBody>
      </p:sp>
      <p:pic>
        <p:nvPicPr>
          <p:cNvPr id="642" name="Google Shape;642;p88"/>
          <p:cNvPicPr preferRelativeResize="0"/>
          <p:nvPr/>
        </p:nvPicPr>
        <p:blipFill>
          <a:blip r:embed="rId3">
            <a:alphaModFix/>
          </a:blip>
          <a:stretch>
            <a:fillRect/>
          </a:stretch>
        </p:blipFill>
        <p:spPr>
          <a:xfrm>
            <a:off x="1370675" y="3335525"/>
            <a:ext cx="6768275" cy="16404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GROUP BY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a:t>
            </a:r>
            <a:endParaRPr/>
          </a:p>
        </p:txBody>
      </p:sp>
      <p:sp>
        <p:nvSpPr>
          <p:cNvPr id="653" name="Google Shape;653;p9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cláusula GROUP BY agrupa las filas que tienen los mismos valores en filas de resumen, cómo "encontrar el número de clientes en cada país".</a:t>
            </a:r>
            <a:endParaRPr/>
          </a:p>
          <a:p>
            <a:pPr marL="0" lvl="0" indent="0" algn="l" rtl="0">
              <a:spcBef>
                <a:spcPts val="1200"/>
              </a:spcBef>
              <a:spcAft>
                <a:spcPts val="0"/>
              </a:spcAft>
              <a:buNone/>
            </a:pPr>
            <a:r>
              <a:rPr lang="es">
                <a:solidFill>
                  <a:srgbClr val="000000"/>
                </a:solidFill>
                <a:highlight>
                  <a:srgbClr val="FFFFFF"/>
                </a:highlight>
              </a:rPr>
              <a:t>Se utiliza a menudo con funciones de agregado ( </a:t>
            </a:r>
            <a:r>
              <a:rPr lang="es">
                <a:solidFill>
                  <a:srgbClr val="DC143C"/>
                </a:solidFill>
              </a:rPr>
              <a:t>COUNT()</a:t>
            </a:r>
            <a:r>
              <a:rPr lang="es">
                <a:solidFill>
                  <a:srgbClr val="000000"/>
                </a:solidFill>
                <a:highlight>
                  <a:srgbClr val="FFFFFF"/>
                </a:highlight>
              </a:rPr>
              <a:t>, </a:t>
            </a:r>
            <a:r>
              <a:rPr lang="es">
                <a:solidFill>
                  <a:srgbClr val="DC143C"/>
                </a:solidFill>
              </a:rPr>
              <a:t>MAX()</a:t>
            </a:r>
            <a:r>
              <a:rPr lang="es">
                <a:solidFill>
                  <a:srgbClr val="000000"/>
                </a:solidFill>
                <a:highlight>
                  <a:srgbClr val="FFFFFF"/>
                </a:highlight>
              </a:rPr>
              <a:t>, </a:t>
            </a:r>
            <a:r>
              <a:rPr lang="es">
                <a:solidFill>
                  <a:srgbClr val="DC143C"/>
                </a:solidFill>
              </a:rPr>
              <a:t>MIN()</a:t>
            </a:r>
            <a:r>
              <a:rPr lang="es">
                <a:solidFill>
                  <a:srgbClr val="000000"/>
                </a:solidFill>
                <a:highlight>
                  <a:srgbClr val="FFFFFF"/>
                </a:highlight>
              </a:rPr>
              <a:t>, </a:t>
            </a:r>
            <a:r>
              <a:rPr lang="es">
                <a:solidFill>
                  <a:srgbClr val="DC143C"/>
                </a:solidFill>
              </a:rPr>
              <a:t>SUM()</a:t>
            </a:r>
            <a:r>
              <a:rPr lang="es">
                <a:solidFill>
                  <a:srgbClr val="000000"/>
                </a:solidFill>
                <a:highlight>
                  <a:srgbClr val="FFFFFF"/>
                </a:highlight>
              </a:rPr>
              <a:t>, </a:t>
            </a:r>
            <a:r>
              <a:rPr lang="es">
                <a:solidFill>
                  <a:srgbClr val="DC143C"/>
                </a:solidFill>
              </a:rPr>
              <a:t>AVG()</a:t>
            </a:r>
            <a:r>
              <a:rPr lang="es">
                <a:solidFill>
                  <a:srgbClr val="000000"/>
                </a:solidFill>
                <a:highlight>
                  <a:srgbClr val="FFFFFF"/>
                </a:highlight>
              </a:rPr>
              <a:t>) a grupo el conjunto de resultados de una o más columnas.</a:t>
            </a:r>
            <a:endParaRPr>
              <a:solidFill>
                <a:srgbClr val="000000"/>
              </a:solidFill>
              <a:highlight>
                <a:srgbClr val="FFFFFF"/>
              </a:highlight>
            </a:endParaRPr>
          </a:p>
          <a:p>
            <a:pPr marL="0" lvl="0" indent="0" algn="l" rtl="0">
              <a:spcBef>
                <a:spcPts val="1200"/>
              </a:spcBef>
              <a:spcAft>
                <a:spcPts val="1200"/>
              </a:spcAft>
              <a:buNone/>
            </a:pPr>
            <a:r>
              <a:rPr lang="es">
                <a:solidFill>
                  <a:srgbClr val="000000"/>
                </a:solidFill>
                <a:highlight>
                  <a:srgbClr val="FFFFFF"/>
                </a:highlight>
              </a:rPr>
              <a:t>Sintaxis:</a:t>
            </a:r>
            <a:endParaRPr>
              <a:solidFill>
                <a:srgbClr val="000000"/>
              </a:solidFill>
              <a:highlight>
                <a:srgbClr val="FFFFFF"/>
              </a:highlight>
            </a:endParaRPr>
          </a:p>
        </p:txBody>
      </p:sp>
      <p:pic>
        <p:nvPicPr>
          <p:cNvPr id="654" name="Google Shape;654;p90"/>
          <p:cNvPicPr preferRelativeResize="0"/>
          <p:nvPr/>
        </p:nvPicPr>
        <p:blipFill>
          <a:blip r:embed="rId3">
            <a:alphaModFix/>
          </a:blip>
          <a:stretch>
            <a:fillRect/>
          </a:stretch>
        </p:blipFill>
        <p:spPr>
          <a:xfrm>
            <a:off x="436027" y="3237475"/>
            <a:ext cx="3521900" cy="16220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a:t>
            </a:r>
            <a:endParaRPr/>
          </a:p>
          <a:p>
            <a:pPr marL="0" lvl="0" indent="0" algn="l" rtl="0">
              <a:spcBef>
                <a:spcPts val="0"/>
              </a:spcBef>
              <a:spcAft>
                <a:spcPts val="0"/>
              </a:spcAft>
              <a:buNone/>
            </a:pPr>
            <a:endParaRPr/>
          </a:p>
        </p:txBody>
      </p:sp>
      <p:pic>
        <p:nvPicPr>
          <p:cNvPr id="660" name="Google Shape;660;p91"/>
          <p:cNvPicPr preferRelativeResize="0"/>
          <p:nvPr/>
        </p:nvPicPr>
        <p:blipFill>
          <a:blip r:embed="rId3">
            <a:alphaModFix/>
          </a:blip>
          <a:stretch>
            <a:fillRect/>
          </a:stretch>
        </p:blipFill>
        <p:spPr>
          <a:xfrm>
            <a:off x="1440950" y="1229875"/>
            <a:ext cx="6232750" cy="267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501700" y="3387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Querying &amp; Sorting</a:t>
            </a:r>
            <a:endParaRPr/>
          </a:p>
        </p:txBody>
      </p:sp>
      <p:sp>
        <p:nvSpPr>
          <p:cNvPr id="132" name="Google Shape;132;p20"/>
          <p:cNvSpPr txBox="1">
            <a:spLocks noGrp="1"/>
          </p:cNvSpPr>
          <p:nvPr>
            <p:ph type="body" idx="4294967295"/>
          </p:nvPr>
        </p:nvSpPr>
        <p:spPr>
          <a:xfrm>
            <a:off x="501700" y="1434625"/>
            <a:ext cx="8520600" cy="33390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rgbClr val="F3F3F3"/>
              </a:buClr>
              <a:buSzPts val="1800"/>
              <a:buChar char="❏"/>
            </a:pPr>
            <a:r>
              <a:rPr lang="es">
                <a:solidFill>
                  <a:srgbClr val="F3F3F3"/>
                </a:solidFill>
              </a:rPr>
              <a:t>SELECT</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SELECT *</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ORDER BY</a:t>
            </a:r>
            <a:endParaRPr>
              <a:solidFill>
                <a:srgbClr val="F3F3F3"/>
              </a:solidFill>
            </a:endParaRPr>
          </a:p>
          <a:p>
            <a:pPr marL="457200" lvl="0" indent="-342900" algn="l" rtl="0">
              <a:lnSpc>
                <a:spcPct val="200000"/>
              </a:lnSpc>
              <a:spcBef>
                <a:spcPts val="0"/>
              </a:spcBef>
              <a:spcAft>
                <a:spcPts val="0"/>
              </a:spcAft>
              <a:buClr>
                <a:srgbClr val="F3F3F3"/>
              </a:buClr>
              <a:buSzPts val="1800"/>
              <a:buChar char="❏"/>
            </a:pPr>
            <a:r>
              <a:rPr lang="es">
                <a:solidFill>
                  <a:srgbClr val="F3F3F3"/>
                </a:solidFill>
              </a:rPr>
              <a:t>LIMIT</a:t>
            </a:r>
            <a:endParaRPr>
              <a:solidFill>
                <a:srgbClr val="F3F3F3"/>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9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 / DISTINCT</a:t>
            </a:r>
            <a:endParaRPr/>
          </a:p>
        </p:txBody>
      </p:sp>
      <p:pic>
        <p:nvPicPr>
          <p:cNvPr id="666" name="Google Shape;666;p92"/>
          <p:cNvPicPr preferRelativeResize="0"/>
          <p:nvPr/>
        </p:nvPicPr>
        <p:blipFill>
          <a:blip r:embed="rId3">
            <a:alphaModFix/>
          </a:blip>
          <a:stretch>
            <a:fillRect/>
          </a:stretch>
        </p:blipFill>
        <p:spPr>
          <a:xfrm>
            <a:off x="3747700" y="1287050"/>
            <a:ext cx="1964900" cy="2440875"/>
          </a:xfrm>
          <a:prstGeom prst="rect">
            <a:avLst/>
          </a:prstGeom>
          <a:noFill/>
          <a:ln>
            <a:noFill/>
          </a:ln>
        </p:spPr>
      </p:pic>
      <p:pic>
        <p:nvPicPr>
          <p:cNvPr id="667" name="Google Shape;667;p92"/>
          <p:cNvPicPr preferRelativeResize="0"/>
          <p:nvPr/>
        </p:nvPicPr>
        <p:blipFill>
          <a:blip r:embed="rId4">
            <a:alphaModFix/>
          </a:blip>
          <a:stretch>
            <a:fillRect/>
          </a:stretch>
        </p:blipFill>
        <p:spPr>
          <a:xfrm>
            <a:off x="639750" y="1287050"/>
            <a:ext cx="2462775" cy="2374375"/>
          </a:xfrm>
          <a:prstGeom prst="rect">
            <a:avLst/>
          </a:prstGeom>
          <a:noFill/>
          <a:ln>
            <a:noFill/>
          </a:ln>
        </p:spPr>
      </p:pic>
      <p:pic>
        <p:nvPicPr>
          <p:cNvPr id="668" name="Google Shape;668;p92"/>
          <p:cNvPicPr preferRelativeResize="0"/>
          <p:nvPr/>
        </p:nvPicPr>
        <p:blipFill>
          <a:blip r:embed="rId5">
            <a:alphaModFix/>
          </a:blip>
          <a:stretch>
            <a:fillRect/>
          </a:stretch>
        </p:blipFill>
        <p:spPr>
          <a:xfrm>
            <a:off x="6453875" y="1444203"/>
            <a:ext cx="2038350" cy="18368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9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 + Funciones</a:t>
            </a:r>
            <a:endParaRPr/>
          </a:p>
        </p:txBody>
      </p:sp>
      <p:sp>
        <p:nvSpPr>
          <p:cNvPr id="674" name="Google Shape;674;p9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solidFill>
                  <a:srgbClr val="DC143C"/>
                </a:solidFill>
              </a:rPr>
              <a:t>COUNT()</a:t>
            </a:r>
            <a:r>
              <a:rPr lang="es">
                <a:solidFill>
                  <a:srgbClr val="000000"/>
                </a:solidFill>
                <a:highlight>
                  <a:srgbClr val="FFFFFF"/>
                </a:highlight>
              </a:rPr>
              <a:t>, </a:t>
            </a:r>
            <a:r>
              <a:rPr lang="es">
                <a:solidFill>
                  <a:srgbClr val="DC143C"/>
                </a:solidFill>
              </a:rPr>
              <a:t>MAX()</a:t>
            </a:r>
            <a:r>
              <a:rPr lang="es">
                <a:solidFill>
                  <a:srgbClr val="000000"/>
                </a:solidFill>
                <a:highlight>
                  <a:srgbClr val="FFFFFF"/>
                </a:highlight>
              </a:rPr>
              <a:t>, </a:t>
            </a:r>
            <a:r>
              <a:rPr lang="es">
                <a:solidFill>
                  <a:srgbClr val="DC143C"/>
                </a:solidFill>
              </a:rPr>
              <a:t>MIN()</a:t>
            </a:r>
            <a:r>
              <a:rPr lang="es">
                <a:solidFill>
                  <a:srgbClr val="000000"/>
                </a:solidFill>
                <a:highlight>
                  <a:srgbClr val="FFFFFF"/>
                </a:highlight>
              </a:rPr>
              <a:t>, </a:t>
            </a:r>
            <a:r>
              <a:rPr lang="es">
                <a:solidFill>
                  <a:srgbClr val="DC143C"/>
                </a:solidFill>
              </a:rPr>
              <a:t>SUM()</a:t>
            </a:r>
            <a:r>
              <a:rPr lang="es">
                <a:solidFill>
                  <a:srgbClr val="000000"/>
                </a:solidFill>
                <a:highlight>
                  <a:srgbClr val="FFFFFF"/>
                </a:highlight>
              </a:rPr>
              <a:t>, </a:t>
            </a:r>
            <a:r>
              <a:rPr lang="es">
                <a:solidFill>
                  <a:srgbClr val="DC143C"/>
                </a:solidFill>
              </a:rPr>
              <a:t>AVG()</a:t>
            </a:r>
            <a:endParaRPr/>
          </a:p>
        </p:txBody>
      </p:sp>
      <p:pic>
        <p:nvPicPr>
          <p:cNvPr id="675" name="Google Shape;675;p93"/>
          <p:cNvPicPr preferRelativeResize="0"/>
          <p:nvPr/>
        </p:nvPicPr>
        <p:blipFill>
          <a:blip r:embed="rId3">
            <a:alphaModFix/>
          </a:blip>
          <a:stretch>
            <a:fillRect/>
          </a:stretch>
        </p:blipFill>
        <p:spPr>
          <a:xfrm>
            <a:off x="311688" y="1690675"/>
            <a:ext cx="2371725" cy="1762125"/>
          </a:xfrm>
          <a:prstGeom prst="rect">
            <a:avLst/>
          </a:prstGeom>
          <a:noFill/>
          <a:ln>
            <a:noFill/>
          </a:ln>
        </p:spPr>
      </p:pic>
      <p:pic>
        <p:nvPicPr>
          <p:cNvPr id="676" name="Google Shape;676;p93"/>
          <p:cNvPicPr preferRelativeResize="0"/>
          <p:nvPr/>
        </p:nvPicPr>
        <p:blipFill>
          <a:blip r:embed="rId4">
            <a:alphaModFix/>
          </a:blip>
          <a:stretch>
            <a:fillRect/>
          </a:stretch>
        </p:blipFill>
        <p:spPr>
          <a:xfrm>
            <a:off x="4336738" y="1447775"/>
            <a:ext cx="3819525" cy="2247900"/>
          </a:xfrm>
          <a:prstGeom prst="rect">
            <a:avLst/>
          </a:prstGeom>
          <a:noFill/>
          <a:ln>
            <a:noFill/>
          </a:ln>
        </p:spPr>
      </p:pic>
      <p:pic>
        <p:nvPicPr>
          <p:cNvPr id="677" name="Google Shape;677;p93"/>
          <p:cNvPicPr preferRelativeResize="0"/>
          <p:nvPr/>
        </p:nvPicPr>
        <p:blipFill>
          <a:blip r:embed="rId5">
            <a:alphaModFix/>
          </a:blip>
          <a:stretch>
            <a:fillRect/>
          </a:stretch>
        </p:blipFill>
        <p:spPr>
          <a:xfrm>
            <a:off x="311700" y="3686588"/>
            <a:ext cx="3276600" cy="952500"/>
          </a:xfrm>
          <a:prstGeom prst="rect">
            <a:avLst/>
          </a:prstGeom>
          <a:noFill/>
          <a:ln>
            <a:noFill/>
          </a:ln>
        </p:spPr>
      </p:pic>
      <p:pic>
        <p:nvPicPr>
          <p:cNvPr id="678" name="Google Shape;678;p93"/>
          <p:cNvPicPr preferRelativeResize="0"/>
          <p:nvPr/>
        </p:nvPicPr>
        <p:blipFill>
          <a:blip r:embed="rId6">
            <a:alphaModFix/>
          </a:blip>
          <a:stretch>
            <a:fillRect/>
          </a:stretch>
        </p:blipFill>
        <p:spPr>
          <a:xfrm>
            <a:off x="4751088" y="3605625"/>
            <a:ext cx="2990850" cy="11144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9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 con ejemplo JOIN</a:t>
            </a:r>
            <a:endParaRPr/>
          </a:p>
        </p:txBody>
      </p:sp>
      <p:sp>
        <p:nvSpPr>
          <p:cNvPr id="684" name="Google Shape;684;p9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85" name="Google Shape;685;p94"/>
          <p:cNvPicPr preferRelativeResize="0"/>
          <p:nvPr/>
        </p:nvPicPr>
        <p:blipFill>
          <a:blip r:embed="rId3">
            <a:alphaModFix/>
          </a:blip>
          <a:stretch>
            <a:fillRect/>
          </a:stretch>
        </p:blipFill>
        <p:spPr>
          <a:xfrm>
            <a:off x="1776413" y="2171700"/>
            <a:ext cx="5895975" cy="11049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9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 + HAVING</a:t>
            </a:r>
            <a:endParaRPr/>
          </a:p>
        </p:txBody>
      </p:sp>
      <p:sp>
        <p:nvSpPr>
          <p:cNvPr id="691" name="Google Shape;691;p95"/>
          <p:cNvSpPr txBox="1">
            <a:spLocks noGrp="1"/>
          </p:cNvSpPr>
          <p:nvPr>
            <p:ph type="body" idx="1"/>
          </p:nvPr>
        </p:nvSpPr>
        <p:spPr>
          <a:xfrm>
            <a:off x="359625" y="1229875"/>
            <a:ext cx="1461600" cy="445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s" sz="7200"/>
              <a:t>Sintaxis</a:t>
            </a:r>
            <a:endParaRPr sz="7200"/>
          </a:p>
          <a:p>
            <a:pPr marL="0" lvl="0" indent="0" algn="l" rtl="0">
              <a:spcBef>
                <a:spcPts val="1200"/>
              </a:spcBef>
              <a:spcAft>
                <a:spcPts val="1200"/>
              </a:spcAft>
              <a:buNone/>
            </a:pPr>
            <a:endParaRPr/>
          </a:p>
        </p:txBody>
      </p:sp>
      <p:pic>
        <p:nvPicPr>
          <p:cNvPr id="692" name="Google Shape;692;p95"/>
          <p:cNvPicPr preferRelativeResize="0"/>
          <p:nvPr/>
        </p:nvPicPr>
        <p:blipFill>
          <a:blip r:embed="rId3">
            <a:alphaModFix/>
          </a:blip>
          <a:stretch>
            <a:fillRect/>
          </a:stretch>
        </p:blipFill>
        <p:spPr>
          <a:xfrm>
            <a:off x="311700" y="1675800"/>
            <a:ext cx="2669200" cy="1837800"/>
          </a:xfrm>
          <a:prstGeom prst="rect">
            <a:avLst/>
          </a:prstGeom>
          <a:noFill/>
          <a:ln>
            <a:noFill/>
          </a:ln>
        </p:spPr>
      </p:pic>
      <p:pic>
        <p:nvPicPr>
          <p:cNvPr id="693" name="Google Shape;693;p95"/>
          <p:cNvPicPr preferRelativeResize="0"/>
          <p:nvPr/>
        </p:nvPicPr>
        <p:blipFill>
          <a:blip r:embed="rId4">
            <a:alphaModFix/>
          </a:blip>
          <a:stretch>
            <a:fillRect/>
          </a:stretch>
        </p:blipFill>
        <p:spPr>
          <a:xfrm>
            <a:off x="4327800" y="1583000"/>
            <a:ext cx="3114675" cy="1114425"/>
          </a:xfrm>
          <a:prstGeom prst="rect">
            <a:avLst/>
          </a:prstGeom>
          <a:noFill/>
          <a:ln>
            <a:noFill/>
          </a:ln>
        </p:spPr>
      </p:pic>
      <p:sp>
        <p:nvSpPr>
          <p:cNvPr id="694" name="Google Shape;694;p95"/>
          <p:cNvSpPr txBox="1"/>
          <p:nvPr/>
        </p:nvSpPr>
        <p:spPr>
          <a:xfrm>
            <a:off x="3393050" y="1017800"/>
            <a:ext cx="49842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s" sz="1200">
                <a:highlight>
                  <a:srgbClr val="FFFFFF"/>
                </a:highlight>
                <a:latin typeface="Roboto"/>
                <a:ea typeface="Roboto"/>
                <a:cs typeface="Roboto"/>
                <a:sym typeface="Roboto"/>
              </a:rPr>
              <a:t>La siguiente consulta de SQL enumera el número de clientes en cada país, e incluye sólo países con más de 5 clientes:</a:t>
            </a:r>
            <a:endParaRPr sz="1200">
              <a:highlight>
                <a:srgbClr val="FFFFFF"/>
              </a:highlight>
              <a:latin typeface="Roboto"/>
              <a:ea typeface="Roboto"/>
              <a:cs typeface="Roboto"/>
              <a:sym typeface="Roboto"/>
            </a:endParaRPr>
          </a:p>
        </p:txBody>
      </p:sp>
      <p:sp>
        <p:nvSpPr>
          <p:cNvPr id="695" name="Google Shape;695;p95"/>
          <p:cNvSpPr txBox="1"/>
          <p:nvPr/>
        </p:nvSpPr>
        <p:spPr>
          <a:xfrm>
            <a:off x="3393050" y="2789200"/>
            <a:ext cx="4984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a:highlight>
                  <a:srgbClr val="FFFFFF"/>
                </a:highlight>
                <a:latin typeface="Roboto"/>
                <a:ea typeface="Roboto"/>
                <a:cs typeface="Roboto"/>
                <a:sym typeface="Roboto"/>
              </a:rPr>
              <a:t>La siguiente consulta de SQL enumera la cantidad de clientes en cada país, ordenados de mayor a menor (solo incluye países con más de 5 clientes):</a:t>
            </a:r>
            <a:endParaRPr sz="1200">
              <a:latin typeface="Roboto"/>
              <a:ea typeface="Roboto"/>
              <a:cs typeface="Roboto"/>
              <a:sym typeface="Roboto"/>
            </a:endParaRPr>
          </a:p>
        </p:txBody>
      </p:sp>
      <p:pic>
        <p:nvPicPr>
          <p:cNvPr id="696" name="Google Shape;696;p95"/>
          <p:cNvPicPr preferRelativeResize="0"/>
          <p:nvPr/>
        </p:nvPicPr>
        <p:blipFill>
          <a:blip r:embed="rId5">
            <a:alphaModFix/>
          </a:blip>
          <a:stretch>
            <a:fillRect/>
          </a:stretch>
        </p:blipFill>
        <p:spPr>
          <a:xfrm>
            <a:off x="4384963" y="3513600"/>
            <a:ext cx="3000375" cy="12954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9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 + HAVING</a:t>
            </a:r>
            <a:endParaRPr/>
          </a:p>
          <a:p>
            <a:pPr marL="0" lvl="0" indent="0" algn="l" rtl="0">
              <a:spcBef>
                <a:spcPts val="0"/>
              </a:spcBef>
              <a:spcAft>
                <a:spcPts val="0"/>
              </a:spcAft>
              <a:buNone/>
            </a:pPr>
            <a:endParaRPr/>
          </a:p>
        </p:txBody>
      </p:sp>
      <p:pic>
        <p:nvPicPr>
          <p:cNvPr id="702" name="Google Shape;702;p96"/>
          <p:cNvPicPr preferRelativeResize="0"/>
          <p:nvPr/>
        </p:nvPicPr>
        <p:blipFill>
          <a:blip r:embed="rId3">
            <a:alphaModFix/>
          </a:blip>
          <a:stretch>
            <a:fillRect/>
          </a:stretch>
        </p:blipFill>
        <p:spPr>
          <a:xfrm>
            <a:off x="1429377" y="1122025"/>
            <a:ext cx="6285250" cy="26888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 + HAVING</a:t>
            </a:r>
            <a:endParaRPr/>
          </a:p>
        </p:txBody>
      </p:sp>
      <p:sp>
        <p:nvSpPr>
          <p:cNvPr id="708" name="Google Shape;708;p97"/>
          <p:cNvSpPr txBox="1">
            <a:spLocks noGrp="1"/>
          </p:cNvSpPr>
          <p:nvPr>
            <p:ph type="body" idx="1"/>
          </p:nvPr>
        </p:nvSpPr>
        <p:spPr>
          <a:xfrm>
            <a:off x="311700" y="1229875"/>
            <a:ext cx="42603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000000"/>
                </a:solidFill>
                <a:highlight>
                  <a:srgbClr val="FFFFFF"/>
                </a:highlight>
              </a:rPr>
              <a:t>Para filtrar los grupos devueltos por </a:t>
            </a:r>
            <a:r>
              <a:rPr lang="es">
                <a:solidFill>
                  <a:srgbClr val="000000"/>
                </a:solidFill>
                <a:highlight>
                  <a:srgbClr val="FFF6EA"/>
                </a:highlight>
              </a:rPr>
              <a:t>GROUP BY</a:t>
            </a:r>
            <a:r>
              <a:rPr lang="es">
                <a:solidFill>
                  <a:srgbClr val="000000"/>
                </a:solidFill>
                <a:highlight>
                  <a:srgbClr val="FFFFFF"/>
                </a:highlight>
              </a:rPr>
              <a:t>, se usa una cláusula  </a:t>
            </a:r>
            <a:r>
              <a:rPr lang="es">
                <a:solidFill>
                  <a:schemeClr val="hlink"/>
                </a:solidFill>
                <a:highlight>
                  <a:srgbClr val="FFFFFF"/>
                </a:highlight>
                <a:uFill>
                  <a:noFill/>
                </a:uFill>
                <a:hlinkClick r:id="rId3"/>
              </a:rPr>
              <a:t>HAVING</a:t>
            </a:r>
            <a:r>
              <a:rPr lang="es">
                <a:solidFill>
                  <a:srgbClr val="000000"/>
                </a:solidFill>
                <a:highlight>
                  <a:srgbClr val="FFFFFF"/>
                </a:highlight>
              </a:rPr>
              <a:t>. </a:t>
            </a:r>
            <a:endParaRPr>
              <a:solidFill>
                <a:srgbClr val="000000"/>
              </a:solidFill>
              <a:highlight>
                <a:srgbClr val="FFFFFF"/>
              </a:highlight>
            </a:endParaRPr>
          </a:p>
          <a:p>
            <a:pPr marL="0" lvl="0" indent="0" algn="l" rtl="0">
              <a:spcBef>
                <a:spcPts val="1200"/>
              </a:spcBef>
              <a:spcAft>
                <a:spcPts val="0"/>
              </a:spcAft>
              <a:buNone/>
            </a:pPr>
            <a:r>
              <a:rPr lang="es">
                <a:solidFill>
                  <a:srgbClr val="000000"/>
                </a:solidFill>
                <a:highlight>
                  <a:srgbClr val="FFFFFF"/>
                </a:highlight>
              </a:rPr>
              <a:t>Ejemplo:</a:t>
            </a:r>
            <a:endParaRPr>
              <a:solidFill>
                <a:srgbClr val="000000"/>
              </a:solidFill>
              <a:highlight>
                <a:srgbClr val="FFFFFF"/>
              </a:highlight>
            </a:endParaRPr>
          </a:p>
          <a:p>
            <a:pPr marL="0" lvl="0" indent="0" algn="l" rtl="0">
              <a:spcBef>
                <a:spcPts val="1200"/>
              </a:spcBef>
              <a:spcAft>
                <a:spcPts val="1200"/>
              </a:spcAft>
              <a:buNone/>
            </a:pPr>
            <a:r>
              <a:rPr lang="es">
                <a:solidFill>
                  <a:srgbClr val="000000"/>
                </a:solidFill>
                <a:highlight>
                  <a:srgbClr val="FFFFFF"/>
                </a:highlight>
              </a:rPr>
              <a:t>La siguiente consulta utiliza la cláusula </a:t>
            </a:r>
            <a:r>
              <a:rPr lang="es">
                <a:solidFill>
                  <a:srgbClr val="000000"/>
                </a:solidFill>
                <a:highlight>
                  <a:srgbClr val="FFF6EA"/>
                </a:highlight>
              </a:rPr>
              <a:t>HAVING  </a:t>
            </a:r>
            <a:r>
              <a:rPr lang="es">
                <a:solidFill>
                  <a:srgbClr val="000000"/>
                </a:solidFill>
                <a:highlight>
                  <a:srgbClr val="FFFFFF"/>
                </a:highlight>
              </a:rPr>
              <a:t>para seleccionar las ventas totales de los años posteriores a 2003.</a:t>
            </a:r>
            <a:endParaRPr/>
          </a:p>
        </p:txBody>
      </p:sp>
      <p:pic>
        <p:nvPicPr>
          <p:cNvPr id="709" name="Google Shape;709;p97"/>
          <p:cNvPicPr preferRelativeResize="0"/>
          <p:nvPr/>
        </p:nvPicPr>
        <p:blipFill>
          <a:blip r:embed="rId4">
            <a:alphaModFix/>
          </a:blip>
          <a:stretch>
            <a:fillRect/>
          </a:stretch>
        </p:blipFill>
        <p:spPr>
          <a:xfrm>
            <a:off x="4780513" y="628650"/>
            <a:ext cx="3819525" cy="38862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 + HAVING</a:t>
            </a:r>
            <a:endParaRPr/>
          </a:p>
          <a:p>
            <a:pPr marL="0" lvl="0" indent="0" algn="l" rtl="0">
              <a:spcBef>
                <a:spcPts val="0"/>
              </a:spcBef>
              <a:spcAft>
                <a:spcPts val="0"/>
              </a:spcAft>
              <a:buNone/>
            </a:pPr>
            <a:endParaRPr/>
          </a:p>
        </p:txBody>
      </p:sp>
      <p:sp>
        <p:nvSpPr>
          <p:cNvPr id="715" name="Google Shape;715;p98"/>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200">
                <a:solidFill>
                  <a:srgbClr val="000000"/>
                </a:solidFill>
                <a:highlight>
                  <a:srgbClr val="FFFFFF"/>
                </a:highlight>
              </a:rPr>
              <a:t>La siguiente consulta de SQL enumera los empleados que han registrado más de 10 pedidos:</a:t>
            </a:r>
            <a:endParaRPr sz="1200">
              <a:solidFill>
                <a:srgbClr val="000000"/>
              </a:solidFill>
              <a:highlight>
                <a:srgbClr val="FFFFFF"/>
              </a:highlight>
            </a:endParaRPr>
          </a:p>
          <a:p>
            <a:pPr marL="0" lvl="0" indent="0" algn="l" rtl="0">
              <a:spcBef>
                <a:spcPts val="1400"/>
              </a:spcBef>
              <a:spcAft>
                <a:spcPts val="0"/>
              </a:spcAft>
              <a:buNone/>
            </a:pPr>
            <a:endParaRPr sz="1200">
              <a:solidFill>
                <a:srgbClr val="000000"/>
              </a:solidFill>
              <a:highlight>
                <a:srgbClr val="FFFFFF"/>
              </a:highlight>
            </a:endParaRPr>
          </a:p>
          <a:p>
            <a:pPr marL="0" lvl="0" indent="0" algn="l" rtl="0">
              <a:spcBef>
                <a:spcPts val="1400"/>
              </a:spcBef>
              <a:spcAft>
                <a:spcPts val="0"/>
              </a:spcAft>
              <a:buNone/>
            </a:pPr>
            <a:endParaRPr sz="1200">
              <a:solidFill>
                <a:srgbClr val="000000"/>
              </a:solidFill>
              <a:highlight>
                <a:srgbClr val="FFFFFF"/>
              </a:highlight>
            </a:endParaRPr>
          </a:p>
          <a:p>
            <a:pPr marL="0" lvl="0" indent="0" algn="l" rtl="0">
              <a:spcBef>
                <a:spcPts val="1400"/>
              </a:spcBef>
              <a:spcAft>
                <a:spcPts val="0"/>
              </a:spcAft>
              <a:buNone/>
            </a:pPr>
            <a:endParaRPr sz="1200">
              <a:solidFill>
                <a:srgbClr val="000000"/>
              </a:solidFill>
              <a:highlight>
                <a:srgbClr val="FFFFFF"/>
              </a:highlight>
            </a:endParaRPr>
          </a:p>
          <a:p>
            <a:pPr marL="0" lvl="0" indent="0" algn="l" rtl="0">
              <a:spcBef>
                <a:spcPts val="1400"/>
              </a:spcBef>
              <a:spcAft>
                <a:spcPts val="0"/>
              </a:spcAft>
              <a:buNone/>
            </a:pPr>
            <a:endParaRPr sz="1200">
              <a:solidFill>
                <a:srgbClr val="000000"/>
              </a:solidFill>
              <a:highlight>
                <a:srgbClr val="FFFFFF"/>
              </a:highlight>
            </a:endParaRPr>
          </a:p>
          <a:p>
            <a:pPr marL="0" lvl="0" indent="0" algn="l" rtl="0">
              <a:spcBef>
                <a:spcPts val="1400"/>
              </a:spcBef>
              <a:spcAft>
                <a:spcPts val="0"/>
              </a:spcAft>
              <a:buNone/>
            </a:pPr>
            <a:r>
              <a:rPr lang="es" sz="1150">
                <a:solidFill>
                  <a:srgbClr val="000000"/>
                </a:solidFill>
                <a:highlight>
                  <a:srgbClr val="FFFFFF"/>
                </a:highlight>
                <a:latin typeface="Verdana"/>
                <a:ea typeface="Verdana"/>
                <a:cs typeface="Verdana"/>
                <a:sym typeface="Verdana"/>
              </a:rPr>
              <a:t>La siguiente </a:t>
            </a:r>
            <a:r>
              <a:rPr lang="es" sz="1200">
                <a:solidFill>
                  <a:srgbClr val="000000"/>
                </a:solidFill>
                <a:highlight>
                  <a:srgbClr val="FFFFFF"/>
                </a:highlight>
              </a:rPr>
              <a:t>consulta de </a:t>
            </a:r>
            <a:r>
              <a:rPr lang="es" sz="1150">
                <a:solidFill>
                  <a:srgbClr val="000000"/>
                </a:solidFill>
                <a:highlight>
                  <a:srgbClr val="FFFFFF"/>
                </a:highlight>
                <a:latin typeface="Verdana"/>
                <a:ea typeface="Verdana"/>
                <a:cs typeface="Verdana"/>
                <a:sym typeface="Verdana"/>
              </a:rPr>
              <a:t>SQL enumera si los empleados "Davolio" o "Fuller" han registrado más de 25 pedidos:</a:t>
            </a:r>
            <a:endParaRPr sz="1150">
              <a:solidFill>
                <a:srgbClr val="000000"/>
              </a:solidFill>
              <a:highlight>
                <a:srgbClr val="FFFFFF"/>
              </a:highlight>
              <a:latin typeface="Verdana"/>
              <a:ea typeface="Verdana"/>
              <a:cs typeface="Verdana"/>
              <a:sym typeface="Verdana"/>
            </a:endParaRPr>
          </a:p>
          <a:p>
            <a:pPr marL="0" lvl="0" indent="0" algn="l" rtl="0">
              <a:spcBef>
                <a:spcPts val="1400"/>
              </a:spcBef>
              <a:spcAft>
                <a:spcPts val="1400"/>
              </a:spcAft>
              <a:buNone/>
            </a:pPr>
            <a:endParaRPr sz="1200">
              <a:solidFill>
                <a:srgbClr val="000000"/>
              </a:solidFill>
              <a:highlight>
                <a:srgbClr val="FFFFFF"/>
              </a:highlight>
            </a:endParaRPr>
          </a:p>
        </p:txBody>
      </p:sp>
      <p:pic>
        <p:nvPicPr>
          <p:cNvPr id="716" name="Google Shape;716;p98"/>
          <p:cNvPicPr preferRelativeResize="0"/>
          <p:nvPr/>
        </p:nvPicPr>
        <p:blipFill>
          <a:blip r:embed="rId3">
            <a:alphaModFix/>
          </a:blip>
          <a:stretch>
            <a:fillRect/>
          </a:stretch>
        </p:blipFill>
        <p:spPr>
          <a:xfrm>
            <a:off x="311713" y="1485025"/>
            <a:ext cx="5600700" cy="1314450"/>
          </a:xfrm>
          <a:prstGeom prst="rect">
            <a:avLst/>
          </a:prstGeom>
          <a:noFill/>
          <a:ln>
            <a:noFill/>
          </a:ln>
        </p:spPr>
      </p:pic>
      <p:pic>
        <p:nvPicPr>
          <p:cNvPr id="717" name="Google Shape;717;p98"/>
          <p:cNvPicPr preferRelativeResize="0"/>
          <p:nvPr/>
        </p:nvPicPr>
        <p:blipFill>
          <a:blip r:embed="rId4">
            <a:alphaModFix/>
          </a:blip>
          <a:stretch>
            <a:fillRect/>
          </a:stretch>
        </p:blipFill>
        <p:spPr>
          <a:xfrm>
            <a:off x="345038" y="3266700"/>
            <a:ext cx="5534025" cy="15430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99"/>
          <p:cNvSpPr txBox="1">
            <a:spLocks noGrp="1"/>
          </p:cNvSpPr>
          <p:nvPr>
            <p:ph type="title"/>
          </p:nvPr>
        </p:nvSpPr>
        <p:spPr>
          <a:xfrm>
            <a:off x="311700" y="1895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GROUP BY + HAVING + ALIAS</a:t>
            </a:r>
            <a:endParaRPr/>
          </a:p>
        </p:txBody>
      </p:sp>
      <p:sp>
        <p:nvSpPr>
          <p:cNvPr id="723" name="Google Shape;723;p99"/>
          <p:cNvSpPr txBox="1">
            <a:spLocks noGrp="1"/>
          </p:cNvSpPr>
          <p:nvPr>
            <p:ph type="body" idx="1"/>
          </p:nvPr>
        </p:nvSpPr>
        <p:spPr>
          <a:xfrm>
            <a:off x="311700" y="797350"/>
            <a:ext cx="4920300" cy="1252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Se pueden utilizar un alias o un campo dentro de la consulta HAVING</a:t>
            </a:r>
            <a:endParaRPr/>
          </a:p>
        </p:txBody>
      </p:sp>
      <p:pic>
        <p:nvPicPr>
          <p:cNvPr id="724" name="Google Shape;724;p99"/>
          <p:cNvPicPr preferRelativeResize="0"/>
          <p:nvPr/>
        </p:nvPicPr>
        <p:blipFill>
          <a:blip r:embed="rId3">
            <a:alphaModFix/>
          </a:blip>
          <a:stretch>
            <a:fillRect/>
          </a:stretch>
        </p:blipFill>
        <p:spPr>
          <a:xfrm>
            <a:off x="311700" y="1818413"/>
            <a:ext cx="3924300" cy="3057525"/>
          </a:xfrm>
          <a:prstGeom prst="rect">
            <a:avLst/>
          </a:prstGeom>
          <a:noFill/>
          <a:ln>
            <a:noFill/>
          </a:ln>
        </p:spPr>
      </p:pic>
      <p:pic>
        <p:nvPicPr>
          <p:cNvPr id="725" name="Google Shape;725;p99"/>
          <p:cNvPicPr preferRelativeResize="0"/>
          <p:nvPr/>
        </p:nvPicPr>
        <p:blipFill>
          <a:blip r:embed="rId4">
            <a:alphaModFix/>
          </a:blip>
          <a:stretch>
            <a:fillRect/>
          </a:stretch>
        </p:blipFill>
        <p:spPr>
          <a:xfrm>
            <a:off x="5232000" y="665900"/>
            <a:ext cx="3600450" cy="42100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10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Subconsultas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0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a:t>
            </a:r>
            <a:endParaRPr/>
          </a:p>
        </p:txBody>
      </p:sp>
      <p:sp>
        <p:nvSpPr>
          <p:cNvPr id="736" name="Google Shape;736;p101"/>
          <p:cNvSpPr txBox="1">
            <a:spLocks noGrp="1"/>
          </p:cNvSpPr>
          <p:nvPr>
            <p:ph type="body" idx="1"/>
          </p:nvPr>
        </p:nvSpPr>
        <p:spPr>
          <a:xfrm>
            <a:off x="311700" y="1114850"/>
            <a:ext cx="8520600" cy="3744600"/>
          </a:xfrm>
          <a:prstGeom prst="rect">
            <a:avLst/>
          </a:prstGeom>
        </p:spPr>
        <p:txBody>
          <a:bodyPr spcFirstLastPara="1" wrap="square" lIns="91425" tIns="91425" rIns="91425" bIns="91425" anchor="t" anchorCtr="0">
            <a:normAutofit lnSpcReduction="20000"/>
          </a:bodyPr>
          <a:lstStyle/>
          <a:p>
            <a:pPr marL="457200" lvl="0" indent="-342900" algn="l" rtl="0">
              <a:lnSpc>
                <a:spcPct val="150000"/>
              </a:lnSpc>
              <a:spcBef>
                <a:spcPts val="0"/>
              </a:spcBef>
              <a:spcAft>
                <a:spcPts val="0"/>
              </a:spcAft>
              <a:buSzPts val="1800"/>
              <a:buChar char="❏"/>
            </a:pPr>
            <a:r>
              <a:rPr lang="es"/>
              <a:t>Una subconsulta es una </a:t>
            </a:r>
            <a:r>
              <a:rPr lang="es" b="1"/>
              <a:t>sentencia SELECT que aparece dentro de otra sentencia SELECT</a:t>
            </a:r>
            <a:r>
              <a:rPr lang="es"/>
              <a:t> que llamaremos consulta principal.</a:t>
            </a:r>
            <a:endParaRPr/>
          </a:p>
          <a:p>
            <a:pPr marL="457200" lvl="0" indent="-342900" algn="l" rtl="0">
              <a:lnSpc>
                <a:spcPct val="150000"/>
              </a:lnSpc>
              <a:spcBef>
                <a:spcPts val="0"/>
              </a:spcBef>
              <a:spcAft>
                <a:spcPts val="0"/>
              </a:spcAft>
              <a:buSzPts val="1800"/>
              <a:buChar char="❏"/>
            </a:pPr>
            <a:r>
              <a:rPr lang="es"/>
              <a:t>Una subconsulta tiene la misma sintaxis que una sentencia SELECT normal exceptuando que aparece </a:t>
            </a:r>
            <a:r>
              <a:rPr lang="es" b="1"/>
              <a:t>encerrada entre paréntesis</a:t>
            </a:r>
            <a:r>
              <a:rPr lang="es"/>
              <a:t>.</a:t>
            </a:r>
            <a:endParaRPr/>
          </a:p>
          <a:p>
            <a:pPr marL="457200" lvl="0" indent="-342900" algn="l" rtl="0">
              <a:lnSpc>
                <a:spcPct val="150000"/>
              </a:lnSpc>
              <a:spcBef>
                <a:spcPts val="0"/>
              </a:spcBef>
              <a:spcAft>
                <a:spcPts val="0"/>
              </a:spcAft>
              <a:buSzPts val="1800"/>
              <a:buChar char="❏"/>
            </a:pPr>
            <a:r>
              <a:rPr lang="es"/>
              <a:t>Cuando se ejecuta una consulta que contiene una subconsulta, </a:t>
            </a:r>
            <a:r>
              <a:rPr lang="es" b="1"/>
              <a:t>la subconsulta se ejecuta por cada fila de la consulta principal</a:t>
            </a:r>
            <a:r>
              <a:rPr lang="es"/>
              <a:t>.</a:t>
            </a:r>
            <a:endParaRPr/>
          </a:p>
          <a:p>
            <a:pPr marL="457200" lvl="0" indent="-342900" algn="l" rtl="0">
              <a:lnSpc>
                <a:spcPct val="150000"/>
              </a:lnSpc>
              <a:spcBef>
                <a:spcPts val="0"/>
              </a:spcBef>
              <a:spcAft>
                <a:spcPts val="0"/>
              </a:spcAft>
              <a:buSzPts val="1800"/>
              <a:buChar char="❏"/>
            </a:pPr>
            <a:r>
              <a:rPr lang="es"/>
              <a:t>Se aconseja no utilizar </a:t>
            </a:r>
            <a:r>
              <a:rPr lang="es" b="1"/>
              <a:t>campos calculados</a:t>
            </a:r>
            <a:r>
              <a:rPr lang="es"/>
              <a:t> en las subconsultas, </a:t>
            </a:r>
            <a:r>
              <a:rPr lang="es" b="1"/>
              <a:t>ralentizan la consulta</a:t>
            </a:r>
            <a:r>
              <a:rPr lang="es"/>
              <a:t>.</a:t>
            </a:r>
            <a:endParaRPr/>
          </a:p>
          <a:p>
            <a:pPr marL="457200" lvl="0" indent="-342900" algn="l" rtl="0">
              <a:lnSpc>
                <a:spcPct val="150000"/>
              </a:lnSpc>
              <a:spcBef>
                <a:spcPts val="0"/>
              </a:spcBef>
              <a:spcAft>
                <a:spcPts val="0"/>
              </a:spcAft>
              <a:buSzPts val="1800"/>
              <a:buChar char="❏"/>
            </a:pPr>
            <a:r>
              <a:rPr lang="es"/>
              <a:t>Las consultas que utilizan subconsultas suelen ser </a:t>
            </a:r>
            <a:r>
              <a:rPr lang="es" b="1"/>
              <a:t>más fáciles de interpretar por el usuario</a:t>
            </a:r>
            <a:r>
              <a:rPr lang="e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Querying data</a:t>
            </a:r>
            <a:endParaRPr/>
          </a:p>
          <a:p>
            <a:pPr marL="0" lvl="0" indent="0" algn="l" rtl="0">
              <a:spcBef>
                <a:spcPts val="0"/>
              </a:spcBef>
              <a:spcAft>
                <a:spcPts val="0"/>
              </a:spcAft>
              <a:buNone/>
            </a:pPr>
            <a:endParaRPr/>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Permite leer datos de una o más tablas</a:t>
            </a:r>
            <a:endParaRPr/>
          </a:p>
          <a:p>
            <a:pPr marL="0" lvl="0" indent="0" algn="l" rtl="0">
              <a:spcBef>
                <a:spcPts val="1200"/>
              </a:spcBef>
              <a:spcAft>
                <a:spcPts val="0"/>
              </a:spcAft>
              <a:buNone/>
            </a:pPr>
            <a:r>
              <a:rPr lang="es" b="1"/>
              <a:t>Sintaxis</a:t>
            </a:r>
            <a:endParaRPr b="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b="1"/>
              <a:t>NOTA: SQL no es un lenguaje que distingue entre mayúsculas.</a:t>
            </a:r>
            <a:endParaRPr b="1"/>
          </a:p>
        </p:txBody>
      </p:sp>
      <p:pic>
        <p:nvPicPr>
          <p:cNvPr id="139" name="Google Shape;139;p21"/>
          <p:cNvPicPr preferRelativeResize="0"/>
          <p:nvPr/>
        </p:nvPicPr>
        <p:blipFill>
          <a:blip r:embed="rId3">
            <a:alphaModFix/>
          </a:blip>
          <a:stretch>
            <a:fillRect/>
          </a:stretch>
        </p:blipFill>
        <p:spPr>
          <a:xfrm>
            <a:off x="479288" y="2219525"/>
            <a:ext cx="2847975" cy="1028700"/>
          </a:xfrm>
          <a:prstGeom prst="rect">
            <a:avLst/>
          </a:prstGeom>
          <a:noFill/>
          <a:ln>
            <a:noFill/>
          </a:ln>
        </p:spPr>
      </p:pic>
      <p:pic>
        <p:nvPicPr>
          <p:cNvPr id="140" name="Google Shape;140;p21"/>
          <p:cNvPicPr preferRelativeResize="0"/>
          <p:nvPr/>
        </p:nvPicPr>
        <p:blipFill>
          <a:blip r:embed="rId4">
            <a:alphaModFix/>
          </a:blip>
          <a:stretch>
            <a:fillRect/>
          </a:stretch>
        </p:blipFill>
        <p:spPr>
          <a:xfrm>
            <a:off x="4572000" y="2133800"/>
            <a:ext cx="3619500" cy="12001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0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a:t>
            </a:r>
            <a:endParaRPr/>
          </a:p>
        </p:txBody>
      </p:sp>
      <p:sp>
        <p:nvSpPr>
          <p:cNvPr id="742" name="Google Shape;742;p10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Sintaxis:</a:t>
            </a:r>
            <a:endParaRPr/>
          </a:p>
          <a:p>
            <a:pPr marL="0" lvl="0" indent="0" algn="l" rtl="0">
              <a:spcBef>
                <a:spcPts val="1200"/>
              </a:spcBef>
              <a:spcAft>
                <a:spcPts val="1200"/>
              </a:spcAft>
              <a:buNone/>
            </a:pPr>
            <a:endParaRPr/>
          </a:p>
        </p:txBody>
      </p:sp>
      <p:pic>
        <p:nvPicPr>
          <p:cNvPr id="743" name="Google Shape;743;p102"/>
          <p:cNvPicPr preferRelativeResize="0"/>
          <p:nvPr/>
        </p:nvPicPr>
        <p:blipFill>
          <a:blip r:embed="rId3">
            <a:alphaModFix/>
          </a:blip>
          <a:stretch>
            <a:fillRect/>
          </a:stretch>
        </p:blipFill>
        <p:spPr>
          <a:xfrm>
            <a:off x="311688" y="1749513"/>
            <a:ext cx="6124575" cy="24860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10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Ejemplo</a:t>
            </a:r>
            <a:endParaRPr/>
          </a:p>
        </p:txBody>
      </p:sp>
      <p:sp>
        <p:nvSpPr>
          <p:cNvPr id="749" name="Google Shape;749;p103"/>
          <p:cNvSpPr txBox="1">
            <a:spLocks noGrp="1"/>
          </p:cNvSpPr>
          <p:nvPr>
            <p:ph type="body" idx="1"/>
          </p:nvPr>
        </p:nvSpPr>
        <p:spPr>
          <a:xfrm>
            <a:off x="311700" y="1530800"/>
            <a:ext cx="2988900" cy="28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Esta consulta busca la categoría de las películas con menos títulos.</a:t>
            </a:r>
            <a:endParaRPr/>
          </a:p>
          <a:p>
            <a:pPr marL="0" lvl="0" indent="0" algn="l" rtl="0">
              <a:spcBef>
                <a:spcPts val="1200"/>
              </a:spcBef>
              <a:spcAft>
                <a:spcPts val="1200"/>
              </a:spcAft>
              <a:buNone/>
            </a:pPr>
            <a:endParaRPr/>
          </a:p>
        </p:txBody>
      </p:sp>
      <p:pic>
        <p:nvPicPr>
          <p:cNvPr id="750" name="Google Shape;750;p103"/>
          <p:cNvPicPr preferRelativeResize="0"/>
          <p:nvPr/>
        </p:nvPicPr>
        <p:blipFill>
          <a:blip r:embed="rId3">
            <a:alphaModFix/>
          </a:blip>
          <a:stretch>
            <a:fillRect/>
          </a:stretch>
        </p:blipFill>
        <p:spPr>
          <a:xfrm>
            <a:off x="162975" y="1017800"/>
            <a:ext cx="8917300" cy="513000"/>
          </a:xfrm>
          <a:prstGeom prst="rect">
            <a:avLst/>
          </a:prstGeom>
          <a:noFill/>
          <a:ln>
            <a:noFill/>
          </a:ln>
        </p:spPr>
      </p:pic>
      <p:pic>
        <p:nvPicPr>
          <p:cNvPr id="751" name="Google Shape;751;p103"/>
          <p:cNvPicPr preferRelativeResize="0"/>
          <p:nvPr/>
        </p:nvPicPr>
        <p:blipFill>
          <a:blip r:embed="rId4">
            <a:alphaModFix/>
          </a:blip>
          <a:stretch>
            <a:fillRect/>
          </a:stretch>
        </p:blipFill>
        <p:spPr>
          <a:xfrm>
            <a:off x="3300525" y="1530788"/>
            <a:ext cx="5629275" cy="33242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0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subconsultas</a:t>
            </a:r>
            <a:endParaRPr/>
          </a:p>
        </p:txBody>
      </p:sp>
      <p:sp>
        <p:nvSpPr>
          <p:cNvPr id="757" name="Google Shape;757;p104"/>
          <p:cNvSpPr txBox="1">
            <a:spLocks noGrp="1"/>
          </p:cNvSpPr>
          <p:nvPr>
            <p:ph type="body" idx="1"/>
          </p:nvPr>
        </p:nvSpPr>
        <p:spPr>
          <a:xfrm>
            <a:off x="311700" y="1017800"/>
            <a:ext cx="8520600" cy="395670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None/>
            </a:pPr>
            <a:r>
              <a:rPr lang="es" b="1" u="sng">
                <a:solidFill>
                  <a:srgbClr val="980000"/>
                </a:solidFill>
              </a:rPr>
              <a:t>Subconsulta de una sola fila</a:t>
            </a:r>
            <a:r>
              <a:rPr lang="es" b="1">
                <a:solidFill>
                  <a:srgbClr val="980000"/>
                </a:solidFill>
              </a:rPr>
              <a:t>:</a:t>
            </a:r>
            <a:r>
              <a:rPr lang="es"/>
              <a:t> Subconsulta que </a:t>
            </a:r>
            <a:r>
              <a:rPr lang="es" b="1"/>
              <a:t>devuelve un resultado de una sola fila</a:t>
            </a:r>
            <a:r>
              <a:rPr lang="es"/>
              <a:t>. Marcan el uso de operadores de comparación de una sola fila, cuando se usan en condiciones WHERE.</a:t>
            </a:r>
            <a:endParaRPr/>
          </a:p>
          <a:p>
            <a:pPr marL="0" lvl="0" indent="0" algn="l" rtl="0">
              <a:lnSpc>
                <a:spcPct val="150000"/>
              </a:lnSpc>
              <a:spcBef>
                <a:spcPts val="1200"/>
              </a:spcBef>
              <a:spcAft>
                <a:spcPts val="0"/>
              </a:spcAft>
              <a:buNone/>
            </a:pPr>
            <a:r>
              <a:rPr lang="es" b="1" u="sng">
                <a:solidFill>
                  <a:srgbClr val="980000"/>
                </a:solidFill>
              </a:rPr>
              <a:t>Subconsulta de varias filas</a:t>
            </a:r>
            <a:r>
              <a:rPr lang="es" b="1">
                <a:solidFill>
                  <a:srgbClr val="980000"/>
                </a:solidFill>
              </a:rPr>
              <a:t>:</a:t>
            </a:r>
            <a:r>
              <a:rPr lang="es">
                <a:solidFill>
                  <a:srgbClr val="980000"/>
                </a:solidFill>
              </a:rPr>
              <a:t> </a:t>
            </a:r>
            <a:r>
              <a:rPr lang="es"/>
              <a:t>Subconsulta que </a:t>
            </a:r>
            <a:r>
              <a:rPr lang="es" b="1"/>
              <a:t>devuelve resultados de varias filas</a:t>
            </a:r>
            <a:r>
              <a:rPr lang="es"/>
              <a:t>. Hacen uso de varios operadores de comparación de filas como </a:t>
            </a:r>
            <a:r>
              <a:rPr lang="es" b="1"/>
              <a:t>IN, ANY, ALL</a:t>
            </a:r>
            <a:r>
              <a:rPr lang="es"/>
              <a:t>. También puede haber subconsultas que devuelven múltiples columnas.</a:t>
            </a:r>
            <a:endParaRPr/>
          </a:p>
          <a:p>
            <a:pPr marL="0" lvl="0" indent="0" algn="l" rtl="0">
              <a:lnSpc>
                <a:spcPct val="150000"/>
              </a:lnSpc>
              <a:spcBef>
                <a:spcPts val="1200"/>
              </a:spcBef>
              <a:spcAft>
                <a:spcPts val="1200"/>
              </a:spcAft>
              <a:buNone/>
            </a:pPr>
            <a:r>
              <a:rPr lang="es" b="1" u="sng">
                <a:solidFill>
                  <a:srgbClr val="980000"/>
                </a:solidFill>
              </a:rPr>
              <a:t>Subconsultas correlacionadas</a:t>
            </a:r>
            <a:r>
              <a:rPr lang="es" b="1">
                <a:solidFill>
                  <a:srgbClr val="980000"/>
                </a:solidFill>
              </a:rPr>
              <a:t> </a:t>
            </a:r>
            <a:r>
              <a:rPr lang="es" b="1"/>
              <a:t>: </a:t>
            </a:r>
            <a:r>
              <a:rPr lang="es"/>
              <a:t>las subconsultas correlacionadas </a:t>
            </a:r>
            <a:r>
              <a:rPr lang="es" b="1"/>
              <a:t>dependen de los datos proporcionados por la consulta externa</a:t>
            </a:r>
            <a:r>
              <a:rPr lang="es"/>
              <a:t>. Este tipo de subconsultas también incluye subconsultas que utilizan el operador </a:t>
            </a:r>
            <a:r>
              <a:rPr lang="es" b="1"/>
              <a:t>EXISTS </a:t>
            </a:r>
            <a:r>
              <a:rPr lang="es"/>
              <a:t>para probar la existencia de filas de datos que satisfacen los criterios especificados.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0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una sola fila</a:t>
            </a:r>
            <a:endParaRPr/>
          </a:p>
        </p:txBody>
      </p:sp>
      <p:sp>
        <p:nvSpPr>
          <p:cNvPr id="763" name="Google Shape;763;p10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 utiliza una subconsulta de una sola fila cuando los resultados de la consulta externa se basan en un único valor.</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a:t>Esta consulta devuelve solo una fila, es decir, el salario mínimo para la empresa. A su vez, utiliza este valor para comparar el salario de todos los empleados y muestra solo aquellos cuyo salario es igual al salario mínimo.</a:t>
            </a:r>
            <a:endParaRPr/>
          </a:p>
        </p:txBody>
      </p:sp>
      <p:pic>
        <p:nvPicPr>
          <p:cNvPr id="764" name="Google Shape;764;p105"/>
          <p:cNvPicPr preferRelativeResize="0"/>
          <p:nvPr/>
        </p:nvPicPr>
        <p:blipFill>
          <a:blip r:embed="rId3">
            <a:alphaModFix/>
          </a:blip>
          <a:stretch>
            <a:fillRect/>
          </a:stretch>
        </p:blipFill>
        <p:spPr>
          <a:xfrm>
            <a:off x="311700" y="2090725"/>
            <a:ext cx="4769200" cy="12544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0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una sola fila</a:t>
            </a:r>
            <a:endParaRPr/>
          </a:p>
        </p:txBody>
      </p:sp>
      <p:sp>
        <p:nvSpPr>
          <p:cNvPr id="770" name="Google Shape;770;p106"/>
          <p:cNvSpPr txBox="1">
            <a:spLocks noGrp="1"/>
          </p:cNvSpPr>
          <p:nvPr>
            <p:ph type="body" idx="1"/>
          </p:nvPr>
        </p:nvSpPr>
        <p:spPr>
          <a:xfrm>
            <a:off x="311700" y="1229875"/>
            <a:ext cx="8520600" cy="3591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Una cláusula HAVING se utiliza cuando los resultados de grupo de una consulta deben restringirse en función de alguna condición. Si el resultado de una subconsulta debe compararse con una función de grupo, debe anidar la consulta interna en la cláusula HAVING de la consulta externa.</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b="1"/>
              <a:t>Los operadores permitidos cuando se trabaja con subconsultas de filas son [=,&gt;, =, &lt;=,,! =,]</a:t>
            </a:r>
            <a:endParaRPr b="1"/>
          </a:p>
        </p:txBody>
      </p:sp>
      <p:pic>
        <p:nvPicPr>
          <p:cNvPr id="771" name="Google Shape;771;p106"/>
          <p:cNvPicPr preferRelativeResize="0"/>
          <p:nvPr/>
        </p:nvPicPr>
        <p:blipFill>
          <a:blip r:embed="rId3">
            <a:alphaModFix/>
          </a:blip>
          <a:stretch>
            <a:fillRect/>
          </a:stretch>
        </p:blipFill>
        <p:spPr>
          <a:xfrm>
            <a:off x="359625" y="2508425"/>
            <a:ext cx="5095350" cy="16131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10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una sola fila</a:t>
            </a:r>
            <a:endParaRPr/>
          </a:p>
          <a:p>
            <a:pPr marL="0" lvl="0" indent="0" algn="l" rtl="0">
              <a:spcBef>
                <a:spcPts val="0"/>
              </a:spcBef>
              <a:spcAft>
                <a:spcPts val="0"/>
              </a:spcAft>
              <a:buNone/>
            </a:pPr>
            <a:endParaRPr/>
          </a:p>
        </p:txBody>
      </p:sp>
      <p:sp>
        <p:nvSpPr>
          <p:cNvPr id="777" name="Google Shape;777;p10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a:t>En este ejemplo, por cada línea de pedido se calcula la subconsulta de clientes, y esto se repite por cada empleado, en el caso de tener 10 filas de empleados y 200 filas de pedidos (tablas realmente pequeñas), la subconsulta más interna se ejecutaría 2000 veces (10 x 200).</a:t>
            </a:r>
            <a:endParaRPr/>
          </a:p>
        </p:txBody>
      </p:sp>
      <p:pic>
        <p:nvPicPr>
          <p:cNvPr id="778" name="Google Shape;778;p107"/>
          <p:cNvPicPr preferRelativeResize="0"/>
          <p:nvPr/>
        </p:nvPicPr>
        <p:blipFill>
          <a:blip r:embed="rId3">
            <a:alphaModFix/>
          </a:blip>
          <a:stretch>
            <a:fillRect/>
          </a:stretch>
        </p:blipFill>
        <p:spPr>
          <a:xfrm>
            <a:off x="311700" y="1229875"/>
            <a:ext cx="8520600" cy="88993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0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una sola fila</a:t>
            </a:r>
            <a:endParaRPr/>
          </a:p>
          <a:p>
            <a:pPr marL="0" lvl="0" indent="0" algn="l" rtl="0">
              <a:spcBef>
                <a:spcPts val="0"/>
              </a:spcBef>
              <a:spcAft>
                <a:spcPts val="0"/>
              </a:spcAft>
              <a:buNone/>
            </a:pPr>
            <a:endParaRPr/>
          </a:p>
        </p:txBody>
      </p:sp>
      <p:sp>
        <p:nvSpPr>
          <p:cNvPr id="784" name="Google Shape;784;p108"/>
          <p:cNvSpPr txBox="1">
            <a:spLocks noGrp="1"/>
          </p:cNvSpPr>
          <p:nvPr>
            <p:ph type="body" idx="1"/>
          </p:nvPr>
        </p:nvSpPr>
        <p:spPr>
          <a:xfrm>
            <a:off x="3191775" y="1229875"/>
            <a:ext cx="56406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Consulta para encontrar los clientes cuyos pagos sean mayores que la media.</a:t>
            </a:r>
            <a:endParaRPr/>
          </a:p>
          <a:p>
            <a:pPr marL="0" lvl="0" indent="0" algn="l" rtl="0">
              <a:spcBef>
                <a:spcPts val="1200"/>
              </a:spcBef>
              <a:spcAft>
                <a:spcPts val="0"/>
              </a:spcAft>
              <a:buNone/>
            </a:pPr>
            <a:r>
              <a:rPr lang="es"/>
              <a:t>En este ejemplo:</a:t>
            </a:r>
            <a:endParaRPr/>
          </a:p>
          <a:p>
            <a:pPr marL="457200" lvl="0" indent="-342900" algn="l" rtl="0">
              <a:spcBef>
                <a:spcPts val="1200"/>
              </a:spcBef>
              <a:spcAft>
                <a:spcPts val="0"/>
              </a:spcAft>
              <a:buSzPts val="1800"/>
              <a:buChar char="❏"/>
            </a:pPr>
            <a:r>
              <a:rPr lang="es"/>
              <a:t>Primero, usa una subconsulta para calcular el pago promedio usando la función AVG.</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s"/>
              <a:t>Luego, consulta los pagos que sean mayores que el pago promedio devuelto por la subconsulta en la consulta externa.</a:t>
            </a:r>
            <a:endParaRPr/>
          </a:p>
        </p:txBody>
      </p:sp>
      <p:pic>
        <p:nvPicPr>
          <p:cNvPr id="785" name="Google Shape;785;p108"/>
          <p:cNvPicPr preferRelativeResize="0"/>
          <p:nvPr/>
        </p:nvPicPr>
        <p:blipFill>
          <a:blip r:embed="rId3">
            <a:alphaModFix/>
          </a:blip>
          <a:stretch>
            <a:fillRect/>
          </a:stretch>
        </p:blipFill>
        <p:spPr>
          <a:xfrm>
            <a:off x="311688" y="1227725"/>
            <a:ext cx="2543175" cy="334327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0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una sola fila</a:t>
            </a:r>
            <a:endParaRPr/>
          </a:p>
          <a:p>
            <a:pPr marL="0" lvl="0" indent="0" algn="l" rtl="0">
              <a:spcBef>
                <a:spcPts val="0"/>
              </a:spcBef>
              <a:spcAft>
                <a:spcPts val="0"/>
              </a:spcAft>
              <a:buNone/>
            </a:pPr>
            <a:endParaRPr/>
          </a:p>
        </p:txBody>
      </p:sp>
      <p:pic>
        <p:nvPicPr>
          <p:cNvPr id="791" name="Google Shape;791;p109"/>
          <p:cNvPicPr preferRelativeResize="0"/>
          <p:nvPr/>
        </p:nvPicPr>
        <p:blipFill>
          <a:blip r:embed="rId3">
            <a:alphaModFix/>
          </a:blip>
          <a:stretch>
            <a:fillRect/>
          </a:stretch>
        </p:blipFill>
        <p:spPr>
          <a:xfrm>
            <a:off x="1857375" y="1300150"/>
            <a:ext cx="5429250" cy="254317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11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varias filas</a:t>
            </a:r>
            <a:endParaRPr/>
          </a:p>
          <a:p>
            <a:pPr marL="0" lvl="0" indent="0" algn="l" rtl="0">
              <a:spcBef>
                <a:spcPts val="0"/>
              </a:spcBef>
              <a:spcAft>
                <a:spcPts val="0"/>
              </a:spcAft>
              <a:buNone/>
            </a:pPr>
            <a:endParaRPr/>
          </a:p>
        </p:txBody>
      </p:sp>
      <p:sp>
        <p:nvSpPr>
          <p:cNvPr id="797" name="Google Shape;797;p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s"/>
              <a:t>Son consultas anidadas que pueden devolver más de una fila de resultados a la consulta principal.</a:t>
            </a:r>
            <a:endParaRPr/>
          </a:p>
          <a:p>
            <a:pPr marL="0" lvl="0" indent="0" algn="l" rtl="0">
              <a:lnSpc>
                <a:spcPct val="150000"/>
              </a:lnSpc>
              <a:spcBef>
                <a:spcPts val="1200"/>
              </a:spcBef>
              <a:spcAft>
                <a:spcPts val="0"/>
              </a:spcAft>
              <a:buNone/>
            </a:pPr>
            <a:r>
              <a:rPr lang="es"/>
              <a:t>Se utilizan con mayor frecuencia en las cláusulas WHERE y HAVING.</a:t>
            </a:r>
            <a:endParaRPr/>
          </a:p>
          <a:p>
            <a:pPr marL="0" lvl="0" indent="0" algn="l" rtl="0">
              <a:lnSpc>
                <a:spcPct val="150000"/>
              </a:lnSpc>
              <a:spcBef>
                <a:spcPts val="1200"/>
              </a:spcBef>
              <a:spcAft>
                <a:spcPts val="1200"/>
              </a:spcAft>
              <a:buNone/>
            </a:pPr>
            <a:r>
              <a:rPr lang="es"/>
              <a:t>Dado que devuelve múltiples filas, debe ser manejado por operadores de comparación de conjuntos (IN, ALL, ANY).</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11"/>
          <p:cNvSpPr txBox="1">
            <a:spLocks noGrp="1"/>
          </p:cNvSpPr>
          <p:nvPr>
            <p:ph type="title"/>
          </p:nvPr>
        </p:nvSpPr>
        <p:spPr>
          <a:xfrm>
            <a:off x="311700" y="2138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Subconsultas de varias filas</a:t>
            </a:r>
            <a:endParaRPr/>
          </a:p>
          <a:p>
            <a:pPr marL="0" lvl="0" indent="0" algn="l" rtl="0">
              <a:spcBef>
                <a:spcPts val="0"/>
              </a:spcBef>
              <a:spcAft>
                <a:spcPts val="0"/>
              </a:spcAft>
              <a:buNone/>
            </a:pPr>
            <a:endParaRPr/>
          </a:p>
        </p:txBody>
      </p:sp>
      <p:sp>
        <p:nvSpPr>
          <p:cNvPr id="803" name="Google Shape;803;p111"/>
          <p:cNvSpPr txBox="1">
            <a:spLocks noGrp="1"/>
          </p:cNvSpPr>
          <p:nvPr>
            <p:ph type="body" idx="1"/>
          </p:nvPr>
        </p:nvSpPr>
        <p:spPr>
          <a:xfrm>
            <a:off x="311700" y="2271625"/>
            <a:ext cx="2583000" cy="2549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Consulta que muestra los nombres y números de teléfono de los miembros que han alquilado una película y todavía no la han devuelto.</a:t>
            </a:r>
            <a:endParaRPr/>
          </a:p>
        </p:txBody>
      </p:sp>
      <p:pic>
        <p:nvPicPr>
          <p:cNvPr id="804" name="Google Shape;804;p111"/>
          <p:cNvPicPr preferRelativeResize="0"/>
          <p:nvPr/>
        </p:nvPicPr>
        <p:blipFill>
          <a:blip r:embed="rId3">
            <a:alphaModFix/>
          </a:blip>
          <a:stretch>
            <a:fillRect/>
          </a:stretch>
        </p:blipFill>
        <p:spPr>
          <a:xfrm>
            <a:off x="311688" y="735338"/>
            <a:ext cx="4524375" cy="1095375"/>
          </a:xfrm>
          <a:prstGeom prst="rect">
            <a:avLst/>
          </a:prstGeom>
          <a:noFill/>
          <a:ln>
            <a:noFill/>
          </a:ln>
        </p:spPr>
      </p:pic>
      <p:pic>
        <p:nvPicPr>
          <p:cNvPr id="805" name="Google Shape;805;p111"/>
          <p:cNvPicPr preferRelativeResize="0"/>
          <p:nvPr/>
        </p:nvPicPr>
        <p:blipFill>
          <a:blip r:embed="rId4">
            <a:alphaModFix/>
          </a:blip>
          <a:stretch>
            <a:fillRect/>
          </a:stretch>
        </p:blipFill>
        <p:spPr>
          <a:xfrm>
            <a:off x="2952150" y="1774775"/>
            <a:ext cx="5945274" cy="31198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8" ma:contentTypeDescription="Crear nuevo documento." ma:contentTypeScope="" ma:versionID="24344f115b7e9d27764aa371464c4fab">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529bf9948d3cadd0014bb510cea546f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CA6821-A5D3-4705-B027-375AD6F29C4D}"/>
</file>

<file path=customXml/itemProps2.xml><?xml version="1.0" encoding="utf-8"?>
<ds:datastoreItem xmlns:ds="http://schemas.openxmlformats.org/officeDocument/2006/customXml" ds:itemID="{32A5D72C-34AB-452E-BD85-79E2D83D6863}"/>
</file>

<file path=customXml/itemProps3.xml><?xml version="1.0" encoding="utf-8"?>
<ds:datastoreItem xmlns:ds="http://schemas.openxmlformats.org/officeDocument/2006/customXml" ds:itemID="{5786D755-C779-414A-85F6-BD3A16516F1D}"/>
</file>

<file path=docProps/app.xml><?xml version="1.0" encoding="utf-8"?>
<Properties xmlns="http://schemas.openxmlformats.org/officeDocument/2006/extended-properties" xmlns:vt="http://schemas.openxmlformats.org/officeDocument/2006/docPropsVTypes">
  <TotalTime>0</TotalTime>
  <Words>3637</Words>
  <Application>Microsoft Office PowerPoint</Application>
  <PresentationFormat>Presentación en pantalla (16:9)</PresentationFormat>
  <Paragraphs>422</Paragraphs>
  <Slides>123</Slides>
  <Notes>122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123</vt:i4>
      </vt:variant>
    </vt:vector>
  </HeadingPairs>
  <TitlesOfParts>
    <vt:vector size="127" baseType="lpstr">
      <vt:lpstr>Roboto</vt:lpstr>
      <vt:lpstr>Verdana</vt:lpstr>
      <vt:lpstr>Arial</vt:lpstr>
      <vt:lpstr>Geometric</vt:lpstr>
      <vt:lpstr>Unidad 8 SELECT</vt:lpstr>
      <vt:lpstr>Tipos de sentencias SQL</vt:lpstr>
      <vt:lpstr>Sintaxis para escribir instrucciones en SQL. </vt:lpstr>
      <vt:lpstr>SELECT</vt:lpstr>
      <vt:lpstr>WHERE</vt:lpstr>
      <vt:lpstr>WHERE</vt:lpstr>
      <vt:lpstr>Tutorial</vt:lpstr>
      <vt:lpstr>Querying &amp; Sorting</vt:lpstr>
      <vt:lpstr>Querying data </vt:lpstr>
      <vt:lpstr>Querying data </vt:lpstr>
      <vt:lpstr>SELECT *</vt:lpstr>
      <vt:lpstr>ORDER BY</vt:lpstr>
      <vt:lpstr>ORDER BY </vt:lpstr>
      <vt:lpstr>ORDER BY </vt:lpstr>
      <vt:lpstr>ORDER BY</vt:lpstr>
      <vt:lpstr>LIMIT</vt:lpstr>
      <vt:lpstr>LIMIT</vt:lpstr>
      <vt:lpstr>LIMIT + ORDER BY</vt:lpstr>
      <vt:lpstr>LIMIT + ORDER BY</vt:lpstr>
      <vt:lpstr>Filtering</vt:lpstr>
      <vt:lpstr>AND, OR, NOT</vt:lpstr>
      <vt:lpstr>AND, OR, NOT </vt:lpstr>
      <vt:lpstr>AND, OR, NOT </vt:lpstr>
      <vt:lpstr>AND, OR, NOT </vt:lpstr>
      <vt:lpstr>Combining AND, OR and NOT </vt:lpstr>
      <vt:lpstr>NULL Values</vt:lpstr>
      <vt:lpstr>NULL Values </vt:lpstr>
      <vt:lpstr>Operador IN</vt:lpstr>
      <vt:lpstr>Operador BETWEEN</vt:lpstr>
      <vt:lpstr>Operador BETWEEN </vt:lpstr>
      <vt:lpstr>Operador BETWEEN </vt:lpstr>
      <vt:lpstr>Operador BETWEEN </vt:lpstr>
      <vt:lpstr>LIKE</vt:lpstr>
      <vt:lpstr>LIKE</vt:lpstr>
      <vt:lpstr>Ejemplos</vt:lpstr>
      <vt:lpstr>Querying </vt:lpstr>
      <vt:lpstr>DISTINCT</vt:lpstr>
      <vt:lpstr>DISTINCT</vt:lpstr>
      <vt:lpstr>DISTINCT con columnas múltiples</vt:lpstr>
      <vt:lpstr>MAX, MIN</vt:lpstr>
      <vt:lpstr>MAX, MIN </vt:lpstr>
      <vt:lpstr>COUNT</vt:lpstr>
      <vt:lpstr>AVG</vt:lpstr>
      <vt:lpstr>SUM</vt:lpstr>
      <vt:lpstr>MySQL DISTINCT + FUNCIONES AVG, SUM, COUNT</vt:lpstr>
      <vt:lpstr>Resumen</vt:lpstr>
      <vt:lpstr>Querying from multiple tables</vt:lpstr>
      <vt:lpstr>CONCAT</vt:lpstr>
      <vt:lpstr>ALIAS</vt:lpstr>
      <vt:lpstr>ALIAS</vt:lpstr>
      <vt:lpstr>ALIAS para tablas</vt:lpstr>
      <vt:lpstr>ALIAS PARA TABLAS</vt:lpstr>
      <vt:lpstr>ALIAS PARA TABLAS </vt:lpstr>
      <vt:lpstr>Consultas de varias tablas</vt:lpstr>
      <vt:lpstr>Qué es un JOIN en MySQL</vt:lpstr>
      <vt:lpstr>Consultas de varias tablas </vt:lpstr>
      <vt:lpstr>Consultas de varias tablas </vt:lpstr>
      <vt:lpstr>Consultas de varias tablas </vt:lpstr>
      <vt:lpstr>Consultas de varias tablas </vt:lpstr>
      <vt:lpstr>Consultas de varias tablas </vt:lpstr>
      <vt:lpstr>Consultas de varias tablas </vt:lpstr>
      <vt:lpstr>Presentación de PowerPoint</vt:lpstr>
      <vt:lpstr>INNER JOINS</vt:lpstr>
      <vt:lpstr>INNER JOINS </vt:lpstr>
      <vt:lpstr>INNER JOINS </vt:lpstr>
      <vt:lpstr>LEFT JOIN</vt:lpstr>
      <vt:lpstr>LEFT JOIN </vt:lpstr>
      <vt:lpstr>RIGHT JOIN</vt:lpstr>
      <vt:lpstr>RIGHT JOIN </vt:lpstr>
      <vt:lpstr>CROSS JOIN</vt:lpstr>
      <vt:lpstr>CROSS JOIN </vt:lpstr>
      <vt:lpstr>FULL OUTER JOIN</vt:lpstr>
      <vt:lpstr>Consultas de varias tablas </vt:lpstr>
      <vt:lpstr>¿Se pueden utilizar varios JOIN diferentes en una misma consulta?</vt:lpstr>
      <vt:lpstr>¿Se pueden utilizar varios JOIN diferentes en una misma consulta? </vt:lpstr>
      <vt:lpstr>¿Se pueden utilizar varios JOIN diferentes en una misma consulta? </vt:lpstr>
      <vt:lpstr>GROUP BY</vt:lpstr>
      <vt:lpstr>GROUP BY</vt:lpstr>
      <vt:lpstr>GROUP BY </vt:lpstr>
      <vt:lpstr>GROUP BY / DISTINCT</vt:lpstr>
      <vt:lpstr>GROUP BY + Funciones</vt:lpstr>
      <vt:lpstr>GROUP BY con ejemplo JOIN</vt:lpstr>
      <vt:lpstr>GROUP BY + HAVING</vt:lpstr>
      <vt:lpstr>GROUP BY + HAVING </vt:lpstr>
      <vt:lpstr>GROUP BY + HAVING</vt:lpstr>
      <vt:lpstr>GROUP BY + HAVING </vt:lpstr>
      <vt:lpstr>GROUP BY + HAVING + ALIAS</vt:lpstr>
      <vt:lpstr>Subconsultas</vt:lpstr>
      <vt:lpstr>Subconsultas</vt:lpstr>
      <vt:lpstr>Subconsultas</vt:lpstr>
      <vt:lpstr>Subconsultas: Ejemplo</vt:lpstr>
      <vt:lpstr>Tipos de subconsultas</vt:lpstr>
      <vt:lpstr>Subconsultas de una sola fila</vt:lpstr>
      <vt:lpstr>Subconsultas de una sola fila</vt:lpstr>
      <vt:lpstr>Subconsultas de una sola fila </vt:lpstr>
      <vt:lpstr>Subconsultas de una sola fila </vt:lpstr>
      <vt:lpstr>Subconsultas de una sola fila </vt:lpstr>
      <vt:lpstr>Subconsultas de varias filas </vt:lpstr>
      <vt:lpstr>Subconsultas de varias filas </vt:lpstr>
      <vt:lpstr>Subconsultas de varias filas (IN, NOT IN) </vt:lpstr>
      <vt:lpstr>Subconsulta de varias columnas </vt:lpstr>
      <vt:lpstr>Subconsultas de varias filas (Tablas temporales)</vt:lpstr>
      <vt:lpstr>Subconsultas de varias filas (Tablas temporales) </vt:lpstr>
      <vt:lpstr>Subconsultas de varias filas (Tablas temporales)</vt:lpstr>
      <vt:lpstr>Subconsultas vs JOIN</vt:lpstr>
      <vt:lpstr>Subconsultas vs JOIN </vt:lpstr>
      <vt:lpstr>Operadores ANY, ALL, EXISTS</vt:lpstr>
      <vt:lpstr>ALL, ANY</vt:lpstr>
      <vt:lpstr>ALL, ANY </vt:lpstr>
      <vt:lpstr>ALL, ANY </vt:lpstr>
      <vt:lpstr>Exists / Not exists</vt:lpstr>
      <vt:lpstr>EXISTS</vt:lpstr>
      <vt:lpstr>EXISTS</vt:lpstr>
      <vt:lpstr>Funciones para formatear datos</vt:lpstr>
      <vt:lpstr>Funciones</vt:lpstr>
      <vt:lpstr>LOWER</vt:lpstr>
      <vt:lpstr>UPPER</vt:lpstr>
      <vt:lpstr>SUBSTR</vt:lpstr>
      <vt:lpstr>LEFT</vt:lpstr>
      <vt:lpstr>RIGHT</vt:lpstr>
      <vt:lpstr>TRIM</vt:lpstr>
      <vt:lpstr>FORMAT</vt:lpstr>
      <vt:lpstr>LENGTH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8 SELECT</dc:title>
  <cp:lastModifiedBy>Sergio Laguna Olmo</cp:lastModifiedBy>
  <cp:revision>1</cp:revision>
  <dcterms:modified xsi:type="dcterms:W3CDTF">2021-05-11T18:12:11Z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