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8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Lst>
  <p:sldSz cx="9144000" cy="5143500" type="screen16x9"/>
  <p:notesSz cx="6858000" cy="9144000"/>
  <p:embeddedFontLst>
    <p:embeddedFont>
      <p:font typeface="Roboto" panose="020B060402020202020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B7E8B-E6F4-4AD2-9D80-035F5790FBBD}" v="8" dt="2021-02-26T13:09:06.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1.fntdata"/><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font" Target="fonts/font2.fntdata"/><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4.fntdata"/><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Laguna Olmo" userId="S::sergio.lagunaolmo@iesfm.onmicrosoft.com::3a55dfbb-f589-4491-aa3c-9cec8b848199" providerId="AD" clId="Web-{F9FB7E8B-E6F4-4AD2-9D80-035F5790FBBD}"/>
    <pc:docChg chg="modSld">
      <pc:chgData name="Sergio Laguna Olmo" userId="S::sergio.lagunaolmo@iesfm.onmicrosoft.com::3a55dfbb-f589-4491-aa3c-9cec8b848199" providerId="AD" clId="Web-{F9FB7E8B-E6F4-4AD2-9D80-035F5790FBBD}" dt="2021-02-26T13:09:06.743" v="3" actId="20577"/>
      <pc:docMkLst>
        <pc:docMk/>
      </pc:docMkLst>
      <pc:sldChg chg="modSp">
        <pc:chgData name="Sergio Laguna Olmo" userId="S::sergio.lagunaolmo@iesfm.onmicrosoft.com::3a55dfbb-f589-4491-aa3c-9cec8b848199" providerId="AD" clId="Web-{F9FB7E8B-E6F4-4AD2-9D80-035F5790FBBD}" dt="2021-02-26T13:09:06.743" v="3" actId="20577"/>
        <pc:sldMkLst>
          <pc:docMk/>
          <pc:sldMk cId="0" sldId="312"/>
        </pc:sldMkLst>
        <pc:spChg chg="mod">
          <ac:chgData name="Sergio Laguna Olmo" userId="S::sergio.lagunaolmo@iesfm.onmicrosoft.com::3a55dfbb-f589-4491-aa3c-9cec8b848199" providerId="AD" clId="Web-{F9FB7E8B-E6F4-4AD2-9D80-035F5790FBBD}" dt="2021-02-26T13:09:06.743" v="3" actId="20577"/>
          <ac:spMkLst>
            <pc:docMk/>
            <pc:sldMk cId="0" sldId="312"/>
            <ac:spMk id="4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9433cf13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9433cf13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9433cf1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9433cf13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96c09e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96c09e9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fe97fa03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fe97fa03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fe97fa03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fe97fa03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fe97fa03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fe97fa03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fe97fa03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fe97fa03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fe97fa03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fe97fa03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fe97fa03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fe97fa03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fe97fa3f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fe97fa3f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fe97fa0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fe97fa0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fe97fa3f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fe97fa3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fe97fa03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fe97fa03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e97fa3f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e97fa3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fe97fa3f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fe97fa3f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afe97fa3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afe97fa3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afe97fa3f4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afe97fa3f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a83c8fc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a83c8fc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a83c8fc6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a83c8fc6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a83c8fc6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ba83c8fc6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a83c8fc6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a83c8fc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e97fa03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e97fa0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ba83c8fc6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ba83c8fc6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a83c8fc6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a83c8fc6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ba83c8fc6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ba83c8fc6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a83c8fc6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a83c8fc6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a83c8fc6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a83c8fc6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a83c8fc6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a83c8fc6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a83c8fc69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a83c8fc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a83c8fc69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a83c8fc6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fe97fa03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fe97fa03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fe97fa0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fe97fa0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fe97fa03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fe97fa03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fe97fa3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afe97fa3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fe97fa3f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fe97fa3f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fe97fa3f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fe97fa3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fe97fa3f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fe97fa3f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afe97fa3f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afe97fa3f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afe97fa3f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afe97fa3f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fe97fa3f4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fe97fa3f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afe97fa3f4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afe97fa3f4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5df0dcde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5df0dcde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afe97fa3f4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afe97fa3f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fe97fa03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fe97fa03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5a7758b2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5a7758b2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5a7758b2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5a7758b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5df0dcde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5df0dcde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5df0dcde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5df0dcde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b5df0dcde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b5df0dcde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5df0dcde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5df0dcde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b5df0dcde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b5df0dcde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5df0dcd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b5df0dcd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b5df0dcde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b5df0dcde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5df0dcde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5df0dcde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fe97fa03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fe97fa03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b5df0dcde2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b5df0dcde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5df0dcd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5df0dcd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5df0dcde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5df0dcde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b5df0dcde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b5df0dcde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b5df0dcde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b5df0dcde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b5df0dcde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b5df0dcde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bb190402f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bb190402f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b190402f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b190402f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bb190402f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bb190402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ba83c8fc69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ba83c8fc69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afe97fa03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afe97fa03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ba83c8fc6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ba83c8fc6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a83c8fc69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a83c8fc6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ba83c8fc69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ba83c8fc6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ba83c8fc6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ba83c8fc6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ba83c8fc6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ba83c8fc6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ba83c8fc6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ba83c8fc6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ba83c8fc69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ba83c8fc6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b5df0dcde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b5df0dcde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ba83c8fc69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ba83c8fc6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44579d7c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44579d7c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44579d7c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44579d7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sql/sql_datatypes.as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sqltutorial.org/sql-cheat-shee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www.sqlteaching.com/" TargetMode="External"/><Relationship Id="rId4" Type="http://schemas.openxmlformats.org/officeDocument/2006/relationships/hyperlink" Target="https://gestionbasesdatos.readthedocs.io/es/latest/Tema3/Teoria.html#criterios-de-notac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www.w3schools.com/sql/sql_default.asp" TargetMode="External"/><Relationship Id="rId3" Type="http://schemas.openxmlformats.org/officeDocument/2006/relationships/hyperlink" Target="https://www.w3schools.com/sql/sql_notnull.asp" TargetMode="External"/><Relationship Id="rId7" Type="http://schemas.openxmlformats.org/officeDocument/2006/relationships/hyperlink" Target="https://www.w3schools.com/sql/sql_check.asp"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w3schools.com/sql/sql_foreignkey.asp" TargetMode="External"/><Relationship Id="rId5" Type="http://schemas.openxmlformats.org/officeDocument/2006/relationships/hyperlink" Target="https://www.w3schools.com/sql/sql_primarykey.asp" TargetMode="External"/><Relationship Id="rId4" Type="http://schemas.openxmlformats.org/officeDocument/2006/relationships/hyperlink" Target="https://www.w3schools.com/sql/sql_unique.asp" TargetMode="External"/><Relationship Id="rId9" Type="http://schemas.openxmlformats.org/officeDocument/2006/relationships/hyperlink" Target="https://www.w3schools.com/sql/sql_create_index.asp"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hyperlink" Target="https://dev.mysql.com/doc/refman/8.0/en/alter-table.html"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www.mysqltutorial.org/mysql-null/"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3" Type="http://schemas.openxmlformats.org/officeDocument/2006/relationships/hyperlink" Target="https://www.mysqltutorial.org/mysql-null/"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hyperlink" Target="https://www.mysqltutorial.org/mysql-data-types.aspx"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3.xml"/><Relationship Id="rId5" Type="http://schemas.openxmlformats.org/officeDocument/2006/relationships/image" Target="../media/image66.pn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6.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77.png"/></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4.xml"/><Relationship Id="rId1" Type="http://schemas.openxmlformats.org/officeDocument/2006/relationships/slideLayout" Target="../slideLayouts/slideLayout3.xml"/><Relationship Id="rId5" Type="http://schemas.openxmlformats.org/officeDocument/2006/relationships/image" Target="../media/image83.png"/><Relationship Id="rId4" Type="http://schemas.openxmlformats.org/officeDocument/2006/relationships/image" Target="../media/image82.png"/></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87.png"/></Relationships>
</file>

<file path=ppt/slides/_rels/slide7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SQL</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sp>
        <p:nvSpPr>
          <p:cNvPr id="146" name="Google Shape;146;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solidFill>
                  <a:srgbClr val="000000"/>
                </a:solidFill>
                <a:highlight>
                  <a:srgbClr val="FFFFFF"/>
                </a:highlight>
              </a:rPr>
              <a:t>Consejo: para obtener una descripción general de los tipos de datos disponibles, consulte esta </a:t>
            </a:r>
            <a:r>
              <a:rPr lang="es" u="sng">
                <a:solidFill>
                  <a:schemeClr val="hlink"/>
                </a:solidFill>
                <a:highlight>
                  <a:srgbClr val="FFFFFF"/>
                </a:highlight>
                <a:hlinkClick r:id="rId3"/>
              </a:rPr>
              <a:t>Referencia</a:t>
            </a:r>
            <a:r>
              <a:rPr lang="es">
                <a:solidFill>
                  <a:srgbClr val="000000"/>
                </a:solidFill>
                <a:highlight>
                  <a:srgbClr val="FFFFFF"/>
                </a:highlight>
              </a:rPr>
              <a:t> completa </a:t>
            </a:r>
            <a:r>
              <a:rPr lang="es" u="sng">
                <a:solidFill>
                  <a:schemeClr val="hlink"/>
                </a:solidFill>
                <a:highlight>
                  <a:srgbClr val="FFFFFF"/>
                </a:highlight>
                <a:hlinkClick r:id="rId3"/>
              </a:rPr>
              <a:t>de tipos de datos</a:t>
            </a:r>
            <a:r>
              <a:rPr lang="es">
                <a:solidFill>
                  <a:srgbClr val="000000"/>
                </a:solidFill>
                <a:highlight>
                  <a:srgbClr val="FFFFFF"/>
                </a:highlight>
              </a:rPr>
              <a:t> .</a:t>
            </a:r>
            <a:endParaRPr>
              <a:solidFill>
                <a:srgbClr val="000000"/>
              </a:solidFill>
              <a:highlight>
                <a:srgbClr val="FFFFFF"/>
              </a:highlight>
            </a:endParaRPr>
          </a:p>
          <a:p>
            <a:pPr marL="0" lvl="0" indent="0" algn="l" rtl="0">
              <a:spcBef>
                <a:spcPts val="1200"/>
              </a:spcBef>
              <a:spcAft>
                <a:spcPts val="1200"/>
              </a:spcAft>
              <a:buNone/>
            </a:pPr>
            <a:endParaRPr>
              <a:solidFill>
                <a:srgbClr val="000000"/>
              </a:solidFill>
              <a:highlight>
                <a:srgbClr val="FFFFFF"/>
              </a:highlight>
            </a:endParaRPr>
          </a:p>
        </p:txBody>
      </p:sp>
      <p:pic>
        <p:nvPicPr>
          <p:cNvPr id="147" name="Google Shape;147;p22"/>
          <p:cNvPicPr preferRelativeResize="0"/>
          <p:nvPr/>
        </p:nvPicPr>
        <p:blipFill>
          <a:blip r:embed="rId4">
            <a:alphaModFix/>
          </a:blip>
          <a:stretch>
            <a:fillRect/>
          </a:stretch>
        </p:blipFill>
        <p:spPr>
          <a:xfrm>
            <a:off x="2771775" y="1968950"/>
            <a:ext cx="4340325" cy="291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de columna</a:t>
            </a:r>
            <a:endParaRPr/>
          </a:p>
        </p:txBody>
      </p:sp>
      <p:sp>
        <p:nvSpPr>
          <p:cNvPr id="153" name="Google Shape;153;p23"/>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Las restricciones de columna son restricciones sobre los datos que se pueden insertar en una columna determinada.</a:t>
            </a:r>
            <a:endParaRPr/>
          </a:p>
          <a:p>
            <a:pPr marL="0" lvl="0" indent="0" algn="l" rtl="0">
              <a:spcBef>
                <a:spcPts val="1200"/>
              </a:spcBef>
              <a:spcAft>
                <a:spcPts val="1200"/>
              </a:spcAft>
              <a:buNone/>
            </a:pPr>
            <a:r>
              <a:rPr lang="es"/>
              <a:t>La tabla siguiente describe las restricciones de columna. Cualquiera de estas restricciones se puede aplicar a cualquier columna.</a:t>
            </a:r>
            <a:endParaRPr/>
          </a:p>
        </p:txBody>
      </p:sp>
      <p:pic>
        <p:nvPicPr>
          <p:cNvPr id="154" name="Google Shape;154;p23"/>
          <p:cNvPicPr preferRelativeResize="0"/>
          <p:nvPr/>
        </p:nvPicPr>
        <p:blipFill>
          <a:blip r:embed="rId3">
            <a:alphaModFix/>
          </a:blip>
          <a:stretch>
            <a:fillRect/>
          </a:stretch>
        </p:blipFill>
        <p:spPr>
          <a:xfrm>
            <a:off x="1720888" y="2493638"/>
            <a:ext cx="6353175" cy="244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0" name="Google Shape;160;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u="sng">
                <a:solidFill>
                  <a:schemeClr val="hlink"/>
                </a:solidFill>
                <a:hlinkClick r:id="rId3"/>
              </a:rPr>
              <a:t>https://www.sqltutorial.org/sql-cheat-sheet/</a:t>
            </a:r>
            <a:endParaRPr/>
          </a:p>
          <a:p>
            <a:pPr marL="0" lvl="0" indent="0" algn="l" rtl="0">
              <a:spcBef>
                <a:spcPts val="1200"/>
              </a:spcBef>
              <a:spcAft>
                <a:spcPts val="0"/>
              </a:spcAft>
              <a:buNone/>
            </a:pPr>
            <a:r>
              <a:rPr lang="es" u="sng">
                <a:solidFill>
                  <a:schemeClr val="hlink"/>
                </a:solidFill>
                <a:hlinkClick r:id="rId4"/>
              </a:rPr>
              <a:t>https://gestionbasesdatos.readthedocs.io/es/latest/Tema3/Teoria.html#criterios-de-notacion</a:t>
            </a:r>
            <a:endParaRPr/>
          </a:p>
          <a:p>
            <a:pPr marL="0" lvl="0" indent="0" algn="l" rtl="0">
              <a:spcBef>
                <a:spcPts val="1200"/>
              </a:spcBef>
              <a:spcAft>
                <a:spcPts val="0"/>
              </a:spcAft>
              <a:buNone/>
            </a:pPr>
            <a:r>
              <a:rPr lang="es" u="sng">
                <a:solidFill>
                  <a:schemeClr val="hlink"/>
                </a:solidFill>
                <a:hlinkClick r:id="rId5"/>
              </a:rPr>
              <a:t>https://www.sqlteaching.com/</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Creación de una base de datos</a:t>
            </a:r>
            <a:endParaRPr/>
          </a:p>
        </p:txBody>
      </p:sp>
      <p:sp>
        <p:nvSpPr>
          <p:cNvPr id="166" name="Google Shape;166;p2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DDL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Conexión con MySQL</a:t>
            </a:r>
            <a:endParaRPr/>
          </a:p>
        </p:txBody>
      </p:sp>
      <p:sp>
        <p:nvSpPr>
          <p:cNvPr id="172" name="Google Shape;172;p26"/>
          <p:cNvSpPr txBox="1">
            <a:spLocks noGrp="1"/>
          </p:cNvSpPr>
          <p:nvPr>
            <p:ph type="body" idx="1"/>
          </p:nvPr>
        </p:nvSpPr>
        <p:spPr>
          <a:xfrm>
            <a:off x="311700" y="3115700"/>
            <a:ext cx="8520600" cy="119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392">
                <a:solidFill>
                  <a:srgbClr val="222222"/>
                </a:solidFill>
                <a:highlight>
                  <a:srgbClr val="F9F9F9"/>
                </a:highlight>
              </a:rPr>
              <a:t>Con el parámetro </a:t>
            </a:r>
            <a:r>
              <a:rPr lang="es" sz="1392">
                <a:solidFill>
                  <a:srgbClr val="1C1C33"/>
                </a:solidFill>
                <a:highlight>
                  <a:srgbClr val="EFEFEF"/>
                </a:highlight>
              </a:rPr>
              <a:t>-u</a:t>
            </a:r>
            <a:r>
              <a:rPr lang="es" sz="1392">
                <a:solidFill>
                  <a:srgbClr val="222222"/>
                </a:solidFill>
                <a:highlight>
                  <a:srgbClr val="F9F9F9"/>
                </a:highlight>
              </a:rPr>
              <a:t> le estás indicando a MySQL el nombre de usuario con el que deseas iniciar sesión, y con el parámetro </a:t>
            </a:r>
            <a:r>
              <a:rPr lang="es" sz="1392">
                <a:solidFill>
                  <a:srgbClr val="1C1C33"/>
                </a:solidFill>
                <a:highlight>
                  <a:srgbClr val="EFEFEF"/>
                </a:highlight>
              </a:rPr>
              <a:t>-p</a:t>
            </a:r>
            <a:r>
              <a:rPr lang="es" sz="1392">
                <a:solidFill>
                  <a:srgbClr val="222222"/>
                </a:solidFill>
                <a:highlight>
                  <a:srgbClr val="F9F9F9"/>
                </a:highlight>
              </a:rPr>
              <a:t> le pides que solicite tu contraseña de forma interactiva.</a:t>
            </a:r>
            <a:endParaRPr sz="1500"/>
          </a:p>
        </p:txBody>
      </p:sp>
      <p:pic>
        <p:nvPicPr>
          <p:cNvPr id="173" name="Google Shape;173;p26"/>
          <p:cNvPicPr preferRelativeResize="0"/>
          <p:nvPr/>
        </p:nvPicPr>
        <p:blipFill>
          <a:blip r:embed="rId3">
            <a:alphaModFix/>
          </a:blip>
          <a:stretch>
            <a:fillRect/>
          </a:stretch>
        </p:blipFill>
        <p:spPr>
          <a:xfrm>
            <a:off x="409775" y="2313200"/>
            <a:ext cx="3086100" cy="904875"/>
          </a:xfrm>
          <a:prstGeom prst="rect">
            <a:avLst/>
          </a:prstGeom>
          <a:noFill/>
          <a:ln>
            <a:noFill/>
          </a:ln>
        </p:spPr>
      </p:pic>
      <p:pic>
        <p:nvPicPr>
          <p:cNvPr id="174" name="Google Shape;174;p26"/>
          <p:cNvPicPr preferRelativeResize="0"/>
          <p:nvPr/>
        </p:nvPicPr>
        <p:blipFill>
          <a:blip r:embed="rId4">
            <a:alphaModFix/>
          </a:blip>
          <a:stretch>
            <a:fillRect/>
          </a:stretch>
        </p:blipFill>
        <p:spPr>
          <a:xfrm>
            <a:off x="409775" y="1017800"/>
            <a:ext cx="6172200" cy="12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Inicio de sesión mediante consola</a:t>
            </a:r>
            <a:endParaRPr/>
          </a:p>
        </p:txBody>
      </p:sp>
      <p:pic>
        <p:nvPicPr>
          <p:cNvPr id="180" name="Google Shape;180;p27"/>
          <p:cNvPicPr preferRelativeResize="0"/>
          <p:nvPr/>
        </p:nvPicPr>
        <p:blipFill>
          <a:blip r:embed="rId3">
            <a:alphaModFix/>
          </a:blip>
          <a:stretch>
            <a:fillRect/>
          </a:stretch>
        </p:blipFill>
        <p:spPr>
          <a:xfrm>
            <a:off x="311700" y="1017788"/>
            <a:ext cx="4086225" cy="1114425"/>
          </a:xfrm>
          <a:prstGeom prst="rect">
            <a:avLst/>
          </a:prstGeom>
          <a:noFill/>
          <a:ln>
            <a:noFill/>
          </a:ln>
        </p:spPr>
      </p:pic>
      <p:pic>
        <p:nvPicPr>
          <p:cNvPr id="181" name="Google Shape;181;p27"/>
          <p:cNvPicPr preferRelativeResize="0"/>
          <p:nvPr/>
        </p:nvPicPr>
        <p:blipFill>
          <a:blip r:embed="rId4">
            <a:alphaModFix/>
          </a:blip>
          <a:stretch>
            <a:fillRect/>
          </a:stretch>
        </p:blipFill>
        <p:spPr>
          <a:xfrm>
            <a:off x="1846438" y="1799188"/>
            <a:ext cx="7153275" cy="284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Creando una base de datos</a:t>
            </a:r>
            <a:endParaRPr/>
          </a:p>
        </p:txBody>
      </p:sp>
      <p:sp>
        <p:nvSpPr>
          <p:cNvPr id="187" name="Google Shape;187;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500">
                <a:solidFill>
                  <a:srgbClr val="333333"/>
                </a:solidFill>
                <a:highlight>
                  <a:srgbClr val="FFFFFF"/>
                </a:highlight>
              </a:rPr>
              <a:t>El comando SQL de creación de una base de datos es </a:t>
            </a:r>
            <a:r>
              <a:rPr lang="es" sz="1500" b="1">
                <a:solidFill>
                  <a:srgbClr val="333333"/>
                </a:solidFill>
                <a:highlight>
                  <a:srgbClr val="FFFFFF"/>
                </a:highlight>
              </a:rPr>
              <a:t>CREATE DATABASE</a:t>
            </a:r>
            <a:r>
              <a:rPr lang="es" sz="1500">
                <a:solidFill>
                  <a:srgbClr val="333333"/>
                </a:solidFill>
                <a:highlight>
                  <a:srgbClr val="FFFFFF"/>
                </a:highlight>
              </a:rPr>
              <a:t>. Este comando crea una base de datos con el nombre que se indique. Ejemplo:</a:t>
            </a:r>
            <a:endParaRPr sz="2200"/>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sz="1500"/>
              <a:t>Al crear una tabla, debe definir todas las columnas de la tabla así como el tipo de datos, como texto o entero, y si el necesario, las restricciones de columna y cualquier valor predeterminado.</a:t>
            </a:r>
            <a:endParaRPr sz="1500"/>
          </a:p>
          <a:p>
            <a:pPr marL="0" lvl="0" indent="0" algn="l" rtl="0">
              <a:spcBef>
                <a:spcPts val="1200"/>
              </a:spcBef>
              <a:spcAft>
                <a:spcPts val="1200"/>
              </a:spcAft>
              <a:buNone/>
            </a:pPr>
            <a:endParaRPr/>
          </a:p>
        </p:txBody>
      </p:sp>
      <p:pic>
        <p:nvPicPr>
          <p:cNvPr id="188" name="Google Shape;188;p28"/>
          <p:cNvPicPr preferRelativeResize="0"/>
          <p:nvPr/>
        </p:nvPicPr>
        <p:blipFill>
          <a:blip r:embed="rId3">
            <a:alphaModFix/>
          </a:blip>
          <a:stretch>
            <a:fillRect/>
          </a:stretch>
        </p:blipFill>
        <p:spPr>
          <a:xfrm>
            <a:off x="2957500" y="2038038"/>
            <a:ext cx="3228975" cy="63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Estableciendo la base de datos predeterminada</a:t>
            </a:r>
            <a:endParaRPr/>
          </a:p>
          <a:p>
            <a:pPr marL="0" lvl="0" indent="0" algn="l" rtl="0">
              <a:spcBef>
                <a:spcPts val="0"/>
              </a:spcBef>
              <a:spcAft>
                <a:spcPts val="0"/>
              </a:spcAft>
              <a:buNone/>
            </a:pPr>
            <a:endParaRPr/>
          </a:p>
        </p:txBody>
      </p:sp>
      <p:sp>
        <p:nvSpPr>
          <p:cNvPr id="194" name="Google Shape;19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establecer una base de datos como predeterminada debemos utilizar el comando USE seguido del nombre de la base de datos, por ejemplo:</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a:t>De esta forma, menagerie es la base de datos activa y todos los comandos SQL que uses a partir de ahora se referirán primero a ella.</a:t>
            </a:r>
            <a:endParaRPr/>
          </a:p>
        </p:txBody>
      </p:sp>
      <p:pic>
        <p:nvPicPr>
          <p:cNvPr id="195" name="Google Shape;195;p29"/>
          <p:cNvPicPr preferRelativeResize="0"/>
          <p:nvPr/>
        </p:nvPicPr>
        <p:blipFill>
          <a:blip r:embed="rId3">
            <a:alphaModFix/>
          </a:blip>
          <a:stretch>
            <a:fillRect/>
          </a:stretch>
        </p:blipFill>
        <p:spPr>
          <a:xfrm>
            <a:off x="2671763" y="2100263"/>
            <a:ext cx="3800475" cy="9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Listar las bases de datos</a:t>
            </a:r>
            <a:endParaRPr/>
          </a:p>
        </p:txBody>
      </p:sp>
      <p:sp>
        <p:nvSpPr>
          <p:cNvPr id="201" name="Google Shape;201;p30"/>
          <p:cNvSpPr txBox="1">
            <a:spLocks noGrp="1"/>
          </p:cNvSpPr>
          <p:nvPr>
            <p:ph type="body" idx="1"/>
          </p:nvPr>
        </p:nvSpPr>
        <p:spPr>
          <a:xfrm>
            <a:off x="311700" y="1229875"/>
            <a:ext cx="6188100" cy="33390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Enumera las bases de datos en el host del servidor MySQL.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SHOW SCHEMAS es sinónimo de SHOW DATABASES.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La cláusula LIKE, si está presente, indica qué nombres de base de datos deben coincidir. </a:t>
            </a:r>
            <a:endParaRPr sz="1500">
              <a:solidFill>
                <a:srgbClr val="555555"/>
              </a:solidFill>
              <a:highlight>
                <a:srgbClr val="FFFFFF"/>
              </a:highlight>
            </a:endParaRPr>
          </a:p>
          <a:p>
            <a:pPr marL="457200" lvl="0" indent="-323850" algn="l" rtl="0">
              <a:lnSpc>
                <a:spcPct val="150000"/>
              </a:lnSpc>
              <a:spcBef>
                <a:spcPts val="0"/>
              </a:spcBef>
              <a:spcAft>
                <a:spcPts val="0"/>
              </a:spcAft>
              <a:buClr>
                <a:srgbClr val="555555"/>
              </a:buClr>
              <a:buSzPts val="1500"/>
              <a:buChar char="❏"/>
            </a:pPr>
            <a:r>
              <a:rPr lang="es" sz="1500">
                <a:solidFill>
                  <a:srgbClr val="555555"/>
                </a:solidFill>
                <a:highlight>
                  <a:srgbClr val="FFFFFF"/>
                </a:highlight>
              </a:rPr>
              <a:t>Se puede dar la cláusula WHERE para seleccionar filas usando condiciones más generales</a:t>
            </a:r>
            <a:endParaRPr sz="1500"/>
          </a:p>
        </p:txBody>
      </p:sp>
      <p:pic>
        <p:nvPicPr>
          <p:cNvPr id="202" name="Google Shape;202;p30"/>
          <p:cNvPicPr preferRelativeResize="0"/>
          <p:nvPr/>
        </p:nvPicPr>
        <p:blipFill>
          <a:blip r:embed="rId3">
            <a:alphaModFix/>
          </a:blip>
          <a:stretch>
            <a:fillRect/>
          </a:stretch>
        </p:blipFill>
        <p:spPr>
          <a:xfrm>
            <a:off x="1538850" y="3598588"/>
            <a:ext cx="3733800" cy="885825"/>
          </a:xfrm>
          <a:prstGeom prst="rect">
            <a:avLst/>
          </a:prstGeom>
          <a:noFill/>
          <a:ln>
            <a:noFill/>
          </a:ln>
        </p:spPr>
      </p:pic>
      <p:pic>
        <p:nvPicPr>
          <p:cNvPr id="203" name="Google Shape;203;p30"/>
          <p:cNvPicPr preferRelativeResize="0"/>
          <p:nvPr/>
        </p:nvPicPr>
        <p:blipFill>
          <a:blip r:embed="rId4">
            <a:alphaModFix/>
          </a:blip>
          <a:stretch>
            <a:fillRect/>
          </a:stretch>
        </p:blipFill>
        <p:spPr>
          <a:xfrm>
            <a:off x="6499813" y="1284013"/>
            <a:ext cx="2124075" cy="231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Eliminación/Modificación de una Base de datos</a:t>
            </a:r>
            <a:endParaRPr/>
          </a:p>
        </p:txBody>
      </p:sp>
      <p:sp>
        <p:nvSpPr>
          <p:cNvPr id="209" name="Google Shape;209;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400">
                <a:solidFill>
                  <a:srgbClr val="333333"/>
                </a:solidFill>
                <a:highlight>
                  <a:srgbClr val="FFFFFF"/>
                </a:highlight>
              </a:rPr>
              <a:t>La sentencia que se utiliza para ello es </a:t>
            </a:r>
            <a:r>
              <a:rPr lang="es" sz="1400" b="1">
                <a:solidFill>
                  <a:srgbClr val="333333"/>
                </a:solidFill>
                <a:highlight>
                  <a:srgbClr val="FFFFFF"/>
                </a:highlight>
              </a:rPr>
              <a:t>DROP DATABASE</a:t>
            </a:r>
            <a:r>
              <a:rPr lang="es" sz="1400">
                <a:solidFill>
                  <a:srgbClr val="333333"/>
                </a:solidFill>
                <a:highlight>
                  <a:srgbClr val="FFFFFF"/>
                </a:highlight>
              </a:rPr>
              <a:t>.</a:t>
            </a:r>
            <a:endParaRPr sz="1400">
              <a:solidFill>
                <a:srgbClr val="333333"/>
              </a:solidFill>
              <a:highlight>
                <a:srgbClr val="FFFFFF"/>
              </a:highlight>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2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200"/>
              </a:spcBef>
              <a:spcAft>
                <a:spcPts val="0"/>
              </a:spcAft>
              <a:buNone/>
            </a:pPr>
            <a:r>
              <a:rPr lang="es" sz="1400">
                <a:solidFill>
                  <a:srgbClr val="333333"/>
                </a:solidFill>
                <a:highlight>
                  <a:srgbClr val="FFFFFF"/>
                </a:highlight>
              </a:rPr>
              <a:t>Se utiliza la sentencia </a:t>
            </a:r>
            <a:r>
              <a:rPr lang="es" sz="1400" b="1">
                <a:solidFill>
                  <a:srgbClr val="333333"/>
                </a:solidFill>
                <a:highlight>
                  <a:srgbClr val="FFFFFF"/>
                </a:highlight>
              </a:rPr>
              <a:t>ALTER DATABASE</a:t>
            </a:r>
            <a:r>
              <a:rPr lang="es" sz="1400">
                <a:solidFill>
                  <a:srgbClr val="333333"/>
                </a:solidFill>
                <a:highlight>
                  <a:srgbClr val="FFFFFF"/>
                </a:highlight>
              </a:rPr>
              <a:t> que posee innumerables cláusulas.</a:t>
            </a:r>
            <a:endParaRPr sz="1400">
              <a:solidFill>
                <a:srgbClr val="333333"/>
              </a:solidFill>
              <a:highlight>
                <a:srgbClr val="FFFFFF"/>
              </a:highlight>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2300"/>
              </a:spcBef>
              <a:spcAft>
                <a:spcPts val="0"/>
              </a:spcAft>
              <a:buNone/>
            </a:pPr>
            <a:endParaRPr sz="1450">
              <a:solidFill>
                <a:srgbClr val="0C3762"/>
              </a:solidFill>
              <a:highlight>
                <a:srgbClr val="FFFFFF"/>
              </a:highlight>
              <a:latin typeface="Arial"/>
              <a:ea typeface="Arial"/>
              <a:cs typeface="Arial"/>
              <a:sym typeface="Arial"/>
            </a:endParaRPr>
          </a:p>
          <a:p>
            <a:pPr marL="0" lvl="0" indent="0" algn="l" rtl="0">
              <a:spcBef>
                <a:spcPts val="400"/>
              </a:spcBef>
              <a:spcAft>
                <a:spcPts val="1200"/>
              </a:spcAft>
              <a:buNone/>
            </a:pPr>
            <a:endParaRPr sz="1100">
              <a:solidFill>
                <a:srgbClr val="333333"/>
              </a:solidFill>
              <a:highlight>
                <a:srgbClr val="FFFFFF"/>
              </a:highlight>
              <a:latin typeface="Arial"/>
              <a:ea typeface="Arial"/>
              <a:cs typeface="Arial"/>
              <a:sym typeface="Arial"/>
            </a:endParaRPr>
          </a:p>
        </p:txBody>
      </p:sp>
      <p:pic>
        <p:nvPicPr>
          <p:cNvPr id="210" name="Google Shape;210;p31"/>
          <p:cNvPicPr preferRelativeResize="0"/>
          <p:nvPr/>
        </p:nvPicPr>
        <p:blipFill>
          <a:blip r:embed="rId3">
            <a:alphaModFix/>
          </a:blip>
          <a:stretch>
            <a:fillRect/>
          </a:stretch>
        </p:blipFill>
        <p:spPr>
          <a:xfrm>
            <a:off x="311700" y="1777400"/>
            <a:ext cx="2952750" cy="685800"/>
          </a:xfrm>
          <a:prstGeom prst="rect">
            <a:avLst/>
          </a:prstGeom>
          <a:noFill/>
          <a:ln>
            <a:noFill/>
          </a:ln>
        </p:spPr>
      </p:pic>
      <p:pic>
        <p:nvPicPr>
          <p:cNvPr id="211" name="Google Shape;211;p31"/>
          <p:cNvPicPr preferRelativeResize="0"/>
          <p:nvPr/>
        </p:nvPicPr>
        <p:blipFill>
          <a:blip r:embed="rId4">
            <a:alphaModFix/>
          </a:blip>
          <a:stretch>
            <a:fillRect/>
          </a:stretch>
        </p:blipFill>
        <p:spPr>
          <a:xfrm>
            <a:off x="311688" y="3134388"/>
            <a:ext cx="3705225" cy="69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Introducción</a:t>
            </a:r>
            <a:endParaRPr/>
          </a:p>
        </p:txBody>
      </p:sp>
      <p:sp>
        <p:nvSpPr>
          <p:cNvPr id="92" name="Google Shape;92;p14"/>
          <p:cNvSpPr txBox="1">
            <a:spLocks noGrp="1"/>
          </p:cNvSpPr>
          <p:nvPr>
            <p:ph type="body" idx="1"/>
          </p:nvPr>
        </p:nvSpPr>
        <p:spPr>
          <a:xfrm>
            <a:off x="311700" y="1229875"/>
            <a:ext cx="4489800" cy="3632400"/>
          </a:xfrm>
          <a:prstGeom prst="rect">
            <a:avLst/>
          </a:prstGeom>
        </p:spPr>
        <p:txBody>
          <a:bodyPr spcFirstLastPara="1" wrap="square" lIns="91425" tIns="91425" rIns="91425" bIns="91425" anchor="t" anchorCtr="0">
            <a:noAutofit/>
          </a:bodyPr>
          <a:lstStyle/>
          <a:p>
            <a:pPr marL="457200" lvl="0" indent="-326022" algn="just" rtl="0">
              <a:lnSpc>
                <a:spcPct val="130000"/>
              </a:lnSpc>
              <a:spcBef>
                <a:spcPts val="1100"/>
              </a:spcBef>
              <a:spcAft>
                <a:spcPts val="0"/>
              </a:spcAft>
              <a:buClr>
                <a:srgbClr val="333333"/>
              </a:buClr>
              <a:buSzPts val="1534"/>
              <a:buChar char="❏"/>
            </a:pPr>
            <a:r>
              <a:rPr lang="es" sz="1534">
                <a:solidFill>
                  <a:srgbClr val="333333"/>
                </a:solidFill>
                <a:highlight>
                  <a:srgbClr val="FFFFFF"/>
                </a:highlight>
              </a:rPr>
              <a:t>Tras la fase de análisis, en las unidades anteriores, aprendimos a realizar el </a:t>
            </a:r>
            <a:r>
              <a:rPr lang="es" sz="1534" b="1">
                <a:solidFill>
                  <a:srgbClr val="333333"/>
                </a:solidFill>
                <a:highlight>
                  <a:srgbClr val="FFFFFF"/>
                </a:highlight>
              </a:rPr>
              <a:t>diseño conceptual</a:t>
            </a:r>
            <a:r>
              <a:rPr lang="es" sz="1534">
                <a:solidFill>
                  <a:srgbClr val="333333"/>
                </a:solidFill>
                <a:highlight>
                  <a:srgbClr val="FFFFFF"/>
                </a:highlight>
              </a:rPr>
              <a:t> de una BD mediante el </a:t>
            </a:r>
            <a:r>
              <a:rPr lang="es" sz="1534" b="1">
                <a:solidFill>
                  <a:srgbClr val="333333"/>
                </a:solidFill>
                <a:highlight>
                  <a:srgbClr val="FFFFFF"/>
                </a:highlight>
              </a:rPr>
              <a:t>Modelo E/R</a:t>
            </a:r>
            <a:r>
              <a:rPr lang="es" sz="1534">
                <a:solidFill>
                  <a:srgbClr val="333333"/>
                </a:solidFill>
                <a:highlight>
                  <a:srgbClr val="FFFFFF"/>
                </a:highlight>
              </a:rPr>
              <a:t> y el Modelo E/R extendido respectivamente.</a:t>
            </a:r>
            <a:endParaRPr sz="1534">
              <a:solidFill>
                <a:srgbClr val="333333"/>
              </a:solidFill>
              <a:highlight>
                <a:srgbClr val="FFFFFF"/>
              </a:highlight>
            </a:endParaRPr>
          </a:p>
          <a:p>
            <a:pPr marL="457200" lvl="0" indent="-326022" algn="just" rtl="0">
              <a:lnSpc>
                <a:spcPct val="130000"/>
              </a:lnSpc>
              <a:spcBef>
                <a:spcPts val="1000"/>
              </a:spcBef>
              <a:spcAft>
                <a:spcPts val="0"/>
              </a:spcAft>
              <a:buClr>
                <a:srgbClr val="333333"/>
              </a:buClr>
              <a:buSzPts val="1534"/>
              <a:buChar char="❏"/>
            </a:pPr>
            <a:r>
              <a:rPr lang="es" sz="1534">
                <a:solidFill>
                  <a:srgbClr val="333333"/>
                </a:solidFill>
                <a:highlight>
                  <a:srgbClr val="FFFFFF"/>
                </a:highlight>
              </a:rPr>
              <a:t>También vimos como hacer el </a:t>
            </a:r>
            <a:r>
              <a:rPr lang="es" sz="1534" b="1">
                <a:solidFill>
                  <a:srgbClr val="333333"/>
                </a:solidFill>
                <a:highlight>
                  <a:srgbClr val="FFFFFF"/>
                </a:highlight>
              </a:rPr>
              <a:t>modelo lógico</a:t>
            </a:r>
            <a:r>
              <a:rPr lang="es" sz="1534">
                <a:solidFill>
                  <a:srgbClr val="333333"/>
                </a:solidFill>
                <a:highlight>
                  <a:srgbClr val="FFFFFF"/>
                </a:highlight>
              </a:rPr>
              <a:t> mediante el modelo relacional que se obtenía a partir del modelo E/R y aprendimos a comprobar que dicho modelo estaba </a:t>
            </a:r>
            <a:r>
              <a:rPr lang="es" sz="1534" b="1">
                <a:solidFill>
                  <a:srgbClr val="333333"/>
                </a:solidFill>
                <a:highlight>
                  <a:srgbClr val="FFFFFF"/>
                </a:highlight>
              </a:rPr>
              <a:t>normalizado</a:t>
            </a:r>
            <a:r>
              <a:rPr lang="es" sz="1534">
                <a:solidFill>
                  <a:srgbClr val="333333"/>
                </a:solidFill>
                <a:highlight>
                  <a:srgbClr val="FFFFFF"/>
                </a:highlight>
              </a:rPr>
              <a:t>.</a:t>
            </a:r>
            <a:endParaRPr sz="1534">
              <a:solidFill>
                <a:srgbClr val="333333"/>
              </a:solidFill>
              <a:highlight>
                <a:srgbClr val="FFFFFF"/>
              </a:highlight>
            </a:endParaRPr>
          </a:p>
          <a:p>
            <a:pPr marL="0" lvl="0" indent="0" algn="l" rtl="0">
              <a:lnSpc>
                <a:spcPct val="95000"/>
              </a:lnSpc>
              <a:spcBef>
                <a:spcPts val="1000"/>
              </a:spcBef>
              <a:spcAft>
                <a:spcPts val="1200"/>
              </a:spcAft>
              <a:buSzPts val="688"/>
              <a:buNone/>
            </a:pPr>
            <a:endParaRPr sz="1425"/>
          </a:p>
        </p:txBody>
      </p:sp>
      <p:pic>
        <p:nvPicPr>
          <p:cNvPr id="93" name="Google Shape;93;p14"/>
          <p:cNvPicPr preferRelativeResize="0"/>
          <p:nvPr/>
        </p:nvPicPr>
        <p:blipFill>
          <a:blip r:embed="rId3">
            <a:alphaModFix/>
          </a:blip>
          <a:stretch>
            <a:fillRect/>
          </a:stretch>
        </p:blipFill>
        <p:spPr>
          <a:xfrm>
            <a:off x="4801425" y="1550625"/>
            <a:ext cx="4305175" cy="229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a:p>
            <a:pPr marL="0" lvl="0" indent="0" algn="l" rtl="0">
              <a:spcBef>
                <a:spcPts val="0"/>
              </a:spcBef>
              <a:spcAft>
                <a:spcPts val="0"/>
              </a:spcAft>
              <a:buNone/>
            </a:pPr>
            <a:endParaRPr/>
          </a:p>
        </p:txBody>
      </p:sp>
      <p:sp>
        <p:nvSpPr>
          <p:cNvPr id="217" name="Google Shape;217;p32"/>
          <p:cNvSpPr txBox="1">
            <a:spLocks noGrp="1"/>
          </p:cNvSpPr>
          <p:nvPr>
            <p:ph type="body" idx="1"/>
          </p:nvPr>
        </p:nvSpPr>
        <p:spPr>
          <a:xfrm>
            <a:off x="311700" y="1229875"/>
            <a:ext cx="8520600" cy="3595500"/>
          </a:xfrm>
          <a:prstGeom prst="rect">
            <a:avLst/>
          </a:prstGeom>
        </p:spPr>
        <p:txBody>
          <a:bodyPr spcFirstLastPara="1" wrap="square" lIns="91425" tIns="91425" rIns="91425" bIns="91425" anchor="t" anchorCtr="0">
            <a:normAutofit fontScale="47500" lnSpcReduction="20000"/>
          </a:bodyPr>
          <a:lstStyle/>
          <a:p>
            <a:pPr marL="0" lvl="0" indent="0" algn="just" rtl="0">
              <a:lnSpc>
                <a:spcPct val="150000"/>
              </a:lnSpc>
              <a:spcBef>
                <a:spcPts val="1100"/>
              </a:spcBef>
              <a:spcAft>
                <a:spcPts val="0"/>
              </a:spcAft>
              <a:buNone/>
            </a:pPr>
            <a:r>
              <a:rPr lang="es" sz="3263">
                <a:solidFill>
                  <a:srgbClr val="333333"/>
                </a:solidFill>
                <a:highlight>
                  <a:srgbClr val="FFFFFF"/>
                </a:highlight>
              </a:rPr>
              <a:t>El nombre de las tablas debe cumplir las siguientes reglas:</a:t>
            </a:r>
            <a:endParaRPr sz="3263">
              <a:solidFill>
                <a:srgbClr val="333333"/>
              </a:solidFill>
              <a:highlight>
                <a:srgbClr val="FFFFFF"/>
              </a:highlight>
            </a:endParaRPr>
          </a:p>
          <a:p>
            <a:pPr marL="457200" lvl="0" indent="-327041" algn="l" rtl="0">
              <a:lnSpc>
                <a:spcPct val="150000"/>
              </a:lnSpc>
              <a:spcBef>
                <a:spcPts val="1100"/>
              </a:spcBef>
              <a:spcAft>
                <a:spcPts val="0"/>
              </a:spcAft>
              <a:buClr>
                <a:srgbClr val="333333"/>
              </a:buClr>
              <a:buSzPct val="100000"/>
              <a:buFont typeface="Roboto"/>
              <a:buChar char="❏"/>
            </a:pPr>
            <a:r>
              <a:rPr lang="es" sz="3263">
                <a:solidFill>
                  <a:srgbClr val="333333"/>
                </a:solidFill>
                <a:highlight>
                  <a:srgbClr val="FFFFFF"/>
                </a:highlight>
              </a:rPr>
              <a:t>Deben comenzar con una letra</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deben tener más de 30 caracteres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Sólo se permiten utilizar letras del alfabeto (inglés), números o el signo de subrayado (también el signo $ y #, pero esos se utilizan de manera especial por lo que no son recomendados)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puede haber dos tablas con el mismo nombre para el mismo usuario (pueden coincidir los nombres si están en distintos esquemas)</a:t>
            </a:r>
            <a:endParaRPr sz="3263">
              <a:solidFill>
                <a:srgbClr val="333333"/>
              </a:solidFill>
              <a:highlight>
                <a:srgbClr val="FFFFFF"/>
              </a:highlight>
            </a:endParaRPr>
          </a:p>
          <a:p>
            <a:pPr marL="457200" lvl="0" indent="-327041" algn="l" rtl="0">
              <a:lnSpc>
                <a:spcPct val="150000"/>
              </a:lnSpc>
              <a:spcBef>
                <a:spcPts val="0"/>
              </a:spcBef>
              <a:spcAft>
                <a:spcPts val="0"/>
              </a:spcAft>
              <a:buClr>
                <a:srgbClr val="333333"/>
              </a:buClr>
              <a:buSzPct val="100000"/>
              <a:buFont typeface="Roboto"/>
              <a:buChar char="❏"/>
            </a:pPr>
            <a:r>
              <a:rPr lang="es" sz="3263">
                <a:solidFill>
                  <a:srgbClr val="333333"/>
                </a:solidFill>
                <a:highlight>
                  <a:srgbClr val="FFFFFF"/>
                </a:highlight>
              </a:rPr>
              <a:t>No puede coincidir con el nombre de una palabra reservada de SQL</a:t>
            </a:r>
            <a:endParaRPr sz="3263">
              <a:solidFill>
                <a:srgbClr val="333333"/>
              </a:solidFill>
              <a:highlight>
                <a:srgbClr val="FFFFFF"/>
              </a:highlight>
            </a:endParaRPr>
          </a:p>
          <a:p>
            <a:pPr marL="0" lvl="0" indent="0" algn="l" rtl="0">
              <a:spcBef>
                <a:spcPts val="13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p:txBody>
      </p:sp>
      <p:sp>
        <p:nvSpPr>
          <p:cNvPr id="223" name="Google Shape;223;p33"/>
          <p:cNvSpPr txBox="1">
            <a:spLocks noGrp="1"/>
          </p:cNvSpPr>
          <p:nvPr>
            <p:ph type="body" idx="1"/>
          </p:nvPr>
        </p:nvSpPr>
        <p:spPr>
          <a:xfrm>
            <a:off x="4584150" y="1229875"/>
            <a:ext cx="4248000" cy="33390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a:solidFill>
                  <a:srgbClr val="000000"/>
                </a:solidFill>
                <a:highlight>
                  <a:srgbClr val="FFFFFF"/>
                </a:highlight>
              </a:rPr>
              <a:t>Los parámetros de columna especifican los nombres de las columnas de la tabla.</a:t>
            </a:r>
            <a:endParaRPr>
              <a:solidFill>
                <a:srgbClr val="000000"/>
              </a:solidFill>
              <a:highlight>
                <a:srgbClr val="FFFFFF"/>
              </a:highlight>
            </a:endParaRPr>
          </a:p>
          <a:p>
            <a:pPr marL="0" lvl="0" indent="0" algn="l" rtl="0">
              <a:spcBef>
                <a:spcPts val="1400"/>
              </a:spcBef>
              <a:spcAft>
                <a:spcPts val="0"/>
              </a:spcAft>
              <a:buNone/>
            </a:pPr>
            <a:r>
              <a:rPr lang="es">
                <a:solidFill>
                  <a:srgbClr val="000000"/>
                </a:solidFill>
                <a:highlight>
                  <a:srgbClr val="FFFFFF"/>
                </a:highlight>
              </a:rPr>
              <a:t>El parámetro de tipo de datos especifica el tipo de datos que puede contener la columna (por ejemplo, varchar, integer, date, etc.).</a:t>
            </a:r>
            <a:endParaRPr>
              <a:solidFill>
                <a:srgbClr val="000000"/>
              </a:solidFill>
              <a:highlight>
                <a:srgbClr val="FFFFFF"/>
              </a:highlight>
            </a:endParaRPr>
          </a:p>
          <a:p>
            <a:pPr marL="0" lvl="0" indent="0" algn="l" rtl="0">
              <a:spcBef>
                <a:spcPts val="1400"/>
              </a:spcBef>
              <a:spcAft>
                <a:spcPts val="1200"/>
              </a:spcAft>
              <a:buNone/>
            </a:pPr>
            <a:endParaRPr/>
          </a:p>
        </p:txBody>
      </p:sp>
      <p:pic>
        <p:nvPicPr>
          <p:cNvPr id="224" name="Google Shape;224;p33"/>
          <p:cNvPicPr preferRelativeResize="0"/>
          <p:nvPr/>
        </p:nvPicPr>
        <p:blipFill>
          <a:blip r:embed="rId3">
            <a:alphaModFix/>
          </a:blip>
          <a:stretch>
            <a:fillRect/>
          </a:stretch>
        </p:blipFill>
        <p:spPr>
          <a:xfrm>
            <a:off x="311700" y="1008663"/>
            <a:ext cx="4248150" cy="3781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a:p>
            <a:pPr marL="0" lvl="0" indent="0" algn="l" rtl="0">
              <a:spcBef>
                <a:spcPts val="0"/>
              </a:spcBef>
              <a:spcAft>
                <a:spcPts val="0"/>
              </a:spcAft>
              <a:buNone/>
            </a:pPr>
            <a:endParaRPr/>
          </a:p>
        </p:txBody>
      </p:sp>
      <p:sp>
        <p:nvSpPr>
          <p:cNvPr id="230" name="Google Shape;230;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Para realizar las separaciones se utiliza la coma. </a:t>
            </a:r>
            <a:r>
              <a:rPr lang="es" sz="1400" b="1">
                <a:solidFill>
                  <a:srgbClr val="333333"/>
                </a:solidFill>
                <a:highlight>
                  <a:srgbClr val="FFFFFF"/>
                </a:highlight>
              </a:rPr>
              <a:t>La última línea, antes del paréntesis de cierre, no lleva coma</a:t>
            </a:r>
            <a:r>
              <a:rPr lang="es" sz="1400">
                <a:solidFill>
                  <a:srgbClr val="333333"/>
                </a:solidFill>
                <a:highlight>
                  <a:srgbClr val="FFFFFF"/>
                </a:highlight>
              </a:rPr>
              <a:t>.</a:t>
            </a:r>
            <a:endParaRPr sz="1400">
              <a:solidFill>
                <a:srgbClr val="333333"/>
              </a:solidFill>
              <a:highlight>
                <a:srgbClr val="FFFFFF"/>
              </a:highlight>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231" name="Google Shape;231;p34"/>
          <p:cNvPicPr preferRelativeResize="0"/>
          <p:nvPr/>
        </p:nvPicPr>
        <p:blipFill>
          <a:blip r:embed="rId3">
            <a:alphaModFix/>
          </a:blip>
          <a:stretch>
            <a:fillRect/>
          </a:stretch>
        </p:blipFill>
        <p:spPr>
          <a:xfrm>
            <a:off x="1223950" y="2114075"/>
            <a:ext cx="6696075" cy="1847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Creación de tablas</a:t>
            </a:r>
            <a:endParaRPr/>
          </a:p>
        </p:txBody>
      </p:sp>
      <p:pic>
        <p:nvPicPr>
          <p:cNvPr id="237" name="Google Shape;237;p35"/>
          <p:cNvPicPr preferRelativeResize="0"/>
          <p:nvPr/>
        </p:nvPicPr>
        <p:blipFill>
          <a:blip r:embed="rId3">
            <a:alphaModFix/>
          </a:blip>
          <a:stretch>
            <a:fillRect/>
          </a:stretch>
        </p:blipFill>
        <p:spPr>
          <a:xfrm>
            <a:off x="579850" y="977013"/>
            <a:ext cx="8191500" cy="391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065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Constraints</a:t>
            </a:r>
            <a:endParaRPr/>
          </a:p>
          <a:p>
            <a:pPr marL="0" lvl="0" indent="0" algn="l" rtl="0">
              <a:spcBef>
                <a:spcPts val="0"/>
              </a:spcBef>
              <a:spcAft>
                <a:spcPts val="0"/>
              </a:spcAft>
              <a:buNone/>
            </a:pPr>
            <a:endParaRPr/>
          </a:p>
        </p:txBody>
      </p:sp>
      <p:sp>
        <p:nvSpPr>
          <p:cNvPr id="243" name="Google Shape;243;p36"/>
          <p:cNvSpPr txBox="1">
            <a:spLocks noGrp="1"/>
          </p:cNvSpPr>
          <p:nvPr>
            <p:ph type="body" idx="1"/>
          </p:nvPr>
        </p:nvSpPr>
        <p:spPr>
          <a:xfrm>
            <a:off x="311700" y="840175"/>
            <a:ext cx="8520600" cy="3970200"/>
          </a:xfrm>
          <a:prstGeom prst="rect">
            <a:avLst/>
          </a:prstGeom>
        </p:spPr>
        <p:txBody>
          <a:bodyPr spcFirstLastPara="1" wrap="square" lIns="91425" tIns="91425" rIns="91425" bIns="91425" anchor="t" anchorCtr="0">
            <a:normAutofit fontScale="25000" lnSpcReduction="20000"/>
          </a:bodyPr>
          <a:lstStyle/>
          <a:p>
            <a:pPr marL="457200" lvl="0" indent="-315127" algn="l" rtl="0">
              <a:lnSpc>
                <a:spcPct val="150000"/>
              </a:lnSpc>
              <a:spcBef>
                <a:spcPts val="1400"/>
              </a:spcBef>
              <a:spcAft>
                <a:spcPts val="0"/>
              </a:spcAft>
              <a:buClr>
                <a:srgbClr val="000000"/>
              </a:buClr>
              <a:buSzPct val="100000"/>
              <a:buChar char="➢"/>
            </a:pPr>
            <a:r>
              <a:rPr lang="es" sz="5450">
                <a:solidFill>
                  <a:srgbClr val="000000"/>
                </a:solidFill>
                <a:highlight>
                  <a:srgbClr val="FFFFFF"/>
                </a:highlight>
              </a:rPr>
              <a:t>Las restricciones de SQL se utilizan para especificar reglas para los datos en una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Char char="➢"/>
            </a:pPr>
            <a:r>
              <a:rPr lang="es" sz="5450">
                <a:solidFill>
                  <a:srgbClr val="000000"/>
                </a:solidFill>
                <a:highlight>
                  <a:srgbClr val="FFFFFF"/>
                </a:highlight>
              </a:rPr>
              <a:t>Se utilizan para limitar el tipo de datos que pueden incluirse en una tabla. </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Char char="➢"/>
            </a:pPr>
            <a:r>
              <a:rPr lang="es" sz="5450">
                <a:solidFill>
                  <a:srgbClr val="000000"/>
                </a:solidFill>
                <a:highlight>
                  <a:srgbClr val="FFFFFF"/>
                </a:highlight>
              </a:rPr>
              <a:t>Pueden ser de nivel de columna o de tabla: Las restricciones de nivel de columna se aplican a una columna y las restricciones de nivel de tabla se aplican a toda la tabla.</a:t>
            </a:r>
            <a:endParaRPr sz="5450">
              <a:solidFill>
                <a:srgbClr val="000000"/>
              </a:solidFill>
              <a:highlight>
                <a:srgbClr val="FFFFFF"/>
              </a:highlight>
            </a:endParaRPr>
          </a:p>
          <a:p>
            <a:pPr marL="0" lvl="0" indent="0" algn="l" rtl="0">
              <a:lnSpc>
                <a:spcPct val="150000"/>
              </a:lnSpc>
              <a:spcBef>
                <a:spcPts val="1400"/>
              </a:spcBef>
              <a:spcAft>
                <a:spcPts val="0"/>
              </a:spcAft>
              <a:buNone/>
            </a:pPr>
            <a:r>
              <a:rPr lang="es" sz="5450">
                <a:solidFill>
                  <a:srgbClr val="000000"/>
                </a:solidFill>
                <a:highlight>
                  <a:srgbClr val="FFFFFF"/>
                </a:highlight>
              </a:rPr>
              <a:t>Las siguientes restricciones se usan comúnmente en SQL:</a:t>
            </a:r>
            <a:endParaRPr sz="5450">
              <a:solidFill>
                <a:srgbClr val="000000"/>
              </a:solidFill>
              <a:highlight>
                <a:srgbClr val="FFFFFF"/>
              </a:highlight>
            </a:endParaRPr>
          </a:p>
          <a:p>
            <a:pPr marL="457200" lvl="0" indent="-315127" algn="l" rtl="0">
              <a:lnSpc>
                <a:spcPct val="150000"/>
              </a:lnSpc>
              <a:spcBef>
                <a:spcPts val="1400"/>
              </a:spcBef>
              <a:spcAft>
                <a:spcPts val="0"/>
              </a:spcAft>
              <a:buClr>
                <a:srgbClr val="000000"/>
              </a:buClr>
              <a:buSzPct val="100000"/>
              <a:buFont typeface="Roboto"/>
              <a:buChar char="❏"/>
            </a:pPr>
            <a:r>
              <a:rPr lang="es" sz="5450" u="sng">
                <a:solidFill>
                  <a:schemeClr val="hlink"/>
                </a:solidFill>
                <a:highlight>
                  <a:srgbClr val="FFFFFF"/>
                </a:highlight>
                <a:hlinkClick r:id="rId3"/>
              </a:rPr>
              <a:t>NOT NULL</a:t>
            </a:r>
            <a:r>
              <a:rPr lang="es" sz="5450">
                <a:solidFill>
                  <a:srgbClr val="000000"/>
                </a:solidFill>
                <a:highlight>
                  <a:srgbClr val="FFFFFF"/>
                </a:highlight>
              </a:rPr>
              <a:t> : garantiza que una columna no pueda tener un valor NULL</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4"/>
              </a:rPr>
              <a:t>UNIQUE</a:t>
            </a:r>
            <a:r>
              <a:rPr lang="es" sz="5450">
                <a:solidFill>
                  <a:srgbClr val="000000"/>
                </a:solidFill>
                <a:highlight>
                  <a:srgbClr val="FFFFFF"/>
                </a:highlight>
              </a:rPr>
              <a:t>: garantiza que todos los valores de una columna sean diferentes</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5"/>
              </a:rPr>
              <a:t>PRIMARY KEY</a:t>
            </a:r>
            <a:r>
              <a:rPr lang="es" sz="5450">
                <a:solidFill>
                  <a:srgbClr val="000000"/>
                </a:solidFill>
                <a:highlight>
                  <a:srgbClr val="FFFFFF"/>
                </a:highlight>
              </a:rPr>
              <a:t> : una combinación de NOT NULL y UNIQUE. Establece ese atributo o conjunto de atributos como la clave primaria de la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6"/>
              </a:rPr>
              <a:t>FOREIGN KEY</a:t>
            </a:r>
            <a:r>
              <a:rPr lang="es" sz="5450">
                <a:solidFill>
                  <a:srgbClr val="000000"/>
                </a:solidFill>
                <a:highlight>
                  <a:srgbClr val="FFFFFF"/>
                </a:highlight>
              </a:rPr>
              <a:t> : identifica de forma única una fila / registro en otra tabla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7"/>
              </a:rPr>
              <a:t>CHECK</a:t>
            </a:r>
            <a:r>
              <a:rPr lang="es" sz="5450">
                <a:solidFill>
                  <a:srgbClr val="000000"/>
                </a:solidFill>
                <a:highlight>
                  <a:srgbClr val="FFFFFF"/>
                </a:highlight>
              </a:rPr>
              <a:t> : garantiza que todos los valores de una columna satisfagan una condición específica</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8"/>
              </a:rPr>
              <a:t>DEFAULT</a:t>
            </a:r>
            <a:r>
              <a:rPr lang="es" sz="5450">
                <a:solidFill>
                  <a:srgbClr val="000000"/>
                </a:solidFill>
                <a:highlight>
                  <a:srgbClr val="FFFFFF"/>
                </a:highlight>
              </a:rPr>
              <a:t> : establece un valor predeterminado para una columna cuando no se especifica ningún valor</a:t>
            </a:r>
            <a:endParaRPr sz="5450">
              <a:solidFill>
                <a:srgbClr val="000000"/>
              </a:solidFill>
              <a:highlight>
                <a:srgbClr val="FFFFFF"/>
              </a:highlight>
            </a:endParaRPr>
          </a:p>
          <a:p>
            <a:pPr marL="457200" lvl="0" indent="-315127" algn="l" rtl="0">
              <a:lnSpc>
                <a:spcPct val="150000"/>
              </a:lnSpc>
              <a:spcBef>
                <a:spcPts val="0"/>
              </a:spcBef>
              <a:spcAft>
                <a:spcPts val="0"/>
              </a:spcAft>
              <a:buClr>
                <a:srgbClr val="000000"/>
              </a:buClr>
              <a:buSzPct val="100000"/>
              <a:buFont typeface="Roboto"/>
              <a:buChar char="❏"/>
            </a:pPr>
            <a:r>
              <a:rPr lang="es" sz="5450" u="sng">
                <a:solidFill>
                  <a:schemeClr val="hlink"/>
                </a:solidFill>
                <a:highlight>
                  <a:srgbClr val="FFFFFF"/>
                </a:highlight>
                <a:hlinkClick r:id="rId9"/>
              </a:rPr>
              <a:t>INDEX</a:t>
            </a:r>
            <a:r>
              <a:rPr lang="es" sz="5450">
                <a:solidFill>
                  <a:srgbClr val="000000"/>
                </a:solidFill>
                <a:highlight>
                  <a:srgbClr val="FFFFFF"/>
                </a:highlight>
              </a:rPr>
              <a:t> : se utiliza para crear y recuperar datos de la base de datos muy rápidamente</a:t>
            </a:r>
            <a:endParaRPr sz="5450">
              <a:solidFill>
                <a:srgbClr val="000000"/>
              </a:solidFill>
              <a:highlight>
                <a:srgbClr val="FFFFFF"/>
              </a:highlight>
            </a:endParaRPr>
          </a:p>
          <a:p>
            <a:pPr marL="0" lvl="0" indent="0" algn="l" rtl="0">
              <a:spcBef>
                <a:spcPts val="1100"/>
              </a:spcBef>
              <a:spcAft>
                <a:spcPts val="1200"/>
              </a:spcAft>
              <a:buNone/>
            </a:pPr>
            <a:endParaRPr/>
          </a:p>
        </p:txBody>
      </p:sp>
      <p:sp>
        <p:nvSpPr>
          <p:cNvPr id="244" name="Google Shape;244;p36"/>
          <p:cNvSpPr txBox="1"/>
          <p:nvPr/>
        </p:nvSpPr>
        <p:spPr>
          <a:xfrm>
            <a:off x="1342000" y="397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t>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 Constraints</a:t>
            </a:r>
            <a:endParaRPr/>
          </a:p>
          <a:p>
            <a:pPr marL="0" lvl="0" indent="0" algn="l" rtl="0">
              <a:spcBef>
                <a:spcPts val="0"/>
              </a:spcBef>
              <a:spcAft>
                <a:spcPts val="0"/>
              </a:spcAft>
              <a:buNone/>
            </a:pPr>
            <a:endParaRPr/>
          </a:p>
        </p:txBody>
      </p:sp>
      <p:sp>
        <p:nvSpPr>
          <p:cNvPr id="250" name="Google Shape;250;p37"/>
          <p:cNvSpPr txBox="1">
            <a:spLocks noGrp="1"/>
          </p:cNvSpPr>
          <p:nvPr>
            <p:ph type="body" idx="1"/>
          </p:nvPr>
        </p:nvSpPr>
        <p:spPr>
          <a:xfrm>
            <a:off x="311700" y="1229875"/>
            <a:ext cx="8520600" cy="3543600"/>
          </a:xfrm>
          <a:prstGeom prst="rect">
            <a:avLst/>
          </a:prstGeom>
        </p:spPr>
        <p:txBody>
          <a:bodyPr spcFirstLastPara="1" wrap="square" lIns="91425" tIns="91425" rIns="91425" bIns="91425" anchor="t" anchorCtr="0">
            <a:normAutofit lnSpcReduction="20000"/>
          </a:bodyPr>
          <a:lstStyle/>
          <a:p>
            <a:pPr marL="457200" lvl="0" indent="-317500" algn="l" rtl="0">
              <a:lnSpc>
                <a:spcPct val="150000"/>
              </a:lnSpc>
              <a:spcBef>
                <a:spcPts val="200"/>
              </a:spcBef>
              <a:spcAft>
                <a:spcPts val="0"/>
              </a:spcAft>
              <a:buClr>
                <a:srgbClr val="333333"/>
              </a:buClr>
              <a:buSzPts val="1400"/>
              <a:buFont typeface="Arial"/>
              <a:buChar char="❏"/>
            </a:pPr>
            <a:r>
              <a:rPr lang="es" sz="1400" b="1">
                <a:solidFill>
                  <a:srgbClr val="333333"/>
                </a:solidFill>
                <a:highlight>
                  <a:srgbClr val="FFFFFF"/>
                </a:highlight>
              </a:rPr>
              <a:t>FOREIGN KEY</a:t>
            </a:r>
            <a:r>
              <a:rPr lang="es" sz="1400">
                <a:solidFill>
                  <a:srgbClr val="333333"/>
                </a:solidFill>
                <a:highlight>
                  <a:srgbClr val="FFFFFF"/>
                </a:highlight>
              </a:rPr>
              <a:t>: define una clave externa de la tabla respecto de otra tabla. Esta restricción especifica una columna o una lista de columnas como clave externa de una tabla referenciada. No se puede definir una restricción de integridad referencial que se refiere a una tabla antes de que dicha tabla haya sido creada. Es importante resaltar que una clave externa debe referenciar a una clave primaria completa de la tabla padre, y nunca a un subconjunto de los atributos que forman esta clave primaria.</a:t>
            </a:r>
            <a:endParaRPr sz="1400">
              <a:solidFill>
                <a:srgbClr val="333333"/>
              </a:solidFill>
              <a:highlight>
                <a:srgbClr val="FFFFFF"/>
              </a:highlight>
            </a:endParaRPr>
          </a:p>
          <a:p>
            <a:pPr marL="914400" lvl="1" indent="-317500" algn="l" rtl="0">
              <a:lnSpc>
                <a:spcPct val="150000"/>
              </a:lnSpc>
              <a:spcBef>
                <a:spcPts val="0"/>
              </a:spcBef>
              <a:spcAft>
                <a:spcPts val="0"/>
              </a:spcAft>
              <a:buClr>
                <a:srgbClr val="333333"/>
              </a:buClr>
              <a:buSzPts val="1400"/>
              <a:buFont typeface="Arial"/>
              <a:buChar char="❏"/>
            </a:pPr>
            <a:r>
              <a:rPr lang="es" b="1">
                <a:solidFill>
                  <a:srgbClr val="333333"/>
                </a:solidFill>
                <a:highlight>
                  <a:srgbClr val="FFFFFF"/>
                </a:highlight>
              </a:rPr>
              <a:t>ON DELETE CASCADE</a:t>
            </a:r>
            <a:r>
              <a:rPr lang="es">
                <a:solidFill>
                  <a:srgbClr val="333333"/>
                </a:solidFill>
                <a:highlight>
                  <a:srgbClr val="FFFFFF"/>
                </a:highlight>
              </a:rPr>
              <a:t>: especifica que se mantenga automáticamente la integridad referencial borrando los valores de la llave externa correspondientes a un valor borrado de la tabla referenciada (tabla padre). Si se omite esta opción no se permitirá borrar valores de una tabla que sean referenciados como llave externa en otras tablas.</a:t>
            </a:r>
            <a:endParaRPr>
              <a:solidFill>
                <a:srgbClr val="333333"/>
              </a:solidFill>
              <a:highlight>
                <a:srgbClr val="FFFFFF"/>
              </a:highlight>
            </a:endParaRPr>
          </a:p>
          <a:p>
            <a:pPr marL="914400" lvl="1" indent="-317500" algn="l" rtl="0">
              <a:lnSpc>
                <a:spcPct val="150000"/>
              </a:lnSpc>
              <a:spcBef>
                <a:spcPts val="0"/>
              </a:spcBef>
              <a:spcAft>
                <a:spcPts val="0"/>
              </a:spcAft>
              <a:buClr>
                <a:srgbClr val="333333"/>
              </a:buClr>
              <a:buSzPts val="1400"/>
              <a:buFont typeface="Arial"/>
              <a:buChar char="❏"/>
            </a:pPr>
            <a:r>
              <a:rPr lang="es" b="1">
                <a:solidFill>
                  <a:srgbClr val="333333"/>
                </a:solidFill>
                <a:highlight>
                  <a:srgbClr val="FFFFFF"/>
                </a:highlight>
              </a:rPr>
              <a:t>ON DELETE SET NULL</a:t>
            </a:r>
            <a:r>
              <a:rPr lang="es">
                <a:solidFill>
                  <a:srgbClr val="333333"/>
                </a:solidFill>
                <a:highlight>
                  <a:srgbClr val="FFFFFF"/>
                </a:highlight>
              </a:rPr>
              <a:t>: especifica que se ponga a NULL los valores de la llave externa correspondientes a un valor borrado de la tabla referenciada (tabla padre).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56" name="Google Shape;256;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lnSpc>
                <a:spcPct val="150000"/>
              </a:lnSpc>
              <a:spcBef>
                <a:spcPts val="0"/>
              </a:spcBef>
              <a:spcAft>
                <a:spcPts val="0"/>
              </a:spcAft>
              <a:buNone/>
            </a:pPr>
            <a:r>
              <a:rPr lang="es"/>
              <a:t>La integridad referencial es un sistema de reglas que utilizan la mayoría de las bases de datos relacionales para asegurarse que los registros de tablas relacionadas son válidos y que no se borren o cambien datos relacionados de forma accidental produciendo errores de integridad.</a:t>
            </a:r>
            <a:endParaRPr/>
          </a:p>
          <a:p>
            <a:pPr marL="0" lvl="0" indent="0" algn="l" rtl="0">
              <a:lnSpc>
                <a:spcPct val="150000"/>
              </a:lnSpc>
              <a:spcBef>
                <a:spcPts val="1200"/>
              </a:spcBef>
              <a:spcAft>
                <a:spcPts val="0"/>
              </a:spcAft>
              <a:buNone/>
            </a:pPr>
            <a:r>
              <a:rPr lang="es"/>
              <a:t>Tipos de relaciones.</a:t>
            </a:r>
            <a:endParaRPr/>
          </a:p>
          <a:p>
            <a:pPr marL="457200" lvl="0" indent="-342900" algn="l" rtl="0">
              <a:lnSpc>
                <a:spcPct val="150000"/>
              </a:lnSpc>
              <a:spcBef>
                <a:spcPts val="1200"/>
              </a:spcBef>
              <a:spcAft>
                <a:spcPts val="0"/>
              </a:spcAft>
              <a:buSzPts val="1800"/>
              <a:buChar char="❏"/>
            </a:pPr>
            <a:r>
              <a:rPr lang="es" b="1"/>
              <a:t>Relación Uno a Uno</a:t>
            </a:r>
            <a:endParaRPr b="1"/>
          </a:p>
          <a:p>
            <a:pPr marL="457200" lvl="0" indent="-342900" algn="l" rtl="0">
              <a:lnSpc>
                <a:spcPct val="150000"/>
              </a:lnSpc>
              <a:spcBef>
                <a:spcPts val="0"/>
              </a:spcBef>
              <a:spcAft>
                <a:spcPts val="0"/>
              </a:spcAft>
              <a:buSzPts val="1800"/>
              <a:buChar char="❏"/>
            </a:pPr>
            <a:r>
              <a:rPr lang="es" b="1"/>
              <a:t>Relación Uno a Varios</a:t>
            </a:r>
            <a:endParaRPr b="1"/>
          </a:p>
          <a:p>
            <a:pPr marL="457200" lvl="0" indent="-342900" algn="l" rtl="0">
              <a:lnSpc>
                <a:spcPct val="150000"/>
              </a:lnSpc>
              <a:spcBef>
                <a:spcPts val="0"/>
              </a:spcBef>
              <a:spcAft>
                <a:spcPts val="0"/>
              </a:spcAft>
              <a:buSzPts val="1800"/>
              <a:buChar char="❏"/>
            </a:pPr>
            <a:r>
              <a:rPr lang="es" b="1"/>
              <a:t>Relación Varios a Varios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62" name="Google Shape;262;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Entre dos tablas de cualquier base de datos relacional pueden haber dos tipos de relaciones, relaciones uno a uno y relaciones uno a muchos:</a:t>
            </a:r>
            <a:endParaRPr/>
          </a:p>
          <a:p>
            <a:pPr marL="0" lvl="0" indent="0" algn="l" rtl="0">
              <a:spcBef>
                <a:spcPts val="1200"/>
              </a:spcBef>
              <a:spcAft>
                <a:spcPts val="0"/>
              </a:spcAft>
              <a:buNone/>
            </a:pPr>
            <a:r>
              <a:rPr lang="es"/>
              <a:t> </a:t>
            </a:r>
            <a:r>
              <a:rPr lang="es" b="1"/>
              <a:t>Relación Uno a Uno:</a:t>
            </a:r>
            <a:r>
              <a:rPr lang="es"/>
              <a:t> Cuando un registro de una tabla sólo puede estar relacionado con un único registro de la otra tabla y viceversa.</a:t>
            </a:r>
            <a:endParaRPr/>
          </a:p>
          <a:p>
            <a:pPr marL="0" lvl="0" indent="0" algn="l" rtl="0">
              <a:spcBef>
                <a:spcPts val="1200"/>
              </a:spcBef>
              <a:spcAft>
                <a:spcPts val="0"/>
              </a:spcAft>
              <a:buNone/>
            </a:pPr>
            <a:r>
              <a:rPr lang="es" sz="1600">
                <a:solidFill>
                  <a:srgbClr val="6B0101"/>
                </a:solidFill>
                <a:highlight>
                  <a:srgbClr val="F7F0E2"/>
                </a:highlight>
                <a:latin typeface="Arial"/>
                <a:ea typeface="Arial"/>
                <a:cs typeface="Arial"/>
                <a:sym typeface="Arial"/>
              </a:rPr>
              <a:t>Por ejemplo: tenemos dos tablas una de profesores y otra de departamentos y queremos saber qué profesor es jefe de qué departamento, tenemos una relación uno a uno entre las dos tablas ya que un departamento tiene un solo jefe y un profesor puede ser jefe de un solo departamento.</a:t>
            </a:r>
            <a:endParaRPr sz="1600"/>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68" name="Google Shape;268;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b="1"/>
              <a:t>Relación Uno a Varios: </a:t>
            </a:r>
            <a:r>
              <a:rPr lang="es"/>
              <a:t>Cuando un registro de una tabla (tabla secundaria) sólo puede estar relacionado con un único registro de la otra tabla (tabla principal) y un registro de la tabla principal puede tener más de un registro relacionado en la tabla secundaria, en este caso se suele hacer referencia a la tabla </a:t>
            </a:r>
            <a:r>
              <a:rPr lang="es" b="1"/>
              <a:t>principal como tabla 'padre' y a la tabla secundaria como tabla 'hijo', </a:t>
            </a:r>
            <a:r>
              <a:rPr lang="es"/>
              <a:t>entonces la regla se convierte en 'un padre puede tener varios hijos pero un hijo solo tiene un padre (regla más fácil de recordar).</a:t>
            </a:r>
            <a:endParaRPr/>
          </a:p>
          <a:p>
            <a:pPr marL="0" lvl="0" indent="0" algn="l" rtl="0">
              <a:spcBef>
                <a:spcPts val="1200"/>
              </a:spcBef>
              <a:spcAft>
                <a:spcPts val="1200"/>
              </a:spcAft>
              <a:buNone/>
            </a:pPr>
            <a:r>
              <a:rPr lang="es" sz="1600">
                <a:solidFill>
                  <a:srgbClr val="6B0101"/>
                </a:solidFill>
                <a:highlight>
                  <a:srgbClr val="F7F0E2"/>
                </a:highlight>
                <a:latin typeface="Arial"/>
                <a:ea typeface="Arial"/>
                <a:cs typeface="Arial"/>
                <a:sym typeface="Arial"/>
              </a:rPr>
              <a:t>Por ejemplo: tenemos dos tablas una con los datos de diferentes poblaciones y otra con los habitantes, una población puede tener más de un habitante, pero un habitante pertenecerá (estará empadronado) en una única población. En este caso la tabla principal será la de poblaciones y la tabla secundaria será la de habitantes. Una población puede tener varios habitantes pero un habitante pertenece a una sola población</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74" name="Google Shape;274;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Relación Varios a Varios:</a:t>
            </a:r>
            <a:r>
              <a:rPr lang="es"/>
              <a:t> Cuando un registro de una tabla puede estar relacionado con más de un registro de la otra tabla y viceversa. En este caso las dos tablas no pueden estar relacionadas directamente, se tiene que añadir una tabla entre las dos que incluya los pares de valores relacionados entre sí.</a:t>
            </a:r>
            <a:endParaRPr/>
          </a:p>
          <a:p>
            <a:pPr marL="0" lvl="0" indent="0" algn="l" rtl="0">
              <a:spcBef>
                <a:spcPts val="1200"/>
              </a:spcBef>
              <a:spcAft>
                <a:spcPts val="1200"/>
              </a:spcAft>
              <a:buNone/>
            </a:pPr>
            <a:r>
              <a:rPr lang="es" sz="1600">
                <a:solidFill>
                  <a:srgbClr val="6B0101"/>
                </a:solidFill>
                <a:highlight>
                  <a:srgbClr val="F7F0E2"/>
                </a:highlight>
                <a:latin typeface="Arial"/>
                <a:ea typeface="Arial"/>
                <a:cs typeface="Arial"/>
                <a:sym typeface="Arial"/>
              </a:rPr>
              <a:t>Por ejemplo: tenemos dos tablas una con los datos de </a:t>
            </a:r>
            <a:r>
              <a:rPr lang="es" sz="1600" i="1">
                <a:solidFill>
                  <a:srgbClr val="6B0101"/>
                </a:solidFill>
                <a:highlight>
                  <a:srgbClr val="F7F0E2"/>
                </a:highlight>
                <a:latin typeface="Arial"/>
                <a:ea typeface="Arial"/>
                <a:cs typeface="Arial"/>
                <a:sym typeface="Arial"/>
              </a:rPr>
              <a:t>clientes</a:t>
            </a:r>
            <a:r>
              <a:rPr lang="es" sz="1600">
                <a:solidFill>
                  <a:srgbClr val="6B0101"/>
                </a:solidFill>
                <a:highlight>
                  <a:srgbClr val="F7F0E2"/>
                </a:highlight>
                <a:latin typeface="Arial"/>
                <a:ea typeface="Arial"/>
                <a:cs typeface="Arial"/>
                <a:sym typeface="Arial"/>
              </a:rPr>
              <a:t> y otra con los </a:t>
            </a:r>
            <a:r>
              <a:rPr lang="es" sz="1600" i="1">
                <a:solidFill>
                  <a:srgbClr val="6B0101"/>
                </a:solidFill>
                <a:highlight>
                  <a:srgbClr val="F7F0E2"/>
                </a:highlight>
                <a:latin typeface="Arial"/>
                <a:ea typeface="Arial"/>
                <a:cs typeface="Arial"/>
                <a:sym typeface="Arial"/>
              </a:rPr>
              <a:t>artículos</a:t>
            </a:r>
            <a:r>
              <a:rPr lang="es" sz="1600">
                <a:solidFill>
                  <a:srgbClr val="6B0101"/>
                </a:solidFill>
                <a:highlight>
                  <a:srgbClr val="F7F0E2"/>
                </a:highlight>
                <a:latin typeface="Arial"/>
                <a:ea typeface="Arial"/>
                <a:cs typeface="Arial"/>
                <a:sym typeface="Arial"/>
              </a:rPr>
              <a:t> que se venden en la empresa, un cliente podrá realizar un pedido con varios artículos, y un artículo podrá ser vendido a más de un cliente.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Introducción</a:t>
            </a:r>
            <a:endParaRPr/>
          </a:p>
        </p:txBody>
      </p:sp>
      <p:sp>
        <p:nvSpPr>
          <p:cNvPr id="99" name="Google Shape;99;p15"/>
          <p:cNvSpPr txBox="1">
            <a:spLocks noGrp="1"/>
          </p:cNvSpPr>
          <p:nvPr>
            <p:ph type="body" idx="1"/>
          </p:nvPr>
        </p:nvSpPr>
        <p:spPr>
          <a:xfrm>
            <a:off x="311700" y="1229875"/>
            <a:ext cx="4489800" cy="3647100"/>
          </a:xfrm>
          <a:prstGeom prst="rect">
            <a:avLst/>
          </a:prstGeom>
        </p:spPr>
        <p:txBody>
          <a:bodyPr spcFirstLastPara="1" wrap="square" lIns="91425" tIns="91425" rIns="91425" bIns="91425" anchor="t" anchorCtr="0">
            <a:normAutofit fontScale="77500" lnSpcReduction="20000"/>
          </a:bodyPr>
          <a:lstStyle/>
          <a:p>
            <a:pPr marL="457200" lvl="0" indent="-322103" algn="just" rtl="0">
              <a:lnSpc>
                <a:spcPct val="130000"/>
              </a:lnSpc>
              <a:spcBef>
                <a:spcPts val="0"/>
              </a:spcBef>
              <a:spcAft>
                <a:spcPts val="0"/>
              </a:spcAft>
              <a:buClr>
                <a:srgbClr val="333333"/>
              </a:buClr>
              <a:buSzPct val="100000"/>
              <a:buChar char="❏"/>
            </a:pPr>
            <a:r>
              <a:rPr lang="es" sz="1900">
                <a:solidFill>
                  <a:srgbClr val="333333"/>
                </a:solidFill>
                <a:highlight>
                  <a:srgbClr val="FFFFFF"/>
                </a:highlight>
              </a:rPr>
              <a:t>Siguiendo con el proceso de desarrollo, lo que debemos hacer ahora es pasar al </a:t>
            </a:r>
            <a:r>
              <a:rPr lang="es" sz="1900" b="1">
                <a:solidFill>
                  <a:srgbClr val="333333"/>
                </a:solidFill>
                <a:highlight>
                  <a:srgbClr val="FFFFFF"/>
                </a:highlight>
              </a:rPr>
              <a:t>diseño físico de la BD</a:t>
            </a:r>
            <a:r>
              <a:rPr lang="es" sz="1900">
                <a:solidFill>
                  <a:srgbClr val="333333"/>
                </a:solidFill>
                <a:highlight>
                  <a:srgbClr val="FFFFFF"/>
                </a:highlight>
              </a:rPr>
              <a:t>. Es decir, implementar la Base de Datos. </a:t>
            </a:r>
            <a:endParaRPr sz="1900">
              <a:solidFill>
                <a:srgbClr val="333333"/>
              </a:solidFill>
              <a:highlight>
                <a:srgbClr val="FFFFFF"/>
              </a:highlight>
            </a:endParaRPr>
          </a:p>
          <a:p>
            <a:pPr marL="457200" lvl="0" indent="-322103" algn="just" rtl="0">
              <a:lnSpc>
                <a:spcPct val="130000"/>
              </a:lnSpc>
              <a:spcBef>
                <a:spcPts val="1000"/>
              </a:spcBef>
              <a:spcAft>
                <a:spcPts val="0"/>
              </a:spcAft>
              <a:buClr>
                <a:srgbClr val="333333"/>
              </a:buClr>
              <a:buSzPct val="100000"/>
              <a:buChar char="❏"/>
            </a:pPr>
            <a:r>
              <a:rPr lang="es" sz="1900">
                <a:solidFill>
                  <a:srgbClr val="333333"/>
                </a:solidFill>
                <a:highlight>
                  <a:srgbClr val="FFFFFF"/>
                </a:highlight>
              </a:rPr>
              <a:t>Para ello, se programarán las diferentes tablas que constituirán la Base de Datos, se introducirán los datos y, más adelante, se construirán las consultas. </a:t>
            </a:r>
            <a:endParaRPr sz="1900">
              <a:solidFill>
                <a:srgbClr val="333333"/>
              </a:solidFill>
              <a:highlight>
                <a:srgbClr val="FFFFFF"/>
              </a:highlight>
            </a:endParaRPr>
          </a:p>
          <a:p>
            <a:pPr marL="457200" lvl="0" indent="-322103" algn="just" rtl="0">
              <a:lnSpc>
                <a:spcPct val="130000"/>
              </a:lnSpc>
              <a:spcBef>
                <a:spcPts val="1100"/>
              </a:spcBef>
              <a:spcAft>
                <a:spcPts val="0"/>
              </a:spcAft>
              <a:buClr>
                <a:srgbClr val="333333"/>
              </a:buClr>
              <a:buSzPct val="100000"/>
              <a:buChar char="❏"/>
            </a:pPr>
            <a:r>
              <a:rPr lang="es" sz="1900">
                <a:solidFill>
                  <a:srgbClr val="333333"/>
                </a:solidFill>
                <a:highlight>
                  <a:srgbClr val="FFFFFF"/>
                </a:highlight>
              </a:rPr>
              <a:t>Todo ello se hará programando en el lenguaje más extendido para la definición y manipulación de datos en SGBDR: </a:t>
            </a:r>
            <a:r>
              <a:rPr lang="es" sz="1900" b="1">
                <a:solidFill>
                  <a:srgbClr val="333333"/>
                </a:solidFill>
                <a:highlight>
                  <a:srgbClr val="FFFFFF"/>
                </a:highlight>
              </a:rPr>
              <a:t>SQL</a:t>
            </a:r>
            <a:r>
              <a:rPr lang="es" sz="1900">
                <a:solidFill>
                  <a:srgbClr val="333333"/>
                </a:solidFill>
                <a:highlight>
                  <a:srgbClr val="FFFFFF"/>
                </a:highlight>
              </a:rPr>
              <a:t>.</a:t>
            </a:r>
            <a:endParaRPr sz="1900">
              <a:solidFill>
                <a:srgbClr val="333333"/>
              </a:solidFill>
              <a:highlight>
                <a:srgbClr val="FFFFFF"/>
              </a:highlight>
            </a:endParaRPr>
          </a:p>
          <a:p>
            <a:pPr marL="0" lvl="0" indent="0" algn="l" rtl="0">
              <a:spcBef>
                <a:spcPts val="1000"/>
              </a:spcBef>
              <a:spcAft>
                <a:spcPts val="1200"/>
              </a:spcAft>
              <a:buNone/>
            </a:pPr>
            <a:endParaRPr/>
          </a:p>
        </p:txBody>
      </p:sp>
      <p:pic>
        <p:nvPicPr>
          <p:cNvPr id="100" name="Google Shape;100;p15"/>
          <p:cNvPicPr preferRelativeResize="0"/>
          <p:nvPr/>
        </p:nvPicPr>
        <p:blipFill>
          <a:blip r:embed="rId3">
            <a:alphaModFix/>
          </a:blip>
          <a:stretch>
            <a:fillRect/>
          </a:stretch>
        </p:blipFill>
        <p:spPr>
          <a:xfrm>
            <a:off x="4801425" y="1550625"/>
            <a:ext cx="4305175" cy="229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p:txBody>
      </p:sp>
      <p:sp>
        <p:nvSpPr>
          <p:cNvPr id="280" name="Google Shape;280;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Cuando se define una columna como clave foránea, las filas de la tabla pueden contener en esa columna o bien el valor nulo (ningún valor), o bien un valor que existe en la otra tabla, un error sería asignar a un habitante una población que no está en la tabla de poblaciones. </a:t>
            </a:r>
            <a:endParaRPr/>
          </a:p>
          <a:p>
            <a:pPr marL="0" lvl="0" indent="0" algn="l" rtl="0">
              <a:spcBef>
                <a:spcPts val="1200"/>
              </a:spcBef>
              <a:spcAft>
                <a:spcPts val="0"/>
              </a:spcAft>
              <a:buNone/>
            </a:pPr>
            <a:r>
              <a:rPr lang="es" b="1"/>
              <a:t>Eso es lo que se denomina integridad referencial y consiste en que los datos que referencian otros (claves foráneas) deben ser correctos. </a:t>
            </a:r>
            <a:endParaRPr b="1"/>
          </a:p>
          <a:p>
            <a:pPr marL="0" lvl="0" indent="0" algn="l" rtl="0">
              <a:spcBef>
                <a:spcPts val="1200"/>
              </a:spcBef>
              <a:spcAft>
                <a:spcPts val="1200"/>
              </a:spcAft>
              <a:buNone/>
            </a:pPr>
            <a:r>
              <a:rPr lang="es"/>
              <a:t>La integridad referencial hace que el sistema gestor de la base de datos se asegure de que no hayan en las claves foráneas valores que no estén en la tabla principal.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86" name="Google Shape;286;p43"/>
          <p:cNvSpPr txBox="1">
            <a:spLocks noGrp="1"/>
          </p:cNvSpPr>
          <p:nvPr>
            <p:ph type="body" idx="1"/>
          </p:nvPr>
        </p:nvSpPr>
        <p:spPr>
          <a:xfrm>
            <a:off x="311700" y="1229875"/>
            <a:ext cx="8520600" cy="3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integridad referencial se activa en cuanto creamos una clave foránea y a partir de ese momento se comprueba cada vez que se modifiquen datos que puedan alterarla.</a:t>
            </a:r>
            <a:endParaRPr/>
          </a:p>
          <a:p>
            <a:pPr marL="0" lvl="0" indent="0" algn="l" rtl="0">
              <a:spcBef>
                <a:spcPts val="1200"/>
              </a:spcBef>
              <a:spcAft>
                <a:spcPts val="0"/>
              </a:spcAft>
              <a:buNone/>
            </a:pPr>
            <a:r>
              <a:rPr lang="es" b="1"/>
              <a:t>¿ Cuándo se pueden producir errores en los datos?</a:t>
            </a:r>
            <a:endParaRPr b="1"/>
          </a:p>
          <a:p>
            <a:pPr marL="457200" lvl="0" indent="-330200" algn="l" rtl="0">
              <a:lnSpc>
                <a:spcPct val="150000"/>
              </a:lnSpc>
              <a:spcBef>
                <a:spcPts val="1200"/>
              </a:spcBef>
              <a:spcAft>
                <a:spcPts val="0"/>
              </a:spcAft>
              <a:buSzPts val="1600"/>
              <a:buFont typeface="Arial"/>
              <a:buChar char="❏"/>
            </a:pPr>
            <a:r>
              <a:rPr lang="es" sz="1600" b="1">
                <a:solidFill>
                  <a:srgbClr val="000080"/>
                </a:solidFill>
                <a:highlight>
                  <a:srgbClr val="F7F0E2"/>
                </a:highlight>
                <a:latin typeface="Arial"/>
                <a:ea typeface="Arial"/>
                <a:cs typeface="Arial"/>
                <a:sym typeface="Arial"/>
              </a:rPr>
              <a:t>Cuando insertamos una nueva fila en la tabla secundaria y el valor de la clave foránea no existe en la tabla principal</a:t>
            </a:r>
            <a:r>
              <a:rPr lang="es" sz="1600">
                <a:solidFill>
                  <a:srgbClr val="6B0101"/>
                </a:solidFill>
                <a:highlight>
                  <a:srgbClr val="F7F0E2"/>
                </a:highlight>
                <a:latin typeface="Arial"/>
                <a:ea typeface="Arial"/>
                <a:cs typeface="Arial"/>
                <a:sym typeface="Arial"/>
              </a:rPr>
              <a:t>. insertamos un nuevo habitante y en la columna </a:t>
            </a:r>
            <a:r>
              <a:rPr lang="es" sz="1600" i="1">
                <a:solidFill>
                  <a:srgbClr val="6B0101"/>
                </a:solidFill>
                <a:highlight>
                  <a:srgbClr val="F7F0E2"/>
                </a:highlight>
                <a:latin typeface="Arial"/>
                <a:ea typeface="Arial"/>
                <a:cs typeface="Arial"/>
                <a:sym typeface="Arial"/>
              </a:rPr>
              <a:t>poblacion</a:t>
            </a:r>
            <a:r>
              <a:rPr lang="es" sz="1600">
                <a:solidFill>
                  <a:srgbClr val="6B0101"/>
                </a:solidFill>
                <a:highlight>
                  <a:srgbClr val="F7F0E2"/>
                </a:highlight>
                <a:latin typeface="Arial"/>
                <a:ea typeface="Arial"/>
                <a:cs typeface="Arial"/>
                <a:sym typeface="Arial"/>
              </a:rPr>
              <a:t> escribimos un código de poblacion que no está en la tabla de poblaciones (una población que no existe).</a:t>
            </a:r>
            <a:endParaRPr sz="1600"/>
          </a:p>
          <a:p>
            <a:pPr marL="0" lvl="0" indent="0" algn="l" rtl="0">
              <a:lnSpc>
                <a:spcPct val="150000"/>
              </a:lnSpc>
              <a:spcBef>
                <a:spcPts val="0"/>
              </a:spcBef>
              <a:spcAft>
                <a:spcPts val="1200"/>
              </a:spcAft>
              <a:buNone/>
            </a:pP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92" name="Google Shape;292;p44"/>
          <p:cNvSpPr txBox="1">
            <a:spLocks noGrp="1"/>
          </p:cNvSpPr>
          <p:nvPr>
            <p:ph type="body" idx="1"/>
          </p:nvPr>
        </p:nvSpPr>
        <p:spPr>
          <a:xfrm>
            <a:off x="311700" y="1229875"/>
            <a:ext cx="8520600" cy="36303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modificamos el valor de la clave foránea, el nuevo valor debe existir en la tabla principal</a:t>
            </a:r>
            <a:r>
              <a:rPr lang="es">
                <a:solidFill>
                  <a:srgbClr val="6B0101"/>
                </a:solidFill>
                <a:highlight>
                  <a:srgbClr val="F7F0E2"/>
                </a:highlight>
                <a:latin typeface="Arial"/>
                <a:ea typeface="Arial"/>
                <a:cs typeface="Arial"/>
                <a:sym typeface="Arial"/>
              </a:rPr>
              <a:t>. Por ejemplo cambiamos la población de un habitante, tenía asignada la población 1 (porque estaba empadronado en valencia) y ahora se le asigna la población 2 porque cambia de lugar de residencia. La población 2 debe existir en la tabla de poblaciones.</a:t>
            </a:r>
            <a:endParaRPr>
              <a:solidFill>
                <a:srgbClr val="6B0101"/>
              </a:solidFill>
              <a:highlight>
                <a:srgbClr val="F7F0E2"/>
              </a:highlight>
              <a:latin typeface="Arial"/>
              <a:ea typeface="Arial"/>
              <a:cs typeface="Arial"/>
              <a:sym typeface="Arial"/>
            </a:endParaRPr>
          </a:p>
          <a:p>
            <a:pPr marL="0" lvl="0" indent="0" algn="l" rtl="0">
              <a:lnSpc>
                <a:spcPct val="150000"/>
              </a:lnSpc>
              <a:spcBef>
                <a:spcPts val="1200"/>
              </a:spcBef>
              <a:spcAft>
                <a:spcPts val="1200"/>
              </a:spcAft>
              <a:buNone/>
            </a:pPr>
            <a:endParaRPr sz="1500">
              <a:solidFill>
                <a:srgbClr val="6B0101"/>
              </a:solidFill>
              <a:highlight>
                <a:srgbClr val="F7F0E2"/>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298" name="Google Shape;298;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modificamos el valor de la clave principal de un registro que tiene 'hijos'</a:t>
            </a:r>
            <a:r>
              <a:rPr lang="es">
                <a:solidFill>
                  <a:srgbClr val="6B0101"/>
                </a:solidFill>
                <a:highlight>
                  <a:srgbClr val="F7F0E2"/>
                </a:highlight>
                <a:latin typeface="Arial"/>
                <a:ea typeface="Arial"/>
                <a:cs typeface="Arial"/>
                <a:sym typeface="Arial"/>
              </a:rPr>
              <a:t>, modificamos el código de Valencia, sustituimos el valor que tenía (1) por un nuevo valor (10), si Valencia tenía habitantes asignados, qué pasa con esos habitantes, no pueden seguir teniendo el codigo de población 1 porque la población 1 ya no existe, en este caso hay dos alternativas, no dejar cambiar el codigo de Valencia o bien cambiar el codigo de población de todos los habitantes de Valencia y asignarles el código 10.</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Integridad referencial</a:t>
            </a:r>
            <a:endParaRPr/>
          </a:p>
          <a:p>
            <a:pPr marL="0" lvl="0" indent="0" algn="l" rtl="0">
              <a:spcBef>
                <a:spcPts val="0"/>
              </a:spcBef>
              <a:spcAft>
                <a:spcPts val="0"/>
              </a:spcAft>
              <a:buNone/>
            </a:pPr>
            <a:endParaRPr/>
          </a:p>
        </p:txBody>
      </p:sp>
      <p:sp>
        <p:nvSpPr>
          <p:cNvPr id="304" name="Google Shape;304;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Arial"/>
              <a:buChar char="❏"/>
            </a:pPr>
            <a:r>
              <a:rPr lang="es" b="1">
                <a:solidFill>
                  <a:srgbClr val="000080"/>
                </a:solidFill>
                <a:highlight>
                  <a:srgbClr val="F7F0E2"/>
                </a:highlight>
                <a:latin typeface="Arial"/>
                <a:ea typeface="Arial"/>
                <a:cs typeface="Arial"/>
                <a:sym typeface="Arial"/>
              </a:rPr>
              <a:t>Cuando queremos borrar una fila de la tabla principal y ese registro tiene 'hijos'</a:t>
            </a:r>
            <a:r>
              <a:rPr lang="es">
                <a:solidFill>
                  <a:srgbClr val="6B0101"/>
                </a:solidFill>
                <a:highlight>
                  <a:srgbClr val="F7F0E2"/>
                </a:highlight>
                <a:latin typeface="Arial"/>
                <a:ea typeface="Arial"/>
                <a:cs typeface="Arial"/>
                <a:sym typeface="Arial"/>
              </a:rPr>
              <a:t>, por ejemplo queremos borrar la población 1 (Valencia) si existen habitantes asignados a la población 1, estos no se pueden quedar con el valor 1 en la columna población porque tendrían asignada una población que no existe. En este caso tenemos dos alternativas, no dejar borrar la población 1 de la tabla de poblaciones, o bien borrarla y poner a valor nulo el campo población de todos sus 'hijos'.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Actualización y borrado en cascada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10" name="Google Shape;310;p4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a:t>El actualizar y/o eliminar registros en cascada, son opciones que se definen cuando definimos la clave foránea y que le indican al sistema gestor qué hacer en los casos comentados en el punto anterior.</a:t>
            </a:r>
            <a:endParaRPr/>
          </a:p>
          <a:p>
            <a:pPr marL="457200" lvl="0" indent="-342900" algn="l" rtl="0">
              <a:lnSpc>
                <a:spcPct val="150000"/>
              </a:lnSpc>
              <a:spcBef>
                <a:spcPts val="1200"/>
              </a:spcBef>
              <a:spcAft>
                <a:spcPts val="0"/>
              </a:spcAft>
              <a:buSzPts val="1800"/>
              <a:buChar char="❏"/>
            </a:pPr>
            <a:r>
              <a:rPr lang="es" b="1"/>
              <a:t>Actualizar registros en cascada</a:t>
            </a:r>
            <a:endParaRPr b="1"/>
          </a:p>
          <a:p>
            <a:pPr marL="457200" lvl="0" indent="-342900" algn="l" rtl="0">
              <a:lnSpc>
                <a:spcPct val="150000"/>
              </a:lnSpc>
              <a:spcBef>
                <a:spcPts val="0"/>
              </a:spcBef>
              <a:spcAft>
                <a:spcPts val="0"/>
              </a:spcAft>
              <a:buSzPts val="1800"/>
              <a:buChar char="❏"/>
            </a:pPr>
            <a:r>
              <a:rPr lang="es" b="1"/>
              <a:t>Eliminar registros en cascada</a:t>
            </a:r>
            <a:endParaRPr b="1"/>
          </a:p>
          <a:p>
            <a:pPr marL="0" lvl="0" indent="0" algn="l" rtl="0">
              <a:spcBef>
                <a:spcPts val="1200"/>
              </a:spcBef>
              <a:spcAft>
                <a:spcPts val="12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Actualizar registros en cascada</a:t>
            </a:r>
            <a:endParaRPr/>
          </a:p>
        </p:txBody>
      </p:sp>
      <p:sp>
        <p:nvSpPr>
          <p:cNvPr id="316" name="Google Shape;316;p48"/>
          <p:cNvSpPr txBox="1">
            <a:spLocks noGrp="1"/>
          </p:cNvSpPr>
          <p:nvPr>
            <p:ph type="body" idx="1"/>
          </p:nvPr>
        </p:nvSpPr>
        <p:spPr>
          <a:xfrm>
            <a:off x="311700" y="1229875"/>
            <a:ext cx="8520600" cy="3604200"/>
          </a:xfrm>
          <a:prstGeom prst="rect">
            <a:avLst/>
          </a:prstGeom>
        </p:spPr>
        <p:txBody>
          <a:bodyPr spcFirstLastPara="1" wrap="square" lIns="91425" tIns="91425" rIns="91425" bIns="91425" anchor="t" anchorCtr="0">
            <a:normAutofit fontScale="92500" lnSpcReduction="20000"/>
          </a:bodyPr>
          <a:lstStyle/>
          <a:p>
            <a:pPr marL="457200" marR="139700" lvl="0" indent="-324093" algn="l" rtl="0">
              <a:lnSpc>
                <a:spcPct val="150000"/>
              </a:lnSpc>
              <a:spcBef>
                <a:spcPts val="1100"/>
              </a:spcBef>
              <a:spcAft>
                <a:spcPts val="0"/>
              </a:spcAft>
              <a:buSzPct val="100000"/>
              <a:buFont typeface="Arial"/>
              <a:buChar char="❏"/>
            </a:pPr>
            <a:r>
              <a:rPr lang="es" sz="1625">
                <a:solidFill>
                  <a:srgbClr val="6B0101"/>
                </a:solidFill>
                <a:highlight>
                  <a:srgbClr val="F7F0E2"/>
                </a:highlight>
                <a:latin typeface="Arial"/>
                <a:ea typeface="Arial"/>
                <a:cs typeface="Arial"/>
                <a:sym typeface="Arial"/>
              </a:rPr>
              <a:t>Esta opción le indica al sistema gestor de la base de datos que </a:t>
            </a:r>
            <a:r>
              <a:rPr lang="es" sz="1625" b="1">
                <a:solidFill>
                  <a:srgbClr val="000080"/>
                </a:solidFill>
                <a:highlight>
                  <a:srgbClr val="F7F0E2"/>
                </a:highlight>
                <a:latin typeface="Arial"/>
                <a:ea typeface="Arial"/>
                <a:cs typeface="Arial"/>
                <a:sym typeface="Arial"/>
              </a:rPr>
              <a:t>cuando se cambie un valor del campo clave de la tabla principal</a:t>
            </a:r>
            <a:r>
              <a:rPr lang="es" sz="1625">
                <a:solidFill>
                  <a:srgbClr val="6B0101"/>
                </a:solidFill>
                <a:highlight>
                  <a:srgbClr val="F7F0E2"/>
                </a:highlight>
                <a:latin typeface="Arial"/>
                <a:ea typeface="Arial"/>
                <a:cs typeface="Arial"/>
                <a:sym typeface="Arial"/>
              </a:rPr>
              <a:t>, automáticamente </a:t>
            </a:r>
            <a:r>
              <a:rPr lang="es" sz="1625" b="1">
                <a:solidFill>
                  <a:srgbClr val="000080"/>
                </a:solidFill>
                <a:highlight>
                  <a:srgbClr val="F7F0E2"/>
                </a:highlight>
                <a:latin typeface="Arial"/>
                <a:ea typeface="Arial"/>
                <a:cs typeface="Arial"/>
                <a:sym typeface="Arial"/>
              </a:rPr>
              <a:t>cambiará el valor de la clave foránea de los registros relacionados en la tabla secundaria</a:t>
            </a:r>
            <a:r>
              <a:rPr lang="es" sz="1625">
                <a:solidFill>
                  <a:srgbClr val="6B0101"/>
                </a:solidFill>
                <a:highlight>
                  <a:srgbClr val="F7F0E2"/>
                </a:highlight>
                <a:latin typeface="Arial"/>
                <a:ea typeface="Arial"/>
                <a:cs typeface="Arial"/>
                <a:sym typeface="Arial"/>
              </a:rPr>
              <a:t>.</a:t>
            </a:r>
            <a:endParaRPr sz="1625">
              <a:solidFill>
                <a:srgbClr val="6B0101"/>
              </a:solidFill>
              <a:highlight>
                <a:srgbClr val="F7F0E2"/>
              </a:highlight>
              <a:latin typeface="Arial"/>
              <a:ea typeface="Arial"/>
              <a:cs typeface="Arial"/>
              <a:sym typeface="Arial"/>
            </a:endParaRPr>
          </a:p>
          <a:p>
            <a:pPr marL="457200" marR="139700" lvl="0" indent="-324093" algn="l" rtl="0">
              <a:lnSpc>
                <a:spcPct val="150000"/>
              </a:lnSpc>
              <a:spcBef>
                <a:spcPts val="0"/>
              </a:spcBef>
              <a:spcAft>
                <a:spcPts val="0"/>
              </a:spcAft>
              <a:buClr>
                <a:srgbClr val="6B0101"/>
              </a:buClr>
              <a:buSzPct val="100000"/>
              <a:buFont typeface="Arial"/>
              <a:buChar char="❏"/>
            </a:pPr>
            <a:r>
              <a:rPr lang="es" sz="1625">
                <a:solidFill>
                  <a:srgbClr val="6B0101"/>
                </a:solidFill>
                <a:latin typeface="Arial"/>
                <a:ea typeface="Arial"/>
                <a:cs typeface="Arial"/>
                <a:sym typeface="Arial"/>
              </a:rPr>
              <a:t>Por ejemplo, si cambiamos en la tabla de poblaciones (la tabla principal) el valor 1 por el valor 10 en el campo codigo (la clave principal), automáticamente se actualizan todos los habitantes (en la tabla secundaria) que tienen el valor 1 en el campo poblacion (en la clave ajena) dejando 10 en vez de 1.</a:t>
            </a:r>
            <a:endParaRPr sz="1625">
              <a:solidFill>
                <a:srgbClr val="6B0101"/>
              </a:solidFill>
              <a:latin typeface="Arial"/>
              <a:ea typeface="Arial"/>
              <a:cs typeface="Arial"/>
              <a:sym typeface="Arial"/>
            </a:endParaRPr>
          </a:p>
          <a:p>
            <a:pPr marL="457200" marR="139700" lvl="0" indent="-324093" algn="l" rtl="0">
              <a:lnSpc>
                <a:spcPct val="150000"/>
              </a:lnSpc>
              <a:spcBef>
                <a:spcPts val="0"/>
              </a:spcBef>
              <a:spcAft>
                <a:spcPts val="0"/>
              </a:spcAft>
              <a:buClr>
                <a:srgbClr val="6B0101"/>
              </a:buClr>
              <a:buSzPct val="100000"/>
              <a:buFont typeface="Arial"/>
              <a:buChar char="❏"/>
            </a:pPr>
            <a:r>
              <a:rPr lang="es" sz="1625">
                <a:solidFill>
                  <a:srgbClr val="6B0101"/>
                </a:solidFill>
                <a:highlight>
                  <a:srgbClr val="F7F0E2"/>
                </a:highlight>
                <a:latin typeface="Arial"/>
                <a:ea typeface="Arial"/>
                <a:cs typeface="Arial"/>
                <a:sym typeface="Arial"/>
              </a:rPr>
              <a:t>Si no se tiene definida esta opción, no se puede cambiar los valores de la clave principal de la tabla principal. En este caso, si intentamos cambiar el valor 1 del codigo de la tabla de poblaciones , no se produce el cambio y el sistema nos devuelve un error o un mensaje que los registros no se han podido modificar por infracciones de clave.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Eliminar registros en cascada</a:t>
            </a:r>
            <a:endParaRPr/>
          </a:p>
          <a:p>
            <a:pPr marL="0" lvl="0" indent="0" algn="l" rtl="0">
              <a:spcBef>
                <a:spcPts val="0"/>
              </a:spcBef>
              <a:spcAft>
                <a:spcPts val="0"/>
              </a:spcAft>
              <a:buNone/>
            </a:pPr>
            <a:endParaRPr/>
          </a:p>
        </p:txBody>
      </p:sp>
      <p:sp>
        <p:nvSpPr>
          <p:cNvPr id="322" name="Google Shape;322;p49"/>
          <p:cNvSpPr txBox="1">
            <a:spLocks noGrp="1"/>
          </p:cNvSpPr>
          <p:nvPr>
            <p:ph type="body" idx="1"/>
          </p:nvPr>
        </p:nvSpPr>
        <p:spPr>
          <a:xfrm>
            <a:off x="311700" y="1229875"/>
            <a:ext cx="8520600" cy="3617100"/>
          </a:xfrm>
          <a:prstGeom prst="rect">
            <a:avLst/>
          </a:prstGeom>
        </p:spPr>
        <p:txBody>
          <a:bodyPr spcFirstLastPara="1" wrap="square" lIns="91425" tIns="91425" rIns="91425" bIns="91425" anchor="t" anchorCtr="0">
            <a:normAutofit lnSpcReduction="20000"/>
          </a:bodyPr>
          <a:lstStyle/>
          <a:p>
            <a:pPr marL="457200" marR="139700" lvl="0" indent="-330200" algn="l" rtl="0">
              <a:lnSpc>
                <a:spcPct val="150000"/>
              </a:lnSpc>
              <a:spcBef>
                <a:spcPts val="1100"/>
              </a:spcBef>
              <a:spcAft>
                <a:spcPts val="0"/>
              </a:spcAft>
              <a:buSzPts val="1600"/>
              <a:buFont typeface="Arial"/>
              <a:buChar char="❏"/>
            </a:pPr>
            <a:r>
              <a:rPr lang="es" sz="1600">
                <a:solidFill>
                  <a:srgbClr val="6B0101"/>
                </a:solidFill>
                <a:highlight>
                  <a:srgbClr val="F7F0E2"/>
                </a:highlight>
                <a:latin typeface="Arial"/>
                <a:ea typeface="Arial"/>
                <a:cs typeface="Arial"/>
                <a:sym typeface="Arial"/>
              </a:rPr>
              <a:t>Esta opción le indica al sistema gestor de la base de datos que </a:t>
            </a:r>
            <a:r>
              <a:rPr lang="es" sz="1600" b="1">
                <a:solidFill>
                  <a:srgbClr val="000080"/>
                </a:solidFill>
                <a:highlight>
                  <a:srgbClr val="F7F0E2"/>
                </a:highlight>
                <a:latin typeface="Arial"/>
                <a:ea typeface="Arial"/>
                <a:cs typeface="Arial"/>
                <a:sym typeface="Arial"/>
              </a:rPr>
              <a:t>cuando se elimina un registro de la tabla principal</a:t>
            </a:r>
            <a:r>
              <a:rPr lang="es" sz="1600">
                <a:solidFill>
                  <a:srgbClr val="6B0101"/>
                </a:solidFill>
                <a:highlight>
                  <a:srgbClr val="F7F0E2"/>
                </a:highlight>
                <a:latin typeface="Arial"/>
                <a:ea typeface="Arial"/>
                <a:cs typeface="Arial"/>
                <a:sym typeface="Arial"/>
              </a:rPr>
              <a:t> automáticamente </a:t>
            </a:r>
            <a:r>
              <a:rPr lang="es" sz="1600" b="1">
                <a:solidFill>
                  <a:srgbClr val="000080"/>
                </a:solidFill>
                <a:highlight>
                  <a:srgbClr val="F7F0E2"/>
                </a:highlight>
                <a:latin typeface="Arial"/>
                <a:ea typeface="Arial"/>
                <a:cs typeface="Arial"/>
                <a:sym typeface="Arial"/>
              </a:rPr>
              <a:t>se borran también los registros relacionados en la tabla secundaria</a:t>
            </a:r>
            <a:r>
              <a:rPr lang="es" sz="1600">
                <a:solidFill>
                  <a:srgbClr val="6B0101"/>
                </a:solidFill>
                <a:highlight>
                  <a:srgbClr val="F7F0E2"/>
                </a:highlight>
                <a:latin typeface="Arial"/>
                <a:ea typeface="Arial"/>
                <a:cs typeface="Arial"/>
                <a:sym typeface="Arial"/>
              </a:rPr>
              <a:t>.</a:t>
            </a:r>
            <a:endParaRPr sz="1600">
              <a:solidFill>
                <a:srgbClr val="6B0101"/>
              </a:solidFill>
              <a:highlight>
                <a:srgbClr val="F7F0E2"/>
              </a:highlight>
              <a:latin typeface="Arial"/>
              <a:ea typeface="Arial"/>
              <a:cs typeface="Arial"/>
              <a:sym typeface="Arial"/>
            </a:endParaRPr>
          </a:p>
          <a:p>
            <a:pPr marL="457200" marR="139700" lvl="0" indent="-330200" algn="l" rtl="0">
              <a:lnSpc>
                <a:spcPct val="150000"/>
              </a:lnSpc>
              <a:spcBef>
                <a:spcPts val="0"/>
              </a:spcBef>
              <a:spcAft>
                <a:spcPts val="0"/>
              </a:spcAft>
              <a:buClr>
                <a:srgbClr val="6B0101"/>
              </a:buClr>
              <a:buSzPts val="1600"/>
              <a:buFont typeface="Arial"/>
              <a:buChar char="❏"/>
            </a:pPr>
            <a:r>
              <a:rPr lang="es" sz="1600">
                <a:solidFill>
                  <a:srgbClr val="6B0101"/>
                </a:solidFill>
                <a:latin typeface="Arial"/>
                <a:ea typeface="Arial"/>
                <a:cs typeface="Arial"/>
                <a:sym typeface="Arial"/>
              </a:rPr>
              <a:t>Por ejemplo: Si borramos la población Onteniente en la tabla de poblaciones, automáticamente todos los habitantes de Onteniente se borrarán de la tabla de habitantes.</a:t>
            </a:r>
            <a:endParaRPr sz="1600">
              <a:solidFill>
                <a:srgbClr val="6B0101"/>
              </a:solidFill>
              <a:latin typeface="Arial"/>
              <a:ea typeface="Arial"/>
              <a:cs typeface="Arial"/>
              <a:sym typeface="Arial"/>
            </a:endParaRPr>
          </a:p>
          <a:p>
            <a:pPr marL="457200" marR="139700" lvl="0" indent="-330200" algn="l" rtl="0">
              <a:lnSpc>
                <a:spcPct val="150000"/>
              </a:lnSpc>
              <a:spcBef>
                <a:spcPts val="0"/>
              </a:spcBef>
              <a:spcAft>
                <a:spcPts val="0"/>
              </a:spcAft>
              <a:buClr>
                <a:srgbClr val="6B0101"/>
              </a:buClr>
              <a:buSzPts val="1600"/>
              <a:buFont typeface="Arial"/>
              <a:buChar char="❏"/>
            </a:pPr>
            <a:r>
              <a:rPr lang="es" sz="1600">
                <a:solidFill>
                  <a:srgbClr val="6B0101"/>
                </a:solidFill>
                <a:highlight>
                  <a:srgbClr val="F7F0E2"/>
                </a:highlight>
                <a:latin typeface="Arial"/>
                <a:ea typeface="Arial"/>
                <a:cs typeface="Arial"/>
                <a:sym typeface="Arial"/>
              </a:rPr>
              <a:t>Si no se tiene definida esta opción, no se pueden borrar registros de la tabla principal si estos tienen registros relacionados en la tabla secundaria. En este caso, si intentamos borrar la población Onteniente, no se produce el borrado y el sistema nos devuelve un error o un mensaje que los registros no se han podido eliminar por infracciones de clave.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I</a:t>
            </a:r>
            <a:endParaRPr/>
          </a:p>
        </p:txBody>
      </p:sp>
      <p:sp>
        <p:nvSpPr>
          <p:cNvPr id="328" name="Google Shape;328;p50"/>
          <p:cNvSpPr txBox="1">
            <a:spLocks noGrp="1"/>
          </p:cNvSpPr>
          <p:nvPr>
            <p:ph type="body" idx="1"/>
          </p:nvPr>
        </p:nvSpPr>
        <p:spPr>
          <a:xfrm>
            <a:off x="311700" y="1998200"/>
            <a:ext cx="8520600" cy="2841900"/>
          </a:xfrm>
          <a:prstGeom prst="rect">
            <a:avLst/>
          </a:prstGeom>
        </p:spPr>
        <p:txBody>
          <a:bodyPr spcFirstLastPara="1" wrap="square" lIns="91425" tIns="91425" rIns="91425" bIns="91425" anchor="t" anchorCtr="0">
            <a:normAutofit fontScale="25000" lnSpcReduction="20000"/>
          </a:bodyPr>
          <a:lstStyle/>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VARCHAR es una buena opción para las columnas de nombre, owner (propietario) y especie porque los valores de las columnas varían en longitud. Las longitudes en esas definiciones de columna no tienen que ser las mismas y no tienen que ser 20. Normalmente, se puede elegir cualquier longitud entre 1 y 65535, la que sea más lógica para el dato. </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Si hace una mala elección y luego resulta que se necesita un campo más largo, MySQL proporciona una instrucción ALTER TABLE.</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Se pueden elegir varios tipos de valores para representar el sexo en los registros de animales, como 'm' y 'f', o quizás 'macho' y 'hembra'. Es más fácil utilizar los caracteres individuales 'm' y 'f'.</a:t>
            </a:r>
            <a:endParaRPr sz="5325">
              <a:solidFill>
                <a:srgbClr val="202124"/>
              </a:solidFill>
              <a:highlight>
                <a:srgbClr val="F8F9FA"/>
              </a:highlight>
            </a:endParaRPr>
          </a:p>
          <a:p>
            <a:pPr marL="457200" marR="38100" lvl="0" indent="0" algn="l" rtl="0">
              <a:lnSpc>
                <a:spcPct val="128571"/>
              </a:lnSpc>
              <a:spcBef>
                <a:spcPts val="0"/>
              </a:spcBef>
              <a:spcAft>
                <a:spcPts val="0"/>
              </a:spcAft>
              <a:buNone/>
            </a:pPr>
            <a:endParaRPr sz="5325">
              <a:solidFill>
                <a:srgbClr val="202124"/>
              </a:solidFill>
              <a:highlight>
                <a:srgbClr val="F8F9FA"/>
              </a:highlight>
            </a:endParaRPr>
          </a:p>
          <a:p>
            <a:pPr marL="457200" marR="38100" lvl="0" indent="-313149" algn="l" rtl="0">
              <a:lnSpc>
                <a:spcPct val="128571"/>
              </a:lnSpc>
              <a:spcBef>
                <a:spcPts val="0"/>
              </a:spcBef>
              <a:spcAft>
                <a:spcPts val="0"/>
              </a:spcAft>
              <a:buClr>
                <a:srgbClr val="202124"/>
              </a:buClr>
              <a:buSzPct val="100000"/>
              <a:buChar char="❏"/>
            </a:pPr>
            <a:r>
              <a:rPr lang="es" sz="5325">
                <a:solidFill>
                  <a:srgbClr val="202124"/>
                </a:solidFill>
                <a:highlight>
                  <a:srgbClr val="F8F9FA"/>
                </a:highlight>
              </a:rPr>
              <a:t>Usar el tipo de datos DATE para las columnas de nacimiento y muerte es una opción bastante clara.</a:t>
            </a:r>
            <a:endParaRPr sz="5325">
              <a:solidFill>
                <a:srgbClr val="202124"/>
              </a:solidFill>
              <a:highlight>
                <a:srgbClr val="F8F9FA"/>
              </a:highlight>
            </a:endParaRPr>
          </a:p>
          <a:p>
            <a:pPr marL="0" marR="38100" lvl="0" indent="0" algn="l" rtl="0">
              <a:lnSpc>
                <a:spcPct val="128571"/>
              </a:lnSpc>
              <a:spcBef>
                <a:spcPts val="0"/>
              </a:spcBef>
              <a:spcAft>
                <a:spcPts val="0"/>
              </a:spcAft>
              <a:buNone/>
            </a:pPr>
            <a:endParaRPr sz="2100">
              <a:solidFill>
                <a:srgbClr val="202124"/>
              </a:solidFill>
              <a:highlight>
                <a:srgbClr val="F8F9FA"/>
              </a:highlight>
              <a:latin typeface="Arial"/>
              <a:ea typeface="Arial"/>
              <a:cs typeface="Arial"/>
              <a:sym typeface="Arial"/>
            </a:endParaRPr>
          </a:p>
        </p:txBody>
      </p:sp>
      <p:pic>
        <p:nvPicPr>
          <p:cNvPr id="329" name="Google Shape;329;p50"/>
          <p:cNvPicPr preferRelativeResize="0"/>
          <p:nvPr/>
        </p:nvPicPr>
        <p:blipFill>
          <a:blip r:embed="rId3">
            <a:alphaModFix/>
          </a:blip>
          <a:stretch>
            <a:fillRect/>
          </a:stretch>
        </p:blipFill>
        <p:spPr>
          <a:xfrm>
            <a:off x="1657350" y="1069850"/>
            <a:ext cx="5829300" cy="876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Comandos para mostrar información sobre las tablas</a:t>
            </a:r>
            <a:endParaRPr/>
          </a:p>
        </p:txBody>
      </p:sp>
      <p:pic>
        <p:nvPicPr>
          <p:cNvPr id="335" name="Google Shape;335;p51"/>
          <p:cNvPicPr preferRelativeResize="0"/>
          <p:nvPr/>
        </p:nvPicPr>
        <p:blipFill>
          <a:blip r:embed="rId3">
            <a:alphaModFix/>
          </a:blip>
          <a:stretch>
            <a:fillRect/>
          </a:stretch>
        </p:blipFill>
        <p:spPr>
          <a:xfrm>
            <a:off x="311688" y="1017800"/>
            <a:ext cx="3000375" cy="1628775"/>
          </a:xfrm>
          <a:prstGeom prst="rect">
            <a:avLst/>
          </a:prstGeom>
          <a:noFill/>
          <a:ln>
            <a:noFill/>
          </a:ln>
        </p:spPr>
      </p:pic>
      <p:pic>
        <p:nvPicPr>
          <p:cNvPr id="336" name="Google Shape;336;p51"/>
          <p:cNvPicPr preferRelativeResize="0"/>
          <p:nvPr/>
        </p:nvPicPr>
        <p:blipFill>
          <a:blip r:embed="rId4">
            <a:alphaModFix/>
          </a:blip>
          <a:stretch>
            <a:fillRect/>
          </a:stretch>
        </p:blipFill>
        <p:spPr>
          <a:xfrm>
            <a:off x="3774513" y="947900"/>
            <a:ext cx="5057775" cy="2466975"/>
          </a:xfrm>
          <a:prstGeom prst="rect">
            <a:avLst/>
          </a:prstGeom>
          <a:noFill/>
          <a:ln>
            <a:noFill/>
          </a:ln>
        </p:spPr>
      </p:pic>
      <p:pic>
        <p:nvPicPr>
          <p:cNvPr id="337" name="Google Shape;337;p51"/>
          <p:cNvPicPr preferRelativeResize="0"/>
          <p:nvPr/>
        </p:nvPicPr>
        <p:blipFill>
          <a:blip r:embed="rId5">
            <a:alphaModFix/>
          </a:blip>
          <a:stretch>
            <a:fillRect/>
          </a:stretch>
        </p:blipFill>
        <p:spPr>
          <a:xfrm>
            <a:off x="385100" y="2980950"/>
            <a:ext cx="5391150" cy="192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SQL</a:t>
            </a:r>
            <a:endParaRPr/>
          </a:p>
        </p:txBody>
      </p:sp>
      <p:sp>
        <p:nvSpPr>
          <p:cNvPr id="106" name="Google Shape;106;p16"/>
          <p:cNvSpPr txBox="1">
            <a:spLocks noGrp="1"/>
          </p:cNvSpPr>
          <p:nvPr>
            <p:ph type="body" idx="1"/>
          </p:nvPr>
        </p:nvSpPr>
        <p:spPr>
          <a:xfrm>
            <a:off x="311700" y="1229875"/>
            <a:ext cx="3945600" cy="3639900"/>
          </a:xfrm>
          <a:prstGeom prst="rect">
            <a:avLst/>
          </a:prstGeom>
        </p:spPr>
        <p:txBody>
          <a:bodyPr spcFirstLastPara="1" wrap="square" lIns="91425" tIns="91425" rIns="91425" bIns="91425" anchor="t" anchorCtr="0">
            <a:normAutofit fontScale="55000" lnSpcReduction="10000"/>
          </a:bodyPr>
          <a:lstStyle/>
          <a:p>
            <a:pPr marL="0" lvl="0" indent="0" algn="just" rtl="0">
              <a:spcBef>
                <a:spcPts val="1100"/>
              </a:spcBef>
              <a:spcAft>
                <a:spcPts val="0"/>
              </a:spcAft>
              <a:buNone/>
            </a:pPr>
            <a:r>
              <a:rPr lang="es" sz="2195">
                <a:solidFill>
                  <a:srgbClr val="333333"/>
                </a:solidFill>
                <a:highlight>
                  <a:srgbClr val="FFFFFF"/>
                </a:highlight>
              </a:rPr>
              <a:t>El lenguaje SQL consta de varios elementos:</a:t>
            </a:r>
            <a:endParaRPr sz="2195">
              <a:solidFill>
                <a:srgbClr val="333333"/>
              </a:solidFill>
              <a:highlight>
                <a:srgbClr val="FFFFFF"/>
              </a:highlight>
            </a:endParaRPr>
          </a:p>
          <a:p>
            <a:pPr marL="0" lvl="0" indent="0" algn="l" rtl="0">
              <a:lnSpc>
                <a:spcPct val="130000"/>
              </a:lnSpc>
              <a:spcBef>
                <a:spcPts val="1100"/>
              </a:spcBef>
              <a:spcAft>
                <a:spcPts val="0"/>
              </a:spcAft>
              <a:buNone/>
            </a:pPr>
            <a:r>
              <a:rPr lang="es" sz="2195" b="1">
                <a:solidFill>
                  <a:srgbClr val="333333"/>
                </a:solidFill>
                <a:highlight>
                  <a:srgbClr val="FFFFFF"/>
                </a:highlight>
              </a:rPr>
              <a:t>Lenguaje de definición de datos (DDL)</a:t>
            </a:r>
            <a:r>
              <a:rPr lang="es" sz="2195">
                <a:solidFill>
                  <a:srgbClr val="333333"/>
                </a:solidFill>
                <a:highlight>
                  <a:srgbClr val="FFFFFF"/>
                </a:highlight>
              </a:rPr>
              <a:t>: proporciona órdenes para definir, modificar o eliminar los distintos objetos de la base de datos (tablas, vistas, índices…).</a:t>
            </a:r>
            <a:endParaRPr sz="2195">
              <a:solidFill>
                <a:srgbClr val="333333"/>
              </a:solidFill>
              <a:highlight>
                <a:srgbClr val="FFFFFF"/>
              </a:highlight>
            </a:endParaRPr>
          </a:p>
          <a:p>
            <a:pPr marL="0" lvl="0" indent="0" algn="l" rtl="0">
              <a:lnSpc>
                <a:spcPct val="130000"/>
              </a:lnSpc>
              <a:spcBef>
                <a:spcPts val="1300"/>
              </a:spcBef>
              <a:spcAft>
                <a:spcPts val="0"/>
              </a:spcAft>
              <a:buNone/>
            </a:pPr>
            <a:r>
              <a:rPr lang="es" sz="2195" b="1">
                <a:solidFill>
                  <a:srgbClr val="333333"/>
                </a:solidFill>
                <a:highlight>
                  <a:srgbClr val="FFFFFF"/>
                </a:highlight>
              </a:rPr>
              <a:t>Lenguaje de Manipulación de Datos (DML)</a:t>
            </a:r>
            <a:r>
              <a:rPr lang="es" sz="2195">
                <a:solidFill>
                  <a:srgbClr val="333333"/>
                </a:solidFill>
                <a:highlight>
                  <a:srgbClr val="FFFFFF"/>
                </a:highlight>
              </a:rPr>
              <a:t>: proporciona órdenes para insertar, suprimir y modificar registros o filas de las tablas. También contempla la realización de consultas sobre la BD.</a:t>
            </a:r>
            <a:endParaRPr sz="2195">
              <a:solidFill>
                <a:srgbClr val="333333"/>
              </a:solidFill>
              <a:highlight>
                <a:srgbClr val="FFFFFF"/>
              </a:highlight>
            </a:endParaRPr>
          </a:p>
          <a:p>
            <a:pPr marL="0" lvl="0" indent="0" algn="l" rtl="0">
              <a:lnSpc>
                <a:spcPct val="130000"/>
              </a:lnSpc>
              <a:spcBef>
                <a:spcPts val="1300"/>
              </a:spcBef>
              <a:spcAft>
                <a:spcPts val="0"/>
              </a:spcAft>
              <a:buNone/>
            </a:pPr>
            <a:r>
              <a:rPr lang="es" sz="2195" b="1">
                <a:solidFill>
                  <a:srgbClr val="333333"/>
                </a:solidFill>
                <a:highlight>
                  <a:srgbClr val="FFFFFF"/>
                </a:highlight>
              </a:rPr>
              <a:t>Lenguaje de Control de Datos (DCL)</a:t>
            </a:r>
            <a:r>
              <a:rPr lang="es" sz="2195">
                <a:solidFill>
                  <a:srgbClr val="333333"/>
                </a:solidFill>
                <a:highlight>
                  <a:srgbClr val="FFFFFF"/>
                </a:highlight>
              </a:rPr>
              <a:t>: permite establecer derechos de acceso de los usuarios sobre los distintos objetos de la base de datos. Lo forman las instrucciones </a:t>
            </a:r>
            <a:r>
              <a:rPr lang="es" sz="2195" b="1">
                <a:solidFill>
                  <a:srgbClr val="333333"/>
                </a:solidFill>
                <a:highlight>
                  <a:srgbClr val="FFFFFF"/>
                </a:highlight>
              </a:rPr>
              <a:t>GRANT</a:t>
            </a:r>
            <a:r>
              <a:rPr lang="es" sz="2195">
                <a:solidFill>
                  <a:srgbClr val="333333"/>
                </a:solidFill>
                <a:highlight>
                  <a:srgbClr val="FFFFFF"/>
                </a:highlight>
              </a:rPr>
              <a:t> y </a:t>
            </a:r>
            <a:r>
              <a:rPr lang="es" sz="2195" b="1">
                <a:solidFill>
                  <a:srgbClr val="333333"/>
                </a:solidFill>
                <a:highlight>
                  <a:srgbClr val="FFFFFF"/>
                </a:highlight>
              </a:rPr>
              <a:t>REVOKE</a:t>
            </a:r>
            <a:r>
              <a:rPr lang="es" sz="2195">
                <a:solidFill>
                  <a:srgbClr val="333333"/>
                </a:solidFill>
                <a:highlight>
                  <a:srgbClr val="FFFFFF"/>
                </a:highlight>
              </a:rPr>
              <a:t>.</a:t>
            </a:r>
            <a:endParaRPr sz="2195">
              <a:solidFill>
                <a:srgbClr val="333333"/>
              </a:solidFill>
              <a:highlight>
                <a:srgbClr val="FFFFFF"/>
              </a:highlight>
            </a:endParaRPr>
          </a:p>
          <a:p>
            <a:pPr marL="0" lvl="0" indent="0" algn="l" rtl="0">
              <a:spcBef>
                <a:spcPts val="1300"/>
              </a:spcBef>
              <a:spcAft>
                <a:spcPts val="1200"/>
              </a:spcAft>
              <a:buNone/>
            </a:pPr>
            <a:endParaRPr/>
          </a:p>
        </p:txBody>
      </p:sp>
      <p:pic>
        <p:nvPicPr>
          <p:cNvPr id="107" name="Google Shape;107;p16"/>
          <p:cNvPicPr preferRelativeResize="0"/>
          <p:nvPr/>
        </p:nvPicPr>
        <p:blipFill>
          <a:blip r:embed="rId3">
            <a:alphaModFix/>
          </a:blip>
          <a:stretch>
            <a:fillRect/>
          </a:stretch>
        </p:blipFill>
        <p:spPr>
          <a:xfrm>
            <a:off x="4257200" y="1620175"/>
            <a:ext cx="4886799" cy="2859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 de tablas</a:t>
            </a:r>
            <a:endParaRPr/>
          </a:p>
        </p:txBody>
      </p:sp>
      <p:sp>
        <p:nvSpPr>
          <p:cNvPr id="343" name="Google Shape;343;p5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100">
                <a:solidFill>
                  <a:srgbClr val="333333"/>
                </a:solidFill>
                <a:highlight>
                  <a:srgbClr val="FFFFFF"/>
                </a:highlight>
                <a:latin typeface="Arial"/>
                <a:ea typeface="Arial"/>
                <a:cs typeface="Arial"/>
                <a:sym typeface="Arial"/>
              </a:rPr>
              <a:t>La sentencia en SQL para eliminar tablas es </a:t>
            </a:r>
            <a:r>
              <a:rPr lang="es" sz="1100" b="1">
                <a:solidFill>
                  <a:srgbClr val="333333"/>
                </a:solidFill>
                <a:highlight>
                  <a:srgbClr val="FFFFFF"/>
                </a:highlight>
                <a:latin typeface="Arial"/>
                <a:ea typeface="Arial"/>
                <a:cs typeface="Arial"/>
                <a:sym typeface="Arial"/>
              </a:rPr>
              <a:t>DROP TABLE</a:t>
            </a:r>
            <a:r>
              <a:rPr lang="es" sz="1100">
                <a:solidFill>
                  <a:srgbClr val="333333"/>
                </a:solidFill>
                <a:highlight>
                  <a:srgbClr val="FFFFFF"/>
                </a:highlight>
                <a:latin typeface="Arial"/>
                <a:ea typeface="Arial"/>
                <a:cs typeface="Arial"/>
                <a:sym typeface="Arial"/>
              </a:rPr>
              <a:t>. Su sintaxis es:</a:t>
            </a:r>
            <a:endParaRPr sz="1100">
              <a:solidFill>
                <a:srgbClr val="333333"/>
              </a:solidFill>
              <a:highlight>
                <a:srgbClr val="FFFFFF"/>
              </a:highlight>
              <a:latin typeface="Arial"/>
              <a:ea typeface="Arial"/>
              <a:cs typeface="Arial"/>
              <a:sym typeface="Arial"/>
            </a:endParaRPr>
          </a:p>
          <a:p>
            <a:pPr marL="0" lvl="0" indent="0" algn="l" rtl="0">
              <a:spcBef>
                <a:spcPts val="11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s" sz="1100">
                <a:solidFill>
                  <a:srgbClr val="333333"/>
                </a:solidFill>
                <a:highlight>
                  <a:srgbClr val="FFFFFF"/>
                </a:highlight>
                <a:latin typeface="Arial"/>
                <a:ea typeface="Arial"/>
                <a:cs typeface="Arial"/>
                <a:sym typeface="Arial"/>
              </a:rPr>
              <a:t>La opción </a:t>
            </a:r>
            <a:r>
              <a:rPr lang="es" sz="1100" b="1">
                <a:solidFill>
                  <a:srgbClr val="333333"/>
                </a:solidFill>
                <a:highlight>
                  <a:srgbClr val="FFFFFF"/>
                </a:highlight>
                <a:latin typeface="Arial"/>
                <a:ea typeface="Arial"/>
                <a:cs typeface="Arial"/>
                <a:sym typeface="Arial"/>
              </a:rPr>
              <a:t>CASCADE CONSTRAINTS</a:t>
            </a:r>
            <a:r>
              <a:rPr lang="es" sz="1100">
                <a:solidFill>
                  <a:srgbClr val="333333"/>
                </a:solidFill>
                <a:highlight>
                  <a:srgbClr val="FFFFFF"/>
                </a:highlight>
                <a:latin typeface="Arial"/>
                <a:ea typeface="Arial"/>
                <a:cs typeface="Arial"/>
                <a:sym typeface="Arial"/>
              </a:rPr>
              <a:t> permite eliminar una tabla que contenga atributos referenciados por otras tablas, eliminando también todas esas referencias.</a:t>
            </a:r>
            <a:endParaRPr/>
          </a:p>
        </p:txBody>
      </p:sp>
      <p:pic>
        <p:nvPicPr>
          <p:cNvPr id="344" name="Google Shape;344;p52"/>
          <p:cNvPicPr preferRelativeResize="0"/>
          <p:nvPr/>
        </p:nvPicPr>
        <p:blipFill>
          <a:blip r:embed="rId3">
            <a:alphaModFix/>
          </a:blip>
          <a:stretch>
            <a:fillRect/>
          </a:stretch>
        </p:blipFill>
        <p:spPr>
          <a:xfrm>
            <a:off x="311700" y="1679000"/>
            <a:ext cx="3162300" cy="838200"/>
          </a:xfrm>
          <a:prstGeom prst="rect">
            <a:avLst/>
          </a:prstGeom>
          <a:noFill/>
          <a:ln>
            <a:noFill/>
          </a:ln>
        </p:spPr>
      </p:pic>
      <p:pic>
        <p:nvPicPr>
          <p:cNvPr id="345" name="Google Shape;345;p52"/>
          <p:cNvPicPr preferRelativeResize="0"/>
          <p:nvPr/>
        </p:nvPicPr>
        <p:blipFill>
          <a:blip r:embed="rId4">
            <a:alphaModFix/>
          </a:blip>
          <a:stretch>
            <a:fillRect/>
          </a:stretch>
        </p:blipFill>
        <p:spPr>
          <a:xfrm>
            <a:off x="0" y="3394117"/>
            <a:ext cx="9143999" cy="103426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Eliminación de tablas</a:t>
            </a:r>
            <a:endParaRPr/>
          </a:p>
          <a:p>
            <a:pPr marL="0" lvl="0" indent="0" algn="l" rtl="0">
              <a:spcBef>
                <a:spcPts val="0"/>
              </a:spcBef>
              <a:spcAft>
                <a:spcPts val="0"/>
              </a:spcAft>
              <a:buNone/>
            </a:pPr>
            <a:endParaRPr/>
          </a:p>
        </p:txBody>
      </p:sp>
      <p:pic>
        <p:nvPicPr>
          <p:cNvPr id="351" name="Google Shape;351;p53"/>
          <p:cNvPicPr preferRelativeResize="0"/>
          <p:nvPr/>
        </p:nvPicPr>
        <p:blipFill>
          <a:blip r:embed="rId3">
            <a:alphaModFix/>
          </a:blip>
          <a:stretch>
            <a:fillRect/>
          </a:stretch>
        </p:blipFill>
        <p:spPr>
          <a:xfrm>
            <a:off x="103613" y="2785038"/>
            <a:ext cx="8936774" cy="2015625"/>
          </a:xfrm>
          <a:prstGeom prst="rect">
            <a:avLst/>
          </a:prstGeom>
          <a:noFill/>
          <a:ln>
            <a:noFill/>
          </a:ln>
        </p:spPr>
      </p:pic>
      <p:pic>
        <p:nvPicPr>
          <p:cNvPr id="352" name="Google Shape;352;p53"/>
          <p:cNvPicPr preferRelativeResize="0"/>
          <p:nvPr/>
        </p:nvPicPr>
        <p:blipFill>
          <a:blip r:embed="rId4">
            <a:alphaModFix/>
          </a:blip>
          <a:stretch>
            <a:fillRect/>
          </a:stretch>
        </p:blipFill>
        <p:spPr>
          <a:xfrm>
            <a:off x="2686050" y="1451550"/>
            <a:ext cx="3771900" cy="133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Modificación de tablas</a:t>
            </a:r>
            <a:endParaRPr/>
          </a:p>
        </p:txBody>
      </p:sp>
      <p:pic>
        <p:nvPicPr>
          <p:cNvPr id="358" name="Google Shape;358;p54"/>
          <p:cNvPicPr preferRelativeResize="0"/>
          <p:nvPr/>
        </p:nvPicPr>
        <p:blipFill>
          <a:blip r:embed="rId3">
            <a:alphaModFix/>
          </a:blip>
          <a:stretch>
            <a:fillRect/>
          </a:stretch>
        </p:blipFill>
        <p:spPr>
          <a:xfrm>
            <a:off x="311700" y="1148700"/>
            <a:ext cx="8277225" cy="3200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Borrar el contenido de una tabla</a:t>
            </a:r>
            <a:endParaRPr/>
          </a:p>
        </p:txBody>
      </p:sp>
      <p:pic>
        <p:nvPicPr>
          <p:cNvPr id="364" name="Google Shape;364;p55"/>
          <p:cNvPicPr preferRelativeResize="0"/>
          <p:nvPr/>
        </p:nvPicPr>
        <p:blipFill>
          <a:blip r:embed="rId3">
            <a:alphaModFix/>
          </a:blip>
          <a:stretch>
            <a:fillRect/>
          </a:stretch>
        </p:blipFill>
        <p:spPr>
          <a:xfrm>
            <a:off x="152400" y="1910275"/>
            <a:ext cx="8839200" cy="197171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p:txBody>
      </p:sp>
      <p:sp>
        <p:nvSpPr>
          <p:cNvPr id="370" name="Google Shape;370;p5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solidFill>
                  <a:srgbClr val="333333"/>
                </a:solidFill>
                <a:highlight>
                  <a:srgbClr val="FFFFFF"/>
                </a:highlight>
              </a:rPr>
              <a:t>La cláusula </a:t>
            </a:r>
            <a:r>
              <a:rPr lang="es" sz="1300" b="1">
                <a:solidFill>
                  <a:srgbClr val="333333"/>
                </a:solidFill>
                <a:highlight>
                  <a:srgbClr val="FFFFFF"/>
                </a:highlight>
              </a:rPr>
              <a:t>ALTER TABLE</a:t>
            </a:r>
            <a:r>
              <a:rPr lang="es" sz="1300">
                <a:solidFill>
                  <a:srgbClr val="333333"/>
                </a:solidFill>
                <a:highlight>
                  <a:srgbClr val="FFFFFF"/>
                </a:highlight>
              </a:rPr>
              <a:t> permite hacer cambios en la estructura de una tabla: añadir columna, borrar columna, modificar columna.</a:t>
            </a:r>
            <a:endParaRPr sz="1300">
              <a:solidFill>
                <a:srgbClr val="333333"/>
              </a:solidFill>
              <a:highlight>
                <a:srgbClr val="FFFFFF"/>
              </a:highlight>
            </a:endParaRPr>
          </a:p>
          <a:p>
            <a:pPr marL="0" lvl="0" indent="0" algn="just" rtl="0">
              <a:spcBef>
                <a:spcPts val="1200"/>
              </a:spcBef>
              <a:spcAft>
                <a:spcPts val="0"/>
              </a:spcAft>
              <a:buNone/>
            </a:pPr>
            <a:r>
              <a:rPr lang="es" sz="1300" b="1">
                <a:solidFill>
                  <a:srgbClr val="333333"/>
                </a:solidFill>
                <a:highlight>
                  <a:srgbClr val="FFFFFF"/>
                </a:highlight>
              </a:rPr>
              <a:t>Añadir Columnas</a:t>
            </a:r>
            <a:endParaRPr sz="1300" b="1">
              <a:solidFill>
                <a:srgbClr val="333333"/>
              </a:solidFill>
              <a:highlight>
                <a:srgbClr val="FFFFFF"/>
              </a:highlight>
            </a:endParaRPr>
          </a:p>
          <a:p>
            <a:pPr marL="0" lvl="0" indent="0" algn="l" rtl="0">
              <a:spcBef>
                <a:spcPts val="110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endParaRPr sz="1300" b="1">
              <a:solidFill>
                <a:srgbClr val="000000"/>
              </a:solidFill>
            </a:endParaRPr>
          </a:p>
          <a:p>
            <a:pPr marL="0" lvl="0" indent="0" algn="l" rtl="0">
              <a:spcBef>
                <a:spcPts val="0"/>
              </a:spcBef>
              <a:spcAft>
                <a:spcPts val="0"/>
              </a:spcAft>
              <a:buNone/>
            </a:pPr>
            <a:r>
              <a:rPr lang="es" sz="1300">
                <a:solidFill>
                  <a:srgbClr val="333333"/>
                </a:solidFill>
                <a:highlight>
                  <a:srgbClr val="FFFFFF"/>
                </a:highlight>
              </a:rPr>
              <a:t>Permite añadir nuevas columnas a la tabla. Se deben indicar su tipo de datos y sus propiedades si es necesario (al estilo de CREATE TABLE). Las nuevas columnas se añaden al final, no se puede indicar otra posición.</a:t>
            </a:r>
            <a:endParaRPr sz="1300" b="1">
              <a:solidFill>
                <a:srgbClr val="000000"/>
              </a:solidFill>
            </a:endParaRPr>
          </a:p>
          <a:p>
            <a:pPr marL="0" lvl="0" indent="0" algn="l" rtl="0">
              <a:spcBef>
                <a:spcPts val="0"/>
              </a:spcBef>
              <a:spcAft>
                <a:spcPts val="1200"/>
              </a:spcAft>
              <a:buNone/>
            </a:pPr>
            <a:endParaRPr sz="1300">
              <a:solidFill>
                <a:srgbClr val="333333"/>
              </a:solidFill>
              <a:highlight>
                <a:srgbClr val="FFFFFF"/>
              </a:highlight>
            </a:endParaRPr>
          </a:p>
        </p:txBody>
      </p:sp>
      <p:pic>
        <p:nvPicPr>
          <p:cNvPr id="371" name="Google Shape;371;p56"/>
          <p:cNvPicPr preferRelativeResize="0"/>
          <p:nvPr/>
        </p:nvPicPr>
        <p:blipFill>
          <a:blip r:embed="rId3">
            <a:alphaModFix/>
          </a:blip>
          <a:stretch>
            <a:fillRect/>
          </a:stretch>
        </p:blipFill>
        <p:spPr>
          <a:xfrm>
            <a:off x="311688" y="1852600"/>
            <a:ext cx="5019675" cy="1438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p:txBody>
      </p:sp>
      <p:sp>
        <p:nvSpPr>
          <p:cNvPr id="377" name="Google Shape;377;p5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78" name="Google Shape;378;p57"/>
          <p:cNvPicPr preferRelativeResize="0"/>
          <p:nvPr/>
        </p:nvPicPr>
        <p:blipFill>
          <a:blip r:embed="rId3">
            <a:alphaModFix/>
          </a:blip>
          <a:stretch>
            <a:fillRect/>
          </a:stretch>
        </p:blipFill>
        <p:spPr>
          <a:xfrm>
            <a:off x="311700" y="1229875"/>
            <a:ext cx="6452550" cy="3089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384" name="Google Shape;384;p58"/>
          <p:cNvSpPr txBox="1">
            <a:spLocks noGrp="1"/>
          </p:cNvSpPr>
          <p:nvPr>
            <p:ph type="body" idx="1"/>
          </p:nvPr>
        </p:nvSpPr>
        <p:spPr>
          <a:xfrm>
            <a:off x="236400" y="3943500"/>
            <a:ext cx="8520600" cy="523500"/>
          </a:xfrm>
          <a:prstGeom prst="rect">
            <a:avLst/>
          </a:prstGeom>
        </p:spPr>
        <p:txBody>
          <a:bodyPr spcFirstLastPara="1" wrap="square" lIns="91425" tIns="91425" rIns="91425" bIns="91425" anchor="t" anchorCtr="0">
            <a:normAutofit fontScale="62500"/>
          </a:bodyPr>
          <a:lstStyle/>
          <a:p>
            <a:pPr marL="0" lvl="0" indent="0" algn="just" rtl="0">
              <a:spcBef>
                <a:spcPts val="1100"/>
              </a:spcBef>
              <a:spcAft>
                <a:spcPts val="1100"/>
              </a:spcAft>
              <a:buNone/>
            </a:pPr>
            <a:r>
              <a:rPr lang="es" sz="2007">
                <a:solidFill>
                  <a:srgbClr val="333333"/>
                </a:solidFill>
                <a:highlight>
                  <a:srgbClr val="FFFFFF"/>
                </a:highlight>
              </a:rPr>
              <a:t>Borra las columnas jefe y departamento de la tabla employees y los datos que contuviera de manera irreversible.</a:t>
            </a:r>
            <a:endParaRPr/>
          </a:p>
        </p:txBody>
      </p:sp>
      <p:pic>
        <p:nvPicPr>
          <p:cNvPr id="385" name="Google Shape;385;p58"/>
          <p:cNvPicPr preferRelativeResize="0"/>
          <p:nvPr/>
        </p:nvPicPr>
        <p:blipFill>
          <a:blip r:embed="rId3">
            <a:alphaModFix/>
          </a:blip>
          <a:stretch>
            <a:fillRect/>
          </a:stretch>
        </p:blipFill>
        <p:spPr>
          <a:xfrm>
            <a:off x="236400" y="1017800"/>
            <a:ext cx="8873175" cy="2925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391" name="Google Shape;391;p59"/>
          <p:cNvSpPr txBox="1">
            <a:spLocks noGrp="1"/>
          </p:cNvSpPr>
          <p:nvPr>
            <p:ph type="body" idx="1"/>
          </p:nvPr>
        </p:nvSpPr>
        <p:spPr>
          <a:xfrm>
            <a:off x="311700" y="1017800"/>
            <a:ext cx="8520600" cy="6771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100"/>
              </a:spcBef>
              <a:spcAft>
                <a:spcPts val="0"/>
              </a:spcAft>
              <a:buNone/>
            </a:pPr>
            <a:r>
              <a:rPr lang="es" sz="5100" b="1">
                <a:solidFill>
                  <a:srgbClr val="333333"/>
                </a:solidFill>
                <a:highlight>
                  <a:srgbClr val="FFFFFF"/>
                </a:highlight>
              </a:rPr>
              <a:t>Modificar columnas</a:t>
            </a:r>
            <a:endParaRPr sz="5100" b="1">
              <a:solidFill>
                <a:srgbClr val="333333"/>
              </a:solidFill>
              <a:highlight>
                <a:srgbClr val="FFFFFF"/>
              </a:highlight>
            </a:endParaRPr>
          </a:p>
          <a:p>
            <a:pPr marL="0" lvl="0" indent="0" algn="just" rtl="0">
              <a:spcBef>
                <a:spcPts val="1100"/>
              </a:spcBef>
              <a:spcAft>
                <a:spcPts val="0"/>
              </a:spcAft>
              <a:buNone/>
            </a:pPr>
            <a:r>
              <a:rPr lang="es" sz="5100">
                <a:solidFill>
                  <a:srgbClr val="333333"/>
                </a:solidFill>
                <a:highlight>
                  <a:srgbClr val="FFFFFF"/>
                </a:highlight>
              </a:rPr>
              <a:t>Permite cambiar el tipo de datos y propiedades de una determinada columna. Sintaxis:</a:t>
            </a:r>
            <a:endParaRPr sz="5100">
              <a:solidFill>
                <a:srgbClr val="333333"/>
              </a:solidFill>
              <a:highlight>
                <a:srgbClr val="FFFFFF"/>
              </a:highlight>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just" rtl="0">
              <a:spcBef>
                <a:spcPts val="1100"/>
              </a:spcBef>
              <a:spcAft>
                <a:spcPts val="0"/>
              </a:spcAft>
              <a:buNone/>
            </a:pPr>
            <a:endParaRPr sz="1100">
              <a:solidFill>
                <a:srgbClr val="333333"/>
              </a:solidFill>
              <a:highlight>
                <a:srgbClr val="FFFFFF"/>
              </a:highlight>
              <a:latin typeface="Arial"/>
              <a:ea typeface="Arial"/>
              <a:cs typeface="Arial"/>
              <a:sym typeface="Arial"/>
            </a:endParaRPr>
          </a:p>
          <a:p>
            <a:pPr marL="0" lvl="0" indent="0" algn="l" rtl="0">
              <a:spcBef>
                <a:spcPts val="1100"/>
              </a:spcBef>
              <a:spcAft>
                <a:spcPts val="1200"/>
              </a:spcAft>
              <a:buNone/>
            </a:pPr>
            <a:endParaRPr/>
          </a:p>
        </p:txBody>
      </p:sp>
      <p:sp>
        <p:nvSpPr>
          <p:cNvPr id="392" name="Google Shape;392;p59"/>
          <p:cNvSpPr txBox="1"/>
          <p:nvPr/>
        </p:nvSpPr>
        <p:spPr>
          <a:xfrm>
            <a:off x="3072000" y="3740875"/>
            <a:ext cx="3000000" cy="548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100"/>
              </a:spcBef>
              <a:spcAft>
                <a:spcPts val="1100"/>
              </a:spcAft>
              <a:buNone/>
            </a:pPr>
            <a:r>
              <a:rPr lang="es" sz="1100">
                <a:solidFill>
                  <a:srgbClr val="333333"/>
                </a:solidFill>
                <a:highlight>
                  <a:srgbClr val="FFFFFF"/>
                </a:highlight>
              </a:rPr>
              <a:t>Modifica dos campos o columnas de la tabla </a:t>
            </a:r>
            <a:r>
              <a:rPr lang="es" sz="1100" b="1">
                <a:solidFill>
                  <a:srgbClr val="333333"/>
                </a:solidFill>
                <a:highlight>
                  <a:srgbClr val="FFFFFF"/>
                </a:highlight>
              </a:rPr>
              <a:t>employees </a:t>
            </a:r>
            <a:r>
              <a:rPr lang="es" sz="1100">
                <a:solidFill>
                  <a:srgbClr val="333333"/>
                </a:solidFill>
                <a:highlight>
                  <a:srgbClr val="FFFFFF"/>
                </a:highlight>
              </a:rPr>
              <a:t>cambiando su tamaño.</a:t>
            </a:r>
            <a:endParaRPr/>
          </a:p>
        </p:txBody>
      </p:sp>
      <p:pic>
        <p:nvPicPr>
          <p:cNvPr id="393" name="Google Shape;393;p59"/>
          <p:cNvPicPr preferRelativeResize="0"/>
          <p:nvPr/>
        </p:nvPicPr>
        <p:blipFill>
          <a:blip r:embed="rId3">
            <a:alphaModFix/>
          </a:blip>
          <a:stretch>
            <a:fillRect/>
          </a:stretch>
        </p:blipFill>
        <p:spPr>
          <a:xfrm>
            <a:off x="399825" y="3127050"/>
            <a:ext cx="2260858" cy="1281425"/>
          </a:xfrm>
          <a:prstGeom prst="rect">
            <a:avLst/>
          </a:prstGeom>
          <a:noFill/>
          <a:ln>
            <a:noFill/>
          </a:ln>
        </p:spPr>
      </p:pic>
      <p:pic>
        <p:nvPicPr>
          <p:cNvPr id="394" name="Google Shape;394;p59"/>
          <p:cNvPicPr preferRelativeResize="0"/>
          <p:nvPr/>
        </p:nvPicPr>
        <p:blipFill>
          <a:blip r:embed="rId4">
            <a:alphaModFix/>
          </a:blip>
          <a:stretch>
            <a:fillRect/>
          </a:stretch>
        </p:blipFill>
        <p:spPr>
          <a:xfrm>
            <a:off x="399833" y="1694900"/>
            <a:ext cx="5619750" cy="1238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400" name="Google Shape;400;p60"/>
          <p:cNvSpPr txBox="1">
            <a:spLocks noGrp="1"/>
          </p:cNvSpPr>
          <p:nvPr>
            <p:ph type="body" idx="1"/>
          </p:nvPr>
        </p:nvSpPr>
        <p:spPr>
          <a:xfrm>
            <a:off x="311700" y="1063075"/>
            <a:ext cx="8520600" cy="399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s" sz="1900">
                <a:solidFill>
                  <a:srgbClr val="000000"/>
                </a:solidFill>
                <a:highlight>
                  <a:srgbClr val="FFFFFF"/>
                </a:highlight>
              </a:rPr>
              <a:t>Para renombrar una columna, se usa el siguiente comando:</a:t>
            </a:r>
            <a:endParaRPr sz="1100">
              <a:solidFill>
                <a:srgbClr val="000000"/>
              </a:solidFill>
              <a:highlight>
                <a:srgbClr val="FFFFFF"/>
              </a:highlight>
            </a:endParaRPr>
          </a:p>
        </p:txBody>
      </p:sp>
      <p:pic>
        <p:nvPicPr>
          <p:cNvPr id="401" name="Google Shape;401;p60"/>
          <p:cNvPicPr preferRelativeResize="0"/>
          <p:nvPr/>
        </p:nvPicPr>
        <p:blipFill>
          <a:blip r:embed="rId3">
            <a:alphaModFix/>
          </a:blip>
          <a:stretch>
            <a:fillRect/>
          </a:stretch>
        </p:blipFill>
        <p:spPr>
          <a:xfrm>
            <a:off x="311700" y="1390650"/>
            <a:ext cx="5372100" cy="1181100"/>
          </a:xfrm>
          <a:prstGeom prst="rect">
            <a:avLst/>
          </a:prstGeom>
          <a:noFill/>
          <a:ln>
            <a:noFill/>
          </a:ln>
        </p:spPr>
      </p:pic>
      <p:pic>
        <p:nvPicPr>
          <p:cNvPr id="402" name="Google Shape;402;p60"/>
          <p:cNvPicPr preferRelativeResize="0"/>
          <p:nvPr/>
        </p:nvPicPr>
        <p:blipFill>
          <a:blip r:embed="rId4">
            <a:alphaModFix/>
          </a:blip>
          <a:stretch>
            <a:fillRect/>
          </a:stretch>
        </p:blipFill>
        <p:spPr>
          <a:xfrm>
            <a:off x="263775" y="3883313"/>
            <a:ext cx="5295900" cy="1019175"/>
          </a:xfrm>
          <a:prstGeom prst="rect">
            <a:avLst/>
          </a:prstGeom>
          <a:noFill/>
          <a:ln>
            <a:noFill/>
          </a:ln>
        </p:spPr>
      </p:pic>
      <p:sp>
        <p:nvSpPr>
          <p:cNvPr id="403" name="Google Shape;403;p60"/>
          <p:cNvSpPr txBox="1"/>
          <p:nvPr/>
        </p:nvSpPr>
        <p:spPr>
          <a:xfrm>
            <a:off x="38400" y="2514250"/>
            <a:ext cx="9067200" cy="1477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200">
                <a:highlight>
                  <a:srgbClr val="FFFFFF"/>
                </a:highlight>
                <a:latin typeface="Roboto"/>
                <a:ea typeface="Roboto"/>
                <a:cs typeface="Roboto"/>
                <a:sym typeface="Roboto"/>
              </a:rPr>
              <a:t>En esta sintaxis:</a:t>
            </a:r>
            <a:endParaRPr sz="1200">
              <a:highlight>
                <a:srgbClr val="FFFFFF"/>
              </a:highlight>
              <a:latin typeface="Roboto"/>
              <a:ea typeface="Roboto"/>
              <a:cs typeface="Roboto"/>
              <a:sym typeface="Roboto"/>
            </a:endParaRPr>
          </a:p>
          <a:p>
            <a:pPr marL="800100" lvl="0" indent="-304800" algn="l" rtl="0">
              <a:lnSpc>
                <a:spcPct val="150000"/>
              </a:lnSpc>
              <a:spcBef>
                <a:spcPts val="0"/>
              </a:spcBef>
              <a:spcAft>
                <a:spcPts val="0"/>
              </a:spcAft>
              <a:buSzPts val="1200"/>
              <a:buFont typeface="Roboto"/>
              <a:buChar char="❏"/>
            </a:pPr>
            <a:r>
              <a:rPr lang="es" sz="1200">
                <a:highlight>
                  <a:srgbClr val="FFFFFF"/>
                </a:highlight>
                <a:latin typeface="Roboto"/>
                <a:ea typeface="Roboto"/>
                <a:cs typeface="Roboto"/>
                <a:sym typeface="Roboto"/>
              </a:rPr>
              <a:t>Primero, especifica el nombre de la tabla a la que pertenece la columna.</a:t>
            </a:r>
            <a:endParaRPr sz="1200">
              <a:highlight>
                <a:srgbClr val="FFFFFF"/>
              </a:highlight>
              <a:latin typeface="Roboto"/>
              <a:ea typeface="Roboto"/>
              <a:cs typeface="Roboto"/>
              <a:sym typeface="Roboto"/>
            </a:endParaRPr>
          </a:p>
          <a:p>
            <a:pPr marL="800100" lvl="0" indent="-304800" algn="l" rtl="0">
              <a:lnSpc>
                <a:spcPct val="150000"/>
              </a:lnSpc>
              <a:spcBef>
                <a:spcPts val="0"/>
              </a:spcBef>
              <a:spcAft>
                <a:spcPts val="0"/>
              </a:spcAft>
              <a:buSzPts val="1200"/>
              <a:buFont typeface="Roboto"/>
              <a:buChar char="❏"/>
            </a:pPr>
            <a:r>
              <a:rPr lang="es" sz="1200">
                <a:highlight>
                  <a:srgbClr val="FFFFFF"/>
                </a:highlight>
                <a:latin typeface="Roboto"/>
                <a:ea typeface="Roboto"/>
                <a:cs typeface="Roboto"/>
                <a:sym typeface="Roboto"/>
              </a:rPr>
              <a:t>En segundo lugar, especifica el nombre de la columna y el nuevo nombre seguido de la definición de la columna después del comando  </a:t>
            </a:r>
            <a:r>
              <a:rPr lang="es" sz="1200">
                <a:highlight>
                  <a:srgbClr val="FFF6EA"/>
                </a:highlight>
                <a:latin typeface="Roboto"/>
                <a:ea typeface="Roboto"/>
                <a:cs typeface="Roboto"/>
                <a:sym typeface="Roboto"/>
              </a:rPr>
              <a:t>CHANGE COLUMN</a:t>
            </a:r>
            <a:r>
              <a:rPr lang="es"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marL="800100" lvl="0" indent="-304800" algn="l" rtl="0">
              <a:lnSpc>
                <a:spcPct val="150000"/>
              </a:lnSpc>
              <a:spcBef>
                <a:spcPts val="0"/>
              </a:spcBef>
              <a:spcAft>
                <a:spcPts val="0"/>
              </a:spcAft>
              <a:buSzPts val="1200"/>
              <a:buFont typeface="Roboto"/>
              <a:buChar char="❏"/>
            </a:pPr>
            <a:r>
              <a:rPr lang="es" sz="1200">
                <a:highlight>
                  <a:srgbClr val="FFFFFF"/>
                </a:highlight>
                <a:latin typeface="Roboto"/>
                <a:ea typeface="Roboto"/>
                <a:cs typeface="Roboto"/>
                <a:sym typeface="Roboto"/>
              </a:rPr>
              <a:t>En tercer lugar, utiliza la opción (</a:t>
            </a:r>
            <a:r>
              <a:rPr lang="es" sz="1200">
                <a:highlight>
                  <a:srgbClr val="FFF6EA"/>
                </a:highlight>
                <a:latin typeface="Roboto"/>
                <a:ea typeface="Roboto"/>
                <a:cs typeface="Roboto"/>
                <a:sym typeface="Roboto"/>
              </a:rPr>
              <a:t>FIRST </a:t>
            </a:r>
            <a:r>
              <a:rPr lang="es" sz="1200">
                <a:highlight>
                  <a:srgbClr val="FFFFFF"/>
                </a:highlight>
                <a:latin typeface="Roboto"/>
                <a:ea typeface="Roboto"/>
                <a:cs typeface="Roboto"/>
                <a:sym typeface="Roboto"/>
              </a:rPr>
              <a:t>o </a:t>
            </a:r>
            <a:r>
              <a:rPr lang="es" sz="1200">
                <a:highlight>
                  <a:srgbClr val="FFF6EA"/>
                </a:highlight>
                <a:latin typeface="Roboto"/>
                <a:ea typeface="Roboto"/>
                <a:cs typeface="Roboto"/>
                <a:sym typeface="Roboto"/>
              </a:rPr>
              <a:t>AFTER) + nombre_columna </a:t>
            </a:r>
            <a:r>
              <a:rPr lang="es" sz="1200">
                <a:highlight>
                  <a:srgbClr val="FFFFFF"/>
                </a:highlight>
                <a:latin typeface="Roboto"/>
                <a:ea typeface="Roboto"/>
                <a:cs typeface="Roboto"/>
                <a:sym typeface="Roboto"/>
              </a:rPr>
              <a:t>para determinar la nueva posición de la columna.</a:t>
            </a:r>
            <a:endParaRPr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Trabajo con columnas y restricciones</a:t>
            </a:r>
            <a:endParaRPr/>
          </a:p>
          <a:p>
            <a:pPr marL="0" lvl="0" indent="0" algn="l" rtl="0">
              <a:spcBef>
                <a:spcPts val="0"/>
              </a:spcBef>
              <a:spcAft>
                <a:spcPts val="0"/>
              </a:spcAft>
              <a:buNone/>
            </a:pPr>
            <a:endParaRPr/>
          </a:p>
        </p:txBody>
      </p:sp>
      <p:sp>
        <p:nvSpPr>
          <p:cNvPr id="409" name="Google Shape;409;p6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None/>
            </a:pPr>
            <a:r>
              <a:rPr lang="es" sz="1400">
                <a:solidFill>
                  <a:srgbClr val="333333"/>
                </a:solidFill>
                <a:highlight>
                  <a:srgbClr val="FFFFFF"/>
                </a:highlight>
              </a:rPr>
              <a:t>Los cambios que se permiten son:</a:t>
            </a:r>
            <a:endParaRPr sz="1400">
              <a:solidFill>
                <a:srgbClr val="333333"/>
              </a:solidFill>
              <a:highlight>
                <a:srgbClr val="FFFFFF"/>
              </a:highlight>
            </a:endParaRPr>
          </a:p>
          <a:p>
            <a:pPr marL="457200" lvl="0" indent="-317500" algn="l" rtl="0">
              <a:lnSpc>
                <a:spcPct val="150000"/>
              </a:lnSpc>
              <a:spcBef>
                <a:spcPts val="1100"/>
              </a:spcBef>
              <a:spcAft>
                <a:spcPts val="0"/>
              </a:spcAft>
              <a:buClr>
                <a:srgbClr val="333333"/>
              </a:buClr>
              <a:buSzPts val="1400"/>
              <a:buFont typeface="Roboto"/>
              <a:buChar char="❏"/>
            </a:pPr>
            <a:r>
              <a:rPr lang="es" sz="1400">
                <a:solidFill>
                  <a:srgbClr val="333333"/>
                </a:solidFill>
                <a:highlight>
                  <a:srgbClr val="FFFFFF"/>
                </a:highlight>
              </a:rPr>
              <a:t>Incrementar precisión o anchura de los tipos de datos</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Sólo se puede reducir la anchura máxima de un campo si esa columna posee nulos en todos los registros, o no hay registros.</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Se puede pasar de CHAR a VARCHAR2 y viceversa (si no se modifica la anchura).</a:t>
            </a:r>
            <a:endParaRPr sz="1400">
              <a:solidFill>
                <a:srgbClr val="333333"/>
              </a:solidFill>
              <a:highlight>
                <a:srgbClr val="FFFFFF"/>
              </a:highlight>
            </a:endParaRPr>
          </a:p>
          <a:p>
            <a:pPr marL="457200" lvl="0" indent="-317500" algn="l" rtl="0">
              <a:lnSpc>
                <a:spcPct val="150000"/>
              </a:lnSpc>
              <a:spcBef>
                <a:spcPts val="0"/>
              </a:spcBef>
              <a:spcAft>
                <a:spcPts val="0"/>
              </a:spcAft>
              <a:buClr>
                <a:srgbClr val="333333"/>
              </a:buClr>
              <a:buSzPts val="1400"/>
              <a:buFont typeface="Roboto"/>
              <a:buChar char="❏"/>
            </a:pPr>
            <a:r>
              <a:rPr lang="es" sz="1400">
                <a:solidFill>
                  <a:srgbClr val="333333"/>
                </a:solidFill>
                <a:highlight>
                  <a:srgbClr val="FFFFFF"/>
                </a:highlight>
              </a:rPr>
              <a:t>Se puede pasar de DATE a TIMESTAMP y viceversa.</a:t>
            </a:r>
            <a:endParaRPr sz="1400">
              <a:solidFill>
                <a:srgbClr val="333333"/>
              </a:solidFill>
              <a:highlight>
                <a:srgbClr val="FFFFFF"/>
              </a:highlight>
            </a:endParaRPr>
          </a:p>
          <a:p>
            <a:pPr marL="0" lvl="0" indent="0" algn="l" rtl="0">
              <a:lnSpc>
                <a:spcPct val="100000"/>
              </a:lnSpc>
              <a:spcBef>
                <a:spcPts val="1300"/>
              </a:spcBef>
              <a:spcAft>
                <a:spcPts val="0"/>
              </a:spcAft>
              <a:buNone/>
            </a:pPr>
            <a:r>
              <a:rPr lang="es" sz="1600" b="1" u="sng">
                <a:solidFill>
                  <a:schemeClr val="hlink"/>
                </a:solidFill>
                <a:hlinkClick r:id="rId3"/>
              </a:rPr>
              <a:t>https://dev.mysql.com/doc/refman/8.0/en/alter-table.html</a:t>
            </a:r>
            <a:endParaRPr sz="1600" b="1">
              <a:solidFill>
                <a:srgbClr val="000000"/>
              </a:solidFill>
            </a:endParaRPr>
          </a:p>
          <a:p>
            <a:pPr marL="0" lvl="0" indent="0" algn="l" rtl="0">
              <a:lnSpc>
                <a:spcPct val="100000"/>
              </a:lnSpc>
              <a:spcBef>
                <a:spcPts val="0"/>
              </a:spcBef>
              <a:spcAft>
                <a:spcPts val="0"/>
              </a:spcAft>
              <a:buNone/>
            </a:pPr>
            <a:endParaRPr sz="1600" b="1">
              <a:solidFill>
                <a:srgbClr val="000000"/>
              </a:solidFil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Criterios de notación</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La notación utilizada para la especificación de los comandos de SQL es la siguiente:</a:t>
            </a:r>
            <a:endParaRPr sz="1400">
              <a:solidFill>
                <a:srgbClr val="333333"/>
              </a:solidFill>
              <a:highlight>
                <a:srgbClr val="FFFFFF"/>
              </a:highlight>
            </a:endParaRPr>
          </a:p>
          <a:p>
            <a:pPr marL="0" lvl="0" indent="0" algn="l" rtl="0">
              <a:spcBef>
                <a:spcPts val="1100"/>
              </a:spcBef>
              <a:spcAft>
                <a:spcPts val="1200"/>
              </a:spcAft>
              <a:buNone/>
            </a:pPr>
            <a:endParaRPr/>
          </a:p>
        </p:txBody>
      </p:sp>
      <p:pic>
        <p:nvPicPr>
          <p:cNvPr id="114" name="Google Shape;114;p17"/>
          <p:cNvPicPr preferRelativeResize="0"/>
          <p:nvPr/>
        </p:nvPicPr>
        <p:blipFill>
          <a:blip r:embed="rId3">
            <a:alphaModFix/>
          </a:blip>
          <a:stretch>
            <a:fillRect/>
          </a:stretch>
        </p:blipFill>
        <p:spPr>
          <a:xfrm>
            <a:off x="1004875" y="1932575"/>
            <a:ext cx="7134225" cy="19335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Nombres de las restricciones</a:t>
            </a:r>
            <a:endParaRPr/>
          </a:p>
        </p:txBody>
      </p:sp>
      <p:sp>
        <p:nvSpPr>
          <p:cNvPr id="415" name="Google Shape;415;p62"/>
          <p:cNvSpPr txBox="1">
            <a:spLocks noGrp="1"/>
          </p:cNvSpPr>
          <p:nvPr>
            <p:ph type="body" idx="1"/>
          </p:nvPr>
        </p:nvSpPr>
        <p:spPr>
          <a:xfrm>
            <a:off x="311700" y="1229875"/>
            <a:ext cx="8520600" cy="366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a:solidFill>
                  <a:srgbClr val="000000"/>
                </a:solidFill>
              </a:rPr>
              <a:t>Los nombres de restricción no se pueden repetir para el mismo esquema, debemos de buscar nombres únicos. Por ello debemos de utilizar un protocolo que nos facilite obtener fácilmente el nombre de la restricción.Una forma muy utilizada es incluir el nombre de la tabla, los campos involucrados y el tipo de restricción en el nombre de la misma. Por ejemplo </a:t>
            </a:r>
            <a:r>
              <a:rPr lang="es" sz="1600" i="1">
                <a:solidFill>
                  <a:srgbClr val="000000"/>
                </a:solidFill>
              </a:rPr>
              <a:t>pieza_id_pk </a:t>
            </a:r>
            <a:r>
              <a:rPr lang="es" sz="1600">
                <a:solidFill>
                  <a:srgbClr val="000000"/>
                </a:solidFill>
              </a:rPr>
              <a:t>podría indicar que el campo </a:t>
            </a:r>
            <a:r>
              <a:rPr lang="es" sz="1600" i="1">
                <a:solidFill>
                  <a:srgbClr val="000000"/>
                </a:solidFill>
              </a:rPr>
              <a:t>id </a:t>
            </a:r>
            <a:r>
              <a:rPr lang="es" sz="1600">
                <a:solidFill>
                  <a:srgbClr val="000000"/>
                </a:solidFill>
              </a:rPr>
              <a:t>de la tabla </a:t>
            </a:r>
            <a:r>
              <a:rPr lang="es" sz="1600" i="1">
                <a:solidFill>
                  <a:srgbClr val="000000"/>
                </a:solidFill>
              </a:rPr>
              <a:t>pieza</a:t>
            </a:r>
            <a:r>
              <a:rPr lang="es" sz="1600">
                <a:solidFill>
                  <a:srgbClr val="000000"/>
                </a:solidFill>
              </a:rPr>
              <a:t> tiene una clave principal (</a:t>
            </a:r>
            <a:r>
              <a:rPr lang="es" sz="1600" b="1">
                <a:solidFill>
                  <a:srgbClr val="B37046"/>
                </a:solidFill>
              </a:rPr>
              <a:t>P</a:t>
            </a:r>
            <a:r>
              <a:rPr lang="es" sz="1600">
                <a:solidFill>
                  <a:srgbClr val="000000"/>
                </a:solidFill>
              </a:rPr>
              <a:t>RIMARY </a:t>
            </a:r>
            <a:r>
              <a:rPr lang="es" sz="1600" b="1">
                <a:solidFill>
                  <a:srgbClr val="B37046"/>
                </a:solidFill>
              </a:rPr>
              <a:t>K</a:t>
            </a:r>
            <a:r>
              <a:rPr lang="es" sz="1600">
                <a:solidFill>
                  <a:srgbClr val="000000"/>
                </a:solidFill>
              </a:rPr>
              <a:t>EY).</a:t>
            </a:r>
            <a:endParaRPr sz="1600">
              <a:solidFill>
                <a:srgbClr val="000000"/>
              </a:solidFill>
            </a:endParaRPr>
          </a:p>
          <a:p>
            <a:pPr marL="0" lvl="0" indent="0" algn="just" rtl="0">
              <a:spcBef>
                <a:spcPts val="1500"/>
              </a:spcBef>
              <a:spcAft>
                <a:spcPts val="0"/>
              </a:spcAft>
              <a:buNone/>
            </a:pPr>
            <a:r>
              <a:rPr lang="es" sz="1600">
                <a:solidFill>
                  <a:srgbClr val="000000"/>
                </a:solidFill>
              </a:rPr>
              <a:t>Reglas a la hora de poner nombre a las restricciones:</a:t>
            </a:r>
            <a:endParaRPr sz="1600">
              <a:solidFill>
                <a:srgbClr val="000000"/>
              </a:solidFill>
            </a:endParaRPr>
          </a:p>
          <a:p>
            <a:pPr marL="457200" lvl="0" indent="-330200" algn="l" rtl="0">
              <a:spcBef>
                <a:spcPts val="1500"/>
              </a:spcBef>
              <a:spcAft>
                <a:spcPts val="0"/>
              </a:spcAft>
              <a:buClr>
                <a:srgbClr val="000000"/>
              </a:buClr>
              <a:buSzPts val="1600"/>
              <a:buFont typeface="Roboto"/>
              <a:buChar char="■"/>
            </a:pPr>
            <a:r>
              <a:rPr lang="es" sz="1600">
                <a:solidFill>
                  <a:srgbClr val="000000"/>
                </a:solidFill>
              </a:rPr>
              <a:t>Tres letras para el nombre de la tabla</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Carácter de subrayado</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Tres letras con la columna (o columnas) afectadas por la restricción</a:t>
            </a:r>
            <a:endParaRPr sz="1600">
              <a:solidFill>
                <a:srgbClr val="000000"/>
              </a:solidFill>
            </a:endParaRPr>
          </a:p>
          <a:p>
            <a:pPr marL="457200" lvl="0" indent="-330200" algn="l" rtl="0">
              <a:spcBef>
                <a:spcPts val="0"/>
              </a:spcBef>
              <a:spcAft>
                <a:spcPts val="0"/>
              </a:spcAft>
              <a:buClr>
                <a:srgbClr val="000000"/>
              </a:buClr>
              <a:buSzPts val="1600"/>
              <a:buFont typeface="Roboto"/>
              <a:buChar char="■"/>
            </a:pPr>
            <a:r>
              <a:rPr lang="es" sz="1600">
                <a:solidFill>
                  <a:srgbClr val="000000"/>
                </a:solidFill>
              </a:rPr>
              <a:t>Carácter de subrayado</a:t>
            </a:r>
            <a:endParaRPr sz="1600">
              <a:solidFill>
                <a:srgbClr val="000000"/>
              </a:solidFill>
            </a:endParaRPr>
          </a:p>
          <a:p>
            <a:pPr marL="0" lvl="0" indent="0" algn="just" rtl="0">
              <a:spcBef>
                <a:spcPts val="0"/>
              </a:spcBef>
              <a:spcAft>
                <a:spcPts val="1500"/>
              </a:spcAft>
              <a:buNone/>
            </a:pPr>
            <a:endParaRPr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Nombres de las restricciones</a:t>
            </a:r>
            <a:endParaRPr/>
          </a:p>
          <a:p>
            <a:pPr marL="0" lvl="0" indent="0" algn="l" rtl="0">
              <a:spcBef>
                <a:spcPts val="0"/>
              </a:spcBef>
              <a:spcAft>
                <a:spcPts val="0"/>
              </a:spcAft>
              <a:buNone/>
            </a:pPr>
            <a:endParaRPr/>
          </a:p>
        </p:txBody>
      </p:sp>
      <p:sp>
        <p:nvSpPr>
          <p:cNvPr id="421" name="Google Shape;421;p6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Roboto"/>
              <a:buChar char="■"/>
            </a:pPr>
            <a:r>
              <a:rPr lang="es" sz="1600">
                <a:solidFill>
                  <a:srgbClr val="000000"/>
                </a:solidFill>
              </a:rPr>
              <a:t>Dos letras con la abreviatura del tipo de restricción. La abreviatura puede ser:</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NN</a:t>
            </a:r>
            <a:r>
              <a:rPr lang="es" sz="1600">
                <a:solidFill>
                  <a:srgbClr val="000000"/>
                </a:solidFill>
              </a:rPr>
              <a:t>. NOT NULL.</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PK</a:t>
            </a:r>
            <a:r>
              <a:rPr lang="es" sz="1600">
                <a:solidFill>
                  <a:srgbClr val="000000"/>
                </a:solidFill>
              </a:rPr>
              <a:t>. PRIMARY KEY</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UK</a:t>
            </a:r>
            <a:r>
              <a:rPr lang="es" sz="1600">
                <a:solidFill>
                  <a:srgbClr val="000000"/>
                </a:solidFill>
              </a:rPr>
              <a:t>. UNIQUE</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FK</a:t>
            </a:r>
            <a:r>
              <a:rPr lang="es" sz="1600">
                <a:solidFill>
                  <a:srgbClr val="000000"/>
                </a:solidFill>
              </a:rPr>
              <a:t>. FOREIGN KEY</a:t>
            </a:r>
            <a:endParaRPr sz="1600">
              <a:solidFill>
                <a:srgbClr val="000000"/>
              </a:solidFill>
            </a:endParaRPr>
          </a:p>
          <a:p>
            <a:pPr marL="914400" lvl="1" indent="-330200" algn="l" rtl="0">
              <a:spcBef>
                <a:spcPts val="0"/>
              </a:spcBef>
              <a:spcAft>
                <a:spcPts val="0"/>
              </a:spcAft>
              <a:buClr>
                <a:srgbClr val="000000"/>
              </a:buClr>
              <a:buSzPts val="1600"/>
              <a:buFont typeface="Arial"/>
              <a:buChar char="○"/>
            </a:pPr>
            <a:r>
              <a:rPr lang="es" sz="1600" b="1">
                <a:solidFill>
                  <a:srgbClr val="B37046"/>
                </a:solidFill>
              </a:rPr>
              <a:t>CK.</a:t>
            </a:r>
            <a:r>
              <a:rPr lang="es" sz="1600">
                <a:solidFill>
                  <a:srgbClr val="000000"/>
                </a:solidFill>
              </a:rPr>
              <a:t> CHECK (validación)</a:t>
            </a:r>
            <a:endParaRPr sz="1600">
              <a:solidFill>
                <a:srgbClr val="000000"/>
              </a:solidFill>
            </a:endParaRPr>
          </a:p>
          <a:p>
            <a:pPr marL="914400" lvl="0" indent="0" algn="l" rtl="0">
              <a:spcBef>
                <a:spcPts val="0"/>
              </a:spcBef>
              <a:spcAft>
                <a:spcPts val="0"/>
              </a:spcAft>
              <a:buNone/>
            </a:pPr>
            <a:endParaRPr sz="1600">
              <a:solidFill>
                <a:srgbClr val="000000"/>
              </a:solidFill>
            </a:endParaRPr>
          </a:p>
          <a:p>
            <a:pPr marL="0" lvl="0" indent="0" algn="just" rtl="0">
              <a:spcBef>
                <a:spcPts val="0"/>
              </a:spcBef>
              <a:spcAft>
                <a:spcPts val="0"/>
              </a:spcAft>
              <a:buNone/>
            </a:pPr>
            <a:r>
              <a:rPr lang="es" sz="1600">
                <a:solidFill>
                  <a:srgbClr val="000000"/>
                </a:solidFill>
              </a:rPr>
              <a:t>Por ejemplo para hacer que la clave principal de la tabla </a:t>
            </a:r>
            <a:r>
              <a:rPr lang="es" sz="1600" i="1">
                <a:solidFill>
                  <a:srgbClr val="000000"/>
                </a:solidFill>
              </a:rPr>
              <a:t>Alumnos</a:t>
            </a:r>
            <a:r>
              <a:rPr lang="es" sz="1600">
                <a:solidFill>
                  <a:srgbClr val="000000"/>
                </a:solidFill>
              </a:rPr>
              <a:t> sea el </a:t>
            </a:r>
            <a:r>
              <a:rPr lang="es" sz="1600" i="1">
                <a:solidFill>
                  <a:srgbClr val="000000"/>
                </a:solidFill>
              </a:rPr>
              <a:t>código del alumno</a:t>
            </a:r>
            <a:r>
              <a:rPr lang="es" sz="1600">
                <a:solidFill>
                  <a:srgbClr val="000000"/>
                </a:solidFill>
              </a:rPr>
              <a:t>, el nombre de la restricción podría ser </a:t>
            </a:r>
            <a:r>
              <a:rPr lang="es" sz="1600" i="1">
                <a:solidFill>
                  <a:srgbClr val="000000"/>
                </a:solidFill>
              </a:rPr>
              <a:t>alu_cod_pk</a:t>
            </a:r>
            <a:r>
              <a:rPr lang="es" sz="1600">
                <a:solidFill>
                  <a:srgbClr val="000000"/>
                </a:solidFill>
              </a:rPr>
              <a:t>.</a:t>
            </a:r>
            <a:endParaRPr sz="1600"/>
          </a:p>
          <a:p>
            <a:pPr marL="0" lvl="0" indent="0" algn="l" rtl="0">
              <a:spcBef>
                <a:spcPts val="1500"/>
              </a:spcBef>
              <a:spcAft>
                <a:spcPts val="120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NOT NULL - NN</a:t>
            </a:r>
            <a:endParaRPr/>
          </a:p>
        </p:txBody>
      </p:sp>
      <p:sp>
        <p:nvSpPr>
          <p:cNvPr id="427" name="Google Shape;427;p64"/>
          <p:cNvSpPr txBox="1">
            <a:spLocks noGrp="1"/>
          </p:cNvSpPr>
          <p:nvPr>
            <p:ph type="body" idx="1"/>
          </p:nvPr>
        </p:nvSpPr>
        <p:spPr>
          <a:xfrm>
            <a:off x="311700" y="1229875"/>
            <a:ext cx="8520600" cy="10419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s" sz="1400">
                <a:solidFill>
                  <a:srgbClr val="000000"/>
                </a:solidFill>
                <a:highlight>
                  <a:srgbClr val="FFFFFF"/>
                </a:highlight>
              </a:rPr>
              <a:t>La restricción </a:t>
            </a:r>
            <a:r>
              <a:rPr lang="es" sz="1400">
                <a:solidFill>
                  <a:srgbClr val="000000"/>
                </a:solidFill>
                <a:highlight>
                  <a:srgbClr val="FFF6EA"/>
                </a:highlight>
              </a:rPr>
              <a:t>NOT NULL</a:t>
            </a:r>
            <a:r>
              <a:rPr lang="es" sz="1400">
                <a:solidFill>
                  <a:srgbClr val="000000"/>
                </a:solidFill>
                <a:highlight>
                  <a:srgbClr val="FFFFFF"/>
                </a:highlight>
              </a:rPr>
              <a:t> es una restricción de columna que garantiza que los valores almacenados en una columna no sean </a:t>
            </a:r>
            <a:r>
              <a:rPr lang="es" sz="1400">
                <a:solidFill>
                  <a:schemeClr val="hlink"/>
                </a:solidFill>
                <a:highlight>
                  <a:srgbClr val="FFF6EA"/>
                </a:highlight>
                <a:uFill>
                  <a:noFill/>
                </a:uFill>
                <a:hlinkClick r:id="rId3"/>
              </a:rPr>
              <a:t>NULL</a:t>
            </a:r>
            <a:r>
              <a:rPr lang="es" sz="1400">
                <a:solidFill>
                  <a:srgbClr val="000000"/>
                </a:solidFill>
                <a:highlight>
                  <a:srgbClr val="FFFFFF"/>
                </a:highlight>
              </a:rPr>
              <a:t>.</a:t>
            </a:r>
            <a:endParaRPr sz="1400">
              <a:solidFill>
                <a:srgbClr val="000000"/>
              </a:solidFill>
              <a:highlight>
                <a:srgbClr val="FFFFFF"/>
              </a:highlight>
            </a:endParaRPr>
          </a:p>
          <a:p>
            <a:pPr marL="0" lvl="0" indent="0" algn="l" rtl="0">
              <a:lnSpc>
                <a:spcPct val="150000"/>
              </a:lnSpc>
              <a:spcBef>
                <a:spcPts val="0"/>
              </a:spcBef>
              <a:spcAft>
                <a:spcPts val="2000"/>
              </a:spcAft>
              <a:buNone/>
            </a:pPr>
            <a:r>
              <a:rPr lang="es" sz="1400">
                <a:solidFill>
                  <a:srgbClr val="000000"/>
                </a:solidFill>
                <a:highlight>
                  <a:srgbClr val="FFFFFF"/>
                </a:highlight>
              </a:rPr>
              <a:t>La sintaxis para definir una restricción  </a:t>
            </a:r>
            <a:r>
              <a:rPr lang="es" sz="1400">
                <a:solidFill>
                  <a:srgbClr val="000000"/>
                </a:solidFill>
                <a:highlight>
                  <a:srgbClr val="FFF6EA"/>
                </a:highlight>
              </a:rPr>
              <a:t>NOT NULL </a:t>
            </a:r>
            <a:r>
              <a:rPr lang="es" sz="1400">
                <a:solidFill>
                  <a:srgbClr val="000000"/>
                </a:solidFill>
                <a:highlight>
                  <a:srgbClr val="FFFFFF"/>
                </a:highlight>
              </a:rPr>
              <a:t>es la siguiente:</a:t>
            </a:r>
            <a:endParaRPr sz="2000"/>
          </a:p>
        </p:txBody>
      </p:sp>
      <p:pic>
        <p:nvPicPr>
          <p:cNvPr id="428" name="Google Shape;428;p64"/>
          <p:cNvPicPr preferRelativeResize="0"/>
          <p:nvPr/>
        </p:nvPicPr>
        <p:blipFill>
          <a:blip r:embed="rId4">
            <a:alphaModFix/>
          </a:blip>
          <a:stretch>
            <a:fillRect/>
          </a:stretch>
        </p:blipFill>
        <p:spPr>
          <a:xfrm>
            <a:off x="311700" y="2138363"/>
            <a:ext cx="4010025" cy="866775"/>
          </a:xfrm>
          <a:prstGeom prst="rect">
            <a:avLst/>
          </a:prstGeom>
          <a:noFill/>
          <a:ln>
            <a:noFill/>
          </a:ln>
        </p:spPr>
      </p:pic>
      <p:pic>
        <p:nvPicPr>
          <p:cNvPr id="429" name="Google Shape;429;p64"/>
          <p:cNvPicPr preferRelativeResize="0"/>
          <p:nvPr/>
        </p:nvPicPr>
        <p:blipFill>
          <a:blip r:embed="rId5">
            <a:alphaModFix/>
          </a:blip>
          <a:stretch>
            <a:fillRect/>
          </a:stretch>
        </p:blipFill>
        <p:spPr>
          <a:xfrm>
            <a:off x="4803225" y="2138375"/>
            <a:ext cx="4029075" cy="2171700"/>
          </a:xfrm>
          <a:prstGeom prst="rect">
            <a:avLst/>
          </a:prstGeom>
          <a:noFill/>
          <a:ln>
            <a:noFill/>
          </a:ln>
        </p:spPr>
      </p:pic>
      <p:sp>
        <p:nvSpPr>
          <p:cNvPr id="430" name="Google Shape;430;p64"/>
          <p:cNvSpPr txBox="1"/>
          <p:nvPr/>
        </p:nvSpPr>
        <p:spPr>
          <a:xfrm>
            <a:off x="4447400" y="2424975"/>
            <a:ext cx="46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a:t>
            </a:r>
            <a:endParaRPr>
              <a:latin typeface="Roboto"/>
              <a:ea typeface="Roboto"/>
              <a:cs typeface="Roboto"/>
              <a:sym typeface="Roboto"/>
            </a:endParaRPr>
          </a:p>
        </p:txBody>
      </p:sp>
      <p:sp>
        <p:nvSpPr>
          <p:cNvPr id="431" name="Google Shape;431;p64"/>
          <p:cNvSpPr txBox="1"/>
          <p:nvPr/>
        </p:nvSpPr>
        <p:spPr>
          <a:xfrm>
            <a:off x="311700" y="3153450"/>
            <a:ext cx="4135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highlight>
                  <a:srgbClr val="FFFFFF"/>
                </a:highlight>
                <a:latin typeface="Roboto"/>
                <a:ea typeface="Roboto"/>
                <a:cs typeface="Roboto"/>
                <a:sym typeface="Roboto"/>
              </a:rPr>
              <a:t>Es una buena práctica tener la restricción </a:t>
            </a:r>
            <a:r>
              <a:rPr lang="es">
                <a:highlight>
                  <a:srgbClr val="FFF6EA"/>
                </a:highlight>
                <a:latin typeface="Roboto"/>
                <a:ea typeface="Roboto"/>
                <a:cs typeface="Roboto"/>
                <a:sym typeface="Roboto"/>
              </a:rPr>
              <a:t>NOT NULL</a:t>
            </a:r>
            <a:r>
              <a:rPr lang="es">
                <a:highlight>
                  <a:srgbClr val="FFFFFF"/>
                </a:highlight>
                <a:latin typeface="Roboto"/>
                <a:ea typeface="Roboto"/>
                <a:cs typeface="Roboto"/>
                <a:sym typeface="Roboto"/>
              </a:rPr>
              <a:t> en cada columna de una tabla a menos que se tenga una buena razón para no hacerlo.</a:t>
            </a:r>
            <a:endParaRPr sz="1700">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NOT NULL - NN</a:t>
            </a:r>
            <a:endParaRPr/>
          </a:p>
          <a:p>
            <a:pPr marL="0" lvl="0" indent="0" algn="l" rtl="0">
              <a:spcBef>
                <a:spcPts val="0"/>
              </a:spcBef>
              <a:spcAft>
                <a:spcPts val="0"/>
              </a:spcAft>
              <a:buNone/>
            </a:pPr>
            <a:endParaRPr/>
          </a:p>
        </p:txBody>
      </p:sp>
      <p:sp>
        <p:nvSpPr>
          <p:cNvPr id="437" name="Google Shape;437;p6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Sintaxis para añadir una restricción </a:t>
            </a:r>
            <a:r>
              <a:rPr lang="es">
                <a:solidFill>
                  <a:srgbClr val="000000"/>
                </a:solidFill>
                <a:highlight>
                  <a:srgbClr val="FFF6EA"/>
                </a:highlight>
              </a:rPr>
              <a:t>NOT NULL </a:t>
            </a:r>
            <a:r>
              <a:rPr lang="es"/>
              <a:t>a una columna: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38" name="Google Shape;438;p65"/>
          <p:cNvSpPr txBox="1"/>
          <p:nvPr/>
        </p:nvSpPr>
        <p:spPr>
          <a:xfrm>
            <a:off x="4121675" y="2103400"/>
            <a:ext cx="507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a:t>
            </a:r>
            <a:endParaRPr>
              <a:latin typeface="Roboto"/>
              <a:ea typeface="Roboto"/>
              <a:cs typeface="Roboto"/>
              <a:sym typeface="Roboto"/>
            </a:endParaRPr>
          </a:p>
        </p:txBody>
      </p:sp>
      <p:pic>
        <p:nvPicPr>
          <p:cNvPr id="439" name="Google Shape;439;p65"/>
          <p:cNvPicPr preferRelativeResize="0"/>
          <p:nvPr/>
        </p:nvPicPr>
        <p:blipFill>
          <a:blip r:embed="rId3">
            <a:alphaModFix/>
          </a:blip>
          <a:stretch>
            <a:fillRect/>
          </a:stretch>
        </p:blipFill>
        <p:spPr>
          <a:xfrm>
            <a:off x="4503928" y="1936875"/>
            <a:ext cx="3265275" cy="733255"/>
          </a:xfrm>
          <a:prstGeom prst="rect">
            <a:avLst/>
          </a:prstGeom>
          <a:noFill/>
          <a:ln>
            <a:noFill/>
          </a:ln>
        </p:spPr>
      </p:pic>
      <p:pic>
        <p:nvPicPr>
          <p:cNvPr id="440" name="Google Shape;440;p65"/>
          <p:cNvPicPr preferRelativeResize="0"/>
          <p:nvPr/>
        </p:nvPicPr>
        <p:blipFill>
          <a:blip r:embed="rId4">
            <a:alphaModFix/>
          </a:blip>
          <a:stretch>
            <a:fillRect/>
          </a:stretch>
        </p:blipFill>
        <p:spPr>
          <a:xfrm>
            <a:off x="194100" y="1936875"/>
            <a:ext cx="3927586" cy="733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UNIQUE - UK</a:t>
            </a:r>
            <a:endParaRPr/>
          </a:p>
          <a:p>
            <a:pPr marL="0" lvl="0" indent="0" algn="l" rtl="0">
              <a:spcBef>
                <a:spcPts val="0"/>
              </a:spcBef>
              <a:spcAft>
                <a:spcPts val="0"/>
              </a:spcAft>
              <a:buNone/>
            </a:pPr>
            <a:endParaRPr/>
          </a:p>
        </p:txBody>
      </p:sp>
      <p:sp>
        <p:nvSpPr>
          <p:cNvPr id="446" name="Google Shape;446;p6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definir una restricción UNIQUE para una columna cuando creas una tabla, se usa la siguiente sintaxis:</a:t>
            </a:r>
            <a:endParaRPr/>
          </a:p>
          <a:p>
            <a:pPr marL="0" lvl="0" indent="0" algn="l" rtl="0">
              <a:spcBef>
                <a:spcPts val="1200"/>
              </a:spcBef>
              <a:spcAft>
                <a:spcPts val="1200"/>
              </a:spcAft>
              <a:buNone/>
            </a:pPr>
            <a:endParaRPr/>
          </a:p>
        </p:txBody>
      </p:sp>
      <p:pic>
        <p:nvPicPr>
          <p:cNvPr id="447" name="Google Shape;447;p66"/>
          <p:cNvPicPr preferRelativeResize="0"/>
          <p:nvPr/>
        </p:nvPicPr>
        <p:blipFill>
          <a:blip r:embed="rId3">
            <a:alphaModFix/>
          </a:blip>
          <a:stretch>
            <a:fillRect/>
          </a:stretch>
        </p:blipFill>
        <p:spPr>
          <a:xfrm>
            <a:off x="311700" y="2050250"/>
            <a:ext cx="3867150" cy="1809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UNIQUE - UK</a:t>
            </a:r>
            <a:endParaRPr/>
          </a:p>
          <a:p>
            <a:pPr marL="0" lvl="0" indent="0" algn="l" rtl="0">
              <a:spcBef>
                <a:spcPts val="0"/>
              </a:spcBef>
              <a:spcAft>
                <a:spcPts val="0"/>
              </a:spcAft>
              <a:buNone/>
            </a:pPr>
            <a:endParaRPr/>
          </a:p>
        </p:txBody>
      </p:sp>
      <p:sp>
        <p:nvSpPr>
          <p:cNvPr id="453" name="Google Shape;453;p6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definir una restricción UNIQUE para una o varias columnas, se usa la siguiente sintaxis:</a:t>
            </a:r>
            <a:endParaRPr/>
          </a:p>
          <a:p>
            <a:pPr marL="0" lvl="0" indent="0" algn="l" rtl="0">
              <a:spcBef>
                <a:spcPts val="1200"/>
              </a:spcBef>
              <a:spcAft>
                <a:spcPts val="1200"/>
              </a:spcAft>
              <a:buNone/>
            </a:pPr>
            <a:endParaRPr/>
          </a:p>
        </p:txBody>
      </p:sp>
      <p:pic>
        <p:nvPicPr>
          <p:cNvPr id="454" name="Google Shape;454;p67"/>
          <p:cNvPicPr preferRelativeResize="0"/>
          <p:nvPr/>
        </p:nvPicPr>
        <p:blipFill>
          <a:blip r:embed="rId3">
            <a:alphaModFix/>
          </a:blip>
          <a:stretch>
            <a:fillRect/>
          </a:stretch>
        </p:blipFill>
        <p:spPr>
          <a:xfrm>
            <a:off x="311700" y="1989988"/>
            <a:ext cx="3924300" cy="2447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UNIQUE - UK</a:t>
            </a:r>
            <a:endParaRPr/>
          </a:p>
          <a:p>
            <a:pPr marL="0" lvl="0" indent="0" algn="l" rtl="0">
              <a:spcBef>
                <a:spcPts val="0"/>
              </a:spcBef>
              <a:spcAft>
                <a:spcPts val="0"/>
              </a:spcAft>
              <a:buNone/>
            </a:pPr>
            <a:endParaRPr/>
          </a:p>
        </p:txBody>
      </p:sp>
      <p:sp>
        <p:nvSpPr>
          <p:cNvPr id="460" name="Google Shape;460;p6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400">
                <a:solidFill>
                  <a:srgbClr val="000000"/>
                </a:solidFill>
                <a:highlight>
                  <a:srgbClr val="FFFFFF"/>
                </a:highlight>
              </a:rPr>
              <a:t>Si defines una restricción </a:t>
            </a:r>
            <a:r>
              <a:rPr lang="es" sz="1400">
                <a:solidFill>
                  <a:srgbClr val="000000"/>
                </a:solidFill>
                <a:highlight>
                  <a:srgbClr val="FFF6EA"/>
                </a:highlight>
              </a:rPr>
              <a:t>UNIQUE</a:t>
            </a:r>
            <a:r>
              <a:rPr lang="es" sz="1400">
                <a:solidFill>
                  <a:srgbClr val="000000"/>
                </a:solidFill>
                <a:highlight>
                  <a:srgbClr val="FFFFFF"/>
                </a:highlight>
              </a:rPr>
              <a:t> sin especificar un nombre, MySQL genera automáticamente un nombre para ella. </a:t>
            </a:r>
            <a:endParaRPr sz="1400">
              <a:solidFill>
                <a:srgbClr val="000000"/>
              </a:solidFill>
              <a:highlight>
                <a:srgbClr val="FFFFFF"/>
              </a:highlight>
            </a:endParaRPr>
          </a:p>
          <a:p>
            <a:pPr marL="0" lvl="0" indent="0" algn="l" rtl="0">
              <a:spcBef>
                <a:spcPts val="1200"/>
              </a:spcBef>
              <a:spcAft>
                <a:spcPts val="0"/>
              </a:spcAft>
              <a:buNone/>
            </a:pPr>
            <a:r>
              <a:rPr lang="es" sz="1400">
                <a:solidFill>
                  <a:srgbClr val="000000"/>
                </a:solidFill>
                <a:highlight>
                  <a:srgbClr val="FFFFFF"/>
                </a:highlight>
              </a:rPr>
              <a:t>Para definir una restricción </a:t>
            </a:r>
            <a:r>
              <a:rPr lang="es" sz="1400">
                <a:solidFill>
                  <a:srgbClr val="000000"/>
                </a:solidFill>
                <a:highlight>
                  <a:srgbClr val="FFF6EA"/>
                </a:highlight>
              </a:rPr>
              <a:t>UNIQUE</a:t>
            </a:r>
            <a:r>
              <a:rPr lang="es" sz="1400">
                <a:solidFill>
                  <a:srgbClr val="000000"/>
                </a:solidFill>
                <a:highlight>
                  <a:srgbClr val="FFFFFF"/>
                </a:highlight>
              </a:rPr>
              <a:t> con un nombre, usa esta sintaxis:</a:t>
            </a:r>
            <a:endParaRPr sz="1400">
              <a:solidFill>
                <a:srgbClr val="000000"/>
              </a:solidFill>
              <a:highlight>
                <a:srgbClr val="FFFFFF"/>
              </a:highlight>
            </a:endParaRPr>
          </a:p>
          <a:p>
            <a:pPr marL="0" lvl="0" indent="0" algn="l" rtl="0">
              <a:spcBef>
                <a:spcPts val="1200"/>
              </a:spcBef>
              <a:spcAft>
                <a:spcPts val="1200"/>
              </a:spcAft>
              <a:buNone/>
            </a:pPr>
            <a:endParaRPr sz="1400">
              <a:solidFill>
                <a:srgbClr val="000000"/>
              </a:solidFill>
              <a:highlight>
                <a:srgbClr val="FFFFFF"/>
              </a:highlight>
            </a:endParaRPr>
          </a:p>
        </p:txBody>
      </p:sp>
      <p:pic>
        <p:nvPicPr>
          <p:cNvPr id="461" name="Google Shape;461;p68"/>
          <p:cNvPicPr preferRelativeResize="0"/>
          <p:nvPr/>
        </p:nvPicPr>
        <p:blipFill>
          <a:blip r:embed="rId3">
            <a:alphaModFix/>
          </a:blip>
          <a:stretch>
            <a:fillRect/>
          </a:stretch>
        </p:blipFill>
        <p:spPr>
          <a:xfrm>
            <a:off x="311700" y="2220350"/>
            <a:ext cx="4248150" cy="1028700"/>
          </a:xfrm>
          <a:prstGeom prst="rect">
            <a:avLst/>
          </a:prstGeom>
          <a:noFill/>
          <a:ln>
            <a:noFill/>
          </a:ln>
        </p:spPr>
      </p:pic>
      <p:pic>
        <p:nvPicPr>
          <p:cNvPr id="462" name="Google Shape;462;p68"/>
          <p:cNvPicPr preferRelativeResize="0"/>
          <p:nvPr/>
        </p:nvPicPr>
        <p:blipFill>
          <a:blip r:embed="rId4">
            <a:alphaModFix/>
          </a:blip>
          <a:stretch>
            <a:fillRect/>
          </a:stretch>
        </p:blipFill>
        <p:spPr>
          <a:xfrm>
            <a:off x="3672488" y="2220350"/>
            <a:ext cx="5343525" cy="2667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UNIQUE - UK</a:t>
            </a:r>
            <a:endParaRPr/>
          </a:p>
          <a:p>
            <a:pPr marL="0" lvl="0" indent="0" algn="l" rtl="0">
              <a:spcBef>
                <a:spcPts val="0"/>
              </a:spcBef>
              <a:spcAft>
                <a:spcPts val="0"/>
              </a:spcAft>
              <a:buNone/>
            </a:pPr>
            <a:endParaRPr/>
          </a:p>
        </p:txBody>
      </p:sp>
      <p:sp>
        <p:nvSpPr>
          <p:cNvPr id="468" name="Google Shape;468;p69"/>
          <p:cNvSpPr txBox="1">
            <a:spLocks noGrp="1"/>
          </p:cNvSpPr>
          <p:nvPr>
            <p:ph type="body" idx="1"/>
          </p:nvPr>
        </p:nvSpPr>
        <p:spPr>
          <a:xfrm>
            <a:off x="311700" y="1229875"/>
            <a:ext cx="8520600" cy="55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eliminar una restricción UNIQUE, utilizamos la siguiente sintaxis:</a:t>
            </a:r>
            <a:endParaRPr/>
          </a:p>
        </p:txBody>
      </p:sp>
      <p:pic>
        <p:nvPicPr>
          <p:cNvPr id="469" name="Google Shape;469;p69"/>
          <p:cNvPicPr preferRelativeResize="0"/>
          <p:nvPr/>
        </p:nvPicPr>
        <p:blipFill>
          <a:blip r:embed="rId3">
            <a:alphaModFix/>
          </a:blip>
          <a:stretch>
            <a:fillRect/>
          </a:stretch>
        </p:blipFill>
        <p:spPr>
          <a:xfrm>
            <a:off x="311688" y="1678163"/>
            <a:ext cx="3552825" cy="828675"/>
          </a:xfrm>
          <a:prstGeom prst="rect">
            <a:avLst/>
          </a:prstGeom>
          <a:noFill/>
          <a:ln>
            <a:noFill/>
          </a:ln>
        </p:spPr>
      </p:pic>
      <p:pic>
        <p:nvPicPr>
          <p:cNvPr id="470" name="Google Shape;470;p69"/>
          <p:cNvPicPr preferRelativeResize="0"/>
          <p:nvPr/>
        </p:nvPicPr>
        <p:blipFill>
          <a:blip r:embed="rId4">
            <a:alphaModFix/>
          </a:blip>
          <a:stretch>
            <a:fillRect/>
          </a:stretch>
        </p:blipFill>
        <p:spPr>
          <a:xfrm>
            <a:off x="4385538" y="1692463"/>
            <a:ext cx="3495675" cy="800100"/>
          </a:xfrm>
          <a:prstGeom prst="rect">
            <a:avLst/>
          </a:prstGeom>
          <a:noFill/>
          <a:ln>
            <a:noFill/>
          </a:ln>
        </p:spPr>
      </p:pic>
      <p:sp>
        <p:nvSpPr>
          <p:cNvPr id="471" name="Google Shape;471;p69"/>
          <p:cNvSpPr txBox="1"/>
          <p:nvPr/>
        </p:nvSpPr>
        <p:spPr>
          <a:xfrm>
            <a:off x="3968150" y="1869050"/>
            <a:ext cx="4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a:t>
            </a:r>
            <a:endParaRPr>
              <a:latin typeface="Roboto"/>
              <a:ea typeface="Roboto"/>
              <a:cs typeface="Roboto"/>
              <a:sym typeface="Roboto"/>
            </a:endParaRPr>
          </a:p>
        </p:txBody>
      </p:sp>
      <p:sp>
        <p:nvSpPr>
          <p:cNvPr id="472" name="Google Shape;472;p69"/>
          <p:cNvSpPr txBox="1">
            <a:spLocks noGrp="1"/>
          </p:cNvSpPr>
          <p:nvPr>
            <p:ph type="body" idx="1"/>
          </p:nvPr>
        </p:nvSpPr>
        <p:spPr>
          <a:xfrm>
            <a:off x="397000" y="2492575"/>
            <a:ext cx="8520600" cy="55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añadir una restricción UNIQUE, utilizamos la siguiente sintaxis:</a:t>
            </a:r>
            <a:endParaRPr/>
          </a:p>
        </p:txBody>
      </p:sp>
      <p:pic>
        <p:nvPicPr>
          <p:cNvPr id="473" name="Google Shape;473;p69"/>
          <p:cNvPicPr preferRelativeResize="0"/>
          <p:nvPr/>
        </p:nvPicPr>
        <p:blipFill>
          <a:blip r:embed="rId5">
            <a:alphaModFix/>
          </a:blip>
          <a:stretch>
            <a:fillRect/>
          </a:stretch>
        </p:blipFill>
        <p:spPr>
          <a:xfrm>
            <a:off x="311700" y="2987000"/>
            <a:ext cx="2819400" cy="1323975"/>
          </a:xfrm>
          <a:prstGeom prst="rect">
            <a:avLst/>
          </a:prstGeom>
          <a:noFill/>
          <a:ln>
            <a:noFill/>
          </a:ln>
        </p:spPr>
      </p:pic>
      <p:pic>
        <p:nvPicPr>
          <p:cNvPr id="474" name="Google Shape;474;p69"/>
          <p:cNvPicPr preferRelativeResize="0"/>
          <p:nvPr/>
        </p:nvPicPr>
        <p:blipFill>
          <a:blip r:embed="rId6">
            <a:alphaModFix/>
          </a:blip>
          <a:stretch>
            <a:fillRect/>
          </a:stretch>
        </p:blipFill>
        <p:spPr>
          <a:xfrm>
            <a:off x="4447550" y="2991750"/>
            <a:ext cx="2943225" cy="1314450"/>
          </a:xfrm>
          <a:prstGeom prst="rect">
            <a:avLst/>
          </a:prstGeom>
          <a:noFill/>
          <a:ln>
            <a:noFill/>
          </a:ln>
        </p:spPr>
      </p:pic>
      <p:sp>
        <p:nvSpPr>
          <p:cNvPr id="475" name="Google Shape;475;p69"/>
          <p:cNvSpPr txBox="1"/>
          <p:nvPr/>
        </p:nvSpPr>
        <p:spPr>
          <a:xfrm>
            <a:off x="3968150" y="3448888"/>
            <a:ext cx="4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a:t>
            </a:r>
            <a:endParaRPr>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CHECK - CK</a:t>
            </a:r>
            <a:endParaRPr/>
          </a:p>
          <a:p>
            <a:pPr marL="0" lvl="0" indent="0" algn="l" rtl="0">
              <a:spcBef>
                <a:spcPts val="0"/>
              </a:spcBef>
              <a:spcAft>
                <a:spcPts val="0"/>
              </a:spcAft>
              <a:buNone/>
            </a:pPr>
            <a:endParaRPr/>
          </a:p>
        </p:txBody>
      </p:sp>
      <p:sp>
        <p:nvSpPr>
          <p:cNvPr id="481" name="Google Shape;481;p70"/>
          <p:cNvSpPr txBox="1">
            <a:spLocks noGrp="1"/>
          </p:cNvSpPr>
          <p:nvPr>
            <p:ph type="body" idx="1"/>
          </p:nvPr>
        </p:nvSpPr>
        <p:spPr>
          <a:xfrm>
            <a:off x="311700" y="1229875"/>
            <a:ext cx="8520600" cy="438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s"/>
              <a:t>Sintaxis: </a:t>
            </a:r>
            <a:endParaRPr/>
          </a:p>
        </p:txBody>
      </p:sp>
      <p:pic>
        <p:nvPicPr>
          <p:cNvPr id="482" name="Google Shape;482;p70"/>
          <p:cNvPicPr preferRelativeResize="0"/>
          <p:nvPr/>
        </p:nvPicPr>
        <p:blipFill>
          <a:blip r:embed="rId3">
            <a:alphaModFix/>
          </a:blip>
          <a:stretch>
            <a:fillRect/>
          </a:stretch>
        </p:blipFill>
        <p:spPr>
          <a:xfrm>
            <a:off x="311700" y="1586900"/>
            <a:ext cx="4038600" cy="762000"/>
          </a:xfrm>
          <a:prstGeom prst="rect">
            <a:avLst/>
          </a:prstGeom>
          <a:noFill/>
          <a:ln>
            <a:noFill/>
          </a:ln>
        </p:spPr>
      </p:pic>
      <p:pic>
        <p:nvPicPr>
          <p:cNvPr id="483" name="Google Shape;483;p70"/>
          <p:cNvPicPr preferRelativeResize="0"/>
          <p:nvPr/>
        </p:nvPicPr>
        <p:blipFill>
          <a:blip r:embed="rId4">
            <a:alphaModFix/>
          </a:blip>
          <a:stretch>
            <a:fillRect/>
          </a:stretch>
        </p:blipFill>
        <p:spPr>
          <a:xfrm>
            <a:off x="65850" y="2633275"/>
            <a:ext cx="4506150" cy="1976541"/>
          </a:xfrm>
          <a:prstGeom prst="rect">
            <a:avLst/>
          </a:prstGeom>
          <a:noFill/>
          <a:ln>
            <a:noFill/>
          </a:ln>
        </p:spPr>
      </p:pic>
      <p:pic>
        <p:nvPicPr>
          <p:cNvPr id="484" name="Google Shape;484;p70"/>
          <p:cNvPicPr preferRelativeResize="0"/>
          <p:nvPr/>
        </p:nvPicPr>
        <p:blipFill>
          <a:blip r:embed="rId5">
            <a:alphaModFix/>
          </a:blip>
          <a:stretch>
            <a:fillRect/>
          </a:stretch>
        </p:blipFill>
        <p:spPr>
          <a:xfrm>
            <a:off x="4799776" y="2571750"/>
            <a:ext cx="4238800" cy="2304600"/>
          </a:xfrm>
          <a:prstGeom prst="rect">
            <a:avLst/>
          </a:prstGeom>
          <a:noFill/>
          <a:ln>
            <a:noFill/>
          </a:ln>
        </p:spPr>
      </p:pic>
      <p:sp>
        <p:nvSpPr>
          <p:cNvPr id="485" name="Google Shape;485;p70"/>
          <p:cNvSpPr txBox="1"/>
          <p:nvPr/>
        </p:nvSpPr>
        <p:spPr>
          <a:xfrm>
            <a:off x="345050" y="2329125"/>
            <a:ext cx="96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Ejemplos:</a:t>
            </a:r>
            <a:endParaRPr>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CHECK - CK</a:t>
            </a:r>
            <a:endParaRPr/>
          </a:p>
          <a:p>
            <a:pPr marL="0" lvl="0" indent="0" algn="l" rtl="0">
              <a:spcBef>
                <a:spcPts val="0"/>
              </a:spcBef>
              <a:spcAft>
                <a:spcPts val="0"/>
              </a:spcAft>
              <a:buNone/>
            </a:pPr>
            <a:endParaRPr/>
          </a:p>
        </p:txBody>
      </p:sp>
      <p:sp>
        <p:nvSpPr>
          <p:cNvPr id="491" name="Google Shape;491;p71"/>
          <p:cNvSpPr txBox="1">
            <a:spLocks noGrp="1"/>
          </p:cNvSpPr>
          <p:nvPr>
            <p:ph type="body" idx="1"/>
          </p:nvPr>
        </p:nvSpPr>
        <p:spPr>
          <a:xfrm>
            <a:off x="311700" y="12298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eliminar una restricción de tipo CHECK, usamos la siguiente sintaxis:</a:t>
            </a:r>
            <a:endParaRPr/>
          </a:p>
        </p:txBody>
      </p:sp>
      <p:pic>
        <p:nvPicPr>
          <p:cNvPr id="492" name="Google Shape;492;p71"/>
          <p:cNvPicPr preferRelativeResize="0"/>
          <p:nvPr/>
        </p:nvPicPr>
        <p:blipFill>
          <a:blip r:embed="rId3">
            <a:alphaModFix/>
          </a:blip>
          <a:stretch>
            <a:fillRect/>
          </a:stretch>
        </p:blipFill>
        <p:spPr>
          <a:xfrm>
            <a:off x="2895600" y="1689213"/>
            <a:ext cx="3352800" cy="1285875"/>
          </a:xfrm>
          <a:prstGeom prst="rect">
            <a:avLst/>
          </a:prstGeom>
          <a:noFill/>
          <a:ln>
            <a:noFill/>
          </a:ln>
        </p:spPr>
      </p:pic>
      <p:pic>
        <p:nvPicPr>
          <p:cNvPr id="493" name="Google Shape;493;p71"/>
          <p:cNvPicPr preferRelativeResize="0"/>
          <p:nvPr/>
        </p:nvPicPr>
        <p:blipFill>
          <a:blip r:embed="rId4">
            <a:alphaModFix/>
          </a:blip>
          <a:stretch>
            <a:fillRect/>
          </a:stretch>
        </p:blipFill>
        <p:spPr>
          <a:xfrm>
            <a:off x="823325" y="3436900"/>
            <a:ext cx="5895700" cy="749575"/>
          </a:xfrm>
          <a:prstGeom prst="rect">
            <a:avLst/>
          </a:prstGeom>
          <a:noFill/>
          <a:ln>
            <a:noFill/>
          </a:ln>
        </p:spPr>
      </p:pic>
      <p:sp>
        <p:nvSpPr>
          <p:cNvPr id="494" name="Google Shape;494;p71"/>
          <p:cNvSpPr txBox="1">
            <a:spLocks noGrp="1"/>
          </p:cNvSpPr>
          <p:nvPr>
            <p:ph type="body" idx="1"/>
          </p:nvPr>
        </p:nvSpPr>
        <p:spPr>
          <a:xfrm>
            <a:off x="311700" y="28871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añadir una restricción de tipo CHECK, usamos la siguiente sintaxis: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Normas de escritura</a:t>
            </a:r>
            <a:endParaRPr/>
          </a:p>
        </p:txBody>
      </p:sp>
      <p:sp>
        <p:nvSpPr>
          <p:cNvPr id="120" name="Google Shape;120;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just" rtl="0">
              <a:spcBef>
                <a:spcPts val="1100"/>
              </a:spcBef>
              <a:spcAft>
                <a:spcPts val="0"/>
              </a:spcAft>
              <a:buNone/>
            </a:pPr>
            <a:r>
              <a:rPr lang="es" sz="1400">
                <a:solidFill>
                  <a:srgbClr val="333333"/>
                </a:solidFill>
                <a:highlight>
                  <a:srgbClr val="FFFFFF"/>
                </a:highlight>
              </a:rPr>
              <a:t>En SQL no se distingue entre mayúsculas y minúsculas. Da lo mismo como se escriba. El final de una instrucción o sentencia lo marca el signo de punto y coma.</a:t>
            </a:r>
            <a:endParaRPr sz="1400">
              <a:solidFill>
                <a:srgbClr val="333333"/>
              </a:solidFill>
              <a:highlight>
                <a:srgbClr val="FFFFFF"/>
              </a:highlight>
            </a:endParaRPr>
          </a:p>
          <a:p>
            <a:pPr marL="0" lvl="0" indent="0" algn="l" rtl="0">
              <a:spcBef>
                <a:spcPts val="1100"/>
              </a:spcBef>
              <a:spcAft>
                <a:spcPts val="0"/>
              </a:spcAft>
              <a:buNone/>
            </a:pPr>
            <a:r>
              <a:rPr lang="es" sz="1400">
                <a:solidFill>
                  <a:srgbClr val="333333"/>
                </a:solidFill>
                <a:highlight>
                  <a:srgbClr val="FFFFFF"/>
                </a:highlight>
              </a:rPr>
              <a:t>Las sentencias SQL (SELECT, INSERT, …) se pueden escribir en varias líneas siempre que las palabras no sean partidas.</a:t>
            </a:r>
            <a:endParaRPr sz="1400">
              <a:solidFill>
                <a:srgbClr val="333333"/>
              </a:solidFill>
              <a:highlight>
                <a:srgbClr val="FFFFFF"/>
              </a:highlight>
            </a:endParaRPr>
          </a:p>
          <a:p>
            <a:pPr marL="0" lvl="0" indent="0" algn="just" rtl="0">
              <a:spcBef>
                <a:spcPts val="1200"/>
              </a:spcBef>
              <a:spcAft>
                <a:spcPts val="0"/>
              </a:spcAft>
              <a:buNone/>
            </a:pPr>
            <a:r>
              <a:rPr lang="es" sz="1400">
                <a:solidFill>
                  <a:srgbClr val="333333"/>
                </a:solidFill>
                <a:highlight>
                  <a:srgbClr val="FFFFFF"/>
                </a:highlight>
              </a:rPr>
              <a:t>Los comentarios en el código SQL pueden </a:t>
            </a:r>
            <a:endParaRPr sz="1400">
              <a:solidFill>
                <a:srgbClr val="333333"/>
              </a:solidFill>
              <a:highlight>
                <a:srgbClr val="FFFFFF"/>
              </a:highlight>
            </a:endParaRPr>
          </a:p>
          <a:p>
            <a:pPr marL="0" lvl="0" indent="0" algn="just" rtl="0">
              <a:spcBef>
                <a:spcPts val="1100"/>
              </a:spcBef>
              <a:spcAft>
                <a:spcPts val="0"/>
              </a:spcAft>
              <a:buNone/>
            </a:pPr>
            <a:r>
              <a:rPr lang="es" sz="1400">
                <a:solidFill>
                  <a:srgbClr val="333333"/>
                </a:solidFill>
                <a:highlight>
                  <a:srgbClr val="FFFFFF"/>
                </a:highlight>
              </a:rPr>
              <a:t>ser de 2 tipos:</a:t>
            </a:r>
            <a:endParaRPr sz="1400">
              <a:solidFill>
                <a:srgbClr val="333333"/>
              </a:solidFill>
              <a:highlight>
                <a:srgbClr val="FFFFFF"/>
              </a:highlight>
            </a:endParaRPr>
          </a:p>
          <a:p>
            <a:pPr marL="457200" lvl="0" indent="-228600" algn="l" rtl="0">
              <a:lnSpc>
                <a:spcPct val="130000"/>
              </a:lnSpc>
              <a:spcBef>
                <a:spcPts val="1100"/>
              </a:spcBef>
              <a:spcAft>
                <a:spcPts val="0"/>
              </a:spcAft>
              <a:buClr>
                <a:srgbClr val="333333"/>
              </a:buClr>
              <a:buSzPts val="1100"/>
              <a:buFont typeface="Arial"/>
              <a:buNone/>
            </a:pPr>
            <a:endParaRPr sz="1100">
              <a:solidFill>
                <a:srgbClr val="333333"/>
              </a:solidFill>
              <a:highlight>
                <a:srgbClr val="FFFFFF"/>
              </a:highlight>
              <a:latin typeface="Arial"/>
              <a:ea typeface="Arial"/>
              <a:cs typeface="Arial"/>
              <a:sym typeface="Arial"/>
            </a:endParaRPr>
          </a:p>
          <a:p>
            <a:pPr marL="0" lvl="0" indent="0" algn="l" rtl="0">
              <a:spcBef>
                <a:spcPts val="1300"/>
              </a:spcBef>
              <a:spcAft>
                <a:spcPts val="1200"/>
              </a:spcAft>
              <a:buNone/>
            </a:pPr>
            <a:endParaRPr sz="1100">
              <a:solidFill>
                <a:srgbClr val="333333"/>
              </a:solidFill>
              <a:highlight>
                <a:srgbClr val="FFFFFF"/>
              </a:highlight>
              <a:latin typeface="Arial"/>
              <a:ea typeface="Arial"/>
              <a:cs typeface="Arial"/>
              <a:sym typeface="Arial"/>
            </a:endParaRPr>
          </a:p>
        </p:txBody>
      </p:sp>
      <p:pic>
        <p:nvPicPr>
          <p:cNvPr id="121" name="Google Shape;121;p18"/>
          <p:cNvPicPr preferRelativeResize="0"/>
          <p:nvPr/>
        </p:nvPicPr>
        <p:blipFill>
          <a:blip r:embed="rId3">
            <a:alphaModFix/>
          </a:blip>
          <a:stretch>
            <a:fillRect/>
          </a:stretch>
        </p:blipFill>
        <p:spPr>
          <a:xfrm>
            <a:off x="4457700" y="2340513"/>
            <a:ext cx="4686300" cy="2505075"/>
          </a:xfrm>
          <a:prstGeom prst="rect">
            <a:avLst/>
          </a:prstGeom>
          <a:noFill/>
          <a:ln>
            <a:noFill/>
          </a:ln>
        </p:spPr>
      </p:pic>
      <p:pic>
        <p:nvPicPr>
          <p:cNvPr id="122" name="Google Shape;122;p18"/>
          <p:cNvPicPr preferRelativeResize="0"/>
          <p:nvPr/>
        </p:nvPicPr>
        <p:blipFill>
          <a:blip r:embed="rId4">
            <a:alphaModFix/>
          </a:blip>
          <a:stretch>
            <a:fillRect/>
          </a:stretch>
        </p:blipFill>
        <p:spPr>
          <a:xfrm>
            <a:off x="311700" y="3309338"/>
            <a:ext cx="4025125" cy="5674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DEFAULT</a:t>
            </a:r>
            <a:endParaRPr/>
          </a:p>
          <a:p>
            <a:pPr marL="0" lvl="0" indent="0" algn="l" rtl="0">
              <a:spcBef>
                <a:spcPts val="0"/>
              </a:spcBef>
              <a:spcAft>
                <a:spcPts val="0"/>
              </a:spcAft>
              <a:buNone/>
            </a:pPr>
            <a:endParaRPr/>
          </a:p>
        </p:txBody>
      </p:sp>
      <p:sp>
        <p:nvSpPr>
          <p:cNvPr id="500" name="Google Shape;500;p7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La siguiente declaración SQL define una restricción DEFAULT en el campo City en la tabla "Persons":</a:t>
            </a:r>
            <a:endParaRPr/>
          </a:p>
        </p:txBody>
      </p:sp>
      <p:pic>
        <p:nvPicPr>
          <p:cNvPr id="501" name="Google Shape;501;p72"/>
          <p:cNvPicPr preferRelativeResize="0"/>
          <p:nvPr/>
        </p:nvPicPr>
        <p:blipFill>
          <a:blip r:embed="rId3">
            <a:alphaModFix/>
          </a:blip>
          <a:stretch>
            <a:fillRect/>
          </a:stretch>
        </p:blipFill>
        <p:spPr>
          <a:xfrm>
            <a:off x="381075" y="2011525"/>
            <a:ext cx="4019550" cy="2266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DEFAULT</a:t>
            </a:r>
            <a:endParaRPr/>
          </a:p>
          <a:p>
            <a:pPr marL="0" lvl="0" indent="0" algn="l" rtl="0">
              <a:spcBef>
                <a:spcPts val="0"/>
              </a:spcBef>
              <a:spcAft>
                <a:spcPts val="0"/>
              </a:spcAft>
              <a:buNone/>
            </a:pPr>
            <a:endParaRPr/>
          </a:p>
        </p:txBody>
      </p:sp>
      <p:pic>
        <p:nvPicPr>
          <p:cNvPr id="507" name="Google Shape;507;p73"/>
          <p:cNvPicPr preferRelativeResize="0"/>
          <p:nvPr/>
        </p:nvPicPr>
        <p:blipFill>
          <a:blip r:embed="rId3">
            <a:alphaModFix/>
          </a:blip>
          <a:stretch>
            <a:fillRect/>
          </a:stretch>
        </p:blipFill>
        <p:spPr>
          <a:xfrm>
            <a:off x="725650" y="1855100"/>
            <a:ext cx="5515557" cy="981300"/>
          </a:xfrm>
          <a:prstGeom prst="rect">
            <a:avLst/>
          </a:prstGeom>
          <a:noFill/>
          <a:ln>
            <a:noFill/>
          </a:ln>
        </p:spPr>
      </p:pic>
      <p:sp>
        <p:nvSpPr>
          <p:cNvPr id="508" name="Google Shape;508;p73"/>
          <p:cNvSpPr txBox="1">
            <a:spLocks noGrp="1"/>
          </p:cNvSpPr>
          <p:nvPr>
            <p:ph type="body" idx="1"/>
          </p:nvPr>
        </p:nvSpPr>
        <p:spPr>
          <a:xfrm>
            <a:off x="311700" y="1229875"/>
            <a:ext cx="8520600" cy="80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añadir la restricción DEFAULT a una columna, la sintaxis es la siguiente:</a:t>
            </a:r>
            <a:endParaRPr/>
          </a:p>
        </p:txBody>
      </p:sp>
      <p:sp>
        <p:nvSpPr>
          <p:cNvPr id="509" name="Google Shape;509;p73"/>
          <p:cNvSpPr txBox="1">
            <a:spLocks noGrp="1"/>
          </p:cNvSpPr>
          <p:nvPr>
            <p:ph type="body" idx="1"/>
          </p:nvPr>
        </p:nvSpPr>
        <p:spPr>
          <a:xfrm>
            <a:off x="311700" y="3006050"/>
            <a:ext cx="8520600" cy="80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eliminar la restricción DEFAULT de una columna, la sintaxis es la siguiente:</a:t>
            </a:r>
            <a:endParaRPr/>
          </a:p>
        </p:txBody>
      </p:sp>
      <p:pic>
        <p:nvPicPr>
          <p:cNvPr id="510" name="Google Shape;510;p73"/>
          <p:cNvPicPr preferRelativeResize="0"/>
          <p:nvPr/>
        </p:nvPicPr>
        <p:blipFill>
          <a:blip r:embed="rId4">
            <a:alphaModFix/>
          </a:blip>
          <a:stretch>
            <a:fillRect/>
          </a:stretch>
        </p:blipFill>
        <p:spPr>
          <a:xfrm>
            <a:off x="795550" y="3657850"/>
            <a:ext cx="4424184" cy="9813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PRIMARY KEY - PK</a:t>
            </a:r>
            <a:endParaRPr/>
          </a:p>
          <a:p>
            <a:pPr marL="0" lvl="0" indent="0" algn="l" rtl="0">
              <a:spcBef>
                <a:spcPts val="0"/>
              </a:spcBef>
              <a:spcAft>
                <a:spcPts val="0"/>
              </a:spcAft>
              <a:buNone/>
            </a:pPr>
            <a:endParaRPr/>
          </a:p>
        </p:txBody>
      </p:sp>
      <p:sp>
        <p:nvSpPr>
          <p:cNvPr id="516" name="Google Shape;516;p7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400">
                <a:solidFill>
                  <a:srgbClr val="000000"/>
                </a:solidFill>
                <a:highlight>
                  <a:srgbClr val="FFFFFF"/>
                </a:highlight>
              </a:rPr>
              <a:t>Una clave principal es una columna o un conjunto de columnas que identifica de forma única cada fila de la tabla.</a:t>
            </a:r>
            <a:endParaRPr sz="1400">
              <a:solidFill>
                <a:srgbClr val="000000"/>
              </a:solidFill>
              <a:highlight>
                <a:srgbClr val="FFFFFF"/>
              </a:highlight>
            </a:endParaRPr>
          </a:p>
          <a:p>
            <a:pPr marL="0" lvl="0" indent="0" algn="l" rtl="0">
              <a:spcBef>
                <a:spcPts val="1200"/>
              </a:spcBef>
              <a:spcAft>
                <a:spcPts val="0"/>
              </a:spcAft>
              <a:buNone/>
            </a:pPr>
            <a:r>
              <a:rPr lang="es" sz="1400">
                <a:solidFill>
                  <a:srgbClr val="000000"/>
                </a:solidFill>
                <a:highlight>
                  <a:srgbClr val="FFFFFF"/>
                </a:highlight>
              </a:rPr>
              <a:t>La clave principal sigue estas reglas:</a:t>
            </a:r>
            <a:endParaRPr sz="1400">
              <a:solidFill>
                <a:srgbClr val="000000"/>
              </a:solidFill>
              <a:highlight>
                <a:srgbClr val="FFFFFF"/>
              </a:highlight>
            </a:endParaRPr>
          </a:p>
          <a:p>
            <a:pPr marL="800100" lvl="0" indent="-317500" algn="l" rtl="0">
              <a:spcBef>
                <a:spcPts val="2000"/>
              </a:spcBef>
              <a:spcAft>
                <a:spcPts val="0"/>
              </a:spcAft>
              <a:buClr>
                <a:srgbClr val="000000"/>
              </a:buClr>
              <a:buSzPts val="1400"/>
              <a:buAutoNum type="arabicPeriod"/>
            </a:pPr>
            <a:r>
              <a:rPr lang="es" sz="1400">
                <a:solidFill>
                  <a:srgbClr val="000000"/>
                </a:solidFill>
                <a:highlight>
                  <a:srgbClr val="FFFFFF"/>
                </a:highlight>
              </a:rPr>
              <a:t>Una clave primaria debe contener valores únicos. Si la clave principal consta de varias columnas, la combinación de valores en estas columnas debe ser única.</a:t>
            </a:r>
            <a:endParaRPr sz="1400">
              <a:solidFill>
                <a:srgbClr val="000000"/>
              </a:solidFill>
              <a:highlight>
                <a:srgbClr val="FFFFFF"/>
              </a:highlight>
            </a:endParaRPr>
          </a:p>
          <a:p>
            <a:pPr marL="800100" lvl="0" indent="-317500" algn="l" rtl="0">
              <a:spcBef>
                <a:spcPts val="0"/>
              </a:spcBef>
              <a:spcAft>
                <a:spcPts val="0"/>
              </a:spcAft>
              <a:buClr>
                <a:srgbClr val="000000"/>
              </a:buClr>
              <a:buSzPts val="1400"/>
              <a:buAutoNum type="arabicPeriod"/>
            </a:pPr>
            <a:r>
              <a:rPr lang="es" sz="1400">
                <a:solidFill>
                  <a:srgbClr val="000000"/>
                </a:solidFill>
                <a:highlight>
                  <a:srgbClr val="FFFFFF"/>
                </a:highlight>
              </a:rPr>
              <a:t>Una columna de clave principal no puede tener valores </a:t>
            </a:r>
            <a:r>
              <a:rPr lang="es" sz="1400">
                <a:solidFill>
                  <a:schemeClr val="hlink"/>
                </a:solidFill>
                <a:highlight>
                  <a:srgbClr val="FFF6EA"/>
                </a:highlight>
                <a:uFill>
                  <a:noFill/>
                </a:uFill>
                <a:hlinkClick r:id="rId3"/>
              </a:rPr>
              <a:t>NULL</a:t>
            </a:r>
            <a:r>
              <a:rPr lang="es" sz="1400">
                <a:solidFill>
                  <a:srgbClr val="000000"/>
                </a:solidFill>
                <a:highlight>
                  <a:srgbClr val="FFFFFF"/>
                </a:highlight>
              </a:rPr>
              <a:t>. MySQL agrega implícitamente una restricción  </a:t>
            </a:r>
            <a:r>
              <a:rPr lang="es" sz="1400">
                <a:solidFill>
                  <a:srgbClr val="000000"/>
                </a:solidFill>
                <a:highlight>
                  <a:srgbClr val="FFF6EA"/>
                </a:highlight>
              </a:rPr>
              <a:t>NOT NULL </a:t>
            </a:r>
            <a:r>
              <a:rPr lang="es" sz="1400">
                <a:solidFill>
                  <a:srgbClr val="000000"/>
                </a:solidFill>
                <a:highlight>
                  <a:srgbClr val="FFFFFF"/>
                </a:highlight>
              </a:rPr>
              <a:t>a las columnas de clave principal.</a:t>
            </a:r>
            <a:endParaRPr sz="1400">
              <a:solidFill>
                <a:srgbClr val="000000"/>
              </a:solidFill>
              <a:highlight>
                <a:srgbClr val="FFFFFF"/>
              </a:highlight>
            </a:endParaRPr>
          </a:p>
          <a:p>
            <a:pPr marL="800100" lvl="0" indent="-317500" algn="l" rtl="0">
              <a:spcBef>
                <a:spcPts val="0"/>
              </a:spcBef>
              <a:spcAft>
                <a:spcPts val="0"/>
              </a:spcAft>
              <a:buClr>
                <a:srgbClr val="000000"/>
              </a:buClr>
              <a:buSzPts val="1400"/>
              <a:buAutoNum type="arabicPeriod"/>
            </a:pPr>
            <a:r>
              <a:rPr lang="es" sz="1400">
                <a:solidFill>
                  <a:srgbClr val="000000"/>
                </a:solidFill>
                <a:highlight>
                  <a:srgbClr val="FFFFFF"/>
                </a:highlight>
              </a:rPr>
              <a:t>Una tabla puede tener una sola clave primaria.</a:t>
            </a:r>
            <a:endParaRPr sz="1400">
              <a:solidFill>
                <a:srgbClr val="000000"/>
              </a:solidFill>
              <a:highlight>
                <a:srgbClr val="FFFFFF"/>
              </a:highlight>
            </a:endParaRPr>
          </a:p>
          <a:p>
            <a:pPr marL="0" lvl="0" indent="0" algn="l" rtl="0">
              <a:spcBef>
                <a:spcPts val="1000"/>
              </a:spcBef>
              <a:spcAft>
                <a:spcPts val="4000"/>
              </a:spcAft>
              <a:buNone/>
            </a:pPr>
            <a:r>
              <a:rPr lang="es" sz="1400">
                <a:solidFill>
                  <a:srgbClr val="000000"/>
                </a:solidFill>
                <a:highlight>
                  <a:srgbClr val="FFFFFF"/>
                </a:highlight>
              </a:rPr>
              <a:t>Debido a que MySQL funciona más rápido con números enteros, el </a:t>
            </a:r>
            <a:r>
              <a:rPr lang="es" sz="1400">
                <a:solidFill>
                  <a:schemeClr val="hlink"/>
                </a:solidFill>
                <a:highlight>
                  <a:srgbClr val="FFFFFF"/>
                </a:highlight>
                <a:uFill>
                  <a:noFill/>
                </a:uFill>
                <a:hlinkClick r:id="rId4"/>
              </a:rPr>
              <a:t>tipo de datos</a:t>
            </a:r>
            <a:r>
              <a:rPr lang="es" sz="1400">
                <a:solidFill>
                  <a:srgbClr val="000000"/>
                </a:solidFill>
                <a:highlight>
                  <a:srgbClr val="FFFFFF"/>
                </a:highlight>
              </a:rPr>
              <a:t> de la columna de clave principal debe ser el número entero</a:t>
            </a:r>
            <a:endParaRPr sz="21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PRIMARY KEY - PK</a:t>
            </a:r>
            <a:endParaRPr/>
          </a:p>
          <a:p>
            <a:pPr marL="0" lvl="0" indent="0" algn="l" rtl="0">
              <a:spcBef>
                <a:spcPts val="0"/>
              </a:spcBef>
              <a:spcAft>
                <a:spcPts val="0"/>
              </a:spcAft>
              <a:buNone/>
            </a:pPr>
            <a:endParaRPr/>
          </a:p>
        </p:txBody>
      </p:sp>
      <p:sp>
        <p:nvSpPr>
          <p:cNvPr id="522" name="Google Shape;522;p75"/>
          <p:cNvSpPr txBox="1">
            <a:spLocks noGrp="1"/>
          </p:cNvSpPr>
          <p:nvPr>
            <p:ph type="body" idx="1"/>
          </p:nvPr>
        </p:nvSpPr>
        <p:spPr>
          <a:xfrm>
            <a:off x="311700" y="1229875"/>
            <a:ext cx="8520600" cy="43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100">
                <a:solidFill>
                  <a:srgbClr val="000000"/>
                </a:solidFill>
                <a:highlight>
                  <a:srgbClr val="FFFFFF"/>
                </a:highlight>
              </a:rPr>
              <a:t>Normalmente, la clave principal de una tabla se define en la declaración </a:t>
            </a:r>
            <a:r>
              <a:rPr lang="es" sz="1100">
                <a:solidFill>
                  <a:srgbClr val="000000"/>
                </a:solidFill>
                <a:highlight>
                  <a:srgbClr val="FFF6EA"/>
                </a:highlight>
                <a:latin typeface="Courier New"/>
                <a:ea typeface="Courier New"/>
                <a:cs typeface="Courier New"/>
                <a:sym typeface="Courier New"/>
              </a:rPr>
              <a:t>CREATE TABLE</a:t>
            </a:r>
            <a:r>
              <a:rPr lang="es" sz="1100">
                <a:solidFill>
                  <a:srgbClr val="000000"/>
                </a:solidFill>
                <a:highlight>
                  <a:srgbClr val="FFFFFF"/>
                </a:highlight>
              </a:rPr>
              <a:t>, según la siguiente sintaxis:</a:t>
            </a:r>
            <a:endParaRPr/>
          </a:p>
        </p:txBody>
      </p:sp>
      <p:pic>
        <p:nvPicPr>
          <p:cNvPr id="523" name="Google Shape;523;p75"/>
          <p:cNvPicPr preferRelativeResize="0"/>
          <p:nvPr/>
        </p:nvPicPr>
        <p:blipFill>
          <a:blip r:embed="rId3">
            <a:alphaModFix/>
          </a:blip>
          <a:stretch>
            <a:fillRect/>
          </a:stretch>
        </p:blipFill>
        <p:spPr>
          <a:xfrm>
            <a:off x="311700" y="1524449"/>
            <a:ext cx="3631125" cy="1590850"/>
          </a:xfrm>
          <a:prstGeom prst="rect">
            <a:avLst/>
          </a:prstGeom>
          <a:noFill/>
          <a:ln>
            <a:noFill/>
          </a:ln>
        </p:spPr>
      </p:pic>
      <p:sp>
        <p:nvSpPr>
          <p:cNvPr id="524" name="Google Shape;524;p75"/>
          <p:cNvSpPr txBox="1"/>
          <p:nvPr/>
        </p:nvSpPr>
        <p:spPr>
          <a:xfrm>
            <a:off x="5042038" y="1663975"/>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100">
                <a:highlight>
                  <a:srgbClr val="FFFFFF"/>
                </a:highlight>
                <a:latin typeface="Roboto"/>
                <a:ea typeface="Roboto"/>
                <a:cs typeface="Roboto"/>
                <a:sym typeface="Roboto"/>
              </a:rPr>
              <a:t>Cuando la clave principal tiene más de una columna, debe usar la restricción </a:t>
            </a:r>
            <a:r>
              <a:rPr lang="es" sz="1100">
                <a:highlight>
                  <a:srgbClr val="FFF6EA"/>
                </a:highlight>
                <a:latin typeface="Courier New"/>
                <a:ea typeface="Courier New"/>
                <a:cs typeface="Courier New"/>
                <a:sym typeface="Courier New"/>
              </a:rPr>
              <a:t>PRIMARY KEY</a:t>
            </a:r>
            <a:r>
              <a:rPr lang="es" sz="1100">
                <a:highlight>
                  <a:srgbClr val="FFFFFF"/>
                </a:highlight>
                <a:latin typeface="Roboto"/>
                <a:ea typeface="Roboto"/>
                <a:cs typeface="Roboto"/>
                <a:sym typeface="Roboto"/>
              </a:rPr>
              <a:t> como restricción de tabla.</a:t>
            </a:r>
            <a:endParaRPr/>
          </a:p>
        </p:txBody>
      </p:sp>
      <p:pic>
        <p:nvPicPr>
          <p:cNvPr id="525" name="Google Shape;525;p75"/>
          <p:cNvPicPr preferRelativeResize="0"/>
          <p:nvPr/>
        </p:nvPicPr>
        <p:blipFill>
          <a:blip r:embed="rId4">
            <a:alphaModFix/>
          </a:blip>
          <a:stretch>
            <a:fillRect/>
          </a:stretch>
        </p:blipFill>
        <p:spPr>
          <a:xfrm>
            <a:off x="623077" y="3115300"/>
            <a:ext cx="3008370" cy="1685925"/>
          </a:xfrm>
          <a:prstGeom prst="rect">
            <a:avLst/>
          </a:prstGeom>
          <a:noFill/>
          <a:ln>
            <a:noFill/>
          </a:ln>
        </p:spPr>
      </p:pic>
      <p:pic>
        <p:nvPicPr>
          <p:cNvPr id="526" name="Google Shape;526;p75"/>
          <p:cNvPicPr preferRelativeResize="0"/>
          <p:nvPr/>
        </p:nvPicPr>
        <p:blipFill>
          <a:blip r:embed="rId5">
            <a:alphaModFix/>
          </a:blip>
          <a:stretch>
            <a:fillRect/>
          </a:stretch>
        </p:blipFill>
        <p:spPr>
          <a:xfrm>
            <a:off x="6410313" y="3002838"/>
            <a:ext cx="2733675" cy="1838325"/>
          </a:xfrm>
          <a:prstGeom prst="rect">
            <a:avLst/>
          </a:prstGeom>
          <a:noFill/>
          <a:ln>
            <a:noFill/>
          </a:ln>
        </p:spPr>
      </p:pic>
      <p:pic>
        <p:nvPicPr>
          <p:cNvPr id="527" name="Google Shape;527;p75"/>
          <p:cNvPicPr preferRelativeResize="0"/>
          <p:nvPr/>
        </p:nvPicPr>
        <p:blipFill>
          <a:blip r:embed="rId6">
            <a:alphaModFix/>
          </a:blip>
          <a:stretch>
            <a:fillRect/>
          </a:stretch>
        </p:blipFill>
        <p:spPr>
          <a:xfrm>
            <a:off x="4049498" y="2356674"/>
            <a:ext cx="2431531" cy="17234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PRIMARY KEY - PK</a:t>
            </a:r>
            <a:endParaRPr/>
          </a:p>
          <a:p>
            <a:pPr marL="0" lvl="0" indent="0" algn="l" rtl="0">
              <a:spcBef>
                <a:spcPts val="0"/>
              </a:spcBef>
              <a:spcAft>
                <a:spcPts val="0"/>
              </a:spcAft>
              <a:buNone/>
            </a:pPr>
            <a:endParaRPr/>
          </a:p>
        </p:txBody>
      </p:sp>
      <p:sp>
        <p:nvSpPr>
          <p:cNvPr id="533" name="Google Shape;533;p76"/>
          <p:cNvSpPr txBox="1">
            <a:spLocks noGrp="1"/>
          </p:cNvSpPr>
          <p:nvPr>
            <p:ph type="body" idx="1"/>
          </p:nvPr>
        </p:nvSpPr>
        <p:spPr>
          <a:xfrm>
            <a:off x="311700" y="122987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s" sz="1400">
                <a:solidFill>
                  <a:srgbClr val="000000"/>
                </a:solidFill>
                <a:highlight>
                  <a:srgbClr val="FFFFFF"/>
                </a:highlight>
              </a:rPr>
              <a:t>Si una tabla, por alguna razón, no tiene una clave principal, puede usar la instrucción </a:t>
            </a:r>
            <a:r>
              <a:rPr lang="es" sz="1400">
                <a:solidFill>
                  <a:srgbClr val="000000"/>
                </a:solidFill>
                <a:highlight>
                  <a:srgbClr val="FFF6EA"/>
                </a:highlight>
                <a:latin typeface="Courier New"/>
                <a:ea typeface="Courier New"/>
                <a:cs typeface="Courier New"/>
                <a:sym typeface="Courier New"/>
              </a:rPr>
              <a:t>ALTER TABLE</a:t>
            </a:r>
            <a:r>
              <a:rPr lang="es" sz="1400">
                <a:solidFill>
                  <a:srgbClr val="000000"/>
                </a:solidFill>
                <a:highlight>
                  <a:srgbClr val="FFFFFF"/>
                </a:highlight>
              </a:rPr>
              <a:t> para agregar una clave principal a la tabla de la siguiente manera:</a:t>
            </a:r>
            <a:endParaRPr sz="2100"/>
          </a:p>
        </p:txBody>
      </p:sp>
      <p:pic>
        <p:nvPicPr>
          <p:cNvPr id="534" name="Google Shape;534;p76"/>
          <p:cNvPicPr preferRelativeResize="0"/>
          <p:nvPr/>
        </p:nvPicPr>
        <p:blipFill>
          <a:blip r:embed="rId3">
            <a:alphaModFix/>
          </a:blip>
          <a:stretch>
            <a:fillRect/>
          </a:stretch>
        </p:blipFill>
        <p:spPr>
          <a:xfrm>
            <a:off x="461400" y="3553175"/>
            <a:ext cx="5052700" cy="837075"/>
          </a:xfrm>
          <a:prstGeom prst="rect">
            <a:avLst/>
          </a:prstGeom>
          <a:noFill/>
          <a:ln>
            <a:noFill/>
          </a:ln>
        </p:spPr>
      </p:pic>
      <p:pic>
        <p:nvPicPr>
          <p:cNvPr id="535" name="Google Shape;535;p76"/>
          <p:cNvPicPr preferRelativeResize="0"/>
          <p:nvPr/>
        </p:nvPicPr>
        <p:blipFill>
          <a:blip r:embed="rId4">
            <a:alphaModFix/>
          </a:blip>
          <a:stretch>
            <a:fillRect/>
          </a:stretch>
        </p:blipFill>
        <p:spPr>
          <a:xfrm>
            <a:off x="311688" y="1828563"/>
            <a:ext cx="6467475" cy="590550"/>
          </a:xfrm>
          <a:prstGeom prst="rect">
            <a:avLst/>
          </a:prstGeom>
          <a:noFill/>
          <a:ln>
            <a:noFill/>
          </a:ln>
        </p:spPr>
      </p:pic>
      <p:pic>
        <p:nvPicPr>
          <p:cNvPr id="536" name="Google Shape;536;p76"/>
          <p:cNvPicPr preferRelativeResize="0"/>
          <p:nvPr/>
        </p:nvPicPr>
        <p:blipFill>
          <a:blip r:embed="rId5">
            <a:alphaModFix/>
          </a:blip>
          <a:stretch>
            <a:fillRect/>
          </a:stretch>
        </p:blipFill>
        <p:spPr>
          <a:xfrm>
            <a:off x="1140900" y="2419125"/>
            <a:ext cx="3523190" cy="607800"/>
          </a:xfrm>
          <a:prstGeom prst="rect">
            <a:avLst/>
          </a:prstGeom>
          <a:noFill/>
          <a:ln>
            <a:noFill/>
          </a:ln>
        </p:spPr>
      </p:pic>
      <p:sp>
        <p:nvSpPr>
          <p:cNvPr id="537" name="Google Shape;537;p76"/>
          <p:cNvSpPr txBox="1"/>
          <p:nvPr/>
        </p:nvSpPr>
        <p:spPr>
          <a:xfrm>
            <a:off x="545275" y="2488725"/>
            <a:ext cx="4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Ej.:</a:t>
            </a:r>
            <a:endParaRPr>
              <a:latin typeface="Roboto"/>
              <a:ea typeface="Roboto"/>
              <a:cs typeface="Roboto"/>
              <a:sym typeface="Roboto"/>
            </a:endParaRPr>
          </a:p>
        </p:txBody>
      </p:sp>
      <p:sp>
        <p:nvSpPr>
          <p:cNvPr id="538" name="Google Shape;538;p76"/>
          <p:cNvSpPr txBox="1"/>
          <p:nvPr/>
        </p:nvSpPr>
        <p:spPr>
          <a:xfrm>
            <a:off x="461400" y="3089950"/>
            <a:ext cx="83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Roboto"/>
                <a:ea typeface="Roboto"/>
                <a:cs typeface="Roboto"/>
                <a:sym typeface="Roboto"/>
              </a:rPr>
              <a:t>Si queremos eliminar una clave principal, podemos realizarlo de la siguiente forma:</a:t>
            </a:r>
            <a:endParaRPr>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FOREIGN KEY - FK</a:t>
            </a:r>
            <a:endParaRPr/>
          </a:p>
          <a:p>
            <a:pPr marL="0" lvl="0" indent="0" algn="l" rtl="0">
              <a:spcBef>
                <a:spcPts val="0"/>
              </a:spcBef>
              <a:spcAft>
                <a:spcPts val="0"/>
              </a:spcAft>
              <a:buNone/>
            </a:pPr>
            <a:endParaRPr/>
          </a:p>
        </p:txBody>
      </p:sp>
      <p:pic>
        <p:nvPicPr>
          <p:cNvPr id="544" name="Google Shape;544;p77"/>
          <p:cNvPicPr preferRelativeResize="0"/>
          <p:nvPr/>
        </p:nvPicPr>
        <p:blipFill>
          <a:blip r:embed="rId3">
            <a:alphaModFix/>
          </a:blip>
          <a:stretch>
            <a:fillRect/>
          </a:stretch>
        </p:blipFill>
        <p:spPr>
          <a:xfrm>
            <a:off x="311700" y="1628775"/>
            <a:ext cx="4362450" cy="1885950"/>
          </a:xfrm>
          <a:prstGeom prst="rect">
            <a:avLst/>
          </a:prstGeom>
          <a:noFill/>
          <a:ln>
            <a:noFill/>
          </a:ln>
        </p:spPr>
      </p:pic>
      <p:sp>
        <p:nvSpPr>
          <p:cNvPr id="545" name="Google Shape;545;p77"/>
          <p:cNvSpPr txBox="1">
            <a:spLocks noGrp="1"/>
          </p:cNvSpPr>
          <p:nvPr>
            <p:ph type="body" idx="1"/>
          </p:nvPr>
        </p:nvSpPr>
        <p:spPr>
          <a:xfrm>
            <a:off x="311700" y="1229875"/>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sz="1400">
                <a:solidFill>
                  <a:srgbClr val="000000"/>
                </a:solidFill>
                <a:highlight>
                  <a:srgbClr val="FFFFFF"/>
                </a:highlight>
              </a:rPr>
              <a:t>Definición de claves ajenas:</a:t>
            </a:r>
            <a:endParaRPr sz="2100"/>
          </a:p>
        </p:txBody>
      </p:sp>
      <p:sp>
        <p:nvSpPr>
          <p:cNvPr id="546" name="Google Shape;546;p77"/>
          <p:cNvSpPr txBox="1"/>
          <p:nvPr/>
        </p:nvSpPr>
        <p:spPr>
          <a:xfrm>
            <a:off x="4824000" y="1628775"/>
            <a:ext cx="4008300" cy="318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500">
                <a:highlight>
                  <a:srgbClr val="FFFFFF"/>
                </a:highlight>
                <a:latin typeface="Roboto"/>
                <a:ea typeface="Roboto"/>
                <a:cs typeface="Roboto"/>
                <a:sym typeface="Roboto"/>
              </a:rPr>
              <a:t>Por último, se especifica cómo la clave externa mantiene la integridad referencial entre las tablas secundaria y primaria mediante las cláusulas </a:t>
            </a:r>
            <a:r>
              <a:rPr lang="es" sz="1500">
                <a:highlight>
                  <a:srgbClr val="FFF6EA"/>
                </a:highlight>
                <a:latin typeface="Roboto"/>
                <a:ea typeface="Roboto"/>
                <a:cs typeface="Roboto"/>
                <a:sym typeface="Roboto"/>
              </a:rPr>
              <a:t>ON DELETE</a:t>
            </a:r>
            <a:r>
              <a:rPr lang="es" sz="1500">
                <a:highlight>
                  <a:srgbClr val="FFFFFF"/>
                </a:highlight>
                <a:latin typeface="Roboto"/>
                <a:ea typeface="Roboto"/>
                <a:cs typeface="Roboto"/>
                <a:sym typeface="Roboto"/>
              </a:rPr>
              <a:t>y </a:t>
            </a:r>
            <a:r>
              <a:rPr lang="es" sz="1500">
                <a:highlight>
                  <a:srgbClr val="FFF6EA"/>
                </a:highlight>
                <a:latin typeface="Roboto"/>
                <a:ea typeface="Roboto"/>
                <a:cs typeface="Roboto"/>
                <a:sym typeface="Roboto"/>
              </a:rPr>
              <a:t>ON UPDATE</a:t>
            </a:r>
            <a:r>
              <a:rPr lang="es" sz="1500">
                <a:highlight>
                  <a:srgbClr val="FFFFFF"/>
                </a:highlight>
                <a:latin typeface="Roboto"/>
                <a:ea typeface="Roboto"/>
                <a:cs typeface="Roboto"/>
                <a:sym typeface="Roboto"/>
              </a:rPr>
              <a:t>. El comando </a:t>
            </a:r>
            <a:r>
              <a:rPr lang="es" sz="1500">
                <a:highlight>
                  <a:srgbClr val="FFF6EA"/>
                </a:highlight>
                <a:latin typeface="Roboto"/>
                <a:ea typeface="Roboto"/>
                <a:cs typeface="Roboto"/>
                <a:sym typeface="Roboto"/>
              </a:rPr>
              <a:t>reference_option </a:t>
            </a:r>
            <a:r>
              <a:rPr lang="es" sz="1500">
                <a:highlight>
                  <a:srgbClr val="FFFFFF"/>
                </a:highlight>
                <a:latin typeface="Roboto"/>
                <a:ea typeface="Roboto"/>
                <a:cs typeface="Roboto"/>
                <a:sym typeface="Roboto"/>
              </a:rPr>
              <a:t>determina acción que se llevará a MySQL cuando los valores de la matriz columnas de clave se eliminan ( </a:t>
            </a:r>
            <a:r>
              <a:rPr lang="es" sz="1500">
                <a:highlight>
                  <a:srgbClr val="FFF6EA"/>
                </a:highlight>
                <a:latin typeface="Roboto"/>
                <a:ea typeface="Roboto"/>
                <a:cs typeface="Roboto"/>
                <a:sym typeface="Roboto"/>
              </a:rPr>
              <a:t>ON DELETE</a:t>
            </a:r>
            <a:r>
              <a:rPr lang="es" sz="1500">
                <a:highlight>
                  <a:srgbClr val="FFFFFF"/>
                </a:highlight>
                <a:latin typeface="Roboto"/>
                <a:ea typeface="Roboto"/>
                <a:cs typeface="Roboto"/>
                <a:sym typeface="Roboto"/>
              </a:rPr>
              <a:t>) o actualizados ( </a:t>
            </a:r>
            <a:r>
              <a:rPr lang="es" sz="1500">
                <a:highlight>
                  <a:srgbClr val="FFF6EA"/>
                </a:highlight>
                <a:latin typeface="Roboto"/>
                <a:ea typeface="Roboto"/>
                <a:cs typeface="Roboto"/>
                <a:sym typeface="Roboto"/>
              </a:rPr>
              <a:t>ON UPDATE</a:t>
            </a:r>
            <a:r>
              <a:rPr lang="es" sz="1500">
                <a:highlight>
                  <a:srgbClr val="FFFFFF"/>
                </a:highlight>
                <a:latin typeface="Roboto"/>
                <a:ea typeface="Roboto"/>
                <a:cs typeface="Roboto"/>
                <a:sym typeface="Roboto"/>
              </a:rPr>
              <a:t>).</a:t>
            </a:r>
            <a:endParaRPr sz="150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8"/>
          <p:cNvSpPr txBox="1">
            <a:spLocks noGrp="1"/>
          </p:cNvSpPr>
          <p:nvPr>
            <p:ph type="title"/>
          </p:nvPr>
        </p:nvSpPr>
        <p:spPr>
          <a:xfrm>
            <a:off x="311700" y="3206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FOREIGN KEY - FK</a:t>
            </a:r>
            <a:endParaRPr/>
          </a:p>
          <a:p>
            <a:pPr marL="0" lvl="0" indent="0" algn="l" rtl="0">
              <a:spcBef>
                <a:spcPts val="0"/>
              </a:spcBef>
              <a:spcAft>
                <a:spcPts val="0"/>
              </a:spcAft>
              <a:buNone/>
            </a:pPr>
            <a:endParaRPr/>
          </a:p>
        </p:txBody>
      </p:sp>
      <p:pic>
        <p:nvPicPr>
          <p:cNvPr id="552" name="Google Shape;552;p78"/>
          <p:cNvPicPr preferRelativeResize="0"/>
          <p:nvPr/>
        </p:nvPicPr>
        <p:blipFill>
          <a:blip r:embed="rId3">
            <a:alphaModFix/>
          </a:blip>
          <a:stretch>
            <a:fillRect/>
          </a:stretch>
        </p:blipFill>
        <p:spPr>
          <a:xfrm>
            <a:off x="2554525" y="1970475"/>
            <a:ext cx="4034950" cy="3173025"/>
          </a:xfrm>
          <a:prstGeom prst="rect">
            <a:avLst/>
          </a:prstGeom>
          <a:noFill/>
          <a:ln>
            <a:noFill/>
          </a:ln>
        </p:spPr>
      </p:pic>
      <p:pic>
        <p:nvPicPr>
          <p:cNvPr id="553" name="Google Shape;553;p78"/>
          <p:cNvPicPr preferRelativeResize="0"/>
          <p:nvPr/>
        </p:nvPicPr>
        <p:blipFill>
          <a:blip r:embed="rId4">
            <a:alphaModFix/>
          </a:blip>
          <a:stretch>
            <a:fillRect/>
          </a:stretch>
        </p:blipFill>
        <p:spPr>
          <a:xfrm>
            <a:off x="2543175" y="794425"/>
            <a:ext cx="4057650" cy="15049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FOREIGN KEY - FK</a:t>
            </a:r>
            <a:endParaRPr/>
          </a:p>
          <a:p>
            <a:pPr marL="0" lvl="0" indent="0" algn="l" rtl="0">
              <a:spcBef>
                <a:spcPts val="0"/>
              </a:spcBef>
              <a:spcAft>
                <a:spcPts val="0"/>
              </a:spcAft>
              <a:buNone/>
            </a:pPr>
            <a:endParaRPr/>
          </a:p>
        </p:txBody>
      </p:sp>
      <p:sp>
        <p:nvSpPr>
          <p:cNvPr id="559" name="Google Shape;559;p79"/>
          <p:cNvSpPr txBox="1">
            <a:spLocks noGrp="1"/>
          </p:cNvSpPr>
          <p:nvPr>
            <p:ph type="body" idx="1"/>
          </p:nvPr>
        </p:nvSpPr>
        <p:spPr>
          <a:xfrm>
            <a:off x="311700" y="1229875"/>
            <a:ext cx="8520600" cy="48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Añadir una clave ajena a una tabla ya creada:</a:t>
            </a:r>
            <a:endParaRPr/>
          </a:p>
        </p:txBody>
      </p:sp>
      <p:pic>
        <p:nvPicPr>
          <p:cNvPr id="560" name="Google Shape;560;p79"/>
          <p:cNvPicPr preferRelativeResize="0"/>
          <p:nvPr/>
        </p:nvPicPr>
        <p:blipFill>
          <a:blip r:embed="rId3">
            <a:alphaModFix/>
          </a:blip>
          <a:stretch>
            <a:fillRect/>
          </a:stretch>
        </p:blipFill>
        <p:spPr>
          <a:xfrm>
            <a:off x="311700" y="2872500"/>
            <a:ext cx="5219700" cy="1447800"/>
          </a:xfrm>
          <a:prstGeom prst="rect">
            <a:avLst/>
          </a:prstGeom>
          <a:noFill/>
          <a:ln>
            <a:noFill/>
          </a:ln>
        </p:spPr>
      </p:pic>
      <p:pic>
        <p:nvPicPr>
          <p:cNvPr id="561" name="Google Shape;561;p79"/>
          <p:cNvPicPr preferRelativeResize="0"/>
          <p:nvPr/>
        </p:nvPicPr>
        <p:blipFill>
          <a:blip r:embed="rId4">
            <a:alphaModFix/>
          </a:blip>
          <a:stretch>
            <a:fillRect/>
          </a:stretch>
        </p:blipFill>
        <p:spPr>
          <a:xfrm>
            <a:off x="325975" y="1672350"/>
            <a:ext cx="5191125" cy="12001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8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Restricciones - FOREIGN KEY - FK</a:t>
            </a:r>
            <a:endParaRPr/>
          </a:p>
          <a:p>
            <a:pPr marL="0" lvl="0" indent="0" algn="l" rtl="0">
              <a:spcBef>
                <a:spcPts val="0"/>
              </a:spcBef>
              <a:spcAft>
                <a:spcPts val="0"/>
              </a:spcAft>
              <a:buNone/>
            </a:pPr>
            <a:endParaRPr/>
          </a:p>
        </p:txBody>
      </p:sp>
      <p:sp>
        <p:nvSpPr>
          <p:cNvPr id="567" name="Google Shape;567;p80"/>
          <p:cNvSpPr txBox="1">
            <a:spLocks noGrp="1"/>
          </p:cNvSpPr>
          <p:nvPr>
            <p:ph type="body" idx="1"/>
          </p:nvPr>
        </p:nvSpPr>
        <p:spPr>
          <a:xfrm>
            <a:off x="311700" y="1229875"/>
            <a:ext cx="8520600" cy="7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Eliminar restricciones de clave externa de MySQL</a:t>
            </a:r>
            <a:endParaRPr/>
          </a:p>
        </p:txBody>
      </p:sp>
      <p:pic>
        <p:nvPicPr>
          <p:cNvPr id="568" name="Google Shape;568;p80"/>
          <p:cNvPicPr preferRelativeResize="0"/>
          <p:nvPr/>
        </p:nvPicPr>
        <p:blipFill>
          <a:blip r:embed="rId3">
            <a:alphaModFix/>
          </a:blip>
          <a:stretch>
            <a:fillRect/>
          </a:stretch>
        </p:blipFill>
        <p:spPr>
          <a:xfrm>
            <a:off x="311688" y="1800050"/>
            <a:ext cx="7038975" cy="1066800"/>
          </a:xfrm>
          <a:prstGeom prst="rect">
            <a:avLst/>
          </a:prstGeom>
          <a:noFill/>
          <a:ln>
            <a:noFill/>
          </a:ln>
        </p:spPr>
      </p:pic>
      <p:pic>
        <p:nvPicPr>
          <p:cNvPr id="569" name="Google Shape;569;p80"/>
          <p:cNvPicPr preferRelativeResize="0"/>
          <p:nvPr/>
        </p:nvPicPr>
        <p:blipFill>
          <a:blip r:embed="rId4">
            <a:alphaModFix/>
          </a:blip>
          <a:stretch>
            <a:fillRect/>
          </a:stretch>
        </p:blipFill>
        <p:spPr>
          <a:xfrm>
            <a:off x="311700" y="2927725"/>
            <a:ext cx="2990850" cy="1104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8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Índices</a:t>
            </a:r>
            <a:endParaRPr/>
          </a:p>
        </p:txBody>
      </p:sp>
      <p:sp>
        <p:nvSpPr>
          <p:cNvPr id="575" name="Google Shape;575;p8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s"/>
              <a:t>La sentencia</a:t>
            </a:r>
            <a:r>
              <a:rPr lang="es" b="1"/>
              <a:t> CREATE INDEX</a:t>
            </a:r>
            <a:r>
              <a:rPr lang="es"/>
              <a:t> sirve para crear un índice sobre una o varias columnas de una tabla.</a:t>
            </a:r>
            <a:endParaRPr/>
          </a:p>
          <a:p>
            <a:pPr marL="457200" lvl="0" indent="-342900" algn="l" rtl="0">
              <a:lnSpc>
                <a:spcPct val="150000"/>
              </a:lnSpc>
              <a:spcBef>
                <a:spcPts val="0"/>
              </a:spcBef>
              <a:spcAft>
                <a:spcPts val="0"/>
              </a:spcAft>
              <a:buSzPts val="1800"/>
              <a:buChar char="❏"/>
            </a:pPr>
            <a:r>
              <a:rPr lang="es" b="1">
                <a:solidFill>
                  <a:srgbClr val="980000"/>
                </a:solidFill>
              </a:rPr>
              <a:t>Los índices se utilizan para recuperar datos de la base de datos más rápidamente que de otra manera.</a:t>
            </a:r>
            <a:r>
              <a:rPr lang="es"/>
              <a:t> </a:t>
            </a:r>
            <a:endParaRPr/>
          </a:p>
          <a:p>
            <a:pPr marL="457200" lvl="0" indent="-342900" algn="l" rtl="0">
              <a:lnSpc>
                <a:spcPct val="150000"/>
              </a:lnSpc>
              <a:spcBef>
                <a:spcPts val="0"/>
              </a:spcBef>
              <a:spcAft>
                <a:spcPts val="0"/>
              </a:spcAft>
              <a:buSzPts val="1800"/>
              <a:buChar char="❏"/>
            </a:pPr>
            <a:r>
              <a:rPr lang="es"/>
              <a:t>Los usuarios no pueden ver los índices, solo se utilizan para acelerar las búsquedas / consultas.</a:t>
            </a:r>
            <a:endParaRPr/>
          </a:p>
          <a:p>
            <a:pPr marL="0" lvl="0" indent="0" algn="l" rtl="0">
              <a:spcBef>
                <a:spcPts val="1200"/>
              </a:spcBef>
              <a:spcAft>
                <a:spcPts val="1200"/>
              </a:spcAft>
              <a:buNone/>
            </a:pPr>
            <a:endParaRPr/>
          </a:p>
        </p:txBody>
      </p:sp>
      <p:pic>
        <p:nvPicPr>
          <p:cNvPr id="576" name="Google Shape;576;p81"/>
          <p:cNvPicPr preferRelativeResize="0"/>
          <p:nvPr/>
        </p:nvPicPr>
        <p:blipFill>
          <a:blip r:embed="rId3">
            <a:alphaModFix/>
          </a:blip>
          <a:stretch>
            <a:fillRect/>
          </a:stretch>
        </p:blipFill>
        <p:spPr>
          <a:xfrm>
            <a:off x="63200" y="3673500"/>
            <a:ext cx="9017600" cy="117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
              <a:t>DDL</a:t>
            </a:r>
            <a:endParaRPr/>
          </a:p>
        </p:txBody>
      </p:sp>
      <p:sp>
        <p:nvSpPr>
          <p:cNvPr id="128" name="Google Shape;128;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LENGUAJE DE DEFINICIÓN DE DATOS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8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Índices</a:t>
            </a:r>
            <a:endParaRPr/>
          </a:p>
        </p:txBody>
      </p:sp>
      <p:sp>
        <p:nvSpPr>
          <p:cNvPr id="582" name="Google Shape;582;p8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1200"/>
              </a:spcAft>
              <a:buNone/>
            </a:pPr>
            <a:r>
              <a:rPr lang="es" sz="1600">
                <a:solidFill>
                  <a:srgbClr val="000000"/>
                </a:solidFill>
                <a:highlight>
                  <a:srgbClr val="FFFFFF"/>
                </a:highlight>
              </a:rPr>
              <a:t>Normalmente, crea índices para una tabla en el momento de su creación. Por ejemplo, la siguiente declaración crea una nueva tabla con un índice que consta de dos columnas c2 y c3.</a:t>
            </a:r>
            <a:endParaRPr sz="2300"/>
          </a:p>
        </p:txBody>
      </p:sp>
      <p:pic>
        <p:nvPicPr>
          <p:cNvPr id="583" name="Google Shape;583;p82"/>
          <p:cNvPicPr preferRelativeResize="0"/>
          <p:nvPr/>
        </p:nvPicPr>
        <p:blipFill>
          <a:blip r:embed="rId3">
            <a:alphaModFix/>
          </a:blip>
          <a:stretch>
            <a:fillRect/>
          </a:stretch>
        </p:blipFill>
        <p:spPr>
          <a:xfrm>
            <a:off x="1061125" y="1941775"/>
            <a:ext cx="5056700" cy="2887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CREATE INDEX</a:t>
            </a:r>
            <a:endParaRPr/>
          </a:p>
        </p:txBody>
      </p:sp>
      <p:sp>
        <p:nvSpPr>
          <p:cNvPr id="589" name="Google Shape;589;p83"/>
          <p:cNvSpPr txBox="1">
            <a:spLocks noGrp="1"/>
          </p:cNvSpPr>
          <p:nvPr>
            <p:ph type="body" idx="1"/>
          </p:nvPr>
        </p:nvSpPr>
        <p:spPr>
          <a:xfrm>
            <a:off x="311700" y="1229875"/>
            <a:ext cx="8520600" cy="49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Crea un índice en una tabla. Se permiten valores duplicados:</a:t>
            </a:r>
            <a:endParaRPr/>
          </a:p>
        </p:txBody>
      </p:sp>
      <p:pic>
        <p:nvPicPr>
          <p:cNvPr id="590" name="Google Shape;590;p83"/>
          <p:cNvPicPr preferRelativeResize="0"/>
          <p:nvPr/>
        </p:nvPicPr>
        <p:blipFill>
          <a:blip r:embed="rId3">
            <a:alphaModFix/>
          </a:blip>
          <a:stretch>
            <a:fillRect/>
          </a:stretch>
        </p:blipFill>
        <p:spPr>
          <a:xfrm>
            <a:off x="311688" y="1723988"/>
            <a:ext cx="4448175" cy="1171575"/>
          </a:xfrm>
          <a:prstGeom prst="rect">
            <a:avLst/>
          </a:prstGeom>
          <a:noFill/>
          <a:ln>
            <a:noFill/>
          </a:ln>
        </p:spPr>
      </p:pic>
      <p:pic>
        <p:nvPicPr>
          <p:cNvPr id="591" name="Google Shape;591;p83"/>
          <p:cNvPicPr preferRelativeResize="0"/>
          <p:nvPr/>
        </p:nvPicPr>
        <p:blipFill>
          <a:blip r:embed="rId4">
            <a:alphaModFix/>
          </a:blip>
          <a:stretch>
            <a:fillRect/>
          </a:stretch>
        </p:blipFill>
        <p:spPr>
          <a:xfrm>
            <a:off x="311700" y="3601775"/>
            <a:ext cx="4057650" cy="1200150"/>
          </a:xfrm>
          <a:prstGeom prst="rect">
            <a:avLst/>
          </a:prstGeom>
          <a:noFill/>
          <a:ln>
            <a:noFill/>
          </a:ln>
        </p:spPr>
      </p:pic>
      <p:sp>
        <p:nvSpPr>
          <p:cNvPr id="592" name="Google Shape;592;p83"/>
          <p:cNvSpPr txBox="1"/>
          <p:nvPr/>
        </p:nvSpPr>
        <p:spPr>
          <a:xfrm>
            <a:off x="311700" y="2895600"/>
            <a:ext cx="8520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800">
                <a:solidFill>
                  <a:schemeClr val="dk2"/>
                </a:solidFill>
                <a:latin typeface="Roboto"/>
                <a:ea typeface="Roboto"/>
                <a:cs typeface="Roboto"/>
                <a:sym typeface="Roboto"/>
              </a:rPr>
              <a:t>Crea un índice único en una tabla. No se permiten valores duplicados, pero </a:t>
            </a:r>
            <a:endParaRPr sz="1800">
              <a:solidFill>
                <a:schemeClr val="dk2"/>
              </a:solidFill>
              <a:latin typeface="Roboto"/>
              <a:ea typeface="Roboto"/>
              <a:cs typeface="Roboto"/>
              <a:sym typeface="Roboto"/>
            </a:endParaRPr>
          </a:p>
          <a:p>
            <a:pPr marL="0" lvl="0" indent="0" algn="l" rtl="0">
              <a:lnSpc>
                <a:spcPct val="115000"/>
              </a:lnSpc>
              <a:spcBef>
                <a:spcPts val="0"/>
              </a:spcBef>
              <a:spcAft>
                <a:spcPts val="1200"/>
              </a:spcAft>
              <a:buNone/>
            </a:pPr>
            <a:r>
              <a:rPr lang="es" sz="1800">
                <a:solidFill>
                  <a:schemeClr val="dk2"/>
                </a:solidFill>
                <a:latin typeface="Roboto"/>
                <a:ea typeface="Roboto"/>
                <a:cs typeface="Roboto"/>
                <a:sym typeface="Roboto"/>
              </a:rPr>
              <a:t>permite el valor NULL:</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Ejemplo de CREATE INDEX</a:t>
            </a:r>
            <a:endParaRPr/>
          </a:p>
        </p:txBody>
      </p:sp>
      <p:sp>
        <p:nvSpPr>
          <p:cNvPr id="598" name="Google Shape;598;p8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siguiente declaración SQL crea un índice llamado "idx_lastname" en la columna "Apellido" de la tabla "Personas":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s"/>
              <a:t>Si desea crear un índice en una combinación de columnas, puede enumerar los nombres de las columnas entre paréntesis, separados por comas:</a:t>
            </a:r>
            <a:endParaRPr/>
          </a:p>
          <a:p>
            <a:pPr marL="0" lvl="0" indent="0" algn="l" rtl="0">
              <a:spcBef>
                <a:spcPts val="1200"/>
              </a:spcBef>
              <a:spcAft>
                <a:spcPts val="1200"/>
              </a:spcAft>
              <a:buNone/>
            </a:pPr>
            <a:endParaRPr/>
          </a:p>
        </p:txBody>
      </p:sp>
      <p:pic>
        <p:nvPicPr>
          <p:cNvPr id="599" name="Google Shape;599;p84"/>
          <p:cNvPicPr preferRelativeResize="0"/>
          <p:nvPr/>
        </p:nvPicPr>
        <p:blipFill>
          <a:blip r:embed="rId3">
            <a:alphaModFix/>
          </a:blip>
          <a:stretch>
            <a:fillRect/>
          </a:stretch>
        </p:blipFill>
        <p:spPr>
          <a:xfrm>
            <a:off x="389913" y="1879975"/>
            <a:ext cx="3648075" cy="1200150"/>
          </a:xfrm>
          <a:prstGeom prst="rect">
            <a:avLst/>
          </a:prstGeom>
          <a:noFill/>
          <a:ln>
            <a:noFill/>
          </a:ln>
        </p:spPr>
      </p:pic>
      <p:pic>
        <p:nvPicPr>
          <p:cNvPr id="600" name="Google Shape;600;p84"/>
          <p:cNvPicPr preferRelativeResize="0"/>
          <p:nvPr/>
        </p:nvPicPr>
        <p:blipFill>
          <a:blip r:embed="rId4">
            <a:alphaModFix/>
          </a:blip>
          <a:stretch>
            <a:fillRect/>
          </a:stretch>
        </p:blipFill>
        <p:spPr>
          <a:xfrm>
            <a:off x="389913" y="3660438"/>
            <a:ext cx="3857625" cy="12287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Mostrar índices</a:t>
            </a:r>
            <a:endParaRPr/>
          </a:p>
        </p:txBody>
      </p:sp>
      <p:sp>
        <p:nvSpPr>
          <p:cNvPr id="606" name="Google Shape;606;p8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Para mostrar los índices de una tabla, usa el comando SHOW INDEXES, por ejemplo: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07" name="Google Shape;607;p85"/>
          <p:cNvPicPr preferRelativeResize="0"/>
          <p:nvPr/>
        </p:nvPicPr>
        <p:blipFill>
          <a:blip r:embed="rId3">
            <a:alphaModFix/>
          </a:blip>
          <a:stretch>
            <a:fillRect/>
          </a:stretch>
        </p:blipFill>
        <p:spPr>
          <a:xfrm>
            <a:off x="311700" y="1970650"/>
            <a:ext cx="8592975" cy="1202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DROP INDEX</a:t>
            </a:r>
            <a:endParaRPr/>
          </a:p>
        </p:txBody>
      </p:sp>
      <p:sp>
        <p:nvSpPr>
          <p:cNvPr id="613" name="Google Shape;613;p8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La instrucción DROP INDEX se usa para eliminar un índice en una tabla.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614" name="Google Shape;614;p86"/>
          <p:cNvPicPr preferRelativeResize="0"/>
          <p:nvPr/>
        </p:nvPicPr>
        <p:blipFill>
          <a:blip r:embed="rId3">
            <a:alphaModFix/>
          </a:blip>
          <a:stretch>
            <a:fillRect/>
          </a:stretch>
        </p:blipFill>
        <p:spPr>
          <a:xfrm>
            <a:off x="385150" y="1751363"/>
            <a:ext cx="3657600" cy="1247775"/>
          </a:xfrm>
          <a:prstGeom prst="rect">
            <a:avLst/>
          </a:prstGeom>
          <a:noFill/>
          <a:ln>
            <a:noFill/>
          </a:ln>
        </p:spPr>
      </p:pic>
      <p:pic>
        <p:nvPicPr>
          <p:cNvPr id="615" name="Google Shape;615;p86"/>
          <p:cNvPicPr preferRelativeResize="0"/>
          <p:nvPr/>
        </p:nvPicPr>
        <p:blipFill>
          <a:blip r:embed="rId4">
            <a:alphaModFix/>
          </a:blip>
          <a:stretch>
            <a:fillRect/>
          </a:stretch>
        </p:blipFill>
        <p:spPr>
          <a:xfrm>
            <a:off x="447050" y="3210200"/>
            <a:ext cx="3533775" cy="819150"/>
          </a:xfrm>
          <a:prstGeom prst="rect">
            <a:avLst/>
          </a:prstGeom>
          <a:noFill/>
          <a:ln>
            <a:noFill/>
          </a:ln>
        </p:spPr>
      </p:pic>
      <p:pic>
        <p:nvPicPr>
          <p:cNvPr id="616" name="Google Shape;616;p86"/>
          <p:cNvPicPr preferRelativeResize="0"/>
          <p:nvPr/>
        </p:nvPicPr>
        <p:blipFill>
          <a:blip r:embed="rId5">
            <a:alphaModFix/>
          </a:blip>
          <a:stretch>
            <a:fillRect/>
          </a:stretch>
        </p:blipFill>
        <p:spPr>
          <a:xfrm>
            <a:off x="4472425" y="2571750"/>
            <a:ext cx="3962400" cy="742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p:txBody>
      </p:sp>
      <p:sp>
        <p:nvSpPr>
          <p:cNvPr id="622" name="Google Shape;622;p87"/>
          <p:cNvSpPr txBox="1">
            <a:spLocks noGrp="1"/>
          </p:cNvSpPr>
          <p:nvPr>
            <p:ph type="body" idx="1"/>
          </p:nvPr>
        </p:nvSpPr>
        <p:spPr>
          <a:xfrm>
            <a:off x="311700" y="1072675"/>
            <a:ext cx="8520600" cy="3339000"/>
          </a:xfrm>
          <a:prstGeom prst="rect">
            <a:avLst/>
          </a:prstGeom>
        </p:spPr>
        <p:txBody>
          <a:bodyPr spcFirstLastPara="1" wrap="square" lIns="91425" tIns="91425" rIns="91425" bIns="91425" anchor="t" anchorCtr="0">
            <a:normAutofit fontScale="85000" lnSpcReduction="20000"/>
          </a:bodyPr>
          <a:lstStyle/>
          <a:p>
            <a:pPr marL="457200" lvl="0" indent="-319512" algn="l" rtl="0">
              <a:lnSpc>
                <a:spcPct val="150000"/>
              </a:lnSpc>
              <a:spcBef>
                <a:spcPts val="0"/>
              </a:spcBef>
              <a:spcAft>
                <a:spcPts val="0"/>
              </a:spcAft>
              <a:buSzPct val="100000"/>
              <a:buChar char="❏"/>
            </a:pPr>
            <a:r>
              <a:rPr lang="es" sz="1684" b="1"/>
              <a:t>El incremento automático permite generar automáticamente un número único cuando se inserta un nuevo registro en una tabla.</a:t>
            </a:r>
            <a:endParaRPr sz="1684" b="1"/>
          </a:p>
          <a:p>
            <a:pPr marL="457200" lvl="0" indent="-319512" algn="l" rtl="0">
              <a:lnSpc>
                <a:spcPct val="150000"/>
              </a:lnSpc>
              <a:spcBef>
                <a:spcPts val="0"/>
              </a:spcBef>
              <a:spcAft>
                <a:spcPts val="0"/>
              </a:spcAft>
              <a:buSzPct val="100000"/>
              <a:buChar char="❏"/>
            </a:pPr>
            <a:r>
              <a:rPr lang="es" sz="1684"/>
              <a:t>A menudo, este es el campo de clave principal que nos gustaría que se creará automáticamente cada vez que se inserta un nuevo registro.</a:t>
            </a:r>
            <a:endParaRPr sz="1684"/>
          </a:p>
          <a:p>
            <a:pPr marL="457200" lvl="0" indent="-319512" algn="l" rtl="0">
              <a:lnSpc>
                <a:spcPct val="150000"/>
              </a:lnSpc>
              <a:spcBef>
                <a:spcPts val="0"/>
              </a:spcBef>
              <a:spcAft>
                <a:spcPts val="0"/>
              </a:spcAft>
              <a:buSzPct val="100000"/>
              <a:buChar char="❏"/>
            </a:pPr>
            <a:r>
              <a:rPr lang="es" sz="1684" b="1"/>
              <a:t>MySQL usa la palabra clave AUTO_INCREMENT para realizar una función de incremento automático.</a:t>
            </a:r>
            <a:endParaRPr sz="1684" b="1"/>
          </a:p>
          <a:p>
            <a:pPr marL="457200" lvl="0" indent="-319512" algn="l" rtl="0">
              <a:lnSpc>
                <a:spcPct val="150000"/>
              </a:lnSpc>
              <a:spcBef>
                <a:spcPts val="0"/>
              </a:spcBef>
              <a:spcAft>
                <a:spcPts val="0"/>
              </a:spcAft>
              <a:buSzPct val="100000"/>
              <a:buChar char="❏"/>
            </a:pPr>
            <a:r>
              <a:rPr lang="es" sz="1684"/>
              <a:t>De forma predeterminada, </a:t>
            </a:r>
            <a:r>
              <a:rPr lang="es" sz="1684" b="1"/>
              <a:t>el valor inicial de AUTO_INCREMENT es 1</a:t>
            </a:r>
            <a:r>
              <a:rPr lang="es" sz="1684"/>
              <a:t> y se incrementará en 1 para cada nuevo registro.</a:t>
            </a:r>
            <a:endParaRPr sz="1684"/>
          </a:p>
          <a:p>
            <a:pPr marL="457200" lvl="0" indent="-319512" algn="l" rtl="0">
              <a:lnSpc>
                <a:spcPct val="150000"/>
              </a:lnSpc>
              <a:spcBef>
                <a:spcPts val="0"/>
              </a:spcBef>
              <a:spcAft>
                <a:spcPts val="0"/>
              </a:spcAft>
              <a:buSzPct val="100000"/>
              <a:buChar char="❏"/>
            </a:pPr>
            <a:r>
              <a:rPr lang="es" sz="1684"/>
              <a:t>Para permitir que la secuencia AUTO_INCREMENT comience con otro valor, use la siguiente instrucción SQL:</a:t>
            </a:r>
            <a:endParaRPr sz="1684"/>
          </a:p>
          <a:p>
            <a:pPr marL="0" lvl="0" indent="0" algn="l" rtl="0">
              <a:lnSpc>
                <a:spcPct val="95000"/>
              </a:lnSpc>
              <a:spcBef>
                <a:spcPts val="1200"/>
              </a:spcBef>
              <a:spcAft>
                <a:spcPts val="1200"/>
              </a:spcAft>
              <a:buSzPct val="61111"/>
              <a:buNone/>
            </a:pPr>
            <a:endParaRPr sz="1665"/>
          </a:p>
        </p:txBody>
      </p:sp>
      <p:pic>
        <p:nvPicPr>
          <p:cNvPr id="623" name="Google Shape;623;p87"/>
          <p:cNvPicPr preferRelativeResize="0"/>
          <p:nvPr/>
        </p:nvPicPr>
        <p:blipFill>
          <a:blip r:embed="rId3">
            <a:alphaModFix/>
          </a:blip>
          <a:stretch>
            <a:fillRect/>
          </a:stretch>
        </p:blipFill>
        <p:spPr>
          <a:xfrm>
            <a:off x="1760813" y="3934313"/>
            <a:ext cx="4600575" cy="9429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a:p>
            <a:pPr marL="0" lvl="0" indent="0" algn="l" rtl="0">
              <a:spcBef>
                <a:spcPts val="0"/>
              </a:spcBef>
              <a:spcAft>
                <a:spcPts val="0"/>
              </a:spcAft>
              <a:buNone/>
            </a:pPr>
            <a:endParaRPr/>
          </a:p>
        </p:txBody>
      </p:sp>
      <p:sp>
        <p:nvSpPr>
          <p:cNvPr id="629" name="Google Shape;629;p8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La siguiente declaración SQL define la columna "Personid" como un campo de clave primaria de incremento automático en la tabla "Personas":</a:t>
            </a:r>
            <a:endParaRPr/>
          </a:p>
        </p:txBody>
      </p:sp>
      <p:pic>
        <p:nvPicPr>
          <p:cNvPr id="630" name="Google Shape;630;p88"/>
          <p:cNvPicPr preferRelativeResize="0"/>
          <p:nvPr/>
        </p:nvPicPr>
        <p:blipFill>
          <a:blip r:embed="rId3">
            <a:alphaModFix/>
          </a:blip>
          <a:stretch>
            <a:fillRect/>
          </a:stretch>
        </p:blipFill>
        <p:spPr>
          <a:xfrm>
            <a:off x="490538" y="2030175"/>
            <a:ext cx="8162925" cy="22098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a:p>
            <a:pPr marL="0" lvl="0" indent="0" algn="l" rtl="0">
              <a:spcBef>
                <a:spcPts val="0"/>
              </a:spcBef>
              <a:spcAft>
                <a:spcPts val="0"/>
              </a:spcAft>
              <a:buNone/>
            </a:pPr>
            <a:endParaRPr/>
          </a:p>
        </p:txBody>
      </p:sp>
      <p:sp>
        <p:nvSpPr>
          <p:cNvPr id="636" name="Google Shape;636;p89"/>
          <p:cNvSpPr txBox="1">
            <a:spLocks noGrp="1"/>
          </p:cNvSpPr>
          <p:nvPr>
            <p:ph type="body" idx="1"/>
          </p:nvPr>
        </p:nvSpPr>
        <p:spPr>
          <a:xfrm>
            <a:off x="311700" y="1229875"/>
            <a:ext cx="8520600" cy="80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añadir la secuencia AUTO INCREMENT a una columna, la sintaxis es la siguiente:</a:t>
            </a:r>
            <a:endParaRPr/>
          </a:p>
        </p:txBody>
      </p:sp>
      <p:pic>
        <p:nvPicPr>
          <p:cNvPr id="637" name="Google Shape;637;p89"/>
          <p:cNvPicPr preferRelativeResize="0"/>
          <p:nvPr/>
        </p:nvPicPr>
        <p:blipFill>
          <a:blip r:embed="rId3">
            <a:alphaModFix/>
          </a:blip>
          <a:stretch>
            <a:fillRect/>
          </a:stretch>
        </p:blipFill>
        <p:spPr>
          <a:xfrm>
            <a:off x="543875" y="2036800"/>
            <a:ext cx="3122800" cy="717575"/>
          </a:xfrm>
          <a:prstGeom prst="rect">
            <a:avLst/>
          </a:prstGeom>
          <a:noFill/>
          <a:ln>
            <a:noFill/>
          </a:ln>
        </p:spPr>
      </p:pic>
      <p:sp>
        <p:nvSpPr>
          <p:cNvPr id="638" name="Google Shape;638;p89"/>
          <p:cNvSpPr txBox="1">
            <a:spLocks noGrp="1"/>
          </p:cNvSpPr>
          <p:nvPr>
            <p:ph type="body" idx="1"/>
          </p:nvPr>
        </p:nvSpPr>
        <p:spPr>
          <a:xfrm>
            <a:off x="311700" y="2754375"/>
            <a:ext cx="8520600" cy="80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Para eliminar la secuencia AUTO INCREMENT de una columna, la sintaxis es la siguiente:</a:t>
            </a:r>
            <a:endParaRPr/>
          </a:p>
        </p:txBody>
      </p:sp>
      <p:pic>
        <p:nvPicPr>
          <p:cNvPr id="639" name="Google Shape;639;p89"/>
          <p:cNvPicPr preferRelativeResize="0"/>
          <p:nvPr/>
        </p:nvPicPr>
        <p:blipFill>
          <a:blip r:embed="rId4">
            <a:alphaModFix/>
          </a:blip>
          <a:stretch>
            <a:fillRect/>
          </a:stretch>
        </p:blipFill>
        <p:spPr>
          <a:xfrm>
            <a:off x="543875" y="3657825"/>
            <a:ext cx="2720805" cy="7175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Campo AUTO INCREMENT</a:t>
            </a:r>
            <a:endParaRPr/>
          </a:p>
          <a:p>
            <a:pPr marL="0" lvl="0" indent="0" algn="l" rtl="0">
              <a:spcBef>
                <a:spcPts val="0"/>
              </a:spcBef>
              <a:spcAft>
                <a:spcPts val="0"/>
              </a:spcAft>
              <a:buNone/>
            </a:pPr>
            <a:endParaRPr/>
          </a:p>
        </p:txBody>
      </p:sp>
      <p:sp>
        <p:nvSpPr>
          <p:cNvPr id="645" name="Google Shape;645;p9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s" sz="1765"/>
              <a:t>Para insertar un nuevo registro en la tabla "Personas", NO tendremos que especificar un valor para la columna "Personid" (se agregará un valor único automáticamente):</a:t>
            </a: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endParaRPr sz="1765"/>
          </a:p>
          <a:p>
            <a:pPr marL="0" lvl="0" indent="0" algn="l" rtl="0">
              <a:lnSpc>
                <a:spcPct val="105000"/>
              </a:lnSpc>
              <a:spcBef>
                <a:spcPts val="1200"/>
              </a:spcBef>
              <a:spcAft>
                <a:spcPts val="0"/>
              </a:spcAft>
              <a:buSzPts val="1018"/>
              <a:buNone/>
            </a:pPr>
            <a:r>
              <a:rPr lang="es" sz="1765"/>
              <a:t>La instrucción SQL anterior insertaría un nuevo registro en la tabla "Personas". A la columna "Personid" se le asignará un valor único. La columna "Nombre" se establecería en "Lars" y la columna "Apellido" se establecería en "Monsen".</a:t>
            </a:r>
            <a:endParaRPr sz="1765"/>
          </a:p>
          <a:p>
            <a:pPr marL="0" lvl="0" indent="0" algn="l" rtl="0">
              <a:lnSpc>
                <a:spcPct val="105000"/>
              </a:lnSpc>
              <a:spcBef>
                <a:spcPts val="1200"/>
              </a:spcBef>
              <a:spcAft>
                <a:spcPts val="1200"/>
              </a:spcAft>
              <a:buSzPts val="1018"/>
              <a:buNone/>
            </a:pPr>
            <a:endParaRPr sz="1665"/>
          </a:p>
        </p:txBody>
      </p:sp>
      <p:pic>
        <p:nvPicPr>
          <p:cNvPr id="646" name="Google Shape;646;p90"/>
          <p:cNvPicPr preferRelativeResize="0"/>
          <p:nvPr/>
        </p:nvPicPr>
        <p:blipFill>
          <a:blip r:embed="rId3">
            <a:alphaModFix/>
          </a:blip>
          <a:stretch>
            <a:fillRect/>
          </a:stretch>
        </p:blipFill>
        <p:spPr>
          <a:xfrm>
            <a:off x="481000" y="2275488"/>
            <a:ext cx="8181975"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Software</a:t>
            </a:r>
            <a:endParaRPr/>
          </a:p>
        </p:txBody>
      </p:sp>
      <p:pic>
        <p:nvPicPr>
          <p:cNvPr id="134" name="Google Shape;134;p20"/>
          <p:cNvPicPr preferRelativeResize="0"/>
          <p:nvPr/>
        </p:nvPicPr>
        <p:blipFill>
          <a:blip r:embed="rId3">
            <a:alphaModFix/>
          </a:blip>
          <a:stretch>
            <a:fillRect/>
          </a:stretch>
        </p:blipFill>
        <p:spPr>
          <a:xfrm>
            <a:off x="311712" y="1017801"/>
            <a:ext cx="8376125" cy="333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Tipos de datos</a:t>
            </a:r>
            <a:endParaRPr/>
          </a:p>
        </p:txBody>
      </p:sp>
      <p:pic>
        <p:nvPicPr>
          <p:cNvPr id="140" name="Google Shape;140;p21"/>
          <p:cNvPicPr preferRelativeResize="0"/>
          <p:nvPr/>
        </p:nvPicPr>
        <p:blipFill>
          <a:blip r:embed="rId3">
            <a:alphaModFix/>
          </a:blip>
          <a:stretch>
            <a:fillRect/>
          </a:stretch>
        </p:blipFill>
        <p:spPr>
          <a:xfrm>
            <a:off x="311701" y="1017799"/>
            <a:ext cx="8100074" cy="35677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5E0DC5825A16B4291BF2D7CC4371E8B" ma:contentTypeVersion="8" ma:contentTypeDescription="Crear nuevo documento." ma:contentTypeScope="" ma:versionID="24344f115b7e9d27764aa371464c4fab">
  <xsd:schema xmlns:xsd="http://www.w3.org/2001/XMLSchema" xmlns:xs="http://www.w3.org/2001/XMLSchema" xmlns:p="http://schemas.microsoft.com/office/2006/metadata/properties" xmlns:ns2="0a490bbf-2b4c-47d2-9ae1-b52730b268da" xmlns:ns3="cf9515c3-ef90-4be8-a1a9-7019a91294c4" targetNamespace="http://schemas.microsoft.com/office/2006/metadata/properties" ma:root="true" ma:fieldsID="529bf9948d3cadd0014bb510cea546fd" ns2:_="" ns3:_="">
    <xsd:import namespace="0a490bbf-2b4c-47d2-9ae1-b52730b268da"/>
    <xsd:import namespace="cf9515c3-ef90-4be8-a1a9-7019a9129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490bbf-2b4c-47d2-9ae1-b52730b26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9515c3-ef90-4be8-a1a9-7019a91294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D5FDAF-9DBB-4B8C-8478-A36ECD85C5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490bbf-2b4c-47d2-9ae1-b52730b268da"/>
    <ds:schemaRef ds:uri="cf9515c3-ef90-4be8-a1a9-7019a91294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D97A0A-AE41-4DBE-BF57-80C21277403A}">
  <ds:schemaRefs>
    <ds:schemaRef ds:uri="http://schemas.microsoft.com/sharepoint/v3/contenttype/forms"/>
  </ds:schemaRefs>
</ds:datastoreItem>
</file>

<file path=customXml/itemProps3.xml><?xml version="1.0" encoding="utf-8"?>
<ds:datastoreItem xmlns:ds="http://schemas.openxmlformats.org/officeDocument/2006/customXml" ds:itemID="{2BC9961D-6EBE-42F3-B7BF-D980954977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4383</Words>
  <Application>Microsoft Office PowerPoint</Application>
  <PresentationFormat>Presentación en pantalla (16:9)</PresentationFormat>
  <Paragraphs>293</Paragraphs>
  <Slides>78</Slides>
  <Notes>78</Notes>
  <HiddenSlides>0</HiddenSlides>
  <MMClips>0</MMClips>
  <ScaleCrop>false</ScaleCrop>
  <HeadingPairs>
    <vt:vector size="4" baseType="variant">
      <vt:variant>
        <vt:lpstr>Tema</vt:lpstr>
      </vt:variant>
      <vt:variant>
        <vt:i4>1</vt:i4>
      </vt:variant>
      <vt:variant>
        <vt:lpstr>Títulos de diapositiva</vt:lpstr>
      </vt:variant>
      <vt:variant>
        <vt:i4>78</vt:i4>
      </vt:variant>
    </vt:vector>
  </HeadingPairs>
  <TitlesOfParts>
    <vt:vector size="79" baseType="lpstr">
      <vt:lpstr>Geometric</vt:lpstr>
      <vt:lpstr>SQL</vt:lpstr>
      <vt:lpstr>Introducción</vt:lpstr>
      <vt:lpstr>Introducción</vt:lpstr>
      <vt:lpstr>SQL</vt:lpstr>
      <vt:lpstr>Criterios de notación</vt:lpstr>
      <vt:lpstr>Normas de escritura</vt:lpstr>
      <vt:lpstr>DDL</vt:lpstr>
      <vt:lpstr>Software</vt:lpstr>
      <vt:lpstr>Tipos de datos</vt:lpstr>
      <vt:lpstr>Tipos de datos</vt:lpstr>
      <vt:lpstr>Restricciones de columna</vt:lpstr>
      <vt:lpstr>Presentación de PowerPoint</vt:lpstr>
      <vt:lpstr>Creación de una base de datos</vt:lpstr>
      <vt:lpstr>Conexión con MySQL</vt:lpstr>
      <vt:lpstr>Inicio de sesión mediante consola</vt:lpstr>
      <vt:lpstr>Creando una base de datos</vt:lpstr>
      <vt:lpstr>Estableciendo la base de datos predeterminada </vt:lpstr>
      <vt:lpstr>Listar las bases de datos</vt:lpstr>
      <vt:lpstr>Eliminación/Modificación de una Base de datos</vt:lpstr>
      <vt:lpstr>Creación de tablas </vt:lpstr>
      <vt:lpstr>Creación de tablas</vt:lpstr>
      <vt:lpstr>Creación de tablas </vt:lpstr>
      <vt:lpstr>Creación de tablas</vt:lpstr>
      <vt:lpstr>SQL Constraints </vt:lpstr>
      <vt:lpstr>SQL Constraints </vt:lpstr>
      <vt:lpstr>Integridad referencial</vt:lpstr>
      <vt:lpstr>Integridad referencial</vt:lpstr>
      <vt:lpstr>Integridad referencial </vt:lpstr>
      <vt:lpstr>Integridad referencial </vt:lpstr>
      <vt:lpstr>Integridad referencial</vt:lpstr>
      <vt:lpstr>Integridad referencial </vt:lpstr>
      <vt:lpstr>Integridad referencial </vt:lpstr>
      <vt:lpstr>Integridad referencial </vt:lpstr>
      <vt:lpstr>Integridad referencial </vt:lpstr>
      <vt:lpstr>Actualización y borrado en cascada  </vt:lpstr>
      <vt:lpstr>Actualizar registros en cascada</vt:lpstr>
      <vt:lpstr>Eliminar registros en cascada </vt:lpstr>
      <vt:lpstr>Ejemplo I</vt:lpstr>
      <vt:lpstr>Comandos para mostrar información sobre las tablas</vt:lpstr>
      <vt:lpstr>Eliminación de tablas</vt:lpstr>
      <vt:lpstr>Eliminación de tablas </vt:lpstr>
      <vt:lpstr>Modificación de tablas</vt:lpstr>
      <vt:lpstr>Borrar el contenido de una tabla</vt:lpstr>
      <vt:lpstr>Trabajo con columnas y restricciones</vt:lpstr>
      <vt:lpstr>Trabajo con columnas y restricciones</vt:lpstr>
      <vt:lpstr>Trabajo con columnas y restricciones </vt:lpstr>
      <vt:lpstr>Trabajo con columnas y restricciones </vt:lpstr>
      <vt:lpstr>Trabajo con columnas y restricciones </vt:lpstr>
      <vt:lpstr>Trabajo con columnas y restricciones </vt:lpstr>
      <vt:lpstr>Nombres de las restricciones</vt:lpstr>
      <vt:lpstr>Nombres de las restricciones </vt:lpstr>
      <vt:lpstr>Restricciones - NOT NULL - NN</vt:lpstr>
      <vt:lpstr>Restricciones - NOT NULL - NN </vt:lpstr>
      <vt:lpstr>Restricciones - UNIQUE - UK </vt:lpstr>
      <vt:lpstr>Restricciones - UNIQUE - UK </vt:lpstr>
      <vt:lpstr>Restricciones - UNIQUE - UK </vt:lpstr>
      <vt:lpstr>Restricciones - UNIQUE - UK </vt:lpstr>
      <vt:lpstr>Restricciones - CHECK - CK </vt:lpstr>
      <vt:lpstr>Restricciones - CHECK - CK </vt:lpstr>
      <vt:lpstr>Restricciones - DEFAULT </vt:lpstr>
      <vt:lpstr>Restricciones - DEFAULT </vt:lpstr>
      <vt:lpstr>Restricciones - PRIMARY KEY - PK </vt:lpstr>
      <vt:lpstr>Restricciones - PRIMARY KEY - PK </vt:lpstr>
      <vt:lpstr>Restricciones - PRIMARY KEY - PK </vt:lpstr>
      <vt:lpstr>Restricciones - FOREIGN KEY - FK </vt:lpstr>
      <vt:lpstr>Restricciones - FOREIGN KEY - FK </vt:lpstr>
      <vt:lpstr>Restricciones - FOREIGN KEY - FK </vt:lpstr>
      <vt:lpstr>Restricciones - FOREIGN KEY - FK </vt:lpstr>
      <vt:lpstr>Índices</vt:lpstr>
      <vt:lpstr>Índices</vt:lpstr>
      <vt:lpstr>CREATE INDEX</vt:lpstr>
      <vt:lpstr>Ejemplo de CREATE INDEX</vt:lpstr>
      <vt:lpstr>Mostrar índices</vt:lpstr>
      <vt:lpstr>DROP INDEX</vt:lpstr>
      <vt:lpstr>Campo AUTO INCREMENT</vt:lpstr>
      <vt:lpstr>Campo AUTO INCREMENT </vt:lpstr>
      <vt:lpstr>Campo AUTO INCREMENT </vt:lpstr>
      <vt:lpstr>Campo AUTO INCREMENT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cp:lastModifiedBy>Profesor1DAM</cp:lastModifiedBy>
  <cp:revision>3</cp:revision>
  <dcterms:modified xsi:type="dcterms:W3CDTF">2021-02-26T13:09:08Z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0x01010075E0DC5825A16B4291BF2D7CC4371E8B</vt:lpwstr>
  </property>
</Properties>
</file>