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obo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d638def8f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d638def8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d638def8f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d638def8f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d638def8f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d638def8f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bd638def8f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bd638def8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d638def8f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d638def8f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d638def8f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d638def8f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d638def8f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bd638def8f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d638def8f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d638def8f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bd638def8f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bd638def8f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d638def8f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bd638def8f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e321ed1a9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e321ed1a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e321ed1a9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e321ed1a9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d638def8f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bd638def8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bd638def8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bd638def8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d638def8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d638def8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bd638def8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bd638def8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d638def8f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d638def8f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d638def8f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d638def8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hyperlink" Target="https://www.mysqltutorial.org/mysql-date-functions/" TargetMode="External"/><Relationship Id="rId4" Type="http://schemas.openxmlformats.org/officeDocument/2006/relationships/hyperlink" Target="https://www.mysqltutorial.org/mysql-curdat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DML</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INSERT</a:t>
            </a:r>
            <a:endParaRPr/>
          </a:p>
        </p:txBody>
      </p:sp>
      <p:sp>
        <p:nvSpPr>
          <p:cNvPr id="147" name="Google Shape;147;p22"/>
          <p:cNvSpPr txBox="1">
            <a:spLocks noGrp="1"/>
          </p:cNvSpPr>
          <p:nvPr>
            <p:ph type="body" idx="1"/>
          </p:nvPr>
        </p:nvSpPr>
        <p:spPr>
          <a:xfrm>
            <a:off x="311700" y="1229875"/>
            <a:ext cx="8520600" cy="913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s" sz="1500">
                <a:solidFill>
                  <a:srgbClr val="000000"/>
                </a:solidFill>
                <a:latin typeface="Arial"/>
                <a:ea typeface="Arial"/>
                <a:cs typeface="Arial"/>
                <a:sym typeface="Arial"/>
              </a:rPr>
              <a:t>supongamos que ese es el orden de creación de los campos de esa tabla y que la localidad tiene como valor por defecto </a:t>
            </a:r>
            <a:r>
              <a:rPr lang="es" sz="1500" i="1">
                <a:solidFill>
                  <a:srgbClr val="000000"/>
                </a:solidFill>
                <a:latin typeface="Arial"/>
                <a:ea typeface="Arial"/>
                <a:cs typeface="Arial"/>
                <a:sym typeface="Arial"/>
              </a:rPr>
              <a:t>Palencia </a:t>
            </a:r>
            <a:r>
              <a:rPr lang="es" sz="1500">
                <a:solidFill>
                  <a:srgbClr val="000000"/>
                </a:solidFill>
                <a:latin typeface="Arial"/>
                <a:ea typeface="Arial"/>
                <a:cs typeface="Arial"/>
                <a:sym typeface="Arial"/>
              </a:rPr>
              <a:t>y la dirección no tiene valor por defecto. En ese caso estas dos instrucciones son equivalentes:</a:t>
            </a:r>
            <a:endParaRPr sz="1500">
              <a:solidFill>
                <a:srgbClr val="000000"/>
              </a:solidFill>
              <a:latin typeface="Arial"/>
              <a:ea typeface="Arial"/>
              <a:cs typeface="Arial"/>
              <a:sym typeface="Arial"/>
            </a:endParaRPr>
          </a:p>
        </p:txBody>
      </p:sp>
      <p:pic>
        <p:nvPicPr>
          <p:cNvPr id="148" name="Google Shape;148;p22"/>
          <p:cNvPicPr preferRelativeResize="0"/>
          <p:nvPr/>
        </p:nvPicPr>
        <p:blipFill>
          <a:blip r:embed="rId3">
            <a:alphaModFix/>
          </a:blip>
          <a:stretch>
            <a:fillRect/>
          </a:stretch>
        </p:blipFill>
        <p:spPr>
          <a:xfrm>
            <a:off x="311700" y="2143124"/>
            <a:ext cx="8384626" cy="857250"/>
          </a:xfrm>
          <a:prstGeom prst="rect">
            <a:avLst/>
          </a:prstGeom>
          <a:noFill/>
          <a:ln>
            <a:noFill/>
          </a:ln>
        </p:spPr>
      </p:pic>
      <p:sp>
        <p:nvSpPr>
          <p:cNvPr id="149" name="Google Shape;149;p22"/>
          <p:cNvSpPr txBox="1"/>
          <p:nvPr/>
        </p:nvSpPr>
        <p:spPr>
          <a:xfrm>
            <a:off x="311700" y="3057750"/>
            <a:ext cx="8520600" cy="1404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500"/>
              </a:spcBef>
              <a:spcAft>
                <a:spcPts val="0"/>
              </a:spcAft>
              <a:buNone/>
            </a:pPr>
            <a:r>
              <a:rPr lang="es" sz="1500"/>
              <a:t>Son equivalentes puesto que, en la segunda instrucción, los campos no indicados se rellenan con su valor por defecto y la dirección no tiene valor por defecto.</a:t>
            </a:r>
            <a:endParaRPr sz="1500"/>
          </a:p>
          <a:p>
            <a:pPr marL="0" lvl="0" indent="0" algn="just" rtl="0">
              <a:lnSpc>
                <a:spcPct val="115000"/>
              </a:lnSpc>
              <a:spcBef>
                <a:spcPts val="1500"/>
              </a:spcBef>
              <a:spcAft>
                <a:spcPts val="1500"/>
              </a:spcAft>
              <a:buNone/>
            </a:pPr>
            <a:r>
              <a:rPr lang="es" sz="1500"/>
              <a:t>Los valores por defecto se indican, durante la creación o modificación de la estructura de una tabla, a través de la palabra clave </a:t>
            </a:r>
            <a:r>
              <a:rPr lang="es" sz="1500" b="1">
                <a:solidFill>
                  <a:srgbClr val="B37046"/>
                </a:solidFill>
              </a:rPr>
              <a:t>DEFAULT</a:t>
            </a:r>
            <a:r>
              <a:rPr lang="es" sz="1500"/>
              <a:t>.</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INSERT</a:t>
            </a:r>
            <a:endParaRPr/>
          </a:p>
        </p:txBody>
      </p:sp>
      <p:sp>
        <p:nvSpPr>
          <p:cNvPr id="155" name="Google Shape;155;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solidFill>
                  <a:srgbClr val="000000"/>
                </a:solidFill>
                <a:highlight>
                  <a:srgbClr val="FFFFFF"/>
                </a:highlight>
              </a:rPr>
              <a:t>Creemos una nueva tabla con el nombre </a:t>
            </a:r>
            <a:r>
              <a:rPr lang="es">
                <a:solidFill>
                  <a:srgbClr val="000000"/>
                </a:solidFill>
                <a:highlight>
                  <a:srgbClr val="FFF6EA"/>
                </a:highlight>
              </a:rPr>
              <a:t>tasks </a:t>
            </a:r>
            <a:r>
              <a:rPr lang="es">
                <a:solidFill>
                  <a:srgbClr val="000000"/>
                </a:solidFill>
                <a:highlight>
                  <a:srgbClr val="FFFFFF"/>
                </a:highlight>
              </a:rPr>
              <a:t>para practicar el comando </a:t>
            </a:r>
            <a:r>
              <a:rPr lang="es">
                <a:solidFill>
                  <a:srgbClr val="000000"/>
                </a:solidFill>
                <a:highlight>
                  <a:srgbClr val="FFF6EA"/>
                </a:highlight>
              </a:rPr>
              <a:t>INSERT</a:t>
            </a:r>
            <a:r>
              <a:rPr lang="es">
                <a:solidFill>
                  <a:srgbClr val="000000"/>
                </a:solidFill>
                <a:highlight>
                  <a:srgbClr val="FFFFFF"/>
                </a:highlight>
              </a:rPr>
              <a:t>:</a:t>
            </a:r>
            <a:endParaRPr>
              <a:solidFill>
                <a:srgbClr val="000000"/>
              </a:solidFill>
              <a:highlight>
                <a:srgbClr val="FFFFFF"/>
              </a:highlight>
            </a:endParaRPr>
          </a:p>
          <a:p>
            <a:pPr marL="0" lvl="0" indent="0" algn="l" rtl="0">
              <a:spcBef>
                <a:spcPts val="2000"/>
              </a:spcBef>
              <a:spcAft>
                <a:spcPts val="1200"/>
              </a:spcAft>
              <a:buNone/>
            </a:pPr>
            <a:endParaRPr/>
          </a:p>
        </p:txBody>
      </p:sp>
      <p:pic>
        <p:nvPicPr>
          <p:cNvPr id="156" name="Google Shape;156;p23"/>
          <p:cNvPicPr preferRelativeResize="0"/>
          <p:nvPr/>
        </p:nvPicPr>
        <p:blipFill>
          <a:blip r:embed="rId3">
            <a:alphaModFix/>
          </a:blip>
          <a:stretch>
            <a:fillRect/>
          </a:stretch>
        </p:blipFill>
        <p:spPr>
          <a:xfrm>
            <a:off x="311700" y="1721925"/>
            <a:ext cx="3905250" cy="291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INSERT</a:t>
            </a:r>
            <a:endParaRPr/>
          </a:p>
        </p:txBody>
      </p:sp>
      <p:sp>
        <p:nvSpPr>
          <p:cNvPr id="162" name="Google Shape;162;p24"/>
          <p:cNvSpPr txBox="1">
            <a:spLocks noGrp="1"/>
          </p:cNvSpPr>
          <p:nvPr>
            <p:ph type="body" idx="1"/>
          </p:nvPr>
        </p:nvSpPr>
        <p:spPr>
          <a:xfrm>
            <a:off x="311700" y="1229875"/>
            <a:ext cx="8520600" cy="816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Para insertar varias filas en una tabla usando un solo comando INSERT, se usa la siguiente sintaxis:</a:t>
            </a:r>
            <a:endParaRPr/>
          </a:p>
        </p:txBody>
      </p:sp>
      <p:pic>
        <p:nvPicPr>
          <p:cNvPr id="163" name="Google Shape;163;p24"/>
          <p:cNvPicPr preferRelativeResize="0"/>
          <p:nvPr/>
        </p:nvPicPr>
        <p:blipFill>
          <a:blip r:embed="rId3">
            <a:alphaModFix/>
          </a:blip>
          <a:stretch>
            <a:fillRect/>
          </a:stretch>
        </p:blipFill>
        <p:spPr>
          <a:xfrm>
            <a:off x="387975" y="2046338"/>
            <a:ext cx="5067300" cy="2124075"/>
          </a:xfrm>
          <a:prstGeom prst="rect">
            <a:avLst/>
          </a:prstGeom>
          <a:noFill/>
          <a:ln>
            <a:noFill/>
          </a:ln>
        </p:spPr>
      </p:pic>
      <p:sp>
        <p:nvSpPr>
          <p:cNvPr id="164" name="Google Shape;164;p24"/>
          <p:cNvSpPr txBox="1"/>
          <p:nvPr/>
        </p:nvSpPr>
        <p:spPr>
          <a:xfrm>
            <a:off x="311700" y="4170425"/>
            <a:ext cx="85206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2000"/>
              </a:spcAft>
              <a:buNone/>
            </a:pPr>
            <a:r>
              <a:rPr lang="es" sz="1800">
                <a:highlight>
                  <a:srgbClr val="FFFFFF"/>
                </a:highlight>
                <a:latin typeface="Roboto"/>
                <a:ea typeface="Roboto"/>
                <a:cs typeface="Roboto"/>
                <a:sym typeface="Roboto"/>
              </a:rPr>
              <a:t>En esta sintaxis, las filas están separadas por comas en el comando </a:t>
            </a:r>
            <a:r>
              <a:rPr lang="es" sz="1800">
                <a:highlight>
                  <a:srgbClr val="FFF6EA"/>
                </a:highlight>
                <a:latin typeface="Roboto"/>
                <a:ea typeface="Roboto"/>
                <a:cs typeface="Roboto"/>
                <a:sym typeface="Roboto"/>
              </a:rPr>
              <a:t>VALUES</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INSERT</a:t>
            </a:r>
            <a:endParaRPr/>
          </a:p>
        </p:txBody>
      </p:sp>
      <p:sp>
        <p:nvSpPr>
          <p:cNvPr id="170" name="Google Shape;170;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Ejemplos:</a:t>
            </a:r>
            <a:endParaRPr/>
          </a:p>
        </p:txBody>
      </p:sp>
      <p:pic>
        <p:nvPicPr>
          <p:cNvPr id="171" name="Google Shape;171;p25"/>
          <p:cNvPicPr preferRelativeResize="0"/>
          <p:nvPr/>
        </p:nvPicPr>
        <p:blipFill>
          <a:blip r:embed="rId3">
            <a:alphaModFix/>
          </a:blip>
          <a:stretch>
            <a:fillRect/>
          </a:stretch>
        </p:blipFill>
        <p:spPr>
          <a:xfrm>
            <a:off x="383100" y="1944000"/>
            <a:ext cx="8520599" cy="1044425"/>
          </a:xfrm>
          <a:prstGeom prst="rect">
            <a:avLst/>
          </a:prstGeom>
          <a:noFill/>
          <a:ln>
            <a:noFill/>
          </a:ln>
        </p:spPr>
      </p:pic>
      <p:pic>
        <p:nvPicPr>
          <p:cNvPr id="172" name="Google Shape;172;p25"/>
          <p:cNvPicPr preferRelativeResize="0"/>
          <p:nvPr/>
        </p:nvPicPr>
        <p:blipFill>
          <a:blip r:embed="rId4">
            <a:alphaModFix/>
          </a:blip>
          <a:stretch>
            <a:fillRect/>
          </a:stretch>
        </p:blipFill>
        <p:spPr>
          <a:xfrm>
            <a:off x="383088" y="3158063"/>
            <a:ext cx="6486525" cy="1095375"/>
          </a:xfrm>
          <a:prstGeom prst="rect">
            <a:avLst/>
          </a:prstGeom>
          <a:noFill/>
          <a:ln>
            <a:noFill/>
          </a:ln>
        </p:spPr>
      </p:pic>
      <p:pic>
        <p:nvPicPr>
          <p:cNvPr id="173" name="Google Shape;173;p25"/>
          <p:cNvPicPr preferRelativeResize="0"/>
          <p:nvPr/>
        </p:nvPicPr>
        <p:blipFill>
          <a:blip r:embed="rId5">
            <a:alphaModFix/>
          </a:blip>
          <a:stretch>
            <a:fillRect/>
          </a:stretch>
        </p:blipFill>
        <p:spPr>
          <a:xfrm>
            <a:off x="460525" y="4356775"/>
            <a:ext cx="6409100" cy="341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INSERT - DEFAULT</a:t>
            </a:r>
            <a:endParaRPr/>
          </a:p>
        </p:txBody>
      </p:sp>
      <p:sp>
        <p:nvSpPr>
          <p:cNvPr id="179" name="Google Shape;179;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600">
                <a:solidFill>
                  <a:srgbClr val="000000"/>
                </a:solidFill>
                <a:highlight>
                  <a:srgbClr val="FFFFFF"/>
                </a:highlight>
              </a:rPr>
              <a:t>Si quieres insertar un valor predeterminado en una columna, tienes dos formas:</a:t>
            </a:r>
            <a:endParaRPr sz="1600">
              <a:solidFill>
                <a:srgbClr val="000000"/>
              </a:solidFill>
              <a:highlight>
                <a:srgbClr val="FFFFFF"/>
              </a:highlight>
            </a:endParaRPr>
          </a:p>
          <a:p>
            <a:pPr marL="0" lvl="0" indent="0" algn="l" rtl="0">
              <a:spcBef>
                <a:spcPts val="20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r>
              <a:rPr lang="es"/>
              <a:t>ad</a:t>
            </a:r>
            <a:endParaRPr/>
          </a:p>
        </p:txBody>
      </p:sp>
      <p:pic>
        <p:nvPicPr>
          <p:cNvPr id="180" name="Google Shape;180;p26"/>
          <p:cNvPicPr preferRelativeResize="0"/>
          <p:nvPr/>
        </p:nvPicPr>
        <p:blipFill>
          <a:blip r:embed="rId3">
            <a:alphaModFix/>
          </a:blip>
          <a:stretch>
            <a:fillRect/>
          </a:stretch>
        </p:blipFill>
        <p:spPr>
          <a:xfrm>
            <a:off x="290500" y="1673975"/>
            <a:ext cx="8358001" cy="1515400"/>
          </a:xfrm>
          <a:prstGeom prst="rect">
            <a:avLst/>
          </a:prstGeom>
          <a:noFill/>
          <a:ln>
            <a:noFill/>
          </a:ln>
        </p:spPr>
      </p:pic>
      <p:pic>
        <p:nvPicPr>
          <p:cNvPr id="181" name="Google Shape;181;p26"/>
          <p:cNvPicPr preferRelativeResize="0"/>
          <p:nvPr/>
        </p:nvPicPr>
        <p:blipFill>
          <a:blip r:embed="rId4">
            <a:alphaModFix/>
          </a:blip>
          <a:stretch>
            <a:fillRect/>
          </a:stretch>
        </p:blipFill>
        <p:spPr>
          <a:xfrm>
            <a:off x="311700" y="3597325"/>
            <a:ext cx="6515100" cy="971550"/>
          </a:xfrm>
          <a:prstGeom prst="rect">
            <a:avLst/>
          </a:prstGeom>
          <a:noFill/>
          <a:ln>
            <a:noFill/>
          </a:ln>
        </p:spPr>
      </p:pic>
      <p:sp>
        <p:nvSpPr>
          <p:cNvPr id="182" name="Google Shape;182;p26"/>
          <p:cNvSpPr txBox="1"/>
          <p:nvPr/>
        </p:nvSpPr>
        <p:spPr>
          <a:xfrm>
            <a:off x="311700" y="3189375"/>
            <a:ext cx="2764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a:latin typeface="Roboto"/>
                <a:ea typeface="Roboto"/>
                <a:cs typeface="Roboto"/>
                <a:sym typeface="Roboto"/>
              </a:rPr>
              <a:t>Ejemplo:</a:t>
            </a:r>
            <a:endParaRPr sz="16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INSERT - DEFAULT</a:t>
            </a:r>
            <a:endParaRPr/>
          </a:p>
          <a:p>
            <a:pPr marL="0" lvl="0" indent="0" algn="l" rtl="0">
              <a:spcBef>
                <a:spcPts val="0"/>
              </a:spcBef>
              <a:spcAft>
                <a:spcPts val="0"/>
              </a:spcAft>
              <a:buNone/>
            </a:pPr>
            <a:endParaRPr/>
          </a:p>
        </p:txBody>
      </p:sp>
      <p:sp>
        <p:nvSpPr>
          <p:cNvPr id="188" name="Google Shape;188;p27"/>
          <p:cNvSpPr txBox="1">
            <a:spLocks noGrp="1"/>
          </p:cNvSpPr>
          <p:nvPr>
            <p:ph type="body" idx="1"/>
          </p:nvPr>
        </p:nvSpPr>
        <p:spPr>
          <a:xfrm>
            <a:off x="311700" y="1229875"/>
            <a:ext cx="8520600" cy="491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Ejemplo:</a:t>
            </a:r>
            <a:endParaRPr/>
          </a:p>
        </p:txBody>
      </p:sp>
      <p:pic>
        <p:nvPicPr>
          <p:cNvPr id="189" name="Google Shape;189;p27"/>
          <p:cNvPicPr preferRelativeResize="0"/>
          <p:nvPr/>
        </p:nvPicPr>
        <p:blipFill>
          <a:blip r:embed="rId3">
            <a:alphaModFix/>
          </a:blip>
          <a:stretch>
            <a:fillRect/>
          </a:stretch>
        </p:blipFill>
        <p:spPr>
          <a:xfrm>
            <a:off x="448950" y="2796325"/>
            <a:ext cx="3882300" cy="313050"/>
          </a:xfrm>
          <a:prstGeom prst="rect">
            <a:avLst/>
          </a:prstGeom>
          <a:noFill/>
          <a:ln>
            <a:noFill/>
          </a:ln>
        </p:spPr>
      </p:pic>
      <p:pic>
        <p:nvPicPr>
          <p:cNvPr id="190" name="Google Shape;190;p27"/>
          <p:cNvPicPr preferRelativeResize="0"/>
          <p:nvPr/>
        </p:nvPicPr>
        <p:blipFill>
          <a:blip r:embed="rId4">
            <a:alphaModFix/>
          </a:blip>
          <a:stretch>
            <a:fillRect/>
          </a:stretch>
        </p:blipFill>
        <p:spPr>
          <a:xfrm>
            <a:off x="380325" y="1721275"/>
            <a:ext cx="4019550" cy="628650"/>
          </a:xfrm>
          <a:prstGeom prst="rect">
            <a:avLst/>
          </a:prstGeom>
          <a:noFill/>
          <a:ln>
            <a:noFill/>
          </a:ln>
        </p:spPr>
      </p:pic>
      <p:pic>
        <p:nvPicPr>
          <p:cNvPr id="191" name="Google Shape;191;p27"/>
          <p:cNvPicPr preferRelativeResize="0"/>
          <p:nvPr/>
        </p:nvPicPr>
        <p:blipFill>
          <a:blip r:embed="rId5">
            <a:alphaModFix/>
          </a:blip>
          <a:stretch>
            <a:fillRect/>
          </a:stretch>
        </p:blipFill>
        <p:spPr>
          <a:xfrm>
            <a:off x="448950" y="2494550"/>
            <a:ext cx="2849550" cy="258400"/>
          </a:xfrm>
          <a:prstGeom prst="rect">
            <a:avLst/>
          </a:prstGeom>
          <a:noFill/>
          <a:ln>
            <a:noFill/>
          </a:ln>
        </p:spPr>
      </p:pic>
      <p:pic>
        <p:nvPicPr>
          <p:cNvPr id="192" name="Google Shape;192;p27"/>
          <p:cNvPicPr preferRelativeResize="0"/>
          <p:nvPr/>
        </p:nvPicPr>
        <p:blipFill>
          <a:blip r:embed="rId6">
            <a:alphaModFix/>
          </a:blip>
          <a:stretch>
            <a:fillRect/>
          </a:stretch>
        </p:blipFill>
        <p:spPr>
          <a:xfrm>
            <a:off x="448950" y="3152750"/>
            <a:ext cx="4652069" cy="313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INSERT - FECHAS</a:t>
            </a:r>
            <a:endParaRPr/>
          </a:p>
        </p:txBody>
      </p:sp>
      <p:sp>
        <p:nvSpPr>
          <p:cNvPr id="198" name="Google Shape;198;p28"/>
          <p:cNvSpPr txBox="1">
            <a:spLocks noGrp="1"/>
          </p:cNvSpPr>
          <p:nvPr>
            <p:ph type="body" idx="1"/>
          </p:nvPr>
        </p:nvSpPr>
        <p:spPr>
          <a:xfrm>
            <a:off x="311700" y="1229875"/>
            <a:ext cx="8520600" cy="369900"/>
          </a:xfrm>
          <a:prstGeom prst="rect">
            <a:avLst/>
          </a:prstGeom>
        </p:spPr>
        <p:txBody>
          <a:bodyPr spcFirstLastPara="1" wrap="square" lIns="91425" tIns="91425" rIns="91425" bIns="91425" anchor="t" anchorCtr="0">
            <a:noAutofit/>
          </a:bodyPr>
          <a:lstStyle/>
          <a:p>
            <a:pPr marL="0" lvl="0" indent="0" algn="l" rtl="0">
              <a:spcBef>
                <a:spcPts val="0"/>
              </a:spcBef>
              <a:spcAft>
                <a:spcPts val="2000"/>
              </a:spcAft>
              <a:buNone/>
            </a:pPr>
            <a:r>
              <a:rPr lang="es" sz="1600">
                <a:solidFill>
                  <a:srgbClr val="000000"/>
                </a:solidFill>
                <a:highlight>
                  <a:srgbClr val="FFFFFF"/>
                </a:highlight>
              </a:rPr>
              <a:t>Para insertar un valor de fecha literal en una columna, usa el siguiente formato:</a:t>
            </a:r>
            <a:endParaRPr sz="1600"/>
          </a:p>
        </p:txBody>
      </p:sp>
      <p:pic>
        <p:nvPicPr>
          <p:cNvPr id="199" name="Google Shape;199;p28"/>
          <p:cNvPicPr preferRelativeResize="0"/>
          <p:nvPr/>
        </p:nvPicPr>
        <p:blipFill>
          <a:blip r:embed="rId3">
            <a:alphaModFix/>
          </a:blip>
          <a:stretch>
            <a:fillRect/>
          </a:stretch>
        </p:blipFill>
        <p:spPr>
          <a:xfrm>
            <a:off x="311700" y="1599775"/>
            <a:ext cx="6677025" cy="847725"/>
          </a:xfrm>
          <a:prstGeom prst="rect">
            <a:avLst/>
          </a:prstGeom>
          <a:noFill/>
          <a:ln>
            <a:noFill/>
          </a:ln>
        </p:spPr>
      </p:pic>
      <p:pic>
        <p:nvPicPr>
          <p:cNvPr id="200" name="Google Shape;200;p28"/>
          <p:cNvPicPr preferRelativeResize="0"/>
          <p:nvPr/>
        </p:nvPicPr>
        <p:blipFill>
          <a:blip r:embed="rId4">
            <a:alphaModFix/>
          </a:blip>
          <a:stretch>
            <a:fillRect/>
          </a:stretch>
        </p:blipFill>
        <p:spPr>
          <a:xfrm>
            <a:off x="311700" y="2447500"/>
            <a:ext cx="6486525" cy="1800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INSERT - FECHAS</a:t>
            </a:r>
            <a:endParaRPr/>
          </a:p>
          <a:p>
            <a:pPr marL="0" lvl="0" indent="0" algn="l" rtl="0">
              <a:spcBef>
                <a:spcPts val="0"/>
              </a:spcBef>
              <a:spcAft>
                <a:spcPts val="0"/>
              </a:spcAft>
              <a:buNone/>
            </a:pPr>
            <a:endParaRPr/>
          </a:p>
        </p:txBody>
      </p:sp>
      <p:sp>
        <p:nvSpPr>
          <p:cNvPr id="206" name="Google Shape;206;p29"/>
          <p:cNvSpPr txBox="1">
            <a:spLocks noGrp="1"/>
          </p:cNvSpPr>
          <p:nvPr>
            <p:ph type="body" idx="1"/>
          </p:nvPr>
        </p:nvSpPr>
        <p:spPr>
          <a:xfrm>
            <a:off x="311700" y="1229875"/>
            <a:ext cx="8520600" cy="724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sz="1600">
                <a:solidFill>
                  <a:srgbClr val="000000"/>
                </a:solidFill>
                <a:highlight>
                  <a:srgbClr val="FFFFFF"/>
                </a:highlight>
              </a:rPr>
              <a:t>La siguiente declaración inserta una nueva fila en la tabla </a:t>
            </a:r>
            <a:r>
              <a:rPr lang="es" sz="1600">
                <a:solidFill>
                  <a:srgbClr val="000000"/>
                </a:solidFill>
                <a:highlight>
                  <a:srgbClr val="FFF6EA"/>
                </a:highlight>
              </a:rPr>
              <a:t>tasks </a:t>
            </a:r>
            <a:r>
              <a:rPr lang="es" sz="1600">
                <a:solidFill>
                  <a:srgbClr val="000000"/>
                </a:solidFill>
                <a:highlight>
                  <a:srgbClr val="FFFFFF"/>
                </a:highlight>
              </a:rPr>
              <a:t> con los valores de fecha de inicio y vencimiento:</a:t>
            </a:r>
            <a:endParaRPr sz="1600"/>
          </a:p>
        </p:txBody>
      </p:sp>
      <p:pic>
        <p:nvPicPr>
          <p:cNvPr id="207" name="Google Shape;207;p29"/>
          <p:cNvPicPr preferRelativeResize="0"/>
          <p:nvPr/>
        </p:nvPicPr>
        <p:blipFill>
          <a:blip r:embed="rId3">
            <a:alphaModFix/>
          </a:blip>
          <a:stretch>
            <a:fillRect/>
          </a:stretch>
        </p:blipFill>
        <p:spPr>
          <a:xfrm>
            <a:off x="311688" y="1954350"/>
            <a:ext cx="6486525" cy="971550"/>
          </a:xfrm>
          <a:prstGeom prst="rect">
            <a:avLst/>
          </a:prstGeom>
          <a:noFill/>
          <a:ln>
            <a:noFill/>
          </a:ln>
        </p:spPr>
      </p:pic>
      <p:pic>
        <p:nvPicPr>
          <p:cNvPr id="208" name="Google Shape;208;p29"/>
          <p:cNvPicPr preferRelativeResize="0"/>
          <p:nvPr/>
        </p:nvPicPr>
        <p:blipFill>
          <a:blip r:embed="rId4">
            <a:alphaModFix/>
          </a:blip>
          <a:stretch>
            <a:fillRect/>
          </a:stretch>
        </p:blipFill>
        <p:spPr>
          <a:xfrm>
            <a:off x="311700" y="3376013"/>
            <a:ext cx="6057900" cy="1247775"/>
          </a:xfrm>
          <a:prstGeom prst="rect">
            <a:avLst/>
          </a:prstGeom>
          <a:noFill/>
          <a:ln>
            <a:noFill/>
          </a:ln>
        </p:spPr>
      </p:pic>
      <p:sp>
        <p:nvSpPr>
          <p:cNvPr id="209" name="Google Shape;209;p29"/>
          <p:cNvSpPr txBox="1"/>
          <p:nvPr/>
        </p:nvSpPr>
        <p:spPr>
          <a:xfrm>
            <a:off x="311700" y="2925900"/>
            <a:ext cx="85206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2000"/>
              </a:spcAft>
              <a:buNone/>
            </a:pPr>
            <a:r>
              <a:rPr lang="es" sz="1100">
                <a:highlight>
                  <a:srgbClr val="FFFFFF"/>
                </a:highlight>
                <a:latin typeface="Roboto"/>
                <a:ea typeface="Roboto"/>
                <a:cs typeface="Roboto"/>
                <a:sym typeface="Roboto"/>
              </a:rPr>
              <a:t>La siguiente imagen muestra el contenido de la tabla </a:t>
            </a:r>
            <a:r>
              <a:rPr lang="es" sz="1100">
                <a:highlight>
                  <a:srgbClr val="FFF6EA"/>
                </a:highlight>
                <a:latin typeface="Courier New"/>
                <a:ea typeface="Courier New"/>
                <a:cs typeface="Courier New"/>
                <a:sym typeface="Courier New"/>
              </a:rPr>
              <a:t>tasks</a:t>
            </a:r>
            <a:r>
              <a:rPr lang="es" sz="1100">
                <a:highlight>
                  <a:srgbClr val="FFFFFF"/>
                </a:highlight>
                <a:latin typeface="Roboto"/>
                <a:ea typeface="Roboto"/>
                <a:cs typeface="Roboto"/>
                <a:sym typeface="Roboto"/>
              </a:rPr>
              <a:t> después de la inserción:</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INSERT - FECHAS</a:t>
            </a:r>
            <a:endParaRPr/>
          </a:p>
          <a:p>
            <a:pPr marL="0" lvl="0" indent="0" algn="l" rtl="0">
              <a:spcBef>
                <a:spcPts val="0"/>
              </a:spcBef>
              <a:spcAft>
                <a:spcPts val="0"/>
              </a:spcAft>
              <a:buNone/>
            </a:pPr>
            <a:endParaRPr/>
          </a:p>
        </p:txBody>
      </p:sp>
      <p:sp>
        <p:nvSpPr>
          <p:cNvPr id="215" name="Google Shape;215;p30"/>
          <p:cNvSpPr txBox="1">
            <a:spLocks noGrp="1"/>
          </p:cNvSpPr>
          <p:nvPr>
            <p:ph type="body" idx="1"/>
          </p:nvPr>
        </p:nvSpPr>
        <p:spPr>
          <a:xfrm>
            <a:off x="311700" y="1229875"/>
            <a:ext cx="8520600" cy="912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s" sz="1500">
                <a:solidFill>
                  <a:srgbClr val="000000"/>
                </a:solidFill>
                <a:highlight>
                  <a:srgbClr val="FFFFFF"/>
                </a:highlight>
              </a:rPr>
              <a:t>Es posible utilizar expresiones en la cláusula </a:t>
            </a:r>
            <a:r>
              <a:rPr lang="es" sz="1500">
                <a:solidFill>
                  <a:srgbClr val="000000"/>
                </a:solidFill>
                <a:highlight>
                  <a:srgbClr val="FFF6EA"/>
                </a:highlight>
              </a:rPr>
              <a:t>VALUES</a:t>
            </a:r>
            <a:r>
              <a:rPr lang="es" sz="1500">
                <a:solidFill>
                  <a:srgbClr val="000000"/>
                </a:solidFill>
                <a:highlight>
                  <a:srgbClr val="FFFFFF"/>
                </a:highlight>
              </a:rPr>
              <a:t>. Por ejemplo, la siguiente declaración agrega una nueva tarea usando la fecha actual para las columnas de fecha de inicio y fecha de vencimiento:</a:t>
            </a:r>
            <a:endParaRPr sz="1500">
              <a:solidFill>
                <a:srgbClr val="000000"/>
              </a:solidFill>
              <a:highlight>
                <a:srgbClr val="FFFFFF"/>
              </a:highlight>
            </a:endParaRPr>
          </a:p>
        </p:txBody>
      </p:sp>
      <p:pic>
        <p:nvPicPr>
          <p:cNvPr id="216" name="Google Shape;216;p30"/>
          <p:cNvPicPr preferRelativeResize="0"/>
          <p:nvPr/>
        </p:nvPicPr>
        <p:blipFill>
          <a:blip r:embed="rId3">
            <a:alphaModFix/>
          </a:blip>
          <a:stretch>
            <a:fillRect/>
          </a:stretch>
        </p:blipFill>
        <p:spPr>
          <a:xfrm>
            <a:off x="311688" y="2142563"/>
            <a:ext cx="6581775" cy="1000125"/>
          </a:xfrm>
          <a:prstGeom prst="rect">
            <a:avLst/>
          </a:prstGeom>
          <a:noFill/>
          <a:ln>
            <a:noFill/>
          </a:ln>
        </p:spPr>
      </p:pic>
      <p:sp>
        <p:nvSpPr>
          <p:cNvPr id="217" name="Google Shape;217;p30"/>
          <p:cNvSpPr txBox="1"/>
          <p:nvPr/>
        </p:nvSpPr>
        <p:spPr>
          <a:xfrm>
            <a:off x="311700" y="3142800"/>
            <a:ext cx="8520600" cy="146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500">
                <a:highlight>
                  <a:srgbClr val="FFFFFF"/>
                </a:highlight>
                <a:latin typeface="Roboto"/>
                <a:ea typeface="Roboto"/>
                <a:cs typeface="Roboto"/>
                <a:sym typeface="Roboto"/>
              </a:rPr>
              <a:t>En este ejemplo, usamos la </a:t>
            </a:r>
            <a:r>
              <a:rPr lang="es" sz="1500">
                <a:highlight>
                  <a:srgbClr val="FFF6EA"/>
                </a:highlight>
                <a:latin typeface="Roboto"/>
                <a:ea typeface="Roboto"/>
                <a:cs typeface="Roboto"/>
                <a:sym typeface="Roboto"/>
              </a:rPr>
              <a:t>CURRENT_DATE()</a:t>
            </a:r>
            <a:r>
              <a:rPr lang="es" sz="1500">
                <a:highlight>
                  <a:srgbClr val="FFFFFF"/>
                </a:highlight>
                <a:latin typeface="Roboto"/>
                <a:ea typeface="Roboto"/>
                <a:cs typeface="Roboto"/>
                <a:sym typeface="Roboto"/>
              </a:rPr>
              <a:t>función como valores para las columnas </a:t>
            </a:r>
            <a:r>
              <a:rPr lang="es" sz="1500">
                <a:highlight>
                  <a:srgbClr val="FFF6EA"/>
                </a:highlight>
                <a:latin typeface="Roboto"/>
                <a:ea typeface="Roboto"/>
                <a:cs typeface="Roboto"/>
                <a:sym typeface="Roboto"/>
              </a:rPr>
              <a:t>start_date </a:t>
            </a:r>
            <a:r>
              <a:rPr lang="es" sz="1500">
                <a:highlight>
                  <a:srgbClr val="FFFFFF"/>
                </a:highlight>
                <a:latin typeface="Roboto"/>
                <a:ea typeface="Roboto"/>
                <a:cs typeface="Roboto"/>
                <a:sym typeface="Roboto"/>
              </a:rPr>
              <a:t>y </a:t>
            </a:r>
            <a:r>
              <a:rPr lang="es" sz="1500">
                <a:highlight>
                  <a:srgbClr val="FFF6EA"/>
                </a:highlight>
                <a:latin typeface="Roboto"/>
                <a:ea typeface="Roboto"/>
                <a:cs typeface="Roboto"/>
                <a:sym typeface="Roboto"/>
              </a:rPr>
              <a:t>due_date</a:t>
            </a:r>
            <a:r>
              <a:rPr lang="es" sz="1500">
                <a:highlight>
                  <a:srgbClr val="FFFFFF"/>
                </a:highlight>
                <a:latin typeface="Roboto"/>
                <a:ea typeface="Roboto"/>
                <a:cs typeface="Roboto"/>
                <a:sym typeface="Roboto"/>
              </a:rPr>
              <a:t>. Tenga en cuenta que la </a:t>
            </a:r>
            <a:r>
              <a:rPr lang="es" sz="1500">
                <a:solidFill>
                  <a:schemeClr val="hlink"/>
                </a:solidFill>
                <a:highlight>
                  <a:srgbClr val="FFF6EA"/>
                </a:highlight>
                <a:uFill>
                  <a:noFill/>
                </a:uFill>
                <a:latin typeface="Roboto"/>
                <a:ea typeface="Roboto"/>
                <a:cs typeface="Roboto"/>
                <a:sym typeface="Roboto"/>
                <a:hlinkClick r:id="rId4"/>
              </a:rPr>
              <a:t>CURRENT_DATE()</a:t>
            </a:r>
            <a:r>
              <a:rPr lang="es" sz="1500">
                <a:highlight>
                  <a:srgbClr val="FFFFFF"/>
                </a:highlight>
                <a:latin typeface="Roboto"/>
                <a:ea typeface="Roboto"/>
                <a:cs typeface="Roboto"/>
                <a:sym typeface="Roboto"/>
              </a:rPr>
              <a:t>función es una </a:t>
            </a:r>
            <a:r>
              <a:rPr lang="es" sz="1500">
                <a:solidFill>
                  <a:schemeClr val="hlink"/>
                </a:solidFill>
                <a:highlight>
                  <a:srgbClr val="FFFFFF"/>
                </a:highlight>
                <a:uFill>
                  <a:noFill/>
                </a:uFill>
                <a:latin typeface="Roboto"/>
                <a:ea typeface="Roboto"/>
                <a:cs typeface="Roboto"/>
                <a:sym typeface="Roboto"/>
                <a:hlinkClick r:id="rId5"/>
              </a:rPr>
              <a:t>función de fecha</a:t>
            </a:r>
            <a:r>
              <a:rPr lang="es" sz="1500">
                <a:highlight>
                  <a:srgbClr val="FFFFFF"/>
                </a:highlight>
                <a:latin typeface="Roboto"/>
                <a:ea typeface="Roboto"/>
                <a:cs typeface="Roboto"/>
                <a:sym typeface="Roboto"/>
              </a:rPr>
              <a:t> que devuelve la fecha actual del sistema.</a:t>
            </a:r>
            <a:endParaRPr sz="1500">
              <a:highlight>
                <a:srgbClr val="FFFFFF"/>
              </a:highlight>
              <a:latin typeface="Roboto"/>
              <a:ea typeface="Roboto"/>
              <a:cs typeface="Roboto"/>
              <a:sym typeface="Roboto"/>
            </a:endParaRPr>
          </a:p>
          <a:p>
            <a:pPr marL="0" lvl="0" indent="0" algn="l" rtl="0">
              <a:lnSpc>
                <a:spcPct val="115000"/>
              </a:lnSpc>
              <a:spcBef>
                <a:spcPts val="2000"/>
              </a:spcBef>
              <a:spcAft>
                <a:spcPts val="2000"/>
              </a:spcAft>
              <a:buNone/>
            </a:pPr>
            <a:endParaRPr sz="1500">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INSERT - FECHAS</a:t>
            </a:r>
            <a:endParaRPr/>
          </a:p>
          <a:p>
            <a:pPr marL="0" lvl="0" indent="0" algn="l" rtl="0">
              <a:spcBef>
                <a:spcPts val="0"/>
              </a:spcBef>
              <a:spcAft>
                <a:spcPts val="0"/>
              </a:spcAft>
              <a:buNone/>
            </a:pPr>
            <a:endParaRPr/>
          </a:p>
        </p:txBody>
      </p:sp>
      <p:sp>
        <p:nvSpPr>
          <p:cNvPr id="223" name="Google Shape;223;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500">
                <a:solidFill>
                  <a:srgbClr val="000000"/>
                </a:solidFill>
                <a:highlight>
                  <a:srgbClr val="FFFFFF"/>
                </a:highlight>
              </a:rPr>
              <a:t>Aquí está el contenido de la tabla </a:t>
            </a:r>
            <a:r>
              <a:rPr lang="es" sz="1500">
                <a:solidFill>
                  <a:srgbClr val="000000"/>
                </a:solidFill>
                <a:highlight>
                  <a:srgbClr val="FFF6EA"/>
                </a:highlight>
              </a:rPr>
              <a:t>tasks</a:t>
            </a:r>
            <a:r>
              <a:rPr lang="es" sz="1500">
                <a:solidFill>
                  <a:srgbClr val="000000"/>
                </a:solidFill>
                <a:highlight>
                  <a:srgbClr val="FFFFFF"/>
                </a:highlight>
              </a:rPr>
              <a:t> después de insertar:</a:t>
            </a:r>
            <a:endParaRPr sz="1500">
              <a:solidFill>
                <a:srgbClr val="000000"/>
              </a:solidFill>
              <a:highlight>
                <a:srgbClr val="FFFFFF"/>
              </a:highlight>
            </a:endParaRPr>
          </a:p>
          <a:p>
            <a:pPr marL="0" lvl="0" indent="0" algn="l" rtl="0">
              <a:spcBef>
                <a:spcPts val="2000"/>
              </a:spcBef>
              <a:spcAft>
                <a:spcPts val="1200"/>
              </a:spcAft>
              <a:buNone/>
            </a:pPr>
            <a:endParaRPr/>
          </a:p>
        </p:txBody>
      </p:sp>
      <p:pic>
        <p:nvPicPr>
          <p:cNvPr id="224" name="Google Shape;224;p31"/>
          <p:cNvPicPr preferRelativeResize="0"/>
          <p:nvPr/>
        </p:nvPicPr>
        <p:blipFill>
          <a:blip r:embed="rId3">
            <a:alphaModFix/>
          </a:blip>
          <a:stretch>
            <a:fillRect/>
          </a:stretch>
        </p:blipFill>
        <p:spPr>
          <a:xfrm>
            <a:off x="311688" y="1645875"/>
            <a:ext cx="6276975" cy="114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Tipos de sentencias SQL</a:t>
            </a:r>
            <a:endParaRPr/>
          </a:p>
        </p:txBody>
      </p:sp>
      <p:pic>
        <p:nvPicPr>
          <p:cNvPr id="92" name="Google Shape;92;p14"/>
          <p:cNvPicPr preferRelativeResize="0"/>
          <p:nvPr/>
        </p:nvPicPr>
        <p:blipFill>
          <a:blip r:embed="rId3">
            <a:alphaModFix/>
          </a:blip>
          <a:stretch>
            <a:fillRect/>
          </a:stretch>
        </p:blipFill>
        <p:spPr>
          <a:xfrm>
            <a:off x="311701" y="1294950"/>
            <a:ext cx="8520600" cy="212756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Sintaxis para escribir instrucciones en SQL.</a:t>
            </a:r>
            <a:endParaRPr/>
          </a:p>
          <a:p>
            <a:pPr marL="0" lvl="0" indent="0" algn="l" rtl="0">
              <a:spcBef>
                <a:spcPts val="0"/>
              </a:spcBef>
              <a:spcAft>
                <a:spcPts val="0"/>
              </a:spcAft>
              <a:buNone/>
            </a:pPr>
            <a:endParaRPr/>
          </a:p>
        </p:txBody>
      </p:sp>
      <p:pic>
        <p:nvPicPr>
          <p:cNvPr id="98" name="Google Shape;98;p15"/>
          <p:cNvPicPr preferRelativeResize="0"/>
          <p:nvPr/>
        </p:nvPicPr>
        <p:blipFill>
          <a:blip r:embed="rId3">
            <a:alphaModFix/>
          </a:blip>
          <a:stretch>
            <a:fillRect/>
          </a:stretch>
        </p:blipFill>
        <p:spPr>
          <a:xfrm>
            <a:off x="0" y="1221333"/>
            <a:ext cx="9144000" cy="27008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DML</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marR="139700" lvl="0" indent="0" algn="l" rtl="0">
              <a:spcBef>
                <a:spcPts val="0"/>
              </a:spcBef>
              <a:spcAft>
                <a:spcPts val="0"/>
              </a:spcAft>
              <a:buNone/>
            </a:pPr>
            <a:r>
              <a:rPr lang="es">
                <a:solidFill>
                  <a:srgbClr val="000000"/>
                </a:solidFill>
                <a:highlight>
                  <a:srgbClr val="FFFFFF"/>
                </a:highlight>
              </a:rPr>
              <a:t>Las sentencias de lenguaje de manipulación de datos (DML) son utilizadas para gestionar datos dentro de los schemas. Algunos ejemplos:</a:t>
            </a:r>
            <a:endParaRPr>
              <a:solidFill>
                <a:srgbClr val="000000"/>
              </a:solidFill>
              <a:highlight>
                <a:srgbClr val="FFFFFF"/>
              </a:highlight>
            </a:endParaRPr>
          </a:p>
          <a:p>
            <a:pPr marL="457200" marR="139700" lvl="0" indent="0" algn="l" rtl="0">
              <a:spcBef>
                <a:spcPts val="0"/>
              </a:spcBef>
              <a:spcAft>
                <a:spcPts val="0"/>
              </a:spcAft>
              <a:buNone/>
            </a:pPr>
            <a:endParaRPr>
              <a:solidFill>
                <a:srgbClr val="000000"/>
              </a:solidFill>
              <a:highlight>
                <a:srgbClr val="FFFFFF"/>
              </a:highlight>
            </a:endParaRPr>
          </a:p>
          <a:p>
            <a:pPr marL="457200" marR="139700" lvl="0" indent="-342900" algn="l" rtl="0">
              <a:spcBef>
                <a:spcPts val="0"/>
              </a:spcBef>
              <a:spcAft>
                <a:spcPts val="0"/>
              </a:spcAft>
              <a:buClr>
                <a:srgbClr val="000000"/>
              </a:buClr>
              <a:buSzPts val="1800"/>
              <a:buFont typeface="Roboto"/>
              <a:buChar char="❏"/>
            </a:pPr>
            <a:r>
              <a:rPr lang="es" b="1">
                <a:solidFill>
                  <a:srgbClr val="000000"/>
                </a:solidFill>
                <a:highlight>
                  <a:srgbClr val="FFFFFF"/>
                </a:highlight>
              </a:rPr>
              <a:t>SELECT </a:t>
            </a:r>
            <a:r>
              <a:rPr lang="es">
                <a:solidFill>
                  <a:srgbClr val="000000"/>
                </a:solidFill>
                <a:highlight>
                  <a:srgbClr val="FFFFFF"/>
                </a:highlight>
              </a:rPr>
              <a:t>- para obtener datos de una base de datos.</a:t>
            </a:r>
            <a:endParaRPr>
              <a:solidFill>
                <a:srgbClr val="000000"/>
              </a:solidFill>
              <a:highlight>
                <a:srgbClr val="FFFFFF"/>
              </a:highlight>
            </a:endParaRPr>
          </a:p>
          <a:p>
            <a:pPr marL="457200" marR="139700" lvl="0" indent="-342900" algn="l" rtl="0">
              <a:spcBef>
                <a:spcPts val="0"/>
              </a:spcBef>
              <a:spcAft>
                <a:spcPts val="0"/>
              </a:spcAft>
              <a:buClr>
                <a:srgbClr val="000000"/>
              </a:buClr>
              <a:buSzPts val="1800"/>
              <a:buFont typeface="Roboto"/>
              <a:buChar char="❏"/>
            </a:pPr>
            <a:r>
              <a:rPr lang="es" b="1">
                <a:solidFill>
                  <a:srgbClr val="000000"/>
                </a:solidFill>
                <a:highlight>
                  <a:srgbClr val="FFFFFF"/>
                </a:highlight>
              </a:rPr>
              <a:t>INSERT </a:t>
            </a:r>
            <a:r>
              <a:rPr lang="es">
                <a:solidFill>
                  <a:srgbClr val="000000"/>
                </a:solidFill>
                <a:highlight>
                  <a:srgbClr val="FFFFFF"/>
                </a:highlight>
              </a:rPr>
              <a:t>- para insertar datos a una tabla.</a:t>
            </a:r>
            <a:endParaRPr>
              <a:solidFill>
                <a:srgbClr val="000000"/>
              </a:solidFill>
              <a:highlight>
                <a:srgbClr val="FFFFFF"/>
              </a:highlight>
            </a:endParaRPr>
          </a:p>
          <a:p>
            <a:pPr marL="457200" marR="139700" lvl="0" indent="-342900" algn="l" rtl="0">
              <a:spcBef>
                <a:spcPts val="0"/>
              </a:spcBef>
              <a:spcAft>
                <a:spcPts val="0"/>
              </a:spcAft>
              <a:buClr>
                <a:srgbClr val="000000"/>
              </a:buClr>
              <a:buSzPts val="1800"/>
              <a:buFont typeface="Roboto"/>
              <a:buChar char="❏"/>
            </a:pPr>
            <a:r>
              <a:rPr lang="es" b="1">
                <a:solidFill>
                  <a:srgbClr val="000000"/>
                </a:solidFill>
                <a:highlight>
                  <a:srgbClr val="FFFFFF"/>
                </a:highlight>
              </a:rPr>
              <a:t>UPDATE </a:t>
            </a:r>
            <a:r>
              <a:rPr lang="es">
                <a:solidFill>
                  <a:srgbClr val="000000"/>
                </a:solidFill>
                <a:highlight>
                  <a:srgbClr val="FFFFFF"/>
                </a:highlight>
              </a:rPr>
              <a:t>- para modificar datos existentes dentro de una tabla.</a:t>
            </a:r>
            <a:endParaRPr>
              <a:solidFill>
                <a:srgbClr val="000000"/>
              </a:solidFill>
              <a:highlight>
                <a:srgbClr val="FFFFFF"/>
              </a:highlight>
            </a:endParaRPr>
          </a:p>
          <a:p>
            <a:pPr marL="457200" marR="139700" lvl="0" indent="-342900" algn="l" rtl="0">
              <a:spcBef>
                <a:spcPts val="0"/>
              </a:spcBef>
              <a:spcAft>
                <a:spcPts val="0"/>
              </a:spcAft>
              <a:buClr>
                <a:srgbClr val="000000"/>
              </a:buClr>
              <a:buSzPts val="1800"/>
              <a:buFont typeface="Roboto"/>
              <a:buChar char="❏"/>
            </a:pPr>
            <a:r>
              <a:rPr lang="es" b="1">
                <a:solidFill>
                  <a:srgbClr val="000000"/>
                </a:solidFill>
                <a:highlight>
                  <a:srgbClr val="FFFFFF"/>
                </a:highlight>
              </a:rPr>
              <a:t>DELETE </a:t>
            </a:r>
            <a:r>
              <a:rPr lang="es">
                <a:solidFill>
                  <a:srgbClr val="000000"/>
                </a:solidFill>
                <a:highlight>
                  <a:srgbClr val="FFFFFF"/>
                </a:highlight>
              </a:rPr>
              <a:t>- elimina todos los registros de la tabla; no borra los espacios asignados a los registros.</a:t>
            </a:r>
            <a:endParaRPr>
              <a:solidFill>
                <a:srgbClr val="000000"/>
              </a:solidFill>
              <a:highlight>
                <a:srgbClr val="FFFFFF"/>
              </a:highlight>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DML</a:t>
            </a:r>
            <a:endParaRPr/>
          </a:p>
        </p:txBody>
      </p:sp>
      <p:sp>
        <p:nvSpPr>
          <p:cNvPr id="110" name="Google Shape;110;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8455" algn="l" rtl="0">
              <a:lnSpc>
                <a:spcPct val="150000"/>
              </a:lnSpc>
              <a:spcBef>
                <a:spcPts val="0"/>
              </a:spcBef>
              <a:spcAft>
                <a:spcPts val="0"/>
              </a:spcAft>
              <a:buSzPts val="1730"/>
              <a:buChar char="❏"/>
            </a:pPr>
            <a:r>
              <a:rPr lang="es" sz="1729" b="1"/>
              <a:t>El DML (Lenguaje de Modificación de Datos) </a:t>
            </a:r>
            <a:r>
              <a:rPr lang="es" sz="1729"/>
              <a:t>es una de las partes fundamentales del lenguaje SQL. Lo forman las instrucciones capaces de modificar (añadir, cambiar o eliminar) los datos de las tablas.</a:t>
            </a:r>
            <a:endParaRPr sz="1729"/>
          </a:p>
          <a:p>
            <a:pPr marL="457200" lvl="0" indent="0" algn="l" rtl="0">
              <a:lnSpc>
                <a:spcPct val="150000"/>
              </a:lnSpc>
              <a:spcBef>
                <a:spcPts val="1200"/>
              </a:spcBef>
              <a:spcAft>
                <a:spcPts val="0"/>
              </a:spcAft>
              <a:buNone/>
            </a:pPr>
            <a:endParaRPr sz="1729"/>
          </a:p>
          <a:p>
            <a:pPr marL="457200" lvl="0" indent="-338455" algn="l" rtl="0">
              <a:lnSpc>
                <a:spcPct val="150000"/>
              </a:lnSpc>
              <a:spcBef>
                <a:spcPts val="1200"/>
              </a:spcBef>
              <a:spcAft>
                <a:spcPts val="0"/>
              </a:spcAft>
              <a:buSzPts val="1730"/>
              <a:buChar char="❏"/>
            </a:pPr>
            <a:r>
              <a:rPr lang="es" sz="1729" b="1"/>
              <a:t>Al conjunto de instrucciones DML que se ejecutan consecutivamente, se le llama transacción.</a:t>
            </a:r>
            <a:r>
              <a:rPr lang="es" sz="1729"/>
              <a:t> Lo interesante de las transacciones es que podemos anularlas, ya que forman una unidad lógica de trabajo que hasta que no se acepten, sus resultados no serán definitivos.</a:t>
            </a:r>
            <a:endParaRPr sz="1729"/>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1973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SELECT</a:t>
            </a:r>
            <a:endParaRPr/>
          </a:p>
        </p:txBody>
      </p:sp>
      <p:sp>
        <p:nvSpPr>
          <p:cNvPr id="116" name="Google Shape;116;p18"/>
          <p:cNvSpPr txBox="1">
            <a:spLocks noGrp="1"/>
          </p:cNvSpPr>
          <p:nvPr>
            <p:ph type="body" idx="1"/>
          </p:nvPr>
        </p:nvSpPr>
        <p:spPr>
          <a:xfrm>
            <a:off x="311700" y="723625"/>
            <a:ext cx="8520600" cy="400200"/>
          </a:xfrm>
          <a:prstGeom prst="rect">
            <a:avLst/>
          </a:prstGeom>
        </p:spPr>
        <p:txBody>
          <a:bodyPr spcFirstLastPara="1" wrap="square" lIns="91425" tIns="91425" rIns="91425" bIns="91425" anchor="t" anchorCtr="0">
            <a:normAutofit lnSpcReduction="20000"/>
          </a:bodyPr>
          <a:lstStyle/>
          <a:p>
            <a:pPr marL="0" lvl="0" indent="0" algn="l" rtl="0">
              <a:spcBef>
                <a:spcPts val="1000"/>
              </a:spcBef>
              <a:spcAft>
                <a:spcPts val="1000"/>
              </a:spcAft>
              <a:buNone/>
            </a:pPr>
            <a:r>
              <a:rPr lang="es" sz="1500">
                <a:solidFill>
                  <a:srgbClr val="4A4A4A"/>
                </a:solidFill>
              </a:rPr>
              <a:t>Vamos a poner como </a:t>
            </a:r>
            <a:r>
              <a:rPr lang="es" sz="1500" b="1">
                <a:solidFill>
                  <a:srgbClr val="00A2BD"/>
                </a:solidFill>
              </a:rPr>
              <a:t>ejemplo</a:t>
            </a:r>
            <a:r>
              <a:rPr lang="es" sz="1500">
                <a:solidFill>
                  <a:srgbClr val="4A4A4A"/>
                </a:solidFill>
              </a:rPr>
              <a:t> la sentencia SELECT que trataremos a fondo en la siguiente unidad:</a:t>
            </a:r>
            <a:endParaRPr sz="1500"/>
          </a:p>
        </p:txBody>
      </p:sp>
      <p:pic>
        <p:nvPicPr>
          <p:cNvPr id="117" name="Google Shape;117;p18"/>
          <p:cNvPicPr preferRelativeResize="0"/>
          <p:nvPr/>
        </p:nvPicPr>
        <p:blipFill>
          <a:blip r:embed="rId3">
            <a:alphaModFix/>
          </a:blip>
          <a:stretch>
            <a:fillRect/>
          </a:stretch>
        </p:blipFill>
        <p:spPr>
          <a:xfrm>
            <a:off x="410813" y="1123825"/>
            <a:ext cx="5953125" cy="1819275"/>
          </a:xfrm>
          <a:prstGeom prst="rect">
            <a:avLst/>
          </a:prstGeom>
          <a:noFill/>
          <a:ln>
            <a:noFill/>
          </a:ln>
        </p:spPr>
      </p:pic>
      <p:pic>
        <p:nvPicPr>
          <p:cNvPr id="118" name="Google Shape;118;p18"/>
          <p:cNvPicPr preferRelativeResize="0"/>
          <p:nvPr/>
        </p:nvPicPr>
        <p:blipFill>
          <a:blip r:embed="rId4">
            <a:alphaModFix/>
          </a:blip>
          <a:stretch>
            <a:fillRect/>
          </a:stretch>
        </p:blipFill>
        <p:spPr>
          <a:xfrm>
            <a:off x="460500" y="2828925"/>
            <a:ext cx="7048500" cy="205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INSERT</a:t>
            </a:r>
            <a:endParaRPr/>
          </a:p>
        </p:txBody>
      </p:sp>
      <p:sp>
        <p:nvSpPr>
          <p:cNvPr id="124" name="Google Shape;124;p19"/>
          <p:cNvSpPr txBox="1">
            <a:spLocks noGrp="1"/>
          </p:cNvSpPr>
          <p:nvPr>
            <p:ph type="body" idx="1"/>
          </p:nvPr>
        </p:nvSpPr>
        <p:spPr>
          <a:xfrm>
            <a:off x="311700" y="1017800"/>
            <a:ext cx="8520600" cy="491400"/>
          </a:xfrm>
          <a:prstGeom prst="rect">
            <a:avLst/>
          </a:prstGeom>
        </p:spPr>
        <p:txBody>
          <a:bodyPr spcFirstLastPara="1" wrap="square" lIns="91425" tIns="91425" rIns="91425" bIns="91425" anchor="t" anchorCtr="0">
            <a:normAutofit/>
          </a:bodyPr>
          <a:lstStyle/>
          <a:p>
            <a:pPr marL="0" lvl="0" indent="0" algn="just" rtl="0">
              <a:spcBef>
                <a:spcPts val="1500"/>
              </a:spcBef>
              <a:spcAft>
                <a:spcPts val="1500"/>
              </a:spcAft>
              <a:buNone/>
            </a:pPr>
            <a:r>
              <a:rPr lang="es" sz="1500">
                <a:solidFill>
                  <a:srgbClr val="000000"/>
                </a:solidFill>
              </a:rPr>
              <a:t>Añadir datos a una tabla se realiza mediante la instrucción </a:t>
            </a:r>
            <a:r>
              <a:rPr lang="es" sz="1500" b="1">
                <a:solidFill>
                  <a:srgbClr val="B37046"/>
                </a:solidFill>
              </a:rPr>
              <a:t>INSERT.</a:t>
            </a:r>
            <a:r>
              <a:rPr lang="es" sz="1500">
                <a:solidFill>
                  <a:srgbClr val="000000"/>
                </a:solidFill>
              </a:rPr>
              <a:t> Su sintaxis fundamental es:</a:t>
            </a:r>
            <a:endParaRPr/>
          </a:p>
        </p:txBody>
      </p:sp>
      <p:pic>
        <p:nvPicPr>
          <p:cNvPr id="125" name="Google Shape;125;p19"/>
          <p:cNvPicPr preferRelativeResize="0"/>
          <p:nvPr/>
        </p:nvPicPr>
        <p:blipFill>
          <a:blip r:embed="rId3">
            <a:alphaModFix/>
          </a:blip>
          <a:stretch>
            <a:fillRect/>
          </a:stretch>
        </p:blipFill>
        <p:spPr>
          <a:xfrm>
            <a:off x="295275" y="1464975"/>
            <a:ext cx="8553450" cy="914400"/>
          </a:xfrm>
          <a:prstGeom prst="rect">
            <a:avLst/>
          </a:prstGeom>
          <a:noFill/>
          <a:ln>
            <a:noFill/>
          </a:ln>
        </p:spPr>
      </p:pic>
      <p:sp>
        <p:nvSpPr>
          <p:cNvPr id="126" name="Google Shape;126;p19"/>
          <p:cNvSpPr txBox="1"/>
          <p:nvPr/>
        </p:nvSpPr>
        <p:spPr>
          <a:xfrm>
            <a:off x="415125" y="2330325"/>
            <a:ext cx="8417100" cy="2601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 sz="1700">
                <a:latin typeface="Roboto"/>
                <a:ea typeface="Roboto"/>
                <a:cs typeface="Roboto"/>
                <a:sym typeface="Roboto"/>
              </a:rPr>
              <a:t>La </a:t>
            </a:r>
            <a:r>
              <a:rPr lang="es" sz="1700" i="1">
                <a:latin typeface="Roboto"/>
                <a:ea typeface="Roboto"/>
                <a:cs typeface="Roboto"/>
                <a:sym typeface="Roboto"/>
              </a:rPr>
              <a:t>tabla</a:t>
            </a:r>
            <a:r>
              <a:rPr lang="es" sz="1700">
                <a:latin typeface="Roboto"/>
                <a:ea typeface="Roboto"/>
                <a:cs typeface="Roboto"/>
                <a:sym typeface="Roboto"/>
              </a:rPr>
              <a:t> representa la tabla a la que queremos añadir el registro y los valores que siguen a la cláusula </a:t>
            </a:r>
            <a:r>
              <a:rPr lang="es" sz="1700" b="1">
                <a:solidFill>
                  <a:srgbClr val="B37046"/>
                </a:solidFill>
                <a:latin typeface="Roboto"/>
                <a:ea typeface="Roboto"/>
                <a:cs typeface="Roboto"/>
                <a:sym typeface="Roboto"/>
              </a:rPr>
              <a:t>VALUES</a:t>
            </a:r>
            <a:r>
              <a:rPr lang="es" sz="1700">
                <a:latin typeface="Roboto"/>
                <a:ea typeface="Roboto"/>
                <a:cs typeface="Roboto"/>
                <a:sym typeface="Roboto"/>
              </a:rPr>
              <a:t>, son los valores que damos a los distintos campos del registro. Si no se especifica la lista de campos, la lista de valores debe seguir el orden de las columnas según fueron creados (para conocer ese orden basta invocar al comando </a:t>
            </a:r>
            <a:r>
              <a:rPr lang="es" sz="1700" b="1">
                <a:solidFill>
                  <a:srgbClr val="B37046"/>
                </a:solidFill>
                <a:latin typeface="Roboto"/>
                <a:ea typeface="Roboto"/>
                <a:cs typeface="Roboto"/>
                <a:sym typeface="Roboto"/>
              </a:rPr>
              <a:t>DESCRIBE</a:t>
            </a:r>
            <a:r>
              <a:rPr lang="es" sz="1700">
                <a:latin typeface="Roboto"/>
                <a:ea typeface="Roboto"/>
                <a:cs typeface="Roboto"/>
                <a:sym typeface="Roboto"/>
              </a:rPr>
              <a:t>).</a:t>
            </a:r>
            <a:endParaRPr sz="1700">
              <a:latin typeface="Roboto"/>
              <a:ea typeface="Roboto"/>
              <a:cs typeface="Roboto"/>
              <a:sym typeface="Roboto"/>
            </a:endParaRPr>
          </a:p>
          <a:p>
            <a:pPr marL="0" lvl="0" indent="0" algn="just" rtl="0">
              <a:lnSpc>
                <a:spcPct val="115000"/>
              </a:lnSpc>
              <a:spcBef>
                <a:spcPts val="1500"/>
              </a:spcBef>
              <a:spcAft>
                <a:spcPts val="1500"/>
              </a:spcAft>
              <a:buNone/>
            </a:pPr>
            <a:r>
              <a:rPr lang="es" sz="1700">
                <a:latin typeface="Roboto"/>
                <a:ea typeface="Roboto"/>
                <a:cs typeface="Roboto"/>
                <a:sym typeface="Roboto"/>
              </a:rPr>
              <a:t>La lista de campos a rellenar se indica si no queremos rellenar todas las columnas.</a:t>
            </a:r>
            <a:endParaRPr sz="1700">
              <a:latin typeface="Roboto"/>
              <a:ea typeface="Roboto"/>
              <a:cs typeface="Roboto"/>
              <a:sym typeface="Roboto"/>
            </a:endParaRPr>
          </a:p>
        </p:txBody>
      </p:sp>
      <p:sp>
        <p:nvSpPr>
          <p:cNvPr id="127" name="Google Shape;127;p19"/>
          <p:cNvSpPr txBox="1"/>
          <p:nvPr/>
        </p:nvSpPr>
        <p:spPr>
          <a:xfrm>
            <a:off x="406875" y="4454325"/>
            <a:ext cx="8433600" cy="461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500"/>
              </a:spcBef>
              <a:spcAft>
                <a:spcPts val="1500"/>
              </a:spcAft>
              <a:buNone/>
            </a:pP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INSERT</a:t>
            </a:r>
            <a:endParaRPr/>
          </a:p>
        </p:txBody>
      </p:sp>
      <p:sp>
        <p:nvSpPr>
          <p:cNvPr id="133" name="Google Shape;133;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Ejemplos:</a:t>
            </a:r>
            <a:endParaRPr/>
          </a:p>
        </p:txBody>
      </p:sp>
      <p:pic>
        <p:nvPicPr>
          <p:cNvPr id="134" name="Google Shape;134;p20"/>
          <p:cNvPicPr preferRelativeResize="0"/>
          <p:nvPr/>
        </p:nvPicPr>
        <p:blipFill>
          <a:blip r:embed="rId3">
            <a:alphaModFix/>
          </a:blip>
          <a:stretch>
            <a:fillRect/>
          </a:stretch>
        </p:blipFill>
        <p:spPr>
          <a:xfrm>
            <a:off x="311700" y="1663350"/>
            <a:ext cx="8520599" cy="666750"/>
          </a:xfrm>
          <a:prstGeom prst="rect">
            <a:avLst/>
          </a:prstGeom>
          <a:noFill/>
          <a:ln>
            <a:noFill/>
          </a:ln>
        </p:spPr>
      </p:pic>
      <p:pic>
        <p:nvPicPr>
          <p:cNvPr id="135" name="Google Shape;135;p20"/>
          <p:cNvPicPr preferRelativeResize="0"/>
          <p:nvPr/>
        </p:nvPicPr>
        <p:blipFill>
          <a:blip r:embed="rId4">
            <a:alphaModFix/>
          </a:blip>
          <a:stretch>
            <a:fillRect/>
          </a:stretch>
        </p:blipFill>
        <p:spPr>
          <a:xfrm>
            <a:off x="432975" y="2730338"/>
            <a:ext cx="6496050" cy="695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INSERT</a:t>
            </a:r>
            <a:endParaRPr/>
          </a:p>
        </p:txBody>
      </p:sp>
      <p:sp>
        <p:nvSpPr>
          <p:cNvPr id="141" name="Google Shape;141;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s">
                <a:solidFill>
                  <a:srgbClr val="000000"/>
                </a:solidFill>
              </a:rPr>
              <a:t>Las columnas no rellenadas explícitamente con la orden INSERT, se rellenan con su valor por defecto (</a:t>
            </a:r>
            <a:r>
              <a:rPr lang="es" b="1">
                <a:solidFill>
                  <a:srgbClr val="B37046"/>
                </a:solidFill>
              </a:rPr>
              <a:t>DEFAULT</a:t>
            </a:r>
            <a:r>
              <a:rPr lang="es">
                <a:solidFill>
                  <a:srgbClr val="000000"/>
                </a:solidFill>
              </a:rPr>
              <a:t>) o bien con </a:t>
            </a:r>
            <a:r>
              <a:rPr lang="es" b="1">
                <a:solidFill>
                  <a:srgbClr val="B37046"/>
                </a:solidFill>
              </a:rPr>
              <a:t>NULL</a:t>
            </a:r>
            <a:r>
              <a:rPr lang="es">
                <a:solidFill>
                  <a:srgbClr val="000000"/>
                </a:solidFill>
              </a:rPr>
              <a:t> si no se indicó valor por defecto alguno. Si alguna columna tiene restricción de obligatoriedad (</a:t>
            </a:r>
            <a:r>
              <a:rPr lang="es" b="1">
                <a:solidFill>
                  <a:srgbClr val="B37046"/>
                </a:solidFill>
              </a:rPr>
              <a:t>NOT NULL</a:t>
            </a:r>
            <a:r>
              <a:rPr lang="es">
                <a:solidFill>
                  <a:srgbClr val="000000"/>
                </a:solidFill>
              </a:rPr>
              <a:t>), ocurrirá un error si no indicamos un valor para dicha columna.</a:t>
            </a:r>
            <a:endParaRPr>
              <a:solidFill>
                <a:srgbClr val="000000"/>
              </a:solidFill>
            </a:endParaRPr>
          </a:p>
          <a:p>
            <a:pPr marL="0" lvl="0" indent="0" algn="l" rtl="0">
              <a:lnSpc>
                <a:spcPct val="150000"/>
              </a:lnSpc>
              <a:spcBef>
                <a:spcPts val="1200"/>
              </a:spcBef>
              <a:spcAft>
                <a:spcPts val="0"/>
              </a:spcAft>
              <a:buNone/>
            </a:pPr>
            <a:r>
              <a:rPr lang="es">
                <a:solidFill>
                  <a:srgbClr val="000000"/>
                </a:solidFill>
                <a:latin typeface="Arial"/>
                <a:ea typeface="Arial"/>
                <a:cs typeface="Arial"/>
                <a:sym typeface="Arial"/>
              </a:rPr>
              <a:t>Por ejemplo, supongamos que tenemos una tabla de clientes cuyos campos son: </a:t>
            </a:r>
            <a:r>
              <a:rPr lang="es" i="1">
                <a:solidFill>
                  <a:srgbClr val="000000"/>
                </a:solidFill>
                <a:latin typeface="Arial"/>
                <a:ea typeface="Arial"/>
                <a:cs typeface="Arial"/>
                <a:sym typeface="Arial"/>
              </a:rPr>
              <a:t>dni</a:t>
            </a:r>
            <a:r>
              <a:rPr lang="es">
                <a:solidFill>
                  <a:srgbClr val="000000"/>
                </a:solidFill>
                <a:latin typeface="Arial"/>
                <a:ea typeface="Arial"/>
                <a:cs typeface="Arial"/>
                <a:sym typeface="Arial"/>
              </a:rPr>
              <a:t>, </a:t>
            </a:r>
            <a:r>
              <a:rPr lang="es" i="1">
                <a:solidFill>
                  <a:srgbClr val="000000"/>
                </a:solidFill>
                <a:latin typeface="Arial"/>
                <a:ea typeface="Arial"/>
                <a:cs typeface="Arial"/>
                <a:sym typeface="Arial"/>
              </a:rPr>
              <a:t>nombre</a:t>
            </a:r>
            <a:r>
              <a:rPr lang="es">
                <a:solidFill>
                  <a:srgbClr val="000000"/>
                </a:solidFill>
                <a:latin typeface="Arial"/>
                <a:ea typeface="Arial"/>
                <a:cs typeface="Arial"/>
                <a:sym typeface="Arial"/>
              </a:rPr>
              <a:t>, </a:t>
            </a:r>
            <a:r>
              <a:rPr lang="es" i="1">
                <a:solidFill>
                  <a:srgbClr val="000000"/>
                </a:solidFill>
                <a:latin typeface="Arial"/>
                <a:ea typeface="Arial"/>
                <a:cs typeface="Arial"/>
                <a:sym typeface="Arial"/>
              </a:rPr>
              <a:t>apellido1</a:t>
            </a:r>
            <a:r>
              <a:rPr lang="es">
                <a:solidFill>
                  <a:srgbClr val="000000"/>
                </a:solidFill>
                <a:latin typeface="Arial"/>
                <a:ea typeface="Arial"/>
                <a:cs typeface="Arial"/>
                <a:sym typeface="Arial"/>
              </a:rPr>
              <a:t>, </a:t>
            </a:r>
            <a:r>
              <a:rPr lang="es" i="1">
                <a:solidFill>
                  <a:srgbClr val="000000"/>
                </a:solidFill>
                <a:latin typeface="Arial"/>
                <a:ea typeface="Arial"/>
                <a:cs typeface="Arial"/>
                <a:sym typeface="Arial"/>
              </a:rPr>
              <a:t>apellido2</a:t>
            </a:r>
            <a:r>
              <a:rPr lang="es">
                <a:solidFill>
                  <a:srgbClr val="000000"/>
                </a:solidFill>
                <a:latin typeface="Arial"/>
                <a:ea typeface="Arial"/>
                <a:cs typeface="Arial"/>
                <a:sym typeface="Arial"/>
              </a:rPr>
              <a:t>, </a:t>
            </a:r>
            <a:r>
              <a:rPr lang="es" i="1">
                <a:solidFill>
                  <a:srgbClr val="000000"/>
                </a:solidFill>
                <a:latin typeface="Arial"/>
                <a:ea typeface="Arial"/>
                <a:cs typeface="Arial"/>
                <a:sym typeface="Arial"/>
              </a:rPr>
              <a:t>localidad</a:t>
            </a:r>
            <a:r>
              <a:rPr lang="es">
                <a:solidFill>
                  <a:srgbClr val="000000"/>
                </a:solidFill>
                <a:latin typeface="Arial"/>
                <a:ea typeface="Arial"/>
                <a:cs typeface="Arial"/>
                <a:sym typeface="Arial"/>
              </a:rPr>
              <a:t> y </a:t>
            </a:r>
            <a:r>
              <a:rPr lang="es" i="1">
                <a:solidFill>
                  <a:srgbClr val="000000"/>
                </a:solidFill>
                <a:latin typeface="Arial"/>
                <a:ea typeface="Arial"/>
                <a:cs typeface="Arial"/>
                <a:sym typeface="Arial"/>
              </a:rPr>
              <a:t>dirección</a:t>
            </a:r>
            <a:endParaRPr>
              <a:solidFill>
                <a:srgbClr val="000000"/>
              </a:solidFill>
            </a:endParaRPr>
          </a:p>
          <a:p>
            <a:pPr marL="0" lvl="0" indent="0" algn="l" rtl="0">
              <a:spcBef>
                <a:spcPts val="1200"/>
              </a:spcBef>
              <a:spcAft>
                <a:spcPts val="1200"/>
              </a:spcAft>
              <a:buNone/>
            </a:pPr>
            <a:endParaRPr sz="1500">
              <a:solidFill>
                <a:srgbClr val="000000"/>
              </a:solidFill>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5E0DC5825A16B4291BF2D7CC4371E8B" ma:contentTypeVersion="8" ma:contentTypeDescription="Crear nuevo documento." ma:contentTypeScope="" ma:versionID="24344f115b7e9d27764aa371464c4fab">
  <xsd:schema xmlns:xsd="http://www.w3.org/2001/XMLSchema" xmlns:xs="http://www.w3.org/2001/XMLSchema" xmlns:p="http://schemas.microsoft.com/office/2006/metadata/properties" xmlns:ns2="0a490bbf-2b4c-47d2-9ae1-b52730b268da" xmlns:ns3="cf9515c3-ef90-4be8-a1a9-7019a91294c4" targetNamespace="http://schemas.microsoft.com/office/2006/metadata/properties" ma:root="true" ma:fieldsID="529bf9948d3cadd0014bb510cea546fd" ns2:_="" ns3:_="">
    <xsd:import namespace="0a490bbf-2b4c-47d2-9ae1-b52730b268da"/>
    <xsd:import namespace="cf9515c3-ef90-4be8-a1a9-7019a91294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490bbf-2b4c-47d2-9ae1-b52730b26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9515c3-ef90-4be8-a1a9-7019a91294c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B00B57-C071-4ABA-BA49-518A938510F5}"/>
</file>

<file path=customXml/itemProps2.xml><?xml version="1.0" encoding="utf-8"?>
<ds:datastoreItem xmlns:ds="http://schemas.openxmlformats.org/officeDocument/2006/customXml" ds:itemID="{CC023D87-04D4-4061-BCA3-6606EC010413}"/>
</file>

<file path=customXml/itemProps3.xml><?xml version="1.0" encoding="utf-8"?>
<ds:datastoreItem xmlns:ds="http://schemas.openxmlformats.org/officeDocument/2006/customXml" ds:itemID="{6A4D1897-7A9E-4F69-9209-70022C8DB11F}"/>
</file>

<file path=docProps/app.xml><?xml version="1.0" encoding="utf-8"?>
<Properties xmlns="http://schemas.openxmlformats.org/officeDocument/2006/extended-properties" xmlns:vt="http://schemas.openxmlformats.org/officeDocument/2006/docPropsVTypes">
  <TotalTime>0</TotalTime>
  <Words>713</Words>
  <Application>Microsoft Office PowerPoint</Application>
  <PresentationFormat>Presentación en pantalla (16:9)</PresentationFormat>
  <Paragraphs>53</Paragraphs>
  <Slides>19</Slides>
  <Notes>19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Roboto</vt:lpstr>
      <vt:lpstr>Courier New</vt:lpstr>
      <vt:lpstr>Arial</vt:lpstr>
      <vt:lpstr>Geometric</vt:lpstr>
      <vt:lpstr>DML</vt:lpstr>
      <vt:lpstr>Tipos de sentencias SQL</vt:lpstr>
      <vt:lpstr>Sintaxis para escribir instrucciones en SQL. </vt:lpstr>
      <vt:lpstr>DML</vt:lpstr>
      <vt:lpstr>DML</vt:lpstr>
      <vt:lpstr>SELECT</vt:lpstr>
      <vt:lpstr>INSERT</vt:lpstr>
      <vt:lpstr>INSERT</vt:lpstr>
      <vt:lpstr>INSERT</vt:lpstr>
      <vt:lpstr>INSERT</vt:lpstr>
      <vt:lpstr>INSERT</vt:lpstr>
      <vt:lpstr>INSERT</vt:lpstr>
      <vt:lpstr>INSERT</vt:lpstr>
      <vt:lpstr>INSERT - DEFAULT</vt:lpstr>
      <vt:lpstr>INSERT - DEFAULT </vt:lpstr>
      <vt:lpstr>INSERT - FECHAS</vt:lpstr>
      <vt:lpstr>INSERT - FECHAS </vt:lpstr>
      <vt:lpstr>INSERT - FECHAS </vt:lpstr>
      <vt:lpstr>INSERT - FECHAS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DML</dc:title>
  <cp:lastModifiedBy>Profesor1DAM</cp:lastModifiedBy>
  <cp:revision>1</cp:revision>
  <dcterms:modified xsi:type="dcterms:W3CDTF">2021-02-17T07:43:21Z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0x01010075E0DC5825A16B4291BF2D7CC4371E8B</vt:lpwstr>
  </property>
</Properties>
</file>