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312" r:id="rId2"/>
    <p:sldId id="313" r:id="rId3"/>
    <p:sldId id="271" r:id="rId4"/>
    <p:sldId id="338" r:id="rId5"/>
    <p:sldId id="339" r:id="rId6"/>
    <p:sldId id="340" r:id="rId7"/>
    <p:sldId id="341" r:id="rId8"/>
    <p:sldId id="342" r:id="rId9"/>
    <p:sldId id="343" r:id="rId10"/>
    <p:sldId id="301" r:id="rId11"/>
    <p:sldId id="344" r:id="rId12"/>
    <p:sldId id="345" r:id="rId13"/>
    <p:sldId id="300" r:id="rId14"/>
    <p:sldId id="302" r:id="rId15"/>
    <p:sldId id="346" r:id="rId16"/>
    <p:sldId id="305" r:id="rId17"/>
    <p:sldId id="349" r:id="rId18"/>
    <p:sldId id="314" r:id="rId19"/>
    <p:sldId id="276" r:id="rId20"/>
    <p:sldId id="277" r:id="rId21"/>
    <p:sldId id="299" r:id="rId22"/>
    <p:sldId id="285" r:id="rId23"/>
    <p:sldId id="288" r:id="rId24"/>
    <p:sldId id="289" r:id="rId25"/>
    <p:sldId id="308" r:id="rId26"/>
    <p:sldId id="309" r:id="rId27"/>
    <p:sldId id="310" r:id="rId28"/>
    <p:sldId id="350" r:id="rId29"/>
    <p:sldId id="311" r:id="rId30"/>
    <p:sldId id="315" r:id="rId31"/>
    <p:sldId id="307" r:id="rId32"/>
    <p:sldId id="290" r:id="rId33"/>
    <p:sldId id="318" r:id="rId34"/>
    <p:sldId id="293" r:id="rId35"/>
    <p:sldId id="320" r:id="rId36"/>
    <p:sldId id="348" r:id="rId37"/>
    <p:sldId id="319" r:id="rId38"/>
    <p:sldId id="321" r:id="rId39"/>
    <p:sldId id="322" r:id="rId40"/>
    <p:sldId id="323" r:id="rId41"/>
    <p:sldId id="280" r:id="rId42"/>
    <p:sldId id="279" r:id="rId43"/>
    <p:sldId id="292" r:id="rId44"/>
    <p:sldId id="325" r:id="rId45"/>
    <p:sldId id="324" r:id="rId46"/>
    <p:sldId id="326" r:id="rId47"/>
    <p:sldId id="327" r:id="rId48"/>
    <p:sldId id="328" r:id="rId49"/>
    <p:sldId id="281" r:id="rId50"/>
    <p:sldId id="329" r:id="rId51"/>
    <p:sldId id="330" r:id="rId52"/>
    <p:sldId id="331" r:id="rId53"/>
    <p:sldId id="332" r:id="rId54"/>
    <p:sldId id="333" r:id="rId55"/>
    <p:sldId id="334" r:id="rId56"/>
    <p:sldId id="336" r:id="rId57"/>
    <p:sldId id="335" r:id="rId58"/>
    <p:sldId id="337" r:id="rId59"/>
    <p:sldId id="351" r:id="rId60"/>
    <p:sldId id="352" r:id="rId61"/>
    <p:sldId id="353" r:id="rId62"/>
    <p:sldId id="354" r:id="rId63"/>
    <p:sldId id="355" r:id="rId64"/>
    <p:sldId id="357" r:id="rId65"/>
    <p:sldId id="358" r:id="rId66"/>
    <p:sldId id="359" r:id="rId67"/>
    <p:sldId id="360" r:id="rId68"/>
    <p:sldId id="347" r:id="rId6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4F3597-F401-4E27-8B92-56B375ABE39A}" type="doc">
      <dgm:prSet loTypeId="urn:microsoft.com/office/officeart/2008/layout/HalfCircleOrganizationChart" loCatId="hierarchy" qsTypeId="urn:microsoft.com/office/officeart/2005/8/quickstyle/simple1" qsCatId="simple" csTypeId="urn:microsoft.com/office/officeart/2005/8/colors/colorful4" csCatId="colorful" phldr="1"/>
      <dgm:spPr/>
      <dgm:t>
        <a:bodyPr/>
        <a:lstStyle/>
        <a:p>
          <a:endParaRPr lang="es-ES"/>
        </a:p>
      </dgm:t>
    </dgm:pt>
    <dgm:pt modelId="{071AE44A-312D-4DDB-9892-F3798FD94F0B}">
      <dgm:prSet phldrT="[Texto]" custT="1"/>
      <dgm:spPr/>
      <dgm:t>
        <a:bodyPr/>
        <a:lstStyle/>
        <a:p>
          <a:r>
            <a:rPr lang="es-ES_tradnl" sz="1600" b="1" dirty="0"/>
            <a:t>Fijación del salario</a:t>
          </a:r>
          <a:endParaRPr lang="es-ES" sz="1600" b="1" dirty="0"/>
        </a:p>
      </dgm:t>
    </dgm:pt>
    <dgm:pt modelId="{88B2DCBC-47B3-49E8-BF5C-7FE65CDC00DD}" type="parTrans" cxnId="{7F3C1454-F853-49BE-AF77-B167891DC6BC}">
      <dgm:prSet/>
      <dgm:spPr/>
      <dgm:t>
        <a:bodyPr/>
        <a:lstStyle/>
        <a:p>
          <a:endParaRPr lang="es-ES" sz="1600" b="1"/>
        </a:p>
      </dgm:t>
    </dgm:pt>
    <dgm:pt modelId="{E408D20C-A3AA-41F9-9145-F38C8DF1BD08}" type="sibTrans" cxnId="{7F3C1454-F853-49BE-AF77-B167891DC6BC}">
      <dgm:prSet/>
      <dgm:spPr/>
      <dgm:t>
        <a:bodyPr/>
        <a:lstStyle/>
        <a:p>
          <a:endParaRPr lang="es-ES" sz="1600" b="1"/>
        </a:p>
      </dgm:t>
    </dgm:pt>
    <dgm:pt modelId="{31998DAD-4CE9-46CA-B93E-432F2E10CE75}">
      <dgm:prSet phldrT="[Texto]" custT="1"/>
      <dgm:spPr/>
      <dgm:t>
        <a:bodyPr/>
        <a:lstStyle/>
        <a:p>
          <a:r>
            <a:rPr lang="es-ES_tradnl" sz="1600" b="1" dirty="0"/>
            <a:t>Salario Mínimo Interprofesional</a:t>
          </a:r>
          <a:endParaRPr lang="es-ES" sz="1600" b="1" dirty="0"/>
        </a:p>
      </dgm:t>
    </dgm:pt>
    <dgm:pt modelId="{31D09612-DDF2-4308-9CBE-85FDFBD185FE}" type="parTrans" cxnId="{12710A29-0493-43E1-B2D7-A3D3D4AEFC2D}">
      <dgm:prSet/>
      <dgm:spPr/>
      <dgm:t>
        <a:bodyPr/>
        <a:lstStyle/>
        <a:p>
          <a:endParaRPr lang="es-ES" sz="1600" b="1"/>
        </a:p>
      </dgm:t>
    </dgm:pt>
    <dgm:pt modelId="{8BB11B4D-40B4-4B7F-A513-9901C49EC7CD}" type="sibTrans" cxnId="{12710A29-0493-43E1-B2D7-A3D3D4AEFC2D}">
      <dgm:prSet/>
      <dgm:spPr/>
      <dgm:t>
        <a:bodyPr/>
        <a:lstStyle/>
        <a:p>
          <a:endParaRPr lang="es-ES" sz="1600" b="1"/>
        </a:p>
      </dgm:t>
    </dgm:pt>
    <dgm:pt modelId="{B686E18B-F1E0-4174-9D8E-468C5ACDE173}">
      <dgm:prSet phldrT="[Texto]" custT="1"/>
      <dgm:spPr/>
      <dgm:t>
        <a:bodyPr/>
        <a:lstStyle/>
        <a:p>
          <a:r>
            <a:rPr lang="es-ES_tradnl" sz="1600" b="1" dirty="0"/>
            <a:t>Salario del Convenio Colectivo</a:t>
          </a:r>
          <a:endParaRPr lang="es-ES" sz="1600" b="1" dirty="0"/>
        </a:p>
      </dgm:t>
    </dgm:pt>
    <dgm:pt modelId="{4BD61F77-2FB2-408A-B30F-FB4DCCA500D3}" type="parTrans" cxnId="{F6978C28-9493-4B78-93F4-3E265A4FD00B}">
      <dgm:prSet/>
      <dgm:spPr/>
      <dgm:t>
        <a:bodyPr/>
        <a:lstStyle/>
        <a:p>
          <a:endParaRPr lang="es-ES" sz="1600" b="1"/>
        </a:p>
      </dgm:t>
    </dgm:pt>
    <dgm:pt modelId="{6D63B824-D50A-455C-AA99-1B312FFF3FBD}" type="sibTrans" cxnId="{F6978C28-9493-4B78-93F4-3E265A4FD00B}">
      <dgm:prSet/>
      <dgm:spPr/>
      <dgm:t>
        <a:bodyPr/>
        <a:lstStyle/>
        <a:p>
          <a:endParaRPr lang="es-ES" sz="1600" b="1"/>
        </a:p>
      </dgm:t>
    </dgm:pt>
    <dgm:pt modelId="{968F1168-CA9B-4F1D-A4FC-AF52FFE7FAF1}">
      <dgm:prSet phldrT="[Texto]" custT="1"/>
      <dgm:spPr/>
      <dgm:t>
        <a:bodyPr/>
        <a:lstStyle/>
        <a:p>
          <a:r>
            <a:rPr lang="es-ES_tradnl" sz="1600" b="1" dirty="0"/>
            <a:t>Salario del contrato de trabajo</a:t>
          </a:r>
          <a:endParaRPr lang="es-ES" sz="1600" b="1" dirty="0"/>
        </a:p>
      </dgm:t>
    </dgm:pt>
    <dgm:pt modelId="{7EF271F6-47BE-4A63-A245-087CAE1190BE}" type="parTrans" cxnId="{8802BF6D-751D-44E7-8567-A490D15A0B0A}">
      <dgm:prSet/>
      <dgm:spPr/>
      <dgm:t>
        <a:bodyPr/>
        <a:lstStyle/>
        <a:p>
          <a:endParaRPr lang="es-ES" sz="1600" b="1"/>
        </a:p>
      </dgm:t>
    </dgm:pt>
    <dgm:pt modelId="{BBE8CEE1-16A1-4C04-B67F-45FEAD115500}" type="sibTrans" cxnId="{8802BF6D-751D-44E7-8567-A490D15A0B0A}">
      <dgm:prSet/>
      <dgm:spPr/>
      <dgm:t>
        <a:bodyPr/>
        <a:lstStyle/>
        <a:p>
          <a:endParaRPr lang="es-ES" sz="1600" b="1"/>
        </a:p>
      </dgm:t>
    </dgm:pt>
    <dgm:pt modelId="{610A7657-8DA0-44FA-A1EA-809EEC252D4A}">
      <dgm:prSet phldrT="[Texto]" custT="1"/>
      <dgm:spPr/>
      <dgm:t>
        <a:bodyPr/>
        <a:lstStyle/>
        <a:p>
          <a:r>
            <a:rPr lang="es-ES_tradnl" sz="1600" b="1" dirty="0"/>
            <a:t>Modificación del salario en Convenio y/o Contrato</a:t>
          </a:r>
          <a:endParaRPr lang="es-ES" sz="1600" b="1" dirty="0"/>
        </a:p>
      </dgm:t>
    </dgm:pt>
    <dgm:pt modelId="{20F0C55A-731E-454B-A5F0-337577AF9174}" type="parTrans" cxnId="{B700ABE6-B6D5-4ECF-9765-65721EF6D1F4}">
      <dgm:prSet/>
      <dgm:spPr/>
      <dgm:t>
        <a:bodyPr/>
        <a:lstStyle/>
        <a:p>
          <a:endParaRPr lang="es-ES" sz="1600" b="1"/>
        </a:p>
      </dgm:t>
    </dgm:pt>
    <dgm:pt modelId="{E69CC19B-D17B-4397-BE8B-4B12D9AA68D4}" type="sibTrans" cxnId="{B700ABE6-B6D5-4ECF-9765-65721EF6D1F4}">
      <dgm:prSet/>
      <dgm:spPr/>
      <dgm:t>
        <a:bodyPr/>
        <a:lstStyle/>
        <a:p>
          <a:endParaRPr lang="es-ES" sz="1600" b="1"/>
        </a:p>
      </dgm:t>
    </dgm:pt>
    <dgm:pt modelId="{4DDF279B-AB66-4F6E-A03F-E7DFBACC743B}" type="pres">
      <dgm:prSet presAssocID="{964F3597-F401-4E27-8B92-56B375ABE39A}" presName="Name0" presStyleCnt="0">
        <dgm:presLayoutVars>
          <dgm:orgChart val="1"/>
          <dgm:chPref val="1"/>
          <dgm:dir/>
          <dgm:animOne val="branch"/>
          <dgm:animLvl val="lvl"/>
          <dgm:resizeHandles/>
        </dgm:presLayoutVars>
      </dgm:prSet>
      <dgm:spPr/>
    </dgm:pt>
    <dgm:pt modelId="{461C4D94-CA8C-4AEE-8BA2-3A16A8521E3E}" type="pres">
      <dgm:prSet presAssocID="{071AE44A-312D-4DDB-9892-F3798FD94F0B}" presName="hierRoot1" presStyleCnt="0">
        <dgm:presLayoutVars>
          <dgm:hierBranch val="init"/>
        </dgm:presLayoutVars>
      </dgm:prSet>
      <dgm:spPr/>
    </dgm:pt>
    <dgm:pt modelId="{CFC9EE36-10DD-47C6-9D80-5907FDEFF212}" type="pres">
      <dgm:prSet presAssocID="{071AE44A-312D-4DDB-9892-F3798FD94F0B}" presName="rootComposite1" presStyleCnt="0"/>
      <dgm:spPr/>
    </dgm:pt>
    <dgm:pt modelId="{CAF4D5CC-0711-45C8-9465-BE41B9BC0574}" type="pres">
      <dgm:prSet presAssocID="{071AE44A-312D-4DDB-9892-F3798FD94F0B}" presName="rootText1" presStyleLbl="alignAcc1" presStyleIdx="0" presStyleCnt="0">
        <dgm:presLayoutVars>
          <dgm:chPref val="3"/>
        </dgm:presLayoutVars>
      </dgm:prSet>
      <dgm:spPr/>
    </dgm:pt>
    <dgm:pt modelId="{2A1D09E3-7BCC-4EA3-9B8E-C41ABFE6C509}" type="pres">
      <dgm:prSet presAssocID="{071AE44A-312D-4DDB-9892-F3798FD94F0B}" presName="topArc1" presStyleLbl="parChTrans1D1" presStyleIdx="0" presStyleCnt="10"/>
      <dgm:spPr/>
    </dgm:pt>
    <dgm:pt modelId="{AE1FFC16-12B4-4FF3-BE36-3217D7E19ABA}" type="pres">
      <dgm:prSet presAssocID="{071AE44A-312D-4DDB-9892-F3798FD94F0B}" presName="bottomArc1" presStyleLbl="parChTrans1D1" presStyleIdx="1" presStyleCnt="10"/>
      <dgm:spPr/>
    </dgm:pt>
    <dgm:pt modelId="{DD7D6CAE-94D9-4C75-8024-80D47CAD7C08}" type="pres">
      <dgm:prSet presAssocID="{071AE44A-312D-4DDB-9892-F3798FD94F0B}" presName="topConnNode1" presStyleLbl="node1" presStyleIdx="0" presStyleCnt="0"/>
      <dgm:spPr/>
    </dgm:pt>
    <dgm:pt modelId="{D7DDED78-EB90-44DA-BD77-B4622AC2BEF4}" type="pres">
      <dgm:prSet presAssocID="{071AE44A-312D-4DDB-9892-F3798FD94F0B}" presName="hierChild2" presStyleCnt="0"/>
      <dgm:spPr/>
    </dgm:pt>
    <dgm:pt modelId="{0D7337F5-120A-4743-9FA5-AFF984543B19}" type="pres">
      <dgm:prSet presAssocID="{31D09612-DDF2-4308-9CBE-85FDFBD185FE}" presName="Name28" presStyleLbl="parChTrans1D2" presStyleIdx="0" presStyleCnt="4"/>
      <dgm:spPr/>
    </dgm:pt>
    <dgm:pt modelId="{2583AF57-857A-4234-B981-BDB03E8AB774}" type="pres">
      <dgm:prSet presAssocID="{31998DAD-4CE9-46CA-B93E-432F2E10CE75}" presName="hierRoot2" presStyleCnt="0">
        <dgm:presLayoutVars>
          <dgm:hierBranch val="init"/>
        </dgm:presLayoutVars>
      </dgm:prSet>
      <dgm:spPr/>
    </dgm:pt>
    <dgm:pt modelId="{745BE98B-4AE6-4A60-A034-D9D02F2FF0B0}" type="pres">
      <dgm:prSet presAssocID="{31998DAD-4CE9-46CA-B93E-432F2E10CE75}" presName="rootComposite2" presStyleCnt="0"/>
      <dgm:spPr/>
    </dgm:pt>
    <dgm:pt modelId="{91762619-DFE3-4B50-8703-CB8E17F5EDAD}" type="pres">
      <dgm:prSet presAssocID="{31998DAD-4CE9-46CA-B93E-432F2E10CE75}" presName="rootText2" presStyleLbl="alignAcc1" presStyleIdx="0" presStyleCnt="0">
        <dgm:presLayoutVars>
          <dgm:chPref val="3"/>
        </dgm:presLayoutVars>
      </dgm:prSet>
      <dgm:spPr/>
    </dgm:pt>
    <dgm:pt modelId="{4A67DEA9-3974-4064-A547-E6C90ED38F8E}" type="pres">
      <dgm:prSet presAssocID="{31998DAD-4CE9-46CA-B93E-432F2E10CE75}" presName="topArc2" presStyleLbl="parChTrans1D1" presStyleIdx="2" presStyleCnt="10"/>
      <dgm:spPr/>
    </dgm:pt>
    <dgm:pt modelId="{B99C1CCB-DC69-40D9-93F9-B4674B866E47}" type="pres">
      <dgm:prSet presAssocID="{31998DAD-4CE9-46CA-B93E-432F2E10CE75}" presName="bottomArc2" presStyleLbl="parChTrans1D1" presStyleIdx="3" presStyleCnt="10"/>
      <dgm:spPr/>
    </dgm:pt>
    <dgm:pt modelId="{0C9C54B0-C4AE-439E-9766-AB8A2115F3A0}" type="pres">
      <dgm:prSet presAssocID="{31998DAD-4CE9-46CA-B93E-432F2E10CE75}" presName="topConnNode2" presStyleLbl="node2" presStyleIdx="0" presStyleCnt="0"/>
      <dgm:spPr/>
    </dgm:pt>
    <dgm:pt modelId="{AD23D0B0-9674-4CD0-9163-480243BCF608}" type="pres">
      <dgm:prSet presAssocID="{31998DAD-4CE9-46CA-B93E-432F2E10CE75}" presName="hierChild4" presStyleCnt="0"/>
      <dgm:spPr/>
    </dgm:pt>
    <dgm:pt modelId="{FC449ABB-557A-4D90-94C1-B7CEDFE280BB}" type="pres">
      <dgm:prSet presAssocID="{31998DAD-4CE9-46CA-B93E-432F2E10CE75}" presName="hierChild5" presStyleCnt="0"/>
      <dgm:spPr/>
    </dgm:pt>
    <dgm:pt modelId="{883D68C9-81E4-43A6-B373-9DCE92E8ECE6}" type="pres">
      <dgm:prSet presAssocID="{4BD61F77-2FB2-408A-B30F-FB4DCCA500D3}" presName="Name28" presStyleLbl="parChTrans1D2" presStyleIdx="1" presStyleCnt="4"/>
      <dgm:spPr/>
    </dgm:pt>
    <dgm:pt modelId="{C195757F-85EB-4E32-9626-6BC9B37BEAB7}" type="pres">
      <dgm:prSet presAssocID="{B686E18B-F1E0-4174-9D8E-468C5ACDE173}" presName="hierRoot2" presStyleCnt="0">
        <dgm:presLayoutVars>
          <dgm:hierBranch val="init"/>
        </dgm:presLayoutVars>
      </dgm:prSet>
      <dgm:spPr/>
    </dgm:pt>
    <dgm:pt modelId="{5433EB37-511A-4410-AE75-62803D85B7FA}" type="pres">
      <dgm:prSet presAssocID="{B686E18B-F1E0-4174-9D8E-468C5ACDE173}" presName="rootComposite2" presStyleCnt="0"/>
      <dgm:spPr/>
    </dgm:pt>
    <dgm:pt modelId="{5821889E-2E4F-4A93-B454-44F8DDE75769}" type="pres">
      <dgm:prSet presAssocID="{B686E18B-F1E0-4174-9D8E-468C5ACDE173}" presName="rootText2" presStyleLbl="alignAcc1" presStyleIdx="0" presStyleCnt="0">
        <dgm:presLayoutVars>
          <dgm:chPref val="3"/>
        </dgm:presLayoutVars>
      </dgm:prSet>
      <dgm:spPr/>
    </dgm:pt>
    <dgm:pt modelId="{6B15E928-4B1C-4BD1-8D8F-A66C16A6FD55}" type="pres">
      <dgm:prSet presAssocID="{B686E18B-F1E0-4174-9D8E-468C5ACDE173}" presName="topArc2" presStyleLbl="parChTrans1D1" presStyleIdx="4" presStyleCnt="10"/>
      <dgm:spPr/>
    </dgm:pt>
    <dgm:pt modelId="{B638108D-7894-436F-98B2-55F21C703910}" type="pres">
      <dgm:prSet presAssocID="{B686E18B-F1E0-4174-9D8E-468C5ACDE173}" presName="bottomArc2" presStyleLbl="parChTrans1D1" presStyleIdx="5" presStyleCnt="10"/>
      <dgm:spPr/>
    </dgm:pt>
    <dgm:pt modelId="{38890D4B-D270-4EC2-910A-4165FFF272DD}" type="pres">
      <dgm:prSet presAssocID="{B686E18B-F1E0-4174-9D8E-468C5ACDE173}" presName="topConnNode2" presStyleLbl="node2" presStyleIdx="0" presStyleCnt="0"/>
      <dgm:spPr/>
    </dgm:pt>
    <dgm:pt modelId="{D7E0FAB9-136C-4184-BDCC-A2D607A32A84}" type="pres">
      <dgm:prSet presAssocID="{B686E18B-F1E0-4174-9D8E-468C5ACDE173}" presName="hierChild4" presStyleCnt="0"/>
      <dgm:spPr/>
    </dgm:pt>
    <dgm:pt modelId="{A675C23B-33E8-4D25-8E15-8BDBB3E1A6FE}" type="pres">
      <dgm:prSet presAssocID="{B686E18B-F1E0-4174-9D8E-468C5ACDE173}" presName="hierChild5" presStyleCnt="0"/>
      <dgm:spPr/>
    </dgm:pt>
    <dgm:pt modelId="{80FB18D9-F55E-4436-8E4C-FF5FCD5A2141}" type="pres">
      <dgm:prSet presAssocID="{7EF271F6-47BE-4A63-A245-087CAE1190BE}" presName="Name28" presStyleLbl="parChTrans1D2" presStyleIdx="2" presStyleCnt="4"/>
      <dgm:spPr/>
    </dgm:pt>
    <dgm:pt modelId="{C1E27F8D-998E-4DA9-931D-336F7A359AFC}" type="pres">
      <dgm:prSet presAssocID="{968F1168-CA9B-4F1D-A4FC-AF52FFE7FAF1}" presName="hierRoot2" presStyleCnt="0">
        <dgm:presLayoutVars>
          <dgm:hierBranch val="init"/>
        </dgm:presLayoutVars>
      </dgm:prSet>
      <dgm:spPr/>
    </dgm:pt>
    <dgm:pt modelId="{66299362-8AF7-4697-AA60-2DC7B137029F}" type="pres">
      <dgm:prSet presAssocID="{968F1168-CA9B-4F1D-A4FC-AF52FFE7FAF1}" presName="rootComposite2" presStyleCnt="0"/>
      <dgm:spPr/>
    </dgm:pt>
    <dgm:pt modelId="{0FD3DC4B-6552-41C5-BFD5-CC6CCBD14B3C}" type="pres">
      <dgm:prSet presAssocID="{968F1168-CA9B-4F1D-A4FC-AF52FFE7FAF1}" presName="rootText2" presStyleLbl="alignAcc1" presStyleIdx="0" presStyleCnt="0">
        <dgm:presLayoutVars>
          <dgm:chPref val="3"/>
        </dgm:presLayoutVars>
      </dgm:prSet>
      <dgm:spPr/>
    </dgm:pt>
    <dgm:pt modelId="{CA0740CF-1498-405F-8559-ECD85DADE0FC}" type="pres">
      <dgm:prSet presAssocID="{968F1168-CA9B-4F1D-A4FC-AF52FFE7FAF1}" presName="topArc2" presStyleLbl="parChTrans1D1" presStyleIdx="6" presStyleCnt="10"/>
      <dgm:spPr/>
    </dgm:pt>
    <dgm:pt modelId="{D0907557-0D34-4083-B7C4-87B10EB32B84}" type="pres">
      <dgm:prSet presAssocID="{968F1168-CA9B-4F1D-A4FC-AF52FFE7FAF1}" presName="bottomArc2" presStyleLbl="parChTrans1D1" presStyleIdx="7" presStyleCnt="10"/>
      <dgm:spPr/>
    </dgm:pt>
    <dgm:pt modelId="{26B68A8D-7BE4-48AC-B8BA-DEFCBFE6B46C}" type="pres">
      <dgm:prSet presAssocID="{968F1168-CA9B-4F1D-A4FC-AF52FFE7FAF1}" presName="topConnNode2" presStyleLbl="node2" presStyleIdx="0" presStyleCnt="0"/>
      <dgm:spPr/>
    </dgm:pt>
    <dgm:pt modelId="{18AC4C49-632D-4CCD-B814-77D34BB0326A}" type="pres">
      <dgm:prSet presAssocID="{968F1168-CA9B-4F1D-A4FC-AF52FFE7FAF1}" presName="hierChild4" presStyleCnt="0"/>
      <dgm:spPr/>
    </dgm:pt>
    <dgm:pt modelId="{82A51D28-7BB7-43C6-8436-CD69F0DAAE93}" type="pres">
      <dgm:prSet presAssocID="{968F1168-CA9B-4F1D-A4FC-AF52FFE7FAF1}" presName="hierChild5" presStyleCnt="0"/>
      <dgm:spPr/>
    </dgm:pt>
    <dgm:pt modelId="{7D94EFEB-3216-4662-B325-2C482A37C1A6}" type="pres">
      <dgm:prSet presAssocID="{20F0C55A-731E-454B-A5F0-337577AF9174}" presName="Name28" presStyleLbl="parChTrans1D2" presStyleIdx="3" presStyleCnt="4"/>
      <dgm:spPr/>
    </dgm:pt>
    <dgm:pt modelId="{9E3D9A17-B417-4FAA-B648-9769C5E220CA}" type="pres">
      <dgm:prSet presAssocID="{610A7657-8DA0-44FA-A1EA-809EEC252D4A}" presName="hierRoot2" presStyleCnt="0">
        <dgm:presLayoutVars>
          <dgm:hierBranch val="init"/>
        </dgm:presLayoutVars>
      </dgm:prSet>
      <dgm:spPr/>
    </dgm:pt>
    <dgm:pt modelId="{3AAE55AF-87D9-44EF-B347-110A9E8B679A}" type="pres">
      <dgm:prSet presAssocID="{610A7657-8DA0-44FA-A1EA-809EEC252D4A}" presName="rootComposite2" presStyleCnt="0"/>
      <dgm:spPr/>
    </dgm:pt>
    <dgm:pt modelId="{603552A7-ADB0-48C6-BAC5-E1E07BEEBE15}" type="pres">
      <dgm:prSet presAssocID="{610A7657-8DA0-44FA-A1EA-809EEC252D4A}" presName="rootText2" presStyleLbl="alignAcc1" presStyleIdx="0" presStyleCnt="0">
        <dgm:presLayoutVars>
          <dgm:chPref val="3"/>
        </dgm:presLayoutVars>
      </dgm:prSet>
      <dgm:spPr/>
    </dgm:pt>
    <dgm:pt modelId="{F815CE7D-FD0C-4023-9F60-5AFE5C530032}" type="pres">
      <dgm:prSet presAssocID="{610A7657-8DA0-44FA-A1EA-809EEC252D4A}" presName="topArc2" presStyleLbl="parChTrans1D1" presStyleIdx="8" presStyleCnt="10"/>
      <dgm:spPr/>
    </dgm:pt>
    <dgm:pt modelId="{FE76B1FC-A12D-4F8E-A384-D6AA36C37737}" type="pres">
      <dgm:prSet presAssocID="{610A7657-8DA0-44FA-A1EA-809EEC252D4A}" presName="bottomArc2" presStyleLbl="parChTrans1D1" presStyleIdx="9" presStyleCnt="10"/>
      <dgm:spPr/>
    </dgm:pt>
    <dgm:pt modelId="{37DF847D-EB38-4980-BF7E-4CEF5090E316}" type="pres">
      <dgm:prSet presAssocID="{610A7657-8DA0-44FA-A1EA-809EEC252D4A}" presName="topConnNode2" presStyleLbl="node2" presStyleIdx="0" presStyleCnt="0"/>
      <dgm:spPr/>
    </dgm:pt>
    <dgm:pt modelId="{A4DFAA62-6503-4A9A-B77D-11205F6E9E5A}" type="pres">
      <dgm:prSet presAssocID="{610A7657-8DA0-44FA-A1EA-809EEC252D4A}" presName="hierChild4" presStyleCnt="0"/>
      <dgm:spPr/>
    </dgm:pt>
    <dgm:pt modelId="{29665A86-E026-4AA3-A806-8609477D0DEB}" type="pres">
      <dgm:prSet presAssocID="{610A7657-8DA0-44FA-A1EA-809EEC252D4A}" presName="hierChild5" presStyleCnt="0"/>
      <dgm:spPr/>
    </dgm:pt>
    <dgm:pt modelId="{C748693E-867C-4E15-925F-118153B4D8EB}" type="pres">
      <dgm:prSet presAssocID="{071AE44A-312D-4DDB-9892-F3798FD94F0B}" presName="hierChild3" presStyleCnt="0"/>
      <dgm:spPr/>
    </dgm:pt>
  </dgm:ptLst>
  <dgm:cxnLst>
    <dgm:cxn modelId="{23A65E05-B648-4191-8EC9-EE9C2B4123C3}" type="presOf" srcId="{31998DAD-4CE9-46CA-B93E-432F2E10CE75}" destId="{0C9C54B0-C4AE-439E-9766-AB8A2115F3A0}" srcOrd="1" destOrd="0" presId="urn:microsoft.com/office/officeart/2008/layout/HalfCircleOrganizationChart"/>
    <dgm:cxn modelId="{42A1D91C-1661-41E6-98A8-35204414DE9C}" type="presOf" srcId="{964F3597-F401-4E27-8B92-56B375ABE39A}" destId="{4DDF279B-AB66-4F6E-A03F-E7DFBACC743B}" srcOrd="0" destOrd="0" presId="urn:microsoft.com/office/officeart/2008/layout/HalfCircleOrganizationChart"/>
    <dgm:cxn modelId="{F6978C28-9493-4B78-93F4-3E265A4FD00B}" srcId="{071AE44A-312D-4DDB-9892-F3798FD94F0B}" destId="{B686E18B-F1E0-4174-9D8E-468C5ACDE173}" srcOrd="1" destOrd="0" parTransId="{4BD61F77-2FB2-408A-B30F-FB4DCCA500D3}" sibTransId="{6D63B824-D50A-455C-AA99-1B312FFF3FBD}"/>
    <dgm:cxn modelId="{12710A29-0493-43E1-B2D7-A3D3D4AEFC2D}" srcId="{071AE44A-312D-4DDB-9892-F3798FD94F0B}" destId="{31998DAD-4CE9-46CA-B93E-432F2E10CE75}" srcOrd="0" destOrd="0" parTransId="{31D09612-DDF2-4308-9CBE-85FDFBD185FE}" sibTransId="{8BB11B4D-40B4-4B7F-A513-9901C49EC7CD}"/>
    <dgm:cxn modelId="{FCAB2360-9E97-4726-8D20-0B4D34754C92}" type="presOf" srcId="{B686E18B-F1E0-4174-9D8E-468C5ACDE173}" destId="{38890D4B-D270-4EC2-910A-4165FFF272DD}" srcOrd="1" destOrd="0" presId="urn:microsoft.com/office/officeart/2008/layout/HalfCircleOrganizationChart"/>
    <dgm:cxn modelId="{8802BF6D-751D-44E7-8567-A490D15A0B0A}" srcId="{071AE44A-312D-4DDB-9892-F3798FD94F0B}" destId="{968F1168-CA9B-4F1D-A4FC-AF52FFE7FAF1}" srcOrd="2" destOrd="0" parTransId="{7EF271F6-47BE-4A63-A245-087CAE1190BE}" sibTransId="{BBE8CEE1-16A1-4C04-B67F-45FEAD115500}"/>
    <dgm:cxn modelId="{297F384E-BC2C-48E3-B72F-C4F9C889F625}" type="presOf" srcId="{610A7657-8DA0-44FA-A1EA-809EEC252D4A}" destId="{603552A7-ADB0-48C6-BAC5-E1E07BEEBE15}" srcOrd="0" destOrd="0" presId="urn:microsoft.com/office/officeart/2008/layout/HalfCircleOrganizationChart"/>
    <dgm:cxn modelId="{7F3C1454-F853-49BE-AF77-B167891DC6BC}" srcId="{964F3597-F401-4E27-8B92-56B375ABE39A}" destId="{071AE44A-312D-4DDB-9892-F3798FD94F0B}" srcOrd="0" destOrd="0" parTransId="{88B2DCBC-47B3-49E8-BF5C-7FE65CDC00DD}" sibTransId="{E408D20C-A3AA-41F9-9145-F38C8DF1BD08}"/>
    <dgm:cxn modelId="{87402258-4764-4F7B-B0D8-26F68391CAD9}" type="presOf" srcId="{071AE44A-312D-4DDB-9892-F3798FD94F0B}" destId="{DD7D6CAE-94D9-4C75-8024-80D47CAD7C08}" srcOrd="1" destOrd="0" presId="urn:microsoft.com/office/officeart/2008/layout/HalfCircleOrganizationChart"/>
    <dgm:cxn modelId="{0AEE3B8F-0C85-4A85-BDE6-79F8C1947B1A}" type="presOf" srcId="{968F1168-CA9B-4F1D-A4FC-AF52FFE7FAF1}" destId="{0FD3DC4B-6552-41C5-BFD5-CC6CCBD14B3C}" srcOrd="0" destOrd="0" presId="urn:microsoft.com/office/officeart/2008/layout/HalfCircleOrganizationChart"/>
    <dgm:cxn modelId="{142B9096-8929-4974-83D7-2F93C4BA9B51}" type="presOf" srcId="{7EF271F6-47BE-4A63-A245-087CAE1190BE}" destId="{80FB18D9-F55E-4436-8E4C-FF5FCD5A2141}" srcOrd="0" destOrd="0" presId="urn:microsoft.com/office/officeart/2008/layout/HalfCircleOrganizationChart"/>
    <dgm:cxn modelId="{38F0D1AF-68E5-40F9-BBFE-BEF0EC750B26}" type="presOf" srcId="{31D09612-DDF2-4308-9CBE-85FDFBD185FE}" destId="{0D7337F5-120A-4743-9FA5-AFF984543B19}" srcOrd="0" destOrd="0" presId="urn:microsoft.com/office/officeart/2008/layout/HalfCircleOrganizationChart"/>
    <dgm:cxn modelId="{E4F769B2-9BB6-497A-A4B1-5C7A6960B714}" type="presOf" srcId="{20F0C55A-731E-454B-A5F0-337577AF9174}" destId="{7D94EFEB-3216-4662-B325-2C482A37C1A6}" srcOrd="0" destOrd="0" presId="urn:microsoft.com/office/officeart/2008/layout/HalfCircleOrganizationChart"/>
    <dgm:cxn modelId="{0C6EFFB7-56C7-4253-A8F7-D594535A7E80}" type="presOf" srcId="{4BD61F77-2FB2-408A-B30F-FB4DCCA500D3}" destId="{883D68C9-81E4-43A6-B373-9DCE92E8ECE6}" srcOrd="0" destOrd="0" presId="urn:microsoft.com/office/officeart/2008/layout/HalfCircleOrganizationChart"/>
    <dgm:cxn modelId="{91ABAFD3-1F9F-4993-8423-A11FA8666B5C}" type="presOf" srcId="{968F1168-CA9B-4F1D-A4FC-AF52FFE7FAF1}" destId="{26B68A8D-7BE4-48AC-B8BA-DEFCBFE6B46C}" srcOrd="1" destOrd="0" presId="urn:microsoft.com/office/officeart/2008/layout/HalfCircleOrganizationChart"/>
    <dgm:cxn modelId="{7C0E52D9-9224-49D2-BA7E-57321470EF71}" type="presOf" srcId="{31998DAD-4CE9-46CA-B93E-432F2E10CE75}" destId="{91762619-DFE3-4B50-8703-CB8E17F5EDAD}" srcOrd="0" destOrd="0" presId="urn:microsoft.com/office/officeart/2008/layout/HalfCircleOrganizationChart"/>
    <dgm:cxn modelId="{B700ABE6-B6D5-4ECF-9765-65721EF6D1F4}" srcId="{071AE44A-312D-4DDB-9892-F3798FD94F0B}" destId="{610A7657-8DA0-44FA-A1EA-809EEC252D4A}" srcOrd="3" destOrd="0" parTransId="{20F0C55A-731E-454B-A5F0-337577AF9174}" sibTransId="{E69CC19B-D17B-4397-BE8B-4B12D9AA68D4}"/>
    <dgm:cxn modelId="{D315BEEA-69D2-406D-B4E2-4C6A7B08B653}" type="presOf" srcId="{610A7657-8DA0-44FA-A1EA-809EEC252D4A}" destId="{37DF847D-EB38-4980-BF7E-4CEF5090E316}" srcOrd="1" destOrd="0" presId="urn:microsoft.com/office/officeart/2008/layout/HalfCircleOrganizationChart"/>
    <dgm:cxn modelId="{99A614F1-FF05-4AA9-85AD-A9DD64E4BBE2}" type="presOf" srcId="{071AE44A-312D-4DDB-9892-F3798FD94F0B}" destId="{CAF4D5CC-0711-45C8-9465-BE41B9BC0574}" srcOrd="0" destOrd="0" presId="urn:microsoft.com/office/officeart/2008/layout/HalfCircleOrganizationChart"/>
    <dgm:cxn modelId="{D0626FF9-93F7-45D2-8906-01C482DEDF1F}" type="presOf" srcId="{B686E18B-F1E0-4174-9D8E-468C5ACDE173}" destId="{5821889E-2E4F-4A93-B454-44F8DDE75769}" srcOrd="0" destOrd="0" presId="urn:microsoft.com/office/officeart/2008/layout/HalfCircleOrganizationChart"/>
    <dgm:cxn modelId="{2806D92A-B3F0-449E-9154-AA24AA1FBA89}" type="presParOf" srcId="{4DDF279B-AB66-4F6E-A03F-E7DFBACC743B}" destId="{461C4D94-CA8C-4AEE-8BA2-3A16A8521E3E}" srcOrd="0" destOrd="0" presId="urn:microsoft.com/office/officeart/2008/layout/HalfCircleOrganizationChart"/>
    <dgm:cxn modelId="{792B1D75-3EE2-4B45-BCC5-9037CC3AF213}" type="presParOf" srcId="{461C4D94-CA8C-4AEE-8BA2-3A16A8521E3E}" destId="{CFC9EE36-10DD-47C6-9D80-5907FDEFF212}" srcOrd="0" destOrd="0" presId="urn:microsoft.com/office/officeart/2008/layout/HalfCircleOrganizationChart"/>
    <dgm:cxn modelId="{837C2A31-DEDC-4CB4-BFBF-23903FF6C017}" type="presParOf" srcId="{CFC9EE36-10DD-47C6-9D80-5907FDEFF212}" destId="{CAF4D5CC-0711-45C8-9465-BE41B9BC0574}" srcOrd="0" destOrd="0" presId="urn:microsoft.com/office/officeart/2008/layout/HalfCircleOrganizationChart"/>
    <dgm:cxn modelId="{2BB45C12-AC6B-482D-BBC4-0136E1CFDEEB}" type="presParOf" srcId="{CFC9EE36-10DD-47C6-9D80-5907FDEFF212}" destId="{2A1D09E3-7BCC-4EA3-9B8E-C41ABFE6C509}" srcOrd="1" destOrd="0" presId="urn:microsoft.com/office/officeart/2008/layout/HalfCircleOrganizationChart"/>
    <dgm:cxn modelId="{6D31C90E-7C84-44A6-B9BA-A41E824F1F70}" type="presParOf" srcId="{CFC9EE36-10DD-47C6-9D80-5907FDEFF212}" destId="{AE1FFC16-12B4-4FF3-BE36-3217D7E19ABA}" srcOrd="2" destOrd="0" presId="urn:microsoft.com/office/officeart/2008/layout/HalfCircleOrganizationChart"/>
    <dgm:cxn modelId="{7BF6380F-7E50-43D8-A401-C7969CFABB56}" type="presParOf" srcId="{CFC9EE36-10DD-47C6-9D80-5907FDEFF212}" destId="{DD7D6CAE-94D9-4C75-8024-80D47CAD7C08}" srcOrd="3" destOrd="0" presId="urn:microsoft.com/office/officeart/2008/layout/HalfCircleOrganizationChart"/>
    <dgm:cxn modelId="{48BF5003-5CCA-4FF2-B8FB-280354345996}" type="presParOf" srcId="{461C4D94-CA8C-4AEE-8BA2-3A16A8521E3E}" destId="{D7DDED78-EB90-44DA-BD77-B4622AC2BEF4}" srcOrd="1" destOrd="0" presId="urn:microsoft.com/office/officeart/2008/layout/HalfCircleOrganizationChart"/>
    <dgm:cxn modelId="{6A2DFCFF-B032-42F9-8799-5310EEDBADD0}" type="presParOf" srcId="{D7DDED78-EB90-44DA-BD77-B4622AC2BEF4}" destId="{0D7337F5-120A-4743-9FA5-AFF984543B19}" srcOrd="0" destOrd="0" presId="urn:microsoft.com/office/officeart/2008/layout/HalfCircleOrganizationChart"/>
    <dgm:cxn modelId="{2AF740A2-E3FD-4BC0-8EC2-ADD049A18946}" type="presParOf" srcId="{D7DDED78-EB90-44DA-BD77-B4622AC2BEF4}" destId="{2583AF57-857A-4234-B981-BDB03E8AB774}" srcOrd="1" destOrd="0" presId="urn:microsoft.com/office/officeart/2008/layout/HalfCircleOrganizationChart"/>
    <dgm:cxn modelId="{5CAC20F1-5035-4689-92C1-00BA764E066D}" type="presParOf" srcId="{2583AF57-857A-4234-B981-BDB03E8AB774}" destId="{745BE98B-4AE6-4A60-A034-D9D02F2FF0B0}" srcOrd="0" destOrd="0" presId="urn:microsoft.com/office/officeart/2008/layout/HalfCircleOrganizationChart"/>
    <dgm:cxn modelId="{C6CB6F86-BB1A-4CE0-85ED-B88D13AF9323}" type="presParOf" srcId="{745BE98B-4AE6-4A60-A034-D9D02F2FF0B0}" destId="{91762619-DFE3-4B50-8703-CB8E17F5EDAD}" srcOrd="0" destOrd="0" presId="urn:microsoft.com/office/officeart/2008/layout/HalfCircleOrganizationChart"/>
    <dgm:cxn modelId="{543B1F2F-8BA8-4411-89DD-8A22EC786ADA}" type="presParOf" srcId="{745BE98B-4AE6-4A60-A034-D9D02F2FF0B0}" destId="{4A67DEA9-3974-4064-A547-E6C90ED38F8E}" srcOrd="1" destOrd="0" presId="urn:microsoft.com/office/officeart/2008/layout/HalfCircleOrganizationChart"/>
    <dgm:cxn modelId="{24CC7546-E3FB-4B48-84A9-65A21F1931E8}" type="presParOf" srcId="{745BE98B-4AE6-4A60-A034-D9D02F2FF0B0}" destId="{B99C1CCB-DC69-40D9-93F9-B4674B866E47}" srcOrd="2" destOrd="0" presId="urn:microsoft.com/office/officeart/2008/layout/HalfCircleOrganizationChart"/>
    <dgm:cxn modelId="{A278E51A-E7DC-4BAF-97B8-16EE3F39F0A0}" type="presParOf" srcId="{745BE98B-4AE6-4A60-A034-D9D02F2FF0B0}" destId="{0C9C54B0-C4AE-439E-9766-AB8A2115F3A0}" srcOrd="3" destOrd="0" presId="urn:microsoft.com/office/officeart/2008/layout/HalfCircleOrganizationChart"/>
    <dgm:cxn modelId="{56049E0D-CAE8-4EA1-A60E-6FFD588D3DEE}" type="presParOf" srcId="{2583AF57-857A-4234-B981-BDB03E8AB774}" destId="{AD23D0B0-9674-4CD0-9163-480243BCF608}" srcOrd="1" destOrd="0" presId="urn:microsoft.com/office/officeart/2008/layout/HalfCircleOrganizationChart"/>
    <dgm:cxn modelId="{F1BA23D2-8185-4DBA-812B-7AAE0D1CC092}" type="presParOf" srcId="{2583AF57-857A-4234-B981-BDB03E8AB774}" destId="{FC449ABB-557A-4D90-94C1-B7CEDFE280BB}" srcOrd="2" destOrd="0" presId="urn:microsoft.com/office/officeart/2008/layout/HalfCircleOrganizationChart"/>
    <dgm:cxn modelId="{0172C3F2-5D8B-4AE1-BD9B-926CCC99E24C}" type="presParOf" srcId="{D7DDED78-EB90-44DA-BD77-B4622AC2BEF4}" destId="{883D68C9-81E4-43A6-B373-9DCE92E8ECE6}" srcOrd="2" destOrd="0" presId="urn:microsoft.com/office/officeart/2008/layout/HalfCircleOrganizationChart"/>
    <dgm:cxn modelId="{7BACAA18-9876-45B8-8AFD-4F0C104706A5}" type="presParOf" srcId="{D7DDED78-EB90-44DA-BD77-B4622AC2BEF4}" destId="{C195757F-85EB-4E32-9626-6BC9B37BEAB7}" srcOrd="3" destOrd="0" presId="urn:microsoft.com/office/officeart/2008/layout/HalfCircleOrganizationChart"/>
    <dgm:cxn modelId="{53F7E6AA-CA52-4B66-A0FF-4FD4256CFB2B}" type="presParOf" srcId="{C195757F-85EB-4E32-9626-6BC9B37BEAB7}" destId="{5433EB37-511A-4410-AE75-62803D85B7FA}" srcOrd="0" destOrd="0" presId="urn:microsoft.com/office/officeart/2008/layout/HalfCircleOrganizationChart"/>
    <dgm:cxn modelId="{D9F4525E-CF21-48C5-9845-E9CDD51B035B}" type="presParOf" srcId="{5433EB37-511A-4410-AE75-62803D85B7FA}" destId="{5821889E-2E4F-4A93-B454-44F8DDE75769}" srcOrd="0" destOrd="0" presId="urn:microsoft.com/office/officeart/2008/layout/HalfCircleOrganizationChart"/>
    <dgm:cxn modelId="{FB6403B7-ADAD-4254-95E8-E8C4AE3FE885}" type="presParOf" srcId="{5433EB37-511A-4410-AE75-62803D85B7FA}" destId="{6B15E928-4B1C-4BD1-8D8F-A66C16A6FD55}" srcOrd="1" destOrd="0" presId="urn:microsoft.com/office/officeart/2008/layout/HalfCircleOrganizationChart"/>
    <dgm:cxn modelId="{577D75A1-1638-45C4-B8DE-496FBF37D21A}" type="presParOf" srcId="{5433EB37-511A-4410-AE75-62803D85B7FA}" destId="{B638108D-7894-436F-98B2-55F21C703910}" srcOrd="2" destOrd="0" presId="urn:microsoft.com/office/officeart/2008/layout/HalfCircleOrganizationChart"/>
    <dgm:cxn modelId="{656C071B-A8BE-42B8-8793-8AC451820856}" type="presParOf" srcId="{5433EB37-511A-4410-AE75-62803D85B7FA}" destId="{38890D4B-D270-4EC2-910A-4165FFF272DD}" srcOrd="3" destOrd="0" presId="urn:microsoft.com/office/officeart/2008/layout/HalfCircleOrganizationChart"/>
    <dgm:cxn modelId="{06B2D870-12F9-4D66-BABC-1E45E4D9E80F}" type="presParOf" srcId="{C195757F-85EB-4E32-9626-6BC9B37BEAB7}" destId="{D7E0FAB9-136C-4184-BDCC-A2D607A32A84}" srcOrd="1" destOrd="0" presId="urn:microsoft.com/office/officeart/2008/layout/HalfCircleOrganizationChart"/>
    <dgm:cxn modelId="{02893C21-B170-42D6-95F5-B294D91A9A3E}" type="presParOf" srcId="{C195757F-85EB-4E32-9626-6BC9B37BEAB7}" destId="{A675C23B-33E8-4D25-8E15-8BDBB3E1A6FE}" srcOrd="2" destOrd="0" presId="urn:microsoft.com/office/officeart/2008/layout/HalfCircleOrganizationChart"/>
    <dgm:cxn modelId="{3F6E34EF-4C42-49B9-B544-54CFBBA7ACB4}" type="presParOf" srcId="{D7DDED78-EB90-44DA-BD77-B4622AC2BEF4}" destId="{80FB18D9-F55E-4436-8E4C-FF5FCD5A2141}" srcOrd="4" destOrd="0" presId="urn:microsoft.com/office/officeart/2008/layout/HalfCircleOrganizationChart"/>
    <dgm:cxn modelId="{D4124CF8-181F-4C57-B397-FA7AC6C7918D}" type="presParOf" srcId="{D7DDED78-EB90-44DA-BD77-B4622AC2BEF4}" destId="{C1E27F8D-998E-4DA9-931D-336F7A359AFC}" srcOrd="5" destOrd="0" presId="urn:microsoft.com/office/officeart/2008/layout/HalfCircleOrganizationChart"/>
    <dgm:cxn modelId="{67D48D62-6979-4305-9FA3-89DB32C4EB84}" type="presParOf" srcId="{C1E27F8D-998E-4DA9-931D-336F7A359AFC}" destId="{66299362-8AF7-4697-AA60-2DC7B137029F}" srcOrd="0" destOrd="0" presId="urn:microsoft.com/office/officeart/2008/layout/HalfCircleOrganizationChart"/>
    <dgm:cxn modelId="{70F31F3F-BB03-4CDD-8CC2-9274C7B1964D}" type="presParOf" srcId="{66299362-8AF7-4697-AA60-2DC7B137029F}" destId="{0FD3DC4B-6552-41C5-BFD5-CC6CCBD14B3C}" srcOrd="0" destOrd="0" presId="urn:microsoft.com/office/officeart/2008/layout/HalfCircleOrganizationChart"/>
    <dgm:cxn modelId="{A9687457-4337-44CA-B150-8D321BB21DEE}" type="presParOf" srcId="{66299362-8AF7-4697-AA60-2DC7B137029F}" destId="{CA0740CF-1498-405F-8559-ECD85DADE0FC}" srcOrd="1" destOrd="0" presId="urn:microsoft.com/office/officeart/2008/layout/HalfCircleOrganizationChart"/>
    <dgm:cxn modelId="{30F0980E-5A97-40C2-A41B-BA8B17D51D32}" type="presParOf" srcId="{66299362-8AF7-4697-AA60-2DC7B137029F}" destId="{D0907557-0D34-4083-B7C4-87B10EB32B84}" srcOrd="2" destOrd="0" presId="urn:microsoft.com/office/officeart/2008/layout/HalfCircleOrganizationChart"/>
    <dgm:cxn modelId="{937AB4F8-D66D-4CF5-A21B-ABF966153F5C}" type="presParOf" srcId="{66299362-8AF7-4697-AA60-2DC7B137029F}" destId="{26B68A8D-7BE4-48AC-B8BA-DEFCBFE6B46C}" srcOrd="3" destOrd="0" presId="urn:microsoft.com/office/officeart/2008/layout/HalfCircleOrganizationChart"/>
    <dgm:cxn modelId="{742FC08C-2338-4A71-88BE-98617B69D360}" type="presParOf" srcId="{C1E27F8D-998E-4DA9-931D-336F7A359AFC}" destId="{18AC4C49-632D-4CCD-B814-77D34BB0326A}" srcOrd="1" destOrd="0" presId="urn:microsoft.com/office/officeart/2008/layout/HalfCircleOrganizationChart"/>
    <dgm:cxn modelId="{5D66195D-C3F1-4215-B48F-ADAA88589C0A}" type="presParOf" srcId="{C1E27F8D-998E-4DA9-931D-336F7A359AFC}" destId="{82A51D28-7BB7-43C6-8436-CD69F0DAAE93}" srcOrd="2" destOrd="0" presId="urn:microsoft.com/office/officeart/2008/layout/HalfCircleOrganizationChart"/>
    <dgm:cxn modelId="{801B5382-619A-4C4F-BB11-17320F9E402A}" type="presParOf" srcId="{D7DDED78-EB90-44DA-BD77-B4622AC2BEF4}" destId="{7D94EFEB-3216-4662-B325-2C482A37C1A6}" srcOrd="6" destOrd="0" presId="urn:microsoft.com/office/officeart/2008/layout/HalfCircleOrganizationChart"/>
    <dgm:cxn modelId="{1AAE330A-BC4A-409C-BD87-59F4A5990B96}" type="presParOf" srcId="{D7DDED78-EB90-44DA-BD77-B4622AC2BEF4}" destId="{9E3D9A17-B417-4FAA-B648-9769C5E220CA}" srcOrd="7" destOrd="0" presId="urn:microsoft.com/office/officeart/2008/layout/HalfCircleOrganizationChart"/>
    <dgm:cxn modelId="{B62B1ECF-EBB7-4ECE-BCCE-3F5F97B1BFE5}" type="presParOf" srcId="{9E3D9A17-B417-4FAA-B648-9769C5E220CA}" destId="{3AAE55AF-87D9-44EF-B347-110A9E8B679A}" srcOrd="0" destOrd="0" presId="urn:microsoft.com/office/officeart/2008/layout/HalfCircleOrganizationChart"/>
    <dgm:cxn modelId="{1753BDDD-C434-41AF-97A0-23D4AD21CC22}" type="presParOf" srcId="{3AAE55AF-87D9-44EF-B347-110A9E8B679A}" destId="{603552A7-ADB0-48C6-BAC5-E1E07BEEBE15}" srcOrd="0" destOrd="0" presId="urn:microsoft.com/office/officeart/2008/layout/HalfCircleOrganizationChart"/>
    <dgm:cxn modelId="{C6A38A3A-87DE-423F-A8B0-BD32C3A09910}" type="presParOf" srcId="{3AAE55AF-87D9-44EF-B347-110A9E8B679A}" destId="{F815CE7D-FD0C-4023-9F60-5AFE5C530032}" srcOrd="1" destOrd="0" presId="urn:microsoft.com/office/officeart/2008/layout/HalfCircleOrganizationChart"/>
    <dgm:cxn modelId="{4F837096-9D5A-45B7-AAEE-2A465E945522}" type="presParOf" srcId="{3AAE55AF-87D9-44EF-B347-110A9E8B679A}" destId="{FE76B1FC-A12D-4F8E-A384-D6AA36C37737}" srcOrd="2" destOrd="0" presId="urn:microsoft.com/office/officeart/2008/layout/HalfCircleOrganizationChart"/>
    <dgm:cxn modelId="{784DEBE9-1E72-4581-844B-E2A9BFB015D0}" type="presParOf" srcId="{3AAE55AF-87D9-44EF-B347-110A9E8B679A}" destId="{37DF847D-EB38-4980-BF7E-4CEF5090E316}" srcOrd="3" destOrd="0" presId="urn:microsoft.com/office/officeart/2008/layout/HalfCircleOrganizationChart"/>
    <dgm:cxn modelId="{5AC7167D-60D7-4220-8F61-8F2A0A54EA3D}" type="presParOf" srcId="{9E3D9A17-B417-4FAA-B648-9769C5E220CA}" destId="{A4DFAA62-6503-4A9A-B77D-11205F6E9E5A}" srcOrd="1" destOrd="0" presId="urn:microsoft.com/office/officeart/2008/layout/HalfCircleOrganizationChart"/>
    <dgm:cxn modelId="{E4E6C97C-8CB6-481E-9E6D-C3693D517E81}" type="presParOf" srcId="{9E3D9A17-B417-4FAA-B648-9769C5E220CA}" destId="{29665A86-E026-4AA3-A806-8609477D0DEB}" srcOrd="2" destOrd="0" presId="urn:microsoft.com/office/officeart/2008/layout/HalfCircleOrganizationChart"/>
    <dgm:cxn modelId="{E8DF7E64-C8DC-40F1-9777-4D6D9D7A8111}" type="presParOf" srcId="{461C4D94-CA8C-4AEE-8BA2-3A16A8521E3E}" destId="{C748693E-867C-4E15-925F-118153B4D8EB}"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66BDEDE-2530-47F2-BD4F-D5E49A92826B}" type="doc">
      <dgm:prSet loTypeId="urn:microsoft.com/office/officeart/2005/8/layout/hierarchy3" loCatId="hierarchy" qsTypeId="urn:microsoft.com/office/officeart/2005/8/quickstyle/simple1" qsCatId="simple" csTypeId="urn:microsoft.com/office/officeart/2005/8/colors/colorful2" csCatId="colorful" phldr="1"/>
      <dgm:spPr/>
      <dgm:t>
        <a:bodyPr/>
        <a:lstStyle/>
        <a:p>
          <a:endParaRPr lang="es-ES"/>
        </a:p>
      </dgm:t>
    </dgm:pt>
    <dgm:pt modelId="{986DDE85-4575-4D09-B02D-5EB43A526085}">
      <dgm:prSet/>
      <dgm:spPr/>
      <dgm:t>
        <a:bodyPr/>
        <a:lstStyle/>
        <a:p>
          <a:pPr rtl="0"/>
          <a:r>
            <a:rPr lang="es-ES" dirty="0"/>
            <a:t>DEDUCCIONES:</a:t>
          </a:r>
        </a:p>
      </dgm:t>
    </dgm:pt>
    <dgm:pt modelId="{C57D5DA0-C2CC-46BA-9418-1E010558C7FE}" type="parTrans" cxnId="{1D69ACBE-856B-48E4-A09E-565A1817FFA1}">
      <dgm:prSet/>
      <dgm:spPr/>
      <dgm:t>
        <a:bodyPr/>
        <a:lstStyle/>
        <a:p>
          <a:endParaRPr lang="es-ES"/>
        </a:p>
      </dgm:t>
    </dgm:pt>
    <dgm:pt modelId="{436307D2-6378-4297-AA16-3433A3B13E22}" type="sibTrans" cxnId="{1D69ACBE-856B-48E4-A09E-565A1817FFA1}">
      <dgm:prSet/>
      <dgm:spPr/>
      <dgm:t>
        <a:bodyPr/>
        <a:lstStyle/>
        <a:p>
          <a:endParaRPr lang="es-ES"/>
        </a:p>
      </dgm:t>
    </dgm:pt>
    <dgm:pt modelId="{FC99A886-F44C-4B46-8230-CA41DAA8EABF}">
      <dgm:prSet/>
      <dgm:spPr/>
      <dgm:t>
        <a:bodyPr/>
        <a:lstStyle/>
        <a:p>
          <a:pPr rtl="0"/>
          <a:r>
            <a:rPr lang="es-ES" dirty="0"/>
            <a:t>1. Cotizaciones a la Seguridad Social</a:t>
          </a:r>
        </a:p>
      </dgm:t>
    </dgm:pt>
    <dgm:pt modelId="{DFE6DD68-6CD9-40C2-B162-30F3CB1B8808}" type="parTrans" cxnId="{82F93856-DAE2-4C57-9CD0-37A6A35164A4}">
      <dgm:prSet/>
      <dgm:spPr/>
      <dgm:t>
        <a:bodyPr/>
        <a:lstStyle/>
        <a:p>
          <a:endParaRPr lang="es-ES"/>
        </a:p>
      </dgm:t>
    </dgm:pt>
    <dgm:pt modelId="{D1868FED-1E7F-4D10-B636-E5CD8AFAA82C}" type="sibTrans" cxnId="{82F93856-DAE2-4C57-9CD0-37A6A35164A4}">
      <dgm:prSet/>
      <dgm:spPr/>
      <dgm:t>
        <a:bodyPr/>
        <a:lstStyle/>
        <a:p>
          <a:endParaRPr lang="es-ES"/>
        </a:p>
      </dgm:t>
    </dgm:pt>
    <dgm:pt modelId="{F7E441FC-A3DE-47C7-9C2E-F40EFA6B9354}">
      <dgm:prSet/>
      <dgm:spPr/>
      <dgm:t>
        <a:bodyPr/>
        <a:lstStyle/>
        <a:p>
          <a:pPr rtl="0"/>
          <a:r>
            <a:rPr lang="es-ES" dirty="0"/>
            <a:t>2. IRPF</a:t>
          </a:r>
        </a:p>
      </dgm:t>
    </dgm:pt>
    <dgm:pt modelId="{34BED650-0D23-4FE3-BAA8-DDD09F6A6BFE}" type="parTrans" cxnId="{1CFFB232-F9CE-487A-B4A1-EB6B44CB4975}">
      <dgm:prSet/>
      <dgm:spPr/>
      <dgm:t>
        <a:bodyPr/>
        <a:lstStyle/>
        <a:p>
          <a:endParaRPr lang="es-ES"/>
        </a:p>
      </dgm:t>
    </dgm:pt>
    <dgm:pt modelId="{09B0550A-E1B3-424D-BBF6-928136F4FF49}" type="sibTrans" cxnId="{1CFFB232-F9CE-487A-B4A1-EB6B44CB4975}">
      <dgm:prSet/>
      <dgm:spPr/>
      <dgm:t>
        <a:bodyPr/>
        <a:lstStyle/>
        <a:p>
          <a:endParaRPr lang="es-ES"/>
        </a:p>
      </dgm:t>
    </dgm:pt>
    <dgm:pt modelId="{A46C8A62-1260-44FA-A83C-00B2E816A931}">
      <dgm:prSet/>
      <dgm:spPr/>
      <dgm:t>
        <a:bodyPr/>
        <a:lstStyle/>
        <a:p>
          <a:pPr rtl="0"/>
          <a:r>
            <a:rPr lang="es-ES" dirty="0"/>
            <a:t>3. Otros descuentos: EJ. anticipos</a:t>
          </a:r>
        </a:p>
      </dgm:t>
    </dgm:pt>
    <dgm:pt modelId="{36EAAC22-8C95-49F0-A388-9E6CAD2C05AA}" type="parTrans" cxnId="{CBAD92B3-D89E-4322-8B83-972A314E83AC}">
      <dgm:prSet/>
      <dgm:spPr/>
      <dgm:t>
        <a:bodyPr/>
        <a:lstStyle/>
        <a:p>
          <a:endParaRPr lang="es-ES"/>
        </a:p>
      </dgm:t>
    </dgm:pt>
    <dgm:pt modelId="{548917F1-067D-47B8-B5C5-885BDAA40B17}" type="sibTrans" cxnId="{CBAD92B3-D89E-4322-8B83-972A314E83AC}">
      <dgm:prSet/>
      <dgm:spPr/>
      <dgm:t>
        <a:bodyPr/>
        <a:lstStyle/>
        <a:p>
          <a:endParaRPr lang="es-ES"/>
        </a:p>
      </dgm:t>
    </dgm:pt>
    <dgm:pt modelId="{72243E1A-2CC4-46D7-BD38-9F30850FFBEE}" type="pres">
      <dgm:prSet presAssocID="{066BDEDE-2530-47F2-BD4F-D5E49A92826B}" presName="diagram" presStyleCnt="0">
        <dgm:presLayoutVars>
          <dgm:chPref val="1"/>
          <dgm:dir/>
          <dgm:animOne val="branch"/>
          <dgm:animLvl val="lvl"/>
          <dgm:resizeHandles/>
        </dgm:presLayoutVars>
      </dgm:prSet>
      <dgm:spPr/>
    </dgm:pt>
    <dgm:pt modelId="{E5B7B3A9-FCF0-4590-A6A1-EC2BA62EA0A4}" type="pres">
      <dgm:prSet presAssocID="{986DDE85-4575-4D09-B02D-5EB43A526085}" presName="root" presStyleCnt="0"/>
      <dgm:spPr/>
    </dgm:pt>
    <dgm:pt modelId="{090E6034-0AB4-4D8F-B4F8-E89F72F579AD}" type="pres">
      <dgm:prSet presAssocID="{986DDE85-4575-4D09-B02D-5EB43A526085}" presName="rootComposite" presStyleCnt="0"/>
      <dgm:spPr/>
    </dgm:pt>
    <dgm:pt modelId="{73F010B4-73DE-412D-975D-65959F2C268F}" type="pres">
      <dgm:prSet presAssocID="{986DDE85-4575-4D09-B02D-5EB43A526085}" presName="rootText" presStyleLbl="node1" presStyleIdx="0" presStyleCnt="1" custScaleX="254895"/>
      <dgm:spPr/>
    </dgm:pt>
    <dgm:pt modelId="{97E44D73-EFE2-4D7D-8652-726C83645599}" type="pres">
      <dgm:prSet presAssocID="{986DDE85-4575-4D09-B02D-5EB43A526085}" presName="rootConnector" presStyleLbl="node1" presStyleIdx="0" presStyleCnt="1"/>
      <dgm:spPr/>
    </dgm:pt>
    <dgm:pt modelId="{91D601BA-3AF1-4369-AE8D-831F8B6EAF94}" type="pres">
      <dgm:prSet presAssocID="{986DDE85-4575-4D09-B02D-5EB43A526085}" presName="childShape" presStyleCnt="0"/>
      <dgm:spPr/>
    </dgm:pt>
    <dgm:pt modelId="{016FFB16-5E25-4C89-A09A-A44A7B988603}" type="pres">
      <dgm:prSet presAssocID="{DFE6DD68-6CD9-40C2-B162-30F3CB1B8808}" presName="Name13" presStyleLbl="parChTrans1D2" presStyleIdx="0" presStyleCnt="3"/>
      <dgm:spPr/>
    </dgm:pt>
    <dgm:pt modelId="{C0741FBB-60C1-4A4C-9D86-1D1C9A76B1D8}" type="pres">
      <dgm:prSet presAssocID="{FC99A886-F44C-4B46-8230-CA41DAA8EABF}" presName="childText" presStyleLbl="bgAcc1" presStyleIdx="0" presStyleCnt="3" custScaleX="254894">
        <dgm:presLayoutVars>
          <dgm:bulletEnabled val="1"/>
        </dgm:presLayoutVars>
      </dgm:prSet>
      <dgm:spPr/>
    </dgm:pt>
    <dgm:pt modelId="{51E9F099-C230-4DB0-A57B-B3022B1D2269}" type="pres">
      <dgm:prSet presAssocID="{34BED650-0D23-4FE3-BAA8-DDD09F6A6BFE}" presName="Name13" presStyleLbl="parChTrans1D2" presStyleIdx="1" presStyleCnt="3"/>
      <dgm:spPr/>
    </dgm:pt>
    <dgm:pt modelId="{EF756442-0057-43B0-A220-915111161BB3}" type="pres">
      <dgm:prSet presAssocID="{F7E441FC-A3DE-47C7-9C2E-F40EFA6B9354}" presName="childText" presStyleLbl="bgAcc1" presStyleIdx="1" presStyleCnt="3" custScaleX="254894">
        <dgm:presLayoutVars>
          <dgm:bulletEnabled val="1"/>
        </dgm:presLayoutVars>
      </dgm:prSet>
      <dgm:spPr/>
    </dgm:pt>
    <dgm:pt modelId="{C5AEAF92-F32E-4C55-98CF-9267C7BE618F}" type="pres">
      <dgm:prSet presAssocID="{36EAAC22-8C95-49F0-A388-9E6CAD2C05AA}" presName="Name13" presStyleLbl="parChTrans1D2" presStyleIdx="2" presStyleCnt="3"/>
      <dgm:spPr/>
    </dgm:pt>
    <dgm:pt modelId="{636F103E-F066-4910-A2FE-C031F30ADC78}" type="pres">
      <dgm:prSet presAssocID="{A46C8A62-1260-44FA-A83C-00B2E816A931}" presName="childText" presStyleLbl="bgAcc1" presStyleIdx="2" presStyleCnt="3" custScaleX="254894">
        <dgm:presLayoutVars>
          <dgm:bulletEnabled val="1"/>
        </dgm:presLayoutVars>
      </dgm:prSet>
      <dgm:spPr/>
    </dgm:pt>
  </dgm:ptLst>
  <dgm:cxnLst>
    <dgm:cxn modelId="{9E41E122-0552-4D4F-B789-7F066364E08C}" type="presOf" srcId="{A46C8A62-1260-44FA-A83C-00B2E816A931}" destId="{636F103E-F066-4910-A2FE-C031F30ADC78}" srcOrd="0" destOrd="0" presId="urn:microsoft.com/office/officeart/2005/8/layout/hierarchy3"/>
    <dgm:cxn modelId="{1CFFB232-F9CE-487A-B4A1-EB6B44CB4975}" srcId="{986DDE85-4575-4D09-B02D-5EB43A526085}" destId="{F7E441FC-A3DE-47C7-9C2E-F40EFA6B9354}" srcOrd="1" destOrd="0" parTransId="{34BED650-0D23-4FE3-BAA8-DDD09F6A6BFE}" sibTransId="{09B0550A-E1B3-424D-BBF6-928136F4FF49}"/>
    <dgm:cxn modelId="{C64A025E-3390-4B8F-AD55-CA06A837AB7A}" type="presOf" srcId="{986DDE85-4575-4D09-B02D-5EB43A526085}" destId="{97E44D73-EFE2-4D7D-8652-726C83645599}" srcOrd="1" destOrd="0" presId="urn:microsoft.com/office/officeart/2005/8/layout/hierarchy3"/>
    <dgm:cxn modelId="{33D19944-C759-462A-B60D-DE4AAE1AEF2D}" type="presOf" srcId="{36EAAC22-8C95-49F0-A388-9E6CAD2C05AA}" destId="{C5AEAF92-F32E-4C55-98CF-9267C7BE618F}" srcOrd="0" destOrd="0" presId="urn:microsoft.com/office/officeart/2005/8/layout/hierarchy3"/>
    <dgm:cxn modelId="{CA03534A-9922-478C-9E1B-DA8EF092B88D}" type="presOf" srcId="{DFE6DD68-6CD9-40C2-B162-30F3CB1B8808}" destId="{016FFB16-5E25-4C89-A09A-A44A7B988603}" srcOrd="0" destOrd="0" presId="urn:microsoft.com/office/officeart/2005/8/layout/hierarchy3"/>
    <dgm:cxn modelId="{82F93856-DAE2-4C57-9CD0-37A6A35164A4}" srcId="{986DDE85-4575-4D09-B02D-5EB43A526085}" destId="{FC99A886-F44C-4B46-8230-CA41DAA8EABF}" srcOrd="0" destOrd="0" parTransId="{DFE6DD68-6CD9-40C2-B162-30F3CB1B8808}" sibTransId="{D1868FED-1E7F-4D10-B636-E5CD8AFAA82C}"/>
    <dgm:cxn modelId="{5F66C17C-3171-4A12-BB91-65B29D6FE97E}" type="presOf" srcId="{FC99A886-F44C-4B46-8230-CA41DAA8EABF}" destId="{C0741FBB-60C1-4A4C-9D86-1D1C9A76B1D8}" srcOrd="0" destOrd="0" presId="urn:microsoft.com/office/officeart/2005/8/layout/hierarchy3"/>
    <dgm:cxn modelId="{6A11EA9A-F187-4F6B-BD13-F3B8D86BF0CE}" type="presOf" srcId="{066BDEDE-2530-47F2-BD4F-D5E49A92826B}" destId="{72243E1A-2CC4-46D7-BD38-9F30850FFBEE}" srcOrd="0" destOrd="0" presId="urn:microsoft.com/office/officeart/2005/8/layout/hierarchy3"/>
    <dgm:cxn modelId="{CBAD92B3-D89E-4322-8B83-972A314E83AC}" srcId="{986DDE85-4575-4D09-B02D-5EB43A526085}" destId="{A46C8A62-1260-44FA-A83C-00B2E816A931}" srcOrd="2" destOrd="0" parTransId="{36EAAC22-8C95-49F0-A388-9E6CAD2C05AA}" sibTransId="{548917F1-067D-47B8-B5C5-885BDAA40B17}"/>
    <dgm:cxn modelId="{7DA266B5-612F-4BFC-B6B9-AE14E4167133}" type="presOf" srcId="{986DDE85-4575-4D09-B02D-5EB43A526085}" destId="{73F010B4-73DE-412D-975D-65959F2C268F}" srcOrd="0" destOrd="0" presId="urn:microsoft.com/office/officeart/2005/8/layout/hierarchy3"/>
    <dgm:cxn modelId="{09C439B9-CC2C-4277-A7BF-918B76076940}" type="presOf" srcId="{F7E441FC-A3DE-47C7-9C2E-F40EFA6B9354}" destId="{EF756442-0057-43B0-A220-915111161BB3}" srcOrd="0" destOrd="0" presId="urn:microsoft.com/office/officeart/2005/8/layout/hierarchy3"/>
    <dgm:cxn modelId="{F9B5E3BD-8D04-4508-9EA0-C8CAE4EF94C2}" type="presOf" srcId="{34BED650-0D23-4FE3-BAA8-DDD09F6A6BFE}" destId="{51E9F099-C230-4DB0-A57B-B3022B1D2269}" srcOrd="0" destOrd="0" presId="urn:microsoft.com/office/officeart/2005/8/layout/hierarchy3"/>
    <dgm:cxn modelId="{1D69ACBE-856B-48E4-A09E-565A1817FFA1}" srcId="{066BDEDE-2530-47F2-BD4F-D5E49A92826B}" destId="{986DDE85-4575-4D09-B02D-5EB43A526085}" srcOrd="0" destOrd="0" parTransId="{C57D5DA0-C2CC-46BA-9418-1E010558C7FE}" sibTransId="{436307D2-6378-4297-AA16-3433A3B13E22}"/>
    <dgm:cxn modelId="{08B66A22-3BD1-4FA2-BE11-3A3F05D31CC6}" type="presParOf" srcId="{72243E1A-2CC4-46D7-BD38-9F30850FFBEE}" destId="{E5B7B3A9-FCF0-4590-A6A1-EC2BA62EA0A4}" srcOrd="0" destOrd="0" presId="urn:microsoft.com/office/officeart/2005/8/layout/hierarchy3"/>
    <dgm:cxn modelId="{723F99AC-CF52-4D44-BFE9-F3E4939B86A9}" type="presParOf" srcId="{E5B7B3A9-FCF0-4590-A6A1-EC2BA62EA0A4}" destId="{090E6034-0AB4-4D8F-B4F8-E89F72F579AD}" srcOrd="0" destOrd="0" presId="urn:microsoft.com/office/officeart/2005/8/layout/hierarchy3"/>
    <dgm:cxn modelId="{BC94C127-E041-44DF-9BF8-81B239CC36EC}" type="presParOf" srcId="{090E6034-0AB4-4D8F-B4F8-E89F72F579AD}" destId="{73F010B4-73DE-412D-975D-65959F2C268F}" srcOrd="0" destOrd="0" presId="urn:microsoft.com/office/officeart/2005/8/layout/hierarchy3"/>
    <dgm:cxn modelId="{8DD76506-5ED0-4902-AF52-CD15960DF080}" type="presParOf" srcId="{090E6034-0AB4-4D8F-B4F8-E89F72F579AD}" destId="{97E44D73-EFE2-4D7D-8652-726C83645599}" srcOrd="1" destOrd="0" presId="urn:microsoft.com/office/officeart/2005/8/layout/hierarchy3"/>
    <dgm:cxn modelId="{56F964A2-C3F4-480E-BDDE-061F87B56635}" type="presParOf" srcId="{E5B7B3A9-FCF0-4590-A6A1-EC2BA62EA0A4}" destId="{91D601BA-3AF1-4369-AE8D-831F8B6EAF94}" srcOrd="1" destOrd="0" presId="urn:microsoft.com/office/officeart/2005/8/layout/hierarchy3"/>
    <dgm:cxn modelId="{F32CC452-8033-4F63-9047-FFD6342FB920}" type="presParOf" srcId="{91D601BA-3AF1-4369-AE8D-831F8B6EAF94}" destId="{016FFB16-5E25-4C89-A09A-A44A7B988603}" srcOrd="0" destOrd="0" presId="urn:microsoft.com/office/officeart/2005/8/layout/hierarchy3"/>
    <dgm:cxn modelId="{31A343F8-DB35-4613-A442-74182DBD0A79}" type="presParOf" srcId="{91D601BA-3AF1-4369-AE8D-831F8B6EAF94}" destId="{C0741FBB-60C1-4A4C-9D86-1D1C9A76B1D8}" srcOrd="1" destOrd="0" presId="urn:microsoft.com/office/officeart/2005/8/layout/hierarchy3"/>
    <dgm:cxn modelId="{11A3C348-2722-4A29-9A62-A0603D05422F}" type="presParOf" srcId="{91D601BA-3AF1-4369-AE8D-831F8B6EAF94}" destId="{51E9F099-C230-4DB0-A57B-B3022B1D2269}" srcOrd="2" destOrd="0" presId="urn:microsoft.com/office/officeart/2005/8/layout/hierarchy3"/>
    <dgm:cxn modelId="{A8009C7B-C569-4E49-9360-73966B591578}" type="presParOf" srcId="{91D601BA-3AF1-4369-AE8D-831F8B6EAF94}" destId="{EF756442-0057-43B0-A220-915111161BB3}" srcOrd="3" destOrd="0" presId="urn:microsoft.com/office/officeart/2005/8/layout/hierarchy3"/>
    <dgm:cxn modelId="{793A39A5-7B9F-4074-9A51-BBAE0F306E25}" type="presParOf" srcId="{91D601BA-3AF1-4369-AE8D-831F8B6EAF94}" destId="{C5AEAF92-F32E-4C55-98CF-9267C7BE618F}" srcOrd="4" destOrd="0" presId="urn:microsoft.com/office/officeart/2005/8/layout/hierarchy3"/>
    <dgm:cxn modelId="{97DB0655-7569-49D6-BACC-EECFF264BC0B}" type="presParOf" srcId="{91D601BA-3AF1-4369-AE8D-831F8B6EAF94}" destId="{636F103E-F066-4910-A2FE-C031F30ADC78}"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66BDEDE-2530-47F2-BD4F-D5E49A92826B}" type="doc">
      <dgm:prSet loTypeId="urn:microsoft.com/office/officeart/2005/8/layout/hierarchy3" loCatId="hierarchy" qsTypeId="urn:microsoft.com/office/officeart/2005/8/quickstyle/simple1" qsCatId="simple" csTypeId="urn:microsoft.com/office/officeart/2005/8/colors/colorful3" csCatId="colorful" phldr="1"/>
      <dgm:spPr/>
      <dgm:t>
        <a:bodyPr/>
        <a:lstStyle/>
        <a:p>
          <a:endParaRPr lang="es-ES"/>
        </a:p>
      </dgm:t>
    </dgm:pt>
    <dgm:pt modelId="{986DDE85-4575-4D09-B02D-5EB43A526085}">
      <dgm:prSet/>
      <dgm:spPr/>
      <dgm:t>
        <a:bodyPr/>
        <a:lstStyle/>
        <a:p>
          <a:pPr rtl="0"/>
          <a:r>
            <a:rPr lang="es-ES" dirty="0"/>
            <a:t>DEVENGOS:</a:t>
          </a:r>
        </a:p>
      </dgm:t>
    </dgm:pt>
    <dgm:pt modelId="{C57D5DA0-C2CC-46BA-9418-1E010558C7FE}" type="parTrans" cxnId="{1D69ACBE-856B-48E4-A09E-565A1817FFA1}">
      <dgm:prSet/>
      <dgm:spPr/>
      <dgm:t>
        <a:bodyPr/>
        <a:lstStyle/>
        <a:p>
          <a:endParaRPr lang="es-ES"/>
        </a:p>
      </dgm:t>
    </dgm:pt>
    <dgm:pt modelId="{436307D2-6378-4297-AA16-3433A3B13E22}" type="sibTrans" cxnId="{1D69ACBE-856B-48E4-A09E-565A1817FFA1}">
      <dgm:prSet/>
      <dgm:spPr/>
      <dgm:t>
        <a:bodyPr/>
        <a:lstStyle/>
        <a:p>
          <a:endParaRPr lang="es-ES"/>
        </a:p>
      </dgm:t>
    </dgm:pt>
    <dgm:pt modelId="{FC99A886-F44C-4B46-8230-CA41DAA8EABF}">
      <dgm:prSet/>
      <dgm:spPr/>
      <dgm:t>
        <a:bodyPr/>
        <a:lstStyle/>
        <a:p>
          <a:pPr rtl="0"/>
          <a:r>
            <a:rPr lang="es-ES" dirty="0"/>
            <a:t>1. Salario Base</a:t>
          </a:r>
        </a:p>
      </dgm:t>
    </dgm:pt>
    <dgm:pt modelId="{DFE6DD68-6CD9-40C2-B162-30F3CB1B8808}" type="parTrans" cxnId="{82F93856-DAE2-4C57-9CD0-37A6A35164A4}">
      <dgm:prSet/>
      <dgm:spPr/>
      <dgm:t>
        <a:bodyPr/>
        <a:lstStyle/>
        <a:p>
          <a:endParaRPr lang="es-ES"/>
        </a:p>
      </dgm:t>
    </dgm:pt>
    <dgm:pt modelId="{D1868FED-1E7F-4D10-B636-E5CD8AFAA82C}" type="sibTrans" cxnId="{82F93856-DAE2-4C57-9CD0-37A6A35164A4}">
      <dgm:prSet/>
      <dgm:spPr/>
      <dgm:t>
        <a:bodyPr/>
        <a:lstStyle/>
        <a:p>
          <a:endParaRPr lang="es-ES"/>
        </a:p>
      </dgm:t>
    </dgm:pt>
    <dgm:pt modelId="{F7E441FC-A3DE-47C7-9C2E-F40EFA6B9354}">
      <dgm:prSet/>
      <dgm:spPr/>
      <dgm:t>
        <a:bodyPr/>
        <a:lstStyle/>
        <a:p>
          <a:pPr rtl="0"/>
          <a:r>
            <a:rPr lang="es-ES" dirty="0"/>
            <a:t>2. Complementos salariales</a:t>
          </a:r>
        </a:p>
      </dgm:t>
    </dgm:pt>
    <dgm:pt modelId="{34BED650-0D23-4FE3-BAA8-DDD09F6A6BFE}" type="parTrans" cxnId="{1CFFB232-F9CE-487A-B4A1-EB6B44CB4975}">
      <dgm:prSet/>
      <dgm:spPr/>
      <dgm:t>
        <a:bodyPr/>
        <a:lstStyle/>
        <a:p>
          <a:endParaRPr lang="es-ES"/>
        </a:p>
      </dgm:t>
    </dgm:pt>
    <dgm:pt modelId="{09B0550A-E1B3-424D-BBF6-928136F4FF49}" type="sibTrans" cxnId="{1CFFB232-F9CE-487A-B4A1-EB6B44CB4975}">
      <dgm:prSet/>
      <dgm:spPr/>
      <dgm:t>
        <a:bodyPr/>
        <a:lstStyle/>
        <a:p>
          <a:endParaRPr lang="es-ES"/>
        </a:p>
      </dgm:t>
    </dgm:pt>
    <dgm:pt modelId="{FA92D2B1-E899-41F9-A514-13C47CF8FBC0}">
      <dgm:prSet/>
      <dgm:spPr/>
      <dgm:t>
        <a:bodyPr/>
        <a:lstStyle/>
        <a:p>
          <a:pPr rtl="0"/>
          <a:r>
            <a:rPr lang="es-ES" dirty="0"/>
            <a:t>3. Complementos extrasalariales (SUPLIDOS)</a:t>
          </a:r>
        </a:p>
      </dgm:t>
    </dgm:pt>
    <dgm:pt modelId="{5FB7B88F-2E0F-4390-9E04-2A0F509CBBF1}" type="parTrans" cxnId="{8FD70365-21E6-4160-9C2A-94976ED5DADD}">
      <dgm:prSet/>
      <dgm:spPr/>
      <dgm:t>
        <a:bodyPr/>
        <a:lstStyle/>
        <a:p>
          <a:endParaRPr lang="es-ES"/>
        </a:p>
      </dgm:t>
    </dgm:pt>
    <dgm:pt modelId="{83422390-B96F-4225-9D85-F03FA70A348D}" type="sibTrans" cxnId="{8FD70365-21E6-4160-9C2A-94976ED5DADD}">
      <dgm:prSet/>
      <dgm:spPr/>
      <dgm:t>
        <a:bodyPr/>
        <a:lstStyle/>
        <a:p>
          <a:endParaRPr lang="es-ES"/>
        </a:p>
      </dgm:t>
    </dgm:pt>
    <dgm:pt modelId="{A46C8A62-1260-44FA-A83C-00B2E816A931}">
      <dgm:prSet/>
      <dgm:spPr/>
      <dgm:t>
        <a:bodyPr/>
        <a:lstStyle/>
        <a:p>
          <a:pPr rtl="0"/>
          <a:r>
            <a:rPr lang="es-ES" dirty="0"/>
            <a:t>4. Pagas extraordinarias</a:t>
          </a:r>
        </a:p>
      </dgm:t>
    </dgm:pt>
    <dgm:pt modelId="{36EAAC22-8C95-49F0-A388-9E6CAD2C05AA}" type="parTrans" cxnId="{CBAD92B3-D89E-4322-8B83-972A314E83AC}">
      <dgm:prSet/>
      <dgm:spPr/>
      <dgm:t>
        <a:bodyPr/>
        <a:lstStyle/>
        <a:p>
          <a:endParaRPr lang="es-ES"/>
        </a:p>
      </dgm:t>
    </dgm:pt>
    <dgm:pt modelId="{548917F1-067D-47B8-B5C5-885BDAA40B17}" type="sibTrans" cxnId="{CBAD92B3-D89E-4322-8B83-972A314E83AC}">
      <dgm:prSet/>
      <dgm:spPr/>
      <dgm:t>
        <a:bodyPr/>
        <a:lstStyle/>
        <a:p>
          <a:endParaRPr lang="es-ES"/>
        </a:p>
      </dgm:t>
    </dgm:pt>
    <dgm:pt modelId="{E7C41C43-C479-4489-B2F0-E8C9BB170FCB}">
      <dgm:prSet/>
      <dgm:spPr/>
      <dgm:t>
        <a:bodyPr/>
        <a:lstStyle/>
        <a:p>
          <a:pPr rtl="0"/>
          <a:r>
            <a:rPr lang="es-ES" dirty="0"/>
            <a:t>5. Salario en especie</a:t>
          </a:r>
        </a:p>
      </dgm:t>
    </dgm:pt>
    <dgm:pt modelId="{D92D6728-27BF-4F1F-A147-08D844E577BA}" type="parTrans" cxnId="{64104CF5-E2B3-45C2-A41C-CC964FAF95AB}">
      <dgm:prSet/>
      <dgm:spPr/>
      <dgm:t>
        <a:bodyPr/>
        <a:lstStyle/>
        <a:p>
          <a:endParaRPr lang="es-ES"/>
        </a:p>
      </dgm:t>
    </dgm:pt>
    <dgm:pt modelId="{7D1123DA-2427-4898-8681-829564EE6D89}" type="sibTrans" cxnId="{64104CF5-E2B3-45C2-A41C-CC964FAF95AB}">
      <dgm:prSet/>
      <dgm:spPr/>
      <dgm:t>
        <a:bodyPr/>
        <a:lstStyle/>
        <a:p>
          <a:endParaRPr lang="es-ES"/>
        </a:p>
      </dgm:t>
    </dgm:pt>
    <dgm:pt modelId="{3B99B646-9C7B-4191-8D9E-6CB808E1A9EB}">
      <dgm:prSet/>
      <dgm:spPr/>
      <dgm:t>
        <a:bodyPr/>
        <a:lstStyle/>
        <a:p>
          <a:pPr rtl="0"/>
          <a:r>
            <a:rPr lang="es-ES" dirty="0"/>
            <a:t>6. Indemnizaciones, prestaciones de SS, etc.</a:t>
          </a:r>
        </a:p>
      </dgm:t>
    </dgm:pt>
    <dgm:pt modelId="{8D37B4D0-25BD-443A-AB6B-1B8924E595AA}" type="parTrans" cxnId="{5B6EE142-C0C7-4B04-8CF1-7182F802E4F9}">
      <dgm:prSet/>
      <dgm:spPr/>
      <dgm:t>
        <a:bodyPr/>
        <a:lstStyle/>
        <a:p>
          <a:endParaRPr lang="es-ES"/>
        </a:p>
      </dgm:t>
    </dgm:pt>
    <dgm:pt modelId="{CC1D7E5D-C803-4B3D-8B3F-58EF4A34BB87}" type="sibTrans" cxnId="{5B6EE142-C0C7-4B04-8CF1-7182F802E4F9}">
      <dgm:prSet/>
      <dgm:spPr/>
      <dgm:t>
        <a:bodyPr/>
        <a:lstStyle/>
        <a:p>
          <a:endParaRPr lang="es-ES"/>
        </a:p>
      </dgm:t>
    </dgm:pt>
    <dgm:pt modelId="{72243E1A-2CC4-46D7-BD38-9F30850FFBEE}" type="pres">
      <dgm:prSet presAssocID="{066BDEDE-2530-47F2-BD4F-D5E49A92826B}" presName="diagram" presStyleCnt="0">
        <dgm:presLayoutVars>
          <dgm:chPref val="1"/>
          <dgm:dir/>
          <dgm:animOne val="branch"/>
          <dgm:animLvl val="lvl"/>
          <dgm:resizeHandles/>
        </dgm:presLayoutVars>
      </dgm:prSet>
      <dgm:spPr/>
    </dgm:pt>
    <dgm:pt modelId="{E5B7B3A9-FCF0-4590-A6A1-EC2BA62EA0A4}" type="pres">
      <dgm:prSet presAssocID="{986DDE85-4575-4D09-B02D-5EB43A526085}" presName="root" presStyleCnt="0"/>
      <dgm:spPr/>
    </dgm:pt>
    <dgm:pt modelId="{090E6034-0AB4-4D8F-B4F8-E89F72F579AD}" type="pres">
      <dgm:prSet presAssocID="{986DDE85-4575-4D09-B02D-5EB43A526085}" presName="rootComposite" presStyleCnt="0"/>
      <dgm:spPr/>
    </dgm:pt>
    <dgm:pt modelId="{73F010B4-73DE-412D-975D-65959F2C268F}" type="pres">
      <dgm:prSet presAssocID="{986DDE85-4575-4D09-B02D-5EB43A526085}" presName="rootText" presStyleLbl="node1" presStyleIdx="0" presStyleCnt="1" custScaleX="254895"/>
      <dgm:spPr/>
    </dgm:pt>
    <dgm:pt modelId="{97E44D73-EFE2-4D7D-8652-726C83645599}" type="pres">
      <dgm:prSet presAssocID="{986DDE85-4575-4D09-B02D-5EB43A526085}" presName="rootConnector" presStyleLbl="node1" presStyleIdx="0" presStyleCnt="1"/>
      <dgm:spPr/>
    </dgm:pt>
    <dgm:pt modelId="{91D601BA-3AF1-4369-AE8D-831F8B6EAF94}" type="pres">
      <dgm:prSet presAssocID="{986DDE85-4575-4D09-B02D-5EB43A526085}" presName="childShape" presStyleCnt="0"/>
      <dgm:spPr/>
    </dgm:pt>
    <dgm:pt modelId="{016FFB16-5E25-4C89-A09A-A44A7B988603}" type="pres">
      <dgm:prSet presAssocID="{DFE6DD68-6CD9-40C2-B162-30F3CB1B8808}" presName="Name13" presStyleLbl="parChTrans1D2" presStyleIdx="0" presStyleCnt="6"/>
      <dgm:spPr/>
    </dgm:pt>
    <dgm:pt modelId="{C0741FBB-60C1-4A4C-9D86-1D1C9A76B1D8}" type="pres">
      <dgm:prSet presAssocID="{FC99A886-F44C-4B46-8230-CA41DAA8EABF}" presName="childText" presStyleLbl="bgAcc1" presStyleIdx="0" presStyleCnt="6" custScaleX="350282">
        <dgm:presLayoutVars>
          <dgm:bulletEnabled val="1"/>
        </dgm:presLayoutVars>
      </dgm:prSet>
      <dgm:spPr/>
    </dgm:pt>
    <dgm:pt modelId="{51E9F099-C230-4DB0-A57B-B3022B1D2269}" type="pres">
      <dgm:prSet presAssocID="{34BED650-0D23-4FE3-BAA8-DDD09F6A6BFE}" presName="Name13" presStyleLbl="parChTrans1D2" presStyleIdx="1" presStyleCnt="6"/>
      <dgm:spPr/>
    </dgm:pt>
    <dgm:pt modelId="{EF756442-0057-43B0-A220-915111161BB3}" type="pres">
      <dgm:prSet presAssocID="{F7E441FC-A3DE-47C7-9C2E-F40EFA6B9354}" presName="childText" presStyleLbl="bgAcc1" presStyleIdx="1" presStyleCnt="6" custScaleX="350282">
        <dgm:presLayoutVars>
          <dgm:bulletEnabled val="1"/>
        </dgm:presLayoutVars>
      </dgm:prSet>
      <dgm:spPr/>
    </dgm:pt>
    <dgm:pt modelId="{033D5130-FEDA-4608-BD53-E999982AFE24}" type="pres">
      <dgm:prSet presAssocID="{5FB7B88F-2E0F-4390-9E04-2A0F509CBBF1}" presName="Name13" presStyleLbl="parChTrans1D2" presStyleIdx="2" presStyleCnt="6"/>
      <dgm:spPr/>
    </dgm:pt>
    <dgm:pt modelId="{9C556E9A-E466-491A-922B-B5E05A0FACD2}" type="pres">
      <dgm:prSet presAssocID="{FA92D2B1-E899-41F9-A514-13C47CF8FBC0}" presName="childText" presStyleLbl="bgAcc1" presStyleIdx="2" presStyleCnt="6" custScaleX="350282">
        <dgm:presLayoutVars>
          <dgm:bulletEnabled val="1"/>
        </dgm:presLayoutVars>
      </dgm:prSet>
      <dgm:spPr/>
    </dgm:pt>
    <dgm:pt modelId="{C5AEAF92-F32E-4C55-98CF-9267C7BE618F}" type="pres">
      <dgm:prSet presAssocID="{36EAAC22-8C95-49F0-A388-9E6CAD2C05AA}" presName="Name13" presStyleLbl="parChTrans1D2" presStyleIdx="3" presStyleCnt="6"/>
      <dgm:spPr/>
    </dgm:pt>
    <dgm:pt modelId="{636F103E-F066-4910-A2FE-C031F30ADC78}" type="pres">
      <dgm:prSet presAssocID="{A46C8A62-1260-44FA-A83C-00B2E816A931}" presName="childText" presStyleLbl="bgAcc1" presStyleIdx="3" presStyleCnt="6" custScaleX="350282">
        <dgm:presLayoutVars>
          <dgm:bulletEnabled val="1"/>
        </dgm:presLayoutVars>
      </dgm:prSet>
      <dgm:spPr/>
    </dgm:pt>
    <dgm:pt modelId="{9B6C3FE3-B24C-427D-8C27-BEE1EFB0AB18}" type="pres">
      <dgm:prSet presAssocID="{D92D6728-27BF-4F1F-A147-08D844E577BA}" presName="Name13" presStyleLbl="parChTrans1D2" presStyleIdx="4" presStyleCnt="6"/>
      <dgm:spPr/>
    </dgm:pt>
    <dgm:pt modelId="{7D2F07F2-048D-42DA-909E-4FF47AA995FD}" type="pres">
      <dgm:prSet presAssocID="{E7C41C43-C479-4489-B2F0-E8C9BB170FCB}" presName="childText" presStyleLbl="bgAcc1" presStyleIdx="4" presStyleCnt="6" custScaleX="351006">
        <dgm:presLayoutVars>
          <dgm:bulletEnabled val="1"/>
        </dgm:presLayoutVars>
      </dgm:prSet>
      <dgm:spPr/>
    </dgm:pt>
    <dgm:pt modelId="{834AC67C-D111-4DE3-97A6-8C67BC8B7C37}" type="pres">
      <dgm:prSet presAssocID="{8D37B4D0-25BD-443A-AB6B-1B8924E595AA}" presName="Name13" presStyleLbl="parChTrans1D2" presStyleIdx="5" presStyleCnt="6"/>
      <dgm:spPr/>
    </dgm:pt>
    <dgm:pt modelId="{99A91915-8BD7-455E-AC3E-217140BECB29}" type="pres">
      <dgm:prSet presAssocID="{3B99B646-9C7B-4191-8D9E-6CB808E1A9EB}" presName="childText" presStyleLbl="bgAcc1" presStyleIdx="5" presStyleCnt="6" custScaleX="351006">
        <dgm:presLayoutVars>
          <dgm:bulletEnabled val="1"/>
        </dgm:presLayoutVars>
      </dgm:prSet>
      <dgm:spPr/>
    </dgm:pt>
  </dgm:ptLst>
  <dgm:cxnLst>
    <dgm:cxn modelId="{625C8109-040D-4165-BC2D-643D090AD555}" type="presOf" srcId="{3B99B646-9C7B-4191-8D9E-6CB808E1A9EB}" destId="{99A91915-8BD7-455E-AC3E-217140BECB29}" srcOrd="0" destOrd="0" presId="urn:microsoft.com/office/officeart/2005/8/layout/hierarchy3"/>
    <dgm:cxn modelId="{92E92E0C-AF3C-4A4B-8A53-4C8848DC7D4A}" type="presOf" srcId="{FA92D2B1-E899-41F9-A514-13C47CF8FBC0}" destId="{9C556E9A-E466-491A-922B-B5E05A0FACD2}" srcOrd="0" destOrd="0" presId="urn:microsoft.com/office/officeart/2005/8/layout/hierarchy3"/>
    <dgm:cxn modelId="{9E41E122-0552-4D4F-B789-7F066364E08C}" type="presOf" srcId="{A46C8A62-1260-44FA-A83C-00B2E816A931}" destId="{636F103E-F066-4910-A2FE-C031F30ADC78}" srcOrd="0" destOrd="0" presId="urn:microsoft.com/office/officeart/2005/8/layout/hierarchy3"/>
    <dgm:cxn modelId="{1CFFB232-F9CE-487A-B4A1-EB6B44CB4975}" srcId="{986DDE85-4575-4D09-B02D-5EB43A526085}" destId="{F7E441FC-A3DE-47C7-9C2E-F40EFA6B9354}" srcOrd="1" destOrd="0" parTransId="{34BED650-0D23-4FE3-BAA8-DDD09F6A6BFE}" sibTransId="{09B0550A-E1B3-424D-BBF6-928136F4FF49}"/>
    <dgm:cxn modelId="{C64A025E-3390-4B8F-AD55-CA06A837AB7A}" type="presOf" srcId="{986DDE85-4575-4D09-B02D-5EB43A526085}" destId="{97E44D73-EFE2-4D7D-8652-726C83645599}" srcOrd="1" destOrd="0" presId="urn:microsoft.com/office/officeart/2005/8/layout/hierarchy3"/>
    <dgm:cxn modelId="{5B6EE142-C0C7-4B04-8CF1-7182F802E4F9}" srcId="{986DDE85-4575-4D09-B02D-5EB43A526085}" destId="{3B99B646-9C7B-4191-8D9E-6CB808E1A9EB}" srcOrd="5" destOrd="0" parTransId="{8D37B4D0-25BD-443A-AB6B-1B8924E595AA}" sibTransId="{CC1D7E5D-C803-4B3D-8B3F-58EF4A34BB87}"/>
    <dgm:cxn modelId="{33D19944-C759-462A-B60D-DE4AAE1AEF2D}" type="presOf" srcId="{36EAAC22-8C95-49F0-A388-9E6CAD2C05AA}" destId="{C5AEAF92-F32E-4C55-98CF-9267C7BE618F}" srcOrd="0" destOrd="0" presId="urn:microsoft.com/office/officeart/2005/8/layout/hierarchy3"/>
    <dgm:cxn modelId="{8FD70365-21E6-4160-9C2A-94976ED5DADD}" srcId="{986DDE85-4575-4D09-B02D-5EB43A526085}" destId="{FA92D2B1-E899-41F9-A514-13C47CF8FBC0}" srcOrd="2" destOrd="0" parTransId="{5FB7B88F-2E0F-4390-9E04-2A0F509CBBF1}" sibTransId="{83422390-B96F-4225-9D85-F03FA70A348D}"/>
    <dgm:cxn modelId="{CA03534A-9922-478C-9E1B-DA8EF092B88D}" type="presOf" srcId="{DFE6DD68-6CD9-40C2-B162-30F3CB1B8808}" destId="{016FFB16-5E25-4C89-A09A-A44A7B988603}" srcOrd="0" destOrd="0" presId="urn:microsoft.com/office/officeart/2005/8/layout/hierarchy3"/>
    <dgm:cxn modelId="{92333F4E-B0AE-4B28-8AD4-6A361D8D0F6C}" type="presOf" srcId="{5FB7B88F-2E0F-4390-9E04-2A0F509CBBF1}" destId="{033D5130-FEDA-4608-BD53-E999982AFE24}" srcOrd="0" destOrd="0" presId="urn:microsoft.com/office/officeart/2005/8/layout/hierarchy3"/>
    <dgm:cxn modelId="{82F93856-DAE2-4C57-9CD0-37A6A35164A4}" srcId="{986DDE85-4575-4D09-B02D-5EB43A526085}" destId="{FC99A886-F44C-4B46-8230-CA41DAA8EABF}" srcOrd="0" destOrd="0" parTransId="{DFE6DD68-6CD9-40C2-B162-30F3CB1B8808}" sibTransId="{D1868FED-1E7F-4D10-B636-E5CD8AFAA82C}"/>
    <dgm:cxn modelId="{5F66C17C-3171-4A12-BB91-65B29D6FE97E}" type="presOf" srcId="{FC99A886-F44C-4B46-8230-CA41DAA8EABF}" destId="{C0741FBB-60C1-4A4C-9D86-1D1C9A76B1D8}" srcOrd="0" destOrd="0" presId="urn:microsoft.com/office/officeart/2005/8/layout/hierarchy3"/>
    <dgm:cxn modelId="{4CEEBB7F-751B-4207-8886-B8ECF33F8A2C}" type="presOf" srcId="{D92D6728-27BF-4F1F-A147-08D844E577BA}" destId="{9B6C3FE3-B24C-427D-8C27-BEE1EFB0AB18}" srcOrd="0" destOrd="0" presId="urn:microsoft.com/office/officeart/2005/8/layout/hierarchy3"/>
    <dgm:cxn modelId="{9DD83990-27C8-4094-9220-2F7724050FF7}" type="presOf" srcId="{E7C41C43-C479-4489-B2F0-E8C9BB170FCB}" destId="{7D2F07F2-048D-42DA-909E-4FF47AA995FD}" srcOrd="0" destOrd="0" presId="urn:microsoft.com/office/officeart/2005/8/layout/hierarchy3"/>
    <dgm:cxn modelId="{6A11EA9A-F187-4F6B-BD13-F3B8D86BF0CE}" type="presOf" srcId="{066BDEDE-2530-47F2-BD4F-D5E49A92826B}" destId="{72243E1A-2CC4-46D7-BD38-9F30850FFBEE}" srcOrd="0" destOrd="0" presId="urn:microsoft.com/office/officeart/2005/8/layout/hierarchy3"/>
    <dgm:cxn modelId="{CBAD92B3-D89E-4322-8B83-972A314E83AC}" srcId="{986DDE85-4575-4D09-B02D-5EB43A526085}" destId="{A46C8A62-1260-44FA-A83C-00B2E816A931}" srcOrd="3" destOrd="0" parTransId="{36EAAC22-8C95-49F0-A388-9E6CAD2C05AA}" sibTransId="{548917F1-067D-47B8-B5C5-885BDAA40B17}"/>
    <dgm:cxn modelId="{7DA266B5-612F-4BFC-B6B9-AE14E4167133}" type="presOf" srcId="{986DDE85-4575-4D09-B02D-5EB43A526085}" destId="{73F010B4-73DE-412D-975D-65959F2C268F}" srcOrd="0" destOrd="0" presId="urn:microsoft.com/office/officeart/2005/8/layout/hierarchy3"/>
    <dgm:cxn modelId="{09C439B9-CC2C-4277-A7BF-918B76076940}" type="presOf" srcId="{F7E441FC-A3DE-47C7-9C2E-F40EFA6B9354}" destId="{EF756442-0057-43B0-A220-915111161BB3}" srcOrd="0" destOrd="0" presId="urn:microsoft.com/office/officeart/2005/8/layout/hierarchy3"/>
    <dgm:cxn modelId="{F9B5E3BD-8D04-4508-9EA0-C8CAE4EF94C2}" type="presOf" srcId="{34BED650-0D23-4FE3-BAA8-DDD09F6A6BFE}" destId="{51E9F099-C230-4DB0-A57B-B3022B1D2269}" srcOrd="0" destOrd="0" presId="urn:microsoft.com/office/officeart/2005/8/layout/hierarchy3"/>
    <dgm:cxn modelId="{1D69ACBE-856B-48E4-A09E-565A1817FFA1}" srcId="{066BDEDE-2530-47F2-BD4F-D5E49A92826B}" destId="{986DDE85-4575-4D09-B02D-5EB43A526085}" srcOrd="0" destOrd="0" parTransId="{C57D5DA0-C2CC-46BA-9418-1E010558C7FE}" sibTransId="{436307D2-6378-4297-AA16-3433A3B13E22}"/>
    <dgm:cxn modelId="{64104CF5-E2B3-45C2-A41C-CC964FAF95AB}" srcId="{986DDE85-4575-4D09-B02D-5EB43A526085}" destId="{E7C41C43-C479-4489-B2F0-E8C9BB170FCB}" srcOrd="4" destOrd="0" parTransId="{D92D6728-27BF-4F1F-A147-08D844E577BA}" sibTransId="{7D1123DA-2427-4898-8681-829564EE6D89}"/>
    <dgm:cxn modelId="{E489EDFC-1CF5-44EC-A85A-DAEB3E438B5E}" type="presOf" srcId="{8D37B4D0-25BD-443A-AB6B-1B8924E595AA}" destId="{834AC67C-D111-4DE3-97A6-8C67BC8B7C37}" srcOrd="0" destOrd="0" presId="urn:microsoft.com/office/officeart/2005/8/layout/hierarchy3"/>
    <dgm:cxn modelId="{08B66A22-3BD1-4FA2-BE11-3A3F05D31CC6}" type="presParOf" srcId="{72243E1A-2CC4-46D7-BD38-9F30850FFBEE}" destId="{E5B7B3A9-FCF0-4590-A6A1-EC2BA62EA0A4}" srcOrd="0" destOrd="0" presId="urn:microsoft.com/office/officeart/2005/8/layout/hierarchy3"/>
    <dgm:cxn modelId="{723F99AC-CF52-4D44-BFE9-F3E4939B86A9}" type="presParOf" srcId="{E5B7B3A9-FCF0-4590-A6A1-EC2BA62EA0A4}" destId="{090E6034-0AB4-4D8F-B4F8-E89F72F579AD}" srcOrd="0" destOrd="0" presId="urn:microsoft.com/office/officeart/2005/8/layout/hierarchy3"/>
    <dgm:cxn modelId="{BC94C127-E041-44DF-9BF8-81B239CC36EC}" type="presParOf" srcId="{090E6034-0AB4-4D8F-B4F8-E89F72F579AD}" destId="{73F010B4-73DE-412D-975D-65959F2C268F}" srcOrd="0" destOrd="0" presId="urn:microsoft.com/office/officeart/2005/8/layout/hierarchy3"/>
    <dgm:cxn modelId="{8DD76506-5ED0-4902-AF52-CD15960DF080}" type="presParOf" srcId="{090E6034-0AB4-4D8F-B4F8-E89F72F579AD}" destId="{97E44D73-EFE2-4D7D-8652-726C83645599}" srcOrd="1" destOrd="0" presId="urn:microsoft.com/office/officeart/2005/8/layout/hierarchy3"/>
    <dgm:cxn modelId="{56F964A2-C3F4-480E-BDDE-061F87B56635}" type="presParOf" srcId="{E5B7B3A9-FCF0-4590-A6A1-EC2BA62EA0A4}" destId="{91D601BA-3AF1-4369-AE8D-831F8B6EAF94}" srcOrd="1" destOrd="0" presId="urn:microsoft.com/office/officeart/2005/8/layout/hierarchy3"/>
    <dgm:cxn modelId="{F32CC452-8033-4F63-9047-FFD6342FB920}" type="presParOf" srcId="{91D601BA-3AF1-4369-AE8D-831F8B6EAF94}" destId="{016FFB16-5E25-4C89-A09A-A44A7B988603}" srcOrd="0" destOrd="0" presId="urn:microsoft.com/office/officeart/2005/8/layout/hierarchy3"/>
    <dgm:cxn modelId="{31A343F8-DB35-4613-A442-74182DBD0A79}" type="presParOf" srcId="{91D601BA-3AF1-4369-AE8D-831F8B6EAF94}" destId="{C0741FBB-60C1-4A4C-9D86-1D1C9A76B1D8}" srcOrd="1" destOrd="0" presId="urn:microsoft.com/office/officeart/2005/8/layout/hierarchy3"/>
    <dgm:cxn modelId="{11A3C348-2722-4A29-9A62-A0603D05422F}" type="presParOf" srcId="{91D601BA-3AF1-4369-AE8D-831F8B6EAF94}" destId="{51E9F099-C230-4DB0-A57B-B3022B1D2269}" srcOrd="2" destOrd="0" presId="urn:microsoft.com/office/officeart/2005/8/layout/hierarchy3"/>
    <dgm:cxn modelId="{A8009C7B-C569-4E49-9360-73966B591578}" type="presParOf" srcId="{91D601BA-3AF1-4369-AE8D-831F8B6EAF94}" destId="{EF756442-0057-43B0-A220-915111161BB3}" srcOrd="3" destOrd="0" presId="urn:microsoft.com/office/officeart/2005/8/layout/hierarchy3"/>
    <dgm:cxn modelId="{1E38D0D4-037F-4887-B8D1-BDABC24F45CC}" type="presParOf" srcId="{91D601BA-3AF1-4369-AE8D-831F8B6EAF94}" destId="{033D5130-FEDA-4608-BD53-E999982AFE24}" srcOrd="4" destOrd="0" presId="urn:microsoft.com/office/officeart/2005/8/layout/hierarchy3"/>
    <dgm:cxn modelId="{A48F44A7-90D2-4D62-A9B4-4EAA5A40B92A}" type="presParOf" srcId="{91D601BA-3AF1-4369-AE8D-831F8B6EAF94}" destId="{9C556E9A-E466-491A-922B-B5E05A0FACD2}" srcOrd="5" destOrd="0" presId="urn:microsoft.com/office/officeart/2005/8/layout/hierarchy3"/>
    <dgm:cxn modelId="{793A39A5-7B9F-4074-9A51-BBAE0F306E25}" type="presParOf" srcId="{91D601BA-3AF1-4369-AE8D-831F8B6EAF94}" destId="{C5AEAF92-F32E-4C55-98CF-9267C7BE618F}" srcOrd="6" destOrd="0" presId="urn:microsoft.com/office/officeart/2005/8/layout/hierarchy3"/>
    <dgm:cxn modelId="{97DB0655-7569-49D6-BACC-EECFF264BC0B}" type="presParOf" srcId="{91D601BA-3AF1-4369-AE8D-831F8B6EAF94}" destId="{636F103E-F066-4910-A2FE-C031F30ADC78}" srcOrd="7" destOrd="0" presId="urn:microsoft.com/office/officeart/2005/8/layout/hierarchy3"/>
    <dgm:cxn modelId="{2CAEBDDA-A4D1-4DB6-80C2-424EAA14A238}" type="presParOf" srcId="{91D601BA-3AF1-4369-AE8D-831F8B6EAF94}" destId="{9B6C3FE3-B24C-427D-8C27-BEE1EFB0AB18}" srcOrd="8" destOrd="0" presId="urn:microsoft.com/office/officeart/2005/8/layout/hierarchy3"/>
    <dgm:cxn modelId="{5E114255-CDF1-41EB-9BC0-AD1DDD4A74C1}" type="presParOf" srcId="{91D601BA-3AF1-4369-AE8D-831F8B6EAF94}" destId="{7D2F07F2-048D-42DA-909E-4FF47AA995FD}" srcOrd="9" destOrd="0" presId="urn:microsoft.com/office/officeart/2005/8/layout/hierarchy3"/>
    <dgm:cxn modelId="{56D60B74-0938-4E2E-A1A5-2F9934F32450}" type="presParOf" srcId="{91D601BA-3AF1-4369-AE8D-831F8B6EAF94}" destId="{834AC67C-D111-4DE3-97A6-8C67BC8B7C37}" srcOrd="10" destOrd="0" presId="urn:microsoft.com/office/officeart/2005/8/layout/hierarchy3"/>
    <dgm:cxn modelId="{C6EA348A-8810-4824-A6E8-4054E6F5B3B9}" type="presParOf" srcId="{91D601BA-3AF1-4369-AE8D-831F8B6EAF94}" destId="{99A91915-8BD7-455E-AC3E-217140BECB29}" srcOrd="11"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230FED4-674D-43AB-BC14-764A8FEABE7C}" type="doc">
      <dgm:prSet loTypeId="urn:microsoft.com/office/officeart/2005/8/layout/vList2" loCatId="list" qsTypeId="urn:microsoft.com/office/officeart/2005/8/quickstyle/simple3" qsCatId="simple" csTypeId="urn:microsoft.com/office/officeart/2005/8/colors/accent1_3" csCatId="accent1" phldr="1"/>
      <dgm:spPr/>
      <dgm:t>
        <a:bodyPr/>
        <a:lstStyle/>
        <a:p>
          <a:endParaRPr lang="es-ES"/>
        </a:p>
      </dgm:t>
    </dgm:pt>
    <dgm:pt modelId="{31CBA41E-5073-4989-86AF-A9EDCD9686BF}">
      <dgm:prSet/>
      <dgm:spPr/>
      <dgm:t>
        <a:bodyPr/>
        <a:lstStyle/>
        <a:p>
          <a:pPr rtl="0"/>
          <a:r>
            <a:rPr lang="es-ES" dirty="0"/>
            <a:t>Nunca será inferior al SMI</a:t>
          </a:r>
        </a:p>
      </dgm:t>
    </dgm:pt>
    <dgm:pt modelId="{CDBD416B-7080-43C1-8B19-D44730200C2A}" type="parTrans" cxnId="{AFB01FCF-C132-4CB4-BF50-5FFBDFA42CB3}">
      <dgm:prSet/>
      <dgm:spPr/>
      <dgm:t>
        <a:bodyPr/>
        <a:lstStyle/>
        <a:p>
          <a:endParaRPr lang="es-ES"/>
        </a:p>
      </dgm:t>
    </dgm:pt>
    <dgm:pt modelId="{96EE51E0-C19D-4119-BF0B-6D917D4E7313}" type="sibTrans" cxnId="{AFB01FCF-C132-4CB4-BF50-5FFBDFA42CB3}">
      <dgm:prSet/>
      <dgm:spPr/>
      <dgm:t>
        <a:bodyPr/>
        <a:lstStyle/>
        <a:p>
          <a:endParaRPr lang="es-ES"/>
        </a:p>
      </dgm:t>
    </dgm:pt>
    <dgm:pt modelId="{CCA3B1E2-713D-4E53-BE1C-05147586816A}">
      <dgm:prSet/>
      <dgm:spPr/>
      <dgm:t>
        <a:bodyPr/>
        <a:lstStyle/>
        <a:p>
          <a:pPr rtl="0"/>
          <a:r>
            <a:rPr lang="es-ES" dirty="0"/>
            <a:t>Viene determinado por Convenio Colectivo en función de la categoría o grupo profesional.</a:t>
          </a:r>
        </a:p>
      </dgm:t>
    </dgm:pt>
    <dgm:pt modelId="{9DA5095B-22CD-4AE7-BC45-99B6E346EF0F}" type="parTrans" cxnId="{79D66BB6-A830-4414-B612-4DA310416347}">
      <dgm:prSet/>
      <dgm:spPr/>
      <dgm:t>
        <a:bodyPr/>
        <a:lstStyle/>
        <a:p>
          <a:endParaRPr lang="es-ES"/>
        </a:p>
      </dgm:t>
    </dgm:pt>
    <dgm:pt modelId="{B3D0429F-0095-4A34-AF9B-768A800D7FC3}" type="sibTrans" cxnId="{79D66BB6-A830-4414-B612-4DA310416347}">
      <dgm:prSet/>
      <dgm:spPr/>
      <dgm:t>
        <a:bodyPr/>
        <a:lstStyle/>
        <a:p>
          <a:endParaRPr lang="es-ES"/>
        </a:p>
      </dgm:t>
    </dgm:pt>
    <dgm:pt modelId="{6F7D77AD-B9C8-4BFA-9FF7-7B19A80F2B37}" type="pres">
      <dgm:prSet presAssocID="{F230FED4-674D-43AB-BC14-764A8FEABE7C}" presName="linear" presStyleCnt="0">
        <dgm:presLayoutVars>
          <dgm:animLvl val="lvl"/>
          <dgm:resizeHandles val="exact"/>
        </dgm:presLayoutVars>
      </dgm:prSet>
      <dgm:spPr/>
    </dgm:pt>
    <dgm:pt modelId="{CF6CBED7-420A-419C-868D-860732ED7241}" type="pres">
      <dgm:prSet presAssocID="{CCA3B1E2-713D-4E53-BE1C-05147586816A}" presName="parentText" presStyleLbl="node1" presStyleIdx="0" presStyleCnt="2">
        <dgm:presLayoutVars>
          <dgm:chMax val="0"/>
          <dgm:bulletEnabled val="1"/>
        </dgm:presLayoutVars>
      </dgm:prSet>
      <dgm:spPr/>
    </dgm:pt>
    <dgm:pt modelId="{F9F94393-362B-4257-94C0-BEA1D2F591BF}" type="pres">
      <dgm:prSet presAssocID="{B3D0429F-0095-4A34-AF9B-768A800D7FC3}" presName="spacer" presStyleCnt="0"/>
      <dgm:spPr/>
    </dgm:pt>
    <dgm:pt modelId="{C5C8CC57-2358-4571-BB08-9E15677D1145}" type="pres">
      <dgm:prSet presAssocID="{31CBA41E-5073-4989-86AF-A9EDCD9686BF}" presName="parentText" presStyleLbl="node1" presStyleIdx="1" presStyleCnt="2">
        <dgm:presLayoutVars>
          <dgm:chMax val="0"/>
          <dgm:bulletEnabled val="1"/>
        </dgm:presLayoutVars>
      </dgm:prSet>
      <dgm:spPr/>
    </dgm:pt>
  </dgm:ptLst>
  <dgm:cxnLst>
    <dgm:cxn modelId="{B0DF3959-B0E6-4085-ABEB-DCC0B681AB07}" type="presOf" srcId="{CCA3B1E2-713D-4E53-BE1C-05147586816A}" destId="{CF6CBED7-420A-419C-868D-860732ED7241}" srcOrd="0" destOrd="0" presId="urn:microsoft.com/office/officeart/2005/8/layout/vList2"/>
    <dgm:cxn modelId="{E0193992-49F9-4F9D-993D-456C64F2AA97}" type="presOf" srcId="{F230FED4-674D-43AB-BC14-764A8FEABE7C}" destId="{6F7D77AD-B9C8-4BFA-9FF7-7B19A80F2B37}" srcOrd="0" destOrd="0" presId="urn:microsoft.com/office/officeart/2005/8/layout/vList2"/>
    <dgm:cxn modelId="{79D66BB6-A830-4414-B612-4DA310416347}" srcId="{F230FED4-674D-43AB-BC14-764A8FEABE7C}" destId="{CCA3B1E2-713D-4E53-BE1C-05147586816A}" srcOrd="0" destOrd="0" parTransId="{9DA5095B-22CD-4AE7-BC45-99B6E346EF0F}" sibTransId="{B3D0429F-0095-4A34-AF9B-768A800D7FC3}"/>
    <dgm:cxn modelId="{BAC1DEBA-AB75-4DFB-A0F3-9BC44999926D}" type="presOf" srcId="{31CBA41E-5073-4989-86AF-A9EDCD9686BF}" destId="{C5C8CC57-2358-4571-BB08-9E15677D1145}" srcOrd="0" destOrd="0" presId="urn:microsoft.com/office/officeart/2005/8/layout/vList2"/>
    <dgm:cxn modelId="{AFB01FCF-C132-4CB4-BF50-5FFBDFA42CB3}" srcId="{F230FED4-674D-43AB-BC14-764A8FEABE7C}" destId="{31CBA41E-5073-4989-86AF-A9EDCD9686BF}" srcOrd="1" destOrd="0" parTransId="{CDBD416B-7080-43C1-8B19-D44730200C2A}" sibTransId="{96EE51E0-C19D-4119-BF0B-6D917D4E7313}"/>
    <dgm:cxn modelId="{0D534ADE-2120-43E3-A92E-5E32A385BC47}" type="presParOf" srcId="{6F7D77AD-B9C8-4BFA-9FF7-7B19A80F2B37}" destId="{CF6CBED7-420A-419C-868D-860732ED7241}" srcOrd="0" destOrd="0" presId="urn:microsoft.com/office/officeart/2005/8/layout/vList2"/>
    <dgm:cxn modelId="{B775D215-0133-4351-9CCB-01438CD98B64}" type="presParOf" srcId="{6F7D77AD-B9C8-4BFA-9FF7-7B19A80F2B37}" destId="{F9F94393-362B-4257-94C0-BEA1D2F591BF}" srcOrd="1" destOrd="0" presId="urn:microsoft.com/office/officeart/2005/8/layout/vList2"/>
    <dgm:cxn modelId="{0C843B52-7A8B-47CB-98C9-9C2F2EB3B34E}" type="presParOf" srcId="{6F7D77AD-B9C8-4BFA-9FF7-7B19A80F2B37}" destId="{C5C8CC57-2358-4571-BB08-9E15677D114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2990AD4-5D71-488A-9A77-A3D00AAE5BEE}" type="doc">
      <dgm:prSet loTypeId="urn:microsoft.com/office/officeart/2005/8/layout/vList2" loCatId="list" qsTypeId="urn:microsoft.com/office/officeart/2005/8/quickstyle/simple3" qsCatId="simple" csTypeId="urn:microsoft.com/office/officeart/2005/8/colors/accent2_3" csCatId="accent2"/>
      <dgm:spPr/>
      <dgm:t>
        <a:bodyPr/>
        <a:lstStyle/>
        <a:p>
          <a:endParaRPr lang="es-ES"/>
        </a:p>
      </dgm:t>
    </dgm:pt>
    <dgm:pt modelId="{87C5A072-9161-4076-A4F9-AAC007F5889D}">
      <dgm:prSet/>
      <dgm:spPr/>
      <dgm:t>
        <a:bodyPr/>
        <a:lstStyle/>
        <a:p>
          <a:pPr rtl="0"/>
          <a:r>
            <a:rPr lang="es-ES" dirty="0"/>
            <a:t>Se añaden al Salario Base.</a:t>
          </a:r>
        </a:p>
      </dgm:t>
    </dgm:pt>
    <dgm:pt modelId="{ADF4F36D-BCAD-41B8-97D8-109567FFE6C1}" type="parTrans" cxnId="{94B0B686-6F4A-4D6C-9499-1B241F5320A0}">
      <dgm:prSet/>
      <dgm:spPr/>
      <dgm:t>
        <a:bodyPr/>
        <a:lstStyle/>
        <a:p>
          <a:endParaRPr lang="es-ES"/>
        </a:p>
      </dgm:t>
    </dgm:pt>
    <dgm:pt modelId="{BAF0CF4A-D06B-4EDE-9533-7FFA22674116}" type="sibTrans" cxnId="{94B0B686-6F4A-4D6C-9499-1B241F5320A0}">
      <dgm:prSet/>
      <dgm:spPr/>
      <dgm:t>
        <a:bodyPr/>
        <a:lstStyle/>
        <a:p>
          <a:endParaRPr lang="es-ES"/>
        </a:p>
      </dgm:t>
    </dgm:pt>
    <dgm:pt modelId="{CE31D6B6-4EA5-4B80-B888-98FC4D05086F}">
      <dgm:prSet/>
      <dgm:spPr/>
      <dgm:t>
        <a:bodyPr/>
        <a:lstStyle/>
        <a:p>
          <a:pPr rtl="0"/>
          <a:r>
            <a:rPr lang="es-ES" dirty="0"/>
            <a:t>Se determinan por Convenio Colectivo y/o Pacto individual.</a:t>
          </a:r>
        </a:p>
      </dgm:t>
    </dgm:pt>
    <dgm:pt modelId="{8464F150-C01B-4339-8DBE-B8EED2FD5F92}" type="parTrans" cxnId="{D0C73E17-A200-4C39-8358-067D2784958B}">
      <dgm:prSet/>
      <dgm:spPr/>
      <dgm:t>
        <a:bodyPr/>
        <a:lstStyle/>
        <a:p>
          <a:endParaRPr lang="es-ES"/>
        </a:p>
      </dgm:t>
    </dgm:pt>
    <dgm:pt modelId="{EDC0F50A-5269-4664-A3DA-1C966D38AB6B}" type="sibTrans" cxnId="{D0C73E17-A200-4C39-8358-067D2784958B}">
      <dgm:prSet/>
      <dgm:spPr/>
      <dgm:t>
        <a:bodyPr/>
        <a:lstStyle/>
        <a:p>
          <a:endParaRPr lang="es-ES"/>
        </a:p>
      </dgm:t>
    </dgm:pt>
    <dgm:pt modelId="{564F7B6E-1132-4B8A-8816-3CEB8BF99FD8}">
      <dgm:prSet/>
      <dgm:spPr/>
      <dgm:t>
        <a:bodyPr/>
        <a:lstStyle/>
        <a:p>
          <a:pPr rtl="0"/>
          <a:r>
            <a:rPr lang="es-ES" dirty="0"/>
            <a:t>Ejemplos:</a:t>
          </a:r>
        </a:p>
      </dgm:t>
    </dgm:pt>
    <dgm:pt modelId="{7B4EC718-DA40-45AE-BC3E-1D6CC934111C}" type="parTrans" cxnId="{2ED3DDB5-3C98-4D57-BB99-72FEC6C06C54}">
      <dgm:prSet/>
      <dgm:spPr/>
      <dgm:t>
        <a:bodyPr/>
        <a:lstStyle/>
        <a:p>
          <a:endParaRPr lang="es-ES"/>
        </a:p>
      </dgm:t>
    </dgm:pt>
    <dgm:pt modelId="{854BD3B3-22F0-4DF0-85C3-048DD9C2E779}" type="sibTrans" cxnId="{2ED3DDB5-3C98-4D57-BB99-72FEC6C06C54}">
      <dgm:prSet/>
      <dgm:spPr/>
      <dgm:t>
        <a:bodyPr/>
        <a:lstStyle/>
        <a:p>
          <a:endParaRPr lang="es-ES"/>
        </a:p>
      </dgm:t>
    </dgm:pt>
    <dgm:pt modelId="{F36739DC-D6BF-460C-9868-C4E5E3E2E507}">
      <dgm:prSet custT="1"/>
      <dgm:spPr/>
      <dgm:t>
        <a:bodyPr/>
        <a:lstStyle/>
        <a:p>
          <a:pPr rtl="0"/>
          <a:r>
            <a:rPr lang="es-ES" sz="2400" u="sng" dirty="0"/>
            <a:t>Personales</a:t>
          </a:r>
          <a:r>
            <a:rPr lang="es-ES" sz="2400" dirty="0"/>
            <a:t>: vinculados a los conocimientos o experiencia del trabajador: Antigüedad, plus de idiomas, posesión de títulos especiales, etc.</a:t>
          </a:r>
        </a:p>
      </dgm:t>
    </dgm:pt>
    <dgm:pt modelId="{12ABEC6F-4AA6-4A7D-AB22-65787C64AB59}" type="parTrans" cxnId="{C65804DE-4B62-419F-9A11-7D3184E61921}">
      <dgm:prSet/>
      <dgm:spPr/>
      <dgm:t>
        <a:bodyPr/>
        <a:lstStyle/>
        <a:p>
          <a:endParaRPr lang="es-ES"/>
        </a:p>
      </dgm:t>
    </dgm:pt>
    <dgm:pt modelId="{7655B528-DC67-4392-981B-F6644AB1A535}" type="sibTrans" cxnId="{C65804DE-4B62-419F-9A11-7D3184E61921}">
      <dgm:prSet/>
      <dgm:spPr/>
      <dgm:t>
        <a:bodyPr/>
        <a:lstStyle/>
        <a:p>
          <a:endParaRPr lang="es-ES"/>
        </a:p>
      </dgm:t>
    </dgm:pt>
    <dgm:pt modelId="{3A9330FA-009D-4738-A40F-46FEF1F49E9C}">
      <dgm:prSet custT="1"/>
      <dgm:spPr/>
      <dgm:t>
        <a:bodyPr/>
        <a:lstStyle/>
        <a:p>
          <a:pPr rtl="0"/>
          <a:r>
            <a:rPr lang="es-ES" sz="2400" u="sng" dirty="0"/>
            <a:t>Puesto de trabajo</a:t>
          </a:r>
          <a:r>
            <a:rPr lang="es-ES" sz="2400" dirty="0"/>
            <a:t>: determinado por las características propias del puesto: Peligrosidad, toxicidad, nocturnidad, </a:t>
          </a:r>
          <a:r>
            <a:rPr lang="es-ES" sz="2400" dirty="0" err="1"/>
            <a:t>turnicidad</a:t>
          </a:r>
          <a:r>
            <a:rPr lang="es-ES" sz="2400" dirty="0"/>
            <a:t>, etc.</a:t>
          </a:r>
        </a:p>
      </dgm:t>
    </dgm:pt>
    <dgm:pt modelId="{22A33A5C-B006-4EEF-A379-51A042DB002A}" type="parTrans" cxnId="{2D61DFE2-A280-4C02-B08D-8D5C5234A516}">
      <dgm:prSet/>
      <dgm:spPr/>
      <dgm:t>
        <a:bodyPr/>
        <a:lstStyle/>
        <a:p>
          <a:endParaRPr lang="es-ES"/>
        </a:p>
      </dgm:t>
    </dgm:pt>
    <dgm:pt modelId="{56DAE4A6-971C-43B5-87DA-4A1825F13E74}" type="sibTrans" cxnId="{2D61DFE2-A280-4C02-B08D-8D5C5234A516}">
      <dgm:prSet/>
      <dgm:spPr/>
      <dgm:t>
        <a:bodyPr/>
        <a:lstStyle/>
        <a:p>
          <a:endParaRPr lang="es-ES"/>
        </a:p>
      </dgm:t>
    </dgm:pt>
    <dgm:pt modelId="{7B8DDBDD-C1BE-425D-AF60-48188C6670CC}">
      <dgm:prSet custT="1"/>
      <dgm:spPr/>
      <dgm:t>
        <a:bodyPr/>
        <a:lstStyle/>
        <a:p>
          <a:pPr rtl="0"/>
          <a:r>
            <a:rPr lang="es-ES" sz="2400" u="sng" dirty="0"/>
            <a:t>Por cantidad o calidad del trabajo</a:t>
          </a:r>
          <a:r>
            <a:rPr lang="es-ES" sz="2400" dirty="0"/>
            <a:t>: asociados al rendimiento: productividad, puntualidad, incentivos, etc.</a:t>
          </a:r>
        </a:p>
      </dgm:t>
    </dgm:pt>
    <dgm:pt modelId="{DED32DDD-8AF2-4473-B34D-07AD014C91BB}" type="parTrans" cxnId="{B29F5E29-6104-404F-BC45-7EC7306A6D96}">
      <dgm:prSet/>
      <dgm:spPr/>
      <dgm:t>
        <a:bodyPr/>
        <a:lstStyle/>
        <a:p>
          <a:endParaRPr lang="es-ES"/>
        </a:p>
      </dgm:t>
    </dgm:pt>
    <dgm:pt modelId="{72CA0D2D-8370-4E28-9B0C-7024C7DC8BDA}" type="sibTrans" cxnId="{B29F5E29-6104-404F-BC45-7EC7306A6D96}">
      <dgm:prSet/>
      <dgm:spPr/>
      <dgm:t>
        <a:bodyPr/>
        <a:lstStyle/>
        <a:p>
          <a:endParaRPr lang="es-ES"/>
        </a:p>
      </dgm:t>
    </dgm:pt>
    <dgm:pt modelId="{FB508697-BCFE-4D57-B84D-64FD9050D5B4}">
      <dgm:prSet custT="1"/>
      <dgm:spPr/>
      <dgm:t>
        <a:bodyPr/>
        <a:lstStyle/>
        <a:p>
          <a:pPr rtl="0"/>
          <a:r>
            <a:rPr lang="es-ES" sz="2400" u="sng" dirty="0"/>
            <a:t>De vencimiento superior al mes</a:t>
          </a:r>
          <a:r>
            <a:rPr lang="es-ES" sz="2400" dirty="0"/>
            <a:t>: Las dos pagas extras al año determinadas por Ley y otras pagas negociadas por Convenio Colectivo (paga de beneficios)</a:t>
          </a:r>
        </a:p>
      </dgm:t>
    </dgm:pt>
    <dgm:pt modelId="{F5EF8704-F642-43C9-A6F9-8D490EEC996B}" type="parTrans" cxnId="{058372CC-B6BD-4E80-8482-E23E5B39264A}">
      <dgm:prSet/>
      <dgm:spPr/>
      <dgm:t>
        <a:bodyPr/>
        <a:lstStyle/>
        <a:p>
          <a:endParaRPr lang="es-ES"/>
        </a:p>
      </dgm:t>
    </dgm:pt>
    <dgm:pt modelId="{C93BD6E3-5E18-478E-9569-BC647D23C5B0}" type="sibTrans" cxnId="{058372CC-B6BD-4E80-8482-E23E5B39264A}">
      <dgm:prSet/>
      <dgm:spPr/>
      <dgm:t>
        <a:bodyPr/>
        <a:lstStyle/>
        <a:p>
          <a:endParaRPr lang="es-ES"/>
        </a:p>
      </dgm:t>
    </dgm:pt>
    <dgm:pt modelId="{243844ED-EFD5-4B2E-922F-7B61BAF8253C}" type="pres">
      <dgm:prSet presAssocID="{52990AD4-5D71-488A-9A77-A3D00AAE5BEE}" presName="linear" presStyleCnt="0">
        <dgm:presLayoutVars>
          <dgm:animLvl val="lvl"/>
          <dgm:resizeHandles val="exact"/>
        </dgm:presLayoutVars>
      </dgm:prSet>
      <dgm:spPr/>
    </dgm:pt>
    <dgm:pt modelId="{1B24D03A-4F7F-4E93-B1FE-87BEBD8B8DAB}" type="pres">
      <dgm:prSet presAssocID="{87C5A072-9161-4076-A4F9-AAC007F5889D}" presName="parentText" presStyleLbl="node1" presStyleIdx="0" presStyleCnt="3">
        <dgm:presLayoutVars>
          <dgm:chMax val="0"/>
          <dgm:bulletEnabled val="1"/>
        </dgm:presLayoutVars>
      </dgm:prSet>
      <dgm:spPr/>
    </dgm:pt>
    <dgm:pt modelId="{FA9B47E5-ABBA-4AC1-B447-8EB6242F45DF}" type="pres">
      <dgm:prSet presAssocID="{BAF0CF4A-D06B-4EDE-9533-7FFA22674116}" presName="spacer" presStyleCnt="0"/>
      <dgm:spPr/>
    </dgm:pt>
    <dgm:pt modelId="{F4D4C280-C583-4405-BB53-A475D162B019}" type="pres">
      <dgm:prSet presAssocID="{CE31D6B6-4EA5-4B80-B888-98FC4D05086F}" presName="parentText" presStyleLbl="node1" presStyleIdx="1" presStyleCnt="3">
        <dgm:presLayoutVars>
          <dgm:chMax val="0"/>
          <dgm:bulletEnabled val="1"/>
        </dgm:presLayoutVars>
      </dgm:prSet>
      <dgm:spPr/>
    </dgm:pt>
    <dgm:pt modelId="{833D9263-034A-48D6-A84D-21B16702DDCC}" type="pres">
      <dgm:prSet presAssocID="{EDC0F50A-5269-4664-A3DA-1C966D38AB6B}" presName="spacer" presStyleCnt="0"/>
      <dgm:spPr/>
    </dgm:pt>
    <dgm:pt modelId="{CED586E8-CF1A-4673-A0C9-9C2505E6163C}" type="pres">
      <dgm:prSet presAssocID="{564F7B6E-1132-4B8A-8816-3CEB8BF99FD8}" presName="parentText" presStyleLbl="node1" presStyleIdx="2" presStyleCnt="3">
        <dgm:presLayoutVars>
          <dgm:chMax val="0"/>
          <dgm:bulletEnabled val="1"/>
        </dgm:presLayoutVars>
      </dgm:prSet>
      <dgm:spPr/>
    </dgm:pt>
    <dgm:pt modelId="{FE66F197-4B6A-4697-BBE3-4248031A65D1}" type="pres">
      <dgm:prSet presAssocID="{564F7B6E-1132-4B8A-8816-3CEB8BF99FD8}" presName="childText" presStyleLbl="revTx" presStyleIdx="0" presStyleCnt="1">
        <dgm:presLayoutVars>
          <dgm:bulletEnabled val="1"/>
        </dgm:presLayoutVars>
      </dgm:prSet>
      <dgm:spPr/>
    </dgm:pt>
  </dgm:ptLst>
  <dgm:cxnLst>
    <dgm:cxn modelId="{D0C73E17-A200-4C39-8358-067D2784958B}" srcId="{52990AD4-5D71-488A-9A77-A3D00AAE5BEE}" destId="{CE31D6B6-4EA5-4B80-B888-98FC4D05086F}" srcOrd="1" destOrd="0" parTransId="{8464F150-C01B-4339-8DBE-B8EED2FD5F92}" sibTransId="{EDC0F50A-5269-4664-A3DA-1C966D38AB6B}"/>
    <dgm:cxn modelId="{B29F5E29-6104-404F-BC45-7EC7306A6D96}" srcId="{564F7B6E-1132-4B8A-8816-3CEB8BF99FD8}" destId="{7B8DDBDD-C1BE-425D-AF60-48188C6670CC}" srcOrd="2" destOrd="0" parTransId="{DED32DDD-8AF2-4473-B34D-07AD014C91BB}" sibTransId="{72CA0D2D-8370-4E28-9B0C-7024C7DC8BDA}"/>
    <dgm:cxn modelId="{99A13541-73A9-4006-AFA0-8E80FB7DA83E}" type="presOf" srcId="{F36739DC-D6BF-460C-9868-C4E5E3E2E507}" destId="{FE66F197-4B6A-4697-BBE3-4248031A65D1}" srcOrd="0" destOrd="0" presId="urn:microsoft.com/office/officeart/2005/8/layout/vList2"/>
    <dgm:cxn modelId="{155C584E-2A1F-4E45-A6FE-0546537A1AFA}" type="presOf" srcId="{564F7B6E-1132-4B8A-8816-3CEB8BF99FD8}" destId="{CED586E8-CF1A-4673-A0C9-9C2505E6163C}" srcOrd="0" destOrd="0" presId="urn:microsoft.com/office/officeart/2005/8/layout/vList2"/>
    <dgm:cxn modelId="{2CF08052-9217-4C5E-BA04-FD16E98C6D12}" type="presOf" srcId="{7B8DDBDD-C1BE-425D-AF60-48188C6670CC}" destId="{FE66F197-4B6A-4697-BBE3-4248031A65D1}" srcOrd="0" destOrd="2" presId="urn:microsoft.com/office/officeart/2005/8/layout/vList2"/>
    <dgm:cxn modelId="{94B0B686-6F4A-4D6C-9499-1B241F5320A0}" srcId="{52990AD4-5D71-488A-9A77-A3D00AAE5BEE}" destId="{87C5A072-9161-4076-A4F9-AAC007F5889D}" srcOrd="0" destOrd="0" parTransId="{ADF4F36D-BCAD-41B8-97D8-109567FFE6C1}" sibTransId="{BAF0CF4A-D06B-4EDE-9533-7FFA22674116}"/>
    <dgm:cxn modelId="{4998A298-A9E1-42E5-AC38-5A798B046102}" type="presOf" srcId="{87C5A072-9161-4076-A4F9-AAC007F5889D}" destId="{1B24D03A-4F7F-4E93-B1FE-87BEBD8B8DAB}" srcOrd="0" destOrd="0" presId="urn:microsoft.com/office/officeart/2005/8/layout/vList2"/>
    <dgm:cxn modelId="{41143AA3-097D-4168-BA97-3A0E1BEC8270}" type="presOf" srcId="{CE31D6B6-4EA5-4B80-B888-98FC4D05086F}" destId="{F4D4C280-C583-4405-BB53-A475D162B019}" srcOrd="0" destOrd="0" presId="urn:microsoft.com/office/officeart/2005/8/layout/vList2"/>
    <dgm:cxn modelId="{67B75CAE-42D9-48ED-95AC-0B076809D5C4}" type="presOf" srcId="{52990AD4-5D71-488A-9A77-A3D00AAE5BEE}" destId="{243844ED-EFD5-4B2E-922F-7B61BAF8253C}" srcOrd="0" destOrd="0" presId="urn:microsoft.com/office/officeart/2005/8/layout/vList2"/>
    <dgm:cxn modelId="{2ED3DDB5-3C98-4D57-BB99-72FEC6C06C54}" srcId="{52990AD4-5D71-488A-9A77-A3D00AAE5BEE}" destId="{564F7B6E-1132-4B8A-8816-3CEB8BF99FD8}" srcOrd="2" destOrd="0" parTransId="{7B4EC718-DA40-45AE-BC3E-1D6CC934111C}" sibTransId="{854BD3B3-22F0-4DF0-85C3-048DD9C2E779}"/>
    <dgm:cxn modelId="{EC8A81B6-1B8C-46F2-A2BD-7F074EF3FF89}" type="presOf" srcId="{3A9330FA-009D-4738-A40F-46FEF1F49E9C}" destId="{FE66F197-4B6A-4697-BBE3-4248031A65D1}" srcOrd="0" destOrd="1" presId="urn:microsoft.com/office/officeart/2005/8/layout/vList2"/>
    <dgm:cxn modelId="{058372CC-B6BD-4E80-8482-E23E5B39264A}" srcId="{564F7B6E-1132-4B8A-8816-3CEB8BF99FD8}" destId="{FB508697-BCFE-4D57-B84D-64FD9050D5B4}" srcOrd="3" destOrd="0" parTransId="{F5EF8704-F642-43C9-A6F9-8D490EEC996B}" sibTransId="{C93BD6E3-5E18-478E-9569-BC647D23C5B0}"/>
    <dgm:cxn modelId="{C65804DE-4B62-419F-9A11-7D3184E61921}" srcId="{564F7B6E-1132-4B8A-8816-3CEB8BF99FD8}" destId="{F36739DC-D6BF-460C-9868-C4E5E3E2E507}" srcOrd="0" destOrd="0" parTransId="{12ABEC6F-4AA6-4A7D-AB22-65787C64AB59}" sibTransId="{7655B528-DC67-4392-981B-F6644AB1A535}"/>
    <dgm:cxn modelId="{2D61DFE2-A280-4C02-B08D-8D5C5234A516}" srcId="{564F7B6E-1132-4B8A-8816-3CEB8BF99FD8}" destId="{3A9330FA-009D-4738-A40F-46FEF1F49E9C}" srcOrd="1" destOrd="0" parTransId="{22A33A5C-B006-4EEF-A379-51A042DB002A}" sibTransId="{56DAE4A6-971C-43B5-87DA-4A1825F13E74}"/>
    <dgm:cxn modelId="{DCE5DAED-E607-4D13-98C9-B496660251CF}" type="presOf" srcId="{FB508697-BCFE-4D57-B84D-64FD9050D5B4}" destId="{FE66F197-4B6A-4697-BBE3-4248031A65D1}" srcOrd="0" destOrd="3" presId="urn:microsoft.com/office/officeart/2005/8/layout/vList2"/>
    <dgm:cxn modelId="{E56BC562-2540-4F68-95DB-EF8B8A784A52}" type="presParOf" srcId="{243844ED-EFD5-4B2E-922F-7B61BAF8253C}" destId="{1B24D03A-4F7F-4E93-B1FE-87BEBD8B8DAB}" srcOrd="0" destOrd="0" presId="urn:microsoft.com/office/officeart/2005/8/layout/vList2"/>
    <dgm:cxn modelId="{A2BFB9A2-498D-4A45-B943-E0DD6CB7EF5D}" type="presParOf" srcId="{243844ED-EFD5-4B2E-922F-7B61BAF8253C}" destId="{FA9B47E5-ABBA-4AC1-B447-8EB6242F45DF}" srcOrd="1" destOrd="0" presId="urn:microsoft.com/office/officeart/2005/8/layout/vList2"/>
    <dgm:cxn modelId="{8753096D-C06E-45A3-A7CA-D26A4BC3F85C}" type="presParOf" srcId="{243844ED-EFD5-4B2E-922F-7B61BAF8253C}" destId="{F4D4C280-C583-4405-BB53-A475D162B019}" srcOrd="2" destOrd="0" presId="urn:microsoft.com/office/officeart/2005/8/layout/vList2"/>
    <dgm:cxn modelId="{543CD4B3-819E-43D7-AF33-41C9F7141E05}" type="presParOf" srcId="{243844ED-EFD5-4B2E-922F-7B61BAF8253C}" destId="{833D9263-034A-48D6-A84D-21B16702DDCC}" srcOrd="3" destOrd="0" presId="urn:microsoft.com/office/officeart/2005/8/layout/vList2"/>
    <dgm:cxn modelId="{F8850315-3F2E-42DD-A691-E6DE53787244}" type="presParOf" srcId="{243844ED-EFD5-4B2E-922F-7B61BAF8253C}" destId="{CED586E8-CF1A-4673-A0C9-9C2505E6163C}" srcOrd="4" destOrd="0" presId="urn:microsoft.com/office/officeart/2005/8/layout/vList2"/>
    <dgm:cxn modelId="{AD33E813-F073-448F-A254-566DB13730C0}" type="presParOf" srcId="{243844ED-EFD5-4B2E-922F-7B61BAF8253C}" destId="{FE66F197-4B6A-4697-BBE3-4248031A65D1}"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3B7044B-0DAF-440B-B6D1-0D02AB47109A}" type="doc">
      <dgm:prSet loTypeId="urn:microsoft.com/office/officeart/2005/8/layout/vList2" loCatId="list" qsTypeId="urn:microsoft.com/office/officeart/2005/8/quickstyle/simple3" qsCatId="simple" csTypeId="urn:microsoft.com/office/officeart/2005/8/colors/accent3_3" csCatId="accent3" phldr="1"/>
      <dgm:spPr/>
      <dgm:t>
        <a:bodyPr/>
        <a:lstStyle/>
        <a:p>
          <a:endParaRPr lang="es-ES"/>
        </a:p>
      </dgm:t>
    </dgm:pt>
    <dgm:pt modelId="{F9910146-D43B-45F5-89D1-E75A80F7F3DD}">
      <dgm:prSet custT="1"/>
      <dgm:spPr/>
      <dgm:t>
        <a:bodyPr/>
        <a:lstStyle/>
        <a:p>
          <a:pPr rtl="0"/>
          <a:r>
            <a:rPr lang="es-ES" sz="2000" dirty="0"/>
            <a:t>Vienen a compensar gastos del trabajador por motivo de su trabajo. También se considerarían como “INDEMNIZACIONES O SUPLIDOS”.</a:t>
          </a:r>
        </a:p>
      </dgm:t>
    </dgm:pt>
    <dgm:pt modelId="{A7693CE2-3CA6-40C7-B377-ED87C6C10EAE}" type="parTrans" cxnId="{CA0D8AFA-4198-46B1-BEF9-9B3B1BC27877}">
      <dgm:prSet/>
      <dgm:spPr/>
      <dgm:t>
        <a:bodyPr/>
        <a:lstStyle/>
        <a:p>
          <a:endParaRPr lang="es-ES" sz="2000"/>
        </a:p>
      </dgm:t>
    </dgm:pt>
    <dgm:pt modelId="{3F2FE9DC-AE20-4F1A-8417-3740B9357490}" type="sibTrans" cxnId="{CA0D8AFA-4198-46B1-BEF9-9B3B1BC27877}">
      <dgm:prSet/>
      <dgm:spPr/>
      <dgm:t>
        <a:bodyPr/>
        <a:lstStyle/>
        <a:p>
          <a:endParaRPr lang="es-ES" sz="2000"/>
        </a:p>
      </dgm:t>
    </dgm:pt>
    <dgm:pt modelId="{EEA05C2B-4C02-4317-8406-26BE15E90B13}">
      <dgm:prSet custT="1"/>
      <dgm:spPr/>
      <dgm:t>
        <a:bodyPr/>
        <a:lstStyle/>
        <a:p>
          <a:pPr rtl="0"/>
          <a:r>
            <a:rPr lang="es-ES" sz="2000" dirty="0"/>
            <a:t>Se determinan por Convenio Colectivo y/o Pacto individual.</a:t>
          </a:r>
        </a:p>
      </dgm:t>
    </dgm:pt>
    <dgm:pt modelId="{71FAF15A-1347-43F6-927B-3EACC48AE9A5}" type="parTrans" cxnId="{1F7FD4C6-2F7C-497A-B7C3-57461BF4D756}">
      <dgm:prSet/>
      <dgm:spPr/>
      <dgm:t>
        <a:bodyPr/>
        <a:lstStyle/>
        <a:p>
          <a:endParaRPr lang="es-ES" sz="2000"/>
        </a:p>
      </dgm:t>
    </dgm:pt>
    <dgm:pt modelId="{8FF1B13E-3190-4304-B45D-AB97226CE6C8}" type="sibTrans" cxnId="{1F7FD4C6-2F7C-497A-B7C3-57461BF4D756}">
      <dgm:prSet/>
      <dgm:spPr/>
      <dgm:t>
        <a:bodyPr/>
        <a:lstStyle/>
        <a:p>
          <a:endParaRPr lang="es-ES" sz="2000"/>
        </a:p>
      </dgm:t>
    </dgm:pt>
    <dgm:pt modelId="{0C38D73E-2AE3-4672-B777-88B4FDD4666E}">
      <dgm:prSet custT="1"/>
      <dgm:spPr/>
      <dgm:t>
        <a:bodyPr/>
        <a:lstStyle/>
        <a:p>
          <a:pPr rtl="0"/>
          <a:r>
            <a:rPr lang="es-ES" sz="2000" dirty="0"/>
            <a:t>Se incluyen tanto las indemnizaciones como la cuantía de la incapacidad temporal.</a:t>
          </a:r>
        </a:p>
      </dgm:t>
    </dgm:pt>
    <dgm:pt modelId="{15DBABF4-51F8-4FED-927F-17BE0E2EE251}" type="parTrans" cxnId="{A913B271-B7BE-45D6-B48E-15CCE872E7EC}">
      <dgm:prSet/>
      <dgm:spPr/>
      <dgm:t>
        <a:bodyPr/>
        <a:lstStyle/>
        <a:p>
          <a:endParaRPr lang="es-ES" sz="2000"/>
        </a:p>
      </dgm:t>
    </dgm:pt>
    <dgm:pt modelId="{79D747D1-D38F-4053-BFDB-E440841AF4E2}" type="sibTrans" cxnId="{A913B271-B7BE-45D6-B48E-15CCE872E7EC}">
      <dgm:prSet/>
      <dgm:spPr/>
      <dgm:t>
        <a:bodyPr/>
        <a:lstStyle/>
        <a:p>
          <a:endParaRPr lang="es-ES" sz="2000"/>
        </a:p>
      </dgm:t>
    </dgm:pt>
    <dgm:pt modelId="{5144D364-1930-48CC-8B0D-C006A8753EEB}">
      <dgm:prSet custT="1"/>
      <dgm:spPr/>
      <dgm:t>
        <a:bodyPr/>
        <a:lstStyle/>
        <a:p>
          <a:pPr rtl="0"/>
          <a:r>
            <a:rPr lang="es-ES" sz="2000"/>
            <a:t>Ejemplos:</a:t>
          </a:r>
        </a:p>
      </dgm:t>
    </dgm:pt>
    <dgm:pt modelId="{DC333057-5BA3-4F5B-80CB-68204A1B0A8A}" type="parTrans" cxnId="{3BAF1F71-C06C-431B-B06B-CEAECF656439}">
      <dgm:prSet/>
      <dgm:spPr/>
      <dgm:t>
        <a:bodyPr/>
        <a:lstStyle/>
        <a:p>
          <a:endParaRPr lang="es-ES" sz="2000"/>
        </a:p>
      </dgm:t>
    </dgm:pt>
    <dgm:pt modelId="{DBD200CA-D5D2-47D6-B437-900E4362E0B8}" type="sibTrans" cxnId="{3BAF1F71-C06C-431B-B06B-CEAECF656439}">
      <dgm:prSet/>
      <dgm:spPr/>
      <dgm:t>
        <a:bodyPr/>
        <a:lstStyle/>
        <a:p>
          <a:endParaRPr lang="es-ES" sz="2000"/>
        </a:p>
      </dgm:t>
    </dgm:pt>
    <dgm:pt modelId="{15167B96-C4D4-4835-B1A6-3A7C5E166FB9}">
      <dgm:prSet custT="1"/>
      <dgm:spPr/>
      <dgm:t>
        <a:bodyPr/>
        <a:lstStyle/>
        <a:p>
          <a:pPr rtl="0"/>
          <a:r>
            <a:rPr lang="es-ES" sz="2000"/>
            <a:t>Plus de transporte: por el desplazamiento en transporte público. </a:t>
          </a:r>
          <a:endParaRPr lang="es-ES" sz="2000" dirty="0"/>
        </a:p>
      </dgm:t>
    </dgm:pt>
    <dgm:pt modelId="{5DF1506D-84A1-412C-8957-6522C83E65B6}" type="parTrans" cxnId="{9B71C57E-9A6E-4370-A269-F102DAA9B138}">
      <dgm:prSet/>
      <dgm:spPr/>
      <dgm:t>
        <a:bodyPr/>
        <a:lstStyle/>
        <a:p>
          <a:endParaRPr lang="es-ES" sz="2000"/>
        </a:p>
      </dgm:t>
    </dgm:pt>
    <dgm:pt modelId="{B0647C38-2BC2-430E-85B7-657A1ABCC7D1}" type="sibTrans" cxnId="{9B71C57E-9A6E-4370-A269-F102DAA9B138}">
      <dgm:prSet/>
      <dgm:spPr/>
      <dgm:t>
        <a:bodyPr/>
        <a:lstStyle/>
        <a:p>
          <a:endParaRPr lang="es-ES" sz="2000"/>
        </a:p>
      </dgm:t>
    </dgm:pt>
    <dgm:pt modelId="{D05A36A7-7EB6-4ADF-B8A7-BCCD7E340985}">
      <dgm:prSet custT="1"/>
      <dgm:spPr/>
      <dgm:t>
        <a:bodyPr/>
        <a:lstStyle/>
        <a:p>
          <a:pPr rtl="0"/>
          <a:r>
            <a:rPr lang="es-ES" sz="2000"/>
            <a:t>Plus de distancia: para compensar por vivir a una determinada distancia.</a:t>
          </a:r>
          <a:endParaRPr lang="es-ES" sz="2000" dirty="0"/>
        </a:p>
      </dgm:t>
    </dgm:pt>
    <dgm:pt modelId="{D9F138BA-0A63-4462-8C59-16A97A593749}" type="parTrans" cxnId="{AA757F3E-FE3E-488B-823C-43B05E3AC16C}">
      <dgm:prSet/>
      <dgm:spPr/>
      <dgm:t>
        <a:bodyPr/>
        <a:lstStyle/>
        <a:p>
          <a:endParaRPr lang="es-ES" sz="2000"/>
        </a:p>
      </dgm:t>
    </dgm:pt>
    <dgm:pt modelId="{9855AE8D-6D65-4EB9-96CE-65AD1B3D6D79}" type="sibTrans" cxnId="{AA757F3E-FE3E-488B-823C-43B05E3AC16C}">
      <dgm:prSet/>
      <dgm:spPr/>
      <dgm:t>
        <a:bodyPr/>
        <a:lstStyle/>
        <a:p>
          <a:endParaRPr lang="es-ES" sz="2000"/>
        </a:p>
      </dgm:t>
    </dgm:pt>
    <dgm:pt modelId="{1562CDDD-0DC0-44FA-B6E1-2BB54AE7CA0C}">
      <dgm:prSet custT="1"/>
      <dgm:spPr/>
      <dgm:t>
        <a:bodyPr/>
        <a:lstStyle/>
        <a:p>
          <a:pPr rtl="0"/>
          <a:r>
            <a:rPr lang="es-ES" sz="2000" dirty="0"/>
            <a:t>Dietas de viaje: por los gastos en comida y dormir fuera de casa POR MOTIVOS LABORALES (obligatorio pago).</a:t>
          </a:r>
        </a:p>
      </dgm:t>
    </dgm:pt>
    <dgm:pt modelId="{49C1C71B-C6D5-4A48-A918-DA9CA06B3C22}" type="parTrans" cxnId="{5A7DE3B6-4452-44E1-8DA6-FCFC6057D42D}">
      <dgm:prSet/>
      <dgm:spPr/>
      <dgm:t>
        <a:bodyPr/>
        <a:lstStyle/>
        <a:p>
          <a:endParaRPr lang="es-ES" sz="2000"/>
        </a:p>
      </dgm:t>
    </dgm:pt>
    <dgm:pt modelId="{DF9FAE3D-BCC8-42F9-8D0A-1E7F6E1246F3}" type="sibTrans" cxnId="{5A7DE3B6-4452-44E1-8DA6-FCFC6057D42D}">
      <dgm:prSet/>
      <dgm:spPr/>
      <dgm:t>
        <a:bodyPr/>
        <a:lstStyle/>
        <a:p>
          <a:endParaRPr lang="es-ES" sz="2000"/>
        </a:p>
      </dgm:t>
    </dgm:pt>
    <dgm:pt modelId="{1BAAB533-A57A-485D-939D-1894BD5B9C95}">
      <dgm:prSet custT="1"/>
      <dgm:spPr/>
      <dgm:t>
        <a:bodyPr/>
        <a:lstStyle/>
        <a:p>
          <a:pPr rtl="0"/>
          <a:r>
            <a:rPr lang="es-ES" sz="2000"/>
            <a:t>Kilometraje: gasolina, peajes, etc. Por la utilización del vehículo propio en el desarrollo del trabajo (obligatorio pago).</a:t>
          </a:r>
          <a:endParaRPr lang="es-ES" sz="2000" dirty="0"/>
        </a:p>
      </dgm:t>
    </dgm:pt>
    <dgm:pt modelId="{24B505CE-0E60-44ED-AD46-D1D003FCC51F}" type="parTrans" cxnId="{7BBEEFE2-6BAA-4837-90B3-3816E9D2A1BE}">
      <dgm:prSet/>
      <dgm:spPr/>
      <dgm:t>
        <a:bodyPr/>
        <a:lstStyle/>
        <a:p>
          <a:endParaRPr lang="es-ES" sz="2000"/>
        </a:p>
      </dgm:t>
    </dgm:pt>
    <dgm:pt modelId="{6900B350-7504-4A46-9B46-B1666D0BCFCD}" type="sibTrans" cxnId="{7BBEEFE2-6BAA-4837-90B3-3816E9D2A1BE}">
      <dgm:prSet/>
      <dgm:spPr/>
      <dgm:t>
        <a:bodyPr/>
        <a:lstStyle/>
        <a:p>
          <a:endParaRPr lang="es-ES" sz="2000"/>
        </a:p>
      </dgm:t>
    </dgm:pt>
    <dgm:pt modelId="{AC0CDC45-B6B7-4272-820A-4DC7254D59C3}">
      <dgm:prSet custT="1"/>
      <dgm:spPr/>
      <dgm:t>
        <a:bodyPr/>
        <a:lstStyle/>
        <a:p>
          <a:pPr rtl="0"/>
          <a:r>
            <a:rPr lang="es-ES" sz="2000"/>
            <a:t>Ropa de trabajo y desgaste de herramienta: por pertenecer en origen al trabajador.</a:t>
          </a:r>
          <a:endParaRPr lang="es-ES" sz="2000" dirty="0"/>
        </a:p>
      </dgm:t>
    </dgm:pt>
    <dgm:pt modelId="{5BCC6F8E-A0BC-4203-8F67-5077EF81C012}" type="parTrans" cxnId="{FDE9A5A4-BE4F-44D5-A083-8523571C6EB8}">
      <dgm:prSet/>
      <dgm:spPr/>
      <dgm:t>
        <a:bodyPr/>
        <a:lstStyle/>
        <a:p>
          <a:endParaRPr lang="es-ES" sz="2000"/>
        </a:p>
      </dgm:t>
    </dgm:pt>
    <dgm:pt modelId="{7F808688-5356-4B85-A75A-EEA29E2FA792}" type="sibTrans" cxnId="{FDE9A5A4-BE4F-44D5-A083-8523571C6EB8}">
      <dgm:prSet/>
      <dgm:spPr/>
      <dgm:t>
        <a:bodyPr/>
        <a:lstStyle/>
        <a:p>
          <a:endParaRPr lang="es-ES" sz="2000"/>
        </a:p>
      </dgm:t>
    </dgm:pt>
    <dgm:pt modelId="{A19BC32B-F0BE-49F2-ADEB-3CB3D5804EF0}">
      <dgm:prSet custT="1"/>
      <dgm:spPr/>
      <dgm:t>
        <a:bodyPr/>
        <a:lstStyle/>
        <a:p>
          <a:pPr rtl="0"/>
          <a:r>
            <a:rPr lang="es-ES" sz="2000"/>
            <a:t>Quebranto de moneda: Para compensar errores debidos al manejo de dinero.</a:t>
          </a:r>
          <a:endParaRPr lang="es-ES" sz="2000" dirty="0"/>
        </a:p>
      </dgm:t>
    </dgm:pt>
    <dgm:pt modelId="{9F85ACA6-690A-4E8B-BC9D-CA0CAD40024C}" type="parTrans" cxnId="{82F1C576-B7AF-4B43-A879-FC26A1A18DDA}">
      <dgm:prSet/>
      <dgm:spPr/>
      <dgm:t>
        <a:bodyPr/>
        <a:lstStyle/>
        <a:p>
          <a:endParaRPr lang="es-ES" sz="2000"/>
        </a:p>
      </dgm:t>
    </dgm:pt>
    <dgm:pt modelId="{10DC690C-428C-409D-B9F0-69DF152A1D4E}" type="sibTrans" cxnId="{82F1C576-B7AF-4B43-A879-FC26A1A18DDA}">
      <dgm:prSet/>
      <dgm:spPr/>
      <dgm:t>
        <a:bodyPr/>
        <a:lstStyle/>
        <a:p>
          <a:endParaRPr lang="es-ES" sz="2000"/>
        </a:p>
      </dgm:t>
    </dgm:pt>
    <dgm:pt modelId="{45494DAA-4764-43A6-9277-BAD3EF3066C8}" type="pres">
      <dgm:prSet presAssocID="{63B7044B-0DAF-440B-B6D1-0D02AB47109A}" presName="linear" presStyleCnt="0">
        <dgm:presLayoutVars>
          <dgm:animLvl val="lvl"/>
          <dgm:resizeHandles val="exact"/>
        </dgm:presLayoutVars>
      </dgm:prSet>
      <dgm:spPr/>
    </dgm:pt>
    <dgm:pt modelId="{4EC61210-AE88-45F8-A2DC-83436C5A4EBB}" type="pres">
      <dgm:prSet presAssocID="{F9910146-D43B-45F5-89D1-E75A80F7F3DD}" presName="parentText" presStyleLbl="node1" presStyleIdx="0" presStyleCnt="4">
        <dgm:presLayoutVars>
          <dgm:chMax val="0"/>
          <dgm:bulletEnabled val="1"/>
        </dgm:presLayoutVars>
      </dgm:prSet>
      <dgm:spPr/>
    </dgm:pt>
    <dgm:pt modelId="{2DD83BE9-1E32-4F4A-B3BB-3EC0D0954E43}" type="pres">
      <dgm:prSet presAssocID="{3F2FE9DC-AE20-4F1A-8417-3740B9357490}" presName="spacer" presStyleCnt="0"/>
      <dgm:spPr/>
    </dgm:pt>
    <dgm:pt modelId="{0D350A07-DB79-4587-91D8-5EDE8B15E758}" type="pres">
      <dgm:prSet presAssocID="{EEA05C2B-4C02-4317-8406-26BE15E90B13}" presName="parentText" presStyleLbl="node1" presStyleIdx="1" presStyleCnt="4">
        <dgm:presLayoutVars>
          <dgm:chMax val="0"/>
          <dgm:bulletEnabled val="1"/>
        </dgm:presLayoutVars>
      </dgm:prSet>
      <dgm:spPr/>
    </dgm:pt>
    <dgm:pt modelId="{39958A3D-3E8F-4955-B9C9-F8695A2D1947}" type="pres">
      <dgm:prSet presAssocID="{8FF1B13E-3190-4304-B45D-AB97226CE6C8}" presName="spacer" presStyleCnt="0"/>
      <dgm:spPr/>
    </dgm:pt>
    <dgm:pt modelId="{98585DC6-612D-45BB-ABFC-549AA7A5879C}" type="pres">
      <dgm:prSet presAssocID="{0C38D73E-2AE3-4672-B777-88B4FDD4666E}" presName="parentText" presStyleLbl="node1" presStyleIdx="2" presStyleCnt="4">
        <dgm:presLayoutVars>
          <dgm:chMax val="0"/>
          <dgm:bulletEnabled val="1"/>
        </dgm:presLayoutVars>
      </dgm:prSet>
      <dgm:spPr/>
    </dgm:pt>
    <dgm:pt modelId="{943DA8AE-753E-4322-A3D1-D6183CD40932}" type="pres">
      <dgm:prSet presAssocID="{79D747D1-D38F-4053-BFDB-E440841AF4E2}" presName="spacer" presStyleCnt="0"/>
      <dgm:spPr/>
    </dgm:pt>
    <dgm:pt modelId="{4068A852-EEF8-45C2-8DAC-94C61F51FD72}" type="pres">
      <dgm:prSet presAssocID="{5144D364-1930-48CC-8B0D-C006A8753EEB}" presName="parentText" presStyleLbl="node1" presStyleIdx="3" presStyleCnt="4">
        <dgm:presLayoutVars>
          <dgm:chMax val="0"/>
          <dgm:bulletEnabled val="1"/>
        </dgm:presLayoutVars>
      </dgm:prSet>
      <dgm:spPr/>
    </dgm:pt>
    <dgm:pt modelId="{D501268E-E3A5-40E8-9B19-F6AEEC6A647C}" type="pres">
      <dgm:prSet presAssocID="{5144D364-1930-48CC-8B0D-C006A8753EEB}" presName="childText" presStyleLbl="revTx" presStyleIdx="0" presStyleCnt="1">
        <dgm:presLayoutVars>
          <dgm:bulletEnabled val="1"/>
        </dgm:presLayoutVars>
      </dgm:prSet>
      <dgm:spPr/>
    </dgm:pt>
  </dgm:ptLst>
  <dgm:cxnLst>
    <dgm:cxn modelId="{EEC42C01-D064-48AB-8E85-D223D54AA448}" type="presOf" srcId="{15167B96-C4D4-4835-B1A6-3A7C5E166FB9}" destId="{D501268E-E3A5-40E8-9B19-F6AEEC6A647C}" srcOrd="0" destOrd="0" presId="urn:microsoft.com/office/officeart/2005/8/layout/vList2"/>
    <dgm:cxn modelId="{FCEB9E08-E622-41C6-96B0-8169B30D4D73}" type="presOf" srcId="{AC0CDC45-B6B7-4272-820A-4DC7254D59C3}" destId="{D501268E-E3A5-40E8-9B19-F6AEEC6A647C}" srcOrd="0" destOrd="4" presId="urn:microsoft.com/office/officeart/2005/8/layout/vList2"/>
    <dgm:cxn modelId="{89FCF824-D4BF-45B5-99EB-8A4FC7D60707}" type="presOf" srcId="{5144D364-1930-48CC-8B0D-C006A8753EEB}" destId="{4068A852-EEF8-45C2-8DAC-94C61F51FD72}" srcOrd="0" destOrd="0" presId="urn:microsoft.com/office/officeart/2005/8/layout/vList2"/>
    <dgm:cxn modelId="{C4280625-5411-45E4-88F5-DD246FF265F6}" type="presOf" srcId="{A19BC32B-F0BE-49F2-ADEB-3CB3D5804EF0}" destId="{D501268E-E3A5-40E8-9B19-F6AEEC6A647C}" srcOrd="0" destOrd="5" presId="urn:microsoft.com/office/officeart/2005/8/layout/vList2"/>
    <dgm:cxn modelId="{AA757F3E-FE3E-488B-823C-43B05E3AC16C}" srcId="{5144D364-1930-48CC-8B0D-C006A8753EEB}" destId="{D05A36A7-7EB6-4ADF-B8A7-BCCD7E340985}" srcOrd="1" destOrd="0" parTransId="{D9F138BA-0A63-4462-8C59-16A97A593749}" sibTransId="{9855AE8D-6D65-4EB9-96CE-65AD1B3D6D79}"/>
    <dgm:cxn modelId="{151EFD4B-2A6D-40FA-97F3-FABDF9022A48}" type="presOf" srcId="{EEA05C2B-4C02-4317-8406-26BE15E90B13}" destId="{0D350A07-DB79-4587-91D8-5EDE8B15E758}" srcOrd="0" destOrd="0" presId="urn:microsoft.com/office/officeart/2005/8/layout/vList2"/>
    <dgm:cxn modelId="{3BAF1F71-C06C-431B-B06B-CEAECF656439}" srcId="{63B7044B-0DAF-440B-B6D1-0D02AB47109A}" destId="{5144D364-1930-48CC-8B0D-C006A8753EEB}" srcOrd="3" destOrd="0" parTransId="{DC333057-5BA3-4F5B-80CB-68204A1B0A8A}" sibTransId="{DBD200CA-D5D2-47D6-B437-900E4362E0B8}"/>
    <dgm:cxn modelId="{A913B271-B7BE-45D6-B48E-15CCE872E7EC}" srcId="{63B7044B-0DAF-440B-B6D1-0D02AB47109A}" destId="{0C38D73E-2AE3-4672-B777-88B4FDD4666E}" srcOrd="2" destOrd="0" parTransId="{15DBABF4-51F8-4FED-927F-17BE0E2EE251}" sibTransId="{79D747D1-D38F-4053-BFDB-E440841AF4E2}"/>
    <dgm:cxn modelId="{75E1FE52-8026-4E1A-9A2F-87C354F35B0A}" type="presOf" srcId="{F9910146-D43B-45F5-89D1-E75A80F7F3DD}" destId="{4EC61210-AE88-45F8-A2DC-83436C5A4EBB}" srcOrd="0" destOrd="0" presId="urn:microsoft.com/office/officeart/2005/8/layout/vList2"/>
    <dgm:cxn modelId="{82F1C576-B7AF-4B43-A879-FC26A1A18DDA}" srcId="{5144D364-1930-48CC-8B0D-C006A8753EEB}" destId="{A19BC32B-F0BE-49F2-ADEB-3CB3D5804EF0}" srcOrd="5" destOrd="0" parTransId="{9F85ACA6-690A-4E8B-BC9D-CA0CAD40024C}" sibTransId="{10DC690C-428C-409D-B9F0-69DF152A1D4E}"/>
    <dgm:cxn modelId="{14234779-283F-4718-B928-865763CA1E68}" type="presOf" srcId="{D05A36A7-7EB6-4ADF-B8A7-BCCD7E340985}" destId="{D501268E-E3A5-40E8-9B19-F6AEEC6A647C}" srcOrd="0" destOrd="1" presId="urn:microsoft.com/office/officeart/2005/8/layout/vList2"/>
    <dgm:cxn modelId="{9B71C57E-9A6E-4370-A269-F102DAA9B138}" srcId="{5144D364-1930-48CC-8B0D-C006A8753EEB}" destId="{15167B96-C4D4-4835-B1A6-3A7C5E166FB9}" srcOrd="0" destOrd="0" parTransId="{5DF1506D-84A1-412C-8957-6522C83E65B6}" sibTransId="{B0647C38-2BC2-430E-85B7-657A1ABCC7D1}"/>
    <dgm:cxn modelId="{9B4A5282-CCCA-411B-A3EF-B66B9EFB048B}" type="presOf" srcId="{1562CDDD-0DC0-44FA-B6E1-2BB54AE7CA0C}" destId="{D501268E-E3A5-40E8-9B19-F6AEEC6A647C}" srcOrd="0" destOrd="2" presId="urn:microsoft.com/office/officeart/2005/8/layout/vList2"/>
    <dgm:cxn modelId="{FDE9A5A4-BE4F-44D5-A083-8523571C6EB8}" srcId="{5144D364-1930-48CC-8B0D-C006A8753EEB}" destId="{AC0CDC45-B6B7-4272-820A-4DC7254D59C3}" srcOrd="4" destOrd="0" parTransId="{5BCC6F8E-A0BC-4203-8F67-5077EF81C012}" sibTransId="{7F808688-5356-4B85-A75A-EEA29E2FA792}"/>
    <dgm:cxn modelId="{1D64C0A4-D449-437D-BEE8-296C46DCEE59}" type="presOf" srcId="{63B7044B-0DAF-440B-B6D1-0D02AB47109A}" destId="{45494DAA-4764-43A6-9277-BAD3EF3066C8}" srcOrd="0" destOrd="0" presId="urn:microsoft.com/office/officeart/2005/8/layout/vList2"/>
    <dgm:cxn modelId="{5A7DE3B6-4452-44E1-8DA6-FCFC6057D42D}" srcId="{5144D364-1930-48CC-8B0D-C006A8753EEB}" destId="{1562CDDD-0DC0-44FA-B6E1-2BB54AE7CA0C}" srcOrd="2" destOrd="0" parTransId="{49C1C71B-C6D5-4A48-A918-DA9CA06B3C22}" sibTransId="{DF9FAE3D-BCC8-42F9-8D0A-1E7F6E1246F3}"/>
    <dgm:cxn modelId="{1F7FD4C6-2F7C-497A-B7C3-57461BF4D756}" srcId="{63B7044B-0DAF-440B-B6D1-0D02AB47109A}" destId="{EEA05C2B-4C02-4317-8406-26BE15E90B13}" srcOrd="1" destOrd="0" parTransId="{71FAF15A-1347-43F6-927B-3EACC48AE9A5}" sibTransId="{8FF1B13E-3190-4304-B45D-AB97226CE6C8}"/>
    <dgm:cxn modelId="{7BBEEFE2-6BAA-4837-90B3-3816E9D2A1BE}" srcId="{5144D364-1930-48CC-8B0D-C006A8753EEB}" destId="{1BAAB533-A57A-485D-939D-1894BD5B9C95}" srcOrd="3" destOrd="0" parTransId="{24B505CE-0E60-44ED-AD46-D1D003FCC51F}" sibTransId="{6900B350-7504-4A46-9B46-B1666D0BCFCD}"/>
    <dgm:cxn modelId="{99C989E4-3F02-4D26-B6A0-5F5BD59F57CE}" type="presOf" srcId="{0C38D73E-2AE3-4672-B777-88B4FDD4666E}" destId="{98585DC6-612D-45BB-ABFC-549AA7A5879C}" srcOrd="0" destOrd="0" presId="urn:microsoft.com/office/officeart/2005/8/layout/vList2"/>
    <dgm:cxn modelId="{C06FA9E4-5C88-42D6-A145-EE4A2859AC10}" type="presOf" srcId="{1BAAB533-A57A-485D-939D-1894BD5B9C95}" destId="{D501268E-E3A5-40E8-9B19-F6AEEC6A647C}" srcOrd="0" destOrd="3" presId="urn:microsoft.com/office/officeart/2005/8/layout/vList2"/>
    <dgm:cxn modelId="{CA0D8AFA-4198-46B1-BEF9-9B3B1BC27877}" srcId="{63B7044B-0DAF-440B-B6D1-0D02AB47109A}" destId="{F9910146-D43B-45F5-89D1-E75A80F7F3DD}" srcOrd="0" destOrd="0" parTransId="{A7693CE2-3CA6-40C7-B377-ED87C6C10EAE}" sibTransId="{3F2FE9DC-AE20-4F1A-8417-3740B9357490}"/>
    <dgm:cxn modelId="{844F32A8-E7E9-4ECA-BD89-FE24D1ECCA0C}" type="presParOf" srcId="{45494DAA-4764-43A6-9277-BAD3EF3066C8}" destId="{4EC61210-AE88-45F8-A2DC-83436C5A4EBB}" srcOrd="0" destOrd="0" presId="urn:microsoft.com/office/officeart/2005/8/layout/vList2"/>
    <dgm:cxn modelId="{2B2036B6-46ED-474E-A164-63563AA5C6BF}" type="presParOf" srcId="{45494DAA-4764-43A6-9277-BAD3EF3066C8}" destId="{2DD83BE9-1E32-4F4A-B3BB-3EC0D0954E43}" srcOrd="1" destOrd="0" presId="urn:microsoft.com/office/officeart/2005/8/layout/vList2"/>
    <dgm:cxn modelId="{A96E0F24-34D8-4074-AAFE-500A99FBCB5F}" type="presParOf" srcId="{45494DAA-4764-43A6-9277-BAD3EF3066C8}" destId="{0D350A07-DB79-4587-91D8-5EDE8B15E758}" srcOrd="2" destOrd="0" presId="urn:microsoft.com/office/officeart/2005/8/layout/vList2"/>
    <dgm:cxn modelId="{C13BDAB2-076D-4067-B920-DF38365A3021}" type="presParOf" srcId="{45494DAA-4764-43A6-9277-BAD3EF3066C8}" destId="{39958A3D-3E8F-4955-B9C9-F8695A2D1947}" srcOrd="3" destOrd="0" presId="urn:microsoft.com/office/officeart/2005/8/layout/vList2"/>
    <dgm:cxn modelId="{D5BEE086-99C3-4DC0-BCEA-7316DD53E25A}" type="presParOf" srcId="{45494DAA-4764-43A6-9277-BAD3EF3066C8}" destId="{98585DC6-612D-45BB-ABFC-549AA7A5879C}" srcOrd="4" destOrd="0" presId="urn:microsoft.com/office/officeart/2005/8/layout/vList2"/>
    <dgm:cxn modelId="{FB5C3892-8C7D-4571-849B-130AB0CF1FCC}" type="presParOf" srcId="{45494DAA-4764-43A6-9277-BAD3EF3066C8}" destId="{943DA8AE-753E-4322-A3D1-D6183CD40932}" srcOrd="5" destOrd="0" presId="urn:microsoft.com/office/officeart/2005/8/layout/vList2"/>
    <dgm:cxn modelId="{0CDB9881-67F7-4B95-ACB1-74237F427D07}" type="presParOf" srcId="{45494DAA-4764-43A6-9277-BAD3EF3066C8}" destId="{4068A852-EEF8-45C2-8DAC-94C61F51FD72}" srcOrd="6" destOrd="0" presId="urn:microsoft.com/office/officeart/2005/8/layout/vList2"/>
    <dgm:cxn modelId="{0F097D36-734D-43E0-BE71-D353B9429CF2}" type="presParOf" srcId="{45494DAA-4764-43A6-9277-BAD3EF3066C8}" destId="{D501268E-E3A5-40E8-9B19-F6AEEC6A647C}"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3B7044B-0DAF-440B-B6D1-0D02AB47109A}"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s-ES"/>
        </a:p>
      </dgm:t>
    </dgm:pt>
    <dgm:pt modelId="{F9910146-D43B-45F5-89D1-E75A80F7F3DD}">
      <dgm:prSet/>
      <dgm:spPr/>
      <dgm:t>
        <a:bodyPr/>
        <a:lstStyle/>
        <a:p>
          <a:pPr rtl="0"/>
          <a:r>
            <a:rPr lang="es-ES" dirty="0"/>
            <a:t>Se tienen derecho, como mínimo a dos al año. Una se abona en Navidad y la otra cuando se pacte, generalmente en junio o julio.</a:t>
          </a:r>
        </a:p>
      </dgm:t>
    </dgm:pt>
    <dgm:pt modelId="{A7693CE2-3CA6-40C7-B377-ED87C6C10EAE}" type="parTrans" cxnId="{CA0D8AFA-4198-46B1-BEF9-9B3B1BC27877}">
      <dgm:prSet/>
      <dgm:spPr/>
      <dgm:t>
        <a:bodyPr/>
        <a:lstStyle/>
        <a:p>
          <a:endParaRPr lang="es-ES"/>
        </a:p>
      </dgm:t>
    </dgm:pt>
    <dgm:pt modelId="{3F2FE9DC-AE20-4F1A-8417-3740B9357490}" type="sibTrans" cxnId="{CA0D8AFA-4198-46B1-BEF9-9B3B1BC27877}">
      <dgm:prSet/>
      <dgm:spPr/>
      <dgm:t>
        <a:bodyPr/>
        <a:lstStyle/>
        <a:p>
          <a:endParaRPr lang="es-ES"/>
        </a:p>
      </dgm:t>
    </dgm:pt>
    <dgm:pt modelId="{EEA05C2B-4C02-4317-8406-26BE15E90B13}">
      <dgm:prSet/>
      <dgm:spPr/>
      <dgm:t>
        <a:bodyPr/>
        <a:lstStyle/>
        <a:p>
          <a:pPr rtl="0"/>
          <a:r>
            <a:rPr lang="es-ES" dirty="0"/>
            <a:t>Pueden pactarse más de dos pagas extraordinarias al año. En muchas ocasiones esta tercera paga extraordinaria se la denomina “</a:t>
          </a:r>
          <a:r>
            <a:rPr lang="es-ES" b="1" dirty="0"/>
            <a:t>paga de beneficios</a:t>
          </a:r>
          <a:r>
            <a:rPr lang="es-ES" dirty="0"/>
            <a:t>”.</a:t>
          </a:r>
        </a:p>
      </dgm:t>
    </dgm:pt>
    <dgm:pt modelId="{71FAF15A-1347-43F6-927B-3EACC48AE9A5}" type="parTrans" cxnId="{1F7FD4C6-2F7C-497A-B7C3-57461BF4D756}">
      <dgm:prSet/>
      <dgm:spPr/>
      <dgm:t>
        <a:bodyPr/>
        <a:lstStyle/>
        <a:p>
          <a:endParaRPr lang="es-ES"/>
        </a:p>
      </dgm:t>
    </dgm:pt>
    <dgm:pt modelId="{8FF1B13E-3190-4304-B45D-AB97226CE6C8}" type="sibTrans" cxnId="{1F7FD4C6-2F7C-497A-B7C3-57461BF4D756}">
      <dgm:prSet/>
      <dgm:spPr/>
      <dgm:t>
        <a:bodyPr/>
        <a:lstStyle/>
        <a:p>
          <a:endParaRPr lang="es-ES"/>
        </a:p>
      </dgm:t>
    </dgm:pt>
    <dgm:pt modelId="{0C38D73E-2AE3-4672-B777-88B4FDD4666E}">
      <dgm:prSet/>
      <dgm:spPr/>
      <dgm:t>
        <a:bodyPr/>
        <a:lstStyle/>
        <a:p>
          <a:pPr rtl="0"/>
          <a:r>
            <a:rPr lang="es-ES" b="0" i="0" dirty="0"/>
            <a:t>La cuantía de las pagas extraordinarias se determinará en el Convenio Colectivo de aplicación (generalmente salario base + la antigüedad, aunque pueden incluirse otros conceptos o complementos.</a:t>
          </a:r>
        </a:p>
      </dgm:t>
    </dgm:pt>
    <dgm:pt modelId="{15DBABF4-51F8-4FED-927F-17BE0E2EE251}" type="parTrans" cxnId="{A913B271-B7BE-45D6-B48E-15CCE872E7EC}">
      <dgm:prSet/>
      <dgm:spPr/>
      <dgm:t>
        <a:bodyPr/>
        <a:lstStyle/>
        <a:p>
          <a:endParaRPr lang="es-ES"/>
        </a:p>
      </dgm:t>
    </dgm:pt>
    <dgm:pt modelId="{79D747D1-D38F-4053-BFDB-E440841AF4E2}" type="sibTrans" cxnId="{A913B271-B7BE-45D6-B48E-15CCE872E7EC}">
      <dgm:prSet/>
      <dgm:spPr/>
      <dgm:t>
        <a:bodyPr/>
        <a:lstStyle/>
        <a:p>
          <a:endParaRPr lang="es-ES"/>
        </a:p>
      </dgm:t>
    </dgm:pt>
    <dgm:pt modelId="{31BB6F6E-D027-4739-A1D5-281238BEFC4A}">
      <dgm:prSet/>
      <dgm:spPr/>
      <dgm:t>
        <a:bodyPr/>
        <a:lstStyle/>
        <a:p>
          <a:pPr rtl="0"/>
          <a:r>
            <a:rPr lang="es-ES" b="0" i="0" dirty="0"/>
            <a:t>Es posible cobrar estas pagas de forma prorrateada por acuerdo entre las partes o si así lo establece el Convenio Colectivo.</a:t>
          </a:r>
        </a:p>
      </dgm:t>
    </dgm:pt>
    <dgm:pt modelId="{5735F647-7779-4CA7-B55B-AAAEE8CB1A0C}" type="parTrans" cxnId="{31A37B57-39E1-4FF4-AF11-5D0F038D55DF}">
      <dgm:prSet/>
      <dgm:spPr/>
    </dgm:pt>
    <dgm:pt modelId="{B9C873C1-C175-4866-9DE0-A99E23018F02}" type="sibTrans" cxnId="{31A37B57-39E1-4FF4-AF11-5D0F038D55DF}">
      <dgm:prSet/>
      <dgm:spPr/>
    </dgm:pt>
    <dgm:pt modelId="{45494DAA-4764-43A6-9277-BAD3EF3066C8}" type="pres">
      <dgm:prSet presAssocID="{63B7044B-0DAF-440B-B6D1-0D02AB47109A}" presName="linear" presStyleCnt="0">
        <dgm:presLayoutVars>
          <dgm:animLvl val="lvl"/>
          <dgm:resizeHandles val="exact"/>
        </dgm:presLayoutVars>
      </dgm:prSet>
      <dgm:spPr/>
    </dgm:pt>
    <dgm:pt modelId="{4EC61210-AE88-45F8-A2DC-83436C5A4EBB}" type="pres">
      <dgm:prSet presAssocID="{F9910146-D43B-45F5-89D1-E75A80F7F3DD}" presName="parentText" presStyleLbl="node1" presStyleIdx="0" presStyleCnt="4">
        <dgm:presLayoutVars>
          <dgm:chMax val="0"/>
          <dgm:bulletEnabled val="1"/>
        </dgm:presLayoutVars>
      </dgm:prSet>
      <dgm:spPr/>
    </dgm:pt>
    <dgm:pt modelId="{2DD83BE9-1E32-4F4A-B3BB-3EC0D0954E43}" type="pres">
      <dgm:prSet presAssocID="{3F2FE9DC-AE20-4F1A-8417-3740B9357490}" presName="spacer" presStyleCnt="0"/>
      <dgm:spPr/>
    </dgm:pt>
    <dgm:pt modelId="{0D350A07-DB79-4587-91D8-5EDE8B15E758}" type="pres">
      <dgm:prSet presAssocID="{EEA05C2B-4C02-4317-8406-26BE15E90B13}" presName="parentText" presStyleLbl="node1" presStyleIdx="1" presStyleCnt="4">
        <dgm:presLayoutVars>
          <dgm:chMax val="0"/>
          <dgm:bulletEnabled val="1"/>
        </dgm:presLayoutVars>
      </dgm:prSet>
      <dgm:spPr/>
    </dgm:pt>
    <dgm:pt modelId="{39958A3D-3E8F-4955-B9C9-F8695A2D1947}" type="pres">
      <dgm:prSet presAssocID="{8FF1B13E-3190-4304-B45D-AB97226CE6C8}" presName="spacer" presStyleCnt="0"/>
      <dgm:spPr/>
    </dgm:pt>
    <dgm:pt modelId="{98585DC6-612D-45BB-ABFC-549AA7A5879C}" type="pres">
      <dgm:prSet presAssocID="{0C38D73E-2AE3-4672-B777-88B4FDD4666E}" presName="parentText" presStyleLbl="node1" presStyleIdx="2" presStyleCnt="4">
        <dgm:presLayoutVars>
          <dgm:chMax val="0"/>
          <dgm:bulletEnabled val="1"/>
        </dgm:presLayoutVars>
      </dgm:prSet>
      <dgm:spPr/>
    </dgm:pt>
    <dgm:pt modelId="{943DA8AE-753E-4322-A3D1-D6183CD40932}" type="pres">
      <dgm:prSet presAssocID="{79D747D1-D38F-4053-BFDB-E440841AF4E2}" presName="spacer" presStyleCnt="0"/>
      <dgm:spPr/>
    </dgm:pt>
    <dgm:pt modelId="{09F10FCB-84E3-474D-8DD3-F41D955E9509}" type="pres">
      <dgm:prSet presAssocID="{31BB6F6E-D027-4739-A1D5-281238BEFC4A}" presName="parentText" presStyleLbl="node1" presStyleIdx="3" presStyleCnt="4">
        <dgm:presLayoutVars>
          <dgm:chMax val="0"/>
          <dgm:bulletEnabled val="1"/>
        </dgm:presLayoutVars>
      </dgm:prSet>
      <dgm:spPr/>
    </dgm:pt>
  </dgm:ptLst>
  <dgm:cxnLst>
    <dgm:cxn modelId="{151EFD4B-2A6D-40FA-97F3-FABDF9022A48}" type="presOf" srcId="{EEA05C2B-4C02-4317-8406-26BE15E90B13}" destId="{0D350A07-DB79-4587-91D8-5EDE8B15E758}" srcOrd="0" destOrd="0" presId="urn:microsoft.com/office/officeart/2005/8/layout/vList2"/>
    <dgm:cxn modelId="{A913B271-B7BE-45D6-B48E-15CCE872E7EC}" srcId="{63B7044B-0DAF-440B-B6D1-0D02AB47109A}" destId="{0C38D73E-2AE3-4672-B777-88B4FDD4666E}" srcOrd="2" destOrd="0" parTransId="{15DBABF4-51F8-4FED-927F-17BE0E2EE251}" sibTransId="{79D747D1-D38F-4053-BFDB-E440841AF4E2}"/>
    <dgm:cxn modelId="{75E1FE52-8026-4E1A-9A2F-87C354F35B0A}" type="presOf" srcId="{F9910146-D43B-45F5-89D1-E75A80F7F3DD}" destId="{4EC61210-AE88-45F8-A2DC-83436C5A4EBB}" srcOrd="0" destOrd="0" presId="urn:microsoft.com/office/officeart/2005/8/layout/vList2"/>
    <dgm:cxn modelId="{31A37B57-39E1-4FF4-AF11-5D0F038D55DF}" srcId="{63B7044B-0DAF-440B-B6D1-0D02AB47109A}" destId="{31BB6F6E-D027-4739-A1D5-281238BEFC4A}" srcOrd="3" destOrd="0" parTransId="{5735F647-7779-4CA7-B55B-AAAEE8CB1A0C}" sibTransId="{B9C873C1-C175-4866-9DE0-A99E23018F02}"/>
    <dgm:cxn modelId="{1D64C0A4-D449-437D-BEE8-296C46DCEE59}" type="presOf" srcId="{63B7044B-0DAF-440B-B6D1-0D02AB47109A}" destId="{45494DAA-4764-43A6-9277-BAD3EF3066C8}" srcOrd="0" destOrd="0" presId="urn:microsoft.com/office/officeart/2005/8/layout/vList2"/>
    <dgm:cxn modelId="{1F7FD4C6-2F7C-497A-B7C3-57461BF4D756}" srcId="{63B7044B-0DAF-440B-B6D1-0D02AB47109A}" destId="{EEA05C2B-4C02-4317-8406-26BE15E90B13}" srcOrd="1" destOrd="0" parTransId="{71FAF15A-1347-43F6-927B-3EACC48AE9A5}" sibTransId="{8FF1B13E-3190-4304-B45D-AB97226CE6C8}"/>
    <dgm:cxn modelId="{37F65FDC-F1F9-4BD6-8D33-340F93C43EE3}" type="presOf" srcId="{31BB6F6E-D027-4739-A1D5-281238BEFC4A}" destId="{09F10FCB-84E3-474D-8DD3-F41D955E9509}" srcOrd="0" destOrd="0" presId="urn:microsoft.com/office/officeart/2005/8/layout/vList2"/>
    <dgm:cxn modelId="{99C989E4-3F02-4D26-B6A0-5F5BD59F57CE}" type="presOf" srcId="{0C38D73E-2AE3-4672-B777-88B4FDD4666E}" destId="{98585DC6-612D-45BB-ABFC-549AA7A5879C}" srcOrd="0" destOrd="0" presId="urn:microsoft.com/office/officeart/2005/8/layout/vList2"/>
    <dgm:cxn modelId="{CA0D8AFA-4198-46B1-BEF9-9B3B1BC27877}" srcId="{63B7044B-0DAF-440B-B6D1-0D02AB47109A}" destId="{F9910146-D43B-45F5-89D1-E75A80F7F3DD}" srcOrd="0" destOrd="0" parTransId="{A7693CE2-3CA6-40C7-B377-ED87C6C10EAE}" sibTransId="{3F2FE9DC-AE20-4F1A-8417-3740B9357490}"/>
    <dgm:cxn modelId="{844F32A8-E7E9-4ECA-BD89-FE24D1ECCA0C}" type="presParOf" srcId="{45494DAA-4764-43A6-9277-BAD3EF3066C8}" destId="{4EC61210-AE88-45F8-A2DC-83436C5A4EBB}" srcOrd="0" destOrd="0" presId="urn:microsoft.com/office/officeart/2005/8/layout/vList2"/>
    <dgm:cxn modelId="{2B2036B6-46ED-474E-A164-63563AA5C6BF}" type="presParOf" srcId="{45494DAA-4764-43A6-9277-BAD3EF3066C8}" destId="{2DD83BE9-1E32-4F4A-B3BB-3EC0D0954E43}" srcOrd="1" destOrd="0" presId="urn:microsoft.com/office/officeart/2005/8/layout/vList2"/>
    <dgm:cxn modelId="{A96E0F24-34D8-4074-AAFE-500A99FBCB5F}" type="presParOf" srcId="{45494DAA-4764-43A6-9277-BAD3EF3066C8}" destId="{0D350A07-DB79-4587-91D8-5EDE8B15E758}" srcOrd="2" destOrd="0" presId="urn:microsoft.com/office/officeart/2005/8/layout/vList2"/>
    <dgm:cxn modelId="{C13BDAB2-076D-4067-B920-DF38365A3021}" type="presParOf" srcId="{45494DAA-4764-43A6-9277-BAD3EF3066C8}" destId="{39958A3D-3E8F-4955-B9C9-F8695A2D1947}" srcOrd="3" destOrd="0" presId="urn:microsoft.com/office/officeart/2005/8/layout/vList2"/>
    <dgm:cxn modelId="{D5BEE086-99C3-4DC0-BCEA-7316DD53E25A}" type="presParOf" srcId="{45494DAA-4764-43A6-9277-BAD3EF3066C8}" destId="{98585DC6-612D-45BB-ABFC-549AA7A5879C}" srcOrd="4" destOrd="0" presId="urn:microsoft.com/office/officeart/2005/8/layout/vList2"/>
    <dgm:cxn modelId="{0D5912B9-715A-4BBB-939A-59DE2CA66814}" type="presParOf" srcId="{45494DAA-4764-43A6-9277-BAD3EF3066C8}" destId="{943DA8AE-753E-4322-A3D1-D6183CD40932}" srcOrd="5" destOrd="0" presId="urn:microsoft.com/office/officeart/2005/8/layout/vList2"/>
    <dgm:cxn modelId="{4F384AE5-D5FD-488E-AAE2-DFFE83AF358A}" type="presParOf" srcId="{45494DAA-4764-43A6-9277-BAD3EF3066C8}" destId="{09F10FCB-84E3-474D-8DD3-F41D955E950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3B7044B-0DAF-440B-B6D1-0D02AB47109A}" type="doc">
      <dgm:prSet loTypeId="urn:microsoft.com/office/officeart/2005/8/layout/vList2" loCatId="list" qsTypeId="urn:microsoft.com/office/officeart/2005/8/quickstyle/simple3" qsCatId="simple" csTypeId="urn:microsoft.com/office/officeart/2005/8/colors/accent3_3" csCatId="accent3" phldr="1"/>
      <dgm:spPr/>
      <dgm:t>
        <a:bodyPr/>
        <a:lstStyle/>
        <a:p>
          <a:endParaRPr lang="es-ES"/>
        </a:p>
      </dgm:t>
    </dgm:pt>
    <dgm:pt modelId="{F9910146-D43B-45F5-89D1-E75A80F7F3DD}">
      <dgm:prSet custT="1">
        <dgm:style>
          <a:lnRef idx="2">
            <a:schemeClr val="accent2"/>
          </a:lnRef>
          <a:fillRef idx="1">
            <a:schemeClr val="lt1"/>
          </a:fillRef>
          <a:effectRef idx="0">
            <a:schemeClr val="accent2"/>
          </a:effectRef>
          <a:fontRef idx="minor">
            <a:schemeClr val="dk1"/>
          </a:fontRef>
        </dgm:style>
      </dgm:prSet>
      <dgm:spPr/>
      <dgm:t>
        <a:bodyPr/>
        <a:lstStyle/>
        <a:p>
          <a:pPr rtl="0"/>
          <a:r>
            <a:rPr lang="es-ES" sz="2000" dirty="0"/>
            <a:t>SALARIO EN ESPECIE: No puede superar el 30% del total del salario </a:t>
          </a:r>
        </a:p>
      </dgm:t>
    </dgm:pt>
    <dgm:pt modelId="{A7693CE2-3CA6-40C7-B377-ED87C6C10EAE}" type="parTrans" cxnId="{CA0D8AFA-4198-46B1-BEF9-9B3B1BC27877}">
      <dgm:prSet/>
      <dgm:spPr/>
      <dgm:t>
        <a:bodyPr/>
        <a:lstStyle/>
        <a:p>
          <a:endParaRPr lang="es-ES" sz="2000"/>
        </a:p>
      </dgm:t>
    </dgm:pt>
    <dgm:pt modelId="{3F2FE9DC-AE20-4F1A-8417-3740B9357490}" type="sibTrans" cxnId="{CA0D8AFA-4198-46B1-BEF9-9B3B1BC27877}">
      <dgm:prSet/>
      <dgm:spPr/>
      <dgm:t>
        <a:bodyPr/>
        <a:lstStyle/>
        <a:p>
          <a:endParaRPr lang="es-ES" sz="2000"/>
        </a:p>
      </dgm:t>
    </dgm:pt>
    <dgm:pt modelId="{EEA05C2B-4C02-4317-8406-26BE15E90B13}">
      <dgm:prSet custT="1">
        <dgm:style>
          <a:lnRef idx="2">
            <a:schemeClr val="accent1"/>
          </a:lnRef>
          <a:fillRef idx="1">
            <a:schemeClr val="lt1"/>
          </a:fillRef>
          <a:effectRef idx="0">
            <a:schemeClr val="accent1"/>
          </a:effectRef>
          <a:fontRef idx="minor">
            <a:schemeClr val="dk1"/>
          </a:fontRef>
        </dgm:style>
      </dgm:prSet>
      <dgm:spPr/>
      <dgm:t>
        <a:bodyPr/>
        <a:lstStyle/>
        <a:p>
          <a:pPr rtl="0"/>
          <a:r>
            <a:rPr lang="es-ES" sz="2000" dirty="0"/>
            <a:t>PRESTACIONES O INDEMNIZACIONES DE SEGURIDAD SOCIAL: Incapacidad Temporal, Recargo de Prestaciones por Accidente de Trabajo, etc.</a:t>
          </a:r>
        </a:p>
      </dgm:t>
    </dgm:pt>
    <dgm:pt modelId="{71FAF15A-1347-43F6-927B-3EACC48AE9A5}" type="parTrans" cxnId="{1F7FD4C6-2F7C-497A-B7C3-57461BF4D756}">
      <dgm:prSet/>
      <dgm:spPr/>
      <dgm:t>
        <a:bodyPr/>
        <a:lstStyle/>
        <a:p>
          <a:endParaRPr lang="es-ES" sz="2000"/>
        </a:p>
      </dgm:t>
    </dgm:pt>
    <dgm:pt modelId="{8FF1B13E-3190-4304-B45D-AB97226CE6C8}" type="sibTrans" cxnId="{1F7FD4C6-2F7C-497A-B7C3-57461BF4D756}">
      <dgm:prSet/>
      <dgm:spPr/>
      <dgm:t>
        <a:bodyPr/>
        <a:lstStyle/>
        <a:p>
          <a:endParaRPr lang="es-ES" sz="2000"/>
        </a:p>
      </dgm:t>
    </dgm:pt>
    <dgm:pt modelId="{0C38D73E-2AE3-4672-B777-88B4FDD4666E}">
      <dgm:prSet custT="1">
        <dgm:style>
          <a:lnRef idx="2">
            <a:schemeClr val="accent4"/>
          </a:lnRef>
          <a:fillRef idx="1">
            <a:schemeClr val="lt1"/>
          </a:fillRef>
          <a:effectRef idx="0">
            <a:schemeClr val="accent4"/>
          </a:effectRef>
          <a:fontRef idx="minor">
            <a:schemeClr val="dk1"/>
          </a:fontRef>
        </dgm:style>
      </dgm:prSet>
      <dgm:spPr/>
      <dgm:t>
        <a:bodyPr/>
        <a:lstStyle/>
        <a:p>
          <a:pPr rtl="0"/>
          <a:r>
            <a:rPr lang="es-ES" sz="2000" dirty="0"/>
            <a:t>INDEMNIZACIONES POR TRASLADOS, SUSPENSIONES, DESPIDOS</a:t>
          </a:r>
        </a:p>
      </dgm:t>
    </dgm:pt>
    <dgm:pt modelId="{15DBABF4-51F8-4FED-927F-17BE0E2EE251}" type="parTrans" cxnId="{A913B271-B7BE-45D6-B48E-15CCE872E7EC}">
      <dgm:prSet/>
      <dgm:spPr/>
      <dgm:t>
        <a:bodyPr/>
        <a:lstStyle/>
        <a:p>
          <a:endParaRPr lang="es-ES" sz="2000"/>
        </a:p>
      </dgm:t>
    </dgm:pt>
    <dgm:pt modelId="{79D747D1-D38F-4053-BFDB-E440841AF4E2}" type="sibTrans" cxnId="{A913B271-B7BE-45D6-B48E-15CCE872E7EC}">
      <dgm:prSet/>
      <dgm:spPr/>
      <dgm:t>
        <a:bodyPr/>
        <a:lstStyle/>
        <a:p>
          <a:endParaRPr lang="es-ES" sz="2000"/>
        </a:p>
      </dgm:t>
    </dgm:pt>
    <dgm:pt modelId="{45494DAA-4764-43A6-9277-BAD3EF3066C8}" type="pres">
      <dgm:prSet presAssocID="{63B7044B-0DAF-440B-B6D1-0D02AB47109A}" presName="linear" presStyleCnt="0">
        <dgm:presLayoutVars>
          <dgm:animLvl val="lvl"/>
          <dgm:resizeHandles val="exact"/>
        </dgm:presLayoutVars>
      </dgm:prSet>
      <dgm:spPr/>
    </dgm:pt>
    <dgm:pt modelId="{4EC61210-AE88-45F8-A2DC-83436C5A4EBB}" type="pres">
      <dgm:prSet presAssocID="{F9910146-D43B-45F5-89D1-E75A80F7F3DD}" presName="parentText" presStyleLbl="node1" presStyleIdx="0" presStyleCnt="3">
        <dgm:presLayoutVars>
          <dgm:chMax val="0"/>
          <dgm:bulletEnabled val="1"/>
        </dgm:presLayoutVars>
      </dgm:prSet>
      <dgm:spPr/>
    </dgm:pt>
    <dgm:pt modelId="{2DD83BE9-1E32-4F4A-B3BB-3EC0D0954E43}" type="pres">
      <dgm:prSet presAssocID="{3F2FE9DC-AE20-4F1A-8417-3740B9357490}" presName="spacer" presStyleCnt="0"/>
      <dgm:spPr/>
    </dgm:pt>
    <dgm:pt modelId="{0D350A07-DB79-4587-91D8-5EDE8B15E758}" type="pres">
      <dgm:prSet presAssocID="{EEA05C2B-4C02-4317-8406-26BE15E90B13}" presName="parentText" presStyleLbl="node1" presStyleIdx="1" presStyleCnt="3">
        <dgm:presLayoutVars>
          <dgm:chMax val="0"/>
          <dgm:bulletEnabled val="1"/>
        </dgm:presLayoutVars>
      </dgm:prSet>
      <dgm:spPr/>
    </dgm:pt>
    <dgm:pt modelId="{39958A3D-3E8F-4955-B9C9-F8695A2D1947}" type="pres">
      <dgm:prSet presAssocID="{8FF1B13E-3190-4304-B45D-AB97226CE6C8}" presName="spacer" presStyleCnt="0"/>
      <dgm:spPr/>
    </dgm:pt>
    <dgm:pt modelId="{98585DC6-612D-45BB-ABFC-549AA7A5879C}" type="pres">
      <dgm:prSet presAssocID="{0C38D73E-2AE3-4672-B777-88B4FDD4666E}" presName="parentText" presStyleLbl="node1" presStyleIdx="2" presStyleCnt="3">
        <dgm:presLayoutVars>
          <dgm:chMax val="0"/>
          <dgm:bulletEnabled val="1"/>
        </dgm:presLayoutVars>
      </dgm:prSet>
      <dgm:spPr/>
    </dgm:pt>
  </dgm:ptLst>
  <dgm:cxnLst>
    <dgm:cxn modelId="{151EFD4B-2A6D-40FA-97F3-FABDF9022A48}" type="presOf" srcId="{EEA05C2B-4C02-4317-8406-26BE15E90B13}" destId="{0D350A07-DB79-4587-91D8-5EDE8B15E758}" srcOrd="0" destOrd="0" presId="urn:microsoft.com/office/officeart/2005/8/layout/vList2"/>
    <dgm:cxn modelId="{A913B271-B7BE-45D6-B48E-15CCE872E7EC}" srcId="{63B7044B-0DAF-440B-B6D1-0D02AB47109A}" destId="{0C38D73E-2AE3-4672-B777-88B4FDD4666E}" srcOrd="2" destOrd="0" parTransId="{15DBABF4-51F8-4FED-927F-17BE0E2EE251}" sibTransId="{79D747D1-D38F-4053-BFDB-E440841AF4E2}"/>
    <dgm:cxn modelId="{75E1FE52-8026-4E1A-9A2F-87C354F35B0A}" type="presOf" srcId="{F9910146-D43B-45F5-89D1-E75A80F7F3DD}" destId="{4EC61210-AE88-45F8-A2DC-83436C5A4EBB}" srcOrd="0" destOrd="0" presId="urn:microsoft.com/office/officeart/2005/8/layout/vList2"/>
    <dgm:cxn modelId="{1D64C0A4-D449-437D-BEE8-296C46DCEE59}" type="presOf" srcId="{63B7044B-0DAF-440B-B6D1-0D02AB47109A}" destId="{45494DAA-4764-43A6-9277-BAD3EF3066C8}" srcOrd="0" destOrd="0" presId="urn:microsoft.com/office/officeart/2005/8/layout/vList2"/>
    <dgm:cxn modelId="{1F7FD4C6-2F7C-497A-B7C3-57461BF4D756}" srcId="{63B7044B-0DAF-440B-B6D1-0D02AB47109A}" destId="{EEA05C2B-4C02-4317-8406-26BE15E90B13}" srcOrd="1" destOrd="0" parTransId="{71FAF15A-1347-43F6-927B-3EACC48AE9A5}" sibTransId="{8FF1B13E-3190-4304-B45D-AB97226CE6C8}"/>
    <dgm:cxn modelId="{99C989E4-3F02-4D26-B6A0-5F5BD59F57CE}" type="presOf" srcId="{0C38D73E-2AE3-4672-B777-88B4FDD4666E}" destId="{98585DC6-612D-45BB-ABFC-549AA7A5879C}" srcOrd="0" destOrd="0" presId="urn:microsoft.com/office/officeart/2005/8/layout/vList2"/>
    <dgm:cxn modelId="{CA0D8AFA-4198-46B1-BEF9-9B3B1BC27877}" srcId="{63B7044B-0DAF-440B-B6D1-0D02AB47109A}" destId="{F9910146-D43B-45F5-89D1-E75A80F7F3DD}" srcOrd="0" destOrd="0" parTransId="{A7693CE2-3CA6-40C7-B377-ED87C6C10EAE}" sibTransId="{3F2FE9DC-AE20-4F1A-8417-3740B9357490}"/>
    <dgm:cxn modelId="{844F32A8-E7E9-4ECA-BD89-FE24D1ECCA0C}" type="presParOf" srcId="{45494DAA-4764-43A6-9277-BAD3EF3066C8}" destId="{4EC61210-AE88-45F8-A2DC-83436C5A4EBB}" srcOrd="0" destOrd="0" presId="urn:microsoft.com/office/officeart/2005/8/layout/vList2"/>
    <dgm:cxn modelId="{2B2036B6-46ED-474E-A164-63563AA5C6BF}" type="presParOf" srcId="{45494DAA-4764-43A6-9277-BAD3EF3066C8}" destId="{2DD83BE9-1E32-4F4A-B3BB-3EC0D0954E43}" srcOrd="1" destOrd="0" presId="urn:microsoft.com/office/officeart/2005/8/layout/vList2"/>
    <dgm:cxn modelId="{A96E0F24-34D8-4074-AAFE-500A99FBCB5F}" type="presParOf" srcId="{45494DAA-4764-43A6-9277-BAD3EF3066C8}" destId="{0D350A07-DB79-4587-91D8-5EDE8B15E758}" srcOrd="2" destOrd="0" presId="urn:microsoft.com/office/officeart/2005/8/layout/vList2"/>
    <dgm:cxn modelId="{C13BDAB2-076D-4067-B920-DF38365A3021}" type="presParOf" srcId="{45494DAA-4764-43A6-9277-BAD3EF3066C8}" destId="{39958A3D-3E8F-4955-B9C9-F8695A2D1947}" srcOrd="3" destOrd="0" presId="urn:microsoft.com/office/officeart/2005/8/layout/vList2"/>
    <dgm:cxn modelId="{D5BEE086-99C3-4DC0-BCEA-7316DD53E25A}" type="presParOf" srcId="{45494DAA-4764-43A6-9277-BAD3EF3066C8}" destId="{98585DC6-612D-45BB-ABFC-549AA7A5879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66BDEDE-2530-47F2-BD4F-D5E49A92826B}" type="doc">
      <dgm:prSet loTypeId="urn:microsoft.com/office/officeart/2005/8/layout/hierarchy5" loCatId="hierarchy" qsTypeId="urn:microsoft.com/office/officeart/2005/8/quickstyle/simple3" qsCatId="simple" csTypeId="urn:microsoft.com/office/officeart/2005/8/colors/colorful2" csCatId="colorful" phldr="1"/>
      <dgm:spPr/>
      <dgm:t>
        <a:bodyPr/>
        <a:lstStyle/>
        <a:p>
          <a:endParaRPr lang="es-ES"/>
        </a:p>
      </dgm:t>
    </dgm:pt>
    <dgm:pt modelId="{986DDE85-4575-4D09-B02D-5EB43A526085}">
      <dgm:prSet/>
      <dgm:spPr/>
      <dgm:t>
        <a:bodyPr/>
        <a:lstStyle/>
        <a:p>
          <a:pPr rtl="0"/>
          <a:r>
            <a:rPr lang="es-ES" dirty="0"/>
            <a:t>DEDUCCIONES:</a:t>
          </a:r>
        </a:p>
      </dgm:t>
    </dgm:pt>
    <dgm:pt modelId="{C57D5DA0-C2CC-46BA-9418-1E010558C7FE}" type="parTrans" cxnId="{1D69ACBE-856B-48E4-A09E-565A1817FFA1}">
      <dgm:prSet/>
      <dgm:spPr/>
      <dgm:t>
        <a:bodyPr/>
        <a:lstStyle/>
        <a:p>
          <a:endParaRPr lang="es-ES"/>
        </a:p>
      </dgm:t>
    </dgm:pt>
    <dgm:pt modelId="{436307D2-6378-4297-AA16-3433A3B13E22}" type="sibTrans" cxnId="{1D69ACBE-856B-48E4-A09E-565A1817FFA1}">
      <dgm:prSet/>
      <dgm:spPr/>
      <dgm:t>
        <a:bodyPr/>
        <a:lstStyle/>
        <a:p>
          <a:endParaRPr lang="es-ES"/>
        </a:p>
      </dgm:t>
    </dgm:pt>
    <dgm:pt modelId="{FC99A886-F44C-4B46-8230-CA41DAA8EABF}">
      <dgm:prSet/>
      <dgm:spPr/>
      <dgm:t>
        <a:bodyPr/>
        <a:lstStyle/>
        <a:p>
          <a:pPr rtl="0"/>
          <a:r>
            <a:rPr lang="es-ES" dirty="0"/>
            <a:t>1. Cotizaciones a la Seguridad Social: Se trata de unos porcentajes (tipos) que se aplican sobre las Bases de Cotización</a:t>
          </a:r>
        </a:p>
      </dgm:t>
    </dgm:pt>
    <dgm:pt modelId="{DFE6DD68-6CD9-40C2-B162-30F3CB1B8808}" type="parTrans" cxnId="{82F93856-DAE2-4C57-9CD0-37A6A35164A4}">
      <dgm:prSet/>
      <dgm:spPr/>
      <dgm:t>
        <a:bodyPr/>
        <a:lstStyle/>
        <a:p>
          <a:endParaRPr lang="es-ES"/>
        </a:p>
      </dgm:t>
    </dgm:pt>
    <dgm:pt modelId="{D1868FED-1E7F-4D10-B636-E5CD8AFAA82C}" type="sibTrans" cxnId="{82F93856-DAE2-4C57-9CD0-37A6A35164A4}">
      <dgm:prSet/>
      <dgm:spPr/>
      <dgm:t>
        <a:bodyPr/>
        <a:lstStyle/>
        <a:p>
          <a:endParaRPr lang="es-ES"/>
        </a:p>
      </dgm:t>
    </dgm:pt>
    <dgm:pt modelId="{F7E441FC-A3DE-47C7-9C2E-F40EFA6B9354}">
      <dgm:prSet/>
      <dgm:spPr/>
      <dgm:t>
        <a:bodyPr/>
        <a:lstStyle/>
        <a:p>
          <a:pPr rtl="0"/>
          <a:r>
            <a:rPr lang="es-ES" dirty="0"/>
            <a:t>2. IRPF (Impuesto sobre la Renta de la Personas Físicas): Se trata de un porcentaje que se aplica sobre el total de los devengos (Salario Bruto)</a:t>
          </a:r>
        </a:p>
      </dgm:t>
    </dgm:pt>
    <dgm:pt modelId="{34BED650-0D23-4FE3-BAA8-DDD09F6A6BFE}" type="parTrans" cxnId="{1CFFB232-F9CE-487A-B4A1-EB6B44CB4975}">
      <dgm:prSet/>
      <dgm:spPr/>
      <dgm:t>
        <a:bodyPr/>
        <a:lstStyle/>
        <a:p>
          <a:endParaRPr lang="es-ES"/>
        </a:p>
      </dgm:t>
    </dgm:pt>
    <dgm:pt modelId="{09B0550A-E1B3-424D-BBF6-928136F4FF49}" type="sibTrans" cxnId="{1CFFB232-F9CE-487A-B4A1-EB6B44CB4975}">
      <dgm:prSet/>
      <dgm:spPr/>
      <dgm:t>
        <a:bodyPr/>
        <a:lstStyle/>
        <a:p>
          <a:endParaRPr lang="es-ES"/>
        </a:p>
      </dgm:t>
    </dgm:pt>
    <dgm:pt modelId="{A46C8A62-1260-44FA-A83C-00B2E816A931}">
      <dgm:prSet/>
      <dgm:spPr/>
      <dgm:t>
        <a:bodyPr/>
        <a:lstStyle/>
        <a:p>
          <a:pPr rtl="0"/>
          <a:r>
            <a:rPr lang="es-ES" dirty="0"/>
            <a:t>3. Otros descuentos: EJ. anticipos</a:t>
          </a:r>
        </a:p>
      </dgm:t>
    </dgm:pt>
    <dgm:pt modelId="{36EAAC22-8C95-49F0-A388-9E6CAD2C05AA}" type="parTrans" cxnId="{CBAD92B3-D89E-4322-8B83-972A314E83AC}">
      <dgm:prSet/>
      <dgm:spPr/>
      <dgm:t>
        <a:bodyPr/>
        <a:lstStyle/>
        <a:p>
          <a:endParaRPr lang="es-ES"/>
        </a:p>
      </dgm:t>
    </dgm:pt>
    <dgm:pt modelId="{548917F1-067D-47B8-B5C5-885BDAA40B17}" type="sibTrans" cxnId="{CBAD92B3-D89E-4322-8B83-972A314E83AC}">
      <dgm:prSet/>
      <dgm:spPr/>
      <dgm:t>
        <a:bodyPr/>
        <a:lstStyle/>
        <a:p>
          <a:endParaRPr lang="es-ES"/>
        </a:p>
      </dgm:t>
    </dgm:pt>
    <dgm:pt modelId="{739B08AF-9305-4C11-8BE7-9687581931D8}" type="pres">
      <dgm:prSet presAssocID="{066BDEDE-2530-47F2-BD4F-D5E49A92826B}" presName="mainComposite" presStyleCnt="0">
        <dgm:presLayoutVars>
          <dgm:chPref val="1"/>
          <dgm:dir/>
          <dgm:animOne val="branch"/>
          <dgm:animLvl val="lvl"/>
          <dgm:resizeHandles val="exact"/>
        </dgm:presLayoutVars>
      </dgm:prSet>
      <dgm:spPr/>
    </dgm:pt>
    <dgm:pt modelId="{6C2244B8-429E-4CE1-A2C4-B4C0C3646420}" type="pres">
      <dgm:prSet presAssocID="{066BDEDE-2530-47F2-BD4F-D5E49A92826B}" presName="hierFlow" presStyleCnt="0"/>
      <dgm:spPr/>
    </dgm:pt>
    <dgm:pt modelId="{28D41E2E-6E1E-4496-BDD5-F4F6B5185806}" type="pres">
      <dgm:prSet presAssocID="{066BDEDE-2530-47F2-BD4F-D5E49A92826B}" presName="hierChild1" presStyleCnt="0">
        <dgm:presLayoutVars>
          <dgm:chPref val="1"/>
          <dgm:animOne val="branch"/>
          <dgm:animLvl val="lvl"/>
        </dgm:presLayoutVars>
      </dgm:prSet>
      <dgm:spPr/>
    </dgm:pt>
    <dgm:pt modelId="{001F0E42-6217-4132-B78D-BAE443B13F02}" type="pres">
      <dgm:prSet presAssocID="{986DDE85-4575-4D09-B02D-5EB43A526085}" presName="Name17" presStyleCnt="0"/>
      <dgm:spPr/>
    </dgm:pt>
    <dgm:pt modelId="{2FF2048E-9310-4005-B9C2-B020AB642CA2}" type="pres">
      <dgm:prSet presAssocID="{986DDE85-4575-4D09-B02D-5EB43A526085}" presName="level1Shape" presStyleLbl="node0" presStyleIdx="0" presStyleCnt="1">
        <dgm:presLayoutVars>
          <dgm:chPref val="3"/>
        </dgm:presLayoutVars>
      </dgm:prSet>
      <dgm:spPr/>
    </dgm:pt>
    <dgm:pt modelId="{C30419C1-3658-4C3B-A925-A9DB01CD5647}" type="pres">
      <dgm:prSet presAssocID="{986DDE85-4575-4D09-B02D-5EB43A526085}" presName="hierChild2" presStyleCnt="0"/>
      <dgm:spPr/>
    </dgm:pt>
    <dgm:pt modelId="{EB6207CF-72EE-4032-AEA6-B529F4EA6E73}" type="pres">
      <dgm:prSet presAssocID="{DFE6DD68-6CD9-40C2-B162-30F3CB1B8808}" presName="Name25" presStyleLbl="parChTrans1D2" presStyleIdx="0" presStyleCnt="3"/>
      <dgm:spPr/>
    </dgm:pt>
    <dgm:pt modelId="{9BB842C9-D1ED-4881-9930-7A54A01E0615}" type="pres">
      <dgm:prSet presAssocID="{DFE6DD68-6CD9-40C2-B162-30F3CB1B8808}" presName="connTx" presStyleLbl="parChTrans1D2" presStyleIdx="0" presStyleCnt="3"/>
      <dgm:spPr/>
    </dgm:pt>
    <dgm:pt modelId="{A3818713-B5B1-41C0-AA1D-AFF0D1853F7F}" type="pres">
      <dgm:prSet presAssocID="{FC99A886-F44C-4B46-8230-CA41DAA8EABF}" presName="Name30" presStyleCnt="0"/>
      <dgm:spPr/>
    </dgm:pt>
    <dgm:pt modelId="{CD749CE8-BDCD-4141-91AC-FF6B34D475E8}" type="pres">
      <dgm:prSet presAssocID="{FC99A886-F44C-4B46-8230-CA41DAA8EABF}" presName="level2Shape" presStyleLbl="node2" presStyleIdx="0" presStyleCnt="3"/>
      <dgm:spPr/>
    </dgm:pt>
    <dgm:pt modelId="{DE570229-E9E2-4395-9DFE-E2DB735A4D70}" type="pres">
      <dgm:prSet presAssocID="{FC99A886-F44C-4B46-8230-CA41DAA8EABF}" presName="hierChild3" presStyleCnt="0"/>
      <dgm:spPr/>
    </dgm:pt>
    <dgm:pt modelId="{2D1B3709-0A67-4674-A182-DCD114D5D8A9}" type="pres">
      <dgm:prSet presAssocID="{34BED650-0D23-4FE3-BAA8-DDD09F6A6BFE}" presName="Name25" presStyleLbl="parChTrans1D2" presStyleIdx="1" presStyleCnt="3"/>
      <dgm:spPr/>
    </dgm:pt>
    <dgm:pt modelId="{2EFCD0D0-D040-47D0-986E-7E98C23657B4}" type="pres">
      <dgm:prSet presAssocID="{34BED650-0D23-4FE3-BAA8-DDD09F6A6BFE}" presName="connTx" presStyleLbl="parChTrans1D2" presStyleIdx="1" presStyleCnt="3"/>
      <dgm:spPr/>
    </dgm:pt>
    <dgm:pt modelId="{C348644A-F17C-4E4E-A93D-21C5D6C32236}" type="pres">
      <dgm:prSet presAssocID="{F7E441FC-A3DE-47C7-9C2E-F40EFA6B9354}" presName="Name30" presStyleCnt="0"/>
      <dgm:spPr/>
    </dgm:pt>
    <dgm:pt modelId="{347646CD-5E47-42CE-803C-7A431D437076}" type="pres">
      <dgm:prSet presAssocID="{F7E441FC-A3DE-47C7-9C2E-F40EFA6B9354}" presName="level2Shape" presStyleLbl="node2" presStyleIdx="1" presStyleCnt="3"/>
      <dgm:spPr/>
    </dgm:pt>
    <dgm:pt modelId="{75D34E52-1759-436A-AC7C-86FBBD308FEF}" type="pres">
      <dgm:prSet presAssocID="{F7E441FC-A3DE-47C7-9C2E-F40EFA6B9354}" presName="hierChild3" presStyleCnt="0"/>
      <dgm:spPr/>
    </dgm:pt>
    <dgm:pt modelId="{E147E8C8-71E5-4637-8198-CD7E0D240D0A}" type="pres">
      <dgm:prSet presAssocID="{36EAAC22-8C95-49F0-A388-9E6CAD2C05AA}" presName="Name25" presStyleLbl="parChTrans1D2" presStyleIdx="2" presStyleCnt="3"/>
      <dgm:spPr/>
    </dgm:pt>
    <dgm:pt modelId="{9E240EE7-2D42-48DE-AE37-FB13C0C69678}" type="pres">
      <dgm:prSet presAssocID="{36EAAC22-8C95-49F0-A388-9E6CAD2C05AA}" presName="connTx" presStyleLbl="parChTrans1D2" presStyleIdx="2" presStyleCnt="3"/>
      <dgm:spPr/>
    </dgm:pt>
    <dgm:pt modelId="{8E2673C6-61BB-4D8E-A30F-A76D5D26E801}" type="pres">
      <dgm:prSet presAssocID="{A46C8A62-1260-44FA-A83C-00B2E816A931}" presName="Name30" presStyleCnt="0"/>
      <dgm:spPr/>
    </dgm:pt>
    <dgm:pt modelId="{B4E431DE-B13B-430F-A319-B1B107274CF0}" type="pres">
      <dgm:prSet presAssocID="{A46C8A62-1260-44FA-A83C-00B2E816A931}" presName="level2Shape" presStyleLbl="node2" presStyleIdx="2" presStyleCnt="3"/>
      <dgm:spPr/>
    </dgm:pt>
    <dgm:pt modelId="{CA683CE5-562A-4B7E-AF3A-6931EEA3ABB7}" type="pres">
      <dgm:prSet presAssocID="{A46C8A62-1260-44FA-A83C-00B2E816A931}" presName="hierChild3" presStyleCnt="0"/>
      <dgm:spPr/>
    </dgm:pt>
    <dgm:pt modelId="{2F56BD61-1454-42F8-8316-55C48848F77D}" type="pres">
      <dgm:prSet presAssocID="{066BDEDE-2530-47F2-BD4F-D5E49A92826B}" presName="bgShapesFlow" presStyleCnt="0"/>
      <dgm:spPr/>
    </dgm:pt>
  </dgm:ptLst>
  <dgm:cxnLst>
    <dgm:cxn modelId="{E6009F2D-6E18-4691-B6BA-DBCB24258813}" type="presOf" srcId="{DFE6DD68-6CD9-40C2-B162-30F3CB1B8808}" destId="{EB6207CF-72EE-4032-AEA6-B529F4EA6E73}" srcOrd="0" destOrd="0" presId="urn:microsoft.com/office/officeart/2005/8/layout/hierarchy5"/>
    <dgm:cxn modelId="{36830130-9D57-4015-9D40-2080DF678C7B}" type="presOf" srcId="{34BED650-0D23-4FE3-BAA8-DDD09F6A6BFE}" destId="{2EFCD0D0-D040-47D0-986E-7E98C23657B4}" srcOrd="1" destOrd="0" presId="urn:microsoft.com/office/officeart/2005/8/layout/hierarchy5"/>
    <dgm:cxn modelId="{1CFFB232-F9CE-487A-B4A1-EB6B44CB4975}" srcId="{986DDE85-4575-4D09-B02D-5EB43A526085}" destId="{F7E441FC-A3DE-47C7-9C2E-F40EFA6B9354}" srcOrd="1" destOrd="0" parTransId="{34BED650-0D23-4FE3-BAA8-DDD09F6A6BFE}" sibTransId="{09B0550A-E1B3-424D-BBF6-928136F4FF49}"/>
    <dgm:cxn modelId="{82F93856-DAE2-4C57-9CD0-37A6A35164A4}" srcId="{986DDE85-4575-4D09-B02D-5EB43A526085}" destId="{FC99A886-F44C-4B46-8230-CA41DAA8EABF}" srcOrd="0" destOrd="0" parTransId="{DFE6DD68-6CD9-40C2-B162-30F3CB1B8808}" sibTransId="{D1868FED-1E7F-4D10-B636-E5CD8AFAA82C}"/>
    <dgm:cxn modelId="{38AFFC78-D4F5-4E13-AFAC-5DA64D29A4A1}" type="presOf" srcId="{DFE6DD68-6CD9-40C2-B162-30F3CB1B8808}" destId="{9BB842C9-D1ED-4881-9930-7A54A01E0615}" srcOrd="1" destOrd="0" presId="urn:microsoft.com/office/officeart/2005/8/layout/hierarchy5"/>
    <dgm:cxn modelId="{16E38D7F-9A35-4333-8DAE-C31BAFB8D238}" type="presOf" srcId="{36EAAC22-8C95-49F0-A388-9E6CAD2C05AA}" destId="{9E240EE7-2D42-48DE-AE37-FB13C0C69678}" srcOrd="1" destOrd="0" presId="urn:microsoft.com/office/officeart/2005/8/layout/hierarchy5"/>
    <dgm:cxn modelId="{9EC0ECA2-39D9-4205-91A4-47C6BDD1EE13}" type="presOf" srcId="{A46C8A62-1260-44FA-A83C-00B2E816A931}" destId="{B4E431DE-B13B-430F-A319-B1B107274CF0}" srcOrd="0" destOrd="0" presId="urn:microsoft.com/office/officeart/2005/8/layout/hierarchy5"/>
    <dgm:cxn modelId="{CBAD92B3-D89E-4322-8B83-972A314E83AC}" srcId="{986DDE85-4575-4D09-B02D-5EB43A526085}" destId="{A46C8A62-1260-44FA-A83C-00B2E816A931}" srcOrd="2" destOrd="0" parTransId="{36EAAC22-8C95-49F0-A388-9E6CAD2C05AA}" sibTransId="{548917F1-067D-47B8-B5C5-885BDAA40B17}"/>
    <dgm:cxn modelId="{46CDA6BE-F17C-46DA-9011-BFA5FAAAA596}" type="presOf" srcId="{36EAAC22-8C95-49F0-A388-9E6CAD2C05AA}" destId="{E147E8C8-71E5-4637-8198-CD7E0D240D0A}" srcOrd="0" destOrd="0" presId="urn:microsoft.com/office/officeart/2005/8/layout/hierarchy5"/>
    <dgm:cxn modelId="{1D69ACBE-856B-48E4-A09E-565A1817FFA1}" srcId="{066BDEDE-2530-47F2-BD4F-D5E49A92826B}" destId="{986DDE85-4575-4D09-B02D-5EB43A526085}" srcOrd="0" destOrd="0" parTransId="{C57D5DA0-C2CC-46BA-9418-1E010558C7FE}" sibTransId="{436307D2-6378-4297-AA16-3433A3B13E22}"/>
    <dgm:cxn modelId="{21BFFACA-2932-40D9-ADB1-7DB3DF1539CC}" type="presOf" srcId="{34BED650-0D23-4FE3-BAA8-DDD09F6A6BFE}" destId="{2D1B3709-0A67-4674-A182-DCD114D5D8A9}" srcOrd="0" destOrd="0" presId="urn:microsoft.com/office/officeart/2005/8/layout/hierarchy5"/>
    <dgm:cxn modelId="{ACFAA3EA-43A8-4948-9A72-D6D341F66438}" type="presOf" srcId="{FC99A886-F44C-4B46-8230-CA41DAA8EABF}" destId="{CD749CE8-BDCD-4141-91AC-FF6B34D475E8}" srcOrd="0" destOrd="0" presId="urn:microsoft.com/office/officeart/2005/8/layout/hierarchy5"/>
    <dgm:cxn modelId="{6E4592EF-713D-4B8D-8725-5A0B95C78199}" type="presOf" srcId="{066BDEDE-2530-47F2-BD4F-D5E49A92826B}" destId="{739B08AF-9305-4C11-8BE7-9687581931D8}" srcOrd="0" destOrd="0" presId="urn:microsoft.com/office/officeart/2005/8/layout/hierarchy5"/>
    <dgm:cxn modelId="{A16728FD-DAE4-4504-88FF-7070642060C1}" type="presOf" srcId="{986DDE85-4575-4D09-B02D-5EB43A526085}" destId="{2FF2048E-9310-4005-B9C2-B020AB642CA2}" srcOrd="0" destOrd="0" presId="urn:microsoft.com/office/officeart/2005/8/layout/hierarchy5"/>
    <dgm:cxn modelId="{6BA3B6FE-46AB-4807-A583-6E84571FB807}" type="presOf" srcId="{F7E441FC-A3DE-47C7-9C2E-F40EFA6B9354}" destId="{347646CD-5E47-42CE-803C-7A431D437076}" srcOrd="0" destOrd="0" presId="urn:microsoft.com/office/officeart/2005/8/layout/hierarchy5"/>
    <dgm:cxn modelId="{C0C0E784-A8FE-4299-9FC2-E773C7F8D617}" type="presParOf" srcId="{739B08AF-9305-4C11-8BE7-9687581931D8}" destId="{6C2244B8-429E-4CE1-A2C4-B4C0C3646420}" srcOrd="0" destOrd="0" presId="urn:microsoft.com/office/officeart/2005/8/layout/hierarchy5"/>
    <dgm:cxn modelId="{337A2631-D36E-4E8F-BA15-DCBDC3F58240}" type="presParOf" srcId="{6C2244B8-429E-4CE1-A2C4-B4C0C3646420}" destId="{28D41E2E-6E1E-4496-BDD5-F4F6B5185806}" srcOrd="0" destOrd="0" presId="urn:microsoft.com/office/officeart/2005/8/layout/hierarchy5"/>
    <dgm:cxn modelId="{AD4EB563-CB28-4CC6-910B-0AFD1BA1D3F6}" type="presParOf" srcId="{28D41E2E-6E1E-4496-BDD5-F4F6B5185806}" destId="{001F0E42-6217-4132-B78D-BAE443B13F02}" srcOrd="0" destOrd="0" presId="urn:microsoft.com/office/officeart/2005/8/layout/hierarchy5"/>
    <dgm:cxn modelId="{E296509F-E555-4E6C-8448-A17FF56C9B8B}" type="presParOf" srcId="{001F0E42-6217-4132-B78D-BAE443B13F02}" destId="{2FF2048E-9310-4005-B9C2-B020AB642CA2}" srcOrd="0" destOrd="0" presId="urn:microsoft.com/office/officeart/2005/8/layout/hierarchy5"/>
    <dgm:cxn modelId="{5B51751A-BD3F-4A17-8E70-5B0E8BFAC868}" type="presParOf" srcId="{001F0E42-6217-4132-B78D-BAE443B13F02}" destId="{C30419C1-3658-4C3B-A925-A9DB01CD5647}" srcOrd="1" destOrd="0" presId="urn:microsoft.com/office/officeart/2005/8/layout/hierarchy5"/>
    <dgm:cxn modelId="{FB8800BD-002E-4B24-8DC1-E5AC0D9270F6}" type="presParOf" srcId="{C30419C1-3658-4C3B-A925-A9DB01CD5647}" destId="{EB6207CF-72EE-4032-AEA6-B529F4EA6E73}" srcOrd="0" destOrd="0" presId="urn:microsoft.com/office/officeart/2005/8/layout/hierarchy5"/>
    <dgm:cxn modelId="{8539FB75-7C4C-4C34-9F54-5B7E0733B78E}" type="presParOf" srcId="{EB6207CF-72EE-4032-AEA6-B529F4EA6E73}" destId="{9BB842C9-D1ED-4881-9930-7A54A01E0615}" srcOrd="0" destOrd="0" presId="urn:microsoft.com/office/officeart/2005/8/layout/hierarchy5"/>
    <dgm:cxn modelId="{F28B38B8-01F0-4DE7-8FD5-28C4197DAAF3}" type="presParOf" srcId="{C30419C1-3658-4C3B-A925-A9DB01CD5647}" destId="{A3818713-B5B1-41C0-AA1D-AFF0D1853F7F}" srcOrd="1" destOrd="0" presId="urn:microsoft.com/office/officeart/2005/8/layout/hierarchy5"/>
    <dgm:cxn modelId="{0519ABD7-3A77-45FA-808B-1FB6B31766CA}" type="presParOf" srcId="{A3818713-B5B1-41C0-AA1D-AFF0D1853F7F}" destId="{CD749CE8-BDCD-4141-91AC-FF6B34D475E8}" srcOrd="0" destOrd="0" presId="urn:microsoft.com/office/officeart/2005/8/layout/hierarchy5"/>
    <dgm:cxn modelId="{C15D8F9B-E6E8-49A3-9AF2-83D84091618F}" type="presParOf" srcId="{A3818713-B5B1-41C0-AA1D-AFF0D1853F7F}" destId="{DE570229-E9E2-4395-9DFE-E2DB735A4D70}" srcOrd="1" destOrd="0" presId="urn:microsoft.com/office/officeart/2005/8/layout/hierarchy5"/>
    <dgm:cxn modelId="{0B3E9929-943B-4437-A63C-00207E37D2F3}" type="presParOf" srcId="{C30419C1-3658-4C3B-A925-A9DB01CD5647}" destId="{2D1B3709-0A67-4674-A182-DCD114D5D8A9}" srcOrd="2" destOrd="0" presId="urn:microsoft.com/office/officeart/2005/8/layout/hierarchy5"/>
    <dgm:cxn modelId="{D36D8B6B-D2EF-40C8-87E6-84F772B615EC}" type="presParOf" srcId="{2D1B3709-0A67-4674-A182-DCD114D5D8A9}" destId="{2EFCD0D0-D040-47D0-986E-7E98C23657B4}" srcOrd="0" destOrd="0" presId="urn:microsoft.com/office/officeart/2005/8/layout/hierarchy5"/>
    <dgm:cxn modelId="{B2DA70B4-6DDA-4A5D-8511-55BBD5582DB3}" type="presParOf" srcId="{C30419C1-3658-4C3B-A925-A9DB01CD5647}" destId="{C348644A-F17C-4E4E-A93D-21C5D6C32236}" srcOrd="3" destOrd="0" presId="urn:microsoft.com/office/officeart/2005/8/layout/hierarchy5"/>
    <dgm:cxn modelId="{3BECB8CA-6931-4FB6-8E99-DBB7AE0C237A}" type="presParOf" srcId="{C348644A-F17C-4E4E-A93D-21C5D6C32236}" destId="{347646CD-5E47-42CE-803C-7A431D437076}" srcOrd="0" destOrd="0" presId="urn:microsoft.com/office/officeart/2005/8/layout/hierarchy5"/>
    <dgm:cxn modelId="{C9B92FFC-7AF5-453A-AD87-2CB3898FAAE7}" type="presParOf" srcId="{C348644A-F17C-4E4E-A93D-21C5D6C32236}" destId="{75D34E52-1759-436A-AC7C-86FBBD308FEF}" srcOrd="1" destOrd="0" presId="urn:microsoft.com/office/officeart/2005/8/layout/hierarchy5"/>
    <dgm:cxn modelId="{3C9C712B-EF04-45DC-A3E3-15AB9A339E7F}" type="presParOf" srcId="{C30419C1-3658-4C3B-A925-A9DB01CD5647}" destId="{E147E8C8-71E5-4637-8198-CD7E0D240D0A}" srcOrd="4" destOrd="0" presId="urn:microsoft.com/office/officeart/2005/8/layout/hierarchy5"/>
    <dgm:cxn modelId="{3B2A37B5-3D32-4D8B-8FB7-07C8585BD93B}" type="presParOf" srcId="{E147E8C8-71E5-4637-8198-CD7E0D240D0A}" destId="{9E240EE7-2D42-48DE-AE37-FB13C0C69678}" srcOrd="0" destOrd="0" presId="urn:microsoft.com/office/officeart/2005/8/layout/hierarchy5"/>
    <dgm:cxn modelId="{27414A1E-41E2-4B3B-A422-43A98DB69CFA}" type="presParOf" srcId="{C30419C1-3658-4C3B-A925-A9DB01CD5647}" destId="{8E2673C6-61BB-4D8E-A30F-A76D5D26E801}" srcOrd="5" destOrd="0" presId="urn:microsoft.com/office/officeart/2005/8/layout/hierarchy5"/>
    <dgm:cxn modelId="{8FA36FB6-1CB9-44D1-BAE2-0121BA7B1C07}" type="presParOf" srcId="{8E2673C6-61BB-4D8E-A30F-A76D5D26E801}" destId="{B4E431DE-B13B-430F-A319-B1B107274CF0}" srcOrd="0" destOrd="0" presId="urn:microsoft.com/office/officeart/2005/8/layout/hierarchy5"/>
    <dgm:cxn modelId="{88C38EAE-AECA-41E7-911E-80364A0F750E}" type="presParOf" srcId="{8E2673C6-61BB-4D8E-A30F-A76D5D26E801}" destId="{CA683CE5-562A-4B7E-AF3A-6931EEA3ABB7}" srcOrd="1" destOrd="0" presId="urn:microsoft.com/office/officeart/2005/8/layout/hierarchy5"/>
    <dgm:cxn modelId="{2F71626E-BBFE-43AF-8E79-0F3DAB1BD957}" type="presParOf" srcId="{739B08AF-9305-4C11-8BE7-9687581931D8}" destId="{2F56BD61-1454-42F8-8316-55C48848F77D}"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0076B5A-0051-4B9C-8D2B-25BA1B831CF2}" type="doc">
      <dgm:prSet loTypeId="urn:microsoft.com/office/officeart/2009/3/layout/HorizontalOrganizationChart" loCatId="hierarchy" qsTypeId="urn:microsoft.com/office/officeart/2005/8/quickstyle/simple3" qsCatId="simple" csTypeId="urn:microsoft.com/office/officeart/2005/8/colors/colorful2" csCatId="colorful" phldr="1"/>
      <dgm:spPr/>
      <dgm:t>
        <a:bodyPr/>
        <a:lstStyle/>
        <a:p>
          <a:endParaRPr lang="es-ES"/>
        </a:p>
      </dgm:t>
    </dgm:pt>
    <dgm:pt modelId="{D51A16D4-823E-4F4D-B9D6-4070179F8F51}">
      <dgm:prSet/>
      <dgm:spPr/>
      <dgm:t>
        <a:bodyPr/>
        <a:lstStyle/>
        <a:p>
          <a:pPr rtl="0"/>
          <a:r>
            <a:rPr lang="es-ES" dirty="0"/>
            <a:t>PASOS PARA EL CÁLCULO DE UNA NÓMINA:</a:t>
          </a:r>
        </a:p>
      </dgm:t>
    </dgm:pt>
    <dgm:pt modelId="{3E5D30CD-A7B5-4ACF-A936-35566C39323D}" type="parTrans" cxnId="{E962DA0C-EEC3-4BF3-91E1-F1483159C479}">
      <dgm:prSet/>
      <dgm:spPr/>
      <dgm:t>
        <a:bodyPr/>
        <a:lstStyle/>
        <a:p>
          <a:endParaRPr lang="es-ES"/>
        </a:p>
      </dgm:t>
    </dgm:pt>
    <dgm:pt modelId="{31D98540-C93C-4B5B-A537-6A73068D8F3D}" type="sibTrans" cxnId="{E962DA0C-EEC3-4BF3-91E1-F1483159C479}">
      <dgm:prSet/>
      <dgm:spPr/>
      <dgm:t>
        <a:bodyPr/>
        <a:lstStyle/>
        <a:p>
          <a:endParaRPr lang="es-ES"/>
        </a:p>
      </dgm:t>
    </dgm:pt>
    <dgm:pt modelId="{10B95569-1D9F-4493-A432-E83D028ECD7B}">
      <dgm:prSet/>
      <dgm:spPr/>
      <dgm:t>
        <a:bodyPr/>
        <a:lstStyle/>
        <a:p>
          <a:pPr rtl="0"/>
          <a:r>
            <a:rPr lang="es-ES" dirty="0"/>
            <a:t>1. Calcular los devengos: El dinero que genera el trabajador: El salario bruto.</a:t>
          </a:r>
        </a:p>
      </dgm:t>
    </dgm:pt>
    <dgm:pt modelId="{2E359113-9753-4AE2-8230-51B00F8DD012}" type="parTrans" cxnId="{B81A7590-0F16-4C1C-ABF0-66BE30B46EF5}">
      <dgm:prSet/>
      <dgm:spPr/>
      <dgm:t>
        <a:bodyPr/>
        <a:lstStyle/>
        <a:p>
          <a:endParaRPr lang="es-ES"/>
        </a:p>
      </dgm:t>
    </dgm:pt>
    <dgm:pt modelId="{5C3D1B63-5B64-4EE6-8A4A-15C7818982BF}" type="sibTrans" cxnId="{B81A7590-0F16-4C1C-ABF0-66BE30B46EF5}">
      <dgm:prSet/>
      <dgm:spPr/>
      <dgm:t>
        <a:bodyPr/>
        <a:lstStyle/>
        <a:p>
          <a:endParaRPr lang="es-ES"/>
        </a:p>
      </dgm:t>
    </dgm:pt>
    <dgm:pt modelId="{38489356-804E-4562-B117-53F2A46D6A45}">
      <dgm:prSet/>
      <dgm:spPr/>
      <dgm:t>
        <a:bodyPr/>
        <a:lstStyle/>
        <a:p>
          <a:pPr rtl="0"/>
          <a:r>
            <a:rPr lang="es-ES" dirty="0"/>
            <a:t>3. Calcular las deducciones: Lo que se descuenta de la nómina:</a:t>
          </a:r>
        </a:p>
      </dgm:t>
    </dgm:pt>
    <dgm:pt modelId="{6878F896-D826-435E-8344-B7A9EAC4CAD7}" type="parTrans" cxnId="{12F8870F-EB43-4A5D-922E-6AA49F56FACA}">
      <dgm:prSet/>
      <dgm:spPr/>
      <dgm:t>
        <a:bodyPr/>
        <a:lstStyle/>
        <a:p>
          <a:endParaRPr lang="es-ES"/>
        </a:p>
      </dgm:t>
    </dgm:pt>
    <dgm:pt modelId="{E3946555-0007-4B2F-817E-DFE91D2F614B}" type="sibTrans" cxnId="{12F8870F-EB43-4A5D-922E-6AA49F56FACA}">
      <dgm:prSet/>
      <dgm:spPr/>
      <dgm:t>
        <a:bodyPr/>
        <a:lstStyle/>
        <a:p>
          <a:endParaRPr lang="es-ES"/>
        </a:p>
      </dgm:t>
    </dgm:pt>
    <dgm:pt modelId="{B0466A34-1017-4A48-8DD5-B78D9C002EC1}">
      <dgm:prSet/>
      <dgm:spPr/>
      <dgm:t>
        <a:bodyPr/>
        <a:lstStyle/>
        <a:p>
          <a:pPr rtl="0"/>
          <a:r>
            <a:rPr lang="es-ES" dirty="0"/>
            <a:t>2. Calcular las Bases de Cotización.</a:t>
          </a:r>
        </a:p>
      </dgm:t>
    </dgm:pt>
    <dgm:pt modelId="{F10477B0-F949-4F70-A84C-DC419CE0BFA7}" type="parTrans" cxnId="{85CD663C-8319-4FBE-B193-C1DC31BABA15}">
      <dgm:prSet/>
      <dgm:spPr/>
      <dgm:t>
        <a:bodyPr/>
        <a:lstStyle/>
        <a:p>
          <a:endParaRPr lang="es-ES"/>
        </a:p>
      </dgm:t>
    </dgm:pt>
    <dgm:pt modelId="{65305A3E-8A02-4F10-B44A-2CFE98EF6901}" type="sibTrans" cxnId="{85CD663C-8319-4FBE-B193-C1DC31BABA15}">
      <dgm:prSet/>
      <dgm:spPr/>
      <dgm:t>
        <a:bodyPr/>
        <a:lstStyle/>
        <a:p>
          <a:endParaRPr lang="es-ES"/>
        </a:p>
      </dgm:t>
    </dgm:pt>
    <dgm:pt modelId="{8A60B2E1-0DD0-427D-9258-D5B60B9D99AA}">
      <dgm:prSet/>
      <dgm:spPr/>
      <dgm:t>
        <a:bodyPr/>
        <a:lstStyle/>
        <a:p>
          <a:pPr rtl="0"/>
          <a:r>
            <a:rPr lang="es-ES" dirty="0"/>
            <a:t>Cotizaciones de Seguridad Social (sobre las bases de cotización)</a:t>
          </a:r>
        </a:p>
      </dgm:t>
    </dgm:pt>
    <dgm:pt modelId="{3FA3CE73-FED4-47EF-8B0C-D3AAA2CE2BDC}" type="parTrans" cxnId="{43CFF746-5CFB-4B65-B0B7-D7E24BD71143}">
      <dgm:prSet/>
      <dgm:spPr/>
      <dgm:t>
        <a:bodyPr/>
        <a:lstStyle/>
        <a:p>
          <a:endParaRPr lang="es-ES"/>
        </a:p>
      </dgm:t>
    </dgm:pt>
    <dgm:pt modelId="{A335B77E-AA96-4AE7-8067-04C81D5C1AD0}" type="sibTrans" cxnId="{43CFF746-5CFB-4B65-B0B7-D7E24BD71143}">
      <dgm:prSet/>
      <dgm:spPr/>
      <dgm:t>
        <a:bodyPr/>
        <a:lstStyle/>
        <a:p>
          <a:endParaRPr lang="es-ES"/>
        </a:p>
      </dgm:t>
    </dgm:pt>
    <dgm:pt modelId="{9CBB2FD2-0D99-44DE-A6D6-C58D048D434C}">
      <dgm:prSet/>
      <dgm:spPr/>
      <dgm:t>
        <a:bodyPr/>
        <a:lstStyle/>
        <a:p>
          <a:pPr rtl="0"/>
          <a:r>
            <a:rPr lang="es-ES" dirty="0"/>
            <a:t>Retención de IRPF (sobre los devengos o salario bruto).</a:t>
          </a:r>
        </a:p>
      </dgm:t>
    </dgm:pt>
    <dgm:pt modelId="{23775E49-BBDA-489C-938B-1B58486FCC25}" type="parTrans" cxnId="{7F7F7172-08BB-4E6D-82B7-3B6D60FBD6BA}">
      <dgm:prSet/>
      <dgm:spPr/>
      <dgm:t>
        <a:bodyPr/>
        <a:lstStyle/>
        <a:p>
          <a:endParaRPr lang="es-ES"/>
        </a:p>
      </dgm:t>
    </dgm:pt>
    <dgm:pt modelId="{F0F687D6-8232-4DBB-A9B4-E3D53ABD1F1F}" type="sibTrans" cxnId="{7F7F7172-08BB-4E6D-82B7-3B6D60FBD6BA}">
      <dgm:prSet/>
      <dgm:spPr/>
      <dgm:t>
        <a:bodyPr/>
        <a:lstStyle/>
        <a:p>
          <a:endParaRPr lang="es-ES"/>
        </a:p>
      </dgm:t>
    </dgm:pt>
    <dgm:pt modelId="{2E0D51AB-D16B-4922-9B26-77CFD82FA0C0}">
      <dgm:prSet/>
      <dgm:spPr/>
      <dgm:t>
        <a:bodyPr/>
        <a:lstStyle/>
        <a:p>
          <a:pPr rtl="0"/>
          <a:r>
            <a:rPr lang="es-ES" dirty="0"/>
            <a:t>4. Calcular el Salario Neto =</a:t>
          </a:r>
          <a:br>
            <a:rPr lang="es-ES" dirty="0"/>
          </a:br>
          <a:r>
            <a:rPr lang="es-ES" dirty="0"/>
            <a:t>Devengos - Deducciones</a:t>
          </a:r>
        </a:p>
      </dgm:t>
    </dgm:pt>
    <dgm:pt modelId="{C4F540F6-B912-4031-B1F9-C8EC4501B2C2}" type="parTrans" cxnId="{97353169-AB81-4DD0-8865-CE625594DBEE}">
      <dgm:prSet/>
      <dgm:spPr/>
      <dgm:t>
        <a:bodyPr/>
        <a:lstStyle/>
        <a:p>
          <a:endParaRPr lang="es-ES"/>
        </a:p>
      </dgm:t>
    </dgm:pt>
    <dgm:pt modelId="{BF2CDD99-6C09-459C-B289-93274AB5B812}" type="sibTrans" cxnId="{97353169-AB81-4DD0-8865-CE625594DBEE}">
      <dgm:prSet/>
      <dgm:spPr/>
      <dgm:t>
        <a:bodyPr/>
        <a:lstStyle/>
        <a:p>
          <a:endParaRPr lang="es-ES"/>
        </a:p>
      </dgm:t>
    </dgm:pt>
    <dgm:pt modelId="{F9CE9C52-E8CC-4332-9B8A-6D5EB3867CFB}" type="pres">
      <dgm:prSet presAssocID="{90076B5A-0051-4B9C-8D2B-25BA1B831CF2}" presName="hierChild1" presStyleCnt="0">
        <dgm:presLayoutVars>
          <dgm:orgChart val="1"/>
          <dgm:chPref val="1"/>
          <dgm:dir/>
          <dgm:animOne val="branch"/>
          <dgm:animLvl val="lvl"/>
          <dgm:resizeHandles/>
        </dgm:presLayoutVars>
      </dgm:prSet>
      <dgm:spPr/>
    </dgm:pt>
    <dgm:pt modelId="{E602F568-8E68-4F04-A12C-416698DAC371}" type="pres">
      <dgm:prSet presAssocID="{D51A16D4-823E-4F4D-B9D6-4070179F8F51}" presName="hierRoot1" presStyleCnt="0">
        <dgm:presLayoutVars>
          <dgm:hierBranch val="init"/>
        </dgm:presLayoutVars>
      </dgm:prSet>
      <dgm:spPr/>
    </dgm:pt>
    <dgm:pt modelId="{A2847F82-AED1-4646-965E-A30484B63B5C}" type="pres">
      <dgm:prSet presAssocID="{D51A16D4-823E-4F4D-B9D6-4070179F8F51}" presName="rootComposite1" presStyleCnt="0"/>
      <dgm:spPr/>
    </dgm:pt>
    <dgm:pt modelId="{6064228C-A5FE-4342-B952-2936C98C4E8B}" type="pres">
      <dgm:prSet presAssocID="{D51A16D4-823E-4F4D-B9D6-4070179F8F51}" presName="rootText1" presStyleLbl="node0" presStyleIdx="0" presStyleCnt="1">
        <dgm:presLayoutVars>
          <dgm:chPref val="3"/>
        </dgm:presLayoutVars>
      </dgm:prSet>
      <dgm:spPr/>
    </dgm:pt>
    <dgm:pt modelId="{2BDC1F77-96E7-4BC7-AA57-0D8E15F63AC1}" type="pres">
      <dgm:prSet presAssocID="{D51A16D4-823E-4F4D-B9D6-4070179F8F51}" presName="rootConnector1" presStyleLbl="node1" presStyleIdx="0" presStyleCnt="0"/>
      <dgm:spPr/>
    </dgm:pt>
    <dgm:pt modelId="{47F975F5-FD8B-4EA1-8199-149C9DE8C3F4}" type="pres">
      <dgm:prSet presAssocID="{D51A16D4-823E-4F4D-B9D6-4070179F8F51}" presName="hierChild2" presStyleCnt="0"/>
      <dgm:spPr/>
    </dgm:pt>
    <dgm:pt modelId="{4DE83167-8986-4D8D-9C6A-08BAF2652F82}" type="pres">
      <dgm:prSet presAssocID="{2E359113-9753-4AE2-8230-51B00F8DD012}" presName="Name64" presStyleLbl="parChTrans1D2" presStyleIdx="0" presStyleCnt="4"/>
      <dgm:spPr/>
    </dgm:pt>
    <dgm:pt modelId="{F39B6BD5-730F-4FF1-ABB7-8683C453DB8A}" type="pres">
      <dgm:prSet presAssocID="{10B95569-1D9F-4493-A432-E83D028ECD7B}" presName="hierRoot2" presStyleCnt="0">
        <dgm:presLayoutVars>
          <dgm:hierBranch val="init"/>
        </dgm:presLayoutVars>
      </dgm:prSet>
      <dgm:spPr/>
    </dgm:pt>
    <dgm:pt modelId="{A9424720-7547-4C7B-8808-9B97E74097CE}" type="pres">
      <dgm:prSet presAssocID="{10B95569-1D9F-4493-A432-E83D028ECD7B}" presName="rootComposite" presStyleCnt="0"/>
      <dgm:spPr/>
    </dgm:pt>
    <dgm:pt modelId="{E46A4992-3AAB-41AA-8671-0E0DC9FE815D}" type="pres">
      <dgm:prSet presAssocID="{10B95569-1D9F-4493-A432-E83D028ECD7B}" presName="rootText" presStyleLbl="node2" presStyleIdx="0" presStyleCnt="4">
        <dgm:presLayoutVars>
          <dgm:chPref val="3"/>
        </dgm:presLayoutVars>
      </dgm:prSet>
      <dgm:spPr/>
    </dgm:pt>
    <dgm:pt modelId="{B0561395-E9C5-48AA-9F0B-053C80FFA667}" type="pres">
      <dgm:prSet presAssocID="{10B95569-1D9F-4493-A432-E83D028ECD7B}" presName="rootConnector" presStyleLbl="node2" presStyleIdx="0" presStyleCnt="4"/>
      <dgm:spPr/>
    </dgm:pt>
    <dgm:pt modelId="{69CE4269-7192-453B-B894-215E88B88407}" type="pres">
      <dgm:prSet presAssocID="{10B95569-1D9F-4493-A432-E83D028ECD7B}" presName="hierChild4" presStyleCnt="0"/>
      <dgm:spPr/>
    </dgm:pt>
    <dgm:pt modelId="{2D9AFB79-524B-4DAD-88E7-FB2E1F74F011}" type="pres">
      <dgm:prSet presAssocID="{10B95569-1D9F-4493-A432-E83D028ECD7B}" presName="hierChild5" presStyleCnt="0"/>
      <dgm:spPr/>
    </dgm:pt>
    <dgm:pt modelId="{C9239BDC-E54E-4D81-AC86-5A14D586F701}" type="pres">
      <dgm:prSet presAssocID="{F10477B0-F949-4F70-A84C-DC419CE0BFA7}" presName="Name64" presStyleLbl="parChTrans1D2" presStyleIdx="1" presStyleCnt="4"/>
      <dgm:spPr/>
    </dgm:pt>
    <dgm:pt modelId="{5E0D7282-BEF9-4326-9773-5DDB101FA36A}" type="pres">
      <dgm:prSet presAssocID="{B0466A34-1017-4A48-8DD5-B78D9C002EC1}" presName="hierRoot2" presStyleCnt="0">
        <dgm:presLayoutVars>
          <dgm:hierBranch val="init"/>
        </dgm:presLayoutVars>
      </dgm:prSet>
      <dgm:spPr/>
    </dgm:pt>
    <dgm:pt modelId="{D6CFDEB8-48F5-4AE4-A885-AB42655B2276}" type="pres">
      <dgm:prSet presAssocID="{B0466A34-1017-4A48-8DD5-B78D9C002EC1}" presName="rootComposite" presStyleCnt="0"/>
      <dgm:spPr/>
    </dgm:pt>
    <dgm:pt modelId="{2C2A8C44-F1EC-44D7-A967-104E8301273C}" type="pres">
      <dgm:prSet presAssocID="{B0466A34-1017-4A48-8DD5-B78D9C002EC1}" presName="rootText" presStyleLbl="node2" presStyleIdx="1" presStyleCnt="4">
        <dgm:presLayoutVars>
          <dgm:chPref val="3"/>
        </dgm:presLayoutVars>
      </dgm:prSet>
      <dgm:spPr/>
    </dgm:pt>
    <dgm:pt modelId="{9C09111F-C3B5-4A16-8D2C-C37375C45213}" type="pres">
      <dgm:prSet presAssocID="{B0466A34-1017-4A48-8DD5-B78D9C002EC1}" presName="rootConnector" presStyleLbl="node2" presStyleIdx="1" presStyleCnt="4"/>
      <dgm:spPr/>
    </dgm:pt>
    <dgm:pt modelId="{637CA8CF-6384-4C7B-8C47-3E058ED94265}" type="pres">
      <dgm:prSet presAssocID="{B0466A34-1017-4A48-8DD5-B78D9C002EC1}" presName="hierChild4" presStyleCnt="0"/>
      <dgm:spPr/>
    </dgm:pt>
    <dgm:pt modelId="{D2313D61-E993-401F-A6CD-26FE3A97FBBD}" type="pres">
      <dgm:prSet presAssocID="{B0466A34-1017-4A48-8DD5-B78D9C002EC1}" presName="hierChild5" presStyleCnt="0"/>
      <dgm:spPr/>
    </dgm:pt>
    <dgm:pt modelId="{9128438D-DBFD-4B98-A118-6A6E4B93CF4A}" type="pres">
      <dgm:prSet presAssocID="{6878F896-D826-435E-8344-B7A9EAC4CAD7}" presName="Name64" presStyleLbl="parChTrans1D2" presStyleIdx="2" presStyleCnt="4"/>
      <dgm:spPr/>
    </dgm:pt>
    <dgm:pt modelId="{BAC4703D-FA94-40F6-9DC0-414F33516752}" type="pres">
      <dgm:prSet presAssocID="{38489356-804E-4562-B117-53F2A46D6A45}" presName="hierRoot2" presStyleCnt="0">
        <dgm:presLayoutVars>
          <dgm:hierBranch val="init"/>
        </dgm:presLayoutVars>
      </dgm:prSet>
      <dgm:spPr/>
    </dgm:pt>
    <dgm:pt modelId="{0556831F-1F60-4661-B056-22D38D995FE7}" type="pres">
      <dgm:prSet presAssocID="{38489356-804E-4562-B117-53F2A46D6A45}" presName="rootComposite" presStyleCnt="0"/>
      <dgm:spPr/>
    </dgm:pt>
    <dgm:pt modelId="{336EE50B-C961-4D24-9E8E-A259948FD869}" type="pres">
      <dgm:prSet presAssocID="{38489356-804E-4562-B117-53F2A46D6A45}" presName="rootText" presStyleLbl="node2" presStyleIdx="2" presStyleCnt="4">
        <dgm:presLayoutVars>
          <dgm:chPref val="3"/>
        </dgm:presLayoutVars>
      </dgm:prSet>
      <dgm:spPr/>
    </dgm:pt>
    <dgm:pt modelId="{8A76920D-36A5-4EF7-8E6B-43F4383C07E2}" type="pres">
      <dgm:prSet presAssocID="{38489356-804E-4562-B117-53F2A46D6A45}" presName="rootConnector" presStyleLbl="node2" presStyleIdx="2" presStyleCnt="4"/>
      <dgm:spPr/>
    </dgm:pt>
    <dgm:pt modelId="{06B73E05-0BAE-4CF6-A382-F1C20A1628FA}" type="pres">
      <dgm:prSet presAssocID="{38489356-804E-4562-B117-53F2A46D6A45}" presName="hierChild4" presStyleCnt="0"/>
      <dgm:spPr/>
    </dgm:pt>
    <dgm:pt modelId="{D8831074-40A5-4E09-8BEC-E04B6040A0F2}" type="pres">
      <dgm:prSet presAssocID="{3FA3CE73-FED4-47EF-8B0C-D3AAA2CE2BDC}" presName="Name64" presStyleLbl="parChTrans1D3" presStyleIdx="0" presStyleCnt="2"/>
      <dgm:spPr/>
    </dgm:pt>
    <dgm:pt modelId="{46FB6B08-2DBF-400F-8F9F-DC849FE58861}" type="pres">
      <dgm:prSet presAssocID="{8A60B2E1-0DD0-427D-9258-D5B60B9D99AA}" presName="hierRoot2" presStyleCnt="0">
        <dgm:presLayoutVars>
          <dgm:hierBranch val="init"/>
        </dgm:presLayoutVars>
      </dgm:prSet>
      <dgm:spPr/>
    </dgm:pt>
    <dgm:pt modelId="{55350AB7-F3BC-459E-95F5-F3634E3B4C25}" type="pres">
      <dgm:prSet presAssocID="{8A60B2E1-0DD0-427D-9258-D5B60B9D99AA}" presName="rootComposite" presStyleCnt="0"/>
      <dgm:spPr/>
    </dgm:pt>
    <dgm:pt modelId="{E3DF23CE-D01A-4C8C-A1E4-1145E67ED280}" type="pres">
      <dgm:prSet presAssocID="{8A60B2E1-0DD0-427D-9258-D5B60B9D99AA}" presName="rootText" presStyleLbl="node3" presStyleIdx="0" presStyleCnt="2">
        <dgm:presLayoutVars>
          <dgm:chPref val="3"/>
        </dgm:presLayoutVars>
      </dgm:prSet>
      <dgm:spPr/>
    </dgm:pt>
    <dgm:pt modelId="{5B895285-C799-4C8F-83A7-9D337DB4089C}" type="pres">
      <dgm:prSet presAssocID="{8A60B2E1-0DD0-427D-9258-D5B60B9D99AA}" presName="rootConnector" presStyleLbl="node3" presStyleIdx="0" presStyleCnt="2"/>
      <dgm:spPr/>
    </dgm:pt>
    <dgm:pt modelId="{4546052F-8E6B-4B28-A4F8-6D8538612140}" type="pres">
      <dgm:prSet presAssocID="{8A60B2E1-0DD0-427D-9258-D5B60B9D99AA}" presName="hierChild4" presStyleCnt="0"/>
      <dgm:spPr/>
    </dgm:pt>
    <dgm:pt modelId="{8F601257-D4FB-4D71-8A8F-EB0B197A8F81}" type="pres">
      <dgm:prSet presAssocID="{8A60B2E1-0DD0-427D-9258-D5B60B9D99AA}" presName="hierChild5" presStyleCnt="0"/>
      <dgm:spPr/>
    </dgm:pt>
    <dgm:pt modelId="{16A16D07-E733-4DD9-B164-D3568F6C7009}" type="pres">
      <dgm:prSet presAssocID="{23775E49-BBDA-489C-938B-1B58486FCC25}" presName="Name64" presStyleLbl="parChTrans1D3" presStyleIdx="1" presStyleCnt="2"/>
      <dgm:spPr/>
    </dgm:pt>
    <dgm:pt modelId="{7813C6FF-2E29-42C5-86E4-075447EA454C}" type="pres">
      <dgm:prSet presAssocID="{9CBB2FD2-0D99-44DE-A6D6-C58D048D434C}" presName="hierRoot2" presStyleCnt="0">
        <dgm:presLayoutVars>
          <dgm:hierBranch val="init"/>
        </dgm:presLayoutVars>
      </dgm:prSet>
      <dgm:spPr/>
    </dgm:pt>
    <dgm:pt modelId="{22F43E6A-6822-48A1-849A-FC954CC5A35B}" type="pres">
      <dgm:prSet presAssocID="{9CBB2FD2-0D99-44DE-A6D6-C58D048D434C}" presName="rootComposite" presStyleCnt="0"/>
      <dgm:spPr/>
    </dgm:pt>
    <dgm:pt modelId="{7DBEA463-785D-4981-A0BB-8EED494A884D}" type="pres">
      <dgm:prSet presAssocID="{9CBB2FD2-0D99-44DE-A6D6-C58D048D434C}" presName="rootText" presStyleLbl="node3" presStyleIdx="1" presStyleCnt="2">
        <dgm:presLayoutVars>
          <dgm:chPref val="3"/>
        </dgm:presLayoutVars>
      </dgm:prSet>
      <dgm:spPr/>
    </dgm:pt>
    <dgm:pt modelId="{FEE3F981-CBDE-4DA6-BE07-C6F2CAE13EAB}" type="pres">
      <dgm:prSet presAssocID="{9CBB2FD2-0D99-44DE-A6D6-C58D048D434C}" presName="rootConnector" presStyleLbl="node3" presStyleIdx="1" presStyleCnt="2"/>
      <dgm:spPr/>
    </dgm:pt>
    <dgm:pt modelId="{97BC010B-32EB-43D7-971C-A69540A2A478}" type="pres">
      <dgm:prSet presAssocID="{9CBB2FD2-0D99-44DE-A6D6-C58D048D434C}" presName="hierChild4" presStyleCnt="0"/>
      <dgm:spPr/>
    </dgm:pt>
    <dgm:pt modelId="{07F38F9F-7987-49C8-93E5-B900D8284D30}" type="pres">
      <dgm:prSet presAssocID="{9CBB2FD2-0D99-44DE-A6D6-C58D048D434C}" presName="hierChild5" presStyleCnt="0"/>
      <dgm:spPr/>
    </dgm:pt>
    <dgm:pt modelId="{0C240CF4-DD33-4F50-9DE1-A8DA437D8189}" type="pres">
      <dgm:prSet presAssocID="{38489356-804E-4562-B117-53F2A46D6A45}" presName="hierChild5" presStyleCnt="0"/>
      <dgm:spPr/>
    </dgm:pt>
    <dgm:pt modelId="{7C8F7451-594D-4F7D-9D9B-916FE4F0BF2E}" type="pres">
      <dgm:prSet presAssocID="{C4F540F6-B912-4031-B1F9-C8EC4501B2C2}" presName="Name64" presStyleLbl="parChTrans1D2" presStyleIdx="3" presStyleCnt="4"/>
      <dgm:spPr/>
    </dgm:pt>
    <dgm:pt modelId="{AD776C9D-2745-490F-BEC3-4D019A2E84D0}" type="pres">
      <dgm:prSet presAssocID="{2E0D51AB-D16B-4922-9B26-77CFD82FA0C0}" presName="hierRoot2" presStyleCnt="0">
        <dgm:presLayoutVars>
          <dgm:hierBranch val="init"/>
        </dgm:presLayoutVars>
      </dgm:prSet>
      <dgm:spPr/>
    </dgm:pt>
    <dgm:pt modelId="{469609C9-9B56-4419-853B-6DE6C3366376}" type="pres">
      <dgm:prSet presAssocID="{2E0D51AB-D16B-4922-9B26-77CFD82FA0C0}" presName="rootComposite" presStyleCnt="0"/>
      <dgm:spPr/>
    </dgm:pt>
    <dgm:pt modelId="{C475612C-C161-45BF-8594-C04A03262BF8}" type="pres">
      <dgm:prSet presAssocID="{2E0D51AB-D16B-4922-9B26-77CFD82FA0C0}" presName="rootText" presStyleLbl="node2" presStyleIdx="3" presStyleCnt="4">
        <dgm:presLayoutVars>
          <dgm:chPref val="3"/>
        </dgm:presLayoutVars>
      </dgm:prSet>
      <dgm:spPr/>
    </dgm:pt>
    <dgm:pt modelId="{47F190DB-6E93-4ED0-B403-CE0D3C0E1660}" type="pres">
      <dgm:prSet presAssocID="{2E0D51AB-D16B-4922-9B26-77CFD82FA0C0}" presName="rootConnector" presStyleLbl="node2" presStyleIdx="3" presStyleCnt="4"/>
      <dgm:spPr/>
    </dgm:pt>
    <dgm:pt modelId="{4CD49C6F-1290-435B-AA88-A4ED505B77E9}" type="pres">
      <dgm:prSet presAssocID="{2E0D51AB-D16B-4922-9B26-77CFD82FA0C0}" presName="hierChild4" presStyleCnt="0"/>
      <dgm:spPr/>
    </dgm:pt>
    <dgm:pt modelId="{68AAAB3D-C6AE-4D1D-90D9-9FFF0680ABAB}" type="pres">
      <dgm:prSet presAssocID="{2E0D51AB-D16B-4922-9B26-77CFD82FA0C0}" presName="hierChild5" presStyleCnt="0"/>
      <dgm:spPr/>
    </dgm:pt>
    <dgm:pt modelId="{AA5D24B6-D2EC-4D46-BB2E-CFEE48CDA7D9}" type="pres">
      <dgm:prSet presAssocID="{D51A16D4-823E-4F4D-B9D6-4070179F8F51}" presName="hierChild3" presStyleCnt="0"/>
      <dgm:spPr/>
    </dgm:pt>
  </dgm:ptLst>
  <dgm:cxnLst>
    <dgm:cxn modelId="{7E39DE05-44E8-4288-AA1C-0EA4A6C1A5CE}" type="presOf" srcId="{9CBB2FD2-0D99-44DE-A6D6-C58D048D434C}" destId="{FEE3F981-CBDE-4DA6-BE07-C6F2CAE13EAB}" srcOrd="1" destOrd="0" presId="urn:microsoft.com/office/officeart/2009/3/layout/HorizontalOrganizationChart"/>
    <dgm:cxn modelId="{50B75106-A27B-4D63-A4DB-4A9F8F7836A4}" type="presOf" srcId="{3FA3CE73-FED4-47EF-8B0C-D3AAA2CE2BDC}" destId="{D8831074-40A5-4E09-8BEC-E04B6040A0F2}" srcOrd="0" destOrd="0" presId="urn:microsoft.com/office/officeart/2009/3/layout/HorizontalOrganizationChart"/>
    <dgm:cxn modelId="{E962DA0C-EEC3-4BF3-91E1-F1483159C479}" srcId="{90076B5A-0051-4B9C-8D2B-25BA1B831CF2}" destId="{D51A16D4-823E-4F4D-B9D6-4070179F8F51}" srcOrd="0" destOrd="0" parTransId="{3E5D30CD-A7B5-4ACF-A936-35566C39323D}" sibTransId="{31D98540-C93C-4B5B-A537-6A73068D8F3D}"/>
    <dgm:cxn modelId="{12F8870F-EB43-4A5D-922E-6AA49F56FACA}" srcId="{D51A16D4-823E-4F4D-B9D6-4070179F8F51}" destId="{38489356-804E-4562-B117-53F2A46D6A45}" srcOrd="2" destOrd="0" parTransId="{6878F896-D826-435E-8344-B7A9EAC4CAD7}" sibTransId="{E3946555-0007-4B2F-817E-DFE91D2F614B}"/>
    <dgm:cxn modelId="{EB092212-6AED-41B3-B29E-6A97AE9993FA}" type="presOf" srcId="{D51A16D4-823E-4F4D-B9D6-4070179F8F51}" destId="{6064228C-A5FE-4342-B952-2936C98C4E8B}" srcOrd="0" destOrd="0" presId="urn:microsoft.com/office/officeart/2009/3/layout/HorizontalOrganizationChart"/>
    <dgm:cxn modelId="{77D84919-8753-4E65-AD53-00FD29BAE481}" type="presOf" srcId="{90076B5A-0051-4B9C-8D2B-25BA1B831CF2}" destId="{F9CE9C52-E8CC-4332-9B8A-6D5EB3867CFB}" srcOrd="0" destOrd="0" presId="urn:microsoft.com/office/officeart/2009/3/layout/HorizontalOrganizationChart"/>
    <dgm:cxn modelId="{85CD663C-8319-4FBE-B193-C1DC31BABA15}" srcId="{D51A16D4-823E-4F4D-B9D6-4070179F8F51}" destId="{B0466A34-1017-4A48-8DD5-B78D9C002EC1}" srcOrd="1" destOrd="0" parTransId="{F10477B0-F949-4F70-A84C-DC419CE0BFA7}" sibTransId="{65305A3E-8A02-4F10-B44A-2CFE98EF6901}"/>
    <dgm:cxn modelId="{CB2A0E5B-4053-4778-8A86-9D4FFBECF3D5}" type="presOf" srcId="{8A60B2E1-0DD0-427D-9258-D5B60B9D99AA}" destId="{E3DF23CE-D01A-4C8C-A1E4-1145E67ED280}" srcOrd="0" destOrd="0" presId="urn:microsoft.com/office/officeart/2009/3/layout/HorizontalOrganizationChart"/>
    <dgm:cxn modelId="{59A56F65-F5DF-446D-A7E0-C83DF1CEAAF3}" type="presOf" srcId="{F10477B0-F949-4F70-A84C-DC419CE0BFA7}" destId="{C9239BDC-E54E-4D81-AC86-5A14D586F701}" srcOrd="0" destOrd="0" presId="urn:microsoft.com/office/officeart/2009/3/layout/HorizontalOrganizationChart"/>
    <dgm:cxn modelId="{43CFF746-5CFB-4B65-B0B7-D7E24BD71143}" srcId="{38489356-804E-4562-B117-53F2A46D6A45}" destId="{8A60B2E1-0DD0-427D-9258-D5B60B9D99AA}" srcOrd="0" destOrd="0" parTransId="{3FA3CE73-FED4-47EF-8B0C-D3AAA2CE2BDC}" sibTransId="{A335B77E-AA96-4AE7-8067-04C81D5C1AD0}"/>
    <dgm:cxn modelId="{96059B48-3E6F-4095-B8DB-C8B0E94B7D05}" type="presOf" srcId="{10B95569-1D9F-4493-A432-E83D028ECD7B}" destId="{E46A4992-3AAB-41AA-8671-0E0DC9FE815D}" srcOrd="0" destOrd="0" presId="urn:microsoft.com/office/officeart/2009/3/layout/HorizontalOrganizationChart"/>
    <dgm:cxn modelId="{97353169-AB81-4DD0-8865-CE625594DBEE}" srcId="{D51A16D4-823E-4F4D-B9D6-4070179F8F51}" destId="{2E0D51AB-D16B-4922-9B26-77CFD82FA0C0}" srcOrd="3" destOrd="0" parTransId="{C4F540F6-B912-4031-B1F9-C8EC4501B2C2}" sibTransId="{BF2CDD99-6C09-459C-B289-93274AB5B812}"/>
    <dgm:cxn modelId="{24F1D96B-BF95-4AAD-AEE2-BE26B96769B1}" type="presOf" srcId="{2E0D51AB-D16B-4922-9B26-77CFD82FA0C0}" destId="{47F190DB-6E93-4ED0-B403-CE0D3C0E1660}" srcOrd="1" destOrd="0" presId="urn:microsoft.com/office/officeart/2009/3/layout/HorizontalOrganizationChart"/>
    <dgm:cxn modelId="{8914104F-2640-45DB-BE49-D1F1EA717C49}" type="presOf" srcId="{2E359113-9753-4AE2-8230-51B00F8DD012}" destId="{4DE83167-8986-4D8D-9C6A-08BAF2652F82}" srcOrd="0" destOrd="0" presId="urn:microsoft.com/office/officeart/2009/3/layout/HorizontalOrganizationChart"/>
    <dgm:cxn modelId="{7F7F7172-08BB-4E6D-82B7-3B6D60FBD6BA}" srcId="{38489356-804E-4562-B117-53F2A46D6A45}" destId="{9CBB2FD2-0D99-44DE-A6D6-C58D048D434C}" srcOrd="1" destOrd="0" parTransId="{23775E49-BBDA-489C-938B-1B58486FCC25}" sibTransId="{F0F687D6-8232-4DBB-A9B4-E3D53ABD1F1F}"/>
    <dgm:cxn modelId="{1CB6A152-07BA-4039-9EF4-3C7995A73469}" type="presOf" srcId="{6878F896-D826-435E-8344-B7A9EAC4CAD7}" destId="{9128438D-DBFD-4B98-A118-6A6E4B93CF4A}" srcOrd="0" destOrd="0" presId="urn:microsoft.com/office/officeart/2009/3/layout/HorizontalOrganizationChart"/>
    <dgm:cxn modelId="{44110875-9791-438D-AB34-9AEA8A65B212}" type="presOf" srcId="{9CBB2FD2-0D99-44DE-A6D6-C58D048D434C}" destId="{7DBEA463-785D-4981-A0BB-8EED494A884D}" srcOrd="0" destOrd="0" presId="urn:microsoft.com/office/officeart/2009/3/layout/HorizontalOrganizationChart"/>
    <dgm:cxn modelId="{8FB1BF55-CDB5-4B0A-A2BB-491C54922D52}" type="presOf" srcId="{38489356-804E-4562-B117-53F2A46D6A45}" destId="{8A76920D-36A5-4EF7-8E6B-43F4383C07E2}" srcOrd="1" destOrd="0" presId="urn:microsoft.com/office/officeart/2009/3/layout/HorizontalOrganizationChart"/>
    <dgm:cxn modelId="{B627157B-16ED-4465-B918-3BC2748CFC53}" type="presOf" srcId="{8A60B2E1-0DD0-427D-9258-D5B60B9D99AA}" destId="{5B895285-C799-4C8F-83A7-9D337DB4089C}" srcOrd="1" destOrd="0" presId="urn:microsoft.com/office/officeart/2009/3/layout/HorizontalOrganizationChart"/>
    <dgm:cxn modelId="{B81A7590-0F16-4C1C-ABF0-66BE30B46EF5}" srcId="{D51A16D4-823E-4F4D-B9D6-4070179F8F51}" destId="{10B95569-1D9F-4493-A432-E83D028ECD7B}" srcOrd="0" destOrd="0" parTransId="{2E359113-9753-4AE2-8230-51B00F8DD012}" sibTransId="{5C3D1B63-5B64-4EE6-8A4A-15C7818982BF}"/>
    <dgm:cxn modelId="{03EBFCB5-CBA3-4F8D-845A-75EDD3B0FD00}" type="presOf" srcId="{23775E49-BBDA-489C-938B-1B58486FCC25}" destId="{16A16D07-E733-4DD9-B164-D3568F6C7009}" srcOrd="0" destOrd="0" presId="urn:microsoft.com/office/officeart/2009/3/layout/HorizontalOrganizationChart"/>
    <dgm:cxn modelId="{02778ABB-4A6D-4E5F-A4C9-C4CEB69EBF3F}" type="presOf" srcId="{38489356-804E-4562-B117-53F2A46D6A45}" destId="{336EE50B-C961-4D24-9E8E-A259948FD869}" srcOrd="0" destOrd="0" presId="urn:microsoft.com/office/officeart/2009/3/layout/HorizontalOrganizationChart"/>
    <dgm:cxn modelId="{303C51BC-E933-4085-A1D3-C574966D8874}" type="presOf" srcId="{2E0D51AB-D16B-4922-9B26-77CFD82FA0C0}" destId="{C475612C-C161-45BF-8594-C04A03262BF8}" srcOrd="0" destOrd="0" presId="urn:microsoft.com/office/officeart/2009/3/layout/HorizontalOrganizationChart"/>
    <dgm:cxn modelId="{728255D5-3FA9-4B3C-9B6D-AFC652CD7379}" type="presOf" srcId="{D51A16D4-823E-4F4D-B9D6-4070179F8F51}" destId="{2BDC1F77-96E7-4BC7-AA57-0D8E15F63AC1}" srcOrd="1" destOrd="0" presId="urn:microsoft.com/office/officeart/2009/3/layout/HorizontalOrganizationChart"/>
    <dgm:cxn modelId="{88BAE8D6-3AE1-4008-AAE9-CC6678AB1DCF}" type="presOf" srcId="{B0466A34-1017-4A48-8DD5-B78D9C002EC1}" destId="{9C09111F-C3B5-4A16-8D2C-C37375C45213}" srcOrd="1" destOrd="0" presId="urn:microsoft.com/office/officeart/2009/3/layout/HorizontalOrganizationChart"/>
    <dgm:cxn modelId="{AA7722DE-CEE3-40DC-951F-F2FA9C4309D7}" type="presOf" srcId="{10B95569-1D9F-4493-A432-E83D028ECD7B}" destId="{B0561395-E9C5-48AA-9F0B-053C80FFA667}" srcOrd="1" destOrd="0" presId="urn:microsoft.com/office/officeart/2009/3/layout/HorizontalOrganizationChart"/>
    <dgm:cxn modelId="{502762E8-32AC-481D-A469-E5A8522BF37E}" type="presOf" srcId="{C4F540F6-B912-4031-B1F9-C8EC4501B2C2}" destId="{7C8F7451-594D-4F7D-9D9B-916FE4F0BF2E}" srcOrd="0" destOrd="0" presId="urn:microsoft.com/office/officeart/2009/3/layout/HorizontalOrganizationChart"/>
    <dgm:cxn modelId="{98C17EF8-FA76-4803-9CE2-6CFADEA03E0C}" type="presOf" srcId="{B0466A34-1017-4A48-8DD5-B78D9C002EC1}" destId="{2C2A8C44-F1EC-44D7-A967-104E8301273C}" srcOrd="0" destOrd="0" presId="urn:microsoft.com/office/officeart/2009/3/layout/HorizontalOrganizationChart"/>
    <dgm:cxn modelId="{7A72A03E-927B-45ED-A844-5706C28C9F50}" type="presParOf" srcId="{F9CE9C52-E8CC-4332-9B8A-6D5EB3867CFB}" destId="{E602F568-8E68-4F04-A12C-416698DAC371}" srcOrd="0" destOrd="0" presId="urn:microsoft.com/office/officeart/2009/3/layout/HorizontalOrganizationChart"/>
    <dgm:cxn modelId="{BBE7564F-3FDB-41BD-99EC-5830CA705F82}" type="presParOf" srcId="{E602F568-8E68-4F04-A12C-416698DAC371}" destId="{A2847F82-AED1-4646-965E-A30484B63B5C}" srcOrd="0" destOrd="0" presId="urn:microsoft.com/office/officeart/2009/3/layout/HorizontalOrganizationChart"/>
    <dgm:cxn modelId="{1817ABB8-C0CD-4983-9C12-582A516695DE}" type="presParOf" srcId="{A2847F82-AED1-4646-965E-A30484B63B5C}" destId="{6064228C-A5FE-4342-B952-2936C98C4E8B}" srcOrd="0" destOrd="0" presId="urn:microsoft.com/office/officeart/2009/3/layout/HorizontalOrganizationChart"/>
    <dgm:cxn modelId="{0A2126C3-88BC-4ED0-B383-2FFD4D8DA76C}" type="presParOf" srcId="{A2847F82-AED1-4646-965E-A30484B63B5C}" destId="{2BDC1F77-96E7-4BC7-AA57-0D8E15F63AC1}" srcOrd="1" destOrd="0" presId="urn:microsoft.com/office/officeart/2009/3/layout/HorizontalOrganizationChart"/>
    <dgm:cxn modelId="{F4AF4471-3DB3-4F6E-8CB8-A019B54D6D08}" type="presParOf" srcId="{E602F568-8E68-4F04-A12C-416698DAC371}" destId="{47F975F5-FD8B-4EA1-8199-149C9DE8C3F4}" srcOrd="1" destOrd="0" presId="urn:microsoft.com/office/officeart/2009/3/layout/HorizontalOrganizationChart"/>
    <dgm:cxn modelId="{D44BB9D4-002C-492E-A0EC-6300085267D0}" type="presParOf" srcId="{47F975F5-FD8B-4EA1-8199-149C9DE8C3F4}" destId="{4DE83167-8986-4D8D-9C6A-08BAF2652F82}" srcOrd="0" destOrd="0" presId="urn:microsoft.com/office/officeart/2009/3/layout/HorizontalOrganizationChart"/>
    <dgm:cxn modelId="{C28E7323-7C5C-4468-9BDE-809620506FB1}" type="presParOf" srcId="{47F975F5-FD8B-4EA1-8199-149C9DE8C3F4}" destId="{F39B6BD5-730F-4FF1-ABB7-8683C453DB8A}" srcOrd="1" destOrd="0" presId="urn:microsoft.com/office/officeart/2009/3/layout/HorizontalOrganizationChart"/>
    <dgm:cxn modelId="{734547DD-8CDB-4EFB-A695-124EA9ABF27D}" type="presParOf" srcId="{F39B6BD5-730F-4FF1-ABB7-8683C453DB8A}" destId="{A9424720-7547-4C7B-8808-9B97E74097CE}" srcOrd="0" destOrd="0" presId="urn:microsoft.com/office/officeart/2009/3/layout/HorizontalOrganizationChart"/>
    <dgm:cxn modelId="{057FF8D1-D82C-431C-900B-361C53F04320}" type="presParOf" srcId="{A9424720-7547-4C7B-8808-9B97E74097CE}" destId="{E46A4992-3AAB-41AA-8671-0E0DC9FE815D}" srcOrd="0" destOrd="0" presId="urn:microsoft.com/office/officeart/2009/3/layout/HorizontalOrganizationChart"/>
    <dgm:cxn modelId="{1A2025B8-5DF5-4C41-80EB-790BB9F724DB}" type="presParOf" srcId="{A9424720-7547-4C7B-8808-9B97E74097CE}" destId="{B0561395-E9C5-48AA-9F0B-053C80FFA667}" srcOrd="1" destOrd="0" presId="urn:microsoft.com/office/officeart/2009/3/layout/HorizontalOrganizationChart"/>
    <dgm:cxn modelId="{A1C52BDA-F583-40AA-AADF-DB0D4C80A91A}" type="presParOf" srcId="{F39B6BD5-730F-4FF1-ABB7-8683C453DB8A}" destId="{69CE4269-7192-453B-B894-215E88B88407}" srcOrd="1" destOrd="0" presId="urn:microsoft.com/office/officeart/2009/3/layout/HorizontalOrganizationChart"/>
    <dgm:cxn modelId="{ACE36C80-7EB9-4E88-B58B-43A4699CA07E}" type="presParOf" srcId="{F39B6BD5-730F-4FF1-ABB7-8683C453DB8A}" destId="{2D9AFB79-524B-4DAD-88E7-FB2E1F74F011}" srcOrd="2" destOrd="0" presId="urn:microsoft.com/office/officeart/2009/3/layout/HorizontalOrganizationChart"/>
    <dgm:cxn modelId="{9D6C65C5-40F4-456D-8806-919E97E4E450}" type="presParOf" srcId="{47F975F5-FD8B-4EA1-8199-149C9DE8C3F4}" destId="{C9239BDC-E54E-4D81-AC86-5A14D586F701}" srcOrd="2" destOrd="0" presId="urn:microsoft.com/office/officeart/2009/3/layout/HorizontalOrganizationChart"/>
    <dgm:cxn modelId="{A8244F7C-24CB-4554-B934-CA9976BE0E45}" type="presParOf" srcId="{47F975F5-FD8B-4EA1-8199-149C9DE8C3F4}" destId="{5E0D7282-BEF9-4326-9773-5DDB101FA36A}" srcOrd="3" destOrd="0" presId="urn:microsoft.com/office/officeart/2009/3/layout/HorizontalOrganizationChart"/>
    <dgm:cxn modelId="{65D79AC8-6F89-49D7-9B23-314A0E054812}" type="presParOf" srcId="{5E0D7282-BEF9-4326-9773-5DDB101FA36A}" destId="{D6CFDEB8-48F5-4AE4-A885-AB42655B2276}" srcOrd="0" destOrd="0" presId="urn:microsoft.com/office/officeart/2009/3/layout/HorizontalOrganizationChart"/>
    <dgm:cxn modelId="{0CDDD365-FC63-4C06-A3DA-40F038381936}" type="presParOf" srcId="{D6CFDEB8-48F5-4AE4-A885-AB42655B2276}" destId="{2C2A8C44-F1EC-44D7-A967-104E8301273C}" srcOrd="0" destOrd="0" presId="urn:microsoft.com/office/officeart/2009/3/layout/HorizontalOrganizationChart"/>
    <dgm:cxn modelId="{D3F9C1B2-4D71-40A2-86AD-E453424F596D}" type="presParOf" srcId="{D6CFDEB8-48F5-4AE4-A885-AB42655B2276}" destId="{9C09111F-C3B5-4A16-8D2C-C37375C45213}" srcOrd="1" destOrd="0" presId="urn:microsoft.com/office/officeart/2009/3/layout/HorizontalOrganizationChart"/>
    <dgm:cxn modelId="{281C64BA-9AD3-49EA-AD04-B15C7EEA97C0}" type="presParOf" srcId="{5E0D7282-BEF9-4326-9773-5DDB101FA36A}" destId="{637CA8CF-6384-4C7B-8C47-3E058ED94265}" srcOrd="1" destOrd="0" presId="urn:microsoft.com/office/officeart/2009/3/layout/HorizontalOrganizationChart"/>
    <dgm:cxn modelId="{858A6B24-E0E1-4FDE-930A-455600672DBF}" type="presParOf" srcId="{5E0D7282-BEF9-4326-9773-5DDB101FA36A}" destId="{D2313D61-E993-401F-A6CD-26FE3A97FBBD}" srcOrd="2" destOrd="0" presId="urn:microsoft.com/office/officeart/2009/3/layout/HorizontalOrganizationChart"/>
    <dgm:cxn modelId="{48DAC6E4-BBC2-402E-8E3E-DD42D89C3C06}" type="presParOf" srcId="{47F975F5-FD8B-4EA1-8199-149C9DE8C3F4}" destId="{9128438D-DBFD-4B98-A118-6A6E4B93CF4A}" srcOrd="4" destOrd="0" presId="urn:microsoft.com/office/officeart/2009/3/layout/HorizontalOrganizationChart"/>
    <dgm:cxn modelId="{97365E49-7904-43F0-9BA7-CCD8F3215D60}" type="presParOf" srcId="{47F975F5-FD8B-4EA1-8199-149C9DE8C3F4}" destId="{BAC4703D-FA94-40F6-9DC0-414F33516752}" srcOrd="5" destOrd="0" presId="urn:microsoft.com/office/officeart/2009/3/layout/HorizontalOrganizationChart"/>
    <dgm:cxn modelId="{FA88F16A-0016-4D9E-BFE0-635372A195BD}" type="presParOf" srcId="{BAC4703D-FA94-40F6-9DC0-414F33516752}" destId="{0556831F-1F60-4661-B056-22D38D995FE7}" srcOrd="0" destOrd="0" presId="urn:microsoft.com/office/officeart/2009/3/layout/HorizontalOrganizationChart"/>
    <dgm:cxn modelId="{743355AE-252A-4643-B4A7-44F1D54A3864}" type="presParOf" srcId="{0556831F-1F60-4661-B056-22D38D995FE7}" destId="{336EE50B-C961-4D24-9E8E-A259948FD869}" srcOrd="0" destOrd="0" presId="urn:microsoft.com/office/officeart/2009/3/layout/HorizontalOrganizationChart"/>
    <dgm:cxn modelId="{AC2C73C4-95E0-44CF-AC36-8201A601CD9D}" type="presParOf" srcId="{0556831F-1F60-4661-B056-22D38D995FE7}" destId="{8A76920D-36A5-4EF7-8E6B-43F4383C07E2}" srcOrd="1" destOrd="0" presId="urn:microsoft.com/office/officeart/2009/3/layout/HorizontalOrganizationChart"/>
    <dgm:cxn modelId="{F6300835-F6D4-48E4-A8EF-2C9FBD17AA53}" type="presParOf" srcId="{BAC4703D-FA94-40F6-9DC0-414F33516752}" destId="{06B73E05-0BAE-4CF6-A382-F1C20A1628FA}" srcOrd="1" destOrd="0" presId="urn:microsoft.com/office/officeart/2009/3/layout/HorizontalOrganizationChart"/>
    <dgm:cxn modelId="{8A7B9B38-895E-4B42-84A3-302A1B34F4F3}" type="presParOf" srcId="{06B73E05-0BAE-4CF6-A382-F1C20A1628FA}" destId="{D8831074-40A5-4E09-8BEC-E04B6040A0F2}" srcOrd="0" destOrd="0" presId="urn:microsoft.com/office/officeart/2009/3/layout/HorizontalOrganizationChart"/>
    <dgm:cxn modelId="{BC3B4168-DCE7-44A8-B7AA-2CCD1E238A48}" type="presParOf" srcId="{06B73E05-0BAE-4CF6-A382-F1C20A1628FA}" destId="{46FB6B08-2DBF-400F-8F9F-DC849FE58861}" srcOrd="1" destOrd="0" presId="urn:microsoft.com/office/officeart/2009/3/layout/HorizontalOrganizationChart"/>
    <dgm:cxn modelId="{BD094F04-70A8-487A-A035-C42D8952681F}" type="presParOf" srcId="{46FB6B08-2DBF-400F-8F9F-DC849FE58861}" destId="{55350AB7-F3BC-459E-95F5-F3634E3B4C25}" srcOrd="0" destOrd="0" presId="urn:microsoft.com/office/officeart/2009/3/layout/HorizontalOrganizationChart"/>
    <dgm:cxn modelId="{2CC518E9-1DC4-4F4C-BBE5-55E1D4EC7DF4}" type="presParOf" srcId="{55350AB7-F3BC-459E-95F5-F3634E3B4C25}" destId="{E3DF23CE-D01A-4C8C-A1E4-1145E67ED280}" srcOrd="0" destOrd="0" presId="urn:microsoft.com/office/officeart/2009/3/layout/HorizontalOrganizationChart"/>
    <dgm:cxn modelId="{5C704B23-AF13-4451-B34F-A575F591E5D8}" type="presParOf" srcId="{55350AB7-F3BC-459E-95F5-F3634E3B4C25}" destId="{5B895285-C799-4C8F-83A7-9D337DB4089C}" srcOrd="1" destOrd="0" presId="urn:microsoft.com/office/officeart/2009/3/layout/HorizontalOrganizationChart"/>
    <dgm:cxn modelId="{62E3A718-E8BA-44DD-9D3F-CA902880CB66}" type="presParOf" srcId="{46FB6B08-2DBF-400F-8F9F-DC849FE58861}" destId="{4546052F-8E6B-4B28-A4F8-6D8538612140}" srcOrd="1" destOrd="0" presId="urn:microsoft.com/office/officeart/2009/3/layout/HorizontalOrganizationChart"/>
    <dgm:cxn modelId="{32E59234-9626-49C7-A155-3EADD6D89C97}" type="presParOf" srcId="{46FB6B08-2DBF-400F-8F9F-DC849FE58861}" destId="{8F601257-D4FB-4D71-8A8F-EB0B197A8F81}" srcOrd="2" destOrd="0" presId="urn:microsoft.com/office/officeart/2009/3/layout/HorizontalOrganizationChart"/>
    <dgm:cxn modelId="{DC14D542-1584-4FB0-8185-11B4EAA341DE}" type="presParOf" srcId="{06B73E05-0BAE-4CF6-A382-F1C20A1628FA}" destId="{16A16D07-E733-4DD9-B164-D3568F6C7009}" srcOrd="2" destOrd="0" presId="urn:microsoft.com/office/officeart/2009/3/layout/HorizontalOrganizationChart"/>
    <dgm:cxn modelId="{B365FF11-561F-4C0A-BC2C-E3E755B2616A}" type="presParOf" srcId="{06B73E05-0BAE-4CF6-A382-F1C20A1628FA}" destId="{7813C6FF-2E29-42C5-86E4-075447EA454C}" srcOrd="3" destOrd="0" presId="urn:microsoft.com/office/officeart/2009/3/layout/HorizontalOrganizationChart"/>
    <dgm:cxn modelId="{9DB66E1F-C3B1-4DBB-84A0-43E1A870747F}" type="presParOf" srcId="{7813C6FF-2E29-42C5-86E4-075447EA454C}" destId="{22F43E6A-6822-48A1-849A-FC954CC5A35B}" srcOrd="0" destOrd="0" presId="urn:microsoft.com/office/officeart/2009/3/layout/HorizontalOrganizationChart"/>
    <dgm:cxn modelId="{5BCAF6FF-3A4A-4A8E-840B-72CD894286B0}" type="presParOf" srcId="{22F43E6A-6822-48A1-849A-FC954CC5A35B}" destId="{7DBEA463-785D-4981-A0BB-8EED494A884D}" srcOrd="0" destOrd="0" presId="urn:microsoft.com/office/officeart/2009/3/layout/HorizontalOrganizationChart"/>
    <dgm:cxn modelId="{D31D1054-4720-4471-A112-AE349D9BEB62}" type="presParOf" srcId="{22F43E6A-6822-48A1-849A-FC954CC5A35B}" destId="{FEE3F981-CBDE-4DA6-BE07-C6F2CAE13EAB}" srcOrd="1" destOrd="0" presId="urn:microsoft.com/office/officeart/2009/3/layout/HorizontalOrganizationChart"/>
    <dgm:cxn modelId="{D064FB94-B039-40B9-99EE-EE8C757688EA}" type="presParOf" srcId="{7813C6FF-2E29-42C5-86E4-075447EA454C}" destId="{97BC010B-32EB-43D7-971C-A69540A2A478}" srcOrd="1" destOrd="0" presId="urn:microsoft.com/office/officeart/2009/3/layout/HorizontalOrganizationChart"/>
    <dgm:cxn modelId="{815462FB-BC6C-4A52-9A27-4C73F64EBF8E}" type="presParOf" srcId="{7813C6FF-2E29-42C5-86E4-075447EA454C}" destId="{07F38F9F-7987-49C8-93E5-B900D8284D30}" srcOrd="2" destOrd="0" presId="urn:microsoft.com/office/officeart/2009/3/layout/HorizontalOrganizationChart"/>
    <dgm:cxn modelId="{C8401E85-1FB4-4C92-8A8A-F62433CDDA11}" type="presParOf" srcId="{BAC4703D-FA94-40F6-9DC0-414F33516752}" destId="{0C240CF4-DD33-4F50-9DE1-A8DA437D8189}" srcOrd="2" destOrd="0" presId="urn:microsoft.com/office/officeart/2009/3/layout/HorizontalOrganizationChart"/>
    <dgm:cxn modelId="{D8EED101-20DA-42CF-B158-BDE6AE8A2F18}" type="presParOf" srcId="{47F975F5-FD8B-4EA1-8199-149C9DE8C3F4}" destId="{7C8F7451-594D-4F7D-9D9B-916FE4F0BF2E}" srcOrd="6" destOrd="0" presId="urn:microsoft.com/office/officeart/2009/3/layout/HorizontalOrganizationChart"/>
    <dgm:cxn modelId="{AD4920B0-43C4-4DC4-B3A9-6D9C905FCF63}" type="presParOf" srcId="{47F975F5-FD8B-4EA1-8199-149C9DE8C3F4}" destId="{AD776C9D-2745-490F-BEC3-4D019A2E84D0}" srcOrd="7" destOrd="0" presId="urn:microsoft.com/office/officeart/2009/3/layout/HorizontalOrganizationChart"/>
    <dgm:cxn modelId="{1F007120-8350-47D9-9346-22A5B151301E}" type="presParOf" srcId="{AD776C9D-2745-490F-BEC3-4D019A2E84D0}" destId="{469609C9-9B56-4419-853B-6DE6C3366376}" srcOrd="0" destOrd="0" presId="urn:microsoft.com/office/officeart/2009/3/layout/HorizontalOrganizationChart"/>
    <dgm:cxn modelId="{F2765BBF-E1A5-4DD6-83F6-04E1AC672472}" type="presParOf" srcId="{469609C9-9B56-4419-853B-6DE6C3366376}" destId="{C475612C-C161-45BF-8594-C04A03262BF8}" srcOrd="0" destOrd="0" presId="urn:microsoft.com/office/officeart/2009/3/layout/HorizontalOrganizationChart"/>
    <dgm:cxn modelId="{4990FEC1-99ED-48D7-B0CE-EA220B175C8B}" type="presParOf" srcId="{469609C9-9B56-4419-853B-6DE6C3366376}" destId="{47F190DB-6E93-4ED0-B403-CE0D3C0E1660}" srcOrd="1" destOrd="0" presId="urn:microsoft.com/office/officeart/2009/3/layout/HorizontalOrganizationChart"/>
    <dgm:cxn modelId="{F53BD3A6-EBC4-4DFF-9A5A-067E5522C85D}" type="presParOf" srcId="{AD776C9D-2745-490F-BEC3-4D019A2E84D0}" destId="{4CD49C6F-1290-435B-AA88-A4ED505B77E9}" srcOrd="1" destOrd="0" presId="urn:microsoft.com/office/officeart/2009/3/layout/HorizontalOrganizationChart"/>
    <dgm:cxn modelId="{63D52156-6FFD-46AB-A2AE-40240848F1F3}" type="presParOf" srcId="{AD776C9D-2745-490F-BEC3-4D019A2E84D0}" destId="{68AAAB3D-C6AE-4D1D-90D9-9FFF0680ABAB}" srcOrd="2" destOrd="0" presId="urn:microsoft.com/office/officeart/2009/3/layout/HorizontalOrganizationChart"/>
    <dgm:cxn modelId="{1D35B0FF-F2B3-4F2E-B505-51D095CE22F1}" type="presParOf" srcId="{E602F568-8E68-4F04-A12C-416698DAC371}" destId="{AA5D24B6-D2EC-4D46-BB2E-CFEE48CDA7D9}"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0D599897-6817-40EB-8CFD-5D2A99903CFF}" type="doc">
      <dgm:prSet loTypeId="urn:microsoft.com/office/officeart/2005/8/layout/process2" loCatId="process" qsTypeId="urn:microsoft.com/office/officeart/2005/8/quickstyle/simple2" qsCatId="simple" csTypeId="urn:microsoft.com/office/officeart/2005/8/colors/accent2_1" csCatId="accent2" phldr="1"/>
      <dgm:spPr/>
    </dgm:pt>
    <dgm:pt modelId="{91EC9E9B-1488-4065-B2A4-42B5DFF0BA71}">
      <dgm:prSet phldrT="[Texto]"/>
      <dgm:spPr/>
      <dgm:t>
        <a:bodyPr/>
        <a:lstStyle/>
        <a:p>
          <a:r>
            <a:rPr lang="es-ES" dirty="0"/>
            <a:t>Se suman todos los devengos:</a:t>
          </a:r>
        </a:p>
      </dgm:t>
    </dgm:pt>
    <dgm:pt modelId="{88C7D350-5C1E-4CD5-B49F-C3E678F1F8B8}" type="parTrans" cxnId="{141F345B-BFFA-4007-A76E-926FCE0541D5}">
      <dgm:prSet/>
      <dgm:spPr/>
      <dgm:t>
        <a:bodyPr/>
        <a:lstStyle/>
        <a:p>
          <a:endParaRPr lang="es-ES"/>
        </a:p>
      </dgm:t>
    </dgm:pt>
    <dgm:pt modelId="{4AED6EE7-17CF-45A8-BE46-FC5847B9A7AD}" type="sibTrans" cxnId="{141F345B-BFFA-4007-A76E-926FCE0541D5}">
      <dgm:prSet/>
      <dgm:spPr/>
      <dgm:t>
        <a:bodyPr/>
        <a:lstStyle/>
        <a:p>
          <a:endParaRPr lang="es-ES"/>
        </a:p>
      </dgm:t>
    </dgm:pt>
    <dgm:pt modelId="{00771EB8-50AF-44EB-A2D8-D04F420CEFA3}">
      <dgm:prSet phldrT="[Texto]"/>
      <dgm:spPr/>
      <dgm:t>
        <a:bodyPr/>
        <a:lstStyle/>
        <a:p>
          <a:r>
            <a:rPr lang="es-ES" dirty="0"/>
            <a:t>Salario Base.</a:t>
          </a:r>
        </a:p>
      </dgm:t>
    </dgm:pt>
    <dgm:pt modelId="{85DBA11D-674B-49D8-BE4B-812104D24D9E}" type="parTrans" cxnId="{3EE41DCD-05FC-4F54-BB43-00B2B86AE039}">
      <dgm:prSet/>
      <dgm:spPr/>
      <dgm:t>
        <a:bodyPr/>
        <a:lstStyle/>
        <a:p>
          <a:endParaRPr lang="es-ES"/>
        </a:p>
      </dgm:t>
    </dgm:pt>
    <dgm:pt modelId="{C8A5890A-44F9-45BB-8B83-D54A7B0FF0E3}" type="sibTrans" cxnId="{3EE41DCD-05FC-4F54-BB43-00B2B86AE039}">
      <dgm:prSet/>
      <dgm:spPr/>
      <dgm:t>
        <a:bodyPr/>
        <a:lstStyle/>
        <a:p>
          <a:endParaRPr lang="es-ES"/>
        </a:p>
      </dgm:t>
    </dgm:pt>
    <dgm:pt modelId="{E496F6E4-CD10-4A2D-951E-E32AB3FF1F87}">
      <dgm:prSet phldrT="[Texto]"/>
      <dgm:spPr/>
      <dgm:t>
        <a:bodyPr/>
        <a:lstStyle/>
        <a:p>
          <a:r>
            <a:rPr lang="es-ES" dirty="0"/>
            <a:t>Complementos.</a:t>
          </a:r>
        </a:p>
      </dgm:t>
    </dgm:pt>
    <dgm:pt modelId="{70D359F7-A67C-4043-B2CB-020B86F0DD9C}" type="parTrans" cxnId="{66763351-931B-43D9-9D95-E3D1AA89F522}">
      <dgm:prSet/>
      <dgm:spPr/>
      <dgm:t>
        <a:bodyPr/>
        <a:lstStyle/>
        <a:p>
          <a:endParaRPr lang="es-ES"/>
        </a:p>
      </dgm:t>
    </dgm:pt>
    <dgm:pt modelId="{891E873F-8893-46E6-BDE9-D8C840962281}" type="sibTrans" cxnId="{66763351-931B-43D9-9D95-E3D1AA89F522}">
      <dgm:prSet/>
      <dgm:spPr/>
      <dgm:t>
        <a:bodyPr/>
        <a:lstStyle/>
        <a:p>
          <a:endParaRPr lang="es-ES"/>
        </a:p>
      </dgm:t>
    </dgm:pt>
    <dgm:pt modelId="{C1617911-C7C7-42B8-8022-DC687DA6B990}">
      <dgm:prSet phldrT="[Texto]"/>
      <dgm:spPr/>
      <dgm:t>
        <a:bodyPr/>
        <a:lstStyle/>
        <a:p>
          <a:r>
            <a:rPr lang="es-ES" dirty="0"/>
            <a:t>Paga extraordinaria si corresponde.</a:t>
          </a:r>
        </a:p>
      </dgm:t>
    </dgm:pt>
    <dgm:pt modelId="{31E74208-9962-49AE-A5A6-18D792B7A5EC}" type="parTrans" cxnId="{63D9D925-AF9B-4F62-B589-23B69ECE8F28}">
      <dgm:prSet/>
      <dgm:spPr/>
      <dgm:t>
        <a:bodyPr/>
        <a:lstStyle/>
        <a:p>
          <a:endParaRPr lang="es-ES"/>
        </a:p>
      </dgm:t>
    </dgm:pt>
    <dgm:pt modelId="{0D4F7C8A-9667-4BD8-9DE1-715B4221829C}" type="sibTrans" cxnId="{63D9D925-AF9B-4F62-B589-23B69ECE8F28}">
      <dgm:prSet/>
      <dgm:spPr/>
      <dgm:t>
        <a:bodyPr/>
        <a:lstStyle/>
        <a:p>
          <a:endParaRPr lang="es-ES"/>
        </a:p>
      </dgm:t>
    </dgm:pt>
    <dgm:pt modelId="{832A2F6C-136E-4E25-810D-42BB24D92A32}">
      <dgm:prSet phldrT="[Texto]"/>
      <dgm:spPr/>
      <dgm:t>
        <a:bodyPr/>
        <a:lstStyle/>
        <a:p>
          <a:r>
            <a:rPr lang="es-ES" dirty="0"/>
            <a:t>Paga extraordinaria prorrateada si así se acuerda.</a:t>
          </a:r>
        </a:p>
      </dgm:t>
    </dgm:pt>
    <dgm:pt modelId="{3161E46F-5D08-40EC-8881-BC1CA9C99263}" type="parTrans" cxnId="{2EF5C2C2-7D87-4727-A0B1-EAA0B897737B}">
      <dgm:prSet/>
      <dgm:spPr/>
      <dgm:t>
        <a:bodyPr/>
        <a:lstStyle/>
        <a:p>
          <a:endParaRPr lang="es-ES"/>
        </a:p>
      </dgm:t>
    </dgm:pt>
    <dgm:pt modelId="{B117D373-0878-47C0-B754-C3C0C0250E99}" type="sibTrans" cxnId="{2EF5C2C2-7D87-4727-A0B1-EAA0B897737B}">
      <dgm:prSet/>
      <dgm:spPr/>
      <dgm:t>
        <a:bodyPr/>
        <a:lstStyle/>
        <a:p>
          <a:endParaRPr lang="es-ES"/>
        </a:p>
      </dgm:t>
    </dgm:pt>
    <dgm:pt modelId="{4EA24226-AE3B-4D65-92D3-AEF552E6C5A4}">
      <dgm:prSet phldrT="[Texto]"/>
      <dgm:spPr/>
      <dgm:t>
        <a:bodyPr/>
        <a:lstStyle/>
        <a:p>
          <a:r>
            <a:rPr lang="es-ES" dirty="0"/>
            <a:t>Horas extraordinarias.</a:t>
          </a:r>
        </a:p>
      </dgm:t>
    </dgm:pt>
    <dgm:pt modelId="{356C3C5D-68AF-436F-A259-96F643DED879}" type="parTrans" cxnId="{F8C23EF3-0BD2-4F57-838F-4E44641B296F}">
      <dgm:prSet/>
      <dgm:spPr/>
      <dgm:t>
        <a:bodyPr/>
        <a:lstStyle/>
        <a:p>
          <a:endParaRPr lang="es-ES"/>
        </a:p>
      </dgm:t>
    </dgm:pt>
    <dgm:pt modelId="{DFBEF861-C910-4379-B161-826A13EBFBCF}" type="sibTrans" cxnId="{F8C23EF3-0BD2-4F57-838F-4E44641B296F}">
      <dgm:prSet/>
      <dgm:spPr/>
      <dgm:t>
        <a:bodyPr/>
        <a:lstStyle/>
        <a:p>
          <a:endParaRPr lang="es-ES"/>
        </a:p>
      </dgm:t>
    </dgm:pt>
    <dgm:pt modelId="{4490456D-D315-4CDC-8644-2C304853CA12}">
      <dgm:prSet phldrT="[Texto]"/>
      <dgm:spPr/>
      <dgm:t>
        <a:bodyPr/>
        <a:lstStyle/>
        <a:p>
          <a:r>
            <a:rPr lang="es-ES" dirty="0"/>
            <a:t>Etc.</a:t>
          </a:r>
        </a:p>
      </dgm:t>
    </dgm:pt>
    <dgm:pt modelId="{B8FF19A9-9A9B-4D02-8D79-52FF58D741EA}" type="parTrans" cxnId="{FCD33AD0-69DD-4479-B8CC-F7A612467AF0}">
      <dgm:prSet/>
      <dgm:spPr/>
    </dgm:pt>
    <dgm:pt modelId="{CC7D9078-A6C6-4942-B5FB-38D998F136D1}" type="sibTrans" cxnId="{FCD33AD0-69DD-4479-B8CC-F7A612467AF0}">
      <dgm:prSet/>
      <dgm:spPr/>
    </dgm:pt>
    <dgm:pt modelId="{EBC331DE-866E-4D71-B10D-B64A71FEE5D7}" type="pres">
      <dgm:prSet presAssocID="{0D599897-6817-40EB-8CFD-5D2A99903CFF}" presName="linearFlow" presStyleCnt="0">
        <dgm:presLayoutVars>
          <dgm:resizeHandles val="exact"/>
        </dgm:presLayoutVars>
      </dgm:prSet>
      <dgm:spPr/>
    </dgm:pt>
    <dgm:pt modelId="{F5B83233-6A18-4198-B203-8BD518B2C573}" type="pres">
      <dgm:prSet presAssocID="{91EC9E9B-1488-4065-B2A4-42B5DFF0BA71}" presName="node" presStyleLbl="node1" presStyleIdx="0" presStyleCnt="1">
        <dgm:presLayoutVars>
          <dgm:bulletEnabled val="1"/>
        </dgm:presLayoutVars>
      </dgm:prSet>
      <dgm:spPr/>
    </dgm:pt>
  </dgm:ptLst>
  <dgm:cxnLst>
    <dgm:cxn modelId="{63D9D925-AF9B-4F62-B589-23B69ECE8F28}" srcId="{91EC9E9B-1488-4065-B2A4-42B5DFF0BA71}" destId="{C1617911-C7C7-42B8-8022-DC687DA6B990}" srcOrd="2" destOrd="0" parTransId="{31E74208-9962-49AE-A5A6-18D792B7A5EC}" sibTransId="{0D4F7C8A-9667-4BD8-9DE1-715B4221829C}"/>
    <dgm:cxn modelId="{B1B9312A-70B6-4241-B116-29E454AE69B4}" type="presOf" srcId="{832A2F6C-136E-4E25-810D-42BB24D92A32}" destId="{F5B83233-6A18-4198-B203-8BD518B2C573}" srcOrd="0" destOrd="4" presId="urn:microsoft.com/office/officeart/2005/8/layout/process2"/>
    <dgm:cxn modelId="{D83DF32F-423F-43E3-AD11-EDF95DA8709E}" type="presOf" srcId="{91EC9E9B-1488-4065-B2A4-42B5DFF0BA71}" destId="{F5B83233-6A18-4198-B203-8BD518B2C573}" srcOrd="0" destOrd="0" presId="urn:microsoft.com/office/officeart/2005/8/layout/process2"/>
    <dgm:cxn modelId="{CB3A3732-C71C-4FF3-8F02-580A2B6DAB10}" type="presOf" srcId="{4490456D-D315-4CDC-8644-2C304853CA12}" destId="{F5B83233-6A18-4198-B203-8BD518B2C573}" srcOrd="0" destOrd="6" presId="urn:microsoft.com/office/officeart/2005/8/layout/process2"/>
    <dgm:cxn modelId="{141F345B-BFFA-4007-A76E-926FCE0541D5}" srcId="{0D599897-6817-40EB-8CFD-5D2A99903CFF}" destId="{91EC9E9B-1488-4065-B2A4-42B5DFF0BA71}" srcOrd="0" destOrd="0" parTransId="{88C7D350-5C1E-4CD5-B49F-C3E678F1F8B8}" sibTransId="{4AED6EE7-17CF-45A8-BE46-FC5847B9A7AD}"/>
    <dgm:cxn modelId="{2FC3C361-0242-49BE-977E-0744E462A4BE}" type="presOf" srcId="{C1617911-C7C7-42B8-8022-DC687DA6B990}" destId="{F5B83233-6A18-4198-B203-8BD518B2C573}" srcOrd="0" destOrd="3" presId="urn:microsoft.com/office/officeart/2005/8/layout/process2"/>
    <dgm:cxn modelId="{66763351-931B-43D9-9D95-E3D1AA89F522}" srcId="{91EC9E9B-1488-4065-B2A4-42B5DFF0BA71}" destId="{E496F6E4-CD10-4A2D-951E-E32AB3FF1F87}" srcOrd="1" destOrd="0" parTransId="{70D359F7-A67C-4043-B2CB-020B86F0DD9C}" sibTransId="{891E873F-8893-46E6-BDE9-D8C840962281}"/>
    <dgm:cxn modelId="{89173196-04A4-42FC-BB7E-D9DDB96FF582}" type="presOf" srcId="{E496F6E4-CD10-4A2D-951E-E32AB3FF1F87}" destId="{F5B83233-6A18-4198-B203-8BD518B2C573}" srcOrd="0" destOrd="2" presId="urn:microsoft.com/office/officeart/2005/8/layout/process2"/>
    <dgm:cxn modelId="{9BBC6CAF-7A80-41E2-8B05-946038F3E2EE}" type="presOf" srcId="{4EA24226-AE3B-4D65-92D3-AEF552E6C5A4}" destId="{F5B83233-6A18-4198-B203-8BD518B2C573}" srcOrd="0" destOrd="5" presId="urn:microsoft.com/office/officeart/2005/8/layout/process2"/>
    <dgm:cxn modelId="{2EF5C2C2-7D87-4727-A0B1-EAA0B897737B}" srcId="{91EC9E9B-1488-4065-B2A4-42B5DFF0BA71}" destId="{832A2F6C-136E-4E25-810D-42BB24D92A32}" srcOrd="3" destOrd="0" parTransId="{3161E46F-5D08-40EC-8881-BC1CA9C99263}" sibTransId="{B117D373-0878-47C0-B754-C3C0C0250E99}"/>
    <dgm:cxn modelId="{3EE41DCD-05FC-4F54-BB43-00B2B86AE039}" srcId="{91EC9E9B-1488-4065-B2A4-42B5DFF0BA71}" destId="{00771EB8-50AF-44EB-A2D8-D04F420CEFA3}" srcOrd="0" destOrd="0" parTransId="{85DBA11D-674B-49D8-BE4B-812104D24D9E}" sibTransId="{C8A5890A-44F9-45BB-8B83-D54A7B0FF0E3}"/>
    <dgm:cxn modelId="{FCD33AD0-69DD-4479-B8CC-F7A612467AF0}" srcId="{91EC9E9B-1488-4065-B2A4-42B5DFF0BA71}" destId="{4490456D-D315-4CDC-8644-2C304853CA12}" srcOrd="5" destOrd="0" parTransId="{B8FF19A9-9A9B-4D02-8D79-52FF58D741EA}" sibTransId="{CC7D9078-A6C6-4942-B5FB-38D998F136D1}"/>
    <dgm:cxn modelId="{37F08FD5-7CE5-47BF-B8A8-79F539B34BD9}" type="presOf" srcId="{0D599897-6817-40EB-8CFD-5D2A99903CFF}" destId="{EBC331DE-866E-4D71-B10D-B64A71FEE5D7}" srcOrd="0" destOrd="0" presId="urn:microsoft.com/office/officeart/2005/8/layout/process2"/>
    <dgm:cxn modelId="{F8C23EF3-0BD2-4F57-838F-4E44641B296F}" srcId="{91EC9E9B-1488-4065-B2A4-42B5DFF0BA71}" destId="{4EA24226-AE3B-4D65-92D3-AEF552E6C5A4}" srcOrd="4" destOrd="0" parTransId="{356C3C5D-68AF-436F-A259-96F643DED879}" sibTransId="{DFBEF861-C910-4379-B161-826A13EBFBCF}"/>
    <dgm:cxn modelId="{498CDAF3-6061-4CAD-8BB1-583F3F63DEB6}" type="presOf" srcId="{00771EB8-50AF-44EB-A2D8-D04F420CEFA3}" destId="{F5B83233-6A18-4198-B203-8BD518B2C573}" srcOrd="0" destOrd="1" presId="urn:microsoft.com/office/officeart/2005/8/layout/process2"/>
    <dgm:cxn modelId="{25030EAB-76F3-42D9-8907-8219797D55E3}" type="presParOf" srcId="{EBC331DE-866E-4D71-B10D-B64A71FEE5D7}" destId="{F5B83233-6A18-4198-B203-8BD518B2C573}" srcOrd="0"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6BDEDE-2530-47F2-BD4F-D5E49A92826B}" type="doc">
      <dgm:prSet loTypeId="urn:microsoft.com/office/officeart/2005/8/layout/hierarchy3" loCatId="hierarchy" qsTypeId="urn:microsoft.com/office/officeart/2005/8/quickstyle/simple1" qsCatId="simple" csTypeId="urn:microsoft.com/office/officeart/2005/8/colors/accent2_1" csCatId="accent2" phldr="1"/>
      <dgm:spPr/>
      <dgm:t>
        <a:bodyPr/>
        <a:lstStyle/>
        <a:p>
          <a:endParaRPr lang="es-ES"/>
        </a:p>
      </dgm:t>
    </dgm:pt>
    <dgm:pt modelId="{986DDE85-4575-4D09-B02D-5EB43A526085}">
      <dgm:prSet/>
      <dgm:spPr/>
      <dgm:t>
        <a:bodyPr/>
        <a:lstStyle/>
        <a:p>
          <a:pPr rtl="0"/>
          <a:r>
            <a:rPr lang="es-ES" dirty="0"/>
            <a:t>EL SMI (art. 27. E.T.):</a:t>
          </a:r>
        </a:p>
      </dgm:t>
    </dgm:pt>
    <dgm:pt modelId="{C57D5DA0-C2CC-46BA-9418-1E010558C7FE}" type="parTrans" cxnId="{1D69ACBE-856B-48E4-A09E-565A1817FFA1}">
      <dgm:prSet/>
      <dgm:spPr/>
      <dgm:t>
        <a:bodyPr/>
        <a:lstStyle/>
        <a:p>
          <a:endParaRPr lang="es-ES"/>
        </a:p>
      </dgm:t>
    </dgm:pt>
    <dgm:pt modelId="{436307D2-6378-4297-AA16-3433A3B13E22}" type="sibTrans" cxnId="{1D69ACBE-856B-48E4-A09E-565A1817FFA1}">
      <dgm:prSet/>
      <dgm:spPr/>
      <dgm:t>
        <a:bodyPr/>
        <a:lstStyle/>
        <a:p>
          <a:endParaRPr lang="es-ES"/>
        </a:p>
      </dgm:t>
    </dgm:pt>
    <dgm:pt modelId="{FC99A886-F44C-4B46-8230-CA41DAA8EABF}">
      <dgm:prSet/>
      <dgm:spPr/>
      <dgm:t>
        <a:bodyPr/>
        <a:lstStyle/>
        <a:p>
          <a:pPr rtl="0"/>
          <a:r>
            <a:rPr lang="es-ES" dirty="0"/>
            <a:t>Se fija todos los años por el Gobierno para todas las profesiones.</a:t>
          </a:r>
        </a:p>
      </dgm:t>
    </dgm:pt>
    <dgm:pt modelId="{DFE6DD68-6CD9-40C2-B162-30F3CB1B8808}" type="parTrans" cxnId="{82F93856-DAE2-4C57-9CD0-37A6A35164A4}">
      <dgm:prSet/>
      <dgm:spPr/>
      <dgm:t>
        <a:bodyPr/>
        <a:lstStyle/>
        <a:p>
          <a:endParaRPr lang="es-ES"/>
        </a:p>
      </dgm:t>
    </dgm:pt>
    <dgm:pt modelId="{D1868FED-1E7F-4D10-B636-E5CD8AFAA82C}" type="sibTrans" cxnId="{82F93856-DAE2-4C57-9CD0-37A6A35164A4}">
      <dgm:prSet/>
      <dgm:spPr/>
      <dgm:t>
        <a:bodyPr/>
        <a:lstStyle/>
        <a:p>
          <a:endParaRPr lang="es-ES"/>
        </a:p>
      </dgm:t>
    </dgm:pt>
    <dgm:pt modelId="{F7E441FC-A3DE-47C7-9C2E-F40EFA6B9354}">
      <dgm:prSet/>
      <dgm:spPr/>
      <dgm:t>
        <a:bodyPr/>
        <a:lstStyle/>
        <a:p>
          <a:pPr rtl="0"/>
          <a:r>
            <a:rPr lang="es-ES" dirty="0"/>
            <a:t>Previa consulta con Sindicatos y Asociaciones Empresariales.</a:t>
          </a:r>
        </a:p>
      </dgm:t>
    </dgm:pt>
    <dgm:pt modelId="{34BED650-0D23-4FE3-BAA8-DDD09F6A6BFE}" type="parTrans" cxnId="{1CFFB232-F9CE-487A-B4A1-EB6B44CB4975}">
      <dgm:prSet/>
      <dgm:spPr/>
      <dgm:t>
        <a:bodyPr/>
        <a:lstStyle/>
        <a:p>
          <a:endParaRPr lang="es-ES"/>
        </a:p>
      </dgm:t>
    </dgm:pt>
    <dgm:pt modelId="{09B0550A-E1B3-424D-BBF6-928136F4FF49}" type="sibTrans" cxnId="{1CFFB232-F9CE-487A-B4A1-EB6B44CB4975}">
      <dgm:prSet/>
      <dgm:spPr/>
      <dgm:t>
        <a:bodyPr/>
        <a:lstStyle/>
        <a:p>
          <a:endParaRPr lang="es-ES"/>
        </a:p>
      </dgm:t>
    </dgm:pt>
    <dgm:pt modelId="{FA92D2B1-E899-41F9-A514-13C47CF8FBC0}">
      <dgm:prSet/>
      <dgm:spPr/>
      <dgm:t>
        <a:bodyPr/>
        <a:lstStyle/>
        <a:p>
          <a:pPr rtl="0"/>
          <a:r>
            <a:rPr lang="es-ES" dirty="0"/>
            <a:t>Se tienen en cuenta indicadores económicos como el IPC, la productividad nacional o la situación económica.</a:t>
          </a:r>
        </a:p>
      </dgm:t>
    </dgm:pt>
    <dgm:pt modelId="{5FB7B88F-2E0F-4390-9E04-2A0F509CBBF1}" type="parTrans" cxnId="{8FD70365-21E6-4160-9C2A-94976ED5DADD}">
      <dgm:prSet/>
      <dgm:spPr/>
      <dgm:t>
        <a:bodyPr/>
        <a:lstStyle/>
        <a:p>
          <a:endParaRPr lang="es-ES"/>
        </a:p>
      </dgm:t>
    </dgm:pt>
    <dgm:pt modelId="{83422390-B96F-4225-9D85-F03FA70A348D}" type="sibTrans" cxnId="{8FD70365-21E6-4160-9C2A-94976ED5DADD}">
      <dgm:prSet/>
      <dgm:spPr/>
      <dgm:t>
        <a:bodyPr/>
        <a:lstStyle/>
        <a:p>
          <a:endParaRPr lang="es-ES"/>
        </a:p>
      </dgm:t>
    </dgm:pt>
    <dgm:pt modelId="{9EC0472B-DE77-41F0-8E2F-46A72F29DF02}">
      <dgm:prSet/>
      <dgm:spPr/>
      <dgm:t>
        <a:bodyPr/>
        <a:lstStyle/>
        <a:p>
          <a:pPr rtl="0"/>
          <a:r>
            <a:rPr lang="es-ES" dirty="0"/>
            <a:t>Para 2020 es de 950€/mes o 31,66€/día a jornada completa</a:t>
          </a:r>
        </a:p>
      </dgm:t>
    </dgm:pt>
    <dgm:pt modelId="{9F246ACC-CF5C-4F5D-B9B5-B55507AE4D55}" type="parTrans" cxnId="{1571D194-F9C5-4738-9406-FEE56F319612}">
      <dgm:prSet/>
      <dgm:spPr/>
      <dgm:t>
        <a:bodyPr/>
        <a:lstStyle/>
        <a:p>
          <a:endParaRPr lang="es-ES"/>
        </a:p>
      </dgm:t>
    </dgm:pt>
    <dgm:pt modelId="{CE4DFB19-FE07-4E2A-9FA6-EE7B853ECD46}" type="sibTrans" cxnId="{1571D194-F9C5-4738-9406-FEE56F319612}">
      <dgm:prSet/>
      <dgm:spPr/>
      <dgm:t>
        <a:bodyPr/>
        <a:lstStyle/>
        <a:p>
          <a:endParaRPr lang="es-ES"/>
        </a:p>
      </dgm:t>
    </dgm:pt>
    <dgm:pt modelId="{72243E1A-2CC4-46D7-BD38-9F30850FFBEE}" type="pres">
      <dgm:prSet presAssocID="{066BDEDE-2530-47F2-BD4F-D5E49A92826B}" presName="diagram" presStyleCnt="0">
        <dgm:presLayoutVars>
          <dgm:chPref val="1"/>
          <dgm:dir/>
          <dgm:animOne val="branch"/>
          <dgm:animLvl val="lvl"/>
          <dgm:resizeHandles/>
        </dgm:presLayoutVars>
      </dgm:prSet>
      <dgm:spPr/>
    </dgm:pt>
    <dgm:pt modelId="{E5B7B3A9-FCF0-4590-A6A1-EC2BA62EA0A4}" type="pres">
      <dgm:prSet presAssocID="{986DDE85-4575-4D09-B02D-5EB43A526085}" presName="root" presStyleCnt="0"/>
      <dgm:spPr/>
    </dgm:pt>
    <dgm:pt modelId="{090E6034-0AB4-4D8F-B4F8-E89F72F579AD}" type="pres">
      <dgm:prSet presAssocID="{986DDE85-4575-4D09-B02D-5EB43A526085}" presName="rootComposite" presStyleCnt="0"/>
      <dgm:spPr/>
    </dgm:pt>
    <dgm:pt modelId="{73F010B4-73DE-412D-975D-65959F2C268F}" type="pres">
      <dgm:prSet presAssocID="{986DDE85-4575-4D09-B02D-5EB43A526085}" presName="rootText" presStyleLbl="node1" presStyleIdx="0" presStyleCnt="1" custScaleX="418388"/>
      <dgm:spPr/>
    </dgm:pt>
    <dgm:pt modelId="{97E44D73-EFE2-4D7D-8652-726C83645599}" type="pres">
      <dgm:prSet presAssocID="{986DDE85-4575-4D09-B02D-5EB43A526085}" presName="rootConnector" presStyleLbl="node1" presStyleIdx="0" presStyleCnt="1"/>
      <dgm:spPr/>
    </dgm:pt>
    <dgm:pt modelId="{91D601BA-3AF1-4369-AE8D-831F8B6EAF94}" type="pres">
      <dgm:prSet presAssocID="{986DDE85-4575-4D09-B02D-5EB43A526085}" presName="childShape" presStyleCnt="0"/>
      <dgm:spPr/>
    </dgm:pt>
    <dgm:pt modelId="{016FFB16-5E25-4C89-A09A-A44A7B988603}" type="pres">
      <dgm:prSet presAssocID="{DFE6DD68-6CD9-40C2-B162-30F3CB1B8808}" presName="Name13" presStyleLbl="parChTrans1D2" presStyleIdx="0" presStyleCnt="4"/>
      <dgm:spPr/>
    </dgm:pt>
    <dgm:pt modelId="{C0741FBB-60C1-4A4C-9D86-1D1C9A76B1D8}" type="pres">
      <dgm:prSet presAssocID="{FC99A886-F44C-4B46-8230-CA41DAA8EABF}" presName="childText" presStyleLbl="bgAcc1" presStyleIdx="0" presStyleCnt="4" custScaleX="418386">
        <dgm:presLayoutVars>
          <dgm:bulletEnabled val="1"/>
        </dgm:presLayoutVars>
      </dgm:prSet>
      <dgm:spPr/>
    </dgm:pt>
    <dgm:pt modelId="{51E9F099-C230-4DB0-A57B-B3022B1D2269}" type="pres">
      <dgm:prSet presAssocID="{34BED650-0D23-4FE3-BAA8-DDD09F6A6BFE}" presName="Name13" presStyleLbl="parChTrans1D2" presStyleIdx="1" presStyleCnt="4"/>
      <dgm:spPr/>
    </dgm:pt>
    <dgm:pt modelId="{EF756442-0057-43B0-A220-915111161BB3}" type="pres">
      <dgm:prSet presAssocID="{F7E441FC-A3DE-47C7-9C2E-F40EFA6B9354}" presName="childText" presStyleLbl="bgAcc1" presStyleIdx="1" presStyleCnt="4" custScaleX="418386">
        <dgm:presLayoutVars>
          <dgm:bulletEnabled val="1"/>
        </dgm:presLayoutVars>
      </dgm:prSet>
      <dgm:spPr/>
    </dgm:pt>
    <dgm:pt modelId="{033D5130-FEDA-4608-BD53-E999982AFE24}" type="pres">
      <dgm:prSet presAssocID="{5FB7B88F-2E0F-4390-9E04-2A0F509CBBF1}" presName="Name13" presStyleLbl="parChTrans1D2" presStyleIdx="2" presStyleCnt="4"/>
      <dgm:spPr/>
    </dgm:pt>
    <dgm:pt modelId="{9C556E9A-E466-491A-922B-B5E05A0FACD2}" type="pres">
      <dgm:prSet presAssocID="{FA92D2B1-E899-41F9-A514-13C47CF8FBC0}" presName="childText" presStyleLbl="bgAcc1" presStyleIdx="2" presStyleCnt="4" custScaleX="418386">
        <dgm:presLayoutVars>
          <dgm:bulletEnabled val="1"/>
        </dgm:presLayoutVars>
      </dgm:prSet>
      <dgm:spPr/>
    </dgm:pt>
    <dgm:pt modelId="{D28FA4E8-5749-4483-A4BD-28D6DCB8E16B}" type="pres">
      <dgm:prSet presAssocID="{9F246ACC-CF5C-4F5D-B9B5-B55507AE4D55}" presName="Name13" presStyleLbl="parChTrans1D2" presStyleIdx="3" presStyleCnt="4"/>
      <dgm:spPr/>
    </dgm:pt>
    <dgm:pt modelId="{92A4FC58-9C28-45A5-A299-EF4B6CA916B7}" type="pres">
      <dgm:prSet presAssocID="{9EC0472B-DE77-41F0-8E2F-46A72F29DF02}" presName="childText" presStyleLbl="bgAcc1" presStyleIdx="3" presStyleCnt="4" custScaleX="418388">
        <dgm:presLayoutVars>
          <dgm:bulletEnabled val="1"/>
        </dgm:presLayoutVars>
      </dgm:prSet>
      <dgm:spPr/>
    </dgm:pt>
  </dgm:ptLst>
  <dgm:cxnLst>
    <dgm:cxn modelId="{92E92E0C-AF3C-4A4B-8A53-4C8848DC7D4A}" type="presOf" srcId="{FA92D2B1-E899-41F9-A514-13C47CF8FBC0}" destId="{9C556E9A-E466-491A-922B-B5E05A0FACD2}" srcOrd="0" destOrd="0" presId="urn:microsoft.com/office/officeart/2005/8/layout/hierarchy3"/>
    <dgm:cxn modelId="{A20AB031-A519-4826-A055-D90F8E1A32DE}" type="presOf" srcId="{9EC0472B-DE77-41F0-8E2F-46A72F29DF02}" destId="{92A4FC58-9C28-45A5-A299-EF4B6CA916B7}" srcOrd="0" destOrd="0" presId="urn:microsoft.com/office/officeart/2005/8/layout/hierarchy3"/>
    <dgm:cxn modelId="{1CFFB232-F9CE-487A-B4A1-EB6B44CB4975}" srcId="{986DDE85-4575-4D09-B02D-5EB43A526085}" destId="{F7E441FC-A3DE-47C7-9C2E-F40EFA6B9354}" srcOrd="1" destOrd="0" parTransId="{34BED650-0D23-4FE3-BAA8-DDD09F6A6BFE}" sibTransId="{09B0550A-E1B3-424D-BBF6-928136F4FF49}"/>
    <dgm:cxn modelId="{C64A025E-3390-4B8F-AD55-CA06A837AB7A}" type="presOf" srcId="{986DDE85-4575-4D09-B02D-5EB43A526085}" destId="{97E44D73-EFE2-4D7D-8652-726C83645599}" srcOrd="1" destOrd="0" presId="urn:microsoft.com/office/officeart/2005/8/layout/hierarchy3"/>
    <dgm:cxn modelId="{8FD70365-21E6-4160-9C2A-94976ED5DADD}" srcId="{986DDE85-4575-4D09-B02D-5EB43A526085}" destId="{FA92D2B1-E899-41F9-A514-13C47CF8FBC0}" srcOrd="2" destOrd="0" parTransId="{5FB7B88F-2E0F-4390-9E04-2A0F509CBBF1}" sibTransId="{83422390-B96F-4225-9D85-F03FA70A348D}"/>
    <dgm:cxn modelId="{CA03534A-9922-478C-9E1B-DA8EF092B88D}" type="presOf" srcId="{DFE6DD68-6CD9-40C2-B162-30F3CB1B8808}" destId="{016FFB16-5E25-4C89-A09A-A44A7B988603}" srcOrd="0" destOrd="0" presId="urn:microsoft.com/office/officeart/2005/8/layout/hierarchy3"/>
    <dgm:cxn modelId="{92333F4E-B0AE-4B28-8AD4-6A361D8D0F6C}" type="presOf" srcId="{5FB7B88F-2E0F-4390-9E04-2A0F509CBBF1}" destId="{033D5130-FEDA-4608-BD53-E999982AFE24}" srcOrd="0" destOrd="0" presId="urn:microsoft.com/office/officeart/2005/8/layout/hierarchy3"/>
    <dgm:cxn modelId="{82F93856-DAE2-4C57-9CD0-37A6A35164A4}" srcId="{986DDE85-4575-4D09-B02D-5EB43A526085}" destId="{FC99A886-F44C-4B46-8230-CA41DAA8EABF}" srcOrd="0" destOrd="0" parTransId="{DFE6DD68-6CD9-40C2-B162-30F3CB1B8808}" sibTransId="{D1868FED-1E7F-4D10-B636-E5CD8AFAA82C}"/>
    <dgm:cxn modelId="{5F66C17C-3171-4A12-BB91-65B29D6FE97E}" type="presOf" srcId="{FC99A886-F44C-4B46-8230-CA41DAA8EABF}" destId="{C0741FBB-60C1-4A4C-9D86-1D1C9A76B1D8}" srcOrd="0" destOrd="0" presId="urn:microsoft.com/office/officeart/2005/8/layout/hierarchy3"/>
    <dgm:cxn modelId="{3E70047E-7CAB-42A0-9DED-A997C5CDB482}" type="presOf" srcId="{9F246ACC-CF5C-4F5D-B9B5-B55507AE4D55}" destId="{D28FA4E8-5749-4483-A4BD-28D6DCB8E16B}" srcOrd="0" destOrd="0" presId="urn:microsoft.com/office/officeart/2005/8/layout/hierarchy3"/>
    <dgm:cxn modelId="{1571D194-F9C5-4738-9406-FEE56F319612}" srcId="{986DDE85-4575-4D09-B02D-5EB43A526085}" destId="{9EC0472B-DE77-41F0-8E2F-46A72F29DF02}" srcOrd="3" destOrd="0" parTransId="{9F246ACC-CF5C-4F5D-B9B5-B55507AE4D55}" sibTransId="{CE4DFB19-FE07-4E2A-9FA6-EE7B853ECD46}"/>
    <dgm:cxn modelId="{6A11EA9A-F187-4F6B-BD13-F3B8D86BF0CE}" type="presOf" srcId="{066BDEDE-2530-47F2-BD4F-D5E49A92826B}" destId="{72243E1A-2CC4-46D7-BD38-9F30850FFBEE}" srcOrd="0" destOrd="0" presId="urn:microsoft.com/office/officeart/2005/8/layout/hierarchy3"/>
    <dgm:cxn modelId="{7DA266B5-612F-4BFC-B6B9-AE14E4167133}" type="presOf" srcId="{986DDE85-4575-4D09-B02D-5EB43A526085}" destId="{73F010B4-73DE-412D-975D-65959F2C268F}" srcOrd="0" destOrd="0" presId="urn:microsoft.com/office/officeart/2005/8/layout/hierarchy3"/>
    <dgm:cxn modelId="{09C439B9-CC2C-4277-A7BF-918B76076940}" type="presOf" srcId="{F7E441FC-A3DE-47C7-9C2E-F40EFA6B9354}" destId="{EF756442-0057-43B0-A220-915111161BB3}" srcOrd="0" destOrd="0" presId="urn:microsoft.com/office/officeart/2005/8/layout/hierarchy3"/>
    <dgm:cxn modelId="{F9B5E3BD-8D04-4508-9EA0-C8CAE4EF94C2}" type="presOf" srcId="{34BED650-0D23-4FE3-BAA8-DDD09F6A6BFE}" destId="{51E9F099-C230-4DB0-A57B-B3022B1D2269}" srcOrd="0" destOrd="0" presId="urn:microsoft.com/office/officeart/2005/8/layout/hierarchy3"/>
    <dgm:cxn modelId="{1D69ACBE-856B-48E4-A09E-565A1817FFA1}" srcId="{066BDEDE-2530-47F2-BD4F-D5E49A92826B}" destId="{986DDE85-4575-4D09-B02D-5EB43A526085}" srcOrd="0" destOrd="0" parTransId="{C57D5DA0-C2CC-46BA-9418-1E010558C7FE}" sibTransId="{436307D2-6378-4297-AA16-3433A3B13E22}"/>
    <dgm:cxn modelId="{08B66A22-3BD1-4FA2-BE11-3A3F05D31CC6}" type="presParOf" srcId="{72243E1A-2CC4-46D7-BD38-9F30850FFBEE}" destId="{E5B7B3A9-FCF0-4590-A6A1-EC2BA62EA0A4}" srcOrd="0" destOrd="0" presId="urn:microsoft.com/office/officeart/2005/8/layout/hierarchy3"/>
    <dgm:cxn modelId="{723F99AC-CF52-4D44-BFE9-F3E4939B86A9}" type="presParOf" srcId="{E5B7B3A9-FCF0-4590-A6A1-EC2BA62EA0A4}" destId="{090E6034-0AB4-4D8F-B4F8-E89F72F579AD}" srcOrd="0" destOrd="0" presId="urn:microsoft.com/office/officeart/2005/8/layout/hierarchy3"/>
    <dgm:cxn modelId="{BC94C127-E041-44DF-9BF8-81B239CC36EC}" type="presParOf" srcId="{090E6034-0AB4-4D8F-B4F8-E89F72F579AD}" destId="{73F010B4-73DE-412D-975D-65959F2C268F}" srcOrd="0" destOrd="0" presId="urn:microsoft.com/office/officeart/2005/8/layout/hierarchy3"/>
    <dgm:cxn modelId="{8DD76506-5ED0-4902-AF52-CD15960DF080}" type="presParOf" srcId="{090E6034-0AB4-4D8F-B4F8-E89F72F579AD}" destId="{97E44D73-EFE2-4D7D-8652-726C83645599}" srcOrd="1" destOrd="0" presId="urn:microsoft.com/office/officeart/2005/8/layout/hierarchy3"/>
    <dgm:cxn modelId="{56F964A2-C3F4-480E-BDDE-061F87B56635}" type="presParOf" srcId="{E5B7B3A9-FCF0-4590-A6A1-EC2BA62EA0A4}" destId="{91D601BA-3AF1-4369-AE8D-831F8B6EAF94}" srcOrd="1" destOrd="0" presId="urn:microsoft.com/office/officeart/2005/8/layout/hierarchy3"/>
    <dgm:cxn modelId="{F32CC452-8033-4F63-9047-FFD6342FB920}" type="presParOf" srcId="{91D601BA-3AF1-4369-AE8D-831F8B6EAF94}" destId="{016FFB16-5E25-4C89-A09A-A44A7B988603}" srcOrd="0" destOrd="0" presId="urn:microsoft.com/office/officeart/2005/8/layout/hierarchy3"/>
    <dgm:cxn modelId="{31A343F8-DB35-4613-A442-74182DBD0A79}" type="presParOf" srcId="{91D601BA-3AF1-4369-AE8D-831F8B6EAF94}" destId="{C0741FBB-60C1-4A4C-9D86-1D1C9A76B1D8}" srcOrd="1" destOrd="0" presId="urn:microsoft.com/office/officeart/2005/8/layout/hierarchy3"/>
    <dgm:cxn modelId="{11A3C348-2722-4A29-9A62-A0603D05422F}" type="presParOf" srcId="{91D601BA-3AF1-4369-AE8D-831F8B6EAF94}" destId="{51E9F099-C230-4DB0-A57B-B3022B1D2269}" srcOrd="2" destOrd="0" presId="urn:microsoft.com/office/officeart/2005/8/layout/hierarchy3"/>
    <dgm:cxn modelId="{A8009C7B-C569-4E49-9360-73966B591578}" type="presParOf" srcId="{91D601BA-3AF1-4369-AE8D-831F8B6EAF94}" destId="{EF756442-0057-43B0-A220-915111161BB3}" srcOrd="3" destOrd="0" presId="urn:microsoft.com/office/officeart/2005/8/layout/hierarchy3"/>
    <dgm:cxn modelId="{1E38D0D4-037F-4887-B8D1-BDABC24F45CC}" type="presParOf" srcId="{91D601BA-3AF1-4369-AE8D-831F8B6EAF94}" destId="{033D5130-FEDA-4608-BD53-E999982AFE24}" srcOrd="4" destOrd="0" presId="urn:microsoft.com/office/officeart/2005/8/layout/hierarchy3"/>
    <dgm:cxn modelId="{A48F44A7-90D2-4D62-A9B4-4EAA5A40B92A}" type="presParOf" srcId="{91D601BA-3AF1-4369-AE8D-831F8B6EAF94}" destId="{9C556E9A-E466-491A-922B-B5E05A0FACD2}" srcOrd="5" destOrd="0" presId="urn:microsoft.com/office/officeart/2005/8/layout/hierarchy3"/>
    <dgm:cxn modelId="{4C44527B-2F9C-4382-9D73-46B0B5A3BA65}" type="presParOf" srcId="{91D601BA-3AF1-4369-AE8D-831F8B6EAF94}" destId="{D28FA4E8-5749-4483-A4BD-28D6DCB8E16B}" srcOrd="6" destOrd="0" presId="urn:microsoft.com/office/officeart/2005/8/layout/hierarchy3"/>
    <dgm:cxn modelId="{D3FEA06F-642B-4AFC-A241-7F0F3D49DDEB}" type="presParOf" srcId="{91D601BA-3AF1-4369-AE8D-831F8B6EAF94}" destId="{92A4FC58-9C28-45A5-A299-EF4B6CA916B7}"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28A1FBD3-20B0-4DBD-9995-AE0D5D5247AA}" type="doc">
      <dgm:prSet loTypeId="urn:microsoft.com/office/officeart/2005/8/layout/process1" loCatId="process" qsTypeId="urn:microsoft.com/office/officeart/2005/8/quickstyle/simple1" qsCatId="simple" csTypeId="urn:microsoft.com/office/officeart/2005/8/colors/accent1_1" csCatId="accent1" phldr="1"/>
      <dgm:spPr/>
      <dgm:t>
        <a:bodyPr/>
        <a:lstStyle/>
        <a:p>
          <a:endParaRPr lang="es-ES"/>
        </a:p>
      </dgm:t>
    </dgm:pt>
    <dgm:pt modelId="{2C8DD272-92B7-477A-8541-8C0A01247588}">
      <dgm:prSet/>
      <dgm:spPr/>
      <dgm:t>
        <a:bodyPr/>
        <a:lstStyle/>
        <a:p>
          <a:pPr rtl="0"/>
          <a:r>
            <a:rPr lang="es-ES" b="0" i="0" dirty="0"/>
            <a:t>1. Las bases de cotización son una cantidad que sirve para calcular LAS CUOTAS que se le descuentan al trabajador y a la empresa para la Seguridad Social. </a:t>
          </a:r>
          <a:br>
            <a:rPr lang="es-ES" b="0" i="0" dirty="0"/>
          </a:br>
          <a:r>
            <a:rPr lang="es-ES" b="0" i="0" dirty="0"/>
            <a:t>2. Sobre estas bases de cotización se aplican unos porcentajes denominados tipos de cotización.</a:t>
          </a:r>
          <a:br>
            <a:rPr lang="es-ES" dirty="0"/>
          </a:br>
          <a:r>
            <a:rPr lang="es-ES" dirty="0"/>
            <a:t>3. Existen cuatro tipos de bases de cotización y </a:t>
          </a:r>
          <a:r>
            <a:rPr lang="es-ES" u="sng" dirty="0"/>
            <a:t>hay que calcularlas todas para cada nómina,</a:t>
          </a:r>
          <a:r>
            <a:rPr lang="es-ES" u="none" dirty="0"/>
            <a:t> según los casos, y en el siguiente orden</a:t>
          </a:r>
          <a:r>
            <a:rPr lang="es-ES" dirty="0"/>
            <a:t>:</a:t>
          </a:r>
        </a:p>
      </dgm:t>
    </dgm:pt>
    <dgm:pt modelId="{0273910A-E5D3-4F27-83C7-9025D0406553}" type="parTrans" cxnId="{A77C742C-8703-442D-BC2D-50976B4EB6AB}">
      <dgm:prSet/>
      <dgm:spPr/>
      <dgm:t>
        <a:bodyPr/>
        <a:lstStyle/>
        <a:p>
          <a:endParaRPr lang="es-ES"/>
        </a:p>
      </dgm:t>
    </dgm:pt>
    <dgm:pt modelId="{ED4182D9-5DCB-42FC-8CD3-A2E8AB158306}" type="sibTrans" cxnId="{A77C742C-8703-442D-BC2D-50976B4EB6AB}">
      <dgm:prSet/>
      <dgm:spPr/>
      <dgm:t>
        <a:bodyPr/>
        <a:lstStyle/>
        <a:p>
          <a:endParaRPr lang="es-ES"/>
        </a:p>
      </dgm:t>
    </dgm:pt>
    <dgm:pt modelId="{8728EFB5-2DB6-4FDE-8BD6-5D553241E415}">
      <dgm:prSet/>
      <dgm:spPr/>
      <dgm:t>
        <a:bodyPr/>
        <a:lstStyle/>
        <a:p>
          <a:pPr rtl="0"/>
          <a:r>
            <a:rPr lang="es-ES" dirty="0"/>
            <a:t>Base de Cotización por Contingencias Comunes (</a:t>
          </a:r>
          <a:r>
            <a:rPr lang="es-ES" b="1" dirty="0"/>
            <a:t>BCCC</a:t>
          </a:r>
          <a:r>
            <a:rPr lang="es-ES" dirty="0"/>
            <a:t>)</a:t>
          </a:r>
        </a:p>
      </dgm:t>
    </dgm:pt>
    <dgm:pt modelId="{6317D2AC-97DB-4700-99AF-E2D06413614F}" type="parTrans" cxnId="{D4DA1610-3ED4-462C-B7F1-DB744F6F3E80}">
      <dgm:prSet/>
      <dgm:spPr/>
      <dgm:t>
        <a:bodyPr/>
        <a:lstStyle/>
        <a:p>
          <a:endParaRPr lang="es-ES"/>
        </a:p>
      </dgm:t>
    </dgm:pt>
    <dgm:pt modelId="{A16147FF-DE73-4377-9309-C0128D5A2BC8}" type="sibTrans" cxnId="{D4DA1610-3ED4-462C-B7F1-DB744F6F3E80}">
      <dgm:prSet/>
      <dgm:spPr/>
      <dgm:t>
        <a:bodyPr/>
        <a:lstStyle/>
        <a:p>
          <a:endParaRPr lang="es-ES"/>
        </a:p>
      </dgm:t>
    </dgm:pt>
    <dgm:pt modelId="{A16112FF-F694-4329-85EA-5162170091CD}">
      <dgm:prSet/>
      <dgm:spPr/>
      <dgm:t>
        <a:bodyPr/>
        <a:lstStyle/>
        <a:p>
          <a:pPr rtl="0"/>
          <a:r>
            <a:rPr lang="es-ES" dirty="0"/>
            <a:t>Base de Cotización por Contingencias Profesionales (</a:t>
          </a:r>
          <a:r>
            <a:rPr lang="es-ES" b="1" dirty="0"/>
            <a:t>BCCP</a:t>
          </a:r>
          <a:r>
            <a:rPr lang="es-ES" dirty="0"/>
            <a:t>)</a:t>
          </a:r>
        </a:p>
      </dgm:t>
    </dgm:pt>
    <dgm:pt modelId="{E97344DA-1462-44D6-B79D-75C9A6746AFF}" type="parTrans" cxnId="{F67BD338-5F79-4A30-A967-FF1DF571FF30}">
      <dgm:prSet/>
      <dgm:spPr/>
      <dgm:t>
        <a:bodyPr/>
        <a:lstStyle/>
        <a:p>
          <a:endParaRPr lang="es-ES"/>
        </a:p>
      </dgm:t>
    </dgm:pt>
    <dgm:pt modelId="{BF8BCA43-4DEC-4C4B-944C-72EE49487AB0}" type="sibTrans" cxnId="{F67BD338-5F79-4A30-A967-FF1DF571FF30}">
      <dgm:prSet/>
      <dgm:spPr/>
      <dgm:t>
        <a:bodyPr/>
        <a:lstStyle/>
        <a:p>
          <a:endParaRPr lang="es-ES"/>
        </a:p>
      </dgm:t>
    </dgm:pt>
    <dgm:pt modelId="{5E3B8BAB-D84A-4792-A997-186FBDAA045A}">
      <dgm:prSet/>
      <dgm:spPr/>
      <dgm:t>
        <a:bodyPr/>
        <a:lstStyle/>
        <a:p>
          <a:pPr rtl="0"/>
          <a:r>
            <a:rPr lang="es-ES" dirty="0"/>
            <a:t>Base de Cotización por Horas Extraordinarias Normales (</a:t>
          </a:r>
          <a:r>
            <a:rPr lang="es-ES" b="1" dirty="0"/>
            <a:t>BCHE</a:t>
          </a:r>
          <a:r>
            <a:rPr lang="es-ES" dirty="0"/>
            <a:t>) </a:t>
          </a:r>
        </a:p>
      </dgm:t>
    </dgm:pt>
    <dgm:pt modelId="{9A42DCA1-33FC-43B1-9F49-B1F68C55819D}" type="parTrans" cxnId="{C8F173E6-6B31-452E-A961-97DBBB2C1047}">
      <dgm:prSet/>
      <dgm:spPr/>
      <dgm:t>
        <a:bodyPr/>
        <a:lstStyle/>
        <a:p>
          <a:endParaRPr lang="es-ES"/>
        </a:p>
      </dgm:t>
    </dgm:pt>
    <dgm:pt modelId="{7C8249DE-767B-4DAF-80F3-4BB58BA11F9E}" type="sibTrans" cxnId="{C8F173E6-6B31-452E-A961-97DBBB2C1047}">
      <dgm:prSet/>
      <dgm:spPr/>
      <dgm:t>
        <a:bodyPr/>
        <a:lstStyle/>
        <a:p>
          <a:endParaRPr lang="es-ES"/>
        </a:p>
      </dgm:t>
    </dgm:pt>
    <dgm:pt modelId="{2E89DC68-A142-445A-9DA1-4E22A7563651}">
      <dgm:prSet/>
      <dgm:spPr/>
      <dgm:t>
        <a:bodyPr/>
        <a:lstStyle/>
        <a:p>
          <a:pPr rtl="0"/>
          <a:r>
            <a:rPr lang="es-ES" dirty="0"/>
            <a:t>Base de Cotización por Horas Extraordinarias de Fuerza Mayor (</a:t>
          </a:r>
          <a:r>
            <a:rPr lang="es-ES" b="1" dirty="0"/>
            <a:t>BCHEFM</a:t>
          </a:r>
          <a:r>
            <a:rPr lang="es-ES" dirty="0"/>
            <a:t>)</a:t>
          </a:r>
        </a:p>
      </dgm:t>
    </dgm:pt>
    <dgm:pt modelId="{4D01D9B0-609B-4369-944E-7C467C9B00FA}" type="parTrans" cxnId="{02C4B3F3-6BD1-49BC-93A4-986919981C59}">
      <dgm:prSet/>
      <dgm:spPr/>
      <dgm:t>
        <a:bodyPr/>
        <a:lstStyle/>
        <a:p>
          <a:endParaRPr lang="es-ES"/>
        </a:p>
      </dgm:t>
    </dgm:pt>
    <dgm:pt modelId="{96EBFAD0-A5FA-4D06-A0CB-C0D52CB99804}" type="sibTrans" cxnId="{02C4B3F3-6BD1-49BC-93A4-986919981C59}">
      <dgm:prSet/>
      <dgm:spPr/>
      <dgm:t>
        <a:bodyPr/>
        <a:lstStyle/>
        <a:p>
          <a:endParaRPr lang="es-ES"/>
        </a:p>
      </dgm:t>
    </dgm:pt>
    <dgm:pt modelId="{C9E1CEE3-3CD2-40D5-843B-9F7D2C7302F2}" type="pres">
      <dgm:prSet presAssocID="{28A1FBD3-20B0-4DBD-9995-AE0D5D5247AA}" presName="Name0" presStyleCnt="0">
        <dgm:presLayoutVars>
          <dgm:dir/>
          <dgm:resizeHandles val="exact"/>
        </dgm:presLayoutVars>
      </dgm:prSet>
      <dgm:spPr/>
    </dgm:pt>
    <dgm:pt modelId="{57E0920A-FDFF-4810-AD52-E22568AB9269}" type="pres">
      <dgm:prSet presAssocID="{2C8DD272-92B7-477A-8541-8C0A01247588}" presName="node" presStyleLbl="node1" presStyleIdx="0" presStyleCnt="1" custLinFactNeighborX="-26131" custLinFactNeighborY="-88722">
        <dgm:presLayoutVars>
          <dgm:bulletEnabled val="1"/>
        </dgm:presLayoutVars>
      </dgm:prSet>
      <dgm:spPr/>
    </dgm:pt>
  </dgm:ptLst>
  <dgm:cxnLst>
    <dgm:cxn modelId="{D4DA1610-3ED4-462C-B7F1-DB744F6F3E80}" srcId="{2C8DD272-92B7-477A-8541-8C0A01247588}" destId="{8728EFB5-2DB6-4FDE-8BD6-5D553241E415}" srcOrd="0" destOrd="0" parTransId="{6317D2AC-97DB-4700-99AF-E2D06413614F}" sibTransId="{A16147FF-DE73-4377-9309-C0128D5A2BC8}"/>
    <dgm:cxn modelId="{C3EADE1C-D839-4B3C-AECF-F6B04CD6B123}" type="presOf" srcId="{2C8DD272-92B7-477A-8541-8C0A01247588}" destId="{57E0920A-FDFF-4810-AD52-E22568AB9269}" srcOrd="0" destOrd="0" presId="urn:microsoft.com/office/officeart/2005/8/layout/process1"/>
    <dgm:cxn modelId="{A77C742C-8703-442D-BC2D-50976B4EB6AB}" srcId="{28A1FBD3-20B0-4DBD-9995-AE0D5D5247AA}" destId="{2C8DD272-92B7-477A-8541-8C0A01247588}" srcOrd="0" destOrd="0" parTransId="{0273910A-E5D3-4F27-83C7-9025D0406553}" sibTransId="{ED4182D9-5DCB-42FC-8CD3-A2E8AB158306}"/>
    <dgm:cxn modelId="{F67BD338-5F79-4A30-A967-FF1DF571FF30}" srcId="{2C8DD272-92B7-477A-8541-8C0A01247588}" destId="{A16112FF-F694-4329-85EA-5162170091CD}" srcOrd="1" destOrd="0" parTransId="{E97344DA-1462-44D6-B79D-75C9A6746AFF}" sibTransId="{BF8BCA43-4DEC-4C4B-944C-72EE49487AB0}"/>
    <dgm:cxn modelId="{A43DBD80-9B10-48CD-AB4E-96C92A9EECEB}" type="presOf" srcId="{2E89DC68-A142-445A-9DA1-4E22A7563651}" destId="{57E0920A-FDFF-4810-AD52-E22568AB9269}" srcOrd="0" destOrd="4" presId="urn:microsoft.com/office/officeart/2005/8/layout/process1"/>
    <dgm:cxn modelId="{09A63D9C-70E6-4BEF-9165-1F03B6E3D629}" type="presOf" srcId="{A16112FF-F694-4329-85EA-5162170091CD}" destId="{57E0920A-FDFF-4810-AD52-E22568AB9269}" srcOrd="0" destOrd="2" presId="urn:microsoft.com/office/officeart/2005/8/layout/process1"/>
    <dgm:cxn modelId="{326FE4AA-B777-4CFB-B618-57E3378C88D4}" type="presOf" srcId="{5E3B8BAB-D84A-4792-A997-186FBDAA045A}" destId="{57E0920A-FDFF-4810-AD52-E22568AB9269}" srcOrd="0" destOrd="3" presId="urn:microsoft.com/office/officeart/2005/8/layout/process1"/>
    <dgm:cxn modelId="{4F6ACCCC-1B23-4B7E-A8CA-5EF723B534FC}" type="presOf" srcId="{28A1FBD3-20B0-4DBD-9995-AE0D5D5247AA}" destId="{C9E1CEE3-3CD2-40D5-843B-9F7D2C7302F2}" srcOrd="0" destOrd="0" presId="urn:microsoft.com/office/officeart/2005/8/layout/process1"/>
    <dgm:cxn modelId="{3C4045D5-7592-4938-860D-74CEC754EE2C}" type="presOf" srcId="{8728EFB5-2DB6-4FDE-8BD6-5D553241E415}" destId="{57E0920A-FDFF-4810-AD52-E22568AB9269}" srcOrd="0" destOrd="1" presId="urn:microsoft.com/office/officeart/2005/8/layout/process1"/>
    <dgm:cxn modelId="{C8F173E6-6B31-452E-A961-97DBBB2C1047}" srcId="{2C8DD272-92B7-477A-8541-8C0A01247588}" destId="{5E3B8BAB-D84A-4792-A997-186FBDAA045A}" srcOrd="2" destOrd="0" parTransId="{9A42DCA1-33FC-43B1-9F49-B1F68C55819D}" sibTransId="{7C8249DE-767B-4DAF-80F3-4BB58BA11F9E}"/>
    <dgm:cxn modelId="{02C4B3F3-6BD1-49BC-93A4-986919981C59}" srcId="{2C8DD272-92B7-477A-8541-8C0A01247588}" destId="{2E89DC68-A142-445A-9DA1-4E22A7563651}" srcOrd="3" destOrd="0" parTransId="{4D01D9B0-609B-4369-944E-7C467C9B00FA}" sibTransId="{96EBFAD0-A5FA-4D06-A0CB-C0D52CB99804}"/>
    <dgm:cxn modelId="{69722D32-9250-4B2E-B43D-2037DA78307A}" type="presParOf" srcId="{C9E1CEE3-3CD2-40D5-843B-9F7D2C7302F2}" destId="{57E0920A-FDFF-4810-AD52-E22568AB9269}"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315D738B-EB50-447E-822F-CCF3740D420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
        </a:p>
      </dgm:t>
    </dgm:pt>
    <dgm:pt modelId="{148B90B8-4AEB-414A-AB33-53DE7DE03E90}">
      <dgm:prSet/>
      <dgm:spPr/>
      <dgm:t>
        <a:bodyPr/>
        <a:lstStyle/>
        <a:p>
          <a:r>
            <a:rPr lang="es-ES"/>
            <a:t>Salario en especie</a:t>
          </a:r>
        </a:p>
      </dgm:t>
    </dgm:pt>
    <dgm:pt modelId="{91864E16-ABB6-424B-8EAA-5A4EACEB5D3D}" type="parTrans" cxnId="{D1EECD4E-2C68-4236-A94C-009C9C932F2D}">
      <dgm:prSet/>
      <dgm:spPr/>
      <dgm:t>
        <a:bodyPr/>
        <a:lstStyle/>
        <a:p>
          <a:endParaRPr lang="es-ES"/>
        </a:p>
      </dgm:t>
    </dgm:pt>
    <dgm:pt modelId="{0CD1F168-C2DE-4A06-876F-EA1B7617C4BA}" type="sibTrans" cxnId="{D1EECD4E-2C68-4236-A94C-009C9C932F2D}">
      <dgm:prSet/>
      <dgm:spPr/>
      <dgm:t>
        <a:bodyPr/>
        <a:lstStyle/>
        <a:p>
          <a:endParaRPr lang="es-ES"/>
        </a:p>
      </dgm:t>
    </dgm:pt>
    <dgm:pt modelId="{D981D49B-DAC0-4B26-9FDC-96FA0FB16A31}">
      <dgm:prSet/>
      <dgm:spPr/>
      <dgm:t>
        <a:bodyPr/>
        <a:lstStyle/>
        <a:p>
          <a:r>
            <a:rPr lang="es-ES" dirty="0"/>
            <a:t>Parte de la retribución en bienes y servicios.</a:t>
          </a:r>
        </a:p>
      </dgm:t>
    </dgm:pt>
    <dgm:pt modelId="{308FFAED-053F-4A11-A80C-F4238D3A4FBA}" type="parTrans" cxnId="{E204BE4A-0317-4A5D-B765-296135606E69}">
      <dgm:prSet/>
      <dgm:spPr/>
      <dgm:t>
        <a:bodyPr/>
        <a:lstStyle/>
        <a:p>
          <a:endParaRPr lang="es-ES"/>
        </a:p>
      </dgm:t>
    </dgm:pt>
    <dgm:pt modelId="{0899D021-94E1-4781-8F60-41A155F75EAF}" type="sibTrans" cxnId="{E204BE4A-0317-4A5D-B765-296135606E69}">
      <dgm:prSet/>
      <dgm:spPr/>
      <dgm:t>
        <a:bodyPr/>
        <a:lstStyle/>
        <a:p>
          <a:endParaRPr lang="es-ES"/>
        </a:p>
      </dgm:t>
    </dgm:pt>
    <dgm:pt modelId="{F22809A0-66CF-4761-83B3-007E09BAD4FA}">
      <dgm:prSet/>
      <dgm:spPr/>
      <dgm:t>
        <a:bodyPr/>
        <a:lstStyle/>
        <a:p>
          <a:r>
            <a:rPr lang="es-ES"/>
            <a:t>Se pacta por Convenio Colectivo o Contrato de trabajo.</a:t>
          </a:r>
        </a:p>
      </dgm:t>
    </dgm:pt>
    <dgm:pt modelId="{8123B1C0-8752-4223-9E2B-85F7546C2EB4}" type="parTrans" cxnId="{7BC204B4-B4D3-4CF7-A318-F1F1E4A09286}">
      <dgm:prSet/>
      <dgm:spPr/>
      <dgm:t>
        <a:bodyPr/>
        <a:lstStyle/>
        <a:p>
          <a:endParaRPr lang="es-ES"/>
        </a:p>
      </dgm:t>
    </dgm:pt>
    <dgm:pt modelId="{83FA82B5-3BE7-49F7-B1D3-CBC209290B0E}" type="sibTrans" cxnId="{7BC204B4-B4D3-4CF7-A318-F1F1E4A09286}">
      <dgm:prSet/>
      <dgm:spPr/>
      <dgm:t>
        <a:bodyPr/>
        <a:lstStyle/>
        <a:p>
          <a:endParaRPr lang="es-ES"/>
        </a:p>
      </dgm:t>
    </dgm:pt>
    <dgm:pt modelId="{72F16883-175A-48F4-9AC1-D17B76744FCD}">
      <dgm:prSet/>
      <dgm:spPr/>
      <dgm:t>
        <a:bodyPr/>
        <a:lstStyle/>
        <a:p>
          <a:r>
            <a:rPr lang="es-ES"/>
            <a:t>No podrá ser superior al 30% del total de retribuciones.</a:t>
          </a:r>
        </a:p>
      </dgm:t>
    </dgm:pt>
    <dgm:pt modelId="{F11EECF4-29DF-4767-9545-5741B64F2992}" type="parTrans" cxnId="{CDDDBC9E-4C33-4467-B7CD-6A42A941EFD0}">
      <dgm:prSet/>
      <dgm:spPr/>
      <dgm:t>
        <a:bodyPr/>
        <a:lstStyle/>
        <a:p>
          <a:endParaRPr lang="es-ES"/>
        </a:p>
      </dgm:t>
    </dgm:pt>
    <dgm:pt modelId="{1B3C2BCE-D82F-484C-AA60-D88167DC70AE}" type="sibTrans" cxnId="{CDDDBC9E-4C33-4467-B7CD-6A42A941EFD0}">
      <dgm:prSet/>
      <dgm:spPr/>
      <dgm:t>
        <a:bodyPr/>
        <a:lstStyle/>
        <a:p>
          <a:endParaRPr lang="es-ES"/>
        </a:p>
      </dgm:t>
    </dgm:pt>
    <dgm:pt modelId="{1BCEF4AD-81DE-43F9-A5BB-E289CC91365D}">
      <dgm:prSet/>
      <dgm:spPr/>
      <dgm:t>
        <a:bodyPr/>
        <a:lstStyle/>
        <a:p>
          <a:r>
            <a:rPr lang="es-ES" dirty="0"/>
            <a:t>Algunos ejemplos de Salario en especie y de cómo computar su valor:</a:t>
          </a:r>
        </a:p>
      </dgm:t>
    </dgm:pt>
    <dgm:pt modelId="{CCAD792D-533B-4DEE-907C-2D9ED8EA2EE3}" type="parTrans" cxnId="{5457B2D9-6BE6-4981-BB67-BDC4539C6FCA}">
      <dgm:prSet/>
      <dgm:spPr/>
      <dgm:t>
        <a:bodyPr/>
        <a:lstStyle/>
        <a:p>
          <a:endParaRPr lang="es-ES"/>
        </a:p>
      </dgm:t>
    </dgm:pt>
    <dgm:pt modelId="{DC749F70-5260-4407-BE67-D6B4F5C82AF3}" type="sibTrans" cxnId="{5457B2D9-6BE6-4981-BB67-BDC4539C6FCA}">
      <dgm:prSet/>
      <dgm:spPr/>
      <dgm:t>
        <a:bodyPr/>
        <a:lstStyle/>
        <a:p>
          <a:endParaRPr lang="es-ES"/>
        </a:p>
      </dgm:t>
    </dgm:pt>
    <dgm:pt modelId="{9D9E5BAC-FBE3-4289-AE44-7609CA1B5DC1}">
      <dgm:prSet/>
      <dgm:spPr/>
      <dgm:t>
        <a:bodyPr/>
        <a:lstStyle/>
        <a:p>
          <a:r>
            <a:rPr lang="es-ES"/>
            <a:t>Uso y disfrute del coche propiedad de la empresa 20% del valor. Ejemplo: </a:t>
          </a:r>
          <a:br>
            <a:rPr lang="es-ES"/>
          </a:br>
          <a:r>
            <a:rPr lang="es-ES"/>
            <a:t>Valor automóvil 30.000€. Valor Salario en especie = (20% de 30.000)/12 = </a:t>
          </a:r>
          <a:r>
            <a:rPr lang="es-ES" b="1"/>
            <a:t>500€ que se devengan en nómina</a:t>
          </a:r>
          <a:r>
            <a:rPr lang="es-ES"/>
            <a:t>.</a:t>
          </a:r>
        </a:p>
      </dgm:t>
    </dgm:pt>
    <dgm:pt modelId="{B718DCDF-7C42-4817-BE05-B9AC10E9B61F}" type="parTrans" cxnId="{0A0C9C07-DB4E-44C3-B8D8-A52F1AF40742}">
      <dgm:prSet/>
      <dgm:spPr/>
      <dgm:t>
        <a:bodyPr/>
        <a:lstStyle/>
        <a:p>
          <a:endParaRPr lang="es-ES"/>
        </a:p>
      </dgm:t>
    </dgm:pt>
    <dgm:pt modelId="{000FB874-5BDA-4D2A-AD20-E64B56F0A281}" type="sibTrans" cxnId="{0A0C9C07-DB4E-44C3-B8D8-A52F1AF40742}">
      <dgm:prSet/>
      <dgm:spPr/>
      <dgm:t>
        <a:bodyPr/>
        <a:lstStyle/>
        <a:p>
          <a:endParaRPr lang="es-ES"/>
        </a:p>
      </dgm:t>
    </dgm:pt>
    <dgm:pt modelId="{9A2D6068-5E81-4F07-ABDA-D665CE1AF7FC}">
      <dgm:prSet/>
      <dgm:spPr/>
      <dgm:t>
        <a:bodyPr/>
        <a:lstStyle/>
        <a:p>
          <a:r>
            <a:rPr lang="es-ES"/>
            <a:t>Uso y disfrute de vivienda propiedad de la empresa 5% de la referencia catastral, 10% en determinados casos. Ejemplo: </a:t>
          </a:r>
          <a:br>
            <a:rPr lang="es-ES"/>
          </a:br>
          <a:r>
            <a:rPr lang="es-ES"/>
            <a:t>Referencia catastral 24.000€. Valor de la vivienda = (5% de 24.000)/12 = </a:t>
          </a:r>
          <a:r>
            <a:rPr lang="es-ES" b="1"/>
            <a:t>100€ que se devengan en nómina.</a:t>
          </a:r>
          <a:endParaRPr lang="es-ES"/>
        </a:p>
      </dgm:t>
    </dgm:pt>
    <dgm:pt modelId="{3C027204-D24C-4619-8FDA-D363AA2C7005}" type="parTrans" cxnId="{6016BCC9-E437-4A06-BAB4-30C9DD31BDAA}">
      <dgm:prSet/>
      <dgm:spPr/>
      <dgm:t>
        <a:bodyPr/>
        <a:lstStyle/>
        <a:p>
          <a:endParaRPr lang="es-ES"/>
        </a:p>
      </dgm:t>
    </dgm:pt>
    <dgm:pt modelId="{A8066B82-7E64-4218-9823-5DF122FE5206}" type="sibTrans" cxnId="{6016BCC9-E437-4A06-BAB4-30C9DD31BDAA}">
      <dgm:prSet/>
      <dgm:spPr/>
      <dgm:t>
        <a:bodyPr/>
        <a:lstStyle/>
        <a:p>
          <a:endParaRPr lang="es-ES"/>
        </a:p>
      </dgm:t>
    </dgm:pt>
    <dgm:pt modelId="{43405B73-4026-4BC4-A616-9B52EEA112C0}">
      <dgm:prSet/>
      <dgm:spPr/>
      <dgm:t>
        <a:bodyPr/>
        <a:lstStyle/>
        <a:p>
          <a:r>
            <a:rPr lang="es-ES"/>
            <a:t>Ticket restaurante. Cotiza en su totalidad y tributa el exceso de 11€/ticket. Ejemplo: Tickets restaurante por valor de 12€día: Cotizan los 12€día, tributa IRPF 1 €/día.</a:t>
          </a:r>
        </a:p>
      </dgm:t>
    </dgm:pt>
    <dgm:pt modelId="{9F2CB017-EAFA-47E0-82FB-E5C5E13B1FA6}" type="parTrans" cxnId="{24F21BE0-E128-4957-9FF6-A6F717DD3983}">
      <dgm:prSet/>
      <dgm:spPr/>
      <dgm:t>
        <a:bodyPr/>
        <a:lstStyle/>
        <a:p>
          <a:endParaRPr lang="es-ES"/>
        </a:p>
      </dgm:t>
    </dgm:pt>
    <dgm:pt modelId="{D3B0D819-5461-4CD1-8045-2F9F0688AA05}" type="sibTrans" cxnId="{24F21BE0-E128-4957-9FF6-A6F717DD3983}">
      <dgm:prSet/>
      <dgm:spPr/>
      <dgm:t>
        <a:bodyPr/>
        <a:lstStyle/>
        <a:p>
          <a:endParaRPr lang="es-ES"/>
        </a:p>
      </dgm:t>
    </dgm:pt>
    <dgm:pt modelId="{81DA4B92-D172-4647-8B19-9CEA5F355CD2}" type="pres">
      <dgm:prSet presAssocID="{315D738B-EB50-447E-822F-CCF3740D420E}" presName="linear" presStyleCnt="0">
        <dgm:presLayoutVars>
          <dgm:animLvl val="lvl"/>
          <dgm:resizeHandles val="exact"/>
        </dgm:presLayoutVars>
      </dgm:prSet>
      <dgm:spPr/>
    </dgm:pt>
    <dgm:pt modelId="{EABF3AD6-7AFE-4A21-BCCB-BFB22C152295}" type="pres">
      <dgm:prSet presAssocID="{148B90B8-4AEB-414A-AB33-53DE7DE03E90}" presName="parentText" presStyleLbl="node1" presStyleIdx="0" presStyleCnt="1">
        <dgm:presLayoutVars>
          <dgm:chMax val="0"/>
          <dgm:bulletEnabled val="1"/>
        </dgm:presLayoutVars>
      </dgm:prSet>
      <dgm:spPr/>
    </dgm:pt>
    <dgm:pt modelId="{C6D1463F-E601-4624-A092-93BDFA6AA0CE}" type="pres">
      <dgm:prSet presAssocID="{148B90B8-4AEB-414A-AB33-53DE7DE03E90}" presName="childText" presStyleLbl="revTx" presStyleIdx="0" presStyleCnt="1">
        <dgm:presLayoutVars>
          <dgm:bulletEnabled val="1"/>
        </dgm:presLayoutVars>
      </dgm:prSet>
      <dgm:spPr/>
    </dgm:pt>
  </dgm:ptLst>
  <dgm:cxnLst>
    <dgm:cxn modelId="{1ACAC003-14C4-44D8-96B2-A558189C0A18}" type="presOf" srcId="{1BCEF4AD-81DE-43F9-A5BB-E289CC91365D}" destId="{C6D1463F-E601-4624-A092-93BDFA6AA0CE}" srcOrd="0" destOrd="3" presId="urn:microsoft.com/office/officeart/2005/8/layout/vList2"/>
    <dgm:cxn modelId="{0A0C9C07-DB4E-44C3-B8D8-A52F1AF40742}" srcId="{1BCEF4AD-81DE-43F9-A5BB-E289CC91365D}" destId="{9D9E5BAC-FBE3-4289-AE44-7609CA1B5DC1}" srcOrd="0" destOrd="0" parTransId="{B718DCDF-7C42-4817-BE05-B9AC10E9B61F}" sibTransId="{000FB874-5BDA-4D2A-AD20-E64B56F0A281}"/>
    <dgm:cxn modelId="{38353038-2E26-4DF1-B47D-4B53B8AD9B92}" type="presOf" srcId="{9D9E5BAC-FBE3-4289-AE44-7609CA1B5DC1}" destId="{C6D1463F-E601-4624-A092-93BDFA6AA0CE}" srcOrd="0" destOrd="4" presId="urn:microsoft.com/office/officeart/2005/8/layout/vList2"/>
    <dgm:cxn modelId="{6767B86A-F00C-443E-9214-50AB7A197F0F}" type="presOf" srcId="{D981D49B-DAC0-4B26-9FDC-96FA0FB16A31}" destId="{C6D1463F-E601-4624-A092-93BDFA6AA0CE}" srcOrd="0" destOrd="0" presId="urn:microsoft.com/office/officeart/2005/8/layout/vList2"/>
    <dgm:cxn modelId="{E204BE4A-0317-4A5D-B765-296135606E69}" srcId="{148B90B8-4AEB-414A-AB33-53DE7DE03E90}" destId="{D981D49B-DAC0-4B26-9FDC-96FA0FB16A31}" srcOrd="0" destOrd="0" parTransId="{308FFAED-053F-4A11-A80C-F4238D3A4FBA}" sibTransId="{0899D021-94E1-4781-8F60-41A155F75EAF}"/>
    <dgm:cxn modelId="{D1EECD4E-2C68-4236-A94C-009C9C932F2D}" srcId="{315D738B-EB50-447E-822F-CCF3740D420E}" destId="{148B90B8-4AEB-414A-AB33-53DE7DE03E90}" srcOrd="0" destOrd="0" parTransId="{91864E16-ABB6-424B-8EAA-5A4EACEB5D3D}" sibTransId="{0CD1F168-C2DE-4A06-876F-EA1B7617C4BA}"/>
    <dgm:cxn modelId="{553BFF57-75AB-431F-91E4-BB5D16E61B8D}" type="presOf" srcId="{315D738B-EB50-447E-822F-CCF3740D420E}" destId="{81DA4B92-D172-4647-8B19-9CEA5F355CD2}" srcOrd="0" destOrd="0" presId="urn:microsoft.com/office/officeart/2005/8/layout/vList2"/>
    <dgm:cxn modelId="{06C13D88-134D-4429-AE5E-9372F8C021F9}" type="presOf" srcId="{43405B73-4026-4BC4-A616-9B52EEA112C0}" destId="{C6D1463F-E601-4624-A092-93BDFA6AA0CE}" srcOrd="0" destOrd="6" presId="urn:microsoft.com/office/officeart/2005/8/layout/vList2"/>
    <dgm:cxn modelId="{056B118A-3E03-41C4-8F02-FC5B280E2809}" type="presOf" srcId="{9A2D6068-5E81-4F07-ABDA-D665CE1AF7FC}" destId="{C6D1463F-E601-4624-A092-93BDFA6AA0CE}" srcOrd="0" destOrd="5" presId="urn:microsoft.com/office/officeart/2005/8/layout/vList2"/>
    <dgm:cxn modelId="{CDDDBC9E-4C33-4467-B7CD-6A42A941EFD0}" srcId="{148B90B8-4AEB-414A-AB33-53DE7DE03E90}" destId="{72F16883-175A-48F4-9AC1-D17B76744FCD}" srcOrd="2" destOrd="0" parTransId="{F11EECF4-29DF-4767-9545-5741B64F2992}" sibTransId="{1B3C2BCE-D82F-484C-AA60-D88167DC70AE}"/>
    <dgm:cxn modelId="{7BC204B4-B4D3-4CF7-A318-F1F1E4A09286}" srcId="{148B90B8-4AEB-414A-AB33-53DE7DE03E90}" destId="{F22809A0-66CF-4761-83B3-007E09BAD4FA}" srcOrd="1" destOrd="0" parTransId="{8123B1C0-8752-4223-9E2B-85F7546C2EB4}" sibTransId="{83FA82B5-3BE7-49F7-B1D3-CBC209290B0E}"/>
    <dgm:cxn modelId="{6016BCC9-E437-4A06-BAB4-30C9DD31BDAA}" srcId="{1BCEF4AD-81DE-43F9-A5BB-E289CC91365D}" destId="{9A2D6068-5E81-4F07-ABDA-D665CE1AF7FC}" srcOrd="1" destOrd="0" parTransId="{3C027204-D24C-4619-8FDA-D363AA2C7005}" sibTransId="{A8066B82-7E64-4218-9823-5DF122FE5206}"/>
    <dgm:cxn modelId="{13A698CA-A57C-4755-87DE-1FD5C474F4CB}" type="presOf" srcId="{148B90B8-4AEB-414A-AB33-53DE7DE03E90}" destId="{EABF3AD6-7AFE-4A21-BCCB-BFB22C152295}" srcOrd="0" destOrd="0" presId="urn:microsoft.com/office/officeart/2005/8/layout/vList2"/>
    <dgm:cxn modelId="{319303CE-1E71-45FE-8DBE-ED64BE7BDBEF}" type="presOf" srcId="{F22809A0-66CF-4761-83B3-007E09BAD4FA}" destId="{C6D1463F-E601-4624-A092-93BDFA6AA0CE}" srcOrd="0" destOrd="1" presId="urn:microsoft.com/office/officeart/2005/8/layout/vList2"/>
    <dgm:cxn modelId="{A90022D8-06AA-4869-9E12-7DE5AC08BB7C}" type="presOf" srcId="{72F16883-175A-48F4-9AC1-D17B76744FCD}" destId="{C6D1463F-E601-4624-A092-93BDFA6AA0CE}" srcOrd="0" destOrd="2" presId="urn:microsoft.com/office/officeart/2005/8/layout/vList2"/>
    <dgm:cxn modelId="{5457B2D9-6BE6-4981-BB67-BDC4539C6FCA}" srcId="{148B90B8-4AEB-414A-AB33-53DE7DE03E90}" destId="{1BCEF4AD-81DE-43F9-A5BB-E289CC91365D}" srcOrd="3" destOrd="0" parTransId="{CCAD792D-533B-4DEE-907C-2D9ED8EA2EE3}" sibTransId="{DC749F70-5260-4407-BE67-D6B4F5C82AF3}"/>
    <dgm:cxn modelId="{24F21BE0-E128-4957-9FF6-A6F717DD3983}" srcId="{1BCEF4AD-81DE-43F9-A5BB-E289CC91365D}" destId="{43405B73-4026-4BC4-A616-9B52EEA112C0}" srcOrd="2" destOrd="0" parTransId="{9F2CB017-EAFA-47E0-82FB-E5C5E13B1FA6}" sibTransId="{D3B0D819-5461-4CD1-8045-2F9F0688AA05}"/>
    <dgm:cxn modelId="{6C5B5F15-B7AC-4065-9BBA-463E1BE5BE2E}" type="presParOf" srcId="{81DA4B92-D172-4647-8B19-9CEA5F355CD2}" destId="{EABF3AD6-7AFE-4A21-BCCB-BFB22C152295}" srcOrd="0" destOrd="0" presId="urn:microsoft.com/office/officeart/2005/8/layout/vList2"/>
    <dgm:cxn modelId="{5CB03566-67A8-4386-A044-B897276A5155}" type="presParOf" srcId="{81DA4B92-D172-4647-8B19-9CEA5F355CD2}" destId="{C6D1463F-E601-4624-A092-93BDFA6AA0CE}"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315D738B-EB50-447E-822F-CCF3740D420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
        </a:p>
      </dgm:t>
    </dgm:pt>
    <dgm:pt modelId="{148B90B8-4AEB-414A-AB33-53DE7DE03E90}">
      <dgm:prSet/>
      <dgm:spPr/>
      <dgm:t>
        <a:bodyPr/>
        <a:lstStyle/>
        <a:p>
          <a:r>
            <a:rPr lang="es-ES" dirty="0"/>
            <a:t>Salario en especie en la nómina</a:t>
          </a:r>
        </a:p>
      </dgm:t>
    </dgm:pt>
    <dgm:pt modelId="{91864E16-ABB6-424B-8EAA-5A4EACEB5D3D}" type="parTrans" cxnId="{D1EECD4E-2C68-4236-A94C-009C9C932F2D}">
      <dgm:prSet/>
      <dgm:spPr/>
      <dgm:t>
        <a:bodyPr/>
        <a:lstStyle/>
        <a:p>
          <a:endParaRPr lang="es-ES"/>
        </a:p>
      </dgm:t>
    </dgm:pt>
    <dgm:pt modelId="{0CD1F168-C2DE-4A06-876F-EA1B7617C4BA}" type="sibTrans" cxnId="{D1EECD4E-2C68-4236-A94C-009C9C932F2D}">
      <dgm:prSet/>
      <dgm:spPr/>
      <dgm:t>
        <a:bodyPr/>
        <a:lstStyle/>
        <a:p>
          <a:endParaRPr lang="es-ES"/>
        </a:p>
      </dgm:t>
    </dgm:pt>
    <dgm:pt modelId="{D981D49B-DAC0-4B26-9FDC-96FA0FB16A31}">
      <dgm:prSet/>
      <dgm:spPr/>
      <dgm:t>
        <a:bodyPr/>
        <a:lstStyle/>
        <a:p>
          <a:r>
            <a:rPr lang="es-ES" dirty="0"/>
            <a:t>Se computa su valor en los devengos </a:t>
          </a:r>
        </a:p>
      </dgm:t>
    </dgm:pt>
    <dgm:pt modelId="{308FFAED-053F-4A11-A80C-F4238D3A4FBA}" type="parTrans" cxnId="{E204BE4A-0317-4A5D-B765-296135606E69}">
      <dgm:prSet/>
      <dgm:spPr/>
      <dgm:t>
        <a:bodyPr/>
        <a:lstStyle/>
        <a:p>
          <a:endParaRPr lang="es-ES"/>
        </a:p>
      </dgm:t>
    </dgm:pt>
    <dgm:pt modelId="{0899D021-94E1-4781-8F60-41A155F75EAF}" type="sibTrans" cxnId="{E204BE4A-0317-4A5D-B765-296135606E69}">
      <dgm:prSet/>
      <dgm:spPr/>
      <dgm:t>
        <a:bodyPr/>
        <a:lstStyle/>
        <a:p>
          <a:endParaRPr lang="es-ES"/>
        </a:p>
      </dgm:t>
    </dgm:pt>
    <dgm:pt modelId="{8B9E7197-122D-4FFF-8894-203450F0ACFD}">
      <dgm:prSet/>
      <dgm:spPr/>
      <dgm:t>
        <a:bodyPr/>
        <a:lstStyle/>
        <a:p>
          <a:r>
            <a:rPr lang="es-ES" dirty="0"/>
            <a:t>Se calculan las bases de cotización y bases de IRPF</a:t>
          </a:r>
        </a:p>
      </dgm:t>
    </dgm:pt>
    <dgm:pt modelId="{A57BB460-A457-46BA-BE6A-691F80AC2177}" type="parTrans" cxnId="{4F3F4CC8-FE6D-4BCE-93CA-E3C13A1458A4}">
      <dgm:prSet/>
      <dgm:spPr/>
    </dgm:pt>
    <dgm:pt modelId="{97286FB4-04FA-4DC0-AF48-01F8CF3B84D8}" type="sibTrans" cxnId="{4F3F4CC8-FE6D-4BCE-93CA-E3C13A1458A4}">
      <dgm:prSet/>
      <dgm:spPr/>
    </dgm:pt>
    <dgm:pt modelId="{468CED28-4DD2-4470-BB06-3DA7908F46DD}">
      <dgm:prSet/>
      <dgm:spPr/>
      <dgm:t>
        <a:bodyPr/>
        <a:lstStyle/>
        <a:p>
          <a:r>
            <a:rPr lang="es-ES" dirty="0"/>
            <a:t>En las deducciones se descuenta el valor de los productos en especie pues, NO ES DINERO EN METÁLICO.</a:t>
          </a:r>
        </a:p>
      </dgm:t>
    </dgm:pt>
    <dgm:pt modelId="{731CB546-A620-4FD9-8BDB-73001E33F791}" type="parTrans" cxnId="{1DB2C958-CD26-401A-B4F6-D15C48981C6F}">
      <dgm:prSet/>
      <dgm:spPr/>
    </dgm:pt>
    <dgm:pt modelId="{0CF5AE35-EEA6-4F45-BC44-5BA4E08A773D}" type="sibTrans" cxnId="{1DB2C958-CD26-401A-B4F6-D15C48981C6F}">
      <dgm:prSet/>
      <dgm:spPr/>
    </dgm:pt>
    <dgm:pt modelId="{81DA4B92-D172-4647-8B19-9CEA5F355CD2}" type="pres">
      <dgm:prSet presAssocID="{315D738B-EB50-447E-822F-CCF3740D420E}" presName="linear" presStyleCnt="0">
        <dgm:presLayoutVars>
          <dgm:animLvl val="lvl"/>
          <dgm:resizeHandles val="exact"/>
        </dgm:presLayoutVars>
      </dgm:prSet>
      <dgm:spPr/>
    </dgm:pt>
    <dgm:pt modelId="{EABF3AD6-7AFE-4A21-BCCB-BFB22C152295}" type="pres">
      <dgm:prSet presAssocID="{148B90B8-4AEB-414A-AB33-53DE7DE03E90}" presName="parentText" presStyleLbl="node1" presStyleIdx="0" presStyleCnt="1">
        <dgm:presLayoutVars>
          <dgm:chMax val="0"/>
          <dgm:bulletEnabled val="1"/>
        </dgm:presLayoutVars>
      </dgm:prSet>
      <dgm:spPr/>
    </dgm:pt>
    <dgm:pt modelId="{C6D1463F-E601-4624-A092-93BDFA6AA0CE}" type="pres">
      <dgm:prSet presAssocID="{148B90B8-4AEB-414A-AB33-53DE7DE03E90}" presName="childText" presStyleLbl="revTx" presStyleIdx="0" presStyleCnt="1">
        <dgm:presLayoutVars>
          <dgm:bulletEnabled val="1"/>
        </dgm:presLayoutVars>
      </dgm:prSet>
      <dgm:spPr/>
    </dgm:pt>
  </dgm:ptLst>
  <dgm:cxnLst>
    <dgm:cxn modelId="{6767B86A-F00C-443E-9214-50AB7A197F0F}" type="presOf" srcId="{D981D49B-DAC0-4B26-9FDC-96FA0FB16A31}" destId="{C6D1463F-E601-4624-A092-93BDFA6AA0CE}" srcOrd="0" destOrd="0" presId="urn:microsoft.com/office/officeart/2005/8/layout/vList2"/>
    <dgm:cxn modelId="{E204BE4A-0317-4A5D-B765-296135606E69}" srcId="{148B90B8-4AEB-414A-AB33-53DE7DE03E90}" destId="{D981D49B-DAC0-4B26-9FDC-96FA0FB16A31}" srcOrd="0" destOrd="0" parTransId="{308FFAED-053F-4A11-A80C-F4238D3A4FBA}" sibTransId="{0899D021-94E1-4781-8F60-41A155F75EAF}"/>
    <dgm:cxn modelId="{D1EECD4E-2C68-4236-A94C-009C9C932F2D}" srcId="{315D738B-EB50-447E-822F-CCF3740D420E}" destId="{148B90B8-4AEB-414A-AB33-53DE7DE03E90}" srcOrd="0" destOrd="0" parTransId="{91864E16-ABB6-424B-8EAA-5A4EACEB5D3D}" sibTransId="{0CD1F168-C2DE-4A06-876F-EA1B7617C4BA}"/>
    <dgm:cxn modelId="{553BFF57-75AB-431F-91E4-BB5D16E61B8D}" type="presOf" srcId="{315D738B-EB50-447E-822F-CCF3740D420E}" destId="{81DA4B92-D172-4647-8B19-9CEA5F355CD2}" srcOrd="0" destOrd="0" presId="urn:microsoft.com/office/officeart/2005/8/layout/vList2"/>
    <dgm:cxn modelId="{1DB2C958-CD26-401A-B4F6-D15C48981C6F}" srcId="{148B90B8-4AEB-414A-AB33-53DE7DE03E90}" destId="{468CED28-4DD2-4470-BB06-3DA7908F46DD}" srcOrd="2" destOrd="0" parTransId="{731CB546-A620-4FD9-8BDB-73001E33F791}" sibTransId="{0CF5AE35-EEA6-4F45-BC44-5BA4E08A773D}"/>
    <dgm:cxn modelId="{4F3F4CC8-FE6D-4BCE-93CA-E3C13A1458A4}" srcId="{148B90B8-4AEB-414A-AB33-53DE7DE03E90}" destId="{8B9E7197-122D-4FFF-8894-203450F0ACFD}" srcOrd="1" destOrd="0" parTransId="{A57BB460-A457-46BA-BE6A-691F80AC2177}" sibTransId="{97286FB4-04FA-4DC0-AF48-01F8CF3B84D8}"/>
    <dgm:cxn modelId="{13A698CA-A57C-4755-87DE-1FD5C474F4CB}" type="presOf" srcId="{148B90B8-4AEB-414A-AB33-53DE7DE03E90}" destId="{EABF3AD6-7AFE-4A21-BCCB-BFB22C152295}" srcOrd="0" destOrd="0" presId="urn:microsoft.com/office/officeart/2005/8/layout/vList2"/>
    <dgm:cxn modelId="{5DFF37CB-2243-4443-A986-8F2DF894CE53}" type="presOf" srcId="{8B9E7197-122D-4FFF-8894-203450F0ACFD}" destId="{C6D1463F-E601-4624-A092-93BDFA6AA0CE}" srcOrd="0" destOrd="1" presId="urn:microsoft.com/office/officeart/2005/8/layout/vList2"/>
    <dgm:cxn modelId="{D71697FA-5DD9-4BEE-B0A3-81A4E8349A6A}" type="presOf" srcId="{468CED28-4DD2-4470-BB06-3DA7908F46DD}" destId="{C6D1463F-E601-4624-A092-93BDFA6AA0CE}" srcOrd="0" destOrd="2" presId="urn:microsoft.com/office/officeart/2005/8/layout/vList2"/>
    <dgm:cxn modelId="{6C5B5F15-B7AC-4065-9BBA-463E1BE5BE2E}" type="presParOf" srcId="{81DA4B92-D172-4647-8B19-9CEA5F355CD2}" destId="{EABF3AD6-7AFE-4A21-BCCB-BFB22C152295}" srcOrd="0" destOrd="0" presId="urn:microsoft.com/office/officeart/2005/8/layout/vList2"/>
    <dgm:cxn modelId="{5CB03566-67A8-4386-A044-B897276A5155}" type="presParOf" srcId="{81DA4B92-D172-4647-8B19-9CEA5F355CD2}" destId="{C6D1463F-E601-4624-A092-93BDFA6AA0CE}"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6BDEDE-2530-47F2-BD4F-D5E49A92826B}" type="doc">
      <dgm:prSet loTypeId="urn:microsoft.com/office/officeart/2005/8/layout/hierarchy3" loCatId="hierarchy" qsTypeId="urn:microsoft.com/office/officeart/2005/8/quickstyle/simple1" qsCatId="simple" csTypeId="urn:microsoft.com/office/officeart/2005/8/colors/colorful2" csCatId="colorful" phldr="1"/>
      <dgm:spPr/>
      <dgm:t>
        <a:bodyPr/>
        <a:lstStyle/>
        <a:p>
          <a:endParaRPr lang="es-ES"/>
        </a:p>
      </dgm:t>
    </dgm:pt>
    <dgm:pt modelId="{986DDE85-4575-4D09-B02D-5EB43A526085}">
      <dgm:prSet/>
      <dgm:spPr/>
      <dgm:t>
        <a:bodyPr/>
        <a:lstStyle/>
        <a:p>
          <a:pPr rtl="0"/>
          <a:r>
            <a:rPr lang="es-ES" dirty="0"/>
            <a:t>SE COMPONE DE:</a:t>
          </a:r>
        </a:p>
      </dgm:t>
    </dgm:pt>
    <dgm:pt modelId="{C57D5DA0-C2CC-46BA-9418-1E010558C7FE}" type="parTrans" cxnId="{1D69ACBE-856B-48E4-A09E-565A1817FFA1}">
      <dgm:prSet/>
      <dgm:spPr/>
      <dgm:t>
        <a:bodyPr/>
        <a:lstStyle/>
        <a:p>
          <a:endParaRPr lang="es-ES"/>
        </a:p>
      </dgm:t>
    </dgm:pt>
    <dgm:pt modelId="{436307D2-6378-4297-AA16-3433A3B13E22}" type="sibTrans" cxnId="{1D69ACBE-856B-48E4-A09E-565A1817FFA1}">
      <dgm:prSet/>
      <dgm:spPr/>
      <dgm:t>
        <a:bodyPr/>
        <a:lstStyle/>
        <a:p>
          <a:endParaRPr lang="es-ES"/>
        </a:p>
      </dgm:t>
    </dgm:pt>
    <dgm:pt modelId="{FC99A886-F44C-4B46-8230-CA41DAA8EABF}">
      <dgm:prSet/>
      <dgm:spPr/>
      <dgm:t>
        <a:bodyPr/>
        <a:lstStyle/>
        <a:p>
          <a:pPr rtl="0"/>
          <a:r>
            <a:rPr lang="es-ES" b="1" dirty="0"/>
            <a:t>Salario Base</a:t>
          </a:r>
          <a:r>
            <a:rPr lang="es-ES" dirty="0"/>
            <a:t>: Determinado por Convenio Colectivo en función de la categoría profesional. </a:t>
          </a:r>
        </a:p>
      </dgm:t>
    </dgm:pt>
    <dgm:pt modelId="{DFE6DD68-6CD9-40C2-B162-30F3CB1B8808}" type="parTrans" cxnId="{82F93856-DAE2-4C57-9CD0-37A6A35164A4}">
      <dgm:prSet/>
      <dgm:spPr/>
      <dgm:t>
        <a:bodyPr/>
        <a:lstStyle/>
        <a:p>
          <a:endParaRPr lang="es-ES"/>
        </a:p>
      </dgm:t>
    </dgm:pt>
    <dgm:pt modelId="{D1868FED-1E7F-4D10-B636-E5CD8AFAA82C}" type="sibTrans" cxnId="{82F93856-DAE2-4C57-9CD0-37A6A35164A4}">
      <dgm:prSet/>
      <dgm:spPr/>
      <dgm:t>
        <a:bodyPr/>
        <a:lstStyle/>
        <a:p>
          <a:endParaRPr lang="es-ES"/>
        </a:p>
      </dgm:t>
    </dgm:pt>
    <dgm:pt modelId="{FA92D2B1-E899-41F9-A514-13C47CF8FBC0}">
      <dgm:prSet/>
      <dgm:spPr/>
      <dgm:t>
        <a:bodyPr/>
        <a:lstStyle/>
        <a:p>
          <a:pPr rtl="0"/>
          <a:r>
            <a:rPr lang="es-ES" b="1" dirty="0"/>
            <a:t>Complementos extrasalariales</a:t>
          </a:r>
        </a:p>
      </dgm:t>
    </dgm:pt>
    <dgm:pt modelId="{5FB7B88F-2E0F-4390-9E04-2A0F509CBBF1}" type="parTrans" cxnId="{8FD70365-21E6-4160-9C2A-94976ED5DADD}">
      <dgm:prSet/>
      <dgm:spPr/>
      <dgm:t>
        <a:bodyPr/>
        <a:lstStyle/>
        <a:p>
          <a:endParaRPr lang="es-ES"/>
        </a:p>
      </dgm:t>
    </dgm:pt>
    <dgm:pt modelId="{83422390-B96F-4225-9D85-F03FA70A348D}" type="sibTrans" cxnId="{8FD70365-21E6-4160-9C2A-94976ED5DADD}">
      <dgm:prSet/>
      <dgm:spPr/>
      <dgm:t>
        <a:bodyPr/>
        <a:lstStyle/>
        <a:p>
          <a:endParaRPr lang="es-ES"/>
        </a:p>
      </dgm:t>
    </dgm:pt>
    <dgm:pt modelId="{A46C8A62-1260-44FA-A83C-00B2E816A931}">
      <dgm:prSet/>
      <dgm:spPr/>
      <dgm:t>
        <a:bodyPr/>
        <a:lstStyle/>
        <a:p>
          <a:pPr rtl="0"/>
          <a:r>
            <a:rPr lang="es-ES" b="1" dirty="0"/>
            <a:t>Pagas extraordinarias</a:t>
          </a:r>
          <a:r>
            <a:rPr lang="es-ES" dirty="0"/>
            <a:t>: Al menos, dos al año, una en Navidad y otra cuando se pacte.</a:t>
          </a:r>
        </a:p>
      </dgm:t>
    </dgm:pt>
    <dgm:pt modelId="{36EAAC22-8C95-49F0-A388-9E6CAD2C05AA}" type="parTrans" cxnId="{CBAD92B3-D89E-4322-8B83-972A314E83AC}">
      <dgm:prSet/>
      <dgm:spPr/>
      <dgm:t>
        <a:bodyPr/>
        <a:lstStyle/>
        <a:p>
          <a:endParaRPr lang="es-ES"/>
        </a:p>
      </dgm:t>
    </dgm:pt>
    <dgm:pt modelId="{548917F1-067D-47B8-B5C5-885BDAA40B17}" type="sibTrans" cxnId="{CBAD92B3-D89E-4322-8B83-972A314E83AC}">
      <dgm:prSet/>
      <dgm:spPr/>
      <dgm:t>
        <a:bodyPr/>
        <a:lstStyle/>
        <a:p>
          <a:endParaRPr lang="es-ES"/>
        </a:p>
      </dgm:t>
    </dgm:pt>
    <dgm:pt modelId="{0D78F46B-F43F-43BD-B446-AB5F137E1C5A}">
      <dgm:prSet/>
      <dgm:spPr/>
      <dgm:t>
        <a:bodyPr/>
        <a:lstStyle/>
        <a:p>
          <a:pPr rtl="0"/>
          <a:r>
            <a:rPr lang="es-ES" b="1" dirty="0"/>
            <a:t>Complementos salariales </a:t>
          </a:r>
        </a:p>
      </dgm:t>
    </dgm:pt>
    <dgm:pt modelId="{263A1998-627D-4AEB-A11F-B1397E69C84B}" type="parTrans" cxnId="{2FF0F1EE-A21A-4E42-9D4C-E35AB8F726BE}">
      <dgm:prSet/>
      <dgm:spPr/>
      <dgm:t>
        <a:bodyPr/>
        <a:lstStyle/>
        <a:p>
          <a:endParaRPr lang="es-ES"/>
        </a:p>
      </dgm:t>
    </dgm:pt>
    <dgm:pt modelId="{A4767346-D950-4CE1-BCC5-1788C7F26063}" type="sibTrans" cxnId="{2FF0F1EE-A21A-4E42-9D4C-E35AB8F726BE}">
      <dgm:prSet/>
      <dgm:spPr/>
      <dgm:t>
        <a:bodyPr/>
        <a:lstStyle/>
        <a:p>
          <a:endParaRPr lang="es-ES"/>
        </a:p>
      </dgm:t>
    </dgm:pt>
    <dgm:pt modelId="{72243E1A-2CC4-46D7-BD38-9F30850FFBEE}" type="pres">
      <dgm:prSet presAssocID="{066BDEDE-2530-47F2-BD4F-D5E49A92826B}" presName="diagram" presStyleCnt="0">
        <dgm:presLayoutVars>
          <dgm:chPref val="1"/>
          <dgm:dir/>
          <dgm:animOne val="branch"/>
          <dgm:animLvl val="lvl"/>
          <dgm:resizeHandles/>
        </dgm:presLayoutVars>
      </dgm:prSet>
      <dgm:spPr/>
    </dgm:pt>
    <dgm:pt modelId="{E5B7B3A9-FCF0-4590-A6A1-EC2BA62EA0A4}" type="pres">
      <dgm:prSet presAssocID="{986DDE85-4575-4D09-B02D-5EB43A526085}" presName="root" presStyleCnt="0"/>
      <dgm:spPr/>
    </dgm:pt>
    <dgm:pt modelId="{090E6034-0AB4-4D8F-B4F8-E89F72F579AD}" type="pres">
      <dgm:prSet presAssocID="{986DDE85-4575-4D09-B02D-5EB43A526085}" presName="rootComposite" presStyleCnt="0"/>
      <dgm:spPr/>
    </dgm:pt>
    <dgm:pt modelId="{73F010B4-73DE-412D-975D-65959F2C268F}" type="pres">
      <dgm:prSet presAssocID="{986DDE85-4575-4D09-B02D-5EB43A526085}" presName="rootText" presStyleLbl="node1" presStyleIdx="0" presStyleCnt="1" custScaleX="254895"/>
      <dgm:spPr/>
    </dgm:pt>
    <dgm:pt modelId="{97E44D73-EFE2-4D7D-8652-726C83645599}" type="pres">
      <dgm:prSet presAssocID="{986DDE85-4575-4D09-B02D-5EB43A526085}" presName="rootConnector" presStyleLbl="node1" presStyleIdx="0" presStyleCnt="1"/>
      <dgm:spPr/>
    </dgm:pt>
    <dgm:pt modelId="{91D601BA-3AF1-4369-AE8D-831F8B6EAF94}" type="pres">
      <dgm:prSet presAssocID="{986DDE85-4575-4D09-B02D-5EB43A526085}" presName="childShape" presStyleCnt="0"/>
      <dgm:spPr/>
    </dgm:pt>
    <dgm:pt modelId="{016FFB16-5E25-4C89-A09A-A44A7B988603}" type="pres">
      <dgm:prSet presAssocID="{DFE6DD68-6CD9-40C2-B162-30F3CB1B8808}" presName="Name13" presStyleLbl="parChTrans1D2" presStyleIdx="0" presStyleCnt="4"/>
      <dgm:spPr/>
    </dgm:pt>
    <dgm:pt modelId="{C0741FBB-60C1-4A4C-9D86-1D1C9A76B1D8}" type="pres">
      <dgm:prSet presAssocID="{FC99A886-F44C-4B46-8230-CA41DAA8EABF}" presName="childText" presStyleLbl="bgAcc1" presStyleIdx="0" presStyleCnt="4" custScaleX="254894">
        <dgm:presLayoutVars>
          <dgm:bulletEnabled val="1"/>
        </dgm:presLayoutVars>
      </dgm:prSet>
      <dgm:spPr/>
    </dgm:pt>
    <dgm:pt modelId="{D5D48E96-740C-411A-B401-883F20052518}" type="pres">
      <dgm:prSet presAssocID="{263A1998-627D-4AEB-A11F-B1397E69C84B}" presName="Name13" presStyleLbl="parChTrans1D2" presStyleIdx="1" presStyleCnt="4"/>
      <dgm:spPr/>
    </dgm:pt>
    <dgm:pt modelId="{8E51065C-77C8-454E-AD27-FC075F8DD4C8}" type="pres">
      <dgm:prSet presAssocID="{0D78F46B-F43F-43BD-B446-AB5F137E1C5A}" presName="childText" presStyleLbl="bgAcc1" presStyleIdx="1" presStyleCnt="4" custScaleX="254893">
        <dgm:presLayoutVars>
          <dgm:bulletEnabled val="1"/>
        </dgm:presLayoutVars>
      </dgm:prSet>
      <dgm:spPr/>
    </dgm:pt>
    <dgm:pt modelId="{033D5130-FEDA-4608-BD53-E999982AFE24}" type="pres">
      <dgm:prSet presAssocID="{5FB7B88F-2E0F-4390-9E04-2A0F509CBBF1}" presName="Name13" presStyleLbl="parChTrans1D2" presStyleIdx="2" presStyleCnt="4"/>
      <dgm:spPr/>
    </dgm:pt>
    <dgm:pt modelId="{9C556E9A-E466-491A-922B-B5E05A0FACD2}" type="pres">
      <dgm:prSet presAssocID="{FA92D2B1-E899-41F9-A514-13C47CF8FBC0}" presName="childText" presStyleLbl="bgAcc1" presStyleIdx="2" presStyleCnt="4" custScaleX="254894">
        <dgm:presLayoutVars>
          <dgm:bulletEnabled val="1"/>
        </dgm:presLayoutVars>
      </dgm:prSet>
      <dgm:spPr/>
    </dgm:pt>
    <dgm:pt modelId="{C5AEAF92-F32E-4C55-98CF-9267C7BE618F}" type="pres">
      <dgm:prSet presAssocID="{36EAAC22-8C95-49F0-A388-9E6CAD2C05AA}" presName="Name13" presStyleLbl="parChTrans1D2" presStyleIdx="3" presStyleCnt="4"/>
      <dgm:spPr/>
    </dgm:pt>
    <dgm:pt modelId="{636F103E-F066-4910-A2FE-C031F30ADC78}" type="pres">
      <dgm:prSet presAssocID="{A46C8A62-1260-44FA-A83C-00B2E816A931}" presName="childText" presStyleLbl="bgAcc1" presStyleIdx="3" presStyleCnt="4" custScaleX="254894">
        <dgm:presLayoutVars>
          <dgm:bulletEnabled val="1"/>
        </dgm:presLayoutVars>
      </dgm:prSet>
      <dgm:spPr/>
    </dgm:pt>
  </dgm:ptLst>
  <dgm:cxnLst>
    <dgm:cxn modelId="{A3ABC828-A460-40EE-97FD-77D7C52BE0F8}" type="presOf" srcId="{FA92D2B1-E899-41F9-A514-13C47CF8FBC0}" destId="{9C556E9A-E466-491A-922B-B5E05A0FACD2}" srcOrd="0" destOrd="0" presId="urn:microsoft.com/office/officeart/2005/8/layout/hierarchy3"/>
    <dgm:cxn modelId="{7CB69E2C-BDFA-4237-9780-B9CBFC749166}" type="presOf" srcId="{263A1998-627D-4AEB-A11F-B1397E69C84B}" destId="{D5D48E96-740C-411A-B401-883F20052518}" srcOrd="0" destOrd="0" presId="urn:microsoft.com/office/officeart/2005/8/layout/hierarchy3"/>
    <dgm:cxn modelId="{B95B333A-64D2-4F17-9BC1-74AECBAD358E}" type="presOf" srcId="{0D78F46B-F43F-43BD-B446-AB5F137E1C5A}" destId="{8E51065C-77C8-454E-AD27-FC075F8DD4C8}" srcOrd="0" destOrd="0" presId="urn:microsoft.com/office/officeart/2005/8/layout/hierarchy3"/>
    <dgm:cxn modelId="{479BD43E-9E33-47C0-9F98-E964146D823E}" type="presOf" srcId="{36EAAC22-8C95-49F0-A388-9E6CAD2C05AA}" destId="{C5AEAF92-F32E-4C55-98CF-9267C7BE618F}" srcOrd="0" destOrd="0" presId="urn:microsoft.com/office/officeart/2005/8/layout/hierarchy3"/>
    <dgm:cxn modelId="{C64A025E-3390-4B8F-AD55-CA06A837AB7A}" type="presOf" srcId="{986DDE85-4575-4D09-B02D-5EB43A526085}" destId="{97E44D73-EFE2-4D7D-8652-726C83645599}" srcOrd="1" destOrd="0" presId="urn:microsoft.com/office/officeart/2005/8/layout/hierarchy3"/>
    <dgm:cxn modelId="{8FD70365-21E6-4160-9C2A-94976ED5DADD}" srcId="{986DDE85-4575-4D09-B02D-5EB43A526085}" destId="{FA92D2B1-E899-41F9-A514-13C47CF8FBC0}" srcOrd="2" destOrd="0" parTransId="{5FB7B88F-2E0F-4390-9E04-2A0F509CBBF1}" sibTransId="{83422390-B96F-4225-9D85-F03FA70A348D}"/>
    <dgm:cxn modelId="{CA03534A-9922-478C-9E1B-DA8EF092B88D}" type="presOf" srcId="{DFE6DD68-6CD9-40C2-B162-30F3CB1B8808}" destId="{016FFB16-5E25-4C89-A09A-A44A7B988603}" srcOrd="0" destOrd="0" presId="urn:microsoft.com/office/officeart/2005/8/layout/hierarchy3"/>
    <dgm:cxn modelId="{82F93856-DAE2-4C57-9CD0-37A6A35164A4}" srcId="{986DDE85-4575-4D09-B02D-5EB43A526085}" destId="{FC99A886-F44C-4B46-8230-CA41DAA8EABF}" srcOrd="0" destOrd="0" parTransId="{DFE6DD68-6CD9-40C2-B162-30F3CB1B8808}" sibTransId="{D1868FED-1E7F-4D10-B636-E5CD8AFAA82C}"/>
    <dgm:cxn modelId="{5F66C17C-3171-4A12-BB91-65B29D6FE97E}" type="presOf" srcId="{FC99A886-F44C-4B46-8230-CA41DAA8EABF}" destId="{C0741FBB-60C1-4A4C-9D86-1D1C9A76B1D8}" srcOrd="0" destOrd="0" presId="urn:microsoft.com/office/officeart/2005/8/layout/hierarchy3"/>
    <dgm:cxn modelId="{6A11EA9A-F187-4F6B-BD13-F3B8D86BF0CE}" type="presOf" srcId="{066BDEDE-2530-47F2-BD4F-D5E49A92826B}" destId="{72243E1A-2CC4-46D7-BD38-9F30850FFBEE}" srcOrd="0" destOrd="0" presId="urn:microsoft.com/office/officeart/2005/8/layout/hierarchy3"/>
    <dgm:cxn modelId="{111E409C-818F-4793-8AFF-5B7BD98EDB6F}" type="presOf" srcId="{5FB7B88F-2E0F-4390-9E04-2A0F509CBBF1}" destId="{033D5130-FEDA-4608-BD53-E999982AFE24}" srcOrd="0" destOrd="0" presId="urn:microsoft.com/office/officeart/2005/8/layout/hierarchy3"/>
    <dgm:cxn modelId="{CBAD92B3-D89E-4322-8B83-972A314E83AC}" srcId="{986DDE85-4575-4D09-B02D-5EB43A526085}" destId="{A46C8A62-1260-44FA-A83C-00B2E816A931}" srcOrd="3" destOrd="0" parTransId="{36EAAC22-8C95-49F0-A388-9E6CAD2C05AA}" sibTransId="{548917F1-067D-47B8-B5C5-885BDAA40B17}"/>
    <dgm:cxn modelId="{7DA266B5-612F-4BFC-B6B9-AE14E4167133}" type="presOf" srcId="{986DDE85-4575-4D09-B02D-5EB43A526085}" destId="{73F010B4-73DE-412D-975D-65959F2C268F}" srcOrd="0" destOrd="0" presId="urn:microsoft.com/office/officeart/2005/8/layout/hierarchy3"/>
    <dgm:cxn modelId="{1D69ACBE-856B-48E4-A09E-565A1817FFA1}" srcId="{066BDEDE-2530-47F2-BD4F-D5E49A92826B}" destId="{986DDE85-4575-4D09-B02D-5EB43A526085}" srcOrd="0" destOrd="0" parTransId="{C57D5DA0-C2CC-46BA-9418-1E010558C7FE}" sibTransId="{436307D2-6378-4297-AA16-3433A3B13E22}"/>
    <dgm:cxn modelId="{473184D1-C2E7-4B2B-A719-7A97A3858239}" type="presOf" srcId="{A46C8A62-1260-44FA-A83C-00B2E816A931}" destId="{636F103E-F066-4910-A2FE-C031F30ADC78}" srcOrd="0" destOrd="0" presId="urn:microsoft.com/office/officeart/2005/8/layout/hierarchy3"/>
    <dgm:cxn modelId="{2FF0F1EE-A21A-4E42-9D4C-E35AB8F726BE}" srcId="{986DDE85-4575-4D09-B02D-5EB43A526085}" destId="{0D78F46B-F43F-43BD-B446-AB5F137E1C5A}" srcOrd="1" destOrd="0" parTransId="{263A1998-627D-4AEB-A11F-B1397E69C84B}" sibTransId="{A4767346-D950-4CE1-BCC5-1788C7F26063}"/>
    <dgm:cxn modelId="{08B66A22-3BD1-4FA2-BE11-3A3F05D31CC6}" type="presParOf" srcId="{72243E1A-2CC4-46D7-BD38-9F30850FFBEE}" destId="{E5B7B3A9-FCF0-4590-A6A1-EC2BA62EA0A4}" srcOrd="0" destOrd="0" presId="urn:microsoft.com/office/officeart/2005/8/layout/hierarchy3"/>
    <dgm:cxn modelId="{723F99AC-CF52-4D44-BFE9-F3E4939B86A9}" type="presParOf" srcId="{E5B7B3A9-FCF0-4590-A6A1-EC2BA62EA0A4}" destId="{090E6034-0AB4-4D8F-B4F8-E89F72F579AD}" srcOrd="0" destOrd="0" presId="urn:microsoft.com/office/officeart/2005/8/layout/hierarchy3"/>
    <dgm:cxn modelId="{BC94C127-E041-44DF-9BF8-81B239CC36EC}" type="presParOf" srcId="{090E6034-0AB4-4D8F-B4F8-E89F72F579AD}" destId="{73F010B4-73DE-412D-975D-65959F2C268F}" srcOrd="0" destOrd="0" presId="urn:microsoft.com/office/officeart/2005/8/layout/hierarchy3"/>
    <dgm:cxn modelId="{8DD76506-5ED0-4902-AF52-CD15960DF080}" type="presParOf" srcId="{090E6034-0AB4-4D8F-B4F8-E89F72F579AD}" destId="{97E44D73-EFE2-4D7D-8652-726C83645599}" srcOrd="1" destOrd="0" presId="urn:microsoft.com/office/officeart/2005/8/layout/hierarchy3"/>
    <dgm:cxn modelId="{56F964A2-C3F4-480E-BDDE-061F87B56635}" type="presParOf" srcId="{E5B7B3A9-FCF0-4590-A6A1-EC2BA62EA0A4}" destId="{91D601BA-3AF1-4369-AE8D-831F8B6EAF94}" srcOrd="1" destOrd="0" presId="urn:microsoft.com/office/officeart/2005/8/layout/hierarchy3"/>
    <dgm:cxn modelId="{F32CC452-8033-4F63-9047-FFD6342FB920}" type="presParOf" srcId="{91D601BA-3AF1-4369-AE8D-831F8B6EAF94}" destId="{016FFB16-5E25-4C89-A09A-A44A7B988603}" srcOrd="0" destOrd="0" presId="urn:microsoft.com/office/officeart/2005/8/layout/hierarchy3"/>
    <dgm:cxn modelId="{31A343F8-DB35-4613-A442-74182DBD0A79}" type="presParOf" srcId="{91D601BA-3AF1-4369-AE8D-831F8B6EAF94}" destId="{C0741FBB-60C1-4A4C-9D86-1D1C9A76B1D8}" srcOrd="1" destOrd="0" presId="urn:microsoft.com/office/officeart/2005/8/layout/hierarchy3"/>
    <dgm:cxn modelId="{1B02B694-1472-4A21-B26C-C960BE33EDAF}" type="presParOf" srcId="{91D601BA-3AF1-4369-AE8D-831F8B6EAF94}" destId="{D5D48E96-740C-411A-B401-883F20052518}" srcOrd="2" destOrd="0" presId="urn:microsoft.com/office/officeart/2005/8/layout/hierarchy3"/>
    <dgm:cxn modelId="{37CC408E-7D41-4412-895D-B660AB564727}" type="presParOf" srcId="{91D601BA-3AF1-4369-AE8D-831F8B6EAF94}" destId="{8E51065C-77C8-454E-AD27-FC075F8DD4C8}" srcOrd="3" destOrd="0" presId="urn:microsoft.com/office/officeart/2005/8/layout/hierarchy3"/>
    <dgm:cxn modelId="{D908854C-2599-4F75-BAA5-2F2BC0A4568D}" type="presParOf" srcId="{91D601BA-3AF1-4369-AE8D-831F8B6EAF94}" destId="{033D5130-FEDA-4608-BD53-E999982AFE24}" srcOrd="4" destOrd="0" presId="urn:microsoft.com/office/officeart/2005/8/layout/hierarchy3"/>
    <dgm:cxn modelId="{F40728FB-CBAD-45E5-BA4D-50AA03FE3815}" type="presParOf" srcId="{91D601BA-3AF1-4369-AE8D-831F8B6EAF94}" destId="{9C556E9A-E466-491A-922B-B5E05A0FACD2}" srcOrd="5" destOrd="0" presId="urn:microsoft.com/office/officeart/2005/8/layout/hierarchy3"/>
    <dgm:cxn modelId="{05885FE8-35FE-40AD-BC69-C15F4841BDDA}" type="presParOf" srcId="{91D601BA-3AF1-4369-AE8D-831F8B6EAF94}" destId="{C5AEAF92-F32E-4C55-98CF-9267C7BE618F}" srcOrd="6" destOrd="0" presId="urn:microsoft.com/office/officeart/2005/8/layout/hierarchy3"/>
    <dgm:cxn modelId="{69530FFB-C79E-4C32-B505-330200B8B8BB}" type="presParOf" srcId="{91D601BA-3AF1-4369-AE8D-831F8B6EAF94}" destId="{636F103E-F066-4910-A2FE-C031F30ADC78}"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4EB0DE-8EBC-48BD-B285-4BA003771CC2}"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s-ES"/>
        </a:p>
      </dgm:t>
    </dgm:pt>
    <dgm:pt modelId="{FA91C365-11DD-4358-A434-48988913F4D5}">
      <dgm:prSet/>
      <dgm:spPr/>
      <dgm:t>
        <a:bodyPr/>
        <a:lstStyle/>
        <a:p>
          <a:pPr rtl="0"/>
          <a:r>
            <a:rPr lang="es-ES" dirty="0"/>
            <a:t>RESPECTO A LOS TICKETS RESTAURANTE O VALES DE COMIDA: </a:t>
          </a:r>
        </a:p>
      </dgm:t>
    </dgm:pt>
    <dgm:pt modelId="{70CFB39E-A070-4D4C-B3B4-BB950B681D36}" type="parTrans" cxnId="{E91C4574-98C4-4296-B64E-F624748547C1}">
      <dgm:prSet/>
      <dgm:spPr/>
      <dgm:t>
        <a:bodyPr/>
        <a:lstStyle/>
        <a:p>
          <a:endParaRPr lang="es-ES"/>
        </a:p>
      </dgm:t>
    </dgm:pt>
    <dgm:pt modelId="{BBA323A0-05AF-4F96-AC0A-7BB534E377DC}" type="sibTrans" cxnId="{E91C4574-98C4-4296-B64E-F624748547C1}">
      <dgm:prSet/>
      <dgm:spPr/>
      <dgm:t>
        <a:bodyPr/>
        <a:lstStyle/>
        <a:p>
          <a:endParaRPr lang="es-ES"/>
        </a:p>
      </dgm:t>
    </dgm:pt>
    <dgm:pt modelId="{8D390CFA-A251-4BF8-94A6-B4BF371DA9BE}">
      <dgm:prSet/>
      <dgm:spPr/>
      <dgm:t>
        <a:bodyPr/>
        <a:lstStyle/>
        <a:p>
          <a:pPr rtl="0"/>
          <a:r>
            <a:rPr lang="es-ES"/>
            <a:t>COTIZAN A LA SEGURIDAD SOCIAL COMO SALARIO EN ESPECIE</a:t>
          </a:r>
        </a:p>
      </dgm:t>
    </dgm:pt>
    <dgm:pt modelId="{19E136FC-DF24-4071-847C-A9860A0D6E36}" type="parTrans" cxnId="{E733646A-A15C-4D98-BB77-5243271CE1B3}">
      <dgm:prSet/>
      <dgm:spPr/>
      <dgm:t>
        <a:bodyPr/>
        <a:lstStyle/>
        <a:p>
          <a:endParaRPr lang="es-ES"/>
        </a:p>
      </dgm:t>
    </dgm:pt>
    <dgm:pt modelId="{A844E8AA-A802-4BC0-A3C3-BB80B4248FFE}" type="sibTrans" cxnId="{E733646A-A15C-4D98-BB77-5243271CE1B3}">
      <dgm:prSet/>
      <dgm:spPr/>
      <dgm:t>
        <a:bodyPr/>
        <a:lstStyle/>
        <a:p>
          <a:endParaRPr lang="es-ES"/>
        </a:p>
      </dgm:t>
    </dgm:pt>
    <dgm:pt modelId="{94F1FCE4-5B6B-4B8E-89B3-C17B8E927FE8}">
      <dgm:prSet/>
      <dgm:spPr/>
      <dgm:t>
        <a:bodyPr/>
        <a:lstStyle/>
        <a:p>
          <a:pPr rtl="0"/>
          <a:r>
            <a:rPr lang="es-ES"/>
            <a:t>NO TRIBUTAN IRPF SALVO QUE SUPEREN LOS 11 EUROS.</a:t>
          </a:r>
        </a:p>
      </dgm:t>
    </dgm:pt>
    <dgm:pt modelId="{DD5D57DC-31DC-4F83-9E82-81D52C34CD01}" type="parTrans" cxnId="{E29C55A1-1375-41DA-B28D-27FEDFA8C5B8}">
      <dgm:prSet/>
      <dgm:spPr/>
      <dgm:t>
        <a:bodyPr/>
        <a:lstStyle/>
        <a:p>
          <a:endParaRPr lang="es-ES"/>
        </a:p>
      </dgm:t>
    </dgm:pt>
    <dgm:pt modelId="{5D016A98-0E0C-4F93-9349-1B32D5C13FBD}" type="sibTrans" cxnId="{E29C55A1-1375-41DA-B28D-27FEDFA8C5B8}">
      <dgm:prSet/>
      <dgm:spPr/>
      <dgm:t>
        <a:bodyPr/>
        <a:lstStyle/>
        <a:p>
          <a:endParaRPr lang="es-ES"/>
        </a:p>
      </dgm:t>
    </dgm:pt>
    <dgm:pt modelId="{AFA6B1E5-9C80-4AA0-BA69-2CF700EDB619}" type="pres">
      <dgm:prSet presAssocID="{754EB0DE-8EBC-48BD-B285-4BA003771CC2}" presName="diagram" presStyleCnt="0">
        <dgm:presLayoutVars>
          <dgm:chPref val="1"/>
          <dgm:dir/>
          <dgm:animOne val="branch"/>
          <dgm:animLvl val="lvl"/>
          <dgm:resizeHandles/>
        </dgm:presLayoutVars>
      </dgm:prSet>
      <dgm:spPr/>
    </dgm:pt>
    <dgm:pt modelId="{8B49DA5C-4EC4-4F51-B1E1-D6014375F043}" type="pres">
      <dgm:prSet presAssocID="{FA91C365-11DD-4358-A434-48988913F4D5}" presName="root" presStyleCnt="0"/>
      <dgm:spPr/>
    </dgm:pt>
    <dgm:pt modelId="{4615DC4F-1B26-4195-B63F-51D9ADF56881}" type="pres">
      <dgm:prSet presAssocID="{FA91C365-11DD-4358-A434-48988913F4D5}" presName="rootComposite" presStyleCnt="0"/>
      <dgm:spPr/>
    </dgm:pt>
    <dgm:pt modelId="{F1A4B92B-811B-4764-B054-8E71B3F0FEBE}" type="pres">
      <dgm:prSet presAssocID="{FA91C365-11DD-4358-A434-48988913F4D5}" presName="rootText" presStyleLbl="node1" presStyleIdx="0" presStyleCnt="1"/>
      <dgm:spPr/>
    </dgm:pt>
    <dgm:pt modelId="{6E0B7BBA-7BC2-4700-86E1-96EC3E1C37F0}" type="pres">
      <dgm:prSet presAssocID="{FA91C365-11DD-4358-A434-48988913F4D5}" presName="rootConnector" presStyleLbl="node1" presStyleIdx="0" presStyleCnt="1"/>
      <dgm:spPr/>
    </dgm:pt>
    <dgm:pt modelId="{ABAE0D5C-9983-4255-8517-7543A7961310}" type="pres">
      <dgm:prSet presAssocID="{FA91C365-11DD-4358-A434-48988913F4D5}" presName="childShape" presStyleCnt="0"/>
      <dgm:spPr/>
    </dgm:pt>
    <dgm:pt modelId="{2B957CF4-B6E9-4B14-B13A-BC979996383B}" type="pres">
      <dgm:prSet presAssocID="{19E136FC-DF24-4071-847C-A9860A0D6E36}" presName="Name13" presStyleLbl="parChTrans1D2" presStyleIdx="0" presStyleCnt="2"/>
      <dgm:spPr/>
    </dgm:pt>
    <dgm:pt modelId="{4ECAA0DA-A579-4B95-9D52-A9EDB608699F}" type="pres">
      <dgm:prSet presAssocID="{8D390CFA-A251-4BF8-94A6-B4BF371DA9BE}" presName="childText" presStyleLbl="bgAcc1" presStyleIdx="0" presStyleCnt="2">
        <dgm:presLayoutVars>
          <dgm:bulletEnabled val="1"/>
        </dgm:presLayoutVars>
      </dgm:prSet>
      <dgm:spPr/>
    </dgm:pt>
    <dgm:pt modelId="{AB04816C-6DB0-405D-B029-0861CB192D3B}" type="pres">
      <dgm:prSet presAssocID="{DD5D57DC-31DC-4F83-9E82-81D52C34CD01}" presName="Name13" presStyleLbl="parChTrans1D2" presStyleIdx="1" presStyleCnt="2"/>
      <dgm:spPr/>
    </dgm:pt>
    <dgm:pt modelId="{970D1982-4011-435C-8114-87540B3742B5}" type="pres">
      <dgm:prSet presAssocID="{94F1FCE4-5B6B-4B8E-89B3-C17B8E927FE8}" presName="childText" presStyleLbl="bgAcc1" presStyleIdx="1" presStyleCnt="2">
        <dgm:presLayoutVars>
          <dgm:bulletEnabled val="1"/>
        </dgm:presLayoutVars>
      </dgm:prSet>
      <dgm:spPr/>
    </dgm:pt>
  </dgm:ptLst>
  <dgm:cxnLst>
    <dgm:cxn modelId="{2948DA5C-2E0D-4087-BDC8-3CB2D337DF9D}" type="presOf" srcId="{8D390CFA-A251-4BF8-94A6-B4BF371DA9BE}" destId="{4ECAA0DA-A579-4B95-9D52-A9EDB608699F}" srcOrd="0" destOrd="0" presId="urn:microsoft.com/office/officeart/2005/8/layout/hierarchy3"/>
    <dgm:cxn modelId="{1C252866-C061-46FB-8A9E-89F9E283216D}" type="presOf" srcId="{19E136FC-DF24-4071-847C-A9860A0D6E36}" destId="{2B957CF4-B6E9-4B14-B13A-BC979996383B}" srcOrd="0" destOrd="0" presId="urn:microsoft.com/office/officeart/2005/8/layout/hierarchy3"/>
    <dgm:cxn modelId="{E733646A-A15C-4D98-BB77-5243271CE1B3}" srcId="{FA91C365-11DD-4358-A434-48988913F4D5}" destId="{8D390CFA-A251-4BF8-94A6-B4BF371DA9BE}" srcOrd="0" destOrd="0" parTransId="{19E136FC-DF24-4071-847C-A9860A0D6E36}" sibTransId="{A844E8AA-A802-4BC0-A3C3-BB80B4248FFE}"/>
    <dgm:cxn modelId="{D0E3716B-D133-4484-B89E-80C2ADADDD52}" type="presOf" srcId="{94F1FCE4-5B6B-4B8E-89B3-C17B8E927FE8}" destId="{970D1982-4011-435C-8114-87540B3742B5}" srcOrd="0" destOrd="0" presId="urn:microsoft.com/office/officeart/2005/8/layout/hierarchy3"/>
    <dgm:cxn modelId="{E91C4574-98C4-4296-B64E-F624748547C1}" srcId="{754EB0DE-8EBC-48BD-B285-4BA003771CC2}" destId="{FA91C365-11DD-4358-A434-48988913F4D5}" srcOrd="0" destOrd="0" parTransId="{70CFB39E-A070-4D4C-B3B4-BB950B681D36}" sibTransId="{BBA323A0-05AF-4F96-AC0A-7BB534E377DC}"/>
    <dgm:cxn modelId="{582AD892-DC63-4C90-82E7-21C1F6C771B1}" type="presOf" srcId="{FA91C365-11DD-4358-A434-48988913F4D5}" destId="{6E0B7BBA-7BC2-4700-86E1-96EC3E1C37F0}" srcOrd="1" destOrd="0" presId="urn:microsoft.com/office/officeart/2005/8/layout/hierarchy3"/>
    <dgm:cxn modelId="{E29C55A1-1375-41DA-B28D-27FEDFA8C5B8}" srcId="{FA91C365-11DD-4358-A434-48988913F4D5}" destId="{94F1FCE4-5B6B-4B8E-89B3-C17B8E927FE8}" srcOrd="1" destOrd="0" parTransId="{DD5D57DC-31DC-4F83-9E82-81D52C34CD01}" sibTransId="{5D016A98-0E0C-4F93-9349-1B32D5C13FBD}"/>
    <dgm:cxn modelId="{534C80BC-A445-4BC4-8E37-D42DE2D684A6}" type="presOf" srcId="{FA91C365-11DD-4358-A434-48988913F4D5}" destId="{F1A4B92B-811B-4764-B054-8E71B3F0FEBE}" srcOrd="0" destOrd="0" presId="urn:microsoft.com/office/officeart/2005/8/layout/hierarchy3"/>
    <dgm:cxn modelId="{CFCC2CCF-8565-42D1-AB7B-38B960D2396D}" type="presOf" srcId="{DD5D57DC-31DC-4F83-9E82-81D52C34CD01}" destId="{AB04816C-6DB0-405D-B029-0861CB192D3B}" srcOrd="0" destOrd="0" presId="urn:microsoft.com/office/officeart/2005/8/layout/hierarchy3"/>
    <dgm:cxn modelId="{801B1BFF-D076-4775-B9B5-D3BEFDB74ED9}" type="presOf" srcId="{754EB0DE-8EBC-48BD-B285-4BA003771CC2}" destId="{AFA6B1E5-9C80-4AA0-BA69-2CF700EDB619}" srcOrd="0" destOrd="0" presId="urn:microsoft.com/office/officeart/2005/8/layout/hierarchy3"/>
    <dgm:cxn modelId="{C687588D-4332-44C1-9DEA-BB203F9618CE}" type="presParOf" srcId="{AFA6B1E5-9C80-4AA0-BA69-2CF700EDB619}" destId="{8B49DA5C-4EC4-4F51-B1E1-D6014375F043}" srcOrd="0" destOrd="0" presId="urn:microsoft.com/office/officeart/2005/8/layout/hierarchy3"/>
    <dgm:cxn modelId="{E6FE4E64-0305-453C-B764-64ABB815E765}" type="presParOf" srcId="{8B49DA5C-4EC4-4F51-B1E1-D6014375F043}" destId="{4615DC4F-1B26-4195-B63F-51D9ADF56881}" srcOrd="0" destOrd="0" presId="urn:microsoft.com/office/officeart/2005/8/layout/hierarchy3"/>
    <dgm:cxn modelId="{DB3FAB0F-0C4A-465B-887C-7250608FC32B}" type="presParOf" srcId="{4615DC4F-1B26-4195-B63F-51D9ADF56881}" destId="{F1A4B92B-811B-4764-B054-8E71B3F0FEBE}" srcOrd="0" destOrd="0" presId="urn:microsoft.com/office/officeart/2005/8/layout/hierarchy3"/>
    <dgm:cxn modelId="{C4DBC7BF-F049-420C-BB10-E3324B1E0F62}" type="presParOf" srcId="{4615DC4F-1B26-4195-B63F-51D9ADF56881}" destId="{6E0B7BBA-7BC2-4700-86E1-96EC3E1C37F0}" srcOrd="1" destOrd="0" presId="urn:microsoft.com/office/officeart/2005/8/layout/hierarchy3"/>
    <dgm:cxn modelId="{25E58ED5-FC0D-41BE-ABA6-9D375817C70E}" type="presParOf" srcId="{8B49DA5C-4EC4-4F51-B1E1-D6014375F043}" destId="{ABAE0D5C-9983-4255-8517-7543A7961310}" srcOrd="1" destOrd="0" presId="urn:microsoft.com/office/officeart/2005/8/layout/hierarchy3"/>
    <dgm:cxn modelId="{53973643-210A-45CA-A257-80A20E4C4A02}" type="presParOf" srcId="{ABAE0D5C-9983-4255-8517-7543A7961310}" destId="{2B957CF4-B6E9-4B14-B13A-BC979996383B}" srcOrd="0" destOrd="0" presId="urn:microsoft.com/office/officeart/2005/8/layout/hierarchy3"/>
    <dgm:cxn modelId="{AF577B7F-D9BA-4E76-B672-25CF17374FEB}" type="presParOf" srcId="{ABAE0D5C-9983-4255-8517-7543A7961310}" destId="{4ECAA0DA-A579-4B95-9D52-A9EDB608699F}" srcOrd="1" destOrd="0" presId="urn:microsoft.com/office/officeart/2005/8/layout/hierarchy3"/>
    <dgm:cxn modelId="{BA11CE69-BE4E-4422-AD7F-090CF5767CC5}" type="presParOf" srcId="{ABAE0D5C-9983-4255-8517-7543A7961310}" destId="{AB04816C-6DB0-405D-B029-0861CB192D3B}" srcOrd="2" destOrd="0" presId="urn:microsoft.com/office/officeart/2005/8/layout/hierarchy3"/>
    <dgm:cxn modelId="{05241CA8-6BF5-44C0-81D6-768419D7CCA6}" type="presParOf" srcId="{ABAE0D5C-9983-4255-8517-7543A7961310}" destId="{970D1982-4011-435C-8114-87540B3742B5}"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ECBAE47-7859-40E8-8C4E-821C6726CE1D}" type="doc">
      <dgm:prSet loTypeId="urn:microsoft.com/office/officeart/2005/8/layout/hierarchy2" loCatId="hierarchy" qsTypeId="urn:microsoft.com/office/officeart/2005/8/quickstyle/simple1" qsCatId="simple" csTypeId="urn:microsoft.com/office/officeart/2005/8/colors/accent3_1" csCatId="accent3" phldr="1"/>
      <dgm:spPr/>
      <dgm:t>
        <a:bodyPr/>
        <a:lstStyle/>
        <a:p>
          <a:endParaRPr lang="es-ES"/>
        </a:p>
      </dgm:t>
    </dgm:pt>
    <dgm:pt modelId="{76F1F963-3E41-4F53-9578-7BA0FE78595F}">
      <dgm:prSet phldrT="[Texto]" custT="1"/>
      <dgm:spPr>
        <a:solidFill>
          <a:schemeClr val="accent3">
            <a:lumMod val="60000"/>
            <a:lumOff val="40000"/>
          </a:schemeClr>
        </a:solidFill>
      </dgm:spPr>
      <dgm:t>
        <a:bodyPr/>
        <a:lstStyle/>
        <a:p>
          <a:r>
            <a:rPr lang="es-ES_tradnl" sz="2000" b="1" dirty="0"/>
            <a:t>El S.M.I no es embargable</a:t>
          </a:r>
          <a:endParaRPr lang="es-ES" sz="2000" b="1" dirty="0"/>
        </a:p>
      </dgm:t>
    </dgm:pt>
    <dgm:pt modelId="{1E50C94F-D434-4144-9799-E9596665AE43}" type="parTrans" cxnId="{8F401CFA-C194-4FCE-A046-C05FFA9FF392}">
      <dgm:prSet/>
      <dgm:spPr/>
      <dgm:t>
        <a:bodyPr/>
        <a:lstStyle/>
        <a:p>
          <a:endParaRPr lang="es-ES"/>
        </a:p>
      </dgm:t>
    </dgm:pt>
    <dgm:pt modelId="{E4B94645-EFEE-4BBA-BFF1-47E5135AE5F7}" type="sibTrans" cxnId="{8F401CFA-C194-4FCE-A046-C05FFA9FF392}">
      <dgm:prSet/>
      <dgm:spPr/>
      <dgm:t>
        <a:bodyPr/>
        <a:lstStyle/>
        <a:p>
          <a:endParaRPr lang="es-ES"/>
        </a:p>
      </dgm:t>
    </dgm:pt>
    <dgm:pt modelId="{D590429B-1AA8-4F29-820D-5DAF125CFD8A}">
      <dgm:prSet phldrT="[Texto]" custT="1"/>
      <dgm:spPr/>
      <dgm:t>
        <a:bodyPr/>
        <a:lstStyle/>
        <a:p>
          <a:r>
            <a:rPr lang="es-ES_tradnl" sz="1600" dirty="0"/>
            <a:t>No se le puede embargar de la nómina neta el valor de SMI, salvo que se deban pensiones a hijos y cónyuge.</a:t>
          </a:r>
        </a:p>
        <a:p>
          <a:r>
            <a:rPr lang="es-ES_tradnl" sz="1600" dirty="0"/>
            <a:t>Se aplica la tabla de la derecha</a:t>
          </a:r>
          <a:endParaRPr lang="es-ES" sz="1600" dirty="0"/>
        </a:p>
      </dgm:t>
    </dgm:pt>
    <dgm:pt modelId="{F3EF61D8-0873-4A99-BBEE-F855DF130BBF}" type="parTrans" cxnId="{B6C5210F-15ED-4659-A5B5-FF6419817E94}">
      <dgm:prSet/>
      <dgm:spPr/>
      <dgm:t>
        <a:bodyPr/>
        <a:lstStyle/>
        <a:p>
          <a:endParaRPr lang="es-ES" dirty="0"/>
        </a:p>
      </dgm:t>
    </dgm:pt>
    <dgm:pt modelId="{A7B010C8-CADF-49FC-828D-F33D9882D5A5}" type="sibTrans" cxnId="{B6C5210F-15ED-4659-A5B5-FF6419817E94}">
      <dgm:prSet/>
      <dgm:spPr/>
      <dgm:t>
        <a:bodyPr/>
        <a:lstStyle/>
        <a:p>
          <a:endParaRPr lang="es-ES"/>
        </a:p>
      </dgm:t>
    </dgm:pt>
    <dgm:pt modelId="{15D1C896-3542-48FC-B7B2-443915C72D10}" type="pres">
      <dgm:prSet presAssocID="{EECBAE47-7859-40E8-8C4E-821C6726CE1D}" presName="diagram" presStyleCnt="0">
        <dgm:presLayoutVars>
          <dgm:chPref val="1"/>
          <dgm:dir/>
          <dgm:animOne val="branch"/>
          <dgm:animLvl val="lvl"/>
          <dgm:resizeHandles val="exact"/>
        </dgm:presLayoutVars>
      </dgm:prSet>
      <dgm:spPr/>
    </dgm:pt>
    <dgm:pt modelId="{21A19DA6-4ABE-42A0-8B17-446952C39A19}" type="pres">
      <dgm:prSet presAssocID="{76F1F963-3E41-4F53-9578-7BA0FE78595F}" presName="root1" presStyleCnt="0"/>
      <dgm:spPr/>
    </dgm:pt>
    <dgm:pt modelId="{54641126-2C3F-4C1E-94A0-7FBB65D9E483}" type="pres">
      <dgm:prSet presAssocID="{76F1F963-3E41-4F53-9578-7BA0FE78595F}" presName="LevelOneTextNode" presStyleLbl="node0" presStyleIdx="0" presStyleCnt="1" custLinFactNeighborX="7343" custLinFactNeighborY="5136">
        <dgm:presLayoutVars>
          <dgm:chPref val="3"/>
        </dgm:presLayoutVars>
      </dgm:prSet>
      <dgm:spPr/>
    </dgm:pt>
    <dgm:pt modelId="{95F075E8-CD34-49CA-AE68-04DED67B5794}" type="pres">
      <dgm:prSet presAssocID="{76F1F963-3E41-4F53-9578-7BA0FE78595F}" presName="level2hierChild" presStyleCnt="0"/>
      <dgm:spPr/>
    </dgm:pt>
    <dgm:pt modelId="{283119A3-766E-4862-8ABD-AD324D119475}" type="pres">
      <dgm:prSet presAssocID="{F3EF61D8-0873-4A99-BBEE-F855DF130BBF}" presName="conn2-1" presStyleLbl="parChTrans1D2" presStyleIdx="0" presStyleCnt="1"/>
      <dgm:spPr/>
    </dgm:pt>
    <dgm:pt modelId="{5F1F6498-B937-4354-A15F-0B803914796F}" type="pres">
      <dgm:prSet presAssocID="{F3EF61D8-0873-4A99-BBEE-F855DF130BBF}" presName="connTx" presStyleLbl="parChTrans1D2" presStyleIdx="0" presStyleCnt="1"/>
      <dgm:spPr/>
    </dgm:pt>
    <dgm:pt modelId="{D96160A5-94EC-481B-A9D5-A41323DA0E83}" type="pres">
      <dgm:prSet presAssocID="{D590429B-1AA8-4F29-820D-5DAF125CFD8A}" presName="root2" presStyleCnt="0"/>
      <dgm:spPr/>
    </dgm:pt>
    <dgm:pt modelId="{328B43D7-6F88-47BA-90DA-525843E3DAEF}" type="pres">
      <dgm:prSet presAssocID="{D590429B-1AA8-4F29-820D-5DAF125CFD8A}" presName="LevelTwoTextNode" presStyleLbl="node2" presStyleIdx="0" presStyleCnt="1" custScaleX="144643" custScaleY="171219" custLinFactNeighborX="-13005" custLinFactNeighborY="5137">
        <dgm:presLayoutVars>
          <dgm:chPref val="3"/>
        </dgm:presLayoutVars>
      </dgm:prSet>
      <dgm:spPr/>
    </dgm:pt>
    <dgm:pt modelId="{5796B4AC-E9DB-423A-AB68-B5A55FD2211C}" type="pres">
      <dgm:prSet presAssocID="{D590429B-1AA8-4F29-820D-5DAF125CFD8A}" presName="level3hierChild" presStyleCnt="0"/>
      <dgm:spPr/>
    </dgm:pt>
  </dgm:ptLst>
  <dgm:cxnLst>
    <dgm:cxn modelId="{B6C5210F-15ED-4659-A5B5-FF6419817E94}" srcId="{76F1F963-3E41-4F53-9578-7BA0FE78595F}" destId="{D590429B-1AA8-4F29-820D-5DAF125CFD8A}" srcOrd="0" destOrd="0" parTransId="{F3EF61D8-0873-4A99-BBEE-F855DF130BBF}" sibTransId="{A7B010C8-CADF-49FC-828D-F33D9882D5A5}"/>
    <dgm:cxn modelId="{20C7003C-0BE4-45BB-8C9D-CFC926575D47}" type="presOf" srcId="{EECBAE47-7859-40E8-8C4E-821C6726CE1D}" destId="{15D1C896-3542-48FC-B7B2-443915C72D10}" srcOrd="0" destOrd="0" presId="urn:microsoft.com/office/officeart/2005/8/layout/hierarchy2"/>
    <dgm:cxn modelId="{7BE30B6F-6B87-4D83-A3AA-1C90E403B5ED}" type="presOf" srcId="{F3EF61D8-0873-4A99-BBEE-F855DF130BBF}" destId="{5F1F6498-B937-4354-A15F-0B803914796F}" srcOrd="1" destOrd="0" presId="urn:microsoft.com/office/officeart/2005/8/layout/hierarchy2"/>
    <dgm:cxn modelId="{D7CF7F75-05E1-4C9F-9DCB-9328DCACF2B0}" type="presOf" srcId="{F3EF61D8-0873-4A99-BBEE-F855DF130BBF}" destId="{283119A3-766E-4862-8ABD-AD324D119475}" srcOrd="0" destOrd="0" presId="urn:microsoft.com/office/officeart/2005/8/layout/hierarchy2"/>
    <dgm:cxn modelId="{A5DDB4A2-41E2-4931-A0AD-BE424B469087}" type="presOf" srcId="{D590429B-1AA8-4F29-820D-5DAF125CFD8A}" destId="{328B43D7-6F88-47BA-90DA-525843E3DAEF}" srcOrd="0" destOrd="0" presId="urn:microsoft.com/office/officeart/2005/8/layout/hierarchy2"/>
    <dgm:cxn modelId="{5E67CBE1-848F-475B-9CA0-1DC4D4D65E59}" type="presOf" srcId="{76F1F963-3E41-4F53-9578-7BA0FE78595F}" destId="{54641126-2C3F-4C1E-94A0-7FBB65D9E483}" srcOrd="0" destOrd="0" presId="urn:microsoft.com/office/officeart/2005/8/layout/hierarchy2"/>
    <dgm:cxn modelId="{8F401CFA-C194-4FCE-A046-C05FFA9FF392}" srcId="{EECBAE47-7859-40E8-8C4E-821C6726CE1D}" destId="{76F1F963-3E41-4F53-9578-7BA0FE78595F}" srcOrd="0" destOrd="0" parTransId="{1E50C94F-D434-4144-9799-E9596665AE43}" sibTransId="{E4B94645-EFEE-4BBA-BFF1-47E5135AE5F7}"/>
    <dgm:cxn modelId="{D29FA8D5-7FE0-416F-9F2D-777E569CE65E}" type="presParOf" srcId="{15D1C896-3542-48FC-B7B2-443915C72D10}" destId="{21A19DA6-4ABE-42A0-8B17-446952C39A19}" srcOrd="0" destOrd="0" presId="urn:microsoft.com/office/officeart/2005/8/layout/hierarchy2"/>
    <dgm:cxn modelId="{8FDA3D70-D678-48DD-B9D8-F366A7CE43F6}" type="presParOf" srcId="{21A19DA6-4ABE-42A0-8B17-446952C39A19}" destId="{54641126-2C3F-4C1E-94A0-7FBB65D9E483}" srcOrd="0" destOrd="0" presId="urn:microsoft.com/office/officeart/2005/8/layout/hierarchy2"/>
    <dgm:cxn modelId="{E4793749-B449-478B-B503-E2D4DBB71130}" type="presParOf" srcId="{21A19DA6-4ABE-42A0-8B17-446952C39A19}" destId="{95F075E8-CD34-49CA-AE68-04DED67B5794}" srcOrd="1" destOrd="0" presId="urn:microsoft.com/office/officeart/2005/8/layout/hierarchy2"/>
    <dgm:cxn modelId="{CB524789-D29C-4A6A-81A6-A4760DDC8C84}" type="presParOf" srcId="{95F075E8-CD34-49CA-AE68-04DED67B5794}" destId="{283119A3-766E-4862-8ABD-AD324D119475}" srcOrd="0" destOrd="0" presId="urn:microsoft.com/office/officeart/2005/8/layout/hierarchy2"/>
    <dgm:cxn modelId="{A89B1C0A-0F78-431A-8DDE-8F6942C4E2E3}" type="presParOf" srcId="{283119A3-766E-4862-8ABD-AD324D119475}" destId="{5F1F6498-B937-4354-A15F-0B803914796F}" srcOrd="0" destOrd="0" presId="urn:microsoft.com/office/officeart/2005/8/layout/hierarchy2"/>
    <dgm:cxn modelId="{FD43ED73-9284-4F70-B384-2DA9746B3AAB}" type="presParOf" srcId="{95F075E8-CD34-49CA-AE68-04DED67B5794}" destId="{D96160A5-94EC-481B-A9D5-A41323DA0E83}" srcOrd="1" destOrd="0" presId="urn:microsoft.com/office/officeart/2005/8/layout/hierarchy2"/>
    <dgm:cxn modelId="{12C8A772-2C9F-4973-B128-469CCF8D76DB}" type="presParOf" srcId="{D96160A5-94EC-481B-A9D5-A41323DA0E83}" destId="{328B43D7-6F88-47BA-90DA-525843E3DAEF}" srcOrd="0" destOrd="0" presId="urn:microsoft.com/office/officeart/2005/8/layout/hierarchy2"/>
    <dgm:cxn modelId="{B575F39E-8C0C-4D70-8B72-A625220C41D5}" type="presParOf" srcId="{D96160A5-94EC-481B-A9D5-A41323DA0E83}" destId="{5796B4AC-E9DB-423A-AB68-B5A55FD2211C}"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9B066E3-52B3-4CC6-BE40-AE130A68E89E}" type="doc">
      <dgm:prSet loTypeId="urn:microsoft.com/office/officeart/2005/8/layout/hierarchy3" loCatId="hierarchy" qsTypeId="urn:microsoft.com/office/officeart/2005/8/quickstyle/simple1" qsCatId="simple" csTypeId="urn:microsoft.com/office/officeart/2005/8/colors/accent3_2" csCatId="accent3" phldr="1"/>
      <dgm:spPr/>
      <dgm:t>
        <a:bodyPr/>
        <a:lstStyle/>
        <a:p>
          <a:endParaRPr lang="es-ES"/>
        </a:p>
      </dgm:t>
    </dgm:pt>
    <dgm:pt modelId="{626E21B8-4176-45FD-8ACC-954D2F6C583E}">
      <dgm:prSet phldrT="[Texto]" custT="1"/>
      <dgm:spPr/>
      <dgm:t>
        <a:bodyPr/>
        <a:lstStyle/>
        <a:p>
          <a:r>
            <a:rPr lang="es-ES_tradnl" sz="2000" b="1" dirty="0"/>
            <a:t>EL FOGASA</a:t>
          </a:r>
          <a:endParaRPr lang="es-ES" sz="2000" b="1" dirty="0"/>
        </a:p>
      </dgm:t>
    </dgm:pt>
    <dgm:pt modelId="{319B4D39-6717-4A67-A5C7-E53E46AC3BD6}" type="parTrans" cxnId="{6A5BCC4B-48F8-4B96-AFEA-E882A6EC63E4}">
      <dgm:prSet/>
      <dgm:spPr/>
      <dgm:t>
        <a:bodyPr/>
        <a:lstStyle/>
        <a:p>
          <a:endParaRPr lang="es-ES"/>
        </a:p>
      </dgm:t>
    </dgm:pt>
    <dgm:pt modelId="{909493CC-E6DB-48D7-B10E-A35C35360960}" type="sibTrans" cxnId="{6A5BCC4B-48F8-4B96-AFEA-E882A6EC63E4}">
      <dgm:prSet/>
      <dgm:spPr/>
      <dgm:t>
        <a:bodyPr/>
        <a:lstStyle/>
        <a:p>
          <a:endParaRPr lang="es-ES"/>
        </a:p>
      </dgm:t>
    </dgm:pt>
    <dgm:pt modelId="{200AC79B-19A4-400C-A0F0-5CC9CD49D426}">
      <dgm:prSet phldrT="[Texto]" custT="1"/>
      <dgm:spPr/>
      <dgm:t>
        <a:bodyPr/>
        <a:lstStyle/>
        <a:p>
          <a:pPr algn="l"/>
          <a:r>
            <a:rPr lang="es-ES_tradnl" sz="1600" b="1" dirty="0"/>
            <a:t>Es un organismo dependiente del Ministerio de Trabajo </a:t>
          </a:r>
          <a:r>
            <a:rPr lang="es-ES_tradnl" sz="1600" b="0" dirty="0"/>
            <a:t>encargado de </a:t>
          </a:r>
          <a:r>
            <a:rPr lang="es-ES_tradnl" sz="1600" b="1" dirty="0"/>
            <a:t>recoger fondos </a:t>
          </a:r>
          <a:r>
            <a:rPr lang="es-ES_tradnl" sz="1600" b="0" dirty="0"/>
            <a:t>de la empresa con cargo a la cotización de FOGASA, para poder pagar a los trabajadores en </a:t>
          </a:r>
          <a:r>
            <a:rPr lang="es-ES_tradnl" sz="1600" b="1" dirty="0"/>
            <a:t>caso de insolvencia.</a:t>
          </a:r>
          <a:endParaRPr lang="es-ES" sz="1600" b="0" dirty="0"/>
        </a:p>
      </dgm:t>
    </dgm:pt>
    <dgm:pt modelId="{26515BD9-9811-4811-9454-E4637FBBC26C}" type="parTrans" cxnId="{72AF464C-786C-424D-A223-4417CD0E49C0}">
      <dgm:prSet/>
      <dgm:spPr/>
      <dgm:t>
        <a:bodyPr/>
        <a:lstStyle/>
        <a:p>
          <a:endParaRPr lang="es-ES"/>
        </a:p>
      </dgm:t>
    </dgm:pt>
    <dgm:pt modelId="{7E9D88DF-218E-4E23-AB08-6B2285372F2F}" type="sibTrans" cxnId="{72AF464C-786C-424D-A223-4417CD0E49C0}">
      <dgm:prSet/>
      <dgm:spPr/>
      <dgm:t>
        <a:bodyPr/>
        <a:lstStyle/>
        <a:p>
          <a:endParaRPr lang="es-ES"/>
        </a:p>
      </dgm:t>
    </dgm:pt>
    <dgm:pt modelId="{4EC2CE54-D956-47B0-8509-34F8CCC9A398}">
      <dgm:prSet phldrT="[Texto]" custT="1"/>
      <dgm:spPr/>
      <dgm:t>
        <a:bodyPr/>
        <a:lstStyle/>
        <a:p>
          <a:pPr algn="l"/>
          <a:r>
            <a:rPr lang="es-ES_tradnl" sz="1600" b="1" dirty="0"/>
            <a:t>Asume la Responsabilidad en caso de insolvencia, quiebra, concurso de acreedores o suspensión de pagos de la empresa. </a:t>
          </a:r>
        </a:p>
        <a:p>
          <a:pPr algn="l"/>
          <a:r>
            <a:rPr lang="es-ES_tradnl" sz="1600" b="0" dirty="0"/>
            <a:t>- La Responsabilidad es subsidiaria: primero se venden todos los bienes de la empresa y luego interviene el FOGASA.</a:t>
          </a:r>
        </a:p>
        <a:p>
          <a:pPr algn="l"/>
          <a:r>
            <a:rPr lang="es-ES_tradnl" sz="1600" b="0" dirty="0"/>
            <a:t>- Por Salarios no pagados abona máx. 120 días.</a:t>
          </a:r>
        </a:p>
        <a:p>
          <a:pPr algn="l"/>
          <a:r>
            <a:rPr lang="es-ES_tradnl" sz="1600" b="0" dirty="0"/>
            <a:t>- Por Indemnizaciones por despido: 30 días x año (improcedente) o 20 días x año (objetivo). Tope 360 días </a:t>
          </a:r>
        </a:p>
      </dgm:t>
    </dgm:pt>
    <dgm:pt modelId="{14A9E39E-04DC-41E1-B3D8-193568154468}" type="parTrans" cxnId="{B269850F-1EB0-4D57-BD17-61A027D5B158}">
      <dgm:prSet/>
      <dgm:spPr/>
      <dgm:t>
        <a:bodyPr/>
        <a:lstStyle/>
        <a:p>
          <a:endParaRPr lang="es-ES"/>
        </a:p>
      </dgm:t>
    </dgm:pt>
    <dgm:pt modelId="{1F3991BF-C62F-4CFB-90C9-8BEAF0B4AA83}" type="sibTrans" cxnId="{B269850F-1EB0-4D57-BD17-61A027D5B158}">
      <dgm:prSet/>
      <dgm:spPr/>
      <dgm:t>
        <a:bodyPr/>
        <a:lstStyle/>
        <a:p>
          <a:endParaRPr lang="es-ES"/>
        </a:p>
      </dgm:t>
    </dgm:pt>
    <dgm:pt modelId="{F6FE6C27-6343-4585-8D36-540B990C2152}" type="pres">
      <dgm:prSet presAssocID="{89B066E3-52B3-4CC6-BE40-AE130A68E89E}" presName="diagram" presStyleCnt="0">
        <dgm:presLayoutVars>
          <dgm:chPref val="1"/>
          <dgm:dir/>
          <dgm:animOne val="branch"/>
          <dgm:animLvl val="lvl"/>
          <dgm:resizeHandles/>
        </dgm:presLayoutVars>
      </dgm:prSet>
      <dgm:spPr/>
    </dgm:pt>
    <dgm:pt modelId="{CDA2613A-8F6C-4406-B69A-20A828EEFDFD}" type="pres">
      <dgm:prSet presAssocID="{626E21B8-4176-45FD-8ACC-954D2F6C583E}" presName="root" presStyleCnt="0"/>
      <dgm:spPr/>
    </dgm:pt>
    <dgm:pt modelId="{7CCB445A-766D-495F-9999-3805E052BA32}" type="pres">
      <dgm:prSet presAssocID="{626E21B8-4176-45FD-8ACC-954D2F6C583E}" presName="rootComposite" presStyleCnt="0"/>
      <dgm:spPr/>
    </dgm:pt>
    <dgm:pt modelId="{4E7DC74A-20BF-440D-BEC4-42C9FA00D644}" type="pres">
      <dgm:prSet presAssocID="{626E21B8-4176-45FD-8ACC-954D2F6C583E}" presName="rootText" presStyleLbl="node1" presStyleIdx="0" presStyleCnt="1" custScaleX="1494871" custScaleY="358149" custLinFactY="-85778" custLinFactNeighborX="-861" custLinFactNeighborY="-100000"/>
      <dgm:spPr/>
    </dgm:pt>
    <dgm:pt modelId="{B44212A4-603A-4F46-AE20-01C0DFCEE5B6}" type="pres">
      <dgm:prSet presAssocID="{626E21B8-4176-45FD-8ACC-954D2F6C583E}" presName="rootConnector" presStyleLbl="node1" presStyleIdx="0" presStyleCnt="1"/>
      <dgm:spPr/>
    </dgm:pt>
    <dgm:pt modelId="{6745AE42-0EB1-47B3-A6EA-5FC258945EB1}" type="pres">
      <dgm:prSet presAssocID="{626E21B8-4176-45FD-8ACC-954D2F6C583E}" presName="childShape" presStyleCnt="0"/>
      <dgm:spPr/>
    </dgm:pt>
    <dgm:pt modelId="{532BD660-D240-41E9-92C4-C0D485EBBD24}" type="pres">
      <dgm:prSet presAssocID="{26515BD9-9811-4811-9454-E4637FBBC26C}" presName="Name13" presStyleLbl="parChTrans1D2" presStyleIdx="0" presStyleCnt="2"/>
      <dgm:spPr/>
    </dgm:pt>
    <dgm:pt modelId="{21233F05-6FBA-46DF-B10B-C0685C332429}" type="pres">
      <dgm:prSet presAssocID="{200AC79B-19A4-400C-A0F0-5CC9CD49D426}" presName="childText" presStyleLbl="bgAcc1" presStyleIdx="0" presStyleCnt="2" custScaleX="2000000" custScaleY="1078268" custLinFactX="-54298" custLinFactY="-43510" custLinFactNeighborX="-100000" custLinFactNeighborY="-100000">
        <dgm:presLayoutVars>
          <dgm:bulletEnabled val="1"/>
        </dgm:presLayoutVars>
      </dgm:prSet>
      <dgm:spPr/>
    </dgm:pt>
    <dgm:pt modelId="{9BCCD9EE-74EF-475F-AFFA-A751EE6BAB27}" type="pres">
      <dgm:prSet presAssocID="{14A9E39E-04DC-41E1-B3D8-193568154468}" presName="Name13" presStyleLbl="parChTrans1D2" presStyleIdx="1" presStyleCnt="2"/>
      <dgm:spPr/>
    </dgm:pt>
    <dgm:pt modelId="{79C61B5C-54ED-46A5-87E2-039B193425B3}" type="pres">
      <dgm:prSet presAssocID="{4EC2CE54-D956-47B0-8509-34F8CCC9A398}" presName="childText" presStyleLbl="bgAcc1" presStyleIdx="1" presStyleCnt="2" custScaleX="2000000" custScaleY="2000000" custLinFactX="-54806" custLinFactY="107274" custLinFactNeighborX="-100000" custLinFactNeighborY="200000">
        <dgm:presLayoutVars>
          <dgm:bulletEnabled val="1"/>
        </dgm:presLayoutVars>
      </dgm:prSet>
      <dgm:spPr/>
    </dgm:pt>
  </dgm:ptLst>
  <dgm:cxnLst>
    <dgm:cxn modelId="{B2F22F0C-2C96-4B98-9155-058376D0A368}" type="presOf" srcId="{4EC2CE54-D956-47B0-8509-34F8CCC9A398}" destId="{79C61B5C-54ED-46A5-87E2-039B193425B3}" srcOrd="0" destOrd="0" presId="urn:microsoft.com/office/officeart/2005/8/layout/hierarchy3"/>
    <dgm:cxn modelId="{B269850F-1EB0-4D57-BD17-61A027D5B158}" srcId="{626E21B8-4176-45FD-8ACC-954D2F6C583E}" destId="{4EC2CE54-D956-47B0-8509-34F8CCC9A398}" srcOrd="1" destOrd="0" parTransId="{14A9E39E-04DC-41E1-B3D8-193568154468}" sibTransId="{1F3991BF-C62F-4CFB-90C9-8BEAF0B4AA83}"/>
    <dgm:cxn modelId="{FDC3C82C-7FF3-4EDC-BE34-C296229D6254}" type="presOf" srcId="{89B066E3-52B3-4CC6-BE40-AE130A68E89E}" destId="{F6FE6C27-6343-4585-8D36-540B990C2152}" srcOrd="0" destOrd="0" presId="urn:microsoft.com/office/officeart/2005/8/layout/hierarchy3"/>
    <dgm:cxn modelId="{60EFE52D-F202-4637-8FCA-E52380C039C2}" type="presOf" srcId="{26515BD9-9811-4811-9454-E4637FBBC26C}" destId="{532BD660-D240-41E9-92C4-C0D485EBBD24}" srcOrd="0" destOrd="0" presId="urn:microsoft.com/office/officeart/2005/8/layout/hierarchy3"/>
    <dgm:cxn modelId="{BFAB5761-48F7-4BCA-AF77-E74B5153820C}" type="presOf" srcId="{200AC79B-19A4-400C-A0F0-5CC9CD49D426}" destId="{21233F05-6FBA-46DF-B10B-C0685C332429}" srcOrd="0" destOrd="0" presId="urn:microsoft.com/office/officeart/2005/8/layout/hierarchy3"/>
    <dgm:cxn modelId="{12545066-797D-44FB-9642-158401D160B2}" type="presOf" srcId="{626E21B8-4176-45FD-8ACC-954D2F6C583E}" destId="{4E7DC74A-20BF-440D-BEC4-42C9FA00D644}" srcOrd="0" destOrd="0" presId="urn:microsoft.com/office/officeart/2005/8/layout/hierarchy3"/>
    <dgm:cxn modelId="{6A5BCC4B-48F8-4B96-AFEA-E882A6EC63E4}" srcId="{89B066E3-52B3-4CC6-BE40-AE130A68E89E}" destId="{626E21B8-4176-45FD-8ACC-954D2F6C583E}" srcOrd="0" destOrd="0" parTransId="{319B4D39-6717-4A67-A5C7-E53E46AC3BD6}" sibTransId="{909493CC-E6DB-48D7-B10E-A35C35360960}"/>
    <dgm:cxn modelId="{5C3A026C-0AAD-422A-BAEC-040CCACDB94A}" type="presOf" srcId="{626E21B8-4176-45FD-8ACC-954D2F6C583E}" destId="{B44212A4-603A-4F46-AE20-01C0DFCEE5B6}" srcOrd="1" destOrd="0" presId="urn:microsoft.com/office/officeart/2005/8/layout/hierarchy3"/>
    <dgm:cxn modelId="{72AF464C-786C-424D-A223-4417CD0E49C0}" srcId="{626E21B8-4176-45FD-8ACC-954D2F6C583E}" destId="{200AC79B-19A4-400C-A0F0-5CC9CD49D426}" srcOrd="0" destOrd="0" parTransId="{26515BD9-9811-4811-9454-E4637FBBC26C}" sibTransId="{7E9D88DF-218E-4E23-AB08-6B2285372F2F}"/>
    <dgm:cxn modelId="{6E2777D1-F9A1-443D-A28F-9BB46E04FC43}" type="presOf" srcId="{14A9E39E-04DC-41E1-B3D8-193568154468}" destId="{9BCCD9EE-74EF-475F-AFFA-A751EE6BAB27}" srcOrd="0" destOrd="0" presId="urn:microsoft.com/office/officeart/2005/8/layout/hierarchy3"/>
    <dgm:cxn modelId="{485A21D1-D6B7-447A-B9DF-85A650481F4C}" type="presParOf" srcId="{F6FE6C27-6343-4585-8D36-540B990C2152}" destId="{CDA2613A-8F6C-4406-B69A-20A828EEFDFD}" srcOrd="0" destOrd="0" presId="urn:microsoft.com/office/officeart/2005/8/layout/hierarchy3"/>
    <dgm:cxn modelId="{A86B14C8-CC84-4950-963B-D9A3DCFE6BD1}" type="presParOf" srcId="{CDA2613A-8F6C-4406-B69A-20A828EEFDFD}" destId="{7CCB445A-766D-495F-9999-3805E052BA32}" srcOrd="0" destOrd="0" presId="urn:microsoft.com/office/officeart/2005/8/layout/hierarchy3"/>
    <dgm:cxn modelId="{3D3787BF-849E-45C1-A611-AC0FD2E4BAEE}" type="presParOf" srcId="{7CCB445A-766D-495F-9999-3805E052BA32}" destId="{4E7DC74A-20BF-440D-BEC4-42C9FA00D644}" srcOrd="0" destOrd="0" presId="urn:microsoft.com/office/officeart/2005/8/layout/hierarchy3"/>
    <dgm:cxn modelId="{6C25D614-F888-4844-9C75-7D402C62ADBD}" type="presParOf" srcId="{7CCB445A-766D-495F-9999-3805E052BA32}" destId="{B44212A4-603A-4F46-AE20-01C0DFCEE5B6}" srcOrd="1" destOrd="0" presId="urn:microsoft.com/office/officeart/2005/8/layout/hierarchy3"/>
    <dgm:cxn modelId="{002FDA1E-FEC7-418B-B43A-71262D131A82}" type="presParOf" srcId="{CDA2613A-8F6C-4406-B69A-20A828EEFDFD}" destId="{6745AE42-0EB1-47B3-A6EA-5FC258945EB1}" srcOrd="1" destOrd="0" presId="urn:microsoft.com/office/officeart/2005/8/layout/hierarchy3"/>
    <dgm:cxn modelId="{CB232679-C5A5-4DD4-B7D7-E26ABB2F7E49}" type="presParOf" srcId="{6745AE42-0EB1-47B3-A6EA-5FC258945EB1}" destId="{532BD660-D240-41E9-92C4-C0D485EBBD24}" srcOrd="0" destOrd="0" presId="urn:microsoft.com/office/officeart/2005/8/layout/hierarchy3"/>
    <dgm:cxn modelId="{735F1021-8C3A-4305-BFE7-D9AA27E05578}" type="presParOf" srcId="{6745AE42-0EB1-47B3-A6EA-5FC258945EB1}" destId="{21233F05-6FBA-46DF-B10B-C0685C332429}" srcOrd="1" destOrd="0" presId="urn:microsoft.com/office/officeart/2005/8/layout/hierarchy3"/>
    <dgm:cxn modelId="{7FF3AA1E-44F8-4216-B529-832E4D57BFA6}" type="presParOf" srcId="{6745AE42-0EB1-47B3-A6EA-5FC258945EB1}" destId="{9BCCD9EE-74EF-475F-AFFA-A751EE6BAB27}" srcOrd="2" destOrd="0" presId="urn:microsoft.com/office/officeart/2005/8/layout/hierarchy3"/>
    <dgm:cxn modelId="{563322E6-93B3-4590-B4CE-D85F8FE741E1}" type="presParOf" srcId="{6745AE42-0EB1-47B3-A6EA-5FC258945EB1}" destId="{79C61B5C-54ED-46A5-87E2-039B193425B3}"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1CF1324-FB69-44FE-8CF8-723823B2C088}"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s-ES"/>
        </a:p>
      </dgm:t>
    </dgm:pt>
    <dgm:pt modelId="{7AD7740F-2E42-4B9C-8165-FE782401AF96}">
      <dgm:prSet custT="1"/>
      <dgm:spPr/>
      <dgm:t>
        <a:bodyPr/>
        <a:lstStyle/>
        <a:p>
          <a:pPr rtl="0"/>
          <a:r>
            <a:rPr lang="es-ES" sz="1800" kern="1200" dirty="0"/>
            <a:t>El límite máximo a abonar en los salarios será el doble del salario mínimo interprofesional diario incluido el prorrateo de pagas extraordinarias.</a:t>
          </a:r>
        </a:p>
        <a:p>
          <a:pPr rtl="0"/>
          <a:r>
            <a:rPr lang="es-ES" sz="1800" b="1" kern="1200" dirty="0">
              <a:solidFill>
                <a:prstClr val="white"/>
              </a:solidFill>
              <a:latin typeface="Calibri"/>
              <a:ea typeface="+mn-ea"/>
              <a:cs typeface="+mn-cs"/>
            </a:rPr>
            <a:t>En 2020 =  ¿?</a:t>
          </a:r>
        </a:p>
      </dgm:t>
    </dgm:pt>
    <dgm:pt modelId="{C73E4682-BCB6-4736-9593-8F5F629C5718}" type="parTrans" cxnId="{66B14D02-76CF-4EDC-9DE7-ACEA5955A82C}">
      <dgm:prSet/>
      <dgm:spPr/>
      <dgm:t>
        <a:bodyPr/>
        <a:lstStyle/>
        <a:p>
          <a:endParaRPr lang="es-ES" sz="1800"/>
        </a:p>
      </dgm:t>
    </dgm:pt>
    <dgm:pt modelId="{0DDEB38E-A0A0-46DE-B39A-C55D7E5A9D77}" type="sibTrans" cxnId="{66B14D02-76CF-4EDC-9DE7-ACEA5955A82C}">
      <dgm:prSet/>
      <dgm:spPr/>
      <dgm:t>
        <a:bodyPr/>
        <a:lstStyle/>
        <a:p>
          <a:endParaRPr lang="es-ES" sz="1800"/>
        </a:p>
      </dgm:t>
    </dgm:pt>
    <dgm:pt modelId="{E53CA206-DC35-4F66-8EBD-3FE6474B84AD}">
      <dgm:prSet custT="1"/>
      <dgm:spPr/>
      <dgm:t>
        <a:bodyPr/>
        <a:lstStyle/>
        <a:p>
          <a:pPr rtl="0"/>
          <a:r>
            <a:rPr lang="es-ES" sz="1800" dirty="0"/>
            <a:t>En consecuencia, y teniendo en cuenta las consideraciones anteriores, un trabajador sólo podrá recibir como máximo por los salarios pendientes de pago </a:t>
          </a:r>
        </a:p>
        <a:p>
          <a:pPr rtl="0"/>
          <a:r>
            <a:rPr lang="es-ES" sz="1800" b="1" dirty="0"/>
            <a:t>¿?</a:t>
          </a:r>
          <a:endParaRPr lang="es-ES" sz="1800" dirty="0"/>
        </a:p>
      </dgm:t>
    </dgm:pt>
    <dgm:pt modelId="{C970C878-00DD-485B-8533-359C183523CD}" type="parTrans" cxnId="{3EF3D16F-46F3-41B9-9D25-C5A52614B708}">
      <dgm:prSet/>
      <dgm:spPr/>
      <dgm:t>
        <a:bodyPr/>
        <a:lstStyle/>
        <a:p>
          <a:endParaRPr lang="es-ES" sz="1800"/>
        </a:p>
      </dgm:t>
    </dgm:pt>
    <dgm:pt modelId="{6BC5DA93-CC55-4848-819B-3EBC96B226A1}" type="sibTrans" cxnId="{3EF3D16F-46F3-41B9-9D25-C5A52614B708}">
      <dgm:prSet/>
      <dgm:spPr/>
      <dgm:t>
        <a:bodyPr/>
        <a:lstStyle/>
        <a:p>
          <a:endParaRPr lang="es-ES" sz="1800"/>
        </a:p>
      </dgm:t>
    </dgm:pt>
    <dgm:pt modelId="{E4130DC6-0010-4AE8-9B0E-DB9605396F7D}">
      <dgm:prSet custT="1"/>
      <dgm:spPr/>
      <dgm:t>
        <a:bodyPr/>
        <a:lstStyle/>
        <a:p>
          <a:pPr rtl="0"/>
          <a:r>
            <a:rPr lang="es-ES" sz="1800" dirty="0"/>
            <a:t>¿Cuál sería el importe máximo a indemnizar en caso de despido improcedente y objetivo?</a:t>
          </a:r>
          <a:endParaRPr lang="es-ES" sz="1800" b="1" dirty="0"/>
        </a:p>
      </dgm:t>
    </dgm:pt>
    <dgm:pt modelId="{568A9927-F640-427A-9D41-823803198088}" type="parTrans" cxnId="{EFFB5C28-D4B1-46B7-B51D-40C1EC358830}">
      <dgm:prSet/>
      <dgm:spPr/>
      <dgm:t>
        <a:bodyPr/>
        <a:lstStyle/>
        <a:p>
          <a:endParaRPr lang="es-ES" sz="1800"/>
        </a:p>
      </dgm:t>
    </dgm:pt>
    <dgm:pt modelId="{FE85A6EE-B0A0-434D-92EB-637C5B55CDDE}" type="sibTrans" cxnId="{EFFB5C28-D4B1-46B7-B51D-40C1EC358830}">
      <dgm:prSet/>
      <dgm:spPr/>
      <dgm:t>
        <a:bodyPr/>
        <a:lstStyle/>
        <a:p>
          <a:endParaRPr lang="es-ES" sz="1800"/>
        </a:p>
      </dgm:t>
    </dgm:pt>
    <dgm:pt modelId="{DF9D07FE-0B23-43D1-98E1-3185BFFFA715}" type="pres">
      <dgm:prSet presAssocID="{A1CF1324-FB69-44FE-8CF8-723823B2C088}" presName="Name0" presStyleCnt="0">
        <dgm:presLayoutVars>
          <dgm:dir/>
          <dgm:animLvl val="lvl"/>
          <dgm:resizeHandles val="exact"/>
        </dgm:presLayoutVars>
      </dgm:prSet>
      <dgm:spPr/>
    </dgm:pt>
    <dgm:pt modelId="{0118886D-D0FA-4089-ABF2-5EA55A6F3667}" type="pres">
      <dgm:prSet presAssocID="{7AD7740F-2E42-4B9C-8165-FE782401AF96}" presName="linNode" presStyleCnt="0"/>
      <dgm:spPr/>
    </dgm:pt>
    <dgm:pt modelId="{5A9D69DF-51FD-4B41-9AB2-FE9CBDF98554}" type="pres">
      <dgm:prSet presAssocID="{7AD7740F-2E42-4B9C-8165-FE782401AF96}" presName="parentText" presStyleLbl="node1" presStyleIdx="0" presStyleCnt="3" custScaleX="181482">
        <dgm:presLayoutVars>
          <dgm:chMax val="1"/>
          <dgm:bulletEnabled val="1"/>
        </dgm:presLayoutVars>
      </dgm:prSet>
      <dgm:spPr/>
    </dgm:pt>
    <dgm:pt modelId="{ECE25CF6-8F50-4338-91E7-8A44C449C0C3}" type="pres">
      <dgm:prSet presAssocID="{0DDEB38E-A0A0-46DE-B39A-C55D7E5A9D77}" presName="sp" presStyleCnt="0"/>
      <dgm:spPr/>
    </dgm:pt>
    <dgm:pt modelId="{0323376E-3612-40B0-A80F-4971A7D63737}" type="pres">
      <dgm:prSet presAssocID="{E53CA206-DC35-4F66-8EBD-3FE6474B84AD}" presName="linNode" presStyleCnt="0"/>
      <dgm:spPr/>
    </dgm:pt>
    <dgm:pt modelId="{55E60652-150F-4CF4-B058-52AC32B3DCEA}" type="pres">
      <dgm:prSet presAssocID="{E53CA206-DC35-4F66-8EBD-3FE6474B84AD}" presName="parentText" presStyleLbl="node1" presStyleIdx="1" presStyleCnt="3" custScaleX="181482">
        <dgm:presLayoutVars>
          <dgm:chMax val="1"/>
          <dgm:bulletEnabled val="1"/>
        </dgm:presLayoutVars>
      </dgm:prSet>
      <dgm:spPr/>
    </dgm:pt>
    <dgm:pt modelId="{0ED5CE65-36F5-4950-9128-3625CFB930CA}" type="pres">
      <dgm:prSet presAssocID="{6BC5DA93-CC55-4848-819B-3EBC96B226A1}" presName="sp" presStyleCnt="0"/>
      <dgm:spPr/>
    </dgm:pt>
    <dgm:pt modelId="{7235189F-F2E3-476D-9C61-C25FB97658EC}" type="pres">
      <dgm:prSet presAssocID="{E4130DC6-0010-4AE8-9B0E-DB9605396F7D}" presName="linNode" presStyleCnt="0"/>
      <dgm:spPr/>
    </dgm:pt>
    <dgm:pt modelId="{86FE4CE1-3649-4378-B969-CF9A4222A4D6}" type="pres">
      <dgm:prSet presAssocID="{E4130DC6-0010-4AE8-9B0E-DB9605396F7D}" presName="parentText" presStyleLbl="node1" presStyleIdx="2" presStyleCnt="3" custScaleX="181482">
        <dgm:presLayoutVars>
          <dgm:chMax val="1"/>
          <dgm:bulletEnabled val="1"/>
        </dgm:presLayoutVars>
      </dgm:prSet>
      <dgm:spPr/>
    </dgm:pt>
  </dgm:ptLst>
  <dgm:cxnLst>
    <dgm:cxn modelId="{66B14D02-76CF-4EDC-9DE7-ACEA5955A82C}" srcId="{A1CF1324-FB69-44FE-8CF8-723823B2C088}" destId="{7AD7740F-2E42-4B9C-8165-FE782401AF96}" srcOrd="0" destOrd="0" parTransId="{C73E4682-BCB6-4736-9593-8F5F629C5718}" sibTransId="{0DDEB38E-A0A0-46DE-B39A-C55D7E5A9D77}"/>
    <dgm:cxn modelId="{69052B21-A363-45BE-A9CA-DFAD604ECCE0}" type="presOf" srcId="{E4130DC6-0010-4AE8-9B0E-DB9605396F7D}" destId="{86FE4CE1-3649-4378-B969-CF9A4222A4D6}" srcOrd="0" destOrd="0" presId="urn:microsoft.com/office/officeart/2005/8/layout/vList5"/>
    <dgm:cxn modelId="{EFFB5C28-D4B1-46B7-B51D-40C1EC358830}" srcId="{A1CF1324-FB69-44FE-8CF8-723823B2C088}" destId="{E4130DC6-0010-4AE8-9B0E-DB9605396F7D}" srcOrd="2" destOrd="0" parTransId="{568A9927-F640-427A-9D41-823803198088}" sibTransId="{FE85A6EE-B0A0-434D-92EB-637C5B55CDDE}"/>
    <dgm:cxn modelId="{7E2B9669-E032-415D-BBF8-41E5B99A1672}" type="presOf" srcId="{7AD7740F-2E42-4B9C-8165-FE782401AF96}" destId="{5A9D69DF-51FD-4B41-9AB2-FE9CBDF98554}" srcOrd="0" destOrd="0" presId="urn:microsoft.com/office/officeart/2005/8/layout/vList5"/>
    <dgm:cxn modelId="{3EF3D16F-46F3-41B9-9D25-C5A52614B708}" srcId="{A1CF1324-FB69-44FE-8CF8-723823B2C088}" destId="{E53CA206-DC35-4F66-8EBD-3FE6474B84AD}" srcOrd="1" destOrd="0" parTransId="{C970C878-00DD-485B-8533-359C183523CD}" sibTransId="{6BC5DA93-CC55-4848-819B-3EBC96B226A1}"/>
    <dgm:cxn modelId="{D1D8C353-23FB-4AF2-B366-11BD0B5C2C20}" type="presOf" srcId="{E53CA206-DC35-4F66-8EBD-3FE6474B84AD}" destId="{55E60652-150F-4CF4-B058-52AC32B3DCEA}" srcOrd="0" destOrd="0" presId="urn:microsoft.com/office/officeart/2005/8/layout/vList5"/>
    <dgm:cxn modelId="{D4DF2995-BFAF-4021-89DD-6035BCAE2F8B}" type="presOf" srcId="{A1CF1324-FB69-44FE-8CF8-723823B2C088}" destId="{DF9D07FE-0B23-43D1-98E1-3185BFFFA715}" srcOrd="0" destOrd="0" presId="urn:microsoft.com/office/officeart/2005/8/layout/vList5"/>
    <dgm:cxn modelId="{63CF1902-36A4-4B31-8768-F18C18EBF466}" type="presParOf" srcId="{DF9D07FE-0B23-43D1-98E1-3185BFFFA715}" destId="{0118886D-D0FA-4089-ABF2-5EA55A6F3667}" srcOrd="0" destOrd="0" presId="urn:microsoft.com/office/officeart/2005/8/layout/vList5"/>
    <dgm:cxn modelId="{DD4BDA98-9AA1-478E-B3C7-151F83E4E467}" type="presParOf" srcId="{0118886D-D0FA-4089-ABF2-5EA55A6F3667}" destId="{5A9D69DF-51FD-4B41-9AB2-FE9CBDF98554}" srcOrd="0" destOrd="0" presId="urn:microsoft.com/office/officeart/2005/8/layout/vList5"/>
    <dgm:cxn modelId="{8B58D2DD-C809-48DD-A258-ADE1363FEDF5}" type="presParOf" srcId="{DF9D07FE-0B23-43D1-98E1-3185BFFFA715}" destId="{ECE25CF6-8F50-4338-91E7-8A44C449C0C3}" srcOrd="1" destOrd="0" presId="urn:microsoft.com/office/officeart/2005/8/layout/vList5"/>
    <dgm:cxn modelId="{BD36EE17-B464-4F61-AE7C-0BED2AF2A097}" type="presParOf" srcId="{DF9D07FE-0B23-43D1-98E1-3185BFFFA715}" destId="{0323376E-3612-40B0-A80F-4971A7D63737}" srcOrd="2" destOrd="0" presId="urn:microsoft.com/office/officeart/2005/8/layout/vList5"/>
    <dgm:cxn modelId="{F5D04D25-3FF2-46A0-94EE-A7EB4D1BBB9E}" type="presParOf" srcId="{0323376E-3612-40B0-A80F-4971A7D63737}" destId="{55E60652-150F-4CF4-B058-52AC32B3DCEA}" srcOrd="0" destOrd="0" presId="urn:microsoft.com/office/officeart/2005/8/layout/vList5"/>
    <dgm:cxn modelId="{091CFC13-661B-4A43-845D-8D62AFEEE343}" type="presParOf" srcId="{DF9D07FE-0B23-43D1-98E1-3185BFFFA715}" destId="{0ED5CE65-36F5-4950-9128-3625CFB930CA}" srcOrd="3" destOrd="0" presId="urn:microsoft.com/office/officeart/2005/8/layout/vList5"/>
    <dgm:cxn modelId="{C73235F5-2123-48BC-9A96-C4DB50EA20A2}" type="presParOf" srcId="{DF9D07FE-0B23-43D1-98E1-3185BFFFA715}" destId="{7235189F-F2E3-476D-9C61-C25FB97658EC}" srcOrd="4" destOrd="0" presId="urn:microsoft.com/office/officeart/2005/8/layout/vList5"/>
    <dgm:cxn modelId="{17B058B8-2D50-45C3-8E32-B3BF863FCC12}" type="presParOf" srcId="{7235189F-F2E3-476D-9C61-C25FB97658EC}" destId="{86FE4CE1-3649-4378-B969-CF9A4222A4D6}" srcOrd="0"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9B066E3-52B3-4CC6-BE40-AE130A68E89E}" type="doc">
      <dgm:prSet loTypeId="urn:microsoft.com/office/officeart/2005/8/layout/hierarchy3" loCatId="hierarchy" qsTypeId="urn:microsoft.com/office/officeart/2005/8/quickstyle/simple1" qsCatId="simple" csTypeId="urn:microsoft.com/office/officeart/2005/8/colors/accent3_2" csCatId="accent3" phldr="1"/>
      <dgm:spPr/>
      <dgm:t>
        <a:bodyPr/>
        <a:lstStyle/>
        <a:p>
          <a:endParaRPr lang="es-ES"/>
        </a:p>
      </dgm:t>
    </dgm:pt>
    <dgm:pt modelId="{626E21B8-4176-45FD-8ACC-954D2F6C583E}">
      <dgm:prSet phldrT="[Texto]" custT="1"/>
      <dgm:spPr/>
      <dgm:t>
        <a:bodyPr/>
        <a:lstStyle/>
        <a:p>
          <a:r>
            <a:rPr lang="es-ES_tradnl" sz="2000" b="1" dirty="0"/>
            <a:t>EL FOGASA</a:t>
          </a:r>
          <a:endParaRPr lang="es-ES" sz="2000" b="1" dirty="0"/>
        </a:p>
      </dgm:t>
    </dgm:pt>
    <dgm:pt modelId="{319B4D39-6717-4A67-A5C7-E53E46AC3BD6}" type="parTrans" cxnId="{6A5BCC4B-48F8-4B96-AFEA-E882A6EC63E4}">
      <dgm:prSet/>
      <dgm:spPr/>
      <dgm:t>
        <a:bodyPr/>
        <a:lstStyle/>
        <a:p>
          <a:endParaRPr lang="es-ES"/>
        </a:p>
      </dgm:t>
    </dgm:pt>
    <dgm:pt modelId="{909493CC-E6DB-48D7-B10E-A35C35360960}" type="sibTrans" cxnId="{6A5BCC4B-48F8-4B96-AFEA-E882A6EC63E4}">
      <dgm:prSet/>
      <dgm:spPr/>
      <dgm:t>
        <a:bodyPr/>
        <a:lstStyle/>
        <a:p>
          <a:endParaRPr lang="es-ES"/>
        </a:p>
      </dgm:t>
    </dgm:pt>
    <dgm:pt modelId="{200AC79B-19A4-400C-A0F0-5CC9CD49D426}">
      <dgm:prSet phldrT="[Texto]" custT="1"/>
      <dgm:spPr/>
      <dgm:t>
        <a:bodyPr/>
        <a:lstStyle/>
        <a:p>
          <a:pPr algn="l"/>
          <a:r>
            <a:rPr lang="es-ES_tradnl" sz="1600" b="1" dirty="0"/>
            <a:t>Es un organismo dependiente del Ministerio de Trabajo </a:t>
          </a:r>
          <a:r>
            <a:rPr lang="es-ES_tradnl" sz="1600" b="0" dirty="0"/>
            <a:t>encargado de </a:t>
          </a:r>
          <a:r>
            <a:rPr lang="es-ES_tradnl" sz="1600" b="1" dirty="0"/>
            <a:t>recoger fondos </a:t>
          </a:r>
          <a:r>
            <a:rPr lang="es-ES_tradnl" sz="1600" b="0" dirty="0"/>
            <a:t>de la empresa con cargo a la cotización de FOGASA, para poder pagar a los trabajadores en </a:t>
          </a:r>
          <a:r>
            <a:rPr lang="es-ES_tradnl" sz="1600" b="1" dirty="0"/>
            <a:t>caso de insolvencia.</a:t>
          </a:r>
          <a:endParaRPr lang="es-ES" sz="1600" b="0" dirty="0"/>
        </a:p>
      </dgm:t>
    </dgm:pt>
    <dgm:pt modelId="{26515BD9-9811-4811-9454-E4637FBBC26C}" type="parTrans" cxnId="{72AF464C-786C-424D-A223-4417CD0E49C0}">
      <dgm:prSet/>
      <dgm:spPr/>
      <dgm:t>
        <a:bodyPr/>
        <a:lstStyle/>
        <a:p>
          <a:endParaRPr lang="es-ES"/>
        </a:p>
      </dgm:t>
    </dgm:pt>
    <dgm:pt modelId="{7E9D88DF-218E-4E23-AB08-6B2285372F2F}" type="sibTrans" cxnId="{72AF464C-786C-424D-A223-4417CD0E49C0}">
      <dgm:prSet/>
      <dgm:spPr/>
      <dgm:t>
        <a:bodyPr/>
        <a:lstStyle/>
        <a:p>
          <a:endParaRPr lang="es-ES"/>
        </a:p>
      </dgm:t>
    </dgm:pt>
    <dgm:pt modelId="{4EC2CE54-D956-47B0-8509-34F8CCC9A398}">
      <dgm:prSet phldrT="[Texto]" custT="1"/>
      <dgm:spPr/>
      <dgm:t>
        <a:bodyPr/>
        <a:lstStyle/>
        <a:p>
          <a:pPr algn="l"/>
          <a:r>
            <a:rPr lang="es-ES_tradnl" sz="1600" b="1" dirty="0"/>
            <a:t>Asume la Responsabilidad en caso de insolvencia, quiebra, concurso de acreedores o suspensión de pagos de la empresa. </a:t>
          </a:r>
        </a:p>
        <a:p>
          <a:pPr algn="l"/>
          <a:r>
            <a:rPr lang="es-ES_tradnl" sz="1600" b="0" dirty="0"/>
            <a:t>- La Responsabilidad es subsidiaria: primero se venden todos los bienes de la empresa y luego interviene el FOGASA.</a:t>
          </a:r>
        </a:p>
        <a:p>
          <a:pPr algn="l"/>
          <a:r>
            <a:rPr lang="es-ES_tradnl" sz="1600" b="0" dirty="0"/>
            <a:t>- Por Salarios no pagados abona máx. 120 días.</a:t>
          </a:r>
        </a:p>
        <a:p>
          <a:pPr algn="l"/>
          <a:r>
            <a:rPr lang="es-ES_tradnl" sz="1600" b="0" dirty="0"/>
            <a:t>- Por Indemnizaciones por despido: 30 días x año (improcedente) o 20 días x año (objetivo). Tope 360 días </a:t>
          </a:r>
        </a:p>
      </dgm:t>
    </dgm:pt>
    <dgm:pt modelId="{14A9E39E-04DC-41E1-B3D8-193568154468}" type="parTrans" cxnId="{B269850F-1EB0-4D57-BD17-61A027D5B158}">
      <dgm:prSet/>
      <dgm:spPr/>
      <dgm:t>
        <a:bodyPr/>
        <a:lstStyle/>
        <a:p>
          <a:endParaRPr lang="es-ES"/>
        </a:p>
      </dgm:t>
    </dgm:pt>
    <dgm:pt modelId="{1F3991BF-C62F-4CFB-90C9-8BEAF0B4AA83}" type="sibTrans" cxnId="{B269850F-1EB0-4D57-BD17-61A027D5B158}">
      <dgm:prSet/>
      <dgm:spPr/>
      <dgm:t>
        <a:bodyPr/>
        <a:lstStyle/>
        <a:p>
          <a:endParaRPr lang="es-ES"/>
        </a:p>
      </dgm:t>
    </dgm:pt>
    <dgm:pt modelId="{F6FE6C27-6343-4585-8D36-540B990C2152}" type="pres">
      <dgm:prSet presAssocID="{89B066E3-52B3-4CC6-BE40-AE130A68E89E}" presName="diagram" presStyleCnt="0">
        <dgm:presLayoutVars>
          <dgm:chPref val="1"/>
          <dgm:dir/>
          <dgm:animOne val="branch"/>
          <dgm:animLvl val="lvl"/>
          <dgm:resizeHandles/>
        </dgm:presLayoutVars>
      </dgm:prSet>
      <dgm:spPr/>
    </dgm:pt>
    <dgm:pt modelId="{CDA2613A-8F6C-4406-B69A-20A828EEFDFD}" type="pres">
      <dgm:prSet presAssocID="{626E21B8-4176-45FD-8ACC-954D2F6C583E}" presName="root" presStyleCnt="0"/>
      <dgm:spPr/>
    </dgm:pt>
    <dgm:pt modelId="{7CCB445A-766D-495F-9999-3805E052BA32}" type="pres">
      <dgm:prSet presAssocID="{626E21B8-4176-45FD-8ACC-954D2F6C583E}" presName="rootComposite" presStyleCnt="0"/>
      <dgm:spPr/>
    </dgm:pt>
    <dgm:pt modelId="{4E7DC74A-20BF-440D-BEC4-42C9FA00D644}" type="pres">
      <dgm:prSet presAssocID="{626E21B8-4176-45FD-8ACC-954D2F6C583E}" presName="rootText" presStyleLbl="node1" presStyleIdx="0" presStyleCnt="1" custScaleX="1494871" custScaleY="358149" custLinFactY="-85778" custLinFactNeighborX="-861" custLinFactNeighborY="-100000"/>
      <dgm:spPr/>
    </dgm:pt>
    <dgm:pt modelId="{B44212A4-603A-4F46-AE20-01C0DFCEE5B6}" type="pres">
      <dgm:prSet presAssocID="{626E21B8-4176-45FD-8ACC-954D2F6C583E}" presName="rootConnector" presStyleLbl="node1" presStyleIdx="0" presStyleCnt="1"/>
      <dgm:spPr/>
    </dgm:pt>
    <dgm:pt modelId="{6745AE42-0EB1-47B3-A6EA-5FC258945EB1}" type="pres">
      <dgm:prSet presAssocID="{626E21B8-4176-45FD-8ACC-954D2F6C583E}" presName="childShape" presStyleCnt="0"/>
      <dgm:spPr/>
    </dgm:pt>
    <dgm:pt modelId="{532BD660-D240-41E9-92C4-C0D485EBBD24}" type="pres">
      <dgm:prSet presAssocID="{26515BD9-9811-4811-9454-E4637FBBC26C}" presName="Name13" presStyleLbl="parChTrans1D2" presStyleIdx="0" presStyleCnt="2"/>
      <dgm:spPr/>
    </dgm:pt>
    <dgm:pt modelId="{21233F05-6FBA-46DF-B10B-C0685C332429}" type="pres">
      <dgm:prSet presAssocID="{200AC79B-19A4-400C-A0F0-5CC9CD49D426}" presName="childText" presStyleLbl="bgAcc1" presStyleIdx="0" presStyleCnt="2" custScaleX="2000000" custScaleY="1078268" custLinFactX="-54298" custLinFactY="-43510" custLinFactNeighborX="-100000" custLinFactNeighborY="-100000">
        <dgm:presLayoutVars>
          <dgm:bulletEnabled val="1"/>
        </dgm:presLayoutVars>
      </dgm:prSet>
      <dgm:spPr/>
    </dgm:pt>
    <dgm:pt modelId="{9BCCD9EE-74EF-475F-AFFA-A751EE6BAB27}" type="pres">
      <dgm:prSet presAssocID="{14A9E39E-04DC-41E1-B3D8-193568154468}" presName="Name13" presStyleLbl="parChTrans1D2" presStyleIdx="1" presStyleCnt="2"/>
      <dgm:spPr/>
    </dgm:pt>
    <dgm:pt modelId="{79C61B5C-54ED-46A5-87E2-039B193425B3}" type="pres">
      <dgm:prSet presAssocID="{4EC2CE54-D956-47B0-8509-34F8CCC9A398}" presName="childText" presStyleLbl="bgAcc1" presStyleIdx="1" presStyleCnt="2" custScaleX="2000000" custScaleY="2000000" custLinFactX="-54806" custLinFactY="107274" custLinFactNeighborX="-100000" custLinFactNeighborY="200000">
        <dgm:presLayoutVars>
          <dgm:bulletEnabled val="1"/>
        </dgm:presLayoutVars>
      </dgm:prSet>
      <dgm:spPr/>
    </dgm:pt>
  </dgm:ptLst>
  <dgm:cxnLst>
    <dgm:cxn modelId="{B2F22F0C-2C96-4B98-9155-058376D0A368}" type="presOf" srcId="{4EC2CE54-D956-47B0-8509-34F8CCC9A398}" destId="{79C61B5C-54ED-46A5-87E2-039B193425B3}" srcOrd="0" destOrd="0" presId="urn:microsoft.com/office/officeart/2005/8/layout/hierarchy3"/>
    <dgm:cxn modelId="{B269850F-1EB0-4D57-BD17-61A027D5B158}" srcId="{626E21B8-4176-45FD-8ACC-954D2F6C583E}" destId="{4EC2CE54-D956-47B0-8509-34F8CCC9A398}" srcOrd="1" destOrd="0" parTransId="{14A9E39E-04DC-41E1-B3D8-193568154468}" sibTransId="{1F3991BF-C62F-4CFB-90C9-8BEAF0B4AA83}"/>
    <dgm:cxn modelId="{FDC3C82C-7FF3-4EDC-BE34-C296229D6254}" type="presOf" srcId="{89B066E3-52B3-4CC6-BE40-AE130A68E89E}" destId="{F6FE6C27-6343-4585-8D36-540B990C2152}" srcOrd="0" destOrd="0" presId="urn:microsoft.com/office/officeart/2005/8/layout/hierarchy3"/>
    <dgm:cxn modelId="{60EFE52D-F202-4637-8FCA-E52380C039C2}" type="presOf" srcId="{26515BD9-9811-4811-9454-E4637FBBC26C}" destId="{532BD660-D240-41E9-92C4-C0D485EBBD24}" srcOrd="0" destOrd="0" presId="urn:microsoft.com/office/officeart/2005/8/layout/hierarchy3"/>
    <dgm:cxn modelId="{BFAB5761-48F7-4BCA-AF77-E74B5153820C}" type="presOf" srcId="{200AC79B-19A4-400C-A0F0-5CC9CD49D426}" destId="{21233F05-6FBA-46DF-B10B-C0685C332429}" srcOrd="0" destOrd="0" presId="urn:microsoft.com/office/officeart/2005/8/layout/hierarchy3"/>
    <dgm:cxn modelId="{12545066-797D-44FB-9642-158401D160B2}" type="presOf" srcId="{626E21B8-4176-45FD-8ACC-954D2F6C583E}" destId="{4E7DC74A-20BF-440D-BEC4-42C9FA00D644}" srcOrd="0" destOrd="0" presId="urn:microsoft.com/office/officeart/2005/8/layout/hierarchy3"/>
    <dgm:cxn modelId="{6A5BCC4B-48F8-4B96-AFEA-E882A6EC63E4}" srcId="{89B066E3-52B3-4CC6-BE40-AE130A68E89E}" destId="{626E21B8-4176-45FD-8ACC-954D2F6C583E}" srcOrd="0" destOrd="0" parTransId="{319B4D39-6717-4A67-A5C7-E53E46AC3BD6}" sibTransId="{909493CC-E6DB-48D7-B10E-A35C35360960}"/>
    <dgm:cxn modelId="{5C3A026C-0AAD-422A-BAEC-040CCACDB94A}" type="presOf" srcId="{626E21B8-4176-45FD-8ACC-954D2F6C583E}" destId="{B44212A4-603A-4F46-AE20-01C0DFCEE5B6}" srcOrd="1" destOrd="0" presId="urn:microsoft.com/office/officeart/2005/8/layout/hierarchy3"/>
    <dgm:cxn modelId="{72AF464C-786C-424D-A223-4417CD0E49C0}" srcId="{626E21B8-4176-45FD-8ACC-954D2F6C583E}" destId="{200AC79B-19A4-400C-A0F0-5CC9CD49D426}" srcOrd="0" destOrd="0" parTransId="{26515BD9-9811-4811-9454-E4637FBBC26C}" sibTransId="{7E9D88DF-218E-4E23-AB08-6B2285372F2F}"/>
    <dgm:cxn modelId="{6E2777D1-F9A1-443D-A28F-9BB46E04FC43}" type="presOf" srcId="{14A9E39E-04DC-41E1-B3D8-193568154468}" destId="{9BCCD9EE-74EF-475F-AFFA-A751EE6BAB27}" srcOrd="0" destOrd="0" presId="urn:microsoft.com/office/officeart/2005/8/layout/hierarchy3"/>
    <dgm:cxn modelId="{485A21D1-D6B7-447A-B9DF-85A650481F4C}" type="presParOf" srcId="{F6FE6C27-6343-4585-8D36-540B990C2152}" destId="{CDA2613A-8F6C-4406-B69A-20A828EEFDFD}" srcOrd="0" destOrd="0" presId="urn:microsoft.com/office/officeart/2005/8/layout/hierarchy3"/>
    <dgm:cxn modelId="{A86B14C8-CC84-4950-963B-D9A3DCFE6BD1}" type="presParOf" srcId="{CDA2613A-8F6C-4406-B69A-20A828EEFDFD}" destId="{7CCB445A-766D-495F-9999-3805E052BA32}" srcOrd="0" destOrd="0" presId="urn:microsoft.com/office/officeart/2005/8/layout/hierarchy3"/>
    <dgm:cxn modelId="{3D3787BF-849E-45C1-A611-AC0FD2E4BAEE}" type="presParOf" srcId="{7CCB445A-766D-495F-9999-3805E052BA32}" destId="{4E7DC74A-20BF-440D-BEC4-42C9FA00D644}" srcOrd="0" destOrd="0" presId="urn:microsoft.com/office/officeart/2005/8/layout/hierarchy3"/>
    <dgm:cxn modelId="{6C25D614-F888-4844-9C75-7D402C62ADBD}" type="presParOf" srcId="{7CCB445A-766D-495F-9999-3805E052BA32}" destId="{B44212A4-603A-4F46-AE20-01C0DFCEE5B6}" srcOrd="1" destOrd="0" presId="urn:microsoft.com/office/officeart/2005/8/layout/hierarchy3"/>
    <dgm:cxn modelId="{002FDA1E-FEC7-418B-B43A-71262D131A82}" type="presParOf" srcId="{CDA2613A-8F6C-4406-B69A-20A828EEFDFD}" destId="{6745AE42-0EB1-47B3-A6EA-5FC258945EB1}" srcOrd="1" destOrd="0" presId="urn:microsoft.com/office/officeart/2005/8/layout/hierarchy3"/>
    <dgm:cxn modelId="{CB232679-C5A5-4DD4-B7D7-E26ABB2F7E49}" type="presParOf" srcId="{6745AE42-0EB1-47B3-A6EA-5FC258945EB1}" destId="{532BD660-D240-41E9-92C4-C0D485EBBD24}" srcOrd="0" destOrd="0" presId="urn:microsoft.com/office/officeart/2005/8/layout/hierarchy3"/>
    <dgm:cxn modelId="{735F1021-8C3A-4305-BFE7-D9AA27E05578}" type="presParOf" srcId="{6745AE42-0EB1-47B3-A6EA-5FC258945EB1}" destId="{21233F05-6FBA-46DF-B10B-C0685C332429}" srcOrd="1" destOrd="0" presId="urn:microsoft.com/office/officeart/2005/8/layout/hierarchy3"/>
    <dgm:cxn modelId="{7FF3AA1E-44F8-4216-B529-832E4D57BFA6}" type="presParOf" srcId="{6745AE42-0EB1-47B3-A6EA-5FC258945EB1}" destId="{9BCCD9EE-74EF-475F-AFFA-A751EE6BAB27}" srcOrd="2" destOrd="0" presId="urn:microsoft.com/office/officeart/2005/8/layout/hierarchy3"/>
    <dgm:cxn modelId="{563322E6-93B3-4590-B4CE-D85F8FE741E1}" type="presParOf" srcId="{6745AE42-0EB1-47B3-A6EA-5FC258945EB1}" destId="{79C61B5C-54ED-46A5-87E2-039B193425B3}"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1CF1324-FB69-44FE-8CF8-723823B2C088}"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s-ES"/>
        </a:p>
      </dgm:t>
    </dgm:pt>
    <dgm:pt modelId="{7AD7740F-2E42-4B9C-8165-FE782401AF96}">
      <dgm:prSet custT="1"/>
      <dgm:spPr/>
      <dgm:t>
        <a:bodyPr/>
        <a:lstStyle/>
        <a:p>
          <a:pPr rtl="0"/>
          <a:r>
            <a:rPr lang="es-ES" sz="1800" kern="1200" dirty="0"/>
            <a:t>El límite máximo a abonar en los salarios será el doble del salario mínimo interprofesional diario incluido el prorrateo de pagas extraordinarias.</a:t>
          </a:r>
        </a:p>
        <a:p>
          <a:pPr rtl="0"/>
          <a:r>
            <a:rPr lang="es-ES" sz="1800" b="1" kern="1200" dirty="0">
              <a:solidFill>
                <a:prstClr val="white"/>
              </a:solidFill>
              <a:latin typeface="Calibri"/>
              <a:ea typeface="+mn-ea"/>
              <a:cs typeface="+mn-cs"/>
            </a:rPr>
            <a:t>En 2020 =  73,88 (36,94 € x 2)</a:t>
          </a:r>
        </a:p>
      </dgm:t>
    </dgm:pt>
    <dgm:pt modelId="{C73E4682-BCB6-4736-9593-8F5F629C5718}" type="parTrans" cxnId="{66B14D02-76CF-4EDC-9DE7-ACEA5955A82C}">
      <dgm:prSet/>
      <dgm:spPr/>
      <dgm:t>
        <a:bodyPr/>
        <a:lstStyle/>
        <a:p>
          <a:endParaRPr lang="es-ES" sz="1800"/>
        </a:p>
      </dgm:t>
    </dgm:pt>
    <dgm:pt modelId="{0DDEB38E-A0A0-46DE-B39A-C55D7E5A9D77}" type="sibTrans" cxnId="{66B14D02-76CF-4EDC-9DE7-ACEA5955A82C}">
      <dgm:prSet/>
      <dgm:spPr/>
      <dgm:t>
        <a:bodyPr/>
        <a:lstStyle/>
        <a:p>
          <a:endParaRPr lang="es-ES" sz="1800"/>
        </a:p>
      </dgm:t>
    </dgm:pt>
    <dgm:pt modelId="{E53CA206-DC35-4F66-8EBD-3FE6474B84AD}">
      <dgm:prSet custT="1"/>
      <dgm:spPr/>
      <dgm:t>
        <a:bodyPr/>
        <a:lstStyle/>
        <a:p>
          <a:pPr rtl="0"/>
          <a:r>
            <a:rPr lang="es-ES" sz="1800" dirty="0"/>
            <a:t>En consecuencia, y teniendo en cuenta las consideraciones anteriores, un trabajador sólo podrá recibir como máximo por los salarios pendientes de pago </a:t>
          </a:r>
        </a:p>
        <a:p>
          <a:pPr rtl="0"/>
          <a:r>
            <a:rPr lang="es-ES" sz="1800" b="1" dirty="0"/>
            <a:t>8.865,60 €</a:t>
          </a:r>
          <a:r>
            <a:rPr lang="es-ES" sz="1800" dirty="0"/>
            <a:t>.</a:t>
          </a:r>
        </a:p>
      </dgm:t>
    </dgm:pt>
    <dgm:pt modelId="{C970C878-00DD-485B-8533-359C183523CD}" type="parTrans" cxnId="{3EF3D16F-46F3-41B9-9D25-C5A52614B708}">
      <dgm:prSet/>
      <dgm:spPr/>
      <dgm:t>
        <a:bodyPr/>
        <a:lstStyle/>
        <a:p>
          <a:endParaRPr lang="es-ES" sz="1800"/>
        </a:p>
      </dgm:t>
    </dgm:pt>
    <dgm:pt modelId="{6BC5DA93-CC55-4848-819B-3EBC96B226A1}" type="sibTrans" cxnId="{3EF3D16F-46F3-41B9-9D25-C5A52614B708}">
      <dgm:prSet/>
      <dgm:spPr/>
      <dgm:t>
        <a:bodyPr/>
        <a:lstStyle/>
        <a:p>
          <a:endParaRPr lang="es-ES" sz="1800"/>
        </a:p>
      </dgm:t>
    </dgm:pt>
    <dgm:pt modelId="{E4130DC6-0010-4AE8-9B0E-DB9605396F7D}">
      <dgm:prSet custT="1"/>
      <dgm:spPr/>
      <dgm:t>
        <a:bodyPr/>
        <a:lstStyle/>
        <a:p>
          <a:pPr rtl="0"/>
          <a:r>
            <a:rPr lang="es-ES" sz="1800" b="1" dirty="0">
              <a:solidFill>
                <a:prstClr val="white"/>
              </a:solidFill>
              <a:latin typeface="Calibri"/>
              <a:ea typeface="+mn-ea"/>
              <a:cs typeface="+mn-cs"/>
            </a:rPr>
            <a:t>26.596,80 €</a:t>
          </a:r>
          <a:endParaRPr lang="es-ES" sz="1800" b="1" dirty="0"/>
        </a:p>
      </dgm:t>
    </dgm:pt>
    <dgm:pt modelId="{568A9927-F640-427A-9D41-823803198088}" type="parTrans" cxnId="{EFFB5C28-D4B1-46B7-B51D-40C1EC358830}">
      <dgm:prSet/>
      <dgm:spPr/>
      <dgm:t>
        <a:bodyPr/>
        <a:lstStyle/>
        <a:p>
          <a:endParaRPr lang="es-ES" sz="1800"/>
        </a:p>
      </dgm:t>
    </dgm:pt>
    <dgm:pt modelId="{FE85A6EE-B0A0-434D-92EB-637C5B55CDDE}" type="sibTrans" cxnId="{EFFB5C28-D4B1-46B7-B51D-40C1EC358830}">
      <dgm:prSet/>
      <dgm:spPr/>
      <dgm:t>
        <a:bodyPr/>
        <a:lstStyle/>
        <a:p>
          <a:endParaRPr lang="es-ES" sz="1800"/>
        </a:p>
      </dgm:t>
    </dgm:pt>
    <dgm:pt modelId="{DF9D07FE-0B23-43D1-98E1-3185BFFFA715}" type="pres">
      <dgm:prSet presAssocID="{A1CF1324-FB69-44FE-8CF8-723823B2C088}" presName="Name0" presStyleCnt="0">
        <dgm:presLayoutVars>
          <dgm:dir/>
          <dgm:animLvl val="lvl"/>
          <dgm:resizeHandles val="exact"/>
        </dgm:presLayoutVars>
      </dgm:prSet>
      <dgm:spPr/>
    </dgm:pt>
    <dgm:pt modelId="{0118886D-D0FA-4089-ABF2-5EA55A6F3667}" type="pres">
      <dgm:prSet presAssocID="{7AD7740F-2E42-4B9C-8165-FE782401AF96}" presName="linNode" presStyleCnt="0"/>
      <dgm:spPr/>
    </dgm:pt>
    <dgm:pt modelId="{5A9D69DF-51FD-4B41-9AB2-FE9CBDF98554}" type="pres">
      <dgm:prSet presAssocID="{7AD7740F-2E42-4B9C-8165-FE782401AF96}" presName="parentText" presStyleLbl="node1" presStyleIdx="0" presStyleCnt="3" custScaleX="181482">
        <dgm:presLayoutVars>
          <dgm:chMax val="1"/>
          <dgm:bulletEnabled val="1"/>
        </dgm:presLayoutVars>
      </dgm:prSet>
      <dgm:spPr/>
    </dgm:pt>
    <dgm:pt modelId="{ECE25CF6-8F50-4338-91E7-8A44C449C0C3}" type="pres">
      <dgm:prSet presAssocID="{0DDEB38E-A0A0-46DE-B39A-C55D7E5A9D77}" presName="sp" presStyleCnt="0"/>
      <dgm:spPr/>
    </dgm:pt>
    <dgm:pt modelId="{0323376E-3612-40B0-A80F-4971A7D63737}" type="pres">
      <dgm:prSet presAssocID="{E53CA206-DC35-4F66-8EBD-3FE6474B84AD}" presName="linNode" presStyleCnt="0"/>
      <dgm:spPr/>
    </dgm:pt>
    <dgm:pt modelId="{55E60652-150F-4CF4-B058-52AC32B3DCEA}" type="pres">
      <dgm:prSet presAssocID="{E53CA206-DC35-4F66-8EBD-3FE6474B84AD}" presName="parentText" presStyleLbl="node1" presStyleIdx="1" presStyleCnt="3" custScaleX="181482">
        <dgm:presLayoutVars>
          <dgm:chMax val="1"/>
          <dgm:bulletEnabled val="1"/>
        </dgm:presLayoutVars>
      </dgm:prSet>
      <dgm:spPr/>
    </dgm:pt>
    <dgm:pt modelId="{0ED5CE65-36F5-4950-9128-3625CFB930CA}" type="pres">
      <dgm:prSet presAssocID="{6BC5DA93-CC55-4848-819B-3EBC96B226A1}" presName="sp" presStyleCnt="0"/>
      <dgm:spPr/>
    </dgm:pt>
    <dgm:pt modelId="{7235189F-F2E3-476D-9C61-C25FB97658EC}" type="pres">
      <dgm:prSet presAssocID="{E4130DC6-0010-4AE8-9B0E-DB9605396F7D}" presName="linNode" presStyleCnt="0"/>
      <dgm:spPr/>
    </dgm:pt>
    <dgm:pt modelId="{86FE4CE1-3649-4378-B969-CF9A4222A4D6}" type="pres">
      <dgm:prSet presAssocID="{E4130DC6-0010-4AE8-9B0E-DB9605396F7D}" presName="parentText" presStyleLbl="node1" presStyleIdx="2" presStyleCnt="3" custScaleX="181482">
        <dgm:presLayoutVars>
          <dgm:chMax val="1"/>
          <dgm:bulletEnabled val="1"/>
        </dgm:presLayoutVars>
      </dgm:prSet>
      <dgm:spPr/>
    </dgm:pt>
  </dgm:ptLst>
  <dgm:cxnLst>
    <dgm:cxn modelId="{66B14D02-76CF-4EDC-9DE7-ACEA5955A82C}" srcId="{A1CF1324-FB69-44FE-8CF8-723823B2C088}" destId="{7AD7740F-2E42-4B9C-8165-FE782401AF96}" srcOrd="0" destOrd="0" parTransId="{C73E4682-BCB6-4736-9593-8F5F629C5718}" sibTransId="{0DDEB38E-A0A0-46DE-B39A-C55D7E5A9D77}"/>
    <dgm:cxn modelId="{69052B21-A363-45BE-A9CA-DFAD604ECCE0}" type="presOf" srcId="{E4130DC6-0010-4AE8-9B0E-DB9605396F7D}" destId="{86FE4CE1-3649-4378-B969-CF9A4222A4D6}" srcOrd="0" destOrd="0" presId="urn:microsoft.com/office/officeart/2005/8/layout/vList5"/>
    <dgm:cxn modelId="{EFFB5C28-D4B1-46B7-B51D-40C1EC358830}" srcId="{A1CF1324-FB69-44FE-8CF8-723823B2C088}" destId="{E4130DC6-0010-4AE8-9B0E-DB9605396F7D}" srcOrd="2" destOrd="0" parTransId="{568A9927-F640-427A-9D41-823803198088}" sibTransId="{FE85A6EE-B0A0-434D-92EB-637C5B55CDDE}"/>
    <dgm:cxn modelId="{7E2B9669-E032-415D-BBF8-41E5B99A1672}" type="presOf" srcId="{7AD7740F-2E42-4B9C-8165-FE782401AF96}" destId="{5A9D69DF-51FD-4B41-9AB2-FE9CBDF98554}" srcOrd="0" destOrd="0" presId="urn:microsoft.com/office/officeart/2005/8/layout/vList5"/>
    <dgm:cxn modelId="{3EF3D16F-46F3-41B9-9D25-C5A52614B708}" srcId="{A1CF1324-FB69-44FE-8CF8-723823B2C088}" destId="{E53CA206-DC35-4F66-8EBD-3FE6474B84AD}" srcOrd="1" destOrd="0" parTransId="{C970C878-00DD-485B-8533-359C183523CD}" sibTransId="{6BC5DA93-CC55-4848-819B-3EBC96B226A1}"/>
    <dgm:cxn modelId="{D1D8C353-23FB-4AF2-B366-11BD0B5C2C20}" type="presOf" srcId="{E53CA206-DC35-4F66-8EBD-3FE6474B84AD}" destId="{55E60652-150F-4CF4-B058-52AC32B3DCEA}" srcOrd="0" destOrd="0" presId="urn:microsoft.com/office/officeart/2005/8/layout/vList5"/>
    <dgm:cxn modelId="{D4DF2995-BFAF-4021-89DD-6035BCAE2F8B}" type="presOf" srcId="{A1CF1324-FB69-44FE-8CF8-723823B2C088}" destId="{DF9D07FE-0B23-43D1-98E1-3185BFFFA715}" srcOrd="0" destOrd="0" presId="urn:microsoft.com/office/officeart/2005/8/layout/vList5"/>
    <dgm:cxn modelId="{63CF1902-36A4-4B31-8768-F18C18EBF466}" type="presParOf" srcId="{DF9D07FE-0B23-43D1-98E1-3185BFFFA715}" destId="{0118886D-D0FA-4089-ABF2-5EA55A6F3667}" srcOrd="0" destOrd="0" presId="urn:microsoft.com/office/officeart/2005/8/layout/vList5"/>
    <dgm:cxn modelId="{DD4BDA98-9AA1-478E-B3C7-151F83E4E467}" type="presParOf" srcId="{0118886D-D0FA-4089-ABF2-5EA55A6F3667}" destId="{5A9D69DF-51FD-4B41-9AB2-FE9CBDF98554}" srcOrd="0" destOrd="0" presId="urn:microsoft.com/office/officeart/2005/8/layout/vList5"/>
    <dgm:cxn modelId="{8B58D2DD-C809-48DD-A258-ADE1363FEDF5}" type="presParOf" srcId="{DF9D07FE-0B23-43D1-98E1-3185BFFFA715}" destId="{ECE25CF6-8F50-4338-91E7-8A44C449C0C3}" srcOrd="1" destOrd="0" presId="urn:microsoft.com/office/officeart/2005/8/layout/vList5"/>
    <dgm:cxn modelId="{BD36EE17-B464-4F61-AE7C-0BED2AF2A097}" type="presParOf" srcId="{DF9D07FE-0B23-43D1-98E1-3185BFFFA715}" destId="{0323376E-3612-40B0-A80F-4971A7D63737}" srcOrd="2" destOrd="0" presId="urn:microsoft.com/office/officeart/2005/8/layout/vList5"/>
    <dgm:cxn modelId="{F5D04D25-3FF2-46A0-94EE-A7EB4D1BBB9E}" type="presParOf" srcId="{0323376E-3612-40B0-A80F-4971A7D63737}" destId="{55E60652-150F-4CF4-B058-52AC32B3DCEA}" srcOrd="0" destOrd="0" presId="urn:microsoft.com/office/officeart/2005/8/layout/vList5"/>
    <dgm:cxn modelId="{091CFC13-661B-4A43-845D-8D62AFEEE343}" type="presParOf" srcId="{DF9D07FE-0B23-43D1-98E1-3185BFFFA715}" destId="{0ED5CE65-36F5-4950-9128-3625CFB930CA}" srcOrd="3" destOrd="0" presId="urn:microsoft.com/office/officeart/2005/8/layout/vList5"/>
    <dgm:cxn modelId="{C73235F5-2123-48BC-9A96-C4DB50EA20A2}" type="presParOf" srcId="{DF9D07FE-0B23-43D1-98E1-3185BFFFA715}" destId="{7235189F-F2E3-476D-9C61-C25FB97658EC}" srcOrd="4" destOrd="0" presId="urn:microsoft.com/office/officeart/2005/8/layout/vList5"/>
    <dgm:cxn modelId="{17B058B8-2D50-45C3-8E32-B3BF863FCC12}" type="presParOf" srcId="{7235189F-F2E3-476D-9C61-C25FB97658EC}" destId="{86FE4CE1-3649-4378-B969-CF9A4222A4D6}" srcOrd="0"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94EFEB-3216-4662-B325-2C482A37C1A6}">
      <dsp:nvSpPr>
        <dsp:cNvPr id="0" name=""/>
        <dsp:cNvSpPr/>
      </dsp:nvSpPr>
      <dsp:spPr>
        <a:xfrm>
          <a:off x="4436976" y="1203119"/>
          <a:ext cx="3475067" cy="402073"/>
        </a:xfrm>
        <a:custGeom>
          <a:avLst/>
          <a:gdLst/>
          <a:ahLst/>
          <a:cxnLst/>
          <a:rect l="0" t="0" r="0" b="0"/>
          <a:pathLst>
            <a:path>
              <a:moveTo>
                <a:pt x="0" y="0"/>
              </a:moveTo>
              <a:lnTo>
                <a:pt x="0" y="201036"/>
              </a:lnTo>
              <a:lnTo>
                <a:pt x="3475067" y="201036"/>
              </a:lnTo>
              <a:lnTo>
                <a:pt x="3475067" y="40207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FB18D9-F55E-4436-8E4C-FF5FCD5A2141}">
      <dsp:nvSpPr>
        <dsp:cNvPr id="0" name=""/>
        <dsp:cNvSpPr/>
      </dsp:nvSpPr>
      <dsp:spPr>
        <a:xfrm>
          <a:off x="4436976" y="1203119"/>
          <a:ext cx="1158355" cy="402073"/>
        </a:xfrm>
        <a:custGeom>
          <a:avLst/>
          <a:gdLst/>
          <a:ahLst/>
          <a:cxnLst/>
          <a:rect l="0" t="0" r="0" b="0"/>
          <a:pathLst>
            <a:path>
              <a:moveTo>
                <a:pt x="0" y="0"/>
              </a:moveTo>
              <a:lnTo>
                <a:pt x="0" y="201036"/>
              </a:lnTo>
              <a:lnTo>
                <a:pt x="1158355" y="201036"/>
              </a:lnTo>
              <a:lnTo>
                <a:pt x="1158355" y="40207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3D68C9-81E4-43A6-B373-9DCE92E8ECE6}">
      <dsp:nvSpPr>
        <dsp:cNvPr id="0" name=""/>
        <dsp:cNvSpPr/>
      </dsp:nvSpPr>
      <dsp:spPr>
        <a:xfrm>
          <a:off x="3278621" y="1203119"/>
          <a:ext cx="1158355" cy="402073"/>
        </a:xfrm>
        <a:custGeom>
          <a:avLst/>
          <a:gdLst/>
          <a:ahLst/>
          <a:cxnLst/>
          <a:rect l="0" t="0" r="0" b="0"/>
          <a:pathLst>
            <a:path>
              <a:moveTo>
                <a:pt x="1158355" y="0"/>
              </a:moveTo>
              <a:lnTo>
                <a:pt x="1158355" y="201036"/>
              </a:lnTo>
              <a:lnTo>
                <a:pt x="0" y="201036"/>
              </a:lnTo>
              <a:lnTo>
                <a:pt x="0" y="40207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7337F5-120A-4743-9FA5-AFF984543B19}">
      <dsp:nvSpPr>
        <dsp:cNvPr id="0" name=""/>
        <dsp:cNvSpPr/>
      </dsp:nvSpPr>
      <dsp:spPr>
        <a:xfrm>
          <a:off x="961909" y="1203119"/>
          <a:ext cx="3475067" cy="402073"/>
        </a:xfrm>
        <a:custGeom>
          <a:avLst/>
          <a:gdLst/>
          <a:ahLst/>
          <a:cxnLst/>
          <a:rect l="0" t="0" r="0" b="0"/>
          <a:pathLst>
            <a:path>
              <a:moveTo>
                <a:pt x="3475067" y="0"/>
              </a:moveTo>
              <a:lnTo>
                <a:pt x="3475067" y="201036"/>
              </a:lnTo>
              <a:lnTo>
                <a:pt x="0" y="201036"/>
              </a:lnTo>
              <a:lnTo>
                <a:pt x="0" y="40207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1D09E3-7BCC-4EA3-9B8E-C41ABFE6C509}">
      <dsp:nvSpPr>
        <dsp:cNvPr id="0" name=""/>
        <dsp:cNvSpPr/>
      </dsp:nvSpPr>
      <dsp:spPr>
        <a:xfrm>
          <a:off x="3958317" y="245800"/>
          <a:ext cx="957318" cy="957318"/>
        </a:xfrm>
        <a:prstGeom prst="arc">
          <a:avLst>
            <a:gd name="adj1" fmla="val 13200000"/>
            <a:gd name="adj2" fmla="val 19200000"/>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1FFC16-12B4-4FF3-BE36-3217D7E19ABA}">
      <dsp:nvSpPr>
        <dsp:cNvPr id="0" name=""/>
        <dsp:cNvSpPr/>
      </dsp:nvSpPr>
      <dsp:spPr>
        <a:xfrm>
          <a:off x="3958317" y="245800"/>
          <a:ext cx="957318" cy="957318"/>
        </a:xfrm>
        <a:prstGeom prst="arc">
          <a:avLst>
            <a:gd name="adj1" fmla="val 2400000"/>
            <a:gd name="adj2" fmla="val 8400000"/>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F4D5CC-0711-45C8-9465-BE41B9BC0574}">
      <dsp:nvSpPr>
        <dsp:cNvPr id="0" name=""/>
        <dsp:cNvSpPr/>
      </dsp:nvSpPr>
      <dsp:spPr>
        <a:xfrm>
          <a:off x="3479658" y="418117"/>
          <a:ext cx="1914637" cy="61268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_tradnl" sz="1600" b="1" kern="1200" dirty="0"/>
            <a:t>Fijación del salario</a:t>
          </a:r>
          <a:endParaRPr lang="es-ES" sz="1600" b="1" kern="1200" dirty="0"/>
        </a:p>
      </dsp:txBody>
      <dsp:txXfrm>
        <a:off x="3479658" y="418117"/>
        <a:ext cx="1914637" cy="612684"/>
      </dsp:txXfrm>
    </dsp:sp>
    <dsp:sp modelId="{4A67DEA9-3974-4064-A547-E6C90ED38F8E}">
      <dsp:nvSpPr>
        <dsp:cNvPr id="0" name=""/>
        <dsp:cNvSpPr/>
      </dsp:nvSpPr>
      <dsp:spPr>
        <a:xfrm>
          <a:off x="483249" y="1605193"/>
          <a:ext cx="957318" cy="957318"/>
        </a:xfrm>
        <a:prstGeom prst="arc">
          <a:avLst>
            <a:gd name="adj1" fmla="val 13200000"/>
            <a:gd name="adj2" fmla="val 19200000"/>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9C1CCB-DC69-40D9-93F9-B4674B866E47}">
      <dsp:nvSpPr>
        <dsp:cNvPr id="0" name=""/>
        <dsp:cNvSpPr/>
      </dsp:nvSpPr>
      <dsp:spPr>
        <a:xfrm>
          <a:off x="483249" y="1605193"/>
          <a:ext cx="957318" cy="957318"/>
        </a:xfrm>
        <a:prstGeom prst="arc">
          <a:avLst>
            <a:gd name="adj1" fmla="val 2400000"/>
            <a:gd name="adj2" fmla="val 8400000"/>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762619-DFE3-4B50-8703-CB8E17F5EDAD}">
      <dsp:nvSpPr>
        <dsp:cNvPr id="0" name=""/>
        <dsp:cNvSpPr/>
      </dsp:nvSpPr>
      <dsp:spPr>
        <a:xfrm>
          <a:off x="4590" y="1777510"/>
          <a:ext cx="1914637" cy="61268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_tradnl" sz="1600" b="1" kern="1200" dirty="0"/>
            <a:t>Salario Mínimo Interprofesional</a:t>
          </a:r>
          <a:endParaRPr lang="es-ES" sz="1600" b="1" kern="1200" dirty="0"/>
        </a:p>
      </dsp:txBody>
      <dsp:txXfrm>
        <a:off x="4590" y="1777510"/>
        <a:ext cx="1914637" cy="612684"/>
      </dsp:txXfrm>
    </dsp:sp>
    <dsp:sp modelId="{6B15E928-4B1C-4BD1-8D8F-A66C16A6FD55}">
      <dsp:nvSpPr>
        <dsp:cNvPr id="0" name=""/>
        <dsp:cNvSpPr/>
      </dsp:nvSpPr>
      <dsp:spPr>
        <a:xfrm>
          <a:off x="2799961" y="1605193"/>
          <a:ext cx="957318" cy="957318"/>
        </a:xfrm>
        <a:prstGeom prst="arc">
          <a:avLst>
            <a:gd name="adj1" fmla="val 13200000"/>
            <a:gd name="adj2" fmla="val 19200000"/>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38108D-7894-436F-98B2-55F21C703910}">
      <dsp:nvSpPr>
        <dsp:cNvPr id="0" name=""/>
        <dsp:cNvSpPr/>
      </dsp:nvSpPr>
      <dsp:spPr>
        <a:xfrm>
          <a:off x="2799961" y="1605193"/>
          <a:ext cx="957318" cy="957318"/>
        </a:xfrm>
        <a:prstGeom prst="arc">
          <a:avLst>
            <a:gd name="adj1" fmla="val 2400000"/>
            <a:gd name="adj2" fmla="val 8400000"/>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21889E-2E4F-4A93-B454-44F8DDE75769}">
      <dsp:nvSpPr>
        <dsp:cNvPr id="0" name=""/>
        <dsp:cNvSpPr/>
      </dsp:nvSpPr>
      <dsp:spPr>
        <a:xfrm>
          <a:off x="2321302" y="1777510"/>
          <a:ext cx="1914637" cy="61268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_tradnl" sz="1600" b="1" kern="1200" dirty="0"/>
            <a:t>Salario del Convenio Colectivo</a:t>
          </a:r>
          <a:endParaRPr lang="es-ES" sz="1600" b="1" kern="1200" dirty="0"/>
        </a:p>
      </dsp:txBody>
      <dsp:txXfrm>
        <a:off x="2321302" y="1777510"/>
        <a:ext cx="1914637" cy="612684"/>
      </dsp:txXfrm>
    </dsp:sp>
    <dsp:sp modelId="{CA0740CF-1498-405F-8559-ECD85DADE0FC}">
      <dsp:nvSpPr>
        <dsp:cNvPr id="0" name=""/>
        <dsp:cNvSpPr/>
      </dsp:nvSpPr>
      <dsp:spPr>
        <a:xfrm>
          <a:off x="5116673" y="1605193"/>
          <a:ext cx="957318" cy="957318"/>
        </a:xfrm>
        <a:prstGeom prst="arc">
          <a:avLst>
            <a:gd name="adj1" fmla="val 13200000"/>
            <a:gd name="adj2" fmla="val 19200000"/>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907557-0D34-4083-B7C4-87B10EB32B84}">
      <dsp:nvSpPr>
        <dsp:cNvPr id="0" name=""/>
        <dsp:cNvSpPr/>
      </dsp:nvSpPr>
      <dsp:spPr>
        <a:xfrm>
          <a:off x="5116673" y="1605193"/>
          <a:ext cx="957318" cy="957318"/>
        </a:xfrm>
        <a:prstGeom prst="arc">
          <a:avLst>
            <a:gd name="adj1" fmla="val 2400000"/>
            <a:gd name="adj2" fmla="val 8400000"/>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D3DC4B-6552-41C5-BFD5-CC6CCBD14B3C}">
      <dsp:nvSpPr>
        <dsp:cNvPr id="0" name=""/>
        <dsp:cNvSpPr/>
      </dsp:nvSpPr>
      <dsp:spPr>
        <a:xfrm>
          <a:off x="4638013" y="1777510"/>
          <a:ext cx="1914637" cy="61268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_tradnl" sz="1600" b="1" kern="1200" dirty="0"/>
            <a:t>Salario del contrato de trabajo</a:t>
          </a:r>
          <a:endParaRPr lang="es-ES" sz="1600" b="1" kern="1200" dirty="0"/>
        </a:p>
      </dsp:txBody>
      <dsp:txXfrm>
        <a:off x="4638013" y="1777510"/>
        <a:ext cx="1914637" cy="612684"/>
      </dsp:txXfrm>
    </dsp:sp>
    <dsp:sp modelId="{F815CE7D-FD0C-4023-9F60-5AFE5C530032}">
      <dsp:nvSpPr>
        <dsp:cNvPr id="0" name=""/>
        <dsp:cNvSpPr/>
      </dsp:nvSpPr>
      <dsp:spPr>
        <a:xfrm>
          <a:off x="7433385" y="1605193"/>
          <a:ext cx="957318" cy="957318"/>
        </a:xfrm>
        <a:prstGeom prst="arc">
          <a:avLst>
            <a:gd name="adj1" fmla="val 13200000"/>
            <a:gd name="adj2" fmla="val 19200000"/>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76B1FC-A12D-4F8E-A384-D6AA36C37737}">
      <dsp:nvSpPr>
        <dsp:cNvPr id="0" name=""/>
        <dsp:cNvSpPr/>
      </dsp:nvSpPr>
      <dsp:spPr>
        <a:xfrm>
          <a:off x="7433385" y="1605193"/>
          <a:ext cx="957318" cy="957318"/>
        </a:xfrm>
        <a:prstGeom prst="arc">
          <a:avLst>
            <a:gd name="adj1" fmla="val 2400000"/>
            <a:gd name="adj2" fmla="val 8400000"/>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3552A7-ADB0-48C6-BAC5-E1E07BEEBE15}">
      <dsp:nvSpPr>
        <dsp:cNvPr id="0" name=""/>
        <dsp:cNvSpPr/>
      </dsp:nvSpPr>
      <dsp:spPr>
        <a:xfrm>
          <a:off x="6954725" y="1777510"/>
          <a:ext cx="1914637" cy="61268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_tradnl" sz="1600" b="1" kern="1200" dirty="0"/>
            <a:t>Modificación del salario en Convenio y/o Contrato</a:t>
          </a:r>
          <a:endParaRPr lang="es-ES" sz="1600" b="1" kern="1200" dirty="0"/>
        </a:p>
      </dsp:txBody>
      <dsp:txXfrm>
        <a:off x="6954725" y="1777510"/>
        <a:ext cx="1914637" cy="61268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F010B4-73DE-412D-975D-65959F2C268F}">
      <dsp:nvSpPr>
        <dsp:cNvPr id="0" name=""/>
        <dsp:cNvSpPr/>
      </dsp:nvSpPr>
      <dsp:spPr>
        <a:xfrm>
          <a:off x="1176" y="382582"/>
          <a:ext cx="4036247" cy="79174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725" tIns="57150" rIns="85725" bIns="57150" numCol="1" spcCol="1270" anchor="ctr" anchorCtr="0">
          <a:noAutofit/>
        </a:bodyPr>
        <a:lstStyle/>
        <a:p>
          <a:pPr marL="0" lvl="0" indent="0" algn="ctr" defTabSz="2000250" rtl="0">
            <a:lnSpc>
              <a:spcPct val="90000"/>
            </a:lnSpc>
            <a:spcBef>
              <a:spcPct val="0"/>
            </a:spcBef>
            <a:spcAft>
              <a:spcPct val="35000"/>
            </a:spcAft>
            <a:buNone/>
          </a:pPr>
          <a:r>
            <a:rPr lang="es-ES" sz="4500" kern="1200" dirty="0"/>
            <a:t>DEDUCCIONES:</a:t>
          </a:r>
        </a:p>
      </dsp:txBody>
      <dsp:txXfrm>
        <a:off x="24365" y="405771"/>
        <a:ext cx="3989869" cy="745369"/>
      </dsp:txXfrm>
    </dsp:sp>
    <dsp:sp modelId="{016FFB16-5E25-4C89-A09A-A44A7B988603}">
      <dsp:nvSpPr>
        <dsp:cNvPr id="0" name=""/>
        <dsp:cNvSpPr/>
      </dsp:nvSpPr>
      <dsp:spPr>
        <a:xfrm>
          <a:off x="404801" y="1174329"/>
          <a:ext cx="403624" cy="593810"/>
        </a:xfrm>
        <a:custGeom>
          <a:avLst/>
          <a:gdLst/>
          <a:ahLst/>
          <a:cxnLst/>
          <a:rect l="0" t="0" r="0" b="0"/>
          <a:pathLst>
            <a:path>
              <a:moveTo>
                <a:pt x="0" y="0"/>
              </a:moveTo>
              <a:lnTo>
                <a:pt x="0" y="593810"/>
              </a:lnTo>
              <a:lnTo>
                <a:pt x="403624" y="59381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741FBB-60C1-4A4C-9D86-1D1C9A76B1D8}">
      <dsp:nvSpPr>
        <dsp:cNvPr id="0" name=""/>
        <dsp:cNvSpPr/>
      </dsp:nvSpPr>
      <dsp:spPr>
        <a:xfrm>
          <a:off x="808425" y="1372266"/>
          <a:ext cx="3228985" cy="79174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0">
            <a:lnSpc>
              <a:spcPct val="90000"/>
            </a:lnSpc>
            <a:spcBef>
              <a:spcPct val="0"/>
            </a:spcBef>
            <a:spcAft>
              <a:spcPct val="35000"/>
            </a:spcAft>
            <a:buNone/>
          </a:pPr>
          <a:r>
            <a:rPr lang="es-ES" sz="2400" kern="1200" dirty="0"/>
            <a:t>1. Cotizaciones a la Seguridad Social</a:t>
          </a:r>
        </a:p>
      </dsp:txBody>
      <dsp:txXfrm>
        <a:off x="831614" y="1395455"/>
        <a:ext cx="3182607" cy="745369"/>
      </dsp:txXfrm>
    </dsp:sp>
    <dsp:sp modelId="{51E9F099-C230-4DB0-A57B-B3022B1D2269}">
      <dsp:nvSpPr>
        <dsp:cNvPr id="0" name=""/>
        <dsp:cNvSpPr/>
      </dsp:nvSpPr>
      <dsp:spPr>
        <a:xfrm>
          <a:off x="404801" y="1174329"/>
          <a:ext cx="403624" cy="1583494"/>
        </a:xfrm>
        <a:custGeom>
          <a:avLst/>
          <a:gdLst/>
          <a:ahLst/>
          <a:cxnLst/>
          <a:rect l="0" t="0" r="0" b="0"/>
          <a:pathLst>
            <a:path>
              <a:moveTo>
                <a:pt x="0" y="0"/>
              </a:moveTo>
              <a:lnTo>
                <a:pt x="0" y="1583494"/>
              </a:lnTo>
              <a:lnTo>
                <a:pt x="403624" y="158349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756442-0057-43B0-A220-915111161BB3}">
      <dsp:nvSpPr>
        <dsp:cNvPr id="0" name=""/>
        <dsp:cNvSpPr/>
      </dsp:nvSpPr>
      <dsp:spPr>
        <a:xfrm>
          <a:off x="808425" y="2361949"/>
          <a:ext cx="3228985" cy="79174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0">
            <a:lnSpc>
              <a:spcPct val="90000"/>
            </a:lnSpc>
            <a:spcBef>
              <a:spcPct val="0"/>
            </a:spcBef>
            <a:spcAft>
              <a:spcPct val="35000"/>
            </a:spcAft>
            <a:buNone/>
          </a:pPr>
          <a:r>
            <a:rPr lang="es-ES" sz="2400" kern="1200" dirty="0"/>
            <a:t>2. IRPF</a:t>
          </a:r>
        </a:p>
      </dsp:txBody>
      <dsp:txXfrm>
        <a:off x="831614" y="2385138"/>
        <a:ext cx="3182607" cy="745369"/>
      </dsp:txXfrm>
    </dsp:sp>
    <dsp:sp modelId="{C5AEAF92-F32E-4C55-98CF-9267C7BE618F}">
      <dsp:nvSpPr>
        <dsp:cNvPr id="0" name=""/>
        <dsp:cNvSpPr/>
      </dsp:nvSpPr>
      <dsp:spPr>
        <a:xfrm>
          <a:off x="404801" y="1174329"/>
          <a:ext cx="403624" cy="2573177"/>
        </a:xfrm>
        <a:custGeom>
          <a:avLst/>
          <a:gdLst/>
          <a:ahLst/>
          <a:cxnLst/>
          <a:rect l="0" t="0" r="0" b="0"/>
          <a:pathLst>
            <a:path>
              <a:moveTo>
                <a:pt x="0" y="0"/>
              </a:moveTo>
              <a:lnTo>
                <a:pt x="0" y="2573177"/>
              </a:lnTo>
              <a:lnTo>
                <a:pt x="403624" y="2573177"/>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6F103E-F066-4910-A2FE-C031F30ADC78}">
      <dsp:nvSpPr>
        <dsp:cNvPr id="0" name=""/>
        <dsp:cNvSpPr/>
      </dsp:nvSpPr>
      <dsp:spPr>
        <a:xfrm>
          <a:off x="808425" y="3351633"/>
          <a:ext cx="3228985" cy="79174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0">
            <a:lnSpc>
              <a:spcPct val="90000"/>
            </a:lnSpc>
            <a:spcBef>
              <a:spcPct val="0"/>
            </a:spcBef>
            <a:spcAft>
              <a:spcPct val="35000"/>
            </a:spcAft>
            <a:buNone/>
          </a:pPr>
          <a:r>
            <a:rPr lang="es-ES" sz="2400" kern="1200" dirty="0"/>
            <a:t>3. Otros descuentos: EJ. anticipos</a:t>
          </a:r>
        </a:p>
      </dsp:txBody>
      <dsp:txXfrm>
        <a:off x="831614" y="3374822"/>
        <a:ext cx="3182607" cy="74536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F010B4-73DE-412D-975D-65959F2C268F}">
      <dsp:nvSpPr>
        <dsp:cNvPr id="0" name=""/>
        <dsp:cNvSpPr/>
      </dsp:nvSpPr>
      <dsp:spPr>
        <a:xfrm>
          <a:off x="252774" y="142"/>
          <a:ext cx="2714288" cy="53243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rtl="0">
            <a:lnSpc>
              <a:spcPct val="90000"/>
            </a:lnSpc>
            <a:spcBef>
              <a:spcPct val="0"/>
            </a:spcBef>
            <a:spcAft>
              <a:spcPct val="35000"/>
            </a:spcAft>
            <a:buNone/>
          </a:pPr>
          <a:r>
            <a:rPr lang="es-ES" sz="3000" kern="1200" dirty="0"/>
            <a:t>DEVENGOS:</a:t>
          </a:r>
        </a:p>
      </dsp:txBody>
      <dsp:txXfrm>
        <a:off x="268368" y="15736"/>
        <a:ext cx="2683100" cy="501244"/>
      </dsp:txXfrm>
    </dsp:sp>
    <dsp:sp modelId="{016FFB16-5E25-4C89-A09A-A44A7B988603}">
      <dsp:nvSpPr>
        <dsp:cNvPr id="0" name=""/>
        <dsp:cNvSpPr/>
      </dsp:nvSpPr>
      <dsp:spPr>
        <a:xfrm>
          <a:off x="524203" y="532574"/>
          <a:ext cx="271428" cy="399324"/>
        </a:xfrm>
        <a:custGeom>
          <a:avLst/>
          <a:gdLst/>
          <a:ahLst/>
          <a:cxnLst/>
          <a:rect l="0" t="0" r="0" b="0"/>
          <a:pathLst>
            <a:path>
              <a:moveTo>
                <a:pt x="0" y="0"/>
              </a:moveTo>
              <a:lnTo>
                <a:pt x="0" y="399324"/>
              </a:lnTo>
              <a:lnTo>
                <a:pt x="271428" y="3993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741FBB-60C1-4A4C-9D86-1D1C9A76B1D8}">
      <dsp:nvSpPr>
        <dsp:cNvPr id="0" name=""/>
        <dsp:cNvSpPr/>
      </dsp:nvSpPr>
      <dsp:spPr>
        <a:xfrm>
          <a:off x="795632" y="665683"/>
          <a:ext cx="2984024" cy="532432"/>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rtl="0">
            <a:lnSpc>
              <a:spcPct val="90000"/>
            </a:lnSpc>
            <a:spcBef>
              <a:spcPct val="0"/>
            </a:spcBef>
            <a:spcAft>
              <a:spcPct val="35000"/>
            </a:spcAft>
            <a:buNone/>
          </a:pPr>
          <a:r>
            <a:rPr lang="es-ES" sz="1600" kern="1200" dirty="0"/>
            <a:t>1. Salario Base</a:t>
          </a:r>
        </a:p>
      </dsp:txBody>
      <dsp:txXfrm>
        <a:off x="811226" y="681277"/>
        <a:ext cx="2952836" cy="501244"/>
      </dsp:txXfrm>
    </dsp:sp>
    <dsp:sp modelId="{51E9F099-C230-4DB0-A57B-B3022B1D2269}">
      <dsp:nvSpPr>
        <dsp:cNvPr id="0" name=""/>
        <dsp:cNvSpPr/>
      </dsp:nvSpPr>
      <dsp:spPr>
        <a:xfrm>
          <a:off x="524203" y="532574"/>
          <a:ext cx="271428" cy="1064865"/>
        </a:xfrm>
        <a:custGeom>
          <a:avLst/>
          <a:gdLst/>
          <a:ahLst/>
          <a:cxnLst/>
          <a:rect l="0" t="0" r="0" b="0"/>
          <a:pathLst>
            <a:path>
              <a:moveTo>
                <a:pt x="0" y="0"/>
              </a:moveTo>
              <a:lnTo>
                <a:pt x="0" y="1064865"/>
              </a:lnTo>
              <a:lnTo>
                <a:pt x="271428" y="10648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756442-0057-43B0-A220-915111161BB3}">
      <dsp:nvSpPr>
        <dsp:cNvPr id="0" name=""/>
        <dsp:cNvSpPr/>
      </dsp:nvSpPr>
      <dsp:spPr>
        <a:xfrm>
          <a:off x="795632" y="1331223"/>
          <a:ext cx="2984024" cy="532432"/>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2250053"/>
              <a:satOff val="-3376"/>
              <a:lumOff val="-5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rtl="0">
            <a:lnSpc>
              <a:spcPct val="90000"/>
            </a:lnSpc>
            <a:spcBef>
              <a:spcPct val="0"/>
            </a:spcBef>
            <a:spcAft>
              <a:spcPct val="35000"/>
            </a:spcAft>
            <a:buNone/>
          </a:pPr>
          <a:r>
            <a:rPr lang="es-ES" sz="1600" kern="1200" dirty="0"/>
            <a:t>2. Complementos salariales</a:t>
          </a:r>
        </a:p>
      </dsp:txBody>
      <dsp:txXfrm>
        <a:off x="811226" y="1346817"/>
        <a:ext cx="2952836" cy="501244"/>
      </dsp:txXfrm>
    </dsp:sp>
    <dsp:sp modelId="{033D5130-FEDA-4608-BD53-E999982AFE24}">
      <dsp:nvSpPr>
        <dsp:cNvPr id="0" name=""/>
        <dsp:cNvSpPr/>
      </dsp:nvSpPr>
      <dsp:spPr>
        <a:xfrm>
          <a:off x="524203" y="532574"/>
          <a:ext cx="271428" cy="1730406"/>
        </a:xfrm>
        <a:custGeom>
          <a:avLst/>
          <a:gdLst/>
          <a:ahLst/>
          <a:cxnLst/>
          <a:rect l="0" t="0" r="0" b="0"/>
          <a:pathLst>
            <a:path>
              <a:moveTo>
                <a:pt x="0" y="0"/>
              </a:moveTo>
              <a:lnTo>
                <a:pt x="0" y="1730406"/>
              </a:lnTo>
              <a:lnTo>
                <a:pt x="271428" y="173040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556E9A-E466-491A-922B-B5E05A0FACD2}">
      <dsp:nvSpPr>
        <dsp:cNvPr id="0" name=""/>
        <dsp:cNvSpPr/>
      </dsp:nvSpPr>
      <dsp:spPr>
        <a:xfrm>
          <a:off x="795632" y="1996764"/>
          <a:ext cx="2984024" cy="532432"/>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4500106"/>
              <a:satOff val="-6752"/>
              <a:lumOff val="-109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rtl="0">
            <a:lnSpc>
              <a:spcPct val="90000"/>
            </a:lnSpc>
            <a:spcBef>
              <a:spcPct val="0"/>
            </a:spcBef>
            <a:spcAft>
              <a:spcPct val="35000"/>
            </a:spcAft>
            <a:buNone/>
          </a:pPr>
          <a:r>
            <a:rPr lang="es-ES" sz="1600" kern="1200" dirty="0"/>
            <a:t>3. Complementos extrasalariales (SUPLIDOS)</a:t>
          </a:r>
        </a:p>
      </dsp:txBody>
      <dsp:txXfrm>
        <a:off x="811226" y="2012358"/>
        <a:ext cx="2952836" cy="501244"/>
      </dsp:txXfrm>
    </dsp:sp>
    <dsp:sp modelId="{C5AEAF92-F32E-4C55-98CF-9267C7BE618F}">
      <dsp:nvSpPr>
        <dsp:cNvPr id="0" name=""/>
        <dsp:cNvSpPr/>
      </dsp:nvSpPr>
      <dsp:spPr>
        <a:xfrm>
          <a:off x="524203" y="532574"/>
          <a:ext cx="271428" cy="2395946"/>
        </a:xfrm>
        <a:custGeom>
          <a:avLst/>
          <a:gdLst/>
          <a:ahLst/>
          <a:cxnLst/>
          <a:rect l="0" t="0" r="0" b="0"/>
          <a:pathLst>
            <a:path>
              <a:moveTo>
                <a:pt x="0" y="0"/>
              </a:moveTo>
              <a:lnTo>
                <a:pt x="0" y="2395946"/>
              </a:lnTo>
              <a:lnTo>
                <a:pt x="271428" y="239594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6F103E-F066-4910-A2FE-C031F30ADC78}">
      <dsp:nvSpPr>
        <dsp:cNvPr id="0" name=""/>
        <dsp:cNvSpPr/>
      </dsp:nvSpPr>
      <dsp:spPr>
        <a:xfrm>
          <a:off x="795632" y="2662305"/>
          <a:ext cx="2984024" cy="532432"/>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6750158"/>
              <a:satOff val="-10128"/>
              <a:lumOff val="-164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rtl="0">
            <a:lnSpc>
              <a:spcPct val="90000"/>
            </a:lnSpc>
            <a:spcBef>
              <a:spcPct val="0"/>
            </a:spcBef>
            <a:spcAft>
              <a:spcPct val="35000"/>
            </a:spcAft>
            <a:buNone/>
          </a:pPr>
          <a:r>
            <a:rPr lang="es-ES" sz="1600" kern="1200" dirty="0"/>
            <a:t>4. Pagas extraordinarias</a:t>
          </a:r>
        </a:p>
      </dsp:txBody>
      <dsp:txXfrm>
        <a:off x="811226" y="2677899"/>
        <a:ext cx="2952836" cy="501244"/>
      </dsp:txXfrm>
    </dsp:sp>
    <dsp:sp modelId="{9B6C3FE3-B24C-427D-8C27-BEE1EFB0AB18}">
      <dsp:nvSpPr>
        <dsp:cNvPr id="0" name=""/>
        <dsp:cNvSpPr/>
      </dsp:nvSpPr>
      <dsp:spPr>
        <a:xfrm>
          <a:off x="524203" y="532574"/>
          <a:ext cx="271428" cy="3061487"/>
        </a:xfrm>
        <a:custGeom>
          <a:avLst/>
          <a:gdLst/>
          <a:ahLst/>
          <a:cxnLst/>
          <a:rect l="0" t="0" r="0" b="0"/>
          <a:pathLst>
            <a:path>
              <a:moveTo>
                <a:pt x="0" y="0"/>
              </a:moveTo>
              <a:lnTo>
                <a:pt x="0" y="3061487"/>
              </a:lnTo>
              <a:lnTo>
                <a:pt x="271428" y="306148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2F07F2-048D-42DA-909E-4FF47AA995FD}">
      <dsp:nvSpPr>
        <dsp:cNvPr id="0" name=""/>
        <dsp:cNvSpPr/>
      </dsp:nvSpPr>
      <dsp:spPr>
        <a:xfrm>
          <a:off x="795632" y="3327846"/>
          <a:ext cx="2990192" cy="532432"/>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9000211"/>
              <a:satOff val="-13504"/>
              <a:lumOff val="-21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rtl="0">
            <a:lnSpc>
              <a:spcPct val="90000"/>
            </a:lnSpc>
            <a:spcBef>
              <a:spcPct val="0"/>
            </a:spcBef>
            <a:spcAft>
              <a:spcPct val="35000"/>
            </a:spcAft>
            <a:buNone/>
          </a:pPr>
          <a:r>
            <a:rPr lang="es-ES" sz="1600" kern="1200" dirty="0"/>
            <a:t>5. Salario en especie</a:t>
          </a:r>
        </a:p>
      </dsp:txBody>
      <dsp:txXfrm>
        <a:off x="811226" y="3343440"/>
        <a:ext cx="2959004" cy="501244"/>
      </dsp:txXfrm>
    </dsp:sp>
    <dsp:sp modelId="{834AC67C-D111-4DE3-97A6-8C67BC8B7C37}">
      <dsp:nvSpPr>
        <dsp:cNvPr id="0" name=""/>
        <dsp:cNvSpPr/>
      </dsp:nvSpPr>
      <dsp:spPr>
        <a:xfrm>
          <a:off x="524203" y="532574"/>
          <a:ext cx="271428" cy="3727028"/>
        </a:xfrm>
        <a:custGeom>
          <a:avLst/>
          <a:gdLst/>
          <a:ahLst/>
          <a:cxnLst/>
          <a:rect l="0" t="0" r="0" b="0"/>
          <a:pathLst>
            <a:path>
              <a:moveTo>
                <a:pt x="0" y="0"/>
              </a:moveTo>
              <a:lnTo>
                <a:pt x="0" y="3727028"/>
              </a:lnTo>
              <a:lnTo>
                <a:pt x="271428" y="372702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A91915-8BD7-455E-AC3E-217140BECB29}">
      <dsp:nvSpPr>
        <dsp:cNvPr id="0" name=""/>
        <dsp:cNvSpPr/>
      </dsp:nvSpPr>
      <dsp:spPr>
        <a:xfrm>
          <a:off x="795632" y="3993387"/>
          <a:ext cx="2990192" cy="532432"/>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11250264"/>
              <a:satOff val="-16880"/>
              <a:lumOff val="-274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rtl="0">
            <a:lnSpc>
              <a:spcPct val="90000"/>
            </a:lnSpc>
            <a:spcBef>
              <a:spcPct val="0"/>
            </a:spcBef>
            <a:spcAft>
              <a:spcPct val="35000"/>
            </a:spcAft>
            <a:buNone/>
          </a:pPr>
          <a:r>
            <a:rPr lang="es-ES" sz="1600" kern="1200" dirty="0"/>
            <a:t>6. Indemnizaciones, prestaciones de SS, etc.</a:t>
          </a:r>
        </a:p>
      </dsp:txBody>
      <dsp:txXfrm>
        <a:off x="811226" y="4008981"/>
        <a:ext cx="2959004" cy="50124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6CBED7-420A-419C-868D-860732ED7241}">
      <dsp:nvSpPr>
        <dsp:cNvPr id="0" name=""/>
        <dsp:cNvSpPr/>
      </dsp:nvSpPr>
      <dsp:spPr>
        <a:xfrm>
          <a:off x="0" y="53789"/>
          <a:ext cx="8842497" cy="2144610"/>
        </a:xfrm>
        <a:prstGeom prst="roundRect">
          <a:avLst/>
        </a:prstGeom>
        <a:gradFill rotWithShape="0">
          <a:gsLst>
            <a:gs pos="0">
              <a:schemeClr val="accent1">
                <a:shade val="80000"/>
                <a:hueOff val="0"/>
                <a:satOff val="0"/>
                <a:lumOff val="0"/>
                <a:alphaOff val="0"/>
                <a:tint val="50000"/>
                <a:satMod val="300000"/>
              </a:schemeClr>
            </a:gs>
            <a:gs pos="35000">
              <a:schemeClr val="accent1">
                <a:shade val="80000"/>
                <a:hueOff val="0"/>
                <a:satOff val="0"/>
                <a:lumOff val="0"/>
                <a:alphaOff val="0"/>
                <a:tint val="37000"/>
                <a:satMod val="300000"/>
              </a:schemeClr>
            </a:gs>
            <a:gs pos="100000">
              <a:schemeClr val="accent1">
                <a:shade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8590" tIns="148590" rIns="148590" bIns="148590" numCol="1" spcCol="1270" anchor="ctr" anchorCtr="0">
          <a:noAutofit/>
        </a:bodyPr>
        <a:lstStyle/>
        <a:p>
          <a:pPr marL="0" lvl="0" indent="0" algn="l" defTabSz="1733550" rtl="0">
            <a:lnSpc>
              <a:spcPct val="90000"/>
            </a:lnSpc>
            <a:spcBef>
              <a:spcPct val="0"/>
            </a:spcBef>
            <a:spcAft>
              <a:spcPct val="35000"/>
            </a:spcAft>
            <a:buNone/>
          </a:pPr>
          <a:r>
            <a:rPr lang="es-ES" sz="3900" kern="1200" dirty="0"/>
            <a:t>Viene determinado por Convenio Colectivo en función de la categoría o grupo profesional.</a:t>
          </a:r>
        </a:p>
      </dsp:txBody>
      <dsp:txXfrm>
        <a:off x="104691" y="158480"/>
        <a:ext cx="8633115" cy="1935228"/>
      </dsp:txXfrm>
    </dsp:sp>
    <dsp:sp modelId="{C5C8CC57-2358-4571-BB08-9E15677D1145}">
      <dsp:nvSpPr>
        <dsp:cNvPr id="0" name=""/>
        <dsp:cNvSpPr/>
      </dsp:nvSpPr>
      <dsp:spPr>
        <a:xfrm>
          <a:off x="0" y="2310720"/>
          <a:ext cx="8842497" cy="2144610"/>
        </a:xfrm>
        <a:prstGeom prst="roundRect">
          <a:avLst/>
        </a:prstGeom>
        <a:gradFill rotWithShape="0">
          <a:gsLst>
            <a:gs pos="0">
              <a:schemeClr val="accent1">
                <a:shade val="80000"/>
                <a:hueOff val="306246"/>
                <a:satOff val="-4392"/>
                <a:lumOff val="25615"/>
                <a:alphaOff val="0"/>
                <a:tint val="50000"/>
                <a:satMod val="300000"/>
              </a:schemeClr>
            </a:gs>
            <a:gs pos="35000">
              <a:schemeClr val="accent1">
                <a:shade val="80000"/>
                <a:hueOff val="306246"/>
                <a:satOff val="-4392"/>
                <a:lumOff val="25615"/>
                <a:alphaOff val="0"/>
                <a:tint val="37000"/>
                <a:satMod val="300000"/>
              </a:schemeClr>
            </a:gs>
            <a:gs pos="100000">
              <a:schemeClr val="accent1">
                <a:shade val="80000"/>
                <a:hueOff val="306246"/>
                <a:satOff val="-4392"/>
                <a:lumOff val="2561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8590" tIns="148590" rIns="148590" bIns="148590" numCol="1" spcCol="1270" anchor="ctr" anchorCtr="0">
          <a:noAutofit/>
        </a:bodyPr>
        <a:lstStyle/>
        <a:p>
          <a:pPr marL="0" lvl="0" indent="0" algn="l" defTabSz="1733550" rtl="0">
            <a:lnSpc>
              <a:spcPct val="90000"/>
            </a:lnSpc>
            <a:spcBef>
              <a:spcPct val="0"/>
            </a:spcBef>
            <a:spcAft>
              <a:spcPct val="35000"/>
            </a:spcAft>
            <a:buNone/>
          </a:pPr>
          <a:r>
            <a:rPr lang="es-ES" sz="3900" kern="1200" dirty="0"/>
            <a:t>Nunca será inferior al SMI</a:t>
          </a:r>
        </a:p>
      </dsp:txBody>
      <dsp:txXfrm>
        <a:off x="104691" y="2415411"/>
        <a:ext cx="8633115" cy="193522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24D03A-4F7F-4E93-B1FE-87BEBD8B8DAB}">
      <dsp:nvSpPr>
        <dsp:cNvPr id="0" name=""/>
        <dsp:cNvSpPr/>
      </dsp:nvSpPr>
      <dsp:spPr>
        <a:xfrm>
          <a:off x="0" y="40144"/>
          <a:ext cx="8784976" cy="623610"/>
        </a:xfrm>
        <a:prstGeom prst="roundRect">
          <a:avLst/>
        </a:prstGeom>
        <a:gradFill rotWithShape="0">
          <a:gsLst>
            <a:gs pos="0">
              <a:schemeClr val="accent2">
                <a:shade val="80000"/>
                <a:hueOff val="0"/>
                <a:satOff val="0"/>
                <a:lumOff val="0"/>
                <a:alphaOff val="0"/>
                <a:tint val="50000"/>
                <a:satMod val="300000"/>
              </a:schemeClr>
            </a:gs>
            <a:gs pos="35000">
              <a:schemeClr val="accent2">
                <a:shade val="80000"/>
                <a:hueOff val="0"/>
                <a:satOff val="0"/>
                <a:lumOff val="0"/>
                <a:alphaOff val="0"/>
                <a:tint val="37000"/>
                <a:satMod val="300000"/>
              </a:schemeClr>
            </a:gs>
            <a:gs pos="100000">
              <a:schemeClr val="accent2">
                <a:shade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s-ES" sz="2600" kern="1200" dirty="0"/>
            <a:t>Se añaden al Salario Base.</a:t>
          </a:r>
        </a:p>
      </dsp:txBody>
      <dsp:txXfrm>
        <a:off x="30442" y="70586"/>
        <a:ext cx="8724092" cy="562726"/>
      </dsp:txXfrm>
    </dsp:sp>
    <dsp:sp modelId="{F4D4C280-C583-4405-BB53-A475D162B019}">
      <dsp:nvSpPr>
        <dsp:cNvPr id="0" name=""/>
        <dsp:cNvSpPr/>
      </dsp:nvSpPr>
      <dsp:spPr>
        <a:xfrm>
          <a:off x="0" y="738634"/>
          <a:ext cx="8784976" cy="623610"/>
        </a:xfrm>
        <a:prstGeom prst="roundRect">
          <a:avLst/>
        </a:prstGeom>
        <a:gradFill rotWithShape="0">
          <a:gsLst>
            <a:gs pos="0">
              <a:schemeClr val="accent2">
                <a:shade val="80000"/>
                <a:hueOff val="-17936"/>
                <a:satOff val="-2012"/>
                <a:lumOff val="12840"/>
                <a:alphaOff val="0"/>
                <a:tint val="50000"/>
                <a:satMod val="300000"/>
              </a:schemeClr>
            </a:gs>
            <a:gs pos="35000">
              <a:schemeClr val="accent2">
                <a:shade val="80000"/>
                <a:hueOff val="-17936"/>
                <a:satOff val="-2012"/>
                <a:lumOff val="12840"/>
                <a:alphaOff val="0"/>
                <a:tint val="37000"/>
                <a:satMod val="300000"/>
              </a:schemeClr>
            </a:gs>
            <a:gs pos="100000">
              <a:schemeClr val="accent2">
                <a:shade val="80000"/>
                <a:hueOff val="-17936"/>
                <a:satOff val="-2012"/>
                <a:lumOff val="1284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s-ES" sz="2600" kern="1200" dirty="0"/>
            <a:t>Se determinan por Convenio Colectivo y/o Pacto individual.</a:t>
          </a:r>
        </a:p>
      </dsp:txBody>
      <dsp:txXfrm>
        <a:off x="30442" y="769076"/>
        <a:ext cx="8724092" cy="562726"/>
      </dsp:txXfrm>
    </dsp:sp>
    <dsp:sp modelId="{CED586E8-CF1A-4673-A0C9-9C2505E6163C}">
      <dsp:nvSpPr>
        <dsp:cNvPr id="0" name=""/>
        <dsp:cNvSpPr/>
      </dsp:nvSpPr>
      <dsp:spPr>
        <a:xfrm>
          <a:off x="0" y="1437124"/>
          <a:ext cx="8784976" cy="623610"/>
        </a:xfrm>
        <a:prstGeom prst="roundRect">
          <a:avLst/>
        </a:prstGeom>
        <a:gradFill rotWithShape="0">
          <a:gsLst>
            <a:gs pos="0">
              <a:schemeClr val="accent2">
                <a:shade val="80000"/>
                <a:hueOff val="-35872"/>
                <a:satOff val="-4024"/>
                <a:lumOff val="25680"/>
                <a:alphaOff val="0"/>
                <a:tint val="50000"/>
                <a:satMod val="300000"/>
              </a:schemeClr>
            </a:gs>
            <a:gs pos="35000">
              <a:schemeClr val="accent2">
                <a:shade val="80000"/>
                <a:hueOff val="-35872"/>
                <a:satOff val="-4024"/>
                <a:lumOff val="25680"/>
                <a:alphaOff val="0"/>
                <a:tint val="37000"/>
                <a:satMod val="300000"/>
              </a:schemeClr>
            </a:gs>
            <a:gs pos="100000">
              <a:schemeClr val="accent2">
                <a:shade val="80000"/>
                <a:hueOff val="-35872"/>
                <a:satOff val="-4024"/>
                <a:lumOff val="2568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s-ES" sz="2600" kern="1200" dirty="0"/>
            <a:t>Ejemplos:</a:t>
          </a:r>
        </a:p>
      </dsp:txBody>
      <dsp:txXfrm>
        <a:off x="30442" y="1467566"/>
        <a:ext cx="8724092" cy="562726"/>
      </dsp:txXfrm>
    </dsp:sp>
    <dsp:sp modelId="{FE66F197-4B6A-4697-BBE3-4248031A65D1}">
      <dsp:nvSpPr>
        <dsp:cNvPr id="0" name=""/>
        <dsp:cNvSpPr/>
      </dsp:nvSpPr>
      <dsp:spPr>
        <a:xfrm>
          <a:off x="0" y="2060735"/>
          <a:ext cx="8784976" cy="3659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8923"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s-ES" sz="2400" u="sng" kern="1200" dirty="0"/>
            <a:t>Personales</a:t>
          </a:r>
          <a:r>
            <a:rPr lang="es-ES" sz="2400" kern="1200" dirty="0"/>
            <a:t>: vinculados a los conocimientos o experiencia del trabajador: Antigüedad, plus de idiomas, posesión de títulos especiales, etc.</a:t>
          </a:r>
        </a:p>
        <a:p>
          <a:pPr marL="228600" lvl="1" indent="-228600" algn="l" defTabSz="1066800" rtl="0">
            <a:lnSpc>
              <a:spcPct val="90000"/>
            </a:lnSpc>
            <a:spcBef>
              <a:spcPct val="0"/>
            </a:spcBef>
            <a:spcAft>
              <a:spcPct val="20000"/>
            </a:spcAft>
            <a:buChar char="•"/>
          </a:pPr>
          <a:r>
            <a:rPr lang="es-ES" sz="2400" u="sng" kern="1200" dirty="0"/>
            <a:t>Puesto de trabajo</a:t>
          </a:r>
          <a:r>
            <a:rPr lang="es-ES" sz="2400" kern="1200" dirty="0"/>
            <a:t>: determinado por las características propias del puesto: Peligrosidad, toxicidad, nocturnidad, </a:t>
          </a:r>
          <a:r>
            <a:rPr lang="es-ES" sz="2400" kern="1200" dirty="0" err="1"/>
            <a:t>turnicidad</a:t>
          </a:r>
          <a:r>
            <a:rPr lang="es-ES" sz="2400" kern="1200" dirty="0"/>
            <a:t>, etc.</a:t>
          </a:r>
        </a:p>
        <a:p>
          <a:pPr marL="228600" lvl="1" indent="-228600" algn="l" defTabSz="1066800" rtl="0">
            <a:lnSpc>
              <a:spcPct val="90000"/>
            </a:lnSpc>
            <a:spcBef>
              <a:spcPct val="0"/>
            </a:spcBef>
            <a:spcAft>
              <a:spcPct val="20000"/>
            </a:spcAft>
            <a:buChar char="•"/>
          </a:pPr>
          <a:r>
            <a:rPr lang="es-ES" sz="2400" u="sng" kern="1200" dirty="0"/>
            <a:t>Por cantidad o calidad del trabajo</a:t>
          </a:r>
          <a:r>
            <a:rPr lang="es-ES" sz="2400" kern="1200" dirty="0"/>
            <a:t>: asociados al rendimiento: productividad, puntualidad, incentivos, etc.</a:t>
          </a:r>
        </a:p>
        <a:p>
          <a:pPr marL="228600" lvl="1" indent="-228600" algn="l" defTabSz="1066800" rtl="0">
            <a:lnSpc>
              <a:spcPct val="90000"/>
            </a:lnSpc>
            <a:spcBef>
              <a:spcPct val="0"/>
            </a:spcBef>
            <a:spcAft>
              <a:spcPct val="20000"/>
            </a:spcAft>
            <a:buChar char="•"/>
          </a:pPr>
          <a:r>
            <a:rPr lang="es-ES" sz="2400" u="sng" kern="1200" dirty="0"/>
            <a:t>De vencimiento superior al mes</a:t>
          </a:r>
          <a:r>
            <a:rPr lang="es-ES" sz="2400" kern="1200" dirty="0"/>
            <a:t>: Las dos pagas extras al año determinadas por Ley y otras pagas negociadas por Convenio Colectivo (paga de beneficios)</a:t>
          </a:r>
        </a:p>
      </dsp:txBody>
      <dsp:txXfrm>
        <a:off x="0" y="2060735"/>
        <a:ext cx="8784976" cy="365976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C61210-AE88-45F8-A2DC-83436C5A4EBB}">
      <dsp:nvSpPr>
        <dsp:cNvPr id="0" name=""/>
        <dsp:cNvSpPr/>
      </dsp:nvSpPr>
      <dsp:spPr>
        <a:xfrm>
          <a:off x="0" y="3882"/>
          <a:ext cx="8928992" cy="756789"/>
        </a:xfrm>
        <a:prstGeom prst="roundRect">
          <a:avLst/>
        </a:prstGeom>
        <a:gradFill rotWithShape="0">
          <a:gsLst>
            <a:gs pos="0">
              <a:schemeClr val="accent3">
                <a:shade val="80000"/>
                <a:hueOff val="0"/>
                <a:satOff val="0"/>
                <a:lumOff val="0"/>
                <a:alphaOff val="0"/>
                <a:tint val="50000"/>
                <a:satMod val="300000"/>
              </a:schemeClr>
            </a:gs>
            <a:gs pos="35000">
              <a:schemeClr val="accent3">
                <a:shade val="80000"/>
                <a:hueOff val="0"/>
                <a:satOff val="0"/>
                <a:lumOff val="0"/>
                <a:alphaOff val="0"/>
                <a:tint val="37000"/>
                <a:satMod val="300000"/>
              </a:schemeClr>
            </a:gs>
            <a:gs pos="100000">
              <a:schemeClr val="accent3">
                <a:shade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s-ES" sz="2000" kern="1200" dirty="0"/>
            <a:t>Vienen a compensar gastos del trabajador por motivo de su trabajo. También se considerarían como “INDEMNIZACIONES O SUPLIDOS”.</a:t>
          </a:r>
        </a:p>
      </dsp:txBody>
      <dsp:txXfrm>
        <a:off x="36943" y="40825"/>
        <a:ext cx="8855106" cy="682903"/>
      </dsp:txXfrm>
    </dsp:sp>
    <dsp:sp modelId="{0D350A07-DB79-4587-91D8-5EDE8B15E758}">
      <dsp:nvSpPr>
        <dsp:cNvPr id="0" name=""/>
        <dsp:cNvSpPr/>
      </dsp:nvSpPr>
      <dsp:spPr>
        <a:xfrm>
          <a:off x="0" y="774369"/>
          <a:ext cx="8928992" cy="756789"/>
        </a:xfrm>
        <a:prstGeom prst="roundRect">
          <a:avLst/>
        </a:prstGeom>
        <a:gradFill rotWithShape="0">
          <a:gsLst>
            <a:gs pos="0">
              <a:schemeClr val="accent3">
                <a:shade val="80000"/>
                <a:hueOff val="72969"/>
                <a:satOff val="-477"/>
                <a:lumOff val="8185"/>
                <a:alphaOff val="0"/>
                <a:tint val="50000"/>
                <a:satMod val="300000"/>
              </a:schemeClr>
            </a:gs>
            <a:gs pos="35000">
              <a:schemeClr val="accent3">
                <a:shade val="80000"/>
                <a:hueOff val="72969"/>
                <a:satOff val="-477"/>
                <a:lumOff val="8185"/>
                <a:alphaOff val="0"/>
                <a:tint val="37000"/>
                <a:satMod val="300000"/>
              </a:schemeClr>
            </a:gs>
            <a:gs pos="100000">
              <a:schemeClr val="accent3">
                <a:shade val="80000"/>
                <a:hueOff val="72969"/>
                <a:satOff val="-477"/>
                <a:lumOff val="818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s-ES" sz="2000" kern="1200" dirty="0"/>
            <a:t>Se determinan por Convenio Colectivo y/o Pacto individual.</a:t>
          </a:r>
        </a:p>
      </dsp:txBody>
      <dsp:txXfrm>
        <a:off x="36943" y="811312"/>
        <a:ext cx="8855106" cy="682903"/>
      </dsp:txXfrm>
    </dsp:sp>
    <dsp:sp modelId="{98585DC6-612D-45BB-ABFC-549AA7A5879C}">
      <dsp:nvSpPr>
        <dsp:cNvPr id="0" name=""/>
        <dsp:cNvSpPr/>
      </dsp:nvSpPr>
      <dsp:spPr>
        <a:xfrm>
          <a:off x="0" y="1544857"/>
          <a:ext cx="8928992" cy="756789"/>
        </a:xfrm>
        <a:prstGeom prst="roundRect">
          <a:avLst/>
        </a:prstGeom>
        <a:gradFill rotWithShape="0">
          <a:gsLst>
            <a:gs pos="0">
              <a:schemeClr val="accent3">
                <a:shade val="80000"/>
                <a:hueOff val="145938"/>
                <a:satOff val="-954"/>
                <a:lumOff val="16369"/>
                <a:alphaOff val="0"/>
                <a:tint val="50000"/>
                <a:satMod val="300000"/>
              </a:schemeClr>
            </a:gs>
            <a:gs pos="35000">
              <a:schemeClr val="accent3">
                <a:shade val="80000"/>
                <a:hueOff val="145938"/>
                <a:satOff val="-954"/>
                <a:lumOff val="16369"/>
                <a:alphaOff val="0"/>
                <a:tint val="37000"/>
                <a:satMod val="300000"/>
              </a:schemeClr>
            </a:gs>
            <a:gs pos="100000">
              <a:schemeClr val="accent3">
                <a:shade val="80000"/>
                <a:hueOff val="145938"/>
                <a:satOff val="-954"/>
                <a:lumOff val="1636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s-ES" sz="2000" kern="1200" dirty="0"/>
            <a:t>Se incluyen tanto las indemnizaciones como la cuantía de la incapacidad temporal.</a:t>
          </a:r>
        </a:p>
      </dsp:txBody>
      <dsp:txXfrm>
        <a:off x="36943" y="1581800"/>
        <a:ext cx="8855106" cy="682903"/>
      </dsp:txXfrm>
    </dsp:sp>
    <dsp:sp modelId="{4068A852-EEF8-45C2-8DAC-94C61F51FD72}">
      <dsp:nvSpPr>
        <dsp:cNvPr id="0" name=""/>
        <dsp:cNvSpPr/>
      </dsp:nvSpPr>
      <dsp:spPr>
        <a:xfrm>
          <a:off x="0" y="2315344"/>
          <a:ext cx="8928992" cy="756789"/>
        </a:xfrm>
        <a:prstGeom prst="roundRect">
          <a:avLst/>
        </a:prstGeom>
        <a:gradFill rotWithShape="0">
          <a:gsLst>
            <a:gs pos="0">
              <a:schemeClr val="accent3">
                <a:shade val="80000"/>
                <a:hueOff val="218907"/>
                <a:satOff val="-1431"/>
                <a:lumOff val="24554"/>
                <a:alphaOff val="0"/>
                <a:tint val="50000"/>
                <a:satMod val="300000"/>
              </a:schemeClr>
            </a:gs>
            <a:gs pos="35000">
              <a:schemeClr val="accent3">
                <a:shade val="80000"/>
                <a:hueOff val="218907"/>
                <a:satOff val="-1431"/>
                <a:lumOff val="24554"/>
                <a:alphaOff val="0"/>
                <a:tint val="37000"/>
                <a:satMod val="300000"/>
              </a:schemeClr>
            </a:gs>
            <a:gs pos="100000">
              <a:schemeClr val="accent3">
                <a:shade val="80000"/>
                <a:hueOff val="218907"/>
                <a:satOff val="-1431"/>
                <a:lumOff val="2455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s-ES" sz="2000" kern="1200"/>
            <a:t>Ejemplos:</a:t>
          </a:r>
        </a:p>
      </dsp:txBody>
      <dsp:txXfrm>
        <a:off x="36943" y="2352287"/>
        <a:ext cx="8855106" cy="682903"/>
      </dsp:txXfrm>
    </dsp:sp>
    <dsp:sp modelId="{D501268E-E3A5-40E8-9B19-F6AEEC6A647C}">
      <dsp:nvSpPr>
        <dsp:cNvPr id="0" name=""/>
        <dsp:cNvSpPr/>
      </dsp:nvSpPr>
      <dsp:spPr>
        <a:xfrm>
          <a:off x="0" y="3072133"/>
          <a:ext cx="8928992" cy="27566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495" tIns="25400" rIns="142240" bIns="25400" numCol="1" spcCol="1270" anchor="t" anchorCtr="0">
          <a:noAutofit/>
        </a:bodyPr>
        <a:lstStyle/>
        <a:p>
          <a:pPr marL="228600" lvl="1" indent="-228600" algn="l" defTabSz="889000" rtl="0">
            <a:lnSpc>
              <a:spcPct val="90000"/>
            </a:lnSpc>
            <a:spcBef>
              <a:spcPct val="0"/>
            </a:spcBef>
            <a:spcAft>
              <a:spcPct val="20000"/>
            </a:spcAft>
            <a:buChar char="•"/>
          </a:pPr>
          <a:r>
            <a:rPr lang="es-ES" sz="2000" kern="1200"/>
            <a:t>Plus de transporte: por el desplazamiento en transporte público. </a:t>
          </a:r>
          <a:endParaRPr lang="es-ES" sz="2000" kern="1200" dirty="0"/>
        </a:p>
        <a:p>
          <a:pPr marL="228600" lvl="1" indent="-228600" algn="l" defTabSz="889000" rtl="0">
            <a:lnSpc>
              <a:spcPct val="90000"/>
            </a:lnSpc>
            <a:spcBef>
              <a:spcPct val="0"/>
            </a:spcBef>
            <a:spcAft>
              <a:spcPct val="20000"/>
            </a:spcAft>
            <a:buChar char="•"/>
          </a:pPr>
          <a:r>
            <a:rPr lang="es-ES" sz="2000" kern="1200"/>
            <a:t>Plus de distancia: para compensar por vivir a una determinada distancia.</a:t>
          </a:r>
          <a:endParaRPr lang="es-ES" sz="2000" kern="1200" dirty="0"/>
        </a:p>
        <a:p>
          <a:pPr marL="228600" lvl="1" indent="-228600" algn="l" defTabSz="889000" rtl="0">
            <a:lnSpc>
              <a:spcPct val="90000"/>
            </a:lnSpc>
            <a:spcBef>
              <a:spcPct val="0"/>
            </a:spcBef>
            <a:spcAft>
              <a:spcPct val="20000"/>
            </a:spcAft>
            <a:buChar char="•"/>
          </a:pPr>
          <a:r>
            <a:rPr lang="es-ES" sz="2000" kern="1200" dirty="0"/>
            <a:t>Dietas de viaje: por los gastos en comida y dormir fuera de casa POR MOTIVOS LABORALES (obligatorio pago).</a:t>
          </a:r>
        </a:p>
        <a:p>
          <a:pPr marL="228600" lvl="1" indent="-228600" algn="l" defTabSz="889000" rtl="0">
            <a:lnSpc>
              <a:spcPct val="90000"/>
            </a:lnSpc>
            <a:spcBef>
              <a:spcPct val="0"/>
            </a:spcBef>
            <a:spcAft>
              <a:spcPct val="20000"/>
            </a:spcAft>
            <a:buChar char="•"/>
          </a:pPr>
          <a:r>
            <a:rPr lang="es-ES" sz="2000" kern="1200"/>
            <a:t>Kilometraje: gasolina, peajes, etc. Por la utilización del vehículo propio en el desarrollo del trabajo (obligatorio pago).</a:t>
          </a:r>
          <a:endParaRPr lang="es-ES" sz="2000" kern="1200" dirty="0"/>
        </a:p>
        <a:p>
          <a:pPr marL="228600" lvl="1" indent="-228600" algn="l" defTabSz="889000" rtl="0">
            <a:lnSpc>
              <a:spcPct val="90000"/>
            </a:lnSpc>
            <a:spcBef>
              <a:spcPct val="0"/>
            </a:spcBef>
            <a:spcAft>
              <a:spcPct val="20000"/>
            </a:spcAft>
            <a:buChar char="•"/>
          </a:pPr>
          <a:r>
            <a:rPr lang="es-ES" sz="2000" kern="1200"/>
            <a:t>Ropa de trabajo y desgaste de herramienta: por pertenecer en origen al trabajador.</a:t>
          </a:r>
          <a:endParaRPr lang="es-ES" sz="2000" kern="1200" dirty="0"/>
        </a:p>
        <a:p>
          <a:pPr marL="228600" lvl="1" indent="-228600" algn="l" defTabSz="889000" rtl="0">
            <a:lnSpc>
              <a:spcPct val="90000"/>
            </a:lnSpc>
            <a:spcBef>
              <a:spcPct val="0"/>
            </a:spcBef>
            <a:spcAft>
              <a:spcPct val="20000"/>
            </a:spcAft>
            <a:buChar char="•"/>
          </a:pPr>
          <a:r>
            <a:rPr lang="es-ES" sz="2000" kern="1200"/>
            <a:t>Quebranto de moneda: Para compensar errores debidos al manejo de dinero.</a:t>
          </a:r>
          <a:endParaRPr lang="es-ES" sz="2000" kern="1200" dirty="0"/>
        </a:p>
      </dsp:txBody>
      <dsp:txXfrm>
        <a:off x="0" y="3072133"/>
        <a:ext cx="8928992" cy="275663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C61210-AE88-45F8-A2DC-83436C5A4EBB}">
      <dsp:nvSpPr>
        <dsp:cNvPr id="0" name=""/>
        <dsp:cNvSpPr/>
      </dsp:nvSpPr>
      <dsp:spPr>
        <a:xfrm>
          <a:off x="0" y="127494"/>
          <a:ext cx="8928992" cy="1342574"/>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s-ES" sz="2400" kern="1200" dirty="0"/>
            <a:t>Se tienen derecho, como mínimo a dos al año. Una se abona en Navidad y la otra cuando se pacte, generalmente en junio o julio.</a:t>
          </a:r>
        </a:p>
      </dsp:txBody>
      <dsp:txXfrm>
        <a:off x="65539" y="193033"/>
        <a:ext cx="8797914" cy="1211496"/>
      </dsp:txXfrm>
    </dsp:sp>
    <dsp:sp modelId="{0D350A07-DB79-4587-91D8-5EDE8B15E758}">
      <dsp:nvSpPr>
        <dsp:cNvPr id="0" name=""/>
        <dsp:cNvSpPr/>
      </dsp:nvSpPr>
      <dsp:spPr>
        <a:xfrm>
          <a:off x="0" y="1539189"/>
          <a:ext cx="8928992" cy="1342574"/>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s-ES" sz="2400" kern="1200" dirty="0"/>
            <a:t>Pueden pactarse más de dos pagas extraordinarias al año. En muchas ocasiones esta tercera paga extraordinaria se la denomina “</a:t>
          </a:r>
          <a:r>
            <a:rPr lang="es-ES" sz="2400" b="1" kern="1200" dirty="0"/>
            <a:t>paga de beneficios</a:t>
          </a:r>
          <a:r>
            <a:rPr lang="es-ES" sz="2400" kern="1200" dirty="0"/>
            <a:t>”.</a:t>
          </a:r>
        </a:p>
      </dsp:txBody>
      <dsp:txXfrm>
        <a:off x="65539" y="1604728"/>
        <a:ext cx="8797914" cy="1211496"/>
      </dsp:txXfrm>
    </dsp:sp>
    <dsp:sp modelId="{98585DC6-612D-45BB-ABFC-549AA7A5879C}">
      <dsp:nvSpPr>
        <dsp:cNvPr id="0" name=""/>
        <dsp:cNvSpPr/>
      </dsp:nvSpPr>
      <dsp:spPr>
        <a:xfrm>
          <a:off x="0" y="2950884"/>
          <a:ext cx="8928992" cy="1342574"/>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s-ES" sz="2400" b="0" i="0" kern="1200" dirty="0"/>
            <a:t>La cuantía de las pagas extraordinarias se determinará en el Convenio Colectivo de aplicación (generalmente salario base + la antigüedad, aunque pueden incluirse otros conceptos o complementos.</a:t>
          </a:r>
        </a:p>
      </dsp:txBody>
      <dsp:txXfrm>
        <a:off x="65539" y="3016423"/>
        <a:ext cx="8797914" cy="1211496"/>
      </dsp:txXfrm>
    </dsp:sp>
    <dsp:sp modelId="{09F10FCB-84E3-474D-8DD3-F41D955E9509}">
      <dsp:nvSpPr>
        <dsp:cNvPr id="0" name=""/>
        <dsp:cNvSpPr/>
      </dsp:nvSpPr>
      <dsp:spPr>
        <a:xfrm>
          <a:off x="0" y="4362579"/>
          <a:ext cx="8928992" cy="1342574"/>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s-ES" sz="2400" b="0" i="0" kern="1200" dirty="0"/>
            <a:t>Es posible cobrar estas pagas de forma prorrateada por acuerdo entre las partes o si así lo establece el Convenio Colectivo.</a:t>
          </a:r>
        </a:p>
      </dsp:txBody>
      <dsp:txXfrm>
        <a:off x="65539" y="4428118"/>
        <a:ext cx="8797914" cy="121149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C61210-AE88-45F8-A2DC-83436C5A4EBB}">
      <dsp:nvSpPr>
        <dsp:cNvPr id="0" name=""/>
        <dsp:cNvSpPr/>
      </dsp:nvSpPr>
      <dsp:spPr>
        <a:xfrm>
          <a:off x="0" y="903923"/>
          <a:ext cx="8928992" cy="1216800"/>
        </a:xfrm>
        <a:prstGeom prst="roundRect">
          <a:avLst/>
        </a:prstGeom>
        <a:solidFill>
          <a:schemeClr val="lt1"/>
        </a:solidFill>
        <a:ln w="25400" cap="flat" cmpd="sng" algn="ctr">
          <a:solidFill>
            <a:schemeClr val="accent2"/>
          </a:solidFill>
          <a:prstDash val="solid"/>
        </a:ln>
        <a:effectLst/>
        <a:scene3d>
          <a:camera prst="orthographicFront"/>
          <a:lightRig rig="flat" dir="t"/>
        </a:scene3d>
      </dsp:spPr>
      <dsp:style>
        <a:lnRef idx="2">
          <a:schemeClr val="accent2"/>
        </a:lnRef>
        <a:fillRef idx="1">
          <a:schemeClr val="lt1"/>
        </a:fillRef>
        <a:effectRef idx="0">
          <a:schemeClr val="accent2"/>
        </a:effectRef>
        <a:fontRef idx="minor">
          <a:schemeClr val="dk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s-ES" sz="2000" kern="1200" dirty="0"/>
            <a:t>SALARIO EN ESPECIE: No puede superar el 30% del total del salario </a:t>
          </a:r>
        </a:p>
      </dsp:txBody>
      <dsp:txXfrm>
        <a:off x="59399" y="963322"/>
        <a:ext cx="8810194" cy="1098002"/>
      </dsp:txXfrm>
    </dsp:sp>
    <dsp:sp modelId="{0D350A07-DB79-4587-91D8-5EDE8B15E758}">
      <dsp:nvSpPr>
        <dsp:cNvPr id="0" name=""/>
        <dsp:cNvSpPr/>
      </dsp:nvSpPr>
      <dsp:spPr>
        <a:xfrm>
          <a:off x="0" y="2307924"/>
          <a:ext cx="8928992" cy="1216800"/>
        </a:xfrm>
        <a:prstGeom prst="roundRect">
          <a:avLst/>
        </a:prstGeom>
        <a:solidFill>
          <a:schemeClr val="lt1"/>
        </a:solidFill>
        <a:ln w="25400" cap="flat" cmpd="sng" algn="ctr">
          <a:solidFill>
            <a:schemeClr val="accent1"/>
          </a:solidFill>
          <a:prstDash val="solid"/>
        </a:ln>
        <a:effectLst/>
        <a:scene3d>
          <a:camera prst="orthographicFront"/>
          <a:lightRig rig="flat" dir="t"/>
        </a:scene3d>
      </dsp:spPr>
      <dsp:style>
        <a:lnRef idx="2">
          <a:schemeClr val="accent1"/>
        </a:lnRef>
        <a:fillRef idx="1">
          <a:schemeClr val="lt1"/>
        </a:fillRef>
        <a:effectRef idx="0">
          <a:schemeClr val="accent1"/>
        </a:effectRef>
        <a:fontRef idx="minor">
          <a:schemeClr val="dk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s-ES" sz="2000" kern="1200" dirty="0"/>
            <a:t>PRESTACIONES O INDEMNIZACIONES DE SEGURIDAD SOCIAL: Incapacidad Temporal, Recargo de Prestaciones por Accidente de Trabajo, etc.</a:t>
          </a:r>
        </a:p>
      </dsp:txBody>
      <dsp:txXfrm>
        <a:off x="59399" y="2367323"/>
        <a:ext cx="8810194" cy="1098002"/>
      </dsp:txXfrm>
    </dsp:sp>
    <dsp:sp modelId="{98585DC6-612D-45BB-ABFC-549AA7A5879C}">
      <dsp:nvSpPr>
        <dsp:cNvPr id="0" name=""/>
        <dsp:cNvSpPr/>
      </dsp:nvSpPr>
      <dsp:spPr>
        <a:xfrm>
          <a:off x="0" y="3711924"/>
          <a:ext cx="8928992" cy="1216800"/>
        </a:xfrm>
        <a:prstGeom prst="roundRect">
          <a:avLst/>
        </a:prstGeom>
        <a:solidFill>
          <a:schemeClr val="lt1"/>
        </a:solidFill>
        <a:ln w="25400" cap="flat" cmpd="sng" algn="ctr">
          <a:solidFill>
            <a:schemeClr val="accent4"/>
          </a:solidFill>
          <a:prstDash val="solid"/>
        </a:ln>
        <a:effectLst/>
        <a:scene3d>
          <a:camera prst="orthographicFront"/>
          <a:lightRig rig="flat" dir="t"/>
        </a:scene3d>
      </dsp:spPr>
      <dsp:style>
        <a:lnRef idx="2">
          <a:schemeClr val="accent4"/>
        </a:lnRef>
        <a:fillRef idx="1">
          <a:schemeClr val="lt1"/>
        </a:fillRef>
        <a:effectRef idx="0">
          <a:schemeClr val="accent4"/>
        </a:effectRef>
        <a:fontRef idx="minor">
          <a:schemeClr val="dk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s-ES" sz="2000" kern="1200" dirty="0"/>
            <a:t>INDEMNIZACIONES POR TRASLADOS, SUSPENSIONES, DESPIDOS</a:t>
          </a:r>
        </a:p>
      </dsp:txBody>
      <dsp:txXfrm>
        <a:off x="59399" y="3771323"/>
        <a:ext cx="8810194" cy="109800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F2048E-9310-4005-B9C2-B020AB642CA2}">
      <dsp:nvSpPr>
        <dsp:cNvPr id="0" name=""/>
        <dsp:cNvSpPr/>
      </dsp:nvSpPr>
      <dsp:spPr>
        <a:xfrm>
          <a:off x="316675" y="1998801"/>
          <a:ext cx="3471307" cy="1735653"/>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rtl="0">
            <a:lnSpc>
              <a:spcPct val="90000"/>
            </a:lnSpc>
            <a:spcBef>
              <a:spcPct val="0"/>
            </a:spcBef>
            <a:spcAft>
              <a:spcPct val="35000"/>
            </a:spcAft>
            <a:buNone/>
          </a:pPr>
          <a:r>
            <a:rPr lang="es-ES" sz="2100" kern="1200" dirty="0"/>
            <a:t>DEDUCCIONES:</a:t>
          </a:r>
        </a:p>
      </dsp:txBody>
      <dsp:txXfrm>
        <a:off x="367511" y="2049637"/>
        <a:ext cx="3369635" cy="1633981"/>
      </dsp:txXfrm>
    </dsp:sp>
    <dsp:sp modelId="{EB6207CF-72EE-4032-AEA6-B529F4EA6E73}">
      <dsp:nvSpPr>
        <dsp:cNvPr id="0" name=""/>
        <dsp:cNvSpPr/>
      </dsp:nvSpPr>
      <dsp:spPr>
        <a:xfrm rot="18289469">
          <a:off x="3266511" y="1841381"/>
          <a:ext cx="2431464" cy="54492"/>
        </a:xfrm>
        <a:custGeom>
          <a:avLst/>
          <a:gdLst/>
          <a:ahLst/>
          <a:cxnLst/>
          <a:rect l="0" t="0" r="0" b="0"/>
          <a:pathLst>
            <a:path>
              <a:moveTo>
                <a:pt x="0" y="27246"/>
              </a:moveTo>
              <a:lnTo>
                <a:pt x="2431464" y="2724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s-ES" sz="800" kern="1200"/>
        </a:p>
      </dsp:txBody>
      <dsp:txXfrm>
        <a:off x="4421457" y="1807840"/>
        <a:ext cx="121573" cy="121573"/>
      </dsp:txXfrm>
    </dsp:sp>
    <dsp:sp modelId="{CD749CE8-BDCD-4141-91AC-FF6B34D475E8}">
      <dsp:nvSpPr>
        <dsp:cNvPr id="0" name=""/>
        <dsp:cNvSpPr/>
      </dsp:nvSpPr>
      <dsp:spPr>
        <a:xfrm>
          <a:off x="5176505" y="2799"/>
          <a:ext cx="3471307" cy="1735653"/>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rtl="0">
            <a:lnSpc>
              <a:spcPct val="90000"/>
            </a:lnSpc>
            <a:spcBef>
              <a:spcPct val="0"/>
            </a:spcBef>
            <a:spcAft>
              <a:spcPct val="35000"/>
            </a:spcAft>
            <a:buNone/>
          </a:pPr>
          <a:r>
            <a:rPr lang="es-ES" sz="2100" kern="1200" dirty="0"/>
            <a:t>1. Cotizaciones a la Seguridad Social: Se trata de unos porcentajes (tipos) que se aplican sobre las Bases de Cotización</a:t>
          </a:r>
        </a:p>
      </dsp:txBody>
      <dsp:txXfrm>
        <a:off x="5227341" y="53635"/>
        <a:ext cx="3369635" cy="1633981"/>
      </dsp:txXfrm>
    </dsp:sp>
    <dsp:sp modelId="{2D1B3709-0A67-4674-A182-DCD114D5D8A9}">
      <dsp:nvSpPr>
        <dsp:cNvPr id="0" name=""/>
        <dsp:cNvSpPr/>
      </dsp:nvSpPr>
      <dsp:spPr>
        <a:xfrm>
          <a:off x="3787982" y="2839381"/>
          <a:ext cx="1388522" cy="54492"/>
        </a:xfrm>
        <a:custGeom>
          <a:avLst/>
          <a:gdLst/>
          <a:ahLst/>
          <a:cxnLst/>
          <a:rect l="0" t="0" r="0" b="0"/>
          <a:pathLst>
            <a:path>
              <a:moveTo>
                <a:pt x="0" y="27246"/>
              </a:moveTo>
              <a:lnTo>
                <a:pt x="1388522" y="2724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4447530" y="2831914"/>
        <a:ext cx="69426" cy="69426"/>
      </dsp:txXfrm>
    </dsp:sp>
    <dsp:sp modelId="{347646CD-5E47-42CE-803C-7A431D437076}">
      <dsp:nvSpPr>
        <dsp:cNvPr id="0" name=""/>
        <dsp:cNvSpPr/>
      </dsp:nvSpPr>
      <dsp:spPr>
        <a:xfrm>
          <a:off x="5176505" y="1998801"/>
          <a:ext cx="3471307" cy="1735653"/>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rtl="0">
            <a:lnSpc>
              <a:spcPct val="90000"/>
            </a:lnSpc>
            <a:spcBef>
              <a:spcPct val="0"/>
            </a:spcBef>
            <a:spcAft>
              <a:spcPct val="35000"/>
            </a:spcAft>
            <a:buNone/>
          </a:pPr>
          <a:r>
            <a:rPr lang="es-ES" sz="2100" kern="1200" dirty="0"/>
            <a:t>2. IRPF (Impuesto sobre la Renta de la Personas Físicas): Se trata de un porcentaje que se aplica sobre el total de los devengos (Salario Bruto)</a:t>
          </a:r>
        </a:p>
      </dsp:txBody>
      <dsp:txXfrm>
        <a:off x="5227341" y="2049637"/>
        <a:ext cx="3369635" cy="1633981"/>
      </dsp:txXfrm>
    </dsp:sp>
    <dsp:sp modelId="{E147E8C8-71E5-4637-8198-CD7E0D240D0A}">
      <dsp:nvSpPr>
        <dsp:cNvPr id="0" name=""/>
        <dsp:cNvSpPr/>
      </dsp:nvSpPr>
      <dsp:spPr>
        <a:xfrm rot="3310531">
          <a:off x="3266511" y="3837382"/>
          <a:ext cx="2431464" cy="54492"/>
        </a:xfrm>
        <a:custGeom>
          <a:avLst/>
          <a:gdLst/>
          <a:ahLst/>
          <a:cxnLst/>
          <a:rect l="0" t="0" r="0" b="0"/>
          <a:pathLst>
            <a:path>
              <a:moveTo>
                <a:pt x="0" y="27246"/>
              </a:moveTo>
              <a:lnTo>
                <a:pt x="2431464" y="2724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s-ES" sz="800" kern="1200"/>
        </a:p>
      </dsp:txBody>
      <dsp:txXfrm>
        <a:off x="4421457" y="3803842"/>
        <a:ext cx="121573" cy="121573"/>
      </dsp:txXfrm>
    </dsp:sp>
    <dsp:sp modelId="{B4E431DE-B13B-430F-A319-B1B107274CF0}">
      <dsp:nvSpPr>
        <dsp:cNvPr id="0" name=""/>
        <dsp:cNvSpPr/>
      </dsp:nvSpPr>
      <dsp:spPr>
        <a:xfrm>
          <a:off x="5176505" y="3994802"/>
          <a:ext cx="3471307" cy="1735653"/>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rtl="0">
            <a:lnSpc>
              <a:spcPct val="90000"/>
            </a:lnSpc>
            <a:spcBef>
              <a:spcPct val="0"/>
            </a:spcBef>
            <a:spcAft>
              <a:spcPct val="35000"/>
            </a:spcAft>
            <a:buNone/>
          </a:pPr>
          <a:r>
            <a:rPr lang="es-ES" sz="2100" kern="1200" dirty="0"/>
            <a:t>3. Otros descuentos: EJ. anticipos</a:t>
          </a:r>
        </a:p>
      </dsp:txBody>
      <dsp:txXfrm>
        <a:off x="5227341" y="4045638"/>
        <a:ext cx="3369635" cy="1633981"/>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8F7451-594D-4F7D-9D9B-916FE4F0BF2E}">
      <dsp:nvSpPr>
        <dsp:cNvPr id="0" name=""/>
        <dsp:cNvSpPr/>
      </dsp:nvSpPr>
      <dsp:spPr>
        <a:xfrm>
          <a:off x="2651468" y="2592288"/>
          <a:ext cx="529578" cy="1707891"/>
        </a:xfrm>
        <a:custGeom>
          <a:avLst/>
          <a:gdLst/>
          <a:ahLst/>
          <a:cxnLst/>
          <a:rect l="0" t="0" r="0" b="0"/>
          <a:pathLst>
            <a:path>
              <a:moveTo>
                <a:pt x="0" y="0"/>
              </a:moveTo>
              <a:lnTo>
                <a:pt x="264789" y="0"/>
              </a:lnTo>
              <a:lnTo>
                <a:pt x="264789" y="1707891"/>
              </a:lnTo>
              <a:lnTo>
                <a:pt x="529578" y="1707891"/>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A16D07-E733-4DD9-B164-D3568F6C7009}">
      <dsp:nvSpPr>
        <dsp:cNvPr id="0" name=""/>
        <dsp:cNvSpPr/>
      </dsp:nvSpPr>
      <dsp:spPr>
        <a:xfrm>
          <a:off x="5828942" y="3161585"/>
          <a:ext cx="529578" cy="569297"/>
        </a:xfrm>
        <a:custGeom>
          <a:avLst/>
          <a:gdLst/>
          <a:ahLst/>
          <a:cxnLst/>
          <a:rect l="0" t="0" r="0" b="0"/>
          <a:pathLst>
            <a:path>
              <a:moveTo>
                <a:pt x="0" y="0"/>
              </a:moveTo>
              <a:lnTo>
                <a:pt x="264789" y="0"/>
              </a:lnTo>
              <a:lnTo>
                <a:pt x="264789" y="569297"/>
              </a:lnTo>
              <a:lnTo>
                <a:pt x="529578" y="56929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831074-40A5-4E09-8BEC-E04B6040A0F2}">
      <dsp:nvSpPr>
        <dsp:cNvPr id="0" name=""/>
        <dsp:cNvSpPr/>
      </dsp:nvSpPr>
      <dsp:spPr>
        <a:xfrm>
          <a:off x="5828942" y="2592287"/>
          <a:ext cx="529578" cy="569297"/>
        </a:xfrm>
        <a:custGeom>
          <a:avLst/>
          <a:gdLst/>
          <a:ahLst/>
          <a:cxnLst/>
          <a:rect l="0" t="0" r="0" b="0"/>
          <a:pathLst>
            <a:path>
              <a:moveTo>
                <a:pt x="0" y="569297"/>
              </a:moveTo>
              <a:lnTo>
                <a:pt x="264789" y="569297"/>
              </a:lnTo>
              <a:lnTo>
                <a:pt x="264789" y="0"/>
              </a:lnTo>
              <a:lnTo>
                <a:pt x="529578" y="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28438D-DBFD-4B98-A118-6A6E4B93CF4A}">
      <dsp:nvSpPr>
        <dsp:cNvPr id="0" name=""/>
        <dsp:cNvSpPr/>
      </dsp:nvSpPr>
      <dsp:spPr>
        <a:xfrm>
          <a:off x="2651468" y="2592288"/>
          <a:ext cx="529578" cy="569297"/>
        </a:xfrm>
        <a:custGeom>
          <a:avLst/>
          <a:gdLst/>
          <a:ahLst/>
          <a:cxnLst/>
          <a:rect l="0" t="0" r="0" b="0"/>
          <a:pathLst>
            <a:path>
              <a:moveTo>
                <a:pt x="0" y="0"/>
              </a:moveTo>
              <a:lnTo>
                <a:pt x="264789" y="0"/>
              </a:lnTo>
              <a:lnTo>
                <a:pt x="264789" y="569297"/>
              </a:lnTo>
              <a:lnTo>
                <a:pt x="529578" y="569297"/>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239BDC-E54E-4D81-AC86-5A14D586F701}">
      <dsp:nvSpPr>
        <dsp:cNvPr id="0" name=""/>
        <dsp:cNvSpPr/>
      </dsp:nvSpPr>
      <dsp:spPr>
        <a:xfrm>
          <a:off x="2651468" y="2022990"/>
          <a:ext cx="529578" cy="569297"/>
        </a:xfrm>
        <a:custGeom>
          <a:avLst/>
          <a:gdLst/>
          <a:ahLst/>
          <a:cxnLst/>
          <a:rect l="0" t="0" r="0" b="0"/>
          <a:pathLst>
            <a:path>
              <a:moveTo>
                <a:pt x="0" y="569297"/>
              </a:moveTo>
              <a:lnTo>
                <a:pt x="264789" y="569297"/>
              </a:lnTo>
              <a:lnTo>
                <a:pt x="264789" y="0"/>
              </a:lnTo>
              <a:lnTo>
                <a:pt x="529578" y="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E83167-8986-4D8D-9C6A-08BAF2652F82}">
      <dsp:nvSpPr>
        <dsp:cNvPr id="0" name=""/>
        <dsp:cNvSpPr/>
      </dsp:nvSpPr>
      <dsp:spPr>
        <a:xfrm>
          <a:off x="2651468" y="884396"/>
          <a:ext cx="529578" cy="1707891"/>
        </a:xfrm>
        <a:custGeom>
          <a:avLst/>
          <a:gdLst/>
          <a:ahLst/>
          <a:cxnLst/>
          <a:rect l="0" t="0" r="0" b="0"/>
          <a:pathLst>
            <a:path>
              <a:moveTo>
                <a:pt x="0" y="1707891"/>
              </a:moveTo>
              <a:lnTo>
                <a:pt x="264789" y="1707891"/>
              </a:lnTo>
              <a:lnTo>
                <a:pt x="264789" y="0"/>
              </a:lnTo>
              <a:lnTo>
                <a:pt x="529578" y="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64228C-A5FE-4342-B952-2936C98C4E8B}">
      <dsp:nvSpPr>
        <dsp:cNvPr id="0" name=""/>
        <dsp:cNvSpPr/>
      </dsp:nvSpPr>
      <dsp:spPr>
        <a:xfrm>
          <a:off x="3574" y="2188484"/>
          <a:ext cx="2647894" cy="80760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rtl="0">
            <a:lnSpc>
              <a:spcPct val="90000"/>
            </a:lnSpc>
            <a:spcBef>
              <a:spcPct val="0"/>
            </a:spcBef>
            <a:spcAft>
              <a:spcPct val="35000"/>
            </a:spcAft>
            <a:buNone/>
          </a:pPr>
          <a:r>
            <a:rPr lang="es-ES" sz="1800" kern="1200" dirty="0"/>
            <a:t>PASOS PARA EL CÁLCULO DE UNA NÓMINA:</a:t>
          </a:r>
        </a:p>
      </dsp:txBody>
      <dsp:txXfrm>
        <a:off x="3574" y="2188484"/>
        <a:ext cx="2647894" cy="807607"/>
      </dsp:txXfrm>
    </dsp:sp>
    <dsp:sp modelId="{E46A4992-3AAB-41AA-8671-0E0DC9FE815D}">
      <dsp:nvSpPr>
        <dsp:cNvPr id="0" name=""/>
        <dsp:cNvSpPr/>
      </dsp:nvSpPr>
      <dsp:spPr>
        <a:xfrm>
          <a:off x="3181047" y="480592"/>
          <a:ext cx="2647894" cy="807607"/>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rtl="0">
            <a:lnSpc>
              <a:spcPct val="90000"/>
            </a:lnSpc>
            <a:spcBef>
              <a:spcPct val="0"/>
            </a:spcBef>
            <a:spcAft>
              <a:spcPct val="35000"/>
            </a:spcAft>
            <a:buNone/>
          </a:pPr>
          <a:r>
            <a:rPr lang="es-ES" sz="1800" kern="1200" dirty="0"/>
            <a:t>1. Calcular los devengos: El dinero que genera el trabajador: El salario bruto.</a:t>
          </a:r>
        </a:p>
      </dsp:txBody>
      <dsp:txXfrm>
        <a:off x="3181047" y="480592"/>
        <a:ext cx="2647894" cy="807607"/>
      </dsp:txXfrm>
    </dsp:sp>
    <dsp:sp modelId="{2C2A8C44-F1EC-44D7-A967-104E8301273C}">
      <dsp:nvSpPr>
        <dsp:cNvPr id="0" name=""/>
        <dsp:cNvSpPr/>
      </dsp:nvSpPr>
      <dsp:spPr>
        <a:xfrm>
          <a:off x="3181047" y="1619186"/>
          <a:ext cx="2647894" cy="807607"/>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rtl="0">
            <a:lnSpc>
              <a:spcPct val="90000"/>
            </a:lnSpc>
            <a:spcBef>
              <a:spcPct val="0"/>
            </a:spcBef>
            <a:spcAft>
              <a:spcPct val="35000"/>
            </a:spcAft>
            <a:buNone/>
          </a:pPr>
          <a:r>
            <a:rPr lang="es-ES" sz="1800" kern="1200" dirty="0"/>
            <a:t>2. Calcular las Bases de Cotización.</a:t>
          </a:r>
        </a:p>
      </dsp:txBody>
      <dsp:txXfrm>
        <a:off x="3181047" y="1619186"/>
        <a:ext cx="2647894" cy="807607"/>
      </dsp:txXfrm>
    </dsp:sp>
    <dsp:sp modelId="{336EE50B-C961-4D24-9E8E-A259948FD869}">
      <dsp:nvSpPr>
        <dsp:cNvPr id="0" name=""/>
        <dsp:cNvSpPr/>
      </dsp:nvSpPr>
      <dsp:spPr>
        <a:xfrm>
          <a:off x="3181047" y="2757781"/>
          <a:ext cx="2647894" cy="807607"/>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rtl="0">
            <a:lnSpc>
              <a:spcPct val="90000"/>
            </a:lnSpc>
            <a:spcBef>
              <a:spcPct val="0"/>
            </a:spcBef>
            <a:spcAft>
              <a:spcPct val="35000"/>
            </a:spcAft>
            <a:buNone/>
          </a:pPr>
          <a:r>
            <a:rPr lang="es-ES" sz="1800" kern="1200" dirty="0"/>
            <a:t>3. Calcular las deducciones: Lo que se descuenta de la nómina:</a:t>
          </a:r>
        </a:p>
      </dsp:txBody>
      <dsp:txXfrm>
        <a:off x="3181047" y="2757781"/>
        <a:ext cx="2647894" cy="807607"/>
      </dsp:txXfrm>
    </dsp:sp>
    <dsp:sp modelId="{E3DF23CE-D01A-4C8C-A1E4-1145E67ED280}">
      <dsp:nvSpPr>
        <dsp:cNvPr id="0" name=""/>
        <dsp:cNvSpPr/>
      </dsp:nvSpPr>
      <dsp:spPr>
        <a:xfrm>
          <a:off x="6358521" y="2188484"/>
          <a:ext cx="2647894" cy="807607"/>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rtl="0">
            <a:lnSpc>
              <a:spcPct val="90000"/>
            </a:lnSpc>
            <a:spcBef>
              <a:spcPct val="0"/>
            </a:spcBef>
            <a:spcAft>
              <a:spcPct val="35000"/>
            </a:spcAft>
            <a:buNone/>
          </a:pPr>
          <a:r>
            <a:rPr lang="es-ES" sz="1800" kern="1200" dirty="0"/>
            <a:t>Cotizaciones de Seguridad Social (sobre las bases de cotización)</a:t>
          </a:r>
        </a:p>
      </dsp:txBody>
      <dsp:txXfrm>
        <a:off x="6358521" y="2188484"/>
        <a:ext cx="2647894" cy="807607"/>
      </dsp:txXfrm>
    </dsp:sp>
    <dsp:sp modelId="{7DBEA463-785D-4981-A0BB-8EED494A884D}">
      <dsp:nvSpPr>
        <dsp:cNvPr id="0" name=""/>
        <dsp:cNvSpPr/>
      </dsp:nvSpPr>
      <dsp:spPr>
        <a:xfrm>
          <a:off x="6358521" y="3327078"/>
          <a:ext cx="2647894" cy="807607"/>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rtl="0">
            <a:lnSpc>
              <a:spcPct val="90000"/>
            </a:lnSpc>
            <a:spcBef>
              <a:spcPct val="0"/>
            </a:spcBef>
            <a:spcAft>
              <a:spcPct val="35000"/>
            </a:spcAft>
            <a:buNone/>
          </a:pPr>
          <a:r>
            <a:rPr lang="es-ES" sz="1800" kern="1200" dirty="0"/>
            <a:t>Retención de IRPF (sobre los devengos o salario bruto).</a:t>
          </a:r>
        </a:p>
      </dsp:txBody>
      <dsp:txXfrm>
        <a:off x="6358521" y="3327078"/>
        <a:ext cx="2647894" cy="807607"/>
      </dsp:txXfrm>
    </dsp:sp>
    <dsp:sp modelId="{C475612C-C161-45BF-8594-C04A03262BF8}">
      <dsp:nvSpPr>
        <dsp:cNvPr id="0" name=""/>
        <dsp:cNvSpPr/>
      </dsp:nvSpPr>
      <dsp:spPr>
        <a:xfrm>
          <a:off x="3181047" y="3896375"/>
          <a:ext cx="2647894" cy="807607"/>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rtl="0">
            <a:lnSpc>
              <a:spcPct val="90000"/>
            </a:lnSpc>
            <a:spcBef>
              <a:spcPct val="0"/>
            </a:spcBef>
            <a:spcAft>
              <a:spcPct val="35000"/>
            </a:spcAft>
            <a:buNone/>
          </a:pPr>
          <a:r>
            <a:rPr lang="es-ES" sz="1800" kern="1200" dirty="0"/>
            <a:t>4. Calcular el Salario Neto =</a:t>
          </a:r>
          <a:br>
            <a:rPr lang="es-ES" sz="1800" kern="1200" dirty="0"/>
          </a:br>
          <a:r>
            <a:rPr lang="es-ES" sz="1800" kern="1200" dirty="0"/>
            <a:t>Devengos - Deducciones</a:t>
          </a:r>
        </a:p>
      </dsp:txBody>
      <dsp:txXfrm>
        <a:off x="3181047" y="3896375"/>
        <a:ext cx="2647894" cy="807607"/>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83233-6A18-4198-B203-8BD518B2C573}">
      <dsp:nvSpPr>
        <dsp:cNvPr id="0" name=""/>
        <dsp:cNvSpPr/>
      </dsp:nvSpPr>
      <dsp:spPr>
        <a:xfrm>
          <a:off x="225273" y="0"/>
          <a:ext cx="7779052" cy="4321696"/>
        </a:xfrm>
        <a:prstGeom prst="roundRect">
          <a:avLst>
            <a:gd name="adj" fmla="val 10000"/>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s-ES" sz="3600" kern="1200" dirty="0"/>
            <a:t>Se suman todos los devengos:</a:t>
          </a:r>
        </a:p>
        <a:p>
          <a:pPr marL="285750" lvl="1" indent="-285750" algn="l" defTabSz="1244600">
            <a:lnSpc>
              <a:spcPct val="90000"/>
            </a:lnSpc>
            <a:spcBef>
              <a:spcPct val="0"/>
            </a:spcBef>
            <a:spcAft>
              <a:spcPct val="15000"/>
            </a:spcAft>
            <a:buChar char="•"/>
          </a:pPr>
          <a:r>
            <a:rPr lang="es-ES" sz="2800" kern="1200" dirty="0"/>
            <a:t>Salario Base.</a:t>
          </a:r>
        </a:p>
        <a:p>
          <a:pPr marL="285750" lvl="1" indent="-285750" algn="l" defTabSz="1244600">
            <a:lnSpc>
              <a:spcPct val="90000"/>
            </a:lnSpc>
            <a:spcBef>
              <a:spcPct val="0"/>
            </a:spcBef>
            <a:spcAft>
              <a:spcPct val="15000"/>
            </a:spcAft>
            <a:buChar char="•"/>
          </a:pPr>
          <a:r>
            <a:rPr lang="es-ES" sz="2800" kern="1200" dirty="0"/>
            <a:t>Complementos.</a:t>
          </a:r>
        </a:p>
        <a:p>
          <a:pPr marL="285750" lvl="1" indent="-285750" algn="l" defTabSz="1244600">
            <a:lnSpc>
              <a:spcPct val="90000"/>
            </a:lnSpc>
            <a:spcBef>
              <a:spcPct val="0"/>
            </a:spcBef>
            <a:spcAft>
              <a:spcPct val="15000"/>
            </a:spcAft>
            <a:buChar char="•"/>
          </a:pPr>
          <a:r>
            <a:rPr lang="es-ES" sz="2800" kern="1200" dirty="0"/>
            <a:t>Paga extraordinaria si corresponde.</a:t>
          </a:r>
        </a:p>
        <a:p>
          <a:pPr marL="285750" lvl="1" indent="-285750" algn="l" defTabSz="1244600">
            <a:lnSpc>
              <a:spcPct val="90000"/>
            </a:lnSpc>
            <a:spcBef>
              <a:spcPct val="0"/>
            </a:spcBef>
            <a:spcAft>
              <a:spcPct val="15000"/>
            </a:spcAft>
            <a:buChar char="•"/>
          </a:pPr>
          <a:r>
            <a:rPr lang="es-ES" sz="2800" kern="1200" dirty="0"/>
            <a:t>Paga extraordinaria prorrateada si así se acuerda.</a:t>
          </a:r>
        </a:p>
        <a:p>
          <a:pPr marL="285750" lvl="1" indent="-285750" algn="l" defTabSz="1244600">
            <a:lnSpc>
              <a:spcPct val="90000"/>
            </a:lnSpc>
            <a:spcBef>
              <a:spcPct val="0"/>
            </a:spcBef>
            <a:spcAft>
              <a:spcPct val="15000"/>
            </a:spcAft>
            <a:buChar char="•"/>
          </a:pPr>
          <a:r>
            <a:rPr lang="es-ES" sz="2800" kern="1200" dirty="0"/>
            <a:t>Horas extraordinarias.</a:t>
          </a:r>
        </a:p>
        <a:p>
          <a:pPr marL="285750" lvl="1" indent="-285750" algn="l" defTabSz="1244600">
            <a:lnSpc>
              <a:spcPct val="90000"/>
            </a:lnSpc>
            <a:spcBef>
              <a:spcPct val="0"/>
            </a:spcBef>
            <a:spcAft>
              <a:spcPct val="15000"/>
            </a:spcAft>
            <a:buChar char="•"/>
          </a:pPr>
          <a:r>
            <a:rPr lang="es-ES" sz="2800" kern="1200" dirty="0"/>
            <a:t>Etc.</a:t>
          </a:r>
        </a:p>
      </dsp:txBody>
      <dsp:txXfrm>
        <a:off x="351851" y="126578"/>
        <a:ext cx="7525896" cy="40685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F010B4-73DE-412D-975D-65959F2C268F}">
      <dsp:nvSpPr>
        <dsp:cNvPr id="0" name=""/>
        <dsp:cNvSpPr/>
      </dsp:nvSpPr>
      <dsp:spPr>
        <a:xfrm>
          <a:off x="938772" y="1062"/>
          <a:ext cx="7267471" cy="868508"/>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345" tIns="62230" rIns="93345" bIns="62230" numCol="1" spcCol="1270" anchor="ctr" anchorCtr="0">
          <a:noAutofit/>
        </a:bodyPr>
        <a:lstStyle/>
        <a:p>
          <a:pPr marL="0" lvl="0" indent="0" algn="ctr" defTabSz="2178050" rtl="0">
            <a:lnSpc>
              <a:spcPct val="90000"/>
            </a:lnSpc>
            <a:spcBef>
              <a:spcPct val="0"/>
            </a:spcBef>
            <a:spcAft>
              <a:spcPct val="35000"/>
            </a:spcAft>
            <a:buNone/>
          </a:pPr>
          <a:r>
            <a:rPr lang="es-ES" sz="4900" kern="1200" dirty="0"/>
            <a:t>EL SMI (art. 27. E.T.):</a:t>
          </a:r>
        </a:p>
      </dsp:txBody>
      <dsp:txXfrm>
        <a:off x="964210" y="26500"/>
        <a:ext cx="7216595" cy="817632"/>
      </dsp:txXfrm>
    </dsp:sp>
    <dsp:sp modelId="{016FFB16-5E25-4C89-A09A-A44A7B988603}">
      <dsp:nvSpPr>
        <dsp:cNvPr id="0" name=""/>
        <dsp:cNvSpPr/>
      </dsp:nvSpPr>
      <dsp:spPr>
        <a:xfrm>
          <a:off x="1665519" y="869570"/>
          <a:ext cx="726747" cy="651381"/>
        </a:xfrm>
        <a:custGeom>
          <a:avLst/>
          <a:gdLst/>
          <a:ahLst/>
          <a:cxnLst/>
          <a:rect l="0" t="0" r="0" b="0"/>
          <a:pathLst>
            <a:path>
              <a:moveTo>
                <a:pt x="0" y="0"/>
              </a:moveTo>
              <a:lnTo>
                <a:pt x="0" y="651381"/>
              </a:lnTo>
              <a:lnTo>
                <a:pt x="726747" y="651381"/>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741FBB-60C1-4A4C-9D86-1D1C9A76B1D8}">
      <dsp:nvSpPr>
        <dsp:cNvPr id="0" name=""/>
        <dsp:cNvSpPr/>
      </dsp:nvSpPr>
      <dsp:spPr>
        <a:xfrm>
          <a:off x="2392266" y="1086697"/>
          <a:ext cx="5813949" cy="868508"/>
        </a:xfrm>
        <a:prstGeom prst="roundRect">
          <a:avLst>
            <a:gd name="adj" fmla="val 10000"/>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rtl="0">
            <a:lnSpc>
              <a:spcPct val="90000"/>
            </a:lnSpc>
            <a:spcBef>
              <a:spcPct val="0"/>
            </a:spcBef>
            <a:spcAft>
              <a:spcPct val="35000"/>
            </a:spcAft>
            <a:buNone/>
          </a:pPr>
          <a:r>
            <a:rPr lang="es-ES" sz="1900" kern="1200" dirty="0"/>
            <a:t>Se fija todos los años por el Gobierno para todas las profesiones.</a:t>
          </a:r>
        </a:p>
      </dsp:txBody>
      <dsp:txXfrm>
        <a:off x="2417704" y="1112135"/>
        <a:ext cx="5763073" cy="817632"/>
      </dsp:txXfrm>
    </dsp:sp>
    <dsp:sp modelId="{51E9F099-C230-4DB0-A57B-B3022B1D2269}">
      <dsp:nvSpPr>
        <dsp:cNvPr id="0" name=""/>
        <dsp:cNvSpPr/>
      </dsp:nvSpPr>
      <dsp:spPr>
        <a:xfrm>
          <a:off x="1665519" y="869570"/>
          <a:ext cx="726747" cy="1737017"/>
        </a:xfrm>
        <a:custGeom>
          <a:avLst/>
          <a:gdLst/>
          <a:ahLst/>
          <a:cxnLst/>
          <a:rect l="0" t="0" r="0" b="0"/>
          <a:pathLst>
            <a:path>
              <a:moveTo>
                <a:pt x="0" y="0"/>
              </a:moveTo>
              <a:lnTo>
                <a:pt x="0" y="1737017"/>
              </a:lnTo>
              <a:lnTo>
                <a:pt x="726747" y="1737017"/>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756442-0057-43B0-A220-915111161BB3}">
      <dsp:nvSpPr>
        <dsp:cNvPr id="0" name=""/>
        <dsp:cNvSpPr/>
      </dsp:nvSpPr>
      <dsp:spPr>
        <a:xfrm>
          <a:off x="2392266" y="2172333"/>
          <a:ext cx="5813949" cy="868508"/>
        </a:xfrm>
        <a:prstGeom prst="roundRect">
          <a:avLst>
            <a:gd name="adj" fmla="val 10000"/>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rtl="0">
            <a:lnSpc>
              <a:spcPct val="90000"/>
            </a:lnSpc>
            <a:spcBef>
              <a:spcPct val="0"/>
            </a:spcBef>
            <a:spcAft>
              <a:spcPct val="35000"/>
            </a:spcAft>
            <a:buNone/>
          </a:pPr>
          <a:r>
            <a:rPr lang="es-ES" sz="1900" kern="1200" dirty="0"/>
            <a:t>Previa consulta con Sindicatos y Asociaciones Empresariales.</a:t>
          </a:r>
        </a:p>
      </dsp:txBody>
      <dsp:txXfrm>
        <a:off x="2417704" y="2197771"/>
        <a:ext cx="5763073" cy="817632"/>
      </dsp:txXfrm>
    </dsp:sp>
    <dsp:sp modelId="{033D5130-FEDA-4608-BD53-E999982AFE24}">
      <dsp:nvSpPr>
        <dsp:cNvPr id="0" name=""/>
        <dsp:cNvSpPr/>
      </dsp:nvSpPr>
      <dsp:spPr>
        <a:xfrm>
          <a:off x="1665519" y="869570"/>
          <a:ext cx="726747" cy="2822652"/>
        </a:xfrm>
        <a:custGeom>
          <a:avLst/>
          <a:gdLst/>
          <a:ahLst/>
          <a:cxnLst/>
          <a:rect l="0" t="0" r="0" b="0"/>
          <a:pathLst>
            <a:path>
              <a:moveTo>
                <a:pt x="0" y="0"/>
              </a:moveTo>
              <a:lnTo>
                <a:pt x="0" y="2822652"/>
              </a:lnTo>
              <a:lnTo>
                <a:pt x="726747" y="2822652"/>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556E9A-E466-491A-922B-B5E05A0FACD2}">
      <dsp:nvSpPr>
        <dsp:cNvPr id="0" name=""/>
        <dsp:cNvSpPr/>
      </dsp:nvSpPr>
      <dsp:spPr>
        <a:xfrm>
          <a:off x="2392266" y="3257969"/>
          <a:ext cx="5813949" cy="868508"/>
        </a:xfrm>
        <a:prstGeom prst="roundRect">
          <a:avLst>
            <a:gd name="adj" fmla="val 10000"/>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rtl="0">
            <a:lnSpc>
              <a:spcPct val="90000"/>
            </a:lnSpc>
            <a:spcBef>
              <a:spcPct val="0"/>
            </a:spcBef>
            <a:spcAft>
              <a:spcPct val="35000"/>
            </a:spcAft>
            <a:buNone/>
          </a:pPr>
          <a:r>
            <a:rPr lang="es-ES" sz="1900" kern="1200" dirty="0"/>
            <a:t>Se tienen en cuenta indicadores económicos como el IPC, la productividad nacional o la situación económica.</a:t>
          </a:r>
        </a:p>
      </dsp:txBody>
      <dsp:txXfrm>
        <a:off x="2417704" y="3283407"/>
        <a:ext cx="5763073" cy="817632"/>
      </dsp:txXfrm>
    </dsp:sp>
    <dsp:sp modelId="{D28FA4E8-5749-4483-A4BD-28D6DCB8E16B}">
      <dsp:nvSpPr>
        <dsp:cNvPr id="0" name=""/>
        <dsp:cNvSpPr/>
      </dsp:nvSpPr>
      <dsp:spPr>
        <a:xfrm>
          <a:off x="1665519" y="869570"/>
          <a:ext cx="726747" cy="3908288"/>
        </a:xfrm>
        <a:custGeom>
          <a:avLst/>
          <a:gdLst/>
          <a:ahLst/>
          <a:cxnLst/>
          <a:rect l="0" t="0" r="0" b="0"/>
          <a:pathLst>
            <a:path>
              <a:moveTo>
                <a:pt x="0" y="0"/>
              </a:moveTo>
              <a:lnTo>
                <a:pt x="0" y="3908288"/>
              </a:lnTo>
              <a:lnTo>
                <a:pt x="726747" y="3908288"/>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A4FC58-9C28-45A5-A299-EF4B6CA916B7}">
      <dsp:nvSpPr>
        <dsp:cNvPr id="0" name=""/>
        <dsp:cNvSpPr/>
      </dsp:nvSpPr>
      <dsp:spPr>
        <a:xfrm>
          <a:off x="2392266" y="4343605"/>
          <a:ext cx="5813977" cy="868508"/>
        </a:xfrm>
        <a:prstGeom prst="roundRect">
          <a:avLst>
            <a:gd name="adj" fmla="val 10000"/>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rtl="0">
            <a:lnSpc>
              <a:spcPct val="90000"/>
            </a:lnSpc>
            <a:spcBef>
              <a:spcPct val="0"/>
            </a:spcBef>
            <a:spcAft>
              <a:spcPct val="35000"/>
            </a:spcAft>
            <a:buNone/>
          </a:pPr>
          <a:r>
            <a:rPr lang="es-ES" sz="1900" kern="1200" dirty="0"/>
            <a:t>Para 2020 es de 950€/mes o 31,66€/día a jornada completa</a:t>
          </a:r>
        </a:p>
      </dsp:txBody>
      <dsp:txXfrm>
        <a:off x="2417704" y="4369043"/>
        <a:ext cx="5763101" cy="81763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E0920A-FDFF-4810-AD52-E22568AB9269}">
      <dsp:nvSpPr>
        <dsp:cNvPr id="0" name=""/>
        <dsp:cNvSpPr/>
      </dsp:nvSpPr>
      <dsp:spPr>
        <a:xfrm>
          <a:off x="0" y="0"/>
          <a:ext cx="8776396" cy="4248472"/>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s-ES" sz="2400" b="0" i="0" kern="1200" dirty="0"/>
            <a:t>1. Las bases de cotización son una cantidad que sirve para calcular LAS CUOTAS que se le descuentan al trabajador y a la empresa para la Seguridad Social. </a:t>
          </a:r>
          <a:br>
            <a:rPr lang="es-ES" sz="2400" b="0" i="0" kern="1200" dirty="0"/>
          </a:br>
          <a:r>
            <a:rPr lang="es-ES" sz="2400" b="0" i="0" kern="1200" dirty="0"/>
            <a:t>2. Sobre estas bases de cotización se aplican unos porcentajes denominados tipos de cotización.</a:t>
          </a:r>
          <a:br>
            <a:rPr lang="es-ES" sz="2400" kern="1200" dirty="0"/>
          </a:br>
          <a:r>
            <a:rPr lang="es-ES" sz="2400" kern="1200" dirty="0"/>
            <a:t>3. Existen cuatro tipos de bases de cotización y </a:t>
          </a:r>
          <a:r>
            <a:rPr lang="es-ES" sz="2400" u="sng" kern="1200" dirty="0"/>
            <a:t>hay que calcularlas todas para cada nómina,</a:t>
          </a:r>
          <a:r>
            <a:rPr lang="es-ES" sz="2400" u="none" kern="1200" dirty="0"/>
            <a:t> según los casos, y en el siguiente orden</a:t>
          </a:r>
          <a:r>
            <a:rPr lang="es-ES" sz="2400" kern="1200" dirty="0"/>
            <a:t>:</a:t>
          </a:r>
        </a:p>
        <a:p>
          <a:pPr marL="171450" lvl="1" indent="-171450" algn="l" defTabSz="844550" rtl="0">
            <a:lnSpc>
              <a:spcPct val="90000"/>
            </a:lnSpc>
            <a:spcBef>
              <a:spcPct val="0"/>
            </a:spcBef>
            <a:spcAft>
              <a:spcPct val="15000"/>
            </a:spcAft>
            <a:buChar char="•"/>
          </a:pPr>
          <a:r>
            <a:rPr lang="es-ES" sz="1900" kern="1200" dirty="0"/>
            <a:t>Base de Cotización por Contingencias Comunes (</a:t>
          </a:r>
          <a:r>
            <a:rPr lang="es-ES" sz="1900" b="1" kern="1200" dirty="0"/>
            <a:t>BCCC</a:t>
          </a:r>
          <a:r>
            <a:rPr lang="es-ES" sz="1900" kern="1200" dirty="0"/>
            <a:t>)</a:t>
          </a:r>
        </a:p>
        <a:p>
          <a:pPr marL="171450" lvl="1" indent="-171450" algn="l" defTabSz="844550" rtl="0">
            <a:lnSpc>
              <a:spcPct val="90000"/>
            </a:lnSpc>
            <a:spcBef>
              <a:spcPct val="0"/>
            </a:spcBef>
            <a:spcAft>
              <a:spcPct val="15000"/>
            </a:spcAft>
            <a:buChar char="•"/>
          </a:pPr>
          <a:r>
            <a:rPr lang="es-ES" sz="1900" kern="1200" dirty="0"/>
            <a:t>Base de Cotización por Contingencias Profesionales (</a:t>
          </a:r>
          <a:r>
            <a:rPr lang="es-ES" sz="1900" b="1" kern="1200" dirty="0"/>
            <a:t>BCCP</a:t>
          </a:r>
          <a:r>
            <a:rPr lang="es-ES" sz="1900" kern="1200" dirty="0"/>
            <a:t>)</a:t>
          </a:r>
        </a:p>
        <a:p>
          <a:pPr marL="171450" lvl="1" indent="-171450" algn="l" defTabSz="844550" rtl="0">
            <a:lnSpc>
              <a:spcPct val="90000"/>
            </a:lnSpc>
            <a:spcBef>
              <a:spcPct val="0"/>
            </a:spcBef>
            <a:spcAft>
              <a:spcPct val="15000"/>
            </a:spcAft>
            <a:buChar char="•"/>
          </a:pPr>
          <a:r>
            <a:rPr lang="es-ES" sz="1900" kern="1200" dirty="0"/>
            <a:t>Base de Cotización por Horas Extraordinarias Normales (</a:t>
          </a:r>
          <a:r>
            <a:rPr lang="es-ES" sz="1900" b="1" kern="1200" dirty="0"/>
            <a:t>BCHE</a:t>
          </a:r>
          <a:r>
            <a:rPr lang="es-ES" sz="1900" kern="1200" dirty="0"/>
            <a:t>) </a:t>
          </a:r>
        </a:p>
        <a:p>
          <a:pPr marL="171450" lvl="1" indent="-171450" algn="l" defTabSz="844550" rtl="0">
            <a:lnSpc>
              <a:spcPct val="90000"/>
            </a:lnSpc>
            <a:spcBef>
              <a:spcPct val="0"/>
            </a:spcBef>
            <a:spcAft>
              <a:spcPct val="15000"/>
            </a:spcAft>
            <a:buChar char="•"/>
          </a:pPr>
          <a:r>
            <a:rPr lang="es-ES" sz="1900" kern="1200" dirty="0"/>
            <a:t>Base de Cotización por Horas Extraordinarias de Fuerza Mayor (</a:t>
          </a:r>
          <a:r>
            <a:rPr lang="es-ES" sz="1900" b="1" kern="1200" dirty="0"/>
            <a:t>BCHEFM</a:t>
          </a:r>
          <a:r>
            <a:rPr lang="es-ES" sz="1900" kern="1200" dirty="0"/>
            <a:t>)</a:t>
          </a:r>
        </a:p>
      </dsp:txBody>
      <dsp:txXfrm>
        <a:off x="124433" y="124433"/>
        <a:ext cx="8527530" cy="399960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BF3AD6-7AFE-4A21-BCCB-BFB22C152295}">
      <dsp:nvSpPr>
        <dsp:cNvPr id="0" name=""/>
        <dsp:cNvSpPr/>
      </dsp:nvSpPr>
      <dsp:spPr>
        <a:xfrm>
          <a:off x="0" y="229903"/>
          <a:ext cx="9144000" cy="6475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ES" sz="2700" kern="1200"/>
            <a:t>Salario en especie</a:t>
          </a:r>
        </a:p>
      </dsp:txBody>
      <dsp:txXfrm>
        <a:off x="31613" y="261516"/>
        <a:ext cx="9080774" cy="584369"/>
      </dsp:txXfrm>
    </dsp:sp>
    <dsp:sp modelId="{C6D1463F-E601-4624-A092-93BDFA6AA0CE}">
      <dsp:nvSpPr>
        <dsp:cNvPr id="0" name=""/>
        <dsp:cNvSpPr/>
      </dsp:nvSpPr>
      <dsp:spPr>
        <a:xfrm>
          <a:off x="0" y="877498"/>
          <a:ext cx="9144000" cy="45829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22"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s-ES" sz="2100" kern="1200" dirty="0"/>
            <a:t>Parte de la retribución en bienes y servicios.</a:t>
          </a:r>
        </a:p>
        <a:p>
          <a:pPr marL="228600" lvl="1" indent="-228600" algn="l" defTabSz="933450">
            <a:lnSpc>
              <a:spcPct val="90000"/>
            </a:lnSpc>
            <a:spcBef>
              <a:spcPct val="0"/>
            </a:spcBef>
            <a:spcAft>
              <a:spcPct val="20000"/>
            </a:spcAft>
            <a:buChar char="•"/>
          </a:pPr>
          <a:r>
            <a:rPr lang="es-ES" sz="2100" kern="1200"/>
            <a:t>Se pacta por Convenio Colectivo o Contrato de trabajo.</a:t>
          </a:r>
        </a:p>
        <a:p>
          <a:pPr marL="228600" lvl="1" indent="-228600" algn="l" defTabSz="933450">
            <a:lnSpc>
              <a:spcPct val="90000"/>
            </a:lnSpc>
            <a:spcBef>
              <a:spcPct val="0"/>
            </a:spcBef>
            <a:spcAft>
              <a:spcPct val="20000"/>
            </a:spcAft>
            <a:buChar char="•"/>
          </a:pPr>
          <a:r>
            <a:rPr lang="es-ES" sz="2100" kern="1200"/>
            <a:t>No podrá ser superior al 30% del total de retribuciones.</a:t>
          </a:r>
        </a:p>
        <a:p>
          <a:pPr marL="228600" lvl="1" indent="-228600" algn="l" defTabSz="933450">
            <a:lnSpc>
              <a:spcPct val="90000"/>
            </a:lnSpc>
            <a:spcBef>
              <a:spcPct val="0"/>
            </a:spcBef>
            <a:spcAft>
              <a:spcPct val="20000"/>
            </a:spcAft>
            <a:buChar char="•"/>
          </a:pPr>
          <a:r>
            <a:rPr lang="es-ES" sz="2100" kern="1200" dirty="0"/>
            <a:t>Algunos ejemplos de Salario en especie y de cómo computar su valor:</a:t>
          </a:r>
        </a:p>
        <a:p>
          <a:pPr marL="457200" lvl="2" indent="-228600" algn="l" defTabSz="933450">
            <a:lnSpc>
              <a:spcPct val="90000"/>
            </a:lnSpc>
            <a:spcBef>
              <a:spcPct val="0"/>
            </a:spcBef>
            <a:spcAft>
              <a:spcPct val="20000"/>
            </a:spcAft>
            <a:buChar char="•"/>
          </a:pPr>
          <a:r>
            <a:rPr lang="es-ES" sz="2100" kern="1200"/>
            <a:t>Uso y disfrute del coche propiedad de la empresa 20% del valor. Ejemplo: </a:t>
          </a:r>
          <a:br>
            <a:rPr lang="es-ES" sz="2100" kern="1200"/>
          </a:br>
          <a:r>
            <a:rPr lang="es-ES" sz="2100" kern="1200"/>
            <a:t>Valor automóvil 30.000€. Valor Salario en especie = (20% de 30.000)/12 = </a:t>
          </a:r>
          <a:r>
            <a:rPr lang="es-ES" sz="2100" b="1" kern="1200"/>
            <a:t>500€ que se devengan en nómina</a:t>
          </a:r>
          <a:r>
            <a:rPr lang="es-ES" sz="2100" kern="1200"/>
            <a:t>.</a:t>
          </a:r>
        </a:p>
        <a:p>
          <a:pPr marL="457200" lvl="2" indent="-228600" algn="l" defTabSz="933450">
            <a:lnSpc>
              <a:spcPct val="90000"/>
            </a:lnSpc>
            <a:spcBef>
              <a:spcPct val="0"/>
            </a:spcBef>
            <a:spcAft>
              <a:spcPct val="20000"/>
            </a:spcAft>
            <a:buChar char="•"/>
          </a:pPr>
          <a:r>
            <a:rPr lang="es-ES" sz="2100" kern="1200"/>
            <a:t>Uso y disfrute de vivienda propiedad de la empresa 5% de la referencia catastral, 10% en determinados casos. Ejemplo: </a:t>
          </a:r>
          <a:br>
            <a:rPr lang="es-ES" sz="2100" kern="1200"/>
          </a:br>
          <a:r>
            <a:rPr lang="es-ES" sz="2100" kern="1200"/>
            <a:t>Referencia catastral 24.000€. Valor de la vivienda = (5% de 24.000)/12 = </a:t>
          </a:r>
          <a:r>
            <a:rPr lang="es-ES" sz="2100" b="1" kern="1200"/>
            <a:t>100€ que se devengan en nómina.</a:t>
          </a:r>
          <a:endParaRPr lang="es-ES" sz="2100" kern="1200"/>
        </a:p>
        <a:p>
          <a:pPr marL="457200" lvl="2" indent="-228600" algn="l" defTabSz="933450">
            <a:lnSpc>
              <a:spcPct val="90000"/>
            </a:lnSpc>
            <a:spcBef>
              <a:spcPct val="0"/>
            </a:spcBef>
            <a:spcAft>
              <a:spcPct val="20000"/>
            </a:spcAft>
            <a:buChar char="•"/>
          </a:pPr>
          <a:r>
            <a:rPr lang="es-ES" sz="2100" kern="1200"/>
            <a:t>Ticket restaurante. Cotiza en su totalidad y tributa el exceso de 11€/ticket. Ejemplo: Tickets restaurante por valor de 12€día: Cotizan los 12€día, tributa IRPF 1 €/día.</a:t>
          </a:r>
        </a:p>
      </dsp:txBody>
      <dsp:txXfrm>
        <a:off x="0" y="877498"/>
        <a:ext cx="9144000" cy="458297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BF3AD6-7AFE-4A21-BCCB-BFB22C152295}">
      <dsp:nvSpPr>
        <dsp:cNvPr id="0" name=""/>
        <dsp:cNvSpPr/>
      </dsp:nvSpPr>
      <dsp:spPr>
        <a:xfrm>
          <a:off x="0" y="284060"/>
          <a:ext cx="9144000" cy="12472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s-ES" sz="5200" kern="1200" dirty="0"/>
            <a:t>Salario en especie en la nómina</a:t>
          </a:r>
        </a:p>
      </dsp:txBody>
      <dsp:txXfrm>
        <a:off x="60884" y="344944"/>
        <a:ext cx="9022232" cy="1125452"/>
      </dsp:txXfrm>
    </dsp:sp>
    <dsp:sp modelId="{C6D1463F-E601-4624-A092-93BDFA6AA0CE}">
      <dsp:nvSpPr>
        <dsp:cNvPr id="0" name=""/>
        <dsp:cNvSpPr/>
      </dsp:nvSpPr>
      <dsp:spPr>
        <a:xfrm>
          <a:off x="0" y="1531281"/>
          <a:ext cx="9144000" cy="3875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22" tIns="66040" rIns="369824" bIns="66040" numCol="1" spcCol="1270" anchor="t" anchorCtr="0">
          <a:noAutofit/>
        </a:bodyPr>
        <a:lstStyle/>
        <a:p>
          <a:pPr marL="285750" lvl="1" indent="-285750" algn="l" defTabSz="1822450">
            <a:lnSpc>
              <a:spcPct val="90000"/>
            </a:lnSpc>
            <a:spcBef>
              <a:spcPct val="0"/>
            </a:spcBef>
            <a:spcAft>
              <a:spcPct val="20000"/>
            </a:spcAft>
            <a:buChar char="•"/>
          </a:pPr>
          <a:r>
            <a:rPr lang="es-ES" sz="4100" kern="1200" dirty="0"/>
            <a:t>Se computa su valor en los devengos </a:t>
          </a:r>
        </a:p>
        <a:p>
          <a:pPr marL="285750" lvl="1" indent="-285750" algn="l" defTabSz="1822450">
            <a:lnSpc>
              <a:spcPct val="90000"/>
            </a:lnSpc>
            <a:spcBef>
              <a:spcPct val="0"/>
            </a:spcBef>
            <a:spcAft>
              <a:spcPct val="20000"/>
            </a:spcAft>
            <a:buChar char="•"/>
          </a:pPr>
          <a:r>
            <a:rPr lang="es-ES" sz="4100" kern="1200" dirty="0"/>
            <a:t>Se calculan las bases de cotización y bases de IRPF</a:t>
          </a:r>
        </a:p>
        <a:p>
          <a:pPr marL="285750" lvl="1" indent="-285750" algn="l" defTabSz="1822450">
            <a:lnSpc>
              <a:spcPct val="90000"/>
            </a:lnSpc>
            <a:spcBef>
              <a:spcPct val="0"/>
            </a:spcBef>
            <a:spcAft>
              <a:spcPct val="20000"/>
            </a:spcAft>
            <a:buChar char="•"/>
          </a:pPr>
          <a:r>
            <a:rPr lang="es-ES" sz="4100" kern="1200" dirty="0"/>
            <a:t>En las deducciones se descuenta el valor de los productos en especie pues, NO ES DINERO EN METÁLICO.</a:t>
          </a:r>
        </a:p>
      </dsp:txBody>
      <dsp:txXfrm>
        <a:off x="0" y="1531281"/>
        <a:ext cx="9144000" cy="38750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F010B4-73DE-412D-975D-65959F2C268F}">
      <dsp:nvSpPr>
        <dsp:cNvPr id="0" name=""/>
        <dsp:cNvSpPr/>
      </dsp:nvSpPr>
      <dsp:spPr>
        <a:xfrm>
          <a:off x="72477" y="772"/>
          <a:ext cx="4428061" cy="86860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58420" rIns="87630" bIns="58420" numCol="1" spcCol="1270" anchor="ctr" anchorCtr="0">
          <a:noAutofit/>
        </a:bodyPr>
        <a:lstStyle/>
        <a:p>
          <a:pPr marL="0" lvl="0" indent="0" algn="ctr" defTabSz="2044700" rtl="0">
            <a:lnSpc>
              <a:spcPct val="90000"/>
            </a:lnSpc>
            <a:spcBef>
              <a:spcPct val="0"/>
            </a:spcBef>
            <a:spcAft>
              <a:spcPct val="35000"/>
            </a:spcAft>
            <a:buNone/>
          </a:pPr>
          <a:r>
            <a:rPr lang="es-ES" sz="4600" kern="1200" dirty="0"/>
            <a:t>SE COMPONE DE:</a:t>
          </a:r>
        </a:p>
      </dsp:txBody>
      <dsp:txXfrm>
        <a:off x="97918" y="26213"/>
        <a:ext cx="4377179" cy="817723"/>
      </dsp:txXfrm>
    </dsp:sp>
    <dsp:sp modelId="{016FFB16-5E25-4C89-A09A-A44A7B988603}">
      <dsp:nvSpPr>
        <dsp:cNvPr id="0" name=""/>
        <dsp:cNvSpPr/>
      </dsp:nvSpPr>
      <dsp:spPr>
        <a:xfrm>
          <a:off x="515283" y="869377"/>
          <a:ext cx="442806" cy="651453"/>
        </a:xfrm>
        <a:custGeom>
          <a:avLst/>
          <a:gdLst/>
          <a:ahLst/>
          <a:cxnLst/>
          <a:rect l="0" t="0" r="0" b="0"/>
          <a:pathLst>
            <a:path>
              <a:moveTo>
                <a:pt x="0" y="0"/>
              </a:moveTo>
              <a:lnTo>
                <a:pt x="0" y="651453"/>
              </a:lnTo>
              <a:lnTo>
                <a:pt x="442806" y="6514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741FBB-60C1-4A4C-9D86-1D1C9A76B1D8}">
      <dsp:nvSpPr>
        <dsp:cNvPr id="0" name=""/>
        <dsp:cNvSpPr/>
      </dsp:nvSpPr>
      <dsp:spPr>
        <a:xfrm>
          <a:off x="958089" y="1086529"/>
          <a:ext cx="3542435" cy="868605"/>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rtl="0">
            <a:lnSpc>
              <a:spcPct val="90000"/>
            </a:lnSpc>
            <a:spcBef>
              <a:spcPct val="0"/>
            </a:spcBef>
            <a:spcAft>
              <a:spcPct val="35000"/>
            </a:spcAft>
            <a:buNone/>
          </a:pPr>
          <a:r>
            <a:rPr lang="es-ES" sz="1800" b="1" kern="1200" dirty="0"/>
            <a:t>Salario Base</a:t>
          </a:r>
          <a:r>
            <a:rPr lang="es-ES" sz="1800" kern="1200" dirty="0"/>
            <a:t>: Determinado por Convenio Colectivo en función de la categoría profesional. </a:t>
          </a:r>
        </a:p>
      </dsp:txBody>
      <dsp:txXfrm>
        <a:off x="983530" y="1111970"/>
        <a:ext cx="3491553" cy="817723"/>
      </dsp:txXfrm>
    </dsp:sp>
    <dsp:sp modelId="{D5D48E96-740C-411A-B401-883F20052518}">
      <dsp:nvSpPr>
        <dsp:cNvPr id="0" name=""/>
        <dsp:cNvSpPr/>
      </dsp:nvSpPr>
      <dsp:spPr>
        <a:xfrm>
          <a:off x="515283" y="869377"/>
          <a:ext cx="442806" cy="1737210"/>
        </a:xfrm>
        <a:custGeom>
          <a:avLst/>
          <a:gdLst/>
          <a:ahLst/>
          <a:cxnLst/>
          <a:rect l="0" t="0" r="0" b="0"/>
          <a:pathLst>
            <a:path>
              <a:moveTo>
                <a:pt x="0" y="0"/>
              </a:moveTo>
              <a:lnTo>
                <a:pt x="0" y="1737210"/>
              </a:lnTo>
              <a:lnTo>
                <a:pt x="442806" y="173721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51065C-77C8-454E-AD27-FC075F8DD4C8}">
      <dsp:nvSpPr>
        <dsp:cNvPr id="0" name=""/>
        <dsp:cNvSpPr/>
      </dsp:nvSpPr>
      <dsp:spPr>
        <a:xfrm>
          <a:off x="958089" y="2172285"/>
          <a:ext cx="3542421" cy="868605"/>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1560506"/>
              <a:satOff val="-1946"/>
              <a:lumOff val="4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rtl="0">
            <a:lnSpc>
              <a:spcPct val="90000"/>
            </a:lnSpc>
            <a:spcBef>
              <a:spcPct val="0"/>
            </a:spcBef>
            <a:spcAft>
              <a:spcPct val="35000"/>
            </a:spcAft>
            <a:buNone/>
          </a:pPr>
          <a:r>
            <a:rPr lang="es-ES" sz="1800" b="1" kern="1200" dirty="0"/>
            <a:t>Complementos salariales </a:t>
          </a:r>
        </a:p>
      </dsp:txBody>
      <dsp:txXfrm>
        <a:off x="983530" y="2197726"/>
        <a:ext cx="3491539" cy="817723"/>
      </dsp:txXfrm>
    </dsp:sp>
    <dsp:sp modelId="{033D5130-FEDA-4608-BD53-E999982AFE24}">
      <dsp:nvSpPr>
        <dsp:cNvPr id="0" name=""/>
        <dsp:cNvSpPr/>
      </dsp:nvSpPr>
      <dsp:spPr>
        <a:xfrm>
          <a:off x="515283" y="869377"/>
          <a:ext cx="442806" cy="2822966"/>
        </a:xfrm>
        <a:custGeom>
          <a:avLst/>
          <a:gdLst/>
          <a:ahLst/>
          <a:cxnLst/>
          <a:rect l="0" t="0" r="0" b="0"/>
          <a:pathLst>
            <a:path>
              <a:moveTo>
                <a:pt x="0" y="0"/>
              </a:moveTo>
              <a:lnTo>
                <a:pt x="0" y="2822966"/>
              </a:lnTo>
              <a:lnTo>
                <a:pt x="442806" y="282296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556E9A-E466-491A-922B-B5E05A0FACD2}">
      <dsp:nvSpPr>
        <dsp:cNvPr id="0" name=""/>
        <dsp:cNvSpPr/>
      </dsp:nvSpPr>
      <dsp:spPr>
        <a:xfrm>
          <a:off x="958089" y="3258041"/>
          <a:ext cx="3542435" cy="868605"/>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3121013"/>
              <a:satOff val="-3893"/>
              <a:lumOff val="9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rtl="0">
            <a:lnSpc>
              <a:spcPct val="90000"/>
            </a:lnSpc>
            <a:spcBef>
              <a:spcPct val="0"/>
            </a:spcBef>
            <a:spcAft>
              <a:spcPct val="35000"/>
            </a:spcAft>
            <a:buNone/>
          </a:pPr>
          <a:r>
            <a:rPr lang="es-ES" sz="1800" b="1" kern="1200" dirty="0"/>
            <a:t>Complementos extrasalariales</a:t>
          </a:r>
        </a:p>
      </dsp:txBody>
      <dsp:txXfrm>
        <a:off x="983530" y="3283482"/>
        <a:ext cx="3491553" cy="817723"/>
      </dsp:txXfrm>
    </dsp:sp>
    <dsp:sp modelId="{C5AEAF92-F32E-4C55-98CF-9267C7BE618F}">
      <dsp:nvSpPr>
        <dsp:cNvPr id="0" name=""/>
        <dsp:cNvSpPr/>
      </dsp:nvSpPr>
      <dsp:spPr>
        <a:xfrm>
          <a:off x="515283" y="869377"/>
          <a:ext cx="442806" cy="3908722"/>
        </a:xfrm>
        <a:custGeom>
          <a:avLst/>
          <a:gdLst/>
          <a:ahLst/>
          <a:cxnLst/>
          <a:rect l="0" t="0" r="0" b="0"/>
          <a:pathLst>
            <a:path>
              <a:moveTo>
                <a:pt x="0" y="0"/>
              </a:moveTo>
              <a:lnTo>
                <a:pt x="0" y="3908722"/>
              </a:lnTo>
              <a:lnTo>
                <a:pt x="442806" y="3908722"/>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6F103E-F066-4910-A2FE-C031F30ADC78}">
      <dsp:nvSpPr>
        <dsp:cNvPr id="0" name=""/>
        <dsp:cNvSpPr/>
      </dsp:nvSpPr>
      <dsp:spPr>
        <a:xfrm>
          <a:off x="958089" y="4343798"/>
          <a:ext cx="3542435" cy="868605"/>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rtl="0">
            <a:lnSpc>
              <a:spcPct val="90000"/>
            </a:lnSpc>
            <a:spcBef>
              <a:spcPct val="0"/>
            </a:spcBef>
            <a:spcAft>
              <a:spcPct val="35000"/>
            </a:spcAft>
            <a:buNone/>
          </a:pPr>
          <a:r>
            <a:rPr lang="es-ES" sz="1800" b="1" kern="1200" dirty="0"/>
            <a:t>Pagas extraordinarias</a:t>
          </a:r>
          <a:r>
            <a:rPr lang="es-ES" sz="1800" kern="1200" dirty="0"/>
            <a:t>: Al menos, dos al año, una en Navidad y otra cuando se pacte.</a:t>
          </a:r>
        </a:p>
      </dsp:txBody>
      <dsp:txXfrm>
        <a:off x="983530" y="4369239"/>
        <a:ext cx="3491553" cy="8177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A4B92B-811B-4764-B054-8E71B3F0FEBE}">
      <dsp:nvSpPr>
        <dsp:cNvPr id="0" name=""/>
        <dsp:cNvSpPr/>
      </dsp:nvSpPr>
      <dsp:spPr>
        <a:xfrm>
          <a:off x="2668190" y="3013"/>
          <a:ext cx="2893218" cy="144660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rtl="0">
            <a:lnSpc>
              <a:spcPct val="90000"/>
            </a:lnSpc>
            <a:spcBef>
              <a:spcPct val="0"/>
            </a:spcBef>
            <a:spcAft>
              <a:spcPct val="35000"/>
            </a:spcAft>
            <a:buNone/>
          </a:pPr>
          <a:r>
            <a:rPr lang="es-ES" sz="2300" kern="1200" dirty="0"/>
            <a:t>RESPECTO A LOS TICKETS RESTAURANTE O VALES DE COMIDA: </a:t>
          </a:r>
        </a:p>
      </dsp:txBody>
      <dsp:txXfrm>
        <a:off x="2710560" y="45383"/>
        <a:ext cx="2808478" cy="1361869"/>
      </dsp:txXfrm>
    </dsp:sp>
    <dsp:sp modelId="{2B957CF4-B6E9-4B14-B13A-BC979996383B}">
      <dsp:nvSpPr>
        <dsp:cNvPr id="0" name=""/>
        <dsp:cNvSpPr/>
      </dsp:nvSpPr>
      <dsp:spPr>
        <a:xfrm>
          <a:off x="2957512" y="1449622"/>
          <a:ext cx="289321" cy="1084957"/>
        </a:xfrm>
        <a:custGeom>
          <a:avLst/>
          <a:gdLst/>
          <a:ahLst/>
          <a:cxnLst/>
          <a:rect l="0" t="0" r="0" b="0"/>
          <a:pathLst>
            <a:path>
              <a:moveTo>
                <a:pt x="0" y="0"/>
              </a:moveTo>
              <a:lnTo>
                <a:pt x="0" y="1084957"/>
              </a:lnTo>
              <a:lnTo>
                <a:pt x="289321" y="1084957"/>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CAA0DA-A579-4B95-9D52-A9EDB608699F}">
      <dsp:nvSpPr>
        <dsp:cNvPr id="0" name=""/>
        <dsp:cNvSpPr/>
      </dsp:nvSpPr>
      <dsp:spPr>
        <a:xfrm>
          <a:off x="3246834" y="1811275"/>
          <a:ext cx="2314575" cy="1446609"/>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rtl="0">
            <a:lnSpc>
              <a:spcPct val="90000"/>
            </a:lnSpc>
            <a:spcBef>
              <a:spcPct val="0"/>
            </a:spcBef>
            <a:spcAft>
              <a:spcPct val="35000"/>
            </a:spcAft>
            <a:buNone/>
          </a:pPr>
          <a:r>
            <a:rPr lang="es-ES" sz="2100" kern="1200"/>
            <a:t>COTIZAN A LA SEGURIDAD SOCIAL COMO SALARIO EN ESPECIE</a:t>
          </a:r>
        </a:p>
      </dsp:txBody>
      <dsp:txXfrm>
        <a:off x="3289204" y="1853645"/>
        <a:ext cx="2229835" cy="1361869"/>
      </dsp:txXfrm>
    </dsp:sp>
    <dsp:sp modelId="{AB04816C-6DB0-405D-B029-0861CB192D3B}">
      <dsp:nvSpPr>
        <dsp:cNvPr id="0" name=""/>
        <dsp:cNvSpPr/>
      </dsp:nvSpPr>
      <dsp:spPr>
        <a:xfrm>
          <a:off x="2957512" y="1449622"/>
          <a:ext cx="289321" cy="2893218"/>
        </a:xfrm>
        <a:custGeom>
          <a:avLst/>
          <a:gdLst/>
          <a:ahLst/>
          <a:cxnLst/>
          <a:rect l="0" t="0" r="0" b="0"/>
          <a:pathLst>
            <a:path>
              <a:moveTo>
                <a:pt x="0" y="0"/>
              </a:moveTo>
              <a:lnTo>
                <a:pt x="0" y="2893218"/>
              </a:lnTo>
              <a:lnTo>
                <a:pt x="289321" y="289321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0D1982-4011-435C-8114-87540B3742B5}">
      <dsp:nvSpPr>
        <dsp:cNvPr id="0" name=""/>
        <dsp:cNvSpPr/>
      </dsp:nvSpPr>
      <dsp:spPr>
        <a:xfrm>
          <a:off x="3246834" y="3619537"/>
          <a:ext cx="2314575" cy="1446609"/>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rtl="0">
            <a:lnSpc>
              <a:spcPct val="90000"/>
            </a:lnSpc>
            <a:spcBef>
              <a:spcPct val="0"/>
            </a:spcBef>
            <a:spcAft>
              <a:spcPct val="35000"/>
            </a:spcAft>
            <a:buNone/>
          </a:pPr>
          <a:r>
            <a:rPr lang="es-ES" sz="2100" kern="1200"/>
            <a:t>NO TRIBUTAN IRPF SALVO QUE SUPEREN LOS 11 EUROS.</a:t>
          </a:r>
        </a:p>
      </dsp:txBody>
      <dsp:txXfrm>
        <a:off x="3289204" y="3661907"/>
        <a:ext cx="2229835" cy="13618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41126-2C3F-4C1E-94A0-7FBB65D9E483}">
      <dsp:nvSpPr>
        <dsp:cNvPr id="0" name=""/>
        <dsp:cNvSpPr/>
      </dsp:nvSpPr>
      <dsp:spPr>
        <a:xfrm>
          <a:off x="128493" y="575267"/>
          <a:ext cx="1700719" cy="850359"/>
        </a:xfrm>
        <a:prstGeom prst="roundRect">
          <a:avLst>
            <a:gd name="adj" fmla="val 10000"/>
          </a:avLst>
        </a:prstGeom>
        <a:solidFill>
          <a:schemeClr val="accent3">
            <a:lumMod val="60000"/>
            <a:lumOff val="4000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ES_tradnl" sz="2000" b="1" kern="1200" dirty="0"/>
            <a:t>El S.M.I no es embargable</a:t>
          </a:r>
          <a:endParaRPr lang="es-ES" sz="2000" b="1" kern="1200" dirty="0"/>
        </a:p>
      </dsp:txBody>
      <dsp:txXfrm>
        <a:off x="153399" y="600173"/>
        <a:ext cx="1650907" cy="800547"/>
      </dsp:txXfrm>
    </dsp:sp>
    <dsp:sp modelId="{283119A3-766E-4862-8ABD-AD324D119475}">
      <dsp:nvSpPr>
        <dsp:cNvPr id="0" name=""/>
        <dsp:cNvSpPr/>
      </dsp:nvSpPr>
      <dsp:spPr>
        <a:xfrm rot="87">
          <a:off x="1829213" y="960456"/>
          <a:ext cx="334225" cy="79990"/>
        </a:xfrm>
        <a:custGeom>
          <a:avLst/>
          <a:gdLst/>
          <a:ahLst/>
          <a:cxnLst/>
          <a:rect l="0" t="0" r="0" b="0"/>
          <a:pathLst>
            <a:path>
              <a:moveTo>
                <a:pt x="0" y="39995"/>
              </a:moveTo>
              <a:lnTo>
                <a:pt x="334225" y="39995"/>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dirty="0"/>
        </a:p>
      </dsp:txBody>
      <dsp:txXfrm>
        <a:off x="1987970" y="992095"/>
        <a:ext cx="16711" cy="16711"/>
      </dsp:txXfrm>
    </dsp:sp>
    <dsp:sp modelId="{328B43D7-6F88-47BA-90DA-525843E3DAEF}">
      <dsp:nvSpPr>
        <dsp:cNvPr id="0" name=""/>
        <dsp:cNvSpPr/>
      </dsp:nvSpPr>
      <dsp:spPr>
        <a:xfrm>
          <a:off x="2163439" y="272466"/>
          <a:ext cx="2459972" cy="1455977"/>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_tradnl" sz="1600" kern="1200" dirty="0"/>
            <a:t>No se le puede embargar de la nómina neta el valor de SMI, salvo que se deban pensiones a hijos y cónyuge.</a:t>
          </a:r>
        </a:p>
        <a:p>
          <a:pPr marL="0" lvl="0" indent="0" algn="ctr" defTabSz="711200">
            <a:lnSpc>
              <a:spcPct val="90000"/>
            </a:lnSpc>
            <a:spcBef>
              <a:spcPct val="0"/>
            </a:spcBef>
            <a:spcAft>
              <a:spcPct val="35000"/>
            </a:spcAft>
            <a:buNone/>
          </a:pPr>
          <a:r>
            <a:rPr lang="es-ES_tradnl" sz="1600" kern="1200" dirty="0"/>
            <a:t>Se aplica la tabla de la derecha</a:t>
          </a:r>
          <a:endParaRPr lang="es-ES" sz="1600" kern="1200" dirty="0"/>
        </a:p>
      </dsp:txBody>
      <dsp:txXfrm>
        <a:off x="2206083" y="315110"/>
        <a:ext cx="2374684" cy="13706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7DC74A-20BF-440D-BEC4-42C9FA00D644}">
      <dsp:nvSpPr>
        <dsp:cNvPr id="0" name=""/>
        <dsp:cNvSpPr/>
      </dsp:nvSpPr>
      <dsp:spPr>
        <a:xfrm>
          <a:off x="0" y="767372"/>
          <a:ext cx="4034880" cy="483348"/>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s-ES_tradnl" sz="2000" b="1" kern="1200" dirty="0"/>
            <a:t>EL FOGASA</a:t>
          </a:r>
          <a:endParaRPr lang="es-ES" sz="2000" b="1" kern="1200" dirty="0"/>
        </a:p>
      </dsp:txBody>
      <dsp:txXfrm>
        <a:off x="14157" y="781529"/>
        <a:ext cx="4006566" cy="455034"/>
      </dsp:txXfrm>
    </dsp:sp>
    <dsp:sp modelId="{532BD660-D240-41E9-92C4-C0D485EBBD24}">
      <dsp:nvSpPr>
        <dsp:cNvPr id="0" name=""/>
        <dsp:cNvSpPr/>
      </dsp:nvSpPr>
      <dsp:spPr>
        <a:xfrm>
          <a:off x="357768" y="1250721"/>
          <a:ext cx="91440" cy="818384"/>
        </a:xfrm>
        <a:custGeom>
          <a:avLst/>
          <a:gdLst/>
          <a:ahLst/>
          <a:cxnLst/>
          <a:rect l="0" t="0" r="0" b="0"/>
          <a:pathLst>
            <a:path>
              <a:moveTo>
                <a:pt x="45720" y="0"/>
              </a:moveTo>
              <a:lnTo>
                <a:pt x="45720" y="818384"/>
              </a:lnTo>
              <a:lnTo>
                <a:pt x="118353" y="818384"/>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233F05-6FBA-46DF-B10B-C0685C332429}">
      <dsp:nvSpPr>
        <dsp:cNvPr id="0" name=""/>
        <dsp:cNvSpPr/>
      </dsp:nvSpPr>
      <dsp:spPr>
        <a:xfrm>
          <a:off x="476121" y="1341504"/>
          <a:ext cx="4318639" cy="1455203"/>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l" defTabSz="711200">
            <a:lnSpc>
              <a:spcPct val="90000"/>
            </a:lnSpc>
            <a:spcBef>
              <a:spcPct val="0"/>
            </a:spcBef>
            <a:spcAft>
              <a:spcPct val="35000"/>
            </a:spcAft>
            <a:buNone/>
          </a:pPr>
          <a:r>
            <a:rPr lang="es-ES_tradnl" sz="1600" b="1" kern="1200" dirty="0"/>
            <a:t>Es un organismo dependiente del Ministerio de Trabajo </a:t>
          </a:r>
          <a:r>
            <a:rPr lang="es-ES_tradnl" sz="1600" b="0" kern="1200" dirty="0"/>
            <a:t>encargado de </a:t>
          </a:r>
          <a:r>
            <a:rPr lang="es-ES_tradnl" sz="1600" b="1" kern="1200" dirty="0"/>
            <a:t>recoger fondos </a:t>
          </a:r>
          <a:r>
            <a:rPr lang="es-ES_tradnl" sz="1600" b="0" kern="1200" dirty="0"/>
            <a:t>de la empresa con cargo a la cotización de FOGASA, para poder pagar a los trabajadores en </a:t>
          </a:r>
          <a:r>
            <a:rPr lang="es-ES_tradnl" sz="1600" b="1" kern="1200" dirty="0"/>
            <a:t>caso de insolvencia.</a:t>
          </a:r>
          <a:endParaRPr lang="es-ES" sz="1600" b="0" kern="1200" dirty="0"/>
        </a:p>
      </dsp:txBody>
      <dsp:txXfrm>
        <a:off x="518742" y="1384125"/>
        <a:ext cx="4233397" cy="1369961"/>
      </dsp:txXfrm>
    </dsp:sp>
    <dsp:sp modelId="{9BCCD9EE-74EF-475F-AFFA-A751EE6BAB27}">
      <dsp:nvSpPr>
        <dsp:cNvPr id="0" name=""/>
        <dsp:cNvSpPr/>
      </dsp:nvSpPr>
      <dsp:spPr>
        <a:xfrm>
          <a:off x="357768" y="1250721"/>
          <a:ext cx="91440" cy="3537667"/>
        </a:xfrm>
        <a:custGeom>
          <a:avLst/>
          <a:gdLst/>
          <a:ahLst/>
          <a:cxnLst/>
          <a:rect l="0" t="0" r="0" b="0"/>
          <a:pathLst>
            <a:path>
              <a:moveTo>
                <a:pt x="45720" y="0"/>
              </a:moveTo>
              <a:lnTo>
                <a:pt x="45720" y="3537667"/>
              </a:lnTo>
              <a:lnTo>
                <a:pt x="117256" y="3537667"/>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C61B5C-54ED-46A5-87E2-039B193425B3}">
      <dsp:nvSpPr>
        <dsp:cNvPr id="0" name=""/>
        <dsp:cNvSpPr/>
      </dsp:nvSpPr>
      <dsp:spPr>
        <a:xfrm>
          <a:off x="475024" y="3438813"/>
          <a:ext cx="4318639" cy="2699149"/>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l" defTabSz="711200">
            <a:lnSpc>
              <a:spcPct val="90000"/>
            </a:lnSpc>
            <a:spcBef>
              <a:spcPct val="0"/>
            </a:spcBef>
            <a:spcAft>
              <a:spcPct val="35000"/>
            </a:spcAft>
            <a:buNone/>
          </a:pPr>
          <a:r>
            <a:rPr lang="es-ES_tradnl" sz="1600" b="1" kern="1200" dirty="0"/>
            <a:t>Asume la Responsabilidad en caso de insolvencia, quiebra, concurso de acreedores o suspensión de pagos de la empresa. </a:t>
          </a:r>
        </a:p>
        <a:p>
          <a:pPr marL="0" lvl="0" indent="0" algn="l" defTabSz="711200">
            <a:lnSpc>
              <a:spcPct val="90000"/>
            </a:lnSpc>
            <a:spcBef>
              <a:spcPct val="0"/>
            </a:spcBef>
            <a:spcAft>
              <a:spcPct val="35000"/>
            </a:spcAft>
            <a:buNone/>
          </a:pPr>
          <a:r>
            <a:rPr lang="es-ES_tradnl" sz="1600" b="0" kern="1200" dirty="0"/>
            <a:t>- La Responsabilidad es subsidiaria: primero se venden todos los bienes de la empresa y luego interviene el FOGASA.</a:t>
          </a:r>
        </a:p>
        <a:p>
          <a:pPr marL="0" lvl="0" indent="0" algn="l" defTabSz="711200">
            <a:lnSpc>
              <a:spcPct val="90000"/>
            </a:lnSpc>
            <a:spcBef>
              <a:spcPct val="0"/>
            </a:spcBef>
            <a:spcAft>
              <a:spcPct val="35000"/>
            </a:spcAft>
            <a:buNone/>
          </a:pPr>
          <a:r>
            <a:rPr lang="es-ES_tradnl" sz="1600" b="0" kern="1200" dirty="0"/>
            <a:t>- Por Salarios no pagados abona máx. 120 días.</a:t>
          </a:r>
        </a:p>
        <a:p>
          <a:pPr marL="0" lvl="0" indent="0" algn="l" defTabSz="711200">
            <a:lnSpc>
              <a:spcPct val="90000"/>
            </a:lnSpc>
            <a:spcBef>
              <a:spcPct val="0"/>
            </a:spcBef>
            <a:spcAft>
              <a:spcPct val="35000"/>
            </a:spcAft>
            <a:buNone/>
          </a:pPr>
          <a:r>
            <a:rPr lang="es-ES_tradnl" sz="1600" b="0" kern="1200" dirty="0"/>
            <a:t>- Por Indemnizaciones por despido: 30 días x año (improcedente) o 20 días x año (objetivo). Tope 360 días </a:t>
          </a:r>
        </a:p>
      </dsp:txBody>
      <dsp:txXfrm>
        <a:off x="554079" y="3517868"/>
        <a:ext cx="4160529" cy="254103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9D69DF-51FD-4B41-9AB2-FE9CBDF98554}">
      <dsp:nvSpPr>
        <dsp:cNvPr id="0" name=""/>
        <dsp:cNvSpPr/>
      </dsp:nvSpPr>
      <dsp:spPr>
        <a:xfrm>
          <a:off x="936098" y="2707"/>
          <a:ext cx="3528402" cy="178683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s-ES" sz="1800" kern="1200" dirty="0"/>
            <a:t>El límite máximo a abonar en los salarios será el doble del salario mínimo interprofesional diario incluido el prorrateo de pagas extraordinarias.</a:t>
          </a:r>
        </a:p>
        <a:p>
          <a:pPr marL="0" lvl="0" indent="0" algn="ctr" defTabSz="800100" rtl="0">
            <a:lnSpc>
              <a:spcPct val="90000"/>
            </a:lnSpc>
            <a:spcBef>
              <a:spcPct val="0"/>
            </a:spcBef>
            <a:spcAft>
              <a:spcPct val="35000"/>
            </a:spcAft>
            <a:buNone/>
          </a:pPr>
          <a:r>
            <a:rPr lang="es-ES" sz="1800" b="1" kern="1200" dirty="0">
              <a:solidFill>
                <a:prstClr val="white"/>
              </a:solidFill>
              <a:latin typeface="Calibri"/>
              <a:ea typeface="+mn-ea"/>
              <a:cs typeface="+mn-cs"/>
            </a:rPr>
            <a:t>En 2020 =  ¿?</a:t>
          </a:r>
        </a:p>
      </dsp:txBody>
      <dsp:txXfrm>
        <a:off x="1023324" y="89933"/>
        <a:ext cx="3353950" cy="1612387"/>
      </dsp:txXfrm>
    </dsp:sp>
    <dsp:sp modelId="{55E60652-150F-4CF4-B058-52AC32B3DCEA}">
      <dsp:nvSpPr>
        <dsp:cNvPr id="0" name=""/>
        <dsp:cNvSpPr/>
      </dsp:nvSpPr>
      <dsp:spPr>
        <a:xfrm>
          <a:off x="936098" y="1878888"/>
          <a:ext cx="3528402" cy="1786839"/>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s-ES" sz="1800" kern="1200" dirty="0"/>
            <a:t>En consecuencia, y teniendo en cuenta las consideraciones anteriores, un trabajador sólo podrá recibir como máximo por los salarios pendientes de pago </a:t>
          </a:r>
        </a:p>
        <a:p>
          <a:pPr marL="0" lvl="0" indent="0" algn="ctr" defTabSz="800100" rtl="0">
            <a:lnSpc>
              <a:spcPct val="90000"/>
            </a:lnSpc>
            <a:spcBef>
              <a:spcPct val="0"/>
            </a:spcBef>
            <a:spcAft>
              <a:spcPct val="35000"/>
            </a:spcAft>
            <a:buNone/>
          </a:pPr>
          <a:r>
            <a:rPr lang="es-ES" sz="1800" b="1" kern="1200" dirty="0"/>
            <a:t>¿?</a:t>
          </a:r>
          <a:endParaRPr lang="es-ES" sz="1800" kern="1200" dirty="0"/>
        </a:p>
      </dsp:txBody>
      <dsp:txXfrm>
        <a:off x="1023324" y="1966114"/>
        <a:ext cx="3353950" cy="1612387"/>
      </dsp:txXfrm>
    </dsp:sp>
    <dsp:sp modelId="{86FE4CE1-3649-4378-B969-CF9A4222A4D6}">
      <dsp:nvSpPr>
        <dsp:cNvPr id="0" name=""/>
        <dsp:cNvSpPr/>
      </dsp:nvSpPr>
      <dsp:spPr>
        <a:xfrm>
          <a:off x="936098" y="3755069"/>
          <a:ext cx="3528402" cy="178683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s-ES" sz="1800" kern="1200" dirty="0"/>
            <a:t>¿Cuál sería el importe máximo a indemnizar en caso de despido improcedente y objetivo?</a:t>
          </a:r>
          <a:endParaRPr lang="es-ES" sz="1800" b="1" kern="1200" dirty="0"/>
        </a:p>
      </dsp:txBody>
      <dsp:txXfrm>
        <a:off x="1023324" y="3842295"/>
        <a:ext cx="3353950" cy="161238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7DC74A-20BF-440D-BEC4-42C9FA00D644}">
      <dsp:nvSpPr>
        <dsp:cNvPr id="0" name=""/>
        <dsp:cNvSpPr/>
      </dsp:nvSpPr>
      <dsp:spPr>
        <a:xfrm>
          <a:off x="0" y="767372"/>
          <a:ext cx="4034880" cy="483348"/>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s-ES_tradnl" sz="2000" b="1" kern="1200" dirty="0"/>
            <a:t>EL FOGASA</a:t>
          </a:r>
          <a:endParaRPr lang="es-ES" sz="2000" b="1" kern="1200" dirty="0"/>
        </a:p>
      </dsp:txBody>
      <dsp:txXfrm>
        <a:off x="14157" y="781529"/>
        <a:ext cx="4006566" cy="455034"/>
      </dsp:txXfrm>
    </dsp:sp>
    <dsp:sp modelId="{532BD660-D240-41E9-92C4-C0D485EBBD24}">
      <dsp:nvSpPr>
        <dsp:cNvPr id="0" name=""/>
        <dsp:cNvSpPr/>
      </dsp:nvSpPr>
      <dsp:spPr>
        <a:xfrm>
          <a:off x="357768" y="1250721"/>
          <a:ext cx="91440" cy="818384"/>
        </a:xfrm>
        <a:custGeom>
          <a:avLst/>
          <a:gdLst/>
          <a:ahLst/>
          <a:cxnLst/>
          <a:rect l="0" t="0" r="0" b="0"/>
          <a:pathLst>
            <a:path>
              <a:moveTo>
                <a:pt x="45720" y="0"/>
              </a:moveTo>
              <a:lnTo>
                <a:pt x="45720" y="818384"/>
              </a:lnTo>
              <a:lnTo>
                <a:pt x="118353" y="818384"/>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233F05-6FBA-46DF-B10B-C0685C332429}">
      <dsp:nvSpPr>
        <dsp:cNvPr id="0" name=""/>
        <dsp:cNvSpPr/>
      </dsp:nvSpPr>
      <dsp:spPr>
        <a:xfrm>
          <a:off x="476121" y="1341504"/>
          <a:ext cx="4318639" cy="1455203"/>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l" defTabSz="711200">
            <a:lnSpc>
              <a:spcPct val="90000"/>
            </a:lnSpc>
            <a:spcBef>
              <a:spcPct val="0"/>
            </a:spcBef>
            <a:spcAft>
              <a:spcPct val="35000"/>
            </a:spcAft>
            <a:buNone/>
          </a:pPr>
          <a:r>
            <a:rPr lang="es-ES_tradnl" sz="1600" b="1" kern="1200" dirty="0"/>
            <a:t>Es un organismo dependiente del Ministerio de Trabajo </a:t>
          </a:r>
          <a:r>
            <a:rPr lang="es-ES_tradnl" sz="1600" b="0" kern="1200" dirty="0"/>
            <a:t>encargado de </a:t>
          </a:r>
          <a:r>
            <a:rPr lang="es-ES_tradnl" sz="1600" b="1" kern="1200" dirty="0"/>
            <a:t>recoger fondos </a:t>
          </a:r>
          <a:r>
            <a:rPr lang="es-ES_tradnl" sz="1600" b="0" kern="1200" dirty="0"/>
            <a:t>de la empresa con cargo a la cotización de FOGASA, para poder pagar a los trabajadores en </a:t>
          </a:r>
          <a:r>
            <a:rPr lang="es-ES_tradnl" sz="1600" b="1" kern="1200" dirty="0"/>
            <a:t>caso de insolvencia.</a:t>
          </a:r>
          <a:endParaRPr lang="es-ES" sz="1600" b="0" kern="1200" dirty="0"/>
        </a:p>
      </dsp:txBody>
      <dsp:txXfrm>
        <a:off x="518742" y="1384125"/>
        <a:ext cx="4233397" cy="1369961"/>
      </dsp:txXfrm>
    </dsp:sp>
    <dsp:sp modelId="{9BCCD9EE-74EF-475F-AFFA-A751EE6BAB27}">
      <dsp:nvSpPr>
        <dsp:cNvPr id="0" name=""/>
        <dsp:cNvSpPr/>
      </dsp:nvSpPr>
      <dsp:spPr>
        <a:xfrm>
          <a:off x="357768" y="1250721"/>
          <a:ext cx="91440" cy="3537667"/>
        </a:xfrm>
        <a:custGeom>
          <a:avLst/>
          <a:gdLst/>
          <a:ahLst/>
          <a:cxnLst/>
          <a:rect l="0" t="0" r="0" b="0"/>
          <a:pathLst>
            <a:path>
              <a:moveTo>
                <a:pt x="45720" y="0"/>
              </a:moveTo>
              <a:lnTo>
                <a:pt x="45720" y="3537667"/>
              </a:lnTo>
              <a:lnTo>
                <a:pt x="117256" y="3537667"/>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C61B5C-54ED-46A5-87E2-039B193425B3}">
      <dsp:nvSpPr>
        <dsp:cNvPr id="0" name=""/>
        <dsp:cNvSpPr/>
      </dsp:nvSpPr>
      <dsp:spPr>
        <a:xfrm>
          <a:off x="475024" y="3438813"/>
          <a:ext cx="4318639" cy="2699149"/>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l" defTabSz="711200">
            <a:lnSpc>
              <a:spcPct val="90000"/>
            </a:lnSpc>
            <a:spcBef>
              <a:spcPct val="0"/>
            </a:spcBef>
            <a:spcAft>
              <a:spcPct val="35000"/>
            </a:spcAft>
            <a:buNone/>
          </a:pPr>
          <a:r>
            <a:rPr lang="es-ES_tradnl" sz="1600" b="1" kern="1200" dirty="0"/>
            <a:t>Asume la Responsabilidad en caso de insolvencia, quiebra, concurso de acreedores o suspensión de pagos de la empresa. </a:t>
          </a:r>
        </a:p>
        <a:p>
          <a:pPr marL="0" lvl="0" indent="0" algn="l" defTabSz="711200">
            <a:lnSpc>
              <a:spcPct val="90000"/>
            </a:lnSpc>
            <a:spcBef>
              <a:spcPct val="0"/>
            </a:spcBef>
            <a:spcAft>
              <a:spcPct val="35000"/>
            </a:spcAft>
            <a:buNone/>
          </a:pPr>
          <a:r>
            <a:rPr lang="es-ES_tradnl" sz="1600" b="0" kern="1200" dirty="0"/>
            <a:t>- La Responsabilidad es subsidiaria: primero se venden todos los bienes de la empresa y luego interviene el FOGASA.</a:t>
          </a:r>
        </a:p>
        <a:p>
          <a:pPr marL="0" lvl="0" indent="0" algn="l" defTabSz="711200">
            <a:lnSpc>
              <a:spcPct val="90000"/>
            </a:lnSpc>
            <a:spcBef>
              <a:spcPct val="0"/>
            </a:spcBef>
            <a:spcAft>
              <a:spcPct val="35000"/>
            </a:spcAft>
            <a:buNone/>
          </a:pPr>
          <a:r>
            <a:rPr lang="es-ES_tradnl" sz="1600" b="0" kern="1200" dirty="0"/>
            <a:t>- Por Salarios no pagados abona máx. 120 días.</a:t>
          </a:r>
        </a:p>
        <a:p>
          <a:pPr marL="0" lvl="0" indent="0" algn="l" defTabSz="711200">
            <a:lnSpc>
              <a:spcPct val="90000"/>
            </a:lnSpc>
            <a:spcBef>
              <a:spcPct val="0"/>
            </a:spcBef>
            <a:spcAft>
              <a:spcPct val="35000"/>
            </a:spcAft>
            <a:buNone/>
          </a:pPr>
          <a:r>
            <a:rPr lang="es-ES_tradnl" sz="1600" b="0" kern="1200" dirty="0"/>
            <a:t>- Por Indemnizaciones por despido: 30 días x año (improcedente) o 20 días x año (objetivo). Tope 360 días </a:t>
          </a:r>
        </a:p>
      </dsp:txBody>
      <dsp:txXfrm>
        <a:off x="554079" y="3517868"/>
        <a:ext cx="4160529" cy="254103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9D69DF-51FD-4B41-9AB2-FE9CBDF98554}">
      <dsp:nvSpPr>
        <dsp:cNvPr id="0" name=""/>
        <dsp:cNvSpPr/>
      </dsp:nvSpPr>
      <dsp:spPr>
        <a:xfrm>
          <a:off x="936098" y="2707"/>
          <a:ext cx="3528402" cy="178683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s-ES" sz="1800" kern="1200" dirty="0"/>
            <a:t>El límite máximo a abonar en los salarios será el doble del salario mínimo interprofesional diario incluido el prorrateo de pagas extraordinarias.</a:t>
          </a:r>
        </a:p>
        <a:p>
          <a:pPr marL="0" lvl="0" indent="0" algn="ctr" defTabSz="800100" rtl="0">
            <a:lnSpc>
              <a:spcPct val="90000"/>
            </a:lnSpc>
            <a:spcBef>
              <a:spcPct val="0"/>
            </a:spcBef>
            <a:spcAft>
              <a:spcPct val="35000"/>
            </a:spcAft>
            <a:buNone/>
          </a:pPr>
          <a:r>
            <a:rPr lang="es-ES" sz="1800" b="1" kern="1200" dirty="0">
              <a:solidFill>
                <a:prstClr val="white"/>
              </a:solidFill>
              <a:latin typeface="Calibri"/>
              <a:ea typeface="+mn-ea"/>
              <a:cs typeface="+mn-cs"/>
            </a:rPr>
            <a:t>En 2020 =  73,88 (36,94 € x 2)</a:t>
          </a:r>
        </a:p>
      </dsp:txBody>
      <dsp:txXfrm>
        <a:off x="1023324" y="89933"/>
        <a:ext cx="3353950" cy="1612387"/>
      </dsp:txXfrm>
    </dsp:sp>
    <dsp:sp modelId="{55E60652-150F-4CF4-B058-52AC32B3DCEA}">
      <dsp:nvSpPr>
        <dsp:cNvPr id="0" name=""/>
        <dsp:cNvSpPr/>
      </dsp:nvSpPr>
      <dsp:spPr>
        <a:xfrm>
          <a:off x="936098" y="1878888"/>
          <a:ext cx="3528402" cy="1786839"/>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s-ES" sz="1800" kern="1200" dirty="0"/>
            <a:t>En consecuencia, y teniendo en cuenta las consideraciones anteriores, un trabajador sólo podrá recibir como máximo por los salarios pendientes de pago </a:t>
          </a:r>
        </a:p>
        <a:p>
          <a:pPr marL="0" lvl="0" indent="0" algn="ctr" defTabSz="800100" rtl="0">
            <a:lnSpc>
              <a:spcPct val="90000"/>
            </a:lnSpc>
            <a:spcBef>
              <a:spcPct val="0"/>
            </a:spcBef>
            <a:spcAft>
              <a:spcPct val="35000"/>
            </a:spcAft>
            <a:buNone/>
          </a:pPr>
          <a:r>
            <a:rPr lang="es-ES" sz="1800" b="1" kern="1200" dirty="0"/>
            <a:t>8.865,60 €</a:t>
          </a:r>
          <a:r>
            <a:rPr lang="es-ES" sz="1800" kern="1200" dirty="0"/>
            <a:t>.</a:t>
          </a:r>
        </a:p>
      </dsp:txBody>
      <dsp:txXfrm>
        <a:off x="1023324" y="1966114"/>
        <a:ext cx="3353950" cy="1612387"/>
      </dsp:txXfrm>
    </dsp:sp>
    <dsp:sp modelId="{86FE4CE1-3649-4378-B969-CF9A4222A4D6}">
      <dsp:nvSpPr>
        <dsp:cNvPr id="0" name=""/>
        <dsp:cNvSpPr/>
      </dsp:nvSpPr>
      <dsp:spPr>
        <a:xfrm>
          <a:off x="936098" y="3755069"/>
          <a:ext cx="3528402" cy="178683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s-ES" sz="1800" b="1" kern="1200" dirty="0">
              <a:solidFill>
                <a:prstClr val="white"/>
              </a:solidFill>
              <a:latin typeface="Calibri"/>
              <a:ea typeface="+mn-ea"/>
              <a:cs typeface="+mn-cs"/>
            </a:rPr>
            <a:t>26.596,80 €</a:t>
          </a:r>
          <a:endParaRPr lang="es-ES" sz="1800" b="1" kern="1200" dirty="0"/>
        </a:p>
      </dsp:txBody>
      <dsp:txXfrm>
        <a:off x="1023324" y="3842295"/>
        <a:ext cx="3353950" cy="1612387"/>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18.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B64E15-A830-43E5-9076-863997B9DEBE}" type="datetimeFigureOut">
              <a:rPr lang="es-ES" smtClean="0"/>
              <a:t>06/04/2021</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81C117-B5A8-4AE7-BDE8-A02BDC85F0F2}" type="slidenum">
              <a:rPr lang="es-ES" smtClean="0"/>
              <a:t>‹Nº›</a:t>
            </a:fld>
            <a:endParaRPr lang="es-ES"/>
          </a:p>
        </p:txBody>
      </p:sp>
    </p:spTree>
    <p:extLst>
      <p:ext uri="{BB962C8B-B14F-4D97-AF65-F5344CB8AC3E}">
        <p14:creationId xmlns:p14="http://schemas.microsoft.com/office/powerpoint/2010/main" val="3764082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38CA4C-A49C-45E2-BE04-B4EF3838BE13}" type="slidenum">
              <a:rPr kumimoji="0" lang="es-E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s-E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40507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38CA4C-A49C-45E2-BE04-B4EF3838BE13}" type="slidenum">
              <a:rPr kumimoji="0" lang="es-E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s-E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80709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38CA4C-A49C-45E2-BE04-B4EF3838BE13}" type="slidenum">
              <a:rPr kumimoji="0" lang="es-E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s-E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15306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438CA4C-A49C-45E2-BE04-B4EF3838BE13}" type="slidenum">
              <a:rPr lang="es-ES" smtClean="0">
                <a:solidFill>
                  <a:prstClr val="black"/>
                </a:solidFill>
              </a:rPr>
              <a:pPr/>
              <a:t>16</a:t>
            </a:fld>
            <a:endParaRPr lang="es-ES" dirty="0">
              <a:solidFill>
                <a:prstClr val="black"/>
              </a:solidFill>
            </a:endParaRPr>
          </a:p>
        </p:txBody>
      </p:sp>
    </p:spTree>
    <p:extLst>
      <p:ext uri="{BB962C8B-B14F-4D97-AF65-F5344CB8AC3E}">
        <p14:creationId xmlns:p14="http://schemas.microsoft.com/office/powerpoint/2010/main" val="1808810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438CA4C-A49C-45E2-BE04-B4EF3838BE13}" type="slidenum">
              <a:rPr lang="es-ES" smtClean="0">
                <a:solidFill>
                  <a:prstClr val="black"/>
                </a:solidFill>
              </a:rPr>
              <a:pPr/>
              <a:t>17</a:t>
            </a:fld>
            <a:endParaRPr lang="es-ES" dirty="0">
              <a:solidFill>
                <a:prstClr val="black"/>
              </a:solidFill>
            </a:endParaRPr>
          </a:p>
        </p:txBody>
      </p:sp>
    </p:spTree>
    <p:extLst>
      <p:ext uri="{BB962C8B-B14F-4D97-AF65-F5344CB8AC3E}">
        <p14:creationId xmlns:p14="http://schemas.microsoft.com/office/powerpoint/2010/main" val="4096648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8E386001-57C3-486A-8F2C-C56027225CB9}" type="datetimeFigureOut">
              <a:rPr lang="es-ES" smtClean="0"/>
              <a:t>06/04/2021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F996016-E6A2-4B55-8FC5-DA951C90554B}" type="slidenum">
              <a:rPr lang="es-ES" smtClean="0"/>
              <a:t>‹Nº›</a:t>
            </a:fld>
            <a:endParaRPr lang="es-ES"/>
          </a:p>
        </p:txBody>
      </p:sp>
    </p:spTree>
    <p:extLst>
      <p:ext uri="{BB962C8B-B14F-4D97-AF65-F5344CB8AC3E}">
        <p14:creationId xmlns:p14="http://schemas.microsoft.com/office/powerpoint/2010/main" val="1829703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8E386001-57C3-486A-8F2C-C56027225CB9}" type="datetimeFigureOut">
              <a:rPr lang="es-ES" smtClean="0"/>
              <a:t>06/04/2021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F996016-E6A2-4B55-8FC5-DA951C90554B}" type="slidenum">
              <a:rPr lang="es-ES" smtClean="0"/>
              <a:t>‹Nº›</a:t>
            </a:fld>
            <a:endParaRPr lang="es-ES"/>
          </a:p>
        </p:txBody>
      </p:sp>
    </p:spTree>
    <p:extLst>
      <p:ext uri="{BB962C8B-B14F-4D97-AF65-F5344CB8AC3E}">
        <p14:creationId xmlns:p14="http://schemas.microsoft.com/office/powerpoint/2010/main" val="500270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8E386001-57C3-486A-8F2C-C56027225CB9}" type="datetimeFigureOut">
              <a:rPr lang="es-ES" smtClean="0"/>
              <a:t>06/04/2021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F996016-E6A2-4B55-8FC5-DA951C90554B}" type="slidenum">
              <a:rPr lang="es-ES" smtClean="0"/>
              <a:t>‹Nº›</a:t>
            </a:fld>
            <a:endParaRPr lang="es-ES"/>
          </a:p>
        </p:txBody>
      </p:sp>
    </p:spTree>
    <p:extLst>
      <p:ext uri="{BB962C8B-B14F-4D97-AF65-F5344CB8AC3E}">
        <p14:creationId xmlns:p14="http://schemas.microsoft.com/office/powerpoint/2010/main" val="1617469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8E386001-57C3-486A-8F2C-C56027225CB9}" type="datetimeFigureOut">
              <a:rPr lang="es-ES" smtClean="0"/>
              <a:t>06/04/2021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F996016-E6A2-4B55-8FC5-DA951C90554B}" type="slidenum">
              <a:rPr lang="es-ES" smtClean="0"/>
              <a:t>‹Nº›</a:t>
            </a:fld>
            <a:endParaRPr lang="es-ES"/>
          </a:p>
        </p:txBody>
      </p:sp>
    </p:spTree>
    <p:extLst>
      <p:ext uri="{BB962C8B-B14F-4D97-AF65-F5344CB8AC3E}">
        <p14:creationId xmlns:p14="http://schemas.microsoft.com/office/powerpoint/2010/main" val="2028420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8E386001-57C3-486A-8F2C-C56027225CB9}" type="datetimeFigureOut">
              <a:rPr lang="es-ES" smtClean="0"/>
              <a:t>06/04/2021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F996016-E6A2-4B55-8FC5-DA951C90554B}" type="slidenum">
              <a:rPr lang="es-ES" smtClean="0"/>
              <a:t>‹Nº›</a:t>
            </a:fld>
            <a:endParaRPr lang="es-ES"/>
          </a:p>
        </p:txBody>
      </p:sp>
    </p:spTree>
    <p:extLst>
      <p:ext uri="{BB962C8B-B14F-4D97-AF65-F5344CB8AC3E}">
        <p14:creationId xmlns:p14="http://schemas.microsoft.com/office/powerpoint/2010/main" val="2008389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8E386001-57C3-486A-8F2C-C56027225CB9}" type="datetimeFigureOut">
              <a:rPr lang="es-ES" smtClean="0"/>
              <a:t>06/04/2021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F996016-E6A2-4B55-8FC5-DA951C90554B}" type="slidenum">
              <a:rPr lang="es-ES" smtClean="0"/>
              <a:t>‹Nº›</a:t>
            </a:fld>
            <a:endParaRPr lang="es-ES"/>
          </a:p>
        </p:txBody>
      </p:sp>
    </p:spTree>
    <p:extLst>
      <p:ext uri="{BB962C8B-B14F-4D97-AF65-F5344CB8AC3E}">
        <p14:creationId xmlns:p14="http://schemas.microsoft.com/office/powerpoint/2010/main" val="2851120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8E386001-57C3-486A-8F2C-C56027225CB9}" type="datetimeFigureOut">
              <a:rPr lang="es-ES" smtClean="0"/>
              <a:t>06/04/2021</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FF996016-E6A2-4B55-8FC5-DA951C90554B}" type="slidenum">
              <a:rPr lang="es-ES" smtClean="0"/>
              <a:t>‹Nº›</a:t>
            </a:fld>
            <a:endParaRPr lang="es-ES"/>
          </a:p>
        </p:txBody>
      </p:sp>
    </p:spTree>
    <p:extLst>
      <p:ext uri="{BB962C8B-B14F-4D97-AF65-F5344CB8AC3E}">
        <p14:creationId xmlns:p14="http://schemas.microsoft.com/office/powerpoint/2010/main" val="3036243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8E386001-57C3-486A-8F2C-C56027225CB9}" type="datetimeFigureOut">
              <a:rPr lang="es-ES" smtClean="0"/>
              <a:t>06/04/2021</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FF996016-E6A2-4B55-8FC5-DA951C90554B}" type="slidenum">
              <a:rPr lang="es-ES" smtClean="0"/>
              <a:t>‹Nº›</a:t>
            </a:fld>
            <a:endParaRPr lang="es-ES"/>
          </a:p>
        </p:txBody>
      </p:sp>
    </p:spTree>
    <p:extLst>
      <p:ext uri="{BB962C8B-B14F-4D97-AF65-F5344CB8AC3E}">
        <p14:creationId xmlns:p14="http://schemas.microsoft.com/office/powerpoint/2010/main" val="3446896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E386001-57C3-486A-8F2C-C56027225CB9}" type="datetimeFigureOut">
              <a:rPr lang="es-ES" smtClean="0"/>
              <a:t>06/04/2021</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FF996016-E6A2-4B55-8FC5-DA951C90554B}" type="slidenum">
              <a:rPr lang="es-ES" smtClean="0"/>
              <a:t>‹Nº›</a:t>
            </a:fld>
            <a:endParaRPr lang="es-ES"/>
          </a:p>
        </p:txBody>
      </p:sp>
    </p:spTree>
    <p:extLst>
      <p:ext uri="{BB962C8B-B14F-4D97-AF65-F5344CB8AC3E}">
        <p14:creationId xmlns:p14="http://schemas.microsoft.com/office/powerpoint/2010/main" val="4102074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8E386001-57C3-486A-8F2C-C56027225CB9}" type="datetimeFigureOut">
              <a:rPr lang="es-ES" smtClean="0"/>
              <a:t>06/04/2021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F996016-E6A2-4B55-8FC5-DA951C90554B}" type="slidenum">
              <a:rPr lang="es-ES" smtClean="0"/>
              <a:t>‹Nº›</a:t>
            </a:fld>
            <a:endParaRPr lang="es-ES"/>
          </a:p>
        </p:txBody>
      </p:sp>
    </p:spTree>
    <p:extLst>
      <p:ext uri="{BB962C8B-B14F-4D97-AF65-F5344CB8AC3E}">
        <p14:creationId xmlns:p14="http://schemas.microsoft.com/office/powerpoint/2010/main" val="3400578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8E386001-57C3-486A-8F2C-C56027225CB9}" type="datetimeFigureOut">
              <a:rPr lang="es-ES" smtClean="0"/>
              <a:t>06/04/2021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F996016-E6A2-4B55-8FC5-DA951C90554B}" type="slidenum">
              <a:rPr lang="es-ES" smtClean="0"/>
              <a:t>‹Nº›</a:t>
            </a:fld>
            <a:endParaRPr lang="es-ES"/>
          </a:p>
        </p:txBody>
      </p:sp>
    </p:spTree>
    <p:extLst>
      <p:ext uri="{BB962C8B-B14F-4D97-AF65-F5344CB8AC3E}">
        <p14:creationId xmlns:p14="http://schemas.microsoft.com/office/powerpoint/2010/main" val="1803007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86001-57C3-486A-8F2C-C56027225CB9}" type="datetimeFigureOut">
              <a:rPr lang="es-ES" smtClean="0"/>
              <a:t>06/04/2021</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996016-E6A2-4B55-8FC5-DA951C90554B}" type="slidenum">
              <a:rPr lang="es-ES" smtClean="0"/>
              <a:t>‹Nº›</a:t>
            </a:fld>
            <a:endParaRPr lang="es-ES"/>
          </a:p>
        </p:txBody>
      </p:sp>
    </p:spTree>
    <p:extLst>
      <p:ext uri="{BB962C8B-B14F-4D97-AF65-F5344CB8AC3E}">
        <p14:creationId xmlns:p14="http://schemas.microsoft.com/office/powerpoint/2010/main" val="1303670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4.xml"/><Relationship Id="rId7" Type="http://schemas.openxmlformats.org/officeDocument/2006/relationships/image" Target="../media/image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www.embargo-salario.com/#/" TargetMode="External"/><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8.xml"/><Relationship Id="rId12" Type="http://schemas.microsoft.com/office/2007/relationships/diagramDrawing" Target="../diagrams/drawing9.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0" Type="http://schemas.openxmlformats.org/officeDocument/2006/relationships/diagramQuickStyle" Target="../diagrams/quickStyle9.xml"/><Relationship Id="rId4" Type="http://schemas.openxmlformats.org/officeDocument/2006/relationships/diagramLayout" Target="../diagrams/layout8.xml"/><Relationship Id="rId9" Type="http://schemas.openxmlformats.org/officeDocument/2006/relationships/diagramLayout" Target="../diagrams/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12.jpeg"/></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4.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www.rtve.es/alacarta/videos/aqui-hay-trabajo/aqht-salario/4795221/?platform=hootsuite" TargetMode="Externa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hyperlink" Target="https://cincodias.elpais.com/herramientas/calculadora-irpf/"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s://www.rtve.es/alacarta/videos/aqui-hay-trabajo/aqht-impago/5018649/" TargetMode="Externa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hyperlink" Target="https://www.rtve.es/alacarta/videos/aqui-hay-trabajo/aqht-smi/5491418/" TargetMode="Externa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rtve.es/alacarta/videos/aqui-hay-trabajo/aqht-brecha/4294412/" TargetMode="External"/><Relationship Id="rId2" Type="http://schemas.openxmlformats.org/officeDocument/2006/relationships/image" Target="../media/image21.jpeg"/><Relationship Id="rId1" Type="http://schemas.openxmlformats.org/officeDocument/2006/relationships/slideLayout" Target="../slideLayouts/slideLayout7.xml"/><Relationship Id="rId4" Type="http://schemas.openxmlformats.org/officeDocument/2006/relationships/hyperlink" Target="https://cincodias.elpais.com/herramientas/calculadora-irpf/" TargetMode="Externa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23528" y="620688"/>
            <a:ext cx="8424936" cy="543225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pPr algn="ctr"/>
            <a:r>
              <a:rPr lang="es-ES" sz="3500" b="1" dirty="0">
                <a:latin typeface="Calibri" panose="020F0502020204030204" pitchFamily="34" charset="0"/>
                <a:cs typeface="Calibri" panose="020F0502020204030204" pitchFamily="34" charset="0"/>
              </a:rPr>
              <a:t>TEMA 8</a:t>
            </a:r>
          </a:p>
          <a:p>
            <a:pPr algn="ctr"/>
            <a:r>
              <a:rPr lang="es-ES" sz="3500" b="1" dirty="0">
                <a:latin typeface="Calibri" panose="020F0502020204030204" pitchFamily="34" charset="0"/>
                <a:cs typeface="Calibri" panose="020F0502020204030204" pitchFamily="34" charset="0"/>
              </a:rPr>
              <a:t>EL SALARIO Y LA NÓMINA</a:t>
            </a:r>
          </a:p>
          <a:p>
            <a:pPr algn="just"/>
            <a:endParaRPr lang="es-ES" sz="3500" dirty="0">
              <a:latin typeface="Calibri" panose="020F0502020204030204" pitchFamily="34" charset="0"/>
              <a:cs typeface="Calibri" panose="020F0502020204030204" pitchFamily="34" charset="0"/>
            </a:endParaRPr>
          </a:p>
          <a:p>
            <a:pPr marL="514350" indent="-514350" algn="just">
              <a:buFont typeface="+mj-lt"/>
              <a:buAutoNum type="arabicPeriod"/>
            </a:pPr>
            <a:r>
              <a:rPr lang="es-ES" sz="3200" dirty="0">
                <a:latin typeface="Calibri" panose="020F0502020204030204" pitchFamily="34" charset="0"/>
                <a:cs typeface="Calibri" panose="020F0502020204030204" pitchFamily="34" charset="0"/>
              </a:rPr>
              <a:t>Concepto, pago y protección del salario.</a:t>
            </a:r>
          </a:p>
          <a:p>
            <a:pPr marL="514350" indent="-514350" algn="just">
              <a:buFont typeface="+mj-lt"/>
              <a:buAutoNum type="arabicPeriod"/>
            </a:pPr>
            <a:endParaRPr lang="es-ES" sz="3200" dirty="0">
              <a:latin typeface="Calibri" panose="020F0502020204030204" pitchFamily="34" charset="0"/>
              <a:cs typeface="Calibri" panose="020F0502020204030204" pitchFamily="34" charset="0"/>
            </a:endParaRPr>
          </a:p>
          <a:p>
            <a:pPr marL="514350" indent="-514350" algn="just">
              <a:buFont typeface="+mj-lt"/>
              <a:buAutoNum type="arabicPeriod"/>
            </a:pPr>
            <a:r>
              <a:rPr lang="es-ES" sz="3200" dirty="0">
                <a:latin typeface="Calibri" panose="020F0502020204030204" pitchFamily="34" charset="0"/>
                <a:cs typeface="Calibri" panose="020F0502020204030204" pitchFamily="34" charset="0"/>
              </a:rPr>
              <a:t>Estructura del Salario.</a:t>
            </a:r>
          </a:p>
          <a:p>
            <a:pPr marL="514350" indent="-514350" algn="just">
              <a:buFont typeface="+mj-lt"/>
              <a:buAutoNum type="arabicPeriod"/>
            </a:pPr>
            <a:endParaRPr lang="es-ES" sz="3200" dirty="0">
              <a:latin typeface="Calibri" panose="020F0502020204030204" pitchFamily="34" charset="0"/>
              <a:cs typeface="Calibri" panose="020F0502020204030204" pitchFamily="34" charset="0"/>
            </a:endParaRPr>
          </a:p>
          <a:p>
            <a:pPr marL="514350" indent="-514350" algn="just">
              <a:buFont typeface="+mj-lt"/>
              <a:buAutoNum type="arabicPeriod"/>
            </a:pPr>
            <a:r>
              <a:rPr lang="es-ES" sz="3200" dirty="0">
                <a:latin typeface="Calibri" panose="020F0502020204030204" pitchFamily="34" charset="0"/>
                <a:cs typeface="Calibri" panose="020F0502020204030204" pitchFamily="34" charset="0"/>
              </a:rPr>
              <a:t>Elaboración de la nómina.</a:t>
            </a:r>
          </a:p>
          <a:p>
            <a:pPr marL="514350" indent="-514350" algn="just">
              <a:buFont typeface="+mj-lt"/>
              <a:buAutoNum type="arabicPeriod"/>
            </a:pPr>
            <a:endParaRPr lang="es-ES" sz="3200" dirty="0">
              <a:latin typeface="Calibri" panose="020F0502020204030204" pitchFamily="34" charset="0"/>
              <a:cs typeface="Calibri" panose="020F0502020204030204" pitchFamily="34" charset="0"/>
            </a:endParaRPr>
          </a:p>
          <a:p>
            <a:pPr marL="514350" indent="-514350" algn="just">
              <a:buFont typeface="+mj-lt"/>
              <a:buAutoNum type="arabicPeriod"/>
            </a:pPr>
            <a:r>
              <a:rPr lang="es-ES" sz="3200" dirty="0">
                <a:latin typeface="Calibri" panose="020F0502020204030204" pitchFamily="34" charset="0"/>
                <a:cs typeface="Calibri" panose="020F0502020204030204" pitchFamily="34" charset="0"/>
              </a:rPr>
              <a:t>Ejercicios.</a:t>
            </a:r>
            <a:endParaRPr lang="es-ES" sz="3500" dirty="0">
              <a:latin typeface="Calibri" panose="020F0502020204030204" pitchFamily="34" charset="0"/>
              <a:cs typeface="Calibri" panose="020F0502020204030204" pitchFamily="34" charset="0"/>
            </a:endParaRPr>
          </a:p>
          <a:p>
            <a:endParaRPr lang="es-ES" dirty="0"/>
          </a:p>
        </p:txBody>
      </p:sp>
      <p:pic>
        <p:nvPicPr>
          <p:cNvPr id="3" name="Imagen 2">
            <a:extLst>
              <a:ext uri="{FF2B5EF4-FFF2-40B4-BE49-F238E27FC236}">
                <a16:creationId xmlns:a16="http://schemas.microsoft.com/office/drawing/2014/main" id="{FF731C9D-1792-4DC1-BB1B-39BCADBB3B5E}"/>
              </a:ext>
            </a:extLst>
          </p:cNvPr>
          <p:cNvPicPr>
            <a:picLocks noChangeAspect="1"/>
          </p:cNvPicPr>
          <p:nvPr/>
        </p:nvPicPr>
        <p:blipFill>
          <a:blip r:embed="rId2"/>
          <a:stretch>
            <a:fillRect/>
          </a:stretch>
        </p:blipFill>
        <p:spPr>
          <a:xfrm>
            <a:off x="5840319" y="4467067"/>
            <a:ext cx="2895600" cy="1581150"/>
          </a:xfrm>
          <a:prstGeom prst="rect">
            <a:avLst/>
          </a:prstGeom>
        </p:spPr>
      </p:pic>
    </p:spTree>
    <p:extLst>
      <p:ext uri="{BB962C8B-B14F-4D97-AF65-F5344CB8AC3E}">
        <p14:creationId xmlns:p14="http://schemas.microsoft.com/office/powerpoint/2010/main" val="3602459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1+#ppt_w/2"/>
                                          </p:val>
                                        </p:tav>
                                        <p:tav tm="100000">
                                          <p:val>
                                            <p:strVal val="#ppt_x"/>
                                          </p:val>
                                        </p:tav>
                                      </p:tavLst>
                                    </p:anim>
                                    <p:anim calcmode="lin" valueType="num">
                                      <p:cBhvr additive="base">
                                        <p:cTn id="8" dur="1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10"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normAutofit/>
          </a:bodyPr>
          <a:lstStyle/>
          <a:p>
            <a:r>
              <a:rPr lang="es-ES" sz="4000" dirty="0"/>
              <a:t>NOTA A TENER EN CUENTA</a:t>
            </a:r>
          </a:p>
        </p:txBody>
      </p:sp>
      <p:graphicFrame>
        <p:nvGraphicFramePr>
          <p:cNvPr id="5" name="Marcador de contenido 4"/>
          <p:cNvGraphicFramePr>
            <a:graphicFrameLocks noGrp="1"/>
          </p:cNvGraphicFramePr>
          <p:nvPr>
            <p:ph idx="1"/>
          </p:nvPr>
        </p:nvGraphicFramePr>
        <p:xfrm>
          <a:off x="446067" y="1628800"/>
          <a:ext cx="8229600" cy="5069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Imagen 5"/>
          <p:cNvPicPr>
            <a:picLocks noChangeAspect="1"/>
          </p:cNvPicPr>
          <p:nvPr/>
        </p:nvPicPr>
        <p:blipFill>
          <a:blip r:embed="rId7"/>
          <a:stretch>
            <a:fillRect/>
          </a:stretch>
        </p:blipFill>
        <p:spPr>
          <a:xfrm>
            <a:off x="107504" y="3444242"/>
            <a:ext cx="3171825" cy="1438275"/>
          </a:xfrm>
          <a:prstGeom prst="rect">
            <a:avLst/>
          </a:prstGeom>
        </p:spPr>
      </p:pic>
      <p:pic>
        <p:nvPicPr>
          <p:cNvPr id="7" name="Imagen 6"/>
          <p:cNvPicPr>
            <a:picLocks noChangeAspect="1"/>
          </p:cNvPicPr>
          <p:nvPr/>
        </p:nvPicPr>
        <p:blipFill>
          <a:blip r:embed="rId8"/>
          <a:stretch>
            <a:fillRect/>
          </a:stretch>
        </p:blipFill>
        <p:spPr>
          <a:xfrm>
            <a:off x="6427586" y="3268029"/>
            <a:ext cx="2552700" cy="1790700"/>
          </a:xfrm>
          <a:prstGeom prst="rect">
            <a:avLst/>
          </a:prstGeom>
        </p:spPr>
      </p:pic>
    </p:spTree>
    <p:extLst>
      <p:ext uri="{BB962C8B-B14F-4D97-AF65-F5344CB8AC3E}">
        <p14:creationId xmlns:p14="http://schemas.microsoft.com/office/powerpoint/2010/main" val="16838908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53" presetClass="entr" presetSubtype="16"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par>
                          <p:cTn id="16" fill="hold">
                            <p:stCondLst>
                              <p:cond delay="2000"/>
                            </p:stCondLst>
                            <p:childTnLst>
                              <p:par>
                                <p:cTn id="17" presetID="14" presetClass="entr" presetSubtype="1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13" name="Group 12">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7282" y="635715"/>
            <a:ext cx="8356656" cy="2482136"/>
            <a:chOff x="409710" y="635715"/>
            <a:chExt cx="11142208" cy="2482136"/>
          </a:xfrm>
        </p:grpSpPr>
        <p:sp>
          <p:nvSpPr>
            <p:cNvPr id="14"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5"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 name="Título 1"/>
          <p:cNvSpPr>
            <a:spLocks noGrp="1"/>
          </p:cNvSpPr>
          <p:nvPr>
            <p:ph type="title"/>
          </p:nvPr>
        </p:nvSpPr>
        <p:spPr>
          <a:xfrm>
            <a:off x="785460" y="759805"/>
            <a:ext cx="7729890" cy="1325563"/>
          </a:xfrm>
        </p:spPr>
        <p:style>
          <a:lnRef idx="1">
            <a:schemeClr val="accent6"/>
          </a:lnRef>
          <a:fillRef idx="2">
            <a:schemeClr val="accent6"/>
          </a:fillRef>
          <a:effectRef idx="1">
            <a:schemeClr val="accent6"/>
          </a:effectRef>
          <a:fontRef idx="minor">
            <a:schemeClr val="dk1"/>
          </a:fontRef>
        </p:style>
        <p:txBody>
          <a:bodyPr>
            <a:normAutofit/>
          </a:bodyPr>
          <a:lstStyle/>
          <a:p>
            <a:r>
              <a:rPr lang="es-ES" sz="3500" dirty="0">
                <a:solidFill>
                  <a:srgbClr val="FFFFFF"/>
                </a:solidFill>
              </a:rPr>
              <a:t>EL SALARIO DEL CONTRATO DE TRABAJO</a:t>
            </a:r>
          </a:p>
        </p:txBody>
      </p:sp>
      <p:sp>
        <p:nvSpPr>
          <p:cNvPr id="5" name="Marcador de contenido 4">
            <a:extLst>
              <a:ext uri="{FF2B5EF4-FFF2-40B4-BE49-F238E27FC236}">
                <a16:creationId xmlns:a16="http://schemas.microsoft.com/office/drawing/2014/main" id="{0848B6A6-6962-43EB-8FA6-2B423695B956}"/>
              </a:ext>
            </a:extLst>
          </p:cNvPr>
          <p:cNvSpPr>
            <a:spLocks noGrp="1"/>
          </p:cNvSpPr>
          <p:nvPr>
            <p:ph idx="1"/>
          </p:nvPr>
        </p:nvSpPr>
        <p:spPr>
          <a:xfrm>
            <a:off x="1068678" y="2494450"/>
            <a:ext cx="3040158" cy="3563159"/>
          </a:xfrm>
        </p:spPr>
        <p:style>
          <a:lnRef idx="1">
            <a:schemeClr val="accent1"/>
          </a:lnRef>
          <a:fillRef idx="2">
            <a:schemeClr val="accent1"/>
          </a:fillRef>
          <a:effectRef idx="1">
            <a:schemeClr val="accent1"/>
          </a:effectRef>
          <a:fontRef idx="minor">
            <a:schemeClr val="dk1"/>
          </a:fontRef>
        </p:style>
        <p:txBody>
          <a:bodyPr>
            <a:normAutofit/>
          </a:bodyPr>
          <a:lstStyle/>
          <a:p>
            <a:r>
              <a:rPr lang="es-ES" sz="2100"/>
              <a:t>Como ya sabemos, mediante el contrato de trabajo se pueden establecer mejoras o condiciones mas favorables o beneficiosas que las establecidas en Convenio Colectivo</a:t>
            </a:r>
          </a:p>
        </p:txBody>
      </p:sp>
      <p:pic>
        <p:nvPicPr>
          <p:cNvPr id="6" name="Imagen 5" descr="Una persona sentado en un escritorio&#10;&#10;Descripción generada automáticamente con confianza media">
            <a:extLst>
              <a:ext uri="{FF2B5EF4-FFF2-40B4-BE49-F238E27FC236}">
                <a16:creationId xmlns:a16="http://schemas.microsoft.com/office/drawing/2014/main" id="{32860BD2-1A20-4252-9217-DCAEFE3C9AB5}"/>
              </a:ext>
            </a:extLst>
          </p:cNvPr>
          <p:cNvPicPr>
            <a:picLocks noChangeAspect="1"/>
          </p:cNvPicPr>
          <p:nvPr/>
        </p:nvPicPr>
        <p:blipFill rotWithShape="1">
          <a:blip r:embed="rId2"/>
          <a:srcRect l="23489" r="30813" b="-2"/>
          <a:stretch/>
        </p:blipFill>
        <p:spPr>
          <a:xfrm>
            <a:off x="4574169" y="2492376"/>
            <a:ext cx="3601803" cy="3563372"/>
          </a:xfrm>
          <a:prstGeom prst="rect">
            <a:avLst/>
          </a:prstGeom>
        </p:spPr>
      </p:pic>
    </p:spTree>
    <p:extLst>
      <p:ext uri="{BB962C8B-B14F-4D97-AF65-F5344CB8AC3E}">
        <p14:creationId xmlns:p14="http://schemas.microsoft.com/office/powerpoint/2010/main" val="3323771532"/>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9756" y="105726"/>
            <a:ext cx="8964488" cy="1235042"/>
          </a:xfrm>
        </p:spPr>
        <p:style>
          <a:lnRef idx="1">
            <a:schemeClr val="accent6"/>
          </a:lnRef>
          <a:fillRef idx="2">
            <a:schemeClr val="accent6"/>
          </a:fillRef>
          <a:effectRef idx="1">
            <a:schemeClr val="accent6"/>
          </a:effectRef>
          <a:fontRef idx="minor">
            <a:schemeClr val="dk1"/>
          </a:fontRef>
        </p:style>
        <p:txBody>
          <a:bodyPr>
            <a:normAutofit fontScale="90000"/>
          </a:bodyPr>
          <a:lstStyle/>
          <a:p>
            <a:r>
              <a:rPr lang="es-ES" sz="4000" dirty="0"/>
              <a:t>MODIFICACIÓN DEL SALARIO DEL CONVENIO Y DEL CONTRATO</a:t>
            </a:r>
          </a:p>
        </p:txBody>
      </p:sp>
      <p:graphicFrame>
        <p:nvGraphicFramePr>
          <p:cNvPr id="6" name="Tabla 6">
            <a:extLst>
              <a:ext uri="{FF2B5EF4-FFF2-40B4-BE49-F238E27FC236}">
                <a16:creationId xmlns:a16="http://schemas.microsoft.com/office/drawing/2014/main" id="{09200169-1F62-4A3E-9688-917A82BD25F8}"/>
              </a:ext>
            </a:extLst>
          </p:cNvPr>
          <p:cNvGraphicFramePr>
            <a:graphicFrameLocks noGrp="1"/>
          </p:cNvGraphicFramePr>
          <p:nvPr>
            <p:ph idx="1"/>
          </p:nvPr>
        </p:nvGraphicFramePr>
        <p:xfrm>
          <a:off x="18117" y="1425103"/>
          <a:ext cx="9036126" cy="5400040"/>
        </p:xfrm>
        <a:graphic>
          <a:graphicData uri="http://schemas.openxmlformats.org/drawingml/2006/table">
            <a:tbl>
              <a:tblPr firstRow="1" bandRow="1">
                <a:tableStyleId>{8799B23B-EC83-4686-B30A-512413B5E67A}</a:tableStyleId>
              </a:tblPr>
              <a:tblGrid>
                <a:gridCol w="4518063">
                  <a:extLst>
                    <a:ext uri="{9D8B030D-6E8A-4147-A177-3AD203B41FA5}">
                      <a16:colId xmlns:a16="http://schemas.microsoft.com/office/drawing/2014/main" val="1811442116"/>
                    </a:ext>
                  </a:extLst>
                </a:gridCol>
                <a:gridCol w="4518063">
                  <a:extLst>
                    <a:ext uri="{9D8B030D-6E8A-4147-A177-3AD203B41FA5}">
                      <a16:colId xmlns:a16="http://schemas.microsoft.com/office/drawing/2014/main" val="3106642770"/>
                    </a:ext>
                  </a:extLst>
                </a:gridCol>
              </a:tblGrid>
              <a:tr h="370840">
                <a:tc>
                  <a:txBody>
                    <a:bodyPr/>
                    <a:lstStyle/>
                    <a:p>
                      <a:pPr algn="ctr"/>
                      <a:r>
                        <a:rPr lang="es-ES" dirty="0"/>
                        <a:t>MODIFICACIÓN DEL SALARIO DEL CONVENIO</a:t>
                      </a:r>
                    </a:p>
                  </a:txBody>
                  <a:tcPr/>
                </a:tc>
                <a:tc>
                  <a:txBody>
                    <a:bodyPr/>
                    <a:lstStyle/>
                    <a:p>
                      <a:pPr algn="ctr"/>
                      <a:r>
                        <a:rPr lang="es-ES" dirty="0"/>
                        <a:t>MODIFICACIÓN DEL SALARIO DEL CONTRATO</a:t>
                      </a:r>
                    </a:p>
                  </a:txBody>
                  <a:tcPr/>
                </a:tc>
                <a:extLst>
                  <a:ext uri="{0D108BD9-81ED-4DB2-BD59-A6C34878D82A}">
                    <a16:rowId xmlns:a16="http://schemas.microsoft.com/office/drawing/2014/main" val="1395354251"/>
                  </a:ext>
                </a:extLst>
              </a:tr>
              <a:tr h="370840">
                <a:tc>
                  <a:txBody>
                    <a:bodyPr/>
                    <a:lstStyle/>
                    <a:p>
                      <a:pPr algn="l"/>
                      <a:r>
                        <a:rPr lang="es-ES" dirty="0"/>
                        <a:t>Las empresas podrán modificar la estructura del salario que fija el Convenio Colectivo (pluses y cuantías de los mismos)</a:t>
                      </a:r>
                    </a:p>
                  </a:txBody>
                  <a:tcPr/>
                </a:tc>
                <a:tc>
                  <a:txBody>
                    <a:bodyPr/>
                    <a:lstStyle/>
                    <a:p>
                      <a:pPr algn="l"/>
                      <a:r>
                        <a:rPr lang="es-ES" dirty="0"/>
                        <a:t>Mediante la modificación sustancial de la condiciones de trabajo del Artículo 41 del ET. Así como las mejoras voluntarias que venía ofreciendo a los trabajadores de la empresa.</a:t>
                      </a:r>
                    </a:p>
                  </a:txBody>
                  <a:tcPr/>
                </a:tc>
                <a:extLst>
                  <a:ext uri="{0D108BD9-81ED-4DB2-BD59-A6C34878D82A}">
                    <a16:rowId xmlns:a16="http://schemas.microsoft.com/office/drawing/2014/main" val="3580436038"/>
                  </a:ext>
                </a:extLst>
              </a:tr>
              <a:tr h="370840">
                <a:tc>
                  <a:txBody>
                    <a:bodyPr/>
                    <a:lstStyle/>
                    <a:p>
                      <a:pPr algn="l"/>
                      <a:r>
                        <a:rPr lang="es-ES" dirty="0"/>
                        <a:t>Debe mediar acuerdo entre los representantes de la empresa y de los trabajadores. De no haberlo existen mecanismos de mediación y arbitraje colectivos.</a:t>
                      </a:r>
                    </a:p>
                  </a:txBody>
                  <a:tcPr/>
                </a:tc>
                <a:tc rowSpan="3">
                  <a:txBody>
                    <a:bodyPr/>
                    <a:lstStyle/>
                    <a:p>
                      <a:pPr algn="l"/>
                      <a:r>
                        <a:rPr lang="es-ES" dirty="0"/>
                        <a:t>El trabajador podría llegar a extinguir su contrato de trabajo con derecho a indemnización si tal modificación sustancial si se acredita un perjuicio para el trabajador.</a:t>
                      </a:r>
                    </a:p>
                    <a:p>
                      <a:pPr algn="l"/>
                      <a:r>
                        <a:rPr lang="es-ES" dirty="0"/>
                        <a:t>El TS deja claro que no toda modificación sustancial permite la rescisión del contrato por voluntad trabajador. Es necesario probar que existe un perjuicio para el afectado. EJ.: la reducción en un 5% el salario de los trabajadores no comporta un perjuicio que haga razonable y proporcional solicitar la extinción</a:t>
                      </a:r>
                    </a:p>
                  </a:txBody>
                  <a:tcPr/>
                </a:tc>
                <a:extLst>
                  <a:ext uri="{0D108BD9-81ED-4DB2-BD59-A6C34878D82A}">
                    <a16:rowId xmlns:a16="http://schemas.microsoft.com/office/drawing/2014/main" val="201008348"/>
                  </a:ext>
                </a:extLst>
              </a:tr>
              <a:tr h="370840">
                <a:tc>
                  <a:txBody>
                    <a:bodyPr/>
                    <a:lstStyle/>
                    <a:p>
                      <a:pPr algn="l"/>
                      <a:r>
                        <a:rPr lang="es-ES" dirty="0"/>
                        <a:t>Debe existir causa: razones económicas, técnicas, organizativas o de producción. Ej. Disminución de ventas durante 2 trimestres consecutivos.</a:t>
                      </a:r>
                    </a:p>
                  </a:txBody>
                  <a:tcPr/>
                </a:tc>
                <a:tc vMerge="1">
                  <a:txBody>
                    <a:bodyPr/>
                    <a:lstStyle/>
                    <a:p>
                      <a:pPr algn="l"/>
                      <a:r>
                        <a:rPr lang="es-ES" dirty="0"/>
                        <a:t>El TS deja claro que no toda modificación sustancial de condiciones de trabajo permite  la rescisión del contrato por voluntad trabajador. Es  siendo necesario probar que existe un perjuicio para el afectado. En consecuencia, la sentencia falla a favor de la empresa y considera que la introducción de  una MSCT que reduzca en un 5% el salario de los trabajadores no comporta un perjuicio que haga razonable y proporcional solicitar la extinción indemnizada del contrato de trabajo al ser éste leve.</a:t>
                      </a:r>
                    </a:p>
                  </a:txBody>
                  <a:tcPr/>
                </a:tc>
                <a:extLst>
                  <a:ext uri="{0D108BD9-81ED-4DB2-BD59-A6C34878D82A}">
                    <a16:rowId xmlns:a16="http://schemas.microsoft.com/office/drawing/2014/main" val="1792988802"/>
                  </a:ext>
                </a:extLst>
              </a:tr>
              <a:tr h="370840">
                <a:tc>
                  <a:txBody>
                    <a:bodyPr/>
                    <a:lstStyle/>
                    <a:p>
                      <a:pPr algn="l"/>
                      <a:r>
                        <a:rPr lang="es-ES" dirty="0"/>
                        <a:t>Pueden existir Convenios Colectivos de empresa, que tendrán prioridad sobre el resto, pudiéndose establecer un salario base y complementos distintos.</a:t>
                      </a:r>
                    </a:p>
                  </a:txBody>
                  <a:tcPr/>
                </a:tc>
                <a:tc vMerge="1">
                  <a:txBody>
                    <a:bodyPr/>
                    <a:lstStyle/>
                    <a:p>
                      <a:pPr algn="l"/>
                      <a:endParaRPr lang="es-ES" dirty="0"/>
                    </a:p>
                  </a:txBody>
                  <a:tcPr/>
                </a:tc>
                <a:extLst>
                  <a:ext uri="{0D108BD9-81ED-4DB2-BD59-A6C34878D82A}">
                    <a16:rowId xmlns:a16="http://schemas.microsoft.com/office/drawing/2014/main" val="990424812"/>
                  </a:ext>
                </a:extLst>
              </a:tr>
            </a:tbl>
          </a:graphicData>
        </a:graphic>
      </p:graphicFrame>
      <p:sp>
        <p:nvSpPr>
          <p:cNvPr id="7" name="CuadroTexto 6">
            <a:extLst>
              <a:ext uri="{FF2B5EF4-FFF2-40B4-BE49-F238E27FC236}">
                <a16:creationId xmlns:a16="http://schemas.microsoft.com/office/drawing/2014/main" id="{531F8C42-BFA8-4F76-AAA7-3AC4751216EC}"/>
              </a:ext>
            </a:extLst>
          </p:cNvPr>
          <p:cNvSpPr txBox="1"/>
          <p:nvPr/>
        </p:nvSpPr>
        <p:spPr>
          <a:xfrm>
            <a:off x="5413182" y="6455811"/>
            <a:ext cx="3641061"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black"/>
                </a:solidFill>
                <a:effectLst/>
                <a:uLnTx/>
                <a:uFillTx/>
                <a:latin typeface="Calibri"/>
                <a:ea typeface="+mn-ea"/>
                <a:cs typeface="+mn-cs"/>
              </a:rPr>
              <a:t>Ejercicios 1 a 5. Pág. 158 libro de FOL</a:t>
            </a:r>
          </a:p>
        </p:txBody>
      </p:sp>
    </p:spTree>
    <p:extLst>
      <p:ext uri="{BB962C8B-B14F-4D97-AF65-F5344CB8AC3E}">
        <p14:creationId xmlns:p14="http://schemas.microsoft.com/office/powerpoint/2010/main" val="42417519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1 Título"/>
          <p:cNvSpPr txBox="1">
            <a:spLocks/>
          </p:cNvSpPr>
          <p:nvPr/>
        </p:nvSpPr>
        <p:spPr>
          <a:xfrm>
            <a:off x="340604" y="294397"/>
            <a:ext cx="8371855" cy="578062"/>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5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_tradnl" sz="4400" b="1" i="0" u="none" strike="noStrike" kern="1200" cap="none" spc="0" normalizeH="0" baseline="0" noProof="0" dirty="0">
                <a:ln>
                  <a:noFill/>
                </a:ln>
                <a:solidFill>
                  <a:prstClr val="black"/>
                </a:solidFill>
                <a:effectLst/>
                <a:uLnTx/>
                <a:uFillTx/>
                <a:latin typeface="Calibri"/>
                <a:ea typeface="+mj-ea"/>
                <a:cs typeface="+mj-cs"/>
              </a:rPr>
              <a:t>Las garantías del salario y el salario como crédito privilegiado</a:t>
            </a:r>
          </a:p>
        </p:txBody>
      </p:sp>
      <p:sp>
        <p:nvSpPr>
          <p:cNvPr id="30" name="29 Proceso alternativo"/>
          <p:cNvSpPr/>
          <p:nvPr/>
        </p:nvSpPr>
        <p:spPr>
          <a:xfrm>
            <a:off x="340604" y="2713295"/>
            <a:ext cx="4533345" cy="432048"/>
          </a:xfrm>
          <a:prstGeom prst="flowChartAlternateProcess">
            <a:avLst/>
          </a:prstGeom>
          <a:solidFill>
            <a:schemeClr val="tx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_tradnl" sz="2000" b="1" i="0" u="none" strike="noStrike" kern="1200" cap="none" spc="0" normalizeH="0" baseline="0" noProof="0" dirty="0">
                <a:ln>
                  <a:noFill/>
                </a:ln>
                <a:solidFill>
                  <a:prstClr val="black"/>
                </a:solidFill>
                <a:effectLst/>
                <a:uLnTx/>
                <a:uFillTx/>
                <a:latin typeface="Calibri"/>
                <a:ea typeface="+mn-ea"/>
                <a:cs typeface="+mn-cs"/>
              </a:rPr>
              <a:t>El salario como crédito privilegiado</a:t>
            </a:r>
            <a:endParaRPr kumimoji="0" lang="es-ES" sz="2000" b="1" i="0" u="none" strike="noStrike" kern="1200" cap="none" spc="0" normalizeH="0" baseline="0" noProof="0" dirty="0">
              <a:ln>
                <a:noFill/>
              </a:ln>
              <a:solidFill>
                <a:prstClr val="black"/>
              </a:solidFill>
              <a:effectLst/>
              <a:uLnTx/>
              <a:uFillTx/>
              <a:latin typeface="Calibri"/>
              <a:ea typeface="+mn-ea"/>
              <a:cs typeface="+mn-cs"/>
            </a:endParaRPr>
          </a:p>
        </p:txBody>
      </p:sp>
      <p:sp>
        <p:nvSpPr>
          <p:cNvPr id="38" name="37 Rectángulo"/>
          <p:cNvSpPr/>
          <p:nvPr/>
        </p:nvSpPr>
        <p:spPr>
          <a:xfrm>
            <a:off x="340604" y="3902976"/>
            <a:ext cx="4588967" cy="584775"/>
          </a:xfrm>
          <a:prstGeom prst="rect">
            <a:avLst/>
          </a:prstGeom>
          <a:ln>
            <a:solidFill>
              <a:schemeClr val="tx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_tradnl" sz="1600" b="0" i="0" u="none" strike="noStrike" kern="1200" cap="none" spc="0" normalizeH="0" baseline="0" noProof="0" dirty="0">
                <a:ln>
                  <a:noFill/>
                </a:ln>
                <a:solidFill>
                  <a:prstClr val="black"/>
                </a:solidFill>
                <a:effectLst/>
                <a:uLnTx/>
                <a:uFillTx/>
                <a:latin typeface="Calibri"/>
                <a:ea typeface="+mn-ea"/>
                <a:cs typeface="+mn-cs"/>
              </a:rPr>
              <a:t>1) Los salarios de los últimos 30 días tienen preferencia sobre cualquier otro crédito.</a:t>
            </a:r>
            <a:endParaRPr kumimoji="0" lang="es-ES"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49" name="48 Rectángulo"/>
          <p:cNvSpPr/>
          <p:nvPr/>
        </p:nvSpPr>
        <p:spPr>
          <a:xfrm>
            <a:off x="340604" y="3252488"/>
            <a:ext cx="4588967" cy="584775"/>
          </a:xfrm>
          <a:prstGeom prst="rect">
            <a:avLst/>
          </a:prstGeom>
          <a:ln>
            <a:solidFill>
              <a:schemeClr val="tx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_tradnl" sz="1600" b="0" i="0" u="none" strike="noStrike" kern="1200" cap="none" spc="0" normalizeH="0" baseline="0" noProof="0" dirty="0">
                <a:ln>
                  <a:noFill/>
                </a:ln>
                <a:solidFill>
                  <a:prstClr val="black"/>
                </a:solidFill>
                <a:effectLst/>
                <a:uLnTx/>
                <a:uFillTx/>
                <a:latin typeface="Calibri"/>
                <a:ea typeface="+mn-ea"/>
                <a:cs typeface="+mn-cs"/>
                <a:sym typeface="Wingdings" pitchFamily="2" charset="2"/>
              </a:rPr>
              <a:t>Preferencia de los trabajadores a cobrar frente a los acreedores en caso de que la empresa tenga deudas:</a:t>
            </a:r>
            <a:endParaRPr kumimoji="0" lang="es-ES"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33" name="32 Rectángulo"/>
          <p:cNvSpPr/>
          <p:nvPr/>
        </p:nvSpPr>
        <p:spPr>
          <a:xfrm>
            <a:off x="342852" y="4552040"/>
            <a:ext cx="4586719" cy="830997"/>
          </a:xfrm>
          <a:prstGeom prst="rect">
            <a:avLst/>
          </a:prstGeom>
          <a:ln>
            <a:solidFill>
              <a:schemeClr val="tx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_tradnl" sz="1600" b="0" i="0" u="none" strike="noStrike" kern="1200" cap="none" spc="0" normalizeH="0" baseline="0" noProof="0" dirty="0">
                <a:ln>
                  <a:noFill/>
                </a:ln>
                <a:solidFill>
                  <a:prstClr val="black"/>
                </a:solidFill>
                <a:effectLst/>
                <a:uLnTx/>
                <a:uFillTx/>
                <a:latin typeface="Calibri"/>
                <a:ea typeface="+mn-ea"/>
                <a:cs typeface="+mn-cs"/>
              </a:rPr>
              <a:t>2) Los beneficios de los objetos elaborados por los trabajadores serán destinados al pago de sus salarios.</a:t>
            </a:r>
            <a:endParaRPr kumimoji="0" lang="es-ES" sz="1600" b="0" i="0" u="none" strike="noStrike" kern="1200" cap="none" spc="0" normalizeH="0" baseline="0" noProof="0" dirty="0">
              <a:ln>
                <a:noFill/>
              </a:ln>
              <a:solidFill>
                <a:prstClr val="black"/>
              </a:solidFill>
              <a:effectLst/>
              <a:uLnTx/>
              <a:uFillTx/>
              <a:latin typeface="Calibri"/>
              <a:ea typeface="+mn-ea"/>
              <a:cs typeface="+mn-cs"/>
            </a:endParaRPr>
          </a:p>
        </p:txBody>
      </p:sp>
      <p:graphicFrame>
        <p:nvGraphicFramePr>
          <p:cNvPr id="2" name="1 Diagrama"/>
          <p:cNvGraphicFramePr/>
          <p:nvPr/>
        </p:nvGraphicFramePr>
        <p:xfrm>
          <a:off x="183177" y="764704"/>
          <a:ext cx="4848200" cy="19135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18 Rectángulo"/>
          <p:cNvSpPr/>
          <p:nvPr/>
        </p:nvSpPr>
        <p:spPr>
          <a:xfrm>
            <a:off x="340604" y="5445224"/>
            <a:ext cx="4588967" cy="1077218"/>
          </a:xfrm>
          <a:prstGeom prst="rect">
            <a:avLst/>
          </a:prstGeom>
          <a:ln>
            <a:solidFill>
              <a:schemeClr val="tx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_tradnl" sz="1600" b="0" i="0" u="none" strike="noStrike" kern="1200" cap="none" spc="0" normalizeH="0" baseline="0" noProof="0" dirty="0">
                <a:ln>
                  <a:noFill/>
                </a:ln>
                <a:solidFill>
                  <a:prstClr val="black"/>
                </a:solidFill>
                <a:effectLst/>
                <a:uLnTx/>
                <a:uFillTx/>
                <a:latin typeface="Calibri"/>
                <a:ea typeface="+mn-ea"/>
                <a:cs typeface="+mn-cs"/>
              </a:rPr>
              <a:t>3) El resto de salarios que se deban tendrán preferencia sobre cualquier otro crédito o deuda salvo la hipotecaria, con el límite del triple del SMI multiplicado por los días adeudados. </a:t>
            </a:r>
            <a:endParaRPr kumimoji="0" lang="es-ES"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CuadroTexto 3"/>
          <p:cNvSpPr txBox="1"/>
          <p:nvPr/>
        </p:nvSpPr>
        <p:spPr>
          <a:xfrm>
            <a:off x="6084168" y="6143118"/>
            <a:ext cx="2034596"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black"/>
                </a:solidFill>
                <a:effectLst/>
                <a:uLnTx/>
                <a:uFillTx/>
                <a:latin typeface="Calibri"/>
                <a:ea typeface="+mn-ea"/>
                <a:cs typeface="+mn-cs"/>
                <a:hlinkClick r:id="rId8"/>
              </a:rPr>
              <a:t>Embargo del salario</a:t>
            </a:r>
            <a:endParaRPr kumimoji="0" lang="es-E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Imagen 4">
            <a:extLst>
              <a:ext uri="{FF2B5EF4-FFF2-40B4-BE49-F238E27FC236}">
                <a16:creationId xmlns:a16="http://schemas.microsoft.com/office/drawing/2014/main" id="{F641EB76-1415-4E7F-B66C-CBED860EF454}"/>
              </a:ext>
            </a:extLst>
          </p:cNvPr>
          <p:cNvPicPr>
            <a:picLocks noChangeAspect="1"/>
          </p:cNvPicPr>
          <p:nvPr/>
        </p:nvPicPr>
        <p:blipFill rotWithShape="1">
          <a:blip r:embed="rId9"/>
          <a:srcRect l="13775" t="11151" r="38975" b="14963"/>
          <a:stretch/>
        </p:blipFill>
        <p:spPr>
          <a:xfrm>
            <a:off x="4978949" y="1342766"/>
            <a:ext cx="3981874" cy="4670035"/>
          </a:xfrm>
          <a:prstGeom prst="rect">
            <a:avLst/>
          </a:prstGeom>
        </p:spPr>
      </p:pic>
    </p:spTree>
    <p:extLst>
      <p:ext uri="{BB962C8B-B14F-4D97-AF65-F5344CB8AC3E}">
        <p14:creationId xmlns:p14="http://schemas.microsoft.com/office/powerpoint/2010/main" val="3096402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30">
                                            <p:bg/>
                                          </p:spTgt>
                                        </p:tgtEl>
                                        <p:attrNameLst>
                                          <p:attrName>style.visibility</p:attrName>
                                        </p:attrNameLst>
                                      </p:cBhvr>
                                      <p:to>
                                        <p:strVal val="visible"/>
                                      </p:to>
                                    </p:set>
                                    <p:animEffect transition="in" filter="wipe(down)">
                                      <p:cBhvr>
                                        <p:cTn id="13" dur="500"/>
                                        <p:tgtEl>
                                          <p:spTgt spid="30">
                                            <p:bg/>
                                          </p:spTgt>
                                        </p:tgtEl>
                                      </p:cBhvr>
                                    </p:animEffect>
                                  </p:childTnLst>
                                </p:cTn>
                              </p:par>
                            </p:childTnLst>
                          </p:cTn>
                        </p:par>
                        <p:par>
                          <p:cTn id="14" fill="hold">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30">
                                            <p:txEl>
                                              <p:pRg st="0" end="0"/>
                                            </p:txEl>
                                          </p:spTgt>
                                        </p:tgtEl>
                                        <p:attrNameLst>
                                          <p:attrName>style.visibility</p:attrName>
                                        </p:attrNameLst>
                                      </p:cBhvr>
                                      <p:to>
                                        <p:strVal val="visible"/>
                                      </p:to>
                                    </p:set>
                                    <p:animEffect transition="in" filter="wipe(down)">
                                      <p:cBhvr>
                                        <p:cTn id="17" dur="500"/>
                                        <p:tgtEl>
                                          <p:spTgt spid="30">
                                            <p:txEl>
                                              <p:pRg st="0" end="0"/>
                                            </p:txEl>
                                          </p:spTgt>
                                        </p:tgtEl>
                                      </p:cBhvr>
                                    </p:animEffect>
                                  </p:childTnLst>
                                </p:cTn>
                              </p:par>
                            </p:childTnLst>
                          </p:cTn>
                        </p:par>
                        <p:par>
                          <p:cTn id="18" fill="hold">
                            <p:stCondLst>
                              <p:cond delay="2000"/>
                            </p:stCondLst>
                            <p:childTnLst>
                              <p:par>
                                <p:cTn id="19" presetID="22" presetClass="entr" presetSubtype="4" fill="hold" grpId="0" nodeType="afterEffect">
                                  <p:stCondLst>
                                    <p:cond delay="0"/>
                                  </p:stCondLst>
                                  <p:childTnLst>
                                    <p:set>
                                      <p:cBhvr>
                                        <p:cTn id="20" dur="1" fill="hold">
                                          <p:stCondLst>
                                            <p:cond delay="0"/>
                                          </p:stCondLst>
                                        </p:cTn>
                                        <p:tgtEl>
                                          <p:spTgt spid="49">
                                            <p:bg/>
                                          </p:spTgt>
                                        </p:tgtEl>
                                        <p:attrNameLst>
                                          <p:attrName>style.visibility</p:attrName>
                                        </p:attrNameLst>
                                      </p:cBhvr>
                                      <p:to>
                                        <p:strVal val="visible"/>
                                      </p:to>
                                    </p:set>
                                    <p:animEffect transition="in" filter="wipe(down)">
                                      <p:cBhvr>
                                        <p:cTn id="21" dur="500"/>
                                        <p:tgtEl>
                                          <p:spTgt spid="49">
                                            <p:bg/>
                                          </p:spTgt>
                                        </p:tgtEl>
                                      </p:cBhvr>
                                    </p:animEffect>
                                  </p:childTnLst>
                                </p:cTn>
                              </p:par>
                            </p:childTnLst>
                          </p:cTn>
                        </p:par>
                        <p:par>
                          <p:cTn id="22" fill="hold">
                            <p:stCondLst>
                              <p:cond delay="2500"/>
                            </p:stCondLst>
                            <p:childTnLst>
                              <p:par>
                                <p:cTn id="23" presetID="22" presetClass="entr" presetSubtype="4" fill="hold" grpId="0" nodeType="afterEffect">
                                  <p:stCondLst>
                                    <p:cond delay="0"/>
                                  </p:stCondLst>
                                  <p:childTnLst>
                                    <p:set>
                                      <p:cBhvr>
                                        <p:cTn id="24" dur="1" fill="hold">
                                          <p:stCondLst>
                                            <p:cond delay="0"/>
                                          </p:stCondLst>
                                        </p:cTn>
                                        <p:tgtEl>
                                          <p:spTgt spid="49">
                                            <p:txEl>
                                              <p:pRg st="0" end="0"/>
                                            </p:txEl>
                                          </p:spTgt>
                                        </p:tgtEl>
                                        <p:attrNameLst>
                                          <p:attrName>style.visibility</p:attrName>
                                        </p:attrNameLst>
                                      </p:cBhvr>
                                      <p:to>
                                        <p:strVal val="visible"/>
                                      </p:to>
                                    </p:set>
                                    <p:animEffect transition="in" filter="wipe(down)">
                                      <p:cBhvr>
                                        <p:cTn id="25" dur="500"/>
                                        <p:tgtEl>
                                          <p:spTgt spid="49">
                                            <p:txEl>
                                              <p:pRg st="0" end="0"/>
                                            </p:txEl>
                                          </p:spTgt>
                                        </p:tgtEl>
                                      </p:cBhvr>
                                    </p:animEffect>
                                  </p:childTnLst>
                                </p:cTn>
                              </p:par>
                            </p:childTnLst>
                          </p:cTn>
                        </p:par>
                        <p:par>
                          <p:cTn id="26" fill="hold">
                            <p:stCondLst>
                              <p:cond delay="3000"/>
                            </p:stCondLst>
                            <p:childTnLst>
                              <p:par>
                                <p:cTn id="27" presetID="22" presetClass="entr" presetSubtype="4" fill="hold" grpId="0" nodeType="afterEffect">
                                  <p:stCondLst>
                                    <p:cond delay="0"/>
                                  </p:stCondLst>
                                  <p:childTnLst>
                                    <p:set>
                                      <p:cBhvr>
                                        <p:cTn id="28" dur="1" fill="hold">
                                          <p:stCondLst>
                                            <p:cond delay="0"/>
                                          </p:stCondLst>
                                        </p:cTn>
                                        <p:tgtEl>
                                          <p:spTgt spid="38">
                                            <p:bg/>
                                          </p:spTgt>
                                        </p:tgtEl>
                                        <p:attrNameLst>
                                          <p:attrName>style.visibility</p:attrName>
                                        </p:attrNameLst>
                                      </p:cBhvr>
                                      <p:to>
                                        <p:strVal val="visible"/>
                                      </p:to>
                                    </p:set>
                                    <p:animEffect transition="in" filter="wipe(down)">
                                      <p:cBhvr>
                                        <p:cTn id="29" dur="500"/>
                                        <p:tgtEl>
                                          <p:spTgt spid="38">
                                            <p:bg/>
                                          </p:spTgt>
                                        </p:tgtEl>
                                      </p:cBhvr>
                                    </p:animEffect>
                                  </p:childTnLst>
                                </p:cTn>
                              </p:par>
                            </p:childTnLst>
                          </p:cTn>
                        </p:par>
                        <p:par>
                          <p:cTn id="30" fill="hold">
                            <p:stCondLst>
                              <p:cond delay="3500"/>
                            </p:stCondLst>
                            <p:childTnLst>
                              <p:par>
                                <p:cTn id="31" presetID="22" presetClass="entr" presetSubtype="4" fill="hold" grpId="0" nodeType="afterEffect">
                                  <p:stCondLst>
                                    <p:cond delay="0"/>
                                  </p:stCondLst>
                                  <p:childTnLst>
                                    <p:set>
                                      <p:cBhvr>
                                        <p:cTn id="32" dur="1" fill="hold">
                                          <p:stCondLst>
                                            <p:cond delay="0"/>
                                          </p:stCondLst>
                                        </p:cTn>
                                        <p:tgtEl>
                                          <p:spTgt spid="38">
                                            <p:txEl>
                                              <p:pRg st="0" end="0"/>
                                            </p:txEl>
                                          </p:spTgt>
                                        </p:tgtEl>
                                        <p:attrNameLst>
                                          <p:attrName>style.visibility</p:attrName>
                                        </p:attrNameLst>
                                      </p:cBhvr>
                                      <p:to>
                                        <p:strVal val="visible"/>
                                      </p:to>
                                    </p:set>
                                    <p:animEffect transition="in" filter="wipe(down)">
                                      <p:cBhvr>
                                        <p:cTn id="33" dur="500"/>
                                        <p:tgtEl>
                                          <p:spTgt spid="38">
                                            <p:txEl>
                                              <p:pRg st="0" end="0"/>
                                            </p:txEl>
                                          </p:spTgt>
                                        </p:tgtEl>
                                      </p:cBhvr>
                                    </p:animEffect>
                                  </p:childTnLst>
                                </p:cTn>
                              </p:par>
                            </p:childTnLst>
                          </p:cTn>
                        </p:par>
                        <p:par>
                          <p:cTn id="34" fill="hold">
                            <p:stCondLst>
                              <p:cond delay="4000"/>
                            </p:stCondLst>
                            <p:childTnLst>
                              <p:par>
                                <p:cTn id="35" presetID="22" presetClass="entr" presetSubtype="4" fill="hold" grpId="0" nodeType="afterEffect">
                                  <p:stCondLst>
                                    <p:cond delay="0"/>
                                  </p:stCondLst>
                                  <p:childTnLst>
                                    <p:set>
                                      <p:cBhvr>
                                        <p:cTn id="36" dur="1" fill="hold">
                                          <p:stCondLst>
                                            <p:cond delay="0"/>
                                          </p:stCondLst>
                                        </p:cTn>
                                        <p:tgtEl>
                                          <p:spTgt spid="33">
                                            <p:bg/>
                                          </p:spTgt>
                                        </p:tgtEl>
                                        <p:attrNameLst>
                                          <p:attrName>style.visibility</p:attrName>
                                        </p:attrNameLst>
                                      </p:cBhvr>
                                      <p:to>
                                        <p:strVal val="visible"/>
                                      </p:to>
                                    </p:set>
                                    <p:animEffect transition="in" filter="wipe(down)">
                                      <p:cBhvr>
                                        <p:cTn id="37" dur="500"/>
                                        <p:tgtEl>
                                          <p:spTgt spid="33">
                                            <p:bg/>
                                          </p:spTgt>
                                        </p:tgtEl>
                                      </p:cBhvr>
                                    </p:animEffect>
                                  </p:childTnLst>
                                </p:cTn>
                              </p:par>
                            </p:childTnLst>
                          </p:cTn>
                        </p:par>
                        <p:par>
                          <p:cTn id="38" fill="hold">
                            <p:stCondLst>
                              <p:cond delay="4500"/>
                            </p:stCondLst>
                            <p:childTnLst>
                              <p:par>
                                <p:cTn id="39" presetID="22" presetClass="entr" presetSubtype="4" fill="hold" grpId="0" nodeType="afterEffect">
                                  <p:stCondLst>
                                    <p:cond delay="0"/>
                                  </p:stCondLst>
                                  <p:childTnLst>
                                    <p:set>
                                      <p:cBhvr>
                                        <p:cTn id="40" dur="1" fill="hold">
                                          <p:stCondLst>
                                            <p:cond delay="0"/>
                                          </p:stCondLst>
                                        </p:cTn>
                                        <p:tgtEl>
                                          <p:spTgt spid="33">
                                            <p:txEl>
                                              <p:pRg st="0" end="0"/>
                                            </p:txEl>
                                          </p:spTgt>
                                        </p:tgtEl>
                                        <p:attrNameLst>
                                          <p:attrName>style.visibility</p:attrName>
                                        </p:attrNameLst>
                                      </p:cBhvr>
                                      <p:to>
                                        <p:strVal val="visible"/>
                                      </p:to>
                                    </p:set>
                                    <p:animEffect transition="in" filter="wipe(down)">
                                      <p:cBhvr>
                                        <p:cTn id="41" dur="500"/>
                                        <p:tgtEl>
                                          <p:spTgt spid="33">
                                            <p:txEl>
                                              <p:pRg st="0" end="0"/>
                                            </p:txEl>
                                          </p:spTgt>
                                        </p:tgtEl>
                                      </p:cBhvr>
                                    </p:animEffect>
                                  </p:childTnLst>
                                </p:cTn>
                              </p:par>
                            </p:childTnLst>
                          </p:cTn>
                        </p:par>
                        <p:par>
                          <p:cTn id="42" fill="hold">
                            <p:stCondLst>
                              <p:cond delay="5000"/>
                            </p:stCondLst>
                            <p:childTnLst>
                              <p:par>
                                <p:cTn id="43" presetID="22" presetClass="entr" presetSubtype="4" fill="hold" grpId="0" nodeType="afterEffect">
                                  <p:stCondLst>
                                    <p:cond delay="0"/>
                                  </p:stCondLst>
                                  <p:childTnLst>
                                    <p:set>
                                      <p:cBhvr>
                                        <p:cTn id="44" dur="1" fill="hold">
                                          <p:stCondLst>
                                            <p:cond delay="0"/>
                                          </p:stCondLst>
                                        </p:cTn>
                                        <p:tgtEl>
                                          <p:spTgt spid="19">
                                            <p:bg/>
                                          </p:spTgt>
                                        </p:tgtEl>
                                        <p:attrNameLst>
                                          <p:attrName>style.visibility</p:attrName>
                                        </p:attrNameLst>
                                      </p:cBhvr>
                                      <p:to>
                                        <p:strVal val="visible"/>
                                      </p:to>
                                    </p:set>
                                    <p:animEffect transition="in" filter="wipe(down)">
                                      <p:cBhvr>
                                        <p:cTn id="45" dur="500"/>
                                        <p:tgtEl>
                                          <p:spTgt spid="19">
                                            <p:bg/>
                                          </p:spTgt>
                                        </p:tgtEl>
                                      </p:cBhvr>
                                    </p:animEffect>
                                  </p:childTnLst>
                                </p:cTn>
                              </p:par>
                            </p:childTnLst>
                          </p:cTn>
                        </p:par>
                        <p:par>
                          <p:cTn id="46" fill="hold">
                            <p:stCondLst>
                              <p:cond delay="5500"/>
                            </p:stCondLst>
                            <p:childTnLst>
                              <p:par>
                                <p:cTn id="47" presetID="22" presetClass="entr" presetSubtype="4" fill="hold" grpId="0" nodeType="afterEffect">
                                  <p:stCondLst>
                                    <p:cond delay="0"/>
                                  </p:stCondLst>
                                  <p:childTnLst>
                                    <p:set>
                                      <p:cBhvr>
                                        <p:cTn id="48" dur="1" fill="hold">
                                          <p:stCondLst>
                                            <p:cond delay="0"/>
                                          </p:stCondLst>
                                        </p:cTn>
                                        <p:tgtEl>
                                          <p:spTgt spid="19">
                                            <p:txEl>
                                              <p:pRg st="0" end="0"/>
                                            </p:txEl>
                                          </p:spTgt>
                                        </p:tgtEl>
                                        <p:attrNameLst>
                                          <p:attrName>style.visibility</p:attrName>
                                        </p:attrNameLst>
                                      </p:cBhvr>
                                      <p:to>
                                        <p:strVal val="visible"/>
                                      </p:to>
                                    </p:set>
                                    <p:animEffect transition="in" filter="wipe(down)">
                                      <p:cBhvr>
                                        <p:cTn id="49" dur="500"/>
                                        <p:tgtEl>
                                          <p:spTgt spid="19">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4"/>
                                        </p:tgtEl>
                                        <p:attrNameLst>
                                          <p:attrName>style.visibility</p:attrName>
                                        </p:attrNameLst>
                                      </p:cBhvr>
                                      <p:to>
                                        <p:strVal val="visible"/>
                                      </p:to>
                                    </p:set>
                                    <p:anim calcmode="lin" valueType="num">
                                      <p:cBhvr>
                                        <p:cTn id="54" dur="500" fill="hold"/>
                                        <p:tgtEl>
                                          <p:spTgt spid="4"/>
                                        </p:tgtEl>
                                        <p:attrNameLst>
                                          <p:attrName>ppt_w</p:attrName>
                                        </p:attrNameLst>
                                      </p:cBhvr>
                                      <p:tavLst>
                                        <p:tav tm="0">
                                          <p:val>
                                            <p:fltVal val="0"/>
                                          </p:val>
                                        </p:tav>
                                        <p:tav tm="100000">
                                          <p:val>
                                            <p:strVal val="#ppt_w"/>
                                          </p:val>
                                        </p:tav>
                                      </p:tavLst>
                                    </p:anim>
                                    <p:anim calcmode="lin" valueType="num">
                                      <p:cBhvr>
                                        <p:cTn id="55" dur="500" fill="hold"/>
                                        <p:tgtEl>
                                          <p:spTgt spid="4"/>
                                        </p:tgtEl>
                                        <p:attrNameLst>
                                          <p:attrName>ppt_h</p:attrName>
                                        </p:attrNameLst>
                                      </p:cBhvr>
                                      <p:tavLst>
                                        <p:tav tm="0">
                                          <p:val>
                                            <p:fltVal val="0"/>
                                          </p:val>
                                        </p:tav>
                                        <p:tav tm="100000">
                                          <p:val>
                                            <p:strVal val="#ppt_h"/>
                                          </p:val>
                                        </p:tav>
                                      </p:tavLst>
                                    </p:anim>
                                    <p:animEffect transition="in" filter="fade">
                                      <p:cBhvr>
                                        <p:cTn id="5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animBg="1"/>
      <p:bldP spid="38" grpId="0" uiExpand="1" build="p" animBg="1"/>
      <p:bldP spid="49" grpId="0" build="p" animBg="1"/>
      <p:bldP spid="33" grpId="0" build="p" animBg="1"/>
      <p:bldGraphic spid="2" grpId="0">
        <p:bldAsOne/>
      </p:bldGraphic>
      <p:bldP spid="19" grpId="0" uiExpand="1" build="p" animBg="1"/>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1 Título"/>
          <p:cNvSpPr txBox="1">
            <a:spLocks/>
          </p:cNvSpPr>
          <p:nvPr/>
        </p:nvSpPr>
        <p:spPr>
          <a:xfrm>
            <a:off x="233825" y="297610"/>
            <a:ext cx="8371855" cy="578062"/>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_tradnl" sz="4400" b="1" i="0" u="none" strike="noStrike" kern="1200" cap="none" spc="0" normalizeH="0" baseline="0" noProof="0">
                <a:ln>
                  <a:noFill/>
                </a:ln>
                <a:solidFill>
                  <a:prstClr val="black"/>
                </a:solidFill>
                <a:effectLst/>
                <a:uLnTx/>
                <a:uFillTx/>
                <a:latin typeface="Calibri"/>
                <a:ea typeface="+mj-ea"/>
                <a:cs typeface="+mj-cs"/>
              </a:rPr>
              <a:t>Las garantías del salario</a:t>
            </a:r>
            <a:endParaRPr kumimoji="0" lang="es-ES_tradnl" sz="4400" b="1" i="0" u="none" strike="noStrike" kern="1200" cap="none" spc="0" normalizeH="0" baseline="0" noProof="0" dirty="0">
              <a:ln>
                <a:noFill/>
              </a:ln>
              <a:solidFill>
                <a:prstClr val="black"/>
              </a:solidFill>
              <a:effectLst/>
              <a:uLnTx/>
              <a:uFillTx/>
              <a:latin typeface="Calibri"/>
              <a:ea typeface="+mj-ea"/>
              <a:cs typeface="+mj-cs"/>
            </a:endParaRPr>
          </a:p>
        </p:txBody>
      </p:sp>
      <p:pic>
        <p:nvPicPr>
          <p:cNvPr id="3" name="Imagen 2">
            <a:extLst>
              <a:ext uri="{FF2B5EF4-FFF2-40B4-BE49-F238E27FC236}">
                <a16:creationId xmlns:a16="http://schemas.microsoft.com/office/drawing/2014/main" id="{73494B67-8C61-4DD4-8E84-53F19D35E53F}"/>
              </a:ext>
            </a:extLst>
          </p:cNvPr>
          <p:cNvPicPr>
            <a:picLocks noChangeAspect="1"/>
          </p:cNvPicPr>
          <p:nvPr/>
        </p:nvPicPr>
        <p:blipFill rotWithShape="1">
          <a:blip r:embed="rId3"/>
          <a:srcRect l="20863" t="14300" r="9838" b="9051"/>
          <a:stretch/>
        </p:blipFill>
        <p:spPr>
          <a:xfrm>
            <a:off x="1403648" y="1215883"/>
            <a:ext cx="6336704" cy="52565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675002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1 Título"/>
          <p:cNvSpPr txBox="1">
            <a:spLocks/>
          </p:cNvSpPr>
          <p:nvPr/>
        </p:nvSpPr>
        <p:spPr>
          <a:xfrm>
            <a:off x="233825" y="297610"/>
            <a:ext cx="8716656" cy="578062"/>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_tradnl" sz="4400" b="1" i="0" u="none" strike="noStrike" kern="1200" cap="none" spc="0" normalizeH="0" baseline="0" noProof="0">
                <a:ln>
                  <a:noFill/>
                </a:ln>
                <a:solidFill>
                  <a:prstClr val="black"/>
                </a:solidFill>
                <a:effectLst/>
                <a:uLnTx/>
                <a:uFillTx/>
                <a:latin typeface="Calibri"/>
                <a:ea typeface="+mj-ea"/>
                <a:cs typeface="+mj-cs"/>
              </a:rPr>
              <a:t>Las garantías del salario</a:t>
            </a:r>
            <a:endParaRPr kumimoji="0" lang="es-ES_tradnl" sz="4400" b="1" i="0" u="none" strike="noStrike" kern="1200" cap="none" spc="0" normalizeH="0" baseline="0" noProof="0" dirty="0">
              <a:ln>
                <a:noFill/>
              </a:ln>
              <a:solidFill>
                <a:prstClr val="black"/>
              </a:solidFill>
              <a:effectLst/>
              <a:uLnTx/>
              <a:uFillTx/>
              <a:latin typeface="Calibri"/>
              <a:ea typeface="+mj-ea"/>
              <a:cs typeface="+mj-cs"/>
            </a:endParaRPr>
          </a:p>
        </p:txBody>
      </p:sp>
      <p:graphicFrame>
        <p:nvGraphicFramePr>
          <p:cNvPr id="2" name="Tabla 1"/>
          <p:cNvGraphicFramePr>
            <a:graphicFrameLocks noGrp="1"/>
          </p:cNvGraphicFramePr>
          <p:nvPr/>
        </p:nvGraphicFramePr>
        <p:xfrm>
          <a:off x="233825" y="1052736"/>
          <a:ext cx="8716656" cy="5674499"/>
        </p:xfrm>
        <a:graphic>
          <a:graphicData uri="http://schemas.openxmlformats.org/drawingml/2006/table">
            <a:tbl>
              <a:tblPr firstRow="1" bandRow="1">
                <a:tableStyleId>{21E4AEA4-8DFA-4A89-87EB-49C32662AFE0}</a:tableStyleId>
              </a:tblPr>
              <a:tblGrid>
                <a:gridCol w="2179164">
                  <a:extLst>
                    <a:ext uri="{9D8B030D-6E8A-4147-A177-3AD203B41FA5}">
                      <a16:colId xmlns:a16="http://schemas.microsoft.com/office/drawing/2014/main" val="3492644624"/>
                    </a:ext>
                  </a:extLst>
                </a:gridCol>
                <a:gridCol w="2179164">
                  <a:extLst>
                    <a:ext uri="{9D8B030D-6E8A-4147-A177-3AD203B41FA5}">
                      <a16:colId xmlns:a16="http://schemas.microsoft.com/office/drawing/2014/main" val="2807749930"/>
                    </a:ext>
                  </a:extLst>
                </a:gridCol>
                <a:gridCol w="2179164">
                  <a:extLst>
                    <a:ext uri="{9D8B030D-6E8A-4147-A177-3AD203B41FA5}">
                      <a16:colId xmlns:a16="http://schemas.microsoft.com/office/drawing/2014/main" val="2449333451"/>
                    </a:ext>
                  </a:extLst>
                </a:gridCol>
                <a:gridCol w="2179164">
                  <a:extLst>
                    <a:ext uri="{9D8B030D-6E8A-4147-A177-3AD203B41FA5}">
                      <a16:colId xmlns:a16="http://schemas.microsoft.com/office/drawing/2014/main" val="1739608471"/>
                    </a:ext>
                  </a:extLst>
                </a:gridCol>
              </a:tblGrid>
              <a:tr h="693077">
                <a:tc gridSpan="4">
                  <a:txBody>
                    <a:bodyPr/>
                    <a:lstStyle/>
                    <a:p>
                      <a:pPr algn="ctr"/>
                      <a:r>
                        <a:rPr lang="es-ES" sz="2400" dirty="0"/>
                        <a:t>EJERCICIO RESUELTO: TRABAJADOR</a:t>
                      </a:r>
                      <a:r>
                        <a:rPr lang="es-ES" sz="2400" baseline="0" dirty="0"/>
                        <a:t> EMBARGO DEUDA 10.000€ Y COBRA 4.500€/MES. SMI = 950€</a:t>
                      </a:r>
                      <a:endParaRPr lang="es-ES" sz="2400" dirty="0"/>
                    </a:p>
                  </a:txBody>
                  <a:tcPr anchor="ctr"/>
                </a:tc>
                <a:tc hMerge="1">
                  <a:txBody>
                    <a:bodyPr/>
                    <a:lstStyle/>
                    <a:p>
                      <a:endParaRPr lang="es-ES" dirty="0"/>
                    </a:p>
                  </a:txBody>
                  <a:tcPr/>
                </a:tc>
                <a:tc hMerge="1">
                  <a:txBody>
                    <a:bodyPr/>
                    <a:lstStyle/>
                    <a:p>
                      <a:endParaRPr lang="es-ES" dirty="0"/>
                    </a:p>
                  </a:txBody>
                  <a:tcPr/>
                </a:tc>
                <a:tc hMerge="1">
                  <a:txBody>
                    <a:bodyPr/>
                    <a:lstStyle/>
                    <a:p>
                      <a:pPr algn="ctr"/>
                      <a:endParaRPr lang="es-ES" dirty="0"/>
                    </a:p>
                  </a:txBody>
                  <a:tcPr anchor="ctr"/>
                </a:tc>
                <a:extLst>
                  <a:ext uri="{0D108BD9-81ED-4DB2-BD59-A6C34878D82A}">
                    <a16:rowId xmlns:a16="http://schemas.microsoft.com/office/drawing/2014/main" val="1219677293"/>
                  </a:ext>
                </a:extLst>
              </a:tr>
              <a:tr h="693077">
                <a:tc>
                  <a:txBody>
                    <a:bodyPr/>
                    <a:lstStyle/>
                    <a:p>
                      <a:pPr algn="ctr"/>
                      <a:r>
                        <a:rPr lang="es-ES" b="1" dirty="0"/>
                        <a:t>TRAMO</a:t>
                      </a:r>
                    </a:p>
                  </a:txBody>
                  <a:tcPr anchor="ctr"/>
                </a:tc>
                <a:tc>
                  <a:txBody>
                    <a:bodyPr/>
                    <a:lstStyle/>
                    <a:p>
                      <a:pPr algn="ctr"/>
                      <a:r>
                        <a:rPr lang="es-ES" b="1" dirty="0"/>
                        <a:t>A EMBARGAR</a:t>
                      </a:r>
                    </a:p>
                  </a:txBody>
                  <a:tcPr anchor="ctr"/>
                </a:tc>
                <a:tc>
                  <a:txBody>
                    <a:bodyPr/>
                    <a:lstStyle/>
                    <a:p>
                      <a:pPr algn="ctr"/>
                      <a:r>
                        <a:rPr lang="es-ES" b="1" dirty="0"/>
                        <a:t>COBRAR</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1800" b="1" kern="1200" dirty="0">
                          <a:solidFill>
                            <a:schemeClr val="dk1"/>
                          </a:solidFill>
                        </a:rPr>
                        <a:t>RESTO</a:t>
                      </a:r>
                      <a:endParaRPr lang="es-ES" sz="1800" b="1" kern="1200" dirty="0">
                        <a:solidFill>
                          <a:schemeClr val="dk1"/>
                        </a:solidFill>
                        <a:latin typeface="+mn-lt"/>
                        <a:ea typeface="+mn-ea"/>
                        <a:cs typeface="+mn-cs"/>
                      </a:endParaRPr>
                    </a:p>
                  </a:txBody>
                  <a:tcPr anchor="ctr"/>
                </a:tc>
                <a:extLst>
                  <a:ext uri="{0D108BD9-81ED-4DB2-BD59-A6C34878D82A}">
                    <a16:rowId xmlns:a16="http://schemas.microsoft.com/office/drawing/2014/main" val="1854105129"/>
                  </a:ext>
                </a:extLst>
              </a:tr>
              <a:tr h="693077">
                <a:tc>
                  <a:txBody>
                    <a:bodyPr/>
                    <a:lstStyle/>
                    <a:p>
                      <a:pPr algn="ctr"/>
                      <a:r>
                        <a:rPr lang="es-ES" dirty="0"/>
                        <a:t>1º SMI</a:t>
                      </a:r>
                    </a:p>
                  </a:txBody>
                  <a:tcPr anchor="ctr"/>
                </a:tc>
                <a:tc>
                  <a:txBody>
                    <a:bodyPr/>
                    <a:lstStyle/>
                    <a:p>
                      <a:pPr algn="ctr"/>
                      <a:r>
                        <a:rPr lang="es-ES" dirty="0"/>
                        <a:t>0</a:t>
                      </a:r>
                    </a:p>
                  </a:txBody>
                  <a:tcPr anchor="ctr"/>
                </a:tc>
                <a:tc>
                  <a:txBody>
                    <a:bodyPr/>
                    <a:lstStyle/>
                    <a:p>
                      <a:pPr algn="ctr"/>
                      <a:r>
                        <a:rPr lang="es-ES" dirty="0"/>
                        <a:t>950€</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dirty="0"/>
                        <a:t>3.550€</a:t>
                      </a:r>
                    </a:p>
                  </a:txBody>
                  <a:tcPr anchor="ctr"/>
                </a:tc>
                <a:extLst>
                  <a:ext uri="{0D108BD9-81ED-4DB2-BD59-A6C34878D82A}">
                    <a16:rowId xmlns:a16="http://schemas.microsoft.com/office/drawing/2014/main" val="3617491657"/>
                  </a:ext>
                </a:extLst>
              </a:tr>
              <a:tr h="693077">
                <a:tc>
                  <a:txBody>
                    <a:bodyPr/>
                    <a:lstStyle/>
                    <a:p>
                      <a:pPr algn="ctr"/>
                      <a:r>
                        <a:rPr lang="es-ES" dirty="0"/>
                        <a:t>2º 30% SMI</a:t>
                      </a:r>
                    </a:p>
                  </a:txBody>
                  <a:tcPr anchor="ctr"/>
                </a:tc>
                <a:tc>
                  <a:txBody>
                    <a:bodyPr/>
                    <a:lstStyle/>
                    <a:p>
                      <a:pPr algn="ctr"/>
                      <a:r>
                        <a:rPr lang="es-ES" dirty="0"/>
                        <a:t>285€</a:t>
                      </a:r>
                    </a:p>
                  </a:txBody>
                  <a:tcPr anchor="ctr"/>
                </a:tc>
                <a:tc>
                  <a:txBody>
                    <a:bodyPr/>
                    <a:lstStyle/>
                    <a:p>
                      <a:pPr algn="ctr"/>
                      <a:r>
                        <a:rPr lang="es-ES" dirty="0"/>
                        <a:t>665€</a:t>
                      </a:r>
                    </a:p>
                  </a:txBody>
                  <a:tcPr anchor="ctr"/>
                </a:tc>
                <a:tc>
                  <a:txBody>
                    <a:bodyPr/>
                    <a:lstStyle/>
                    <a:p>
                      <a:pPr algn="ctr"/>
                      <a:r>
                        <a:rPr lang="es-ES" dirty="0"/>
                        <a:t>2.600€</a:t>
                      </a:r>
                    </a:p>
                  </a:txBody>
                  <a:tcPr anchor="ctr"/>
                </a:tc>
                <a:extLst>
                  <a:ext uri="{0D108BD9-81ED-4DB2-BD59-A6C34878D82A}">
                    <a16:rowId xmlns:a16="http://schemas.microsoft.com/office/drawing/2014/main" val="2000689896"/>
                  </a:ext>
                </a:extLst>
              </a:tr>
              <a:tr h="693077">
                <a:tc>
                  <a:txBody>
                    <a:bodyPr/>
                    <a:lstStyle/>
                    <a:p>
                      <a:pPr algn="ctr"/>
                      <a:r>
                        <a:rPr lang="es-ES" dirty="0"/>
                        <a:t>3º 50% SMI</a:t>
                      </a:r>
                    </a:p>
                  </a:txBody>
                  <a:tcPr anchor="ctr"/>
                </a:tc>
                <a:tc>
                  <a:txBody>
                    <a:bodyPr/>
                    <a:lstStyle/>
                    <a:p>
                      <a:pPr algn="ctr"/>
                      <a:r>
                        <a:rPr lang="es-ES" dirty="0"/>
                        <a:t>475€</a:t>
                      </a:r>
                    </a:p>
                  </a:txBody>
                  <a:tcPr anchor="ctr"/>
                </a:tc>
                <a:tc>
                  <a:txBody>
                    <a:bodyPr/>
                    <a:lstStyle/>
                    <a:p>
                      <a:pPr algn="ctr"/>
                      <a:r>
                        <a:rPr lang="es-ES" dirty="0"/>
                        <a:t>475€</a:t>
                      </a:r>
                    </a:p>
                  </a:txBody>
                  <a:tcPr anchor="ctr"/>
                </a:tc>
                <a:tc>
                  <a:txBody>
                    <a:bodyPr/>
                    <a:lstStyle/>
                    <a:p>
                      <a:pPr algn="ctr"/>
                      <a:r>
                        <a:rPr lang="es-ES" dirty="0"/>
                        <a:t>1.650€</a:t>
                      </a:r>
                    </a:p>
                  </a:txBody>
                  <a:tcPr anchor="ctr"/>
                </a:tc>
                <a:extLst>
                  <a:ext uri="{0D108BD9-81ED-4DB2-BD59-A6C34878D82A}">
                    <a16:rowId xmlns:a16="http://schemas.microsoft.com/office/drawing/2014/main" val="1968804642"/>
                  </a:ext>
                </a:extLst>
              </a:tr>
              <a:tr h="693077">
                <a:tc>
                  <a:txBody>
                    <a:bodyPr/>
                    <a:lstStyle/>
                    <a:p>
                      <a:pPr algn="ctr"/>
                      <a:r>
                        <a:rPr lang="es-ES" dirty="0"/>
                        <a:t>4º 60% SMI</a:t>
                      </a:r>
                    </a:p>
                  </a:txBody>
                  <a:tcPr anchor="ctr"/>
                </a:tc>
                <a:tc>
                  <a:txBody>
                    <a:bodyPr/>
                    <a:lstStyle/>
                    <a:p>
                      <a:pPr algn="ctr"/>
                      <a:r>
                        <a:rPr lang="es-ES" dirty="0"/>
                        <a:t>570€</a:t>
                      </a:r>
                    </a:p>
                  </a:txBody>
                  <a:tcPr anchor="ctr"/>
                </a:tc>
                <a:tc>
                  <a:txBody>
                    <a:bodyPr/>
                    <a:lstStyle/>
                    <a:p>
                      <a:pPr algn="ctr"/>
                      <a:r>
                        <a:rPr lang="es-ES" dirty="0"/>
                        <a:t>380€</a:t>
                      </a:r>
                    </a:p>
                  </a:txBody>
                  <a:tcPr anchor="ctr"/>
                </a:tc>
                <a:tc>
                  <a:txBody>
                    <a:bodyPr/>
                    <a:lstStyle/>
                    <a:p>
                      <a:pPr algn="ctr"/>
                      <a:r>
                        <a:rPr lang="es-ES" dirty="0"/>
                        <a:t>700€</a:t>
                      </a:r>
                    </a:p>
                  </a:txBody>
                  <a:tcPr anchor="ctr"/>
                </a:tc>
                <a:extLst>
                  <a:ext uri="{0D108BD9-81ED-4DB2-BD59-A6C34878D82A}">
                    <a16:rowId xmlns:a16="http://schemas.microsoft.com/office/drawing/2014/main" val="2264479922"/>
                  </a:ext>
                </a:extLst>
              </a:tr>
              <a:tr h="693077">
                <a:tc>
                  <a:txBody>
                    <a:bodyPr/>
                    <a:lstStyle/>
                    <a:p>
                      <a:pPr algn="ctr"/>
                      <a:r>
                        <a:rPr lang="es-ES" dirty="0"/>
                        <a:t>5º 75% SMI</a:t>
                      </a:r>
                    </a:p>
                  </a:txBody>
                  <a:tcPr anchor="ctr"/>
                </a:tc>
                <a:tc>
                  <a:txBody>
                    <a:bodyPr/>
                    <a:lstStyle/>
                    <a:p>
                      <a:pPr algn="ctr"/>
                      <a:r>
                        <a:rPr lang="es-ES" dirty="0"/>
                        <a:t>525€</a:t>
                      </a:r>
                    </a:p>
                  </a:txBody>
                  <a:tcPr anchor="ctr"/>
                </a:tc>
                <a:tc>
                  <a:txBody>
                    <a:bodyPr/>
                    <a:lstStyle/>
                    <a:p>
                      <a:pPr algn="ctr"/>
                      <a:r>
                        <a:rPr lang="es-ES" dirty="0"/>
                        <a:t>175€</a:t>
                      </a:r>
                    </a:p>
                  </a:txBody>
                  <a:tcPr anchor="ctr"/>
                </a:tc>
                <a:tc>
                  <a:txBody>
                    <a:bodyPr/>
                    <a:lstStyle/>
                    <a:p>
                      <a:pPr algn="ctr"/>
                      <a:r>
                        <a:rPr lang="es-ES" dirty="0"/>
                        <a:t>0</a:t>
                      </a:r>
                    </a:p>
                  </a:txBody>
                  <a:tcPr anchor="ctr"/>
                </a:tc>
                <a:extLst>
                  <a:ext uri="{0D108BD9-81ED-4DB2-BD59-A6C34878D82A}">
                    <a16:rowId xmlns:a16="http://schemas.microsoft.com/office/drawing/2014/main" val="424747593"/>
                  </a:ext>
                </a:extLst>
              </a:tr>
              <a:tr h="693077">
                <a:tc>
                  <a:txBody>
                    <a:bodyPr/>
                    <a:lstStyle/>
                    <a:p>
                      <a:pPr algn="ctr"/>
                      <a:r>
                        <a:rPr lang="es-ES" b="1" dirty="0"/>
                        <a:t>TOTAL</a:t>
                      </a:r>
                    </a:p>
                  </a:txBody>
                  <a:tcPr anchor="ctr"/>
                </a:tc>
                <a:tc>
                  <a:txBody>
                    <a:bodyPr/>
                    <a:lstStyle/>
                    <a:p>
                      <a:pPr algn="ctr"/>
                      <a:r>
                        <a:rPr lang="es-ES" b="1" dirty="0"/>
                        <a:t>1.855€</a:t>
                      </a:r>
                    </a:p>
                  </a:txBody>
                  <a:tcPr anchor="ctr"/>
                </a:tc>
                <a:tc>
                  <a:txBody>
                    <a:bodyPr/>
                    <a:lstStyle/>
                    <a:p>
                      <a:pPr algn="ctr"/>
                      <a:r>
                        <a:rPr lang="es-ES" b="1" dirty="0"/>
                        <a:t>2.645€</a:t>
                      </a:r>
                    </a:p>
                  </a:txBody>
                  <a:tcPr anchor="ctr"/>
                </a:tc>
                <a:tc>
                  <a:txBody>
                    <a:bodyPr/>
                    <a:lstStyle/>
                    <a:p>
                      <a:pPr algn="ctr"/>
                      <a:endParaRPr lang="es-ES" b="1" dirty="0"/>
                    </a:p>
                  </a:txBody>
                  <a:tcPr anchor="ctr"/>
                </a:tc>
                <a:extLst>
                  <a:ext uri="{0D108BD9-81ED-4DB2-BD59-A6C34878D82A}">
                    <a16:rowId xmlns:a16="http://schemas.microsoft.com/office/drawing/2014/main" val="3828364817"/>
                  </a:ext>
                </a:extLst>
              </a:tr>
            </a:tbl>
          </a:graphicData>
        </a:graphic>
      </p:graphicFrame>
    </p:spTree>
    <p:extLst>
      <p:ext uri="{BB962C8B-B14F-4D97-AF65-F5344CB8AC3E}">
        <p14:creationId xmlns:p14="http://schemas.microsoft.com/office/powerpoint/2010/main" val="179000494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1 Título"/>
          <p:cNvSpPr txBox="1">
            <a:spLocks/>
          </p:cNvSpPr>
          <p:nvPr/>
        </p:nvSpPr>
        <p:spPr>
          <a:xfrm>
            <a:off x="233825" y="297610"/>
            <a:ext cx="8371855" cy="578062"/>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b="1" dirty="0">
                <a:solidFill>
                  <a:prstClr val="black"/>
                </a:solidFill>
              </a:rPr>
              <a:t>Las garantías del salario</a:t>
            </a:r>
          </a:p>
        </p:txBody>
      </p:sp>
      <p:graphicFrame>
        <p:nvGraphicFramePr>
          <p:cNvPr id="53" name="52 Diagrama"/>
          <p:cNvGraphicFramePr/>
          <p:nvPr>
            <p:extLst>
              <p:ext uri="{D42A27DB-BD31-4B8C-83A1-F6EECF244321}">
                <p14:modId xmlns:p14="http://schemas.microsoft.com/office/powerpoint/2010/main" val="2599672052"/>
              </p:ext>
            </p:extLst>
          </p:nvPr>
        </p:nvGraphicFramePr>
        <p:xfrm>
          <a:off x="201714" y="304275"/>
          <a:ext cx="5130263" cy="67413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4" name="3 Marcador de contenido"/>
          <p:cNvGraphicFramePr>
            <a:graphicFrameLocks/>
          </p:cNvGraphicFramePr>
          <p:nvPr>
            <p:extLst>
              <p:ext uri="{D42A27DB-BD31-4B8C-83A1-F6EECF244321}">
                <p14:modId xmlns:p14="http://schemas.microsoft.com/office/powerpoint/2010/main" val="835479572"/>
              </p:ext>
            </p:extLst>
          </p:nvPr>
        </p:nvGraphicFramePr>
        <p:xfrm>
          <a:off x="4442944" y="1099789"/>
          <a:ext cx="5400600" cy="554461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205385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ppt_x"/>
                                          </p:val>
                                        </p:tav>
                                        <p:tav tm="100000">
                                          <p:val>
                                            <p:strVal val="#ppt_x"/>
                                          </p:val>
                                        </p:tav>
                                      </p:tavLst>
                                    </p:anim>
                                    <p:anim calcmode="lin" valueType="num">
                                      <p:cBhvr additive="base">
                                        <p:cTn id="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14">
                                            <p:graphicEl>
                                              <a:dgm id="{5A9D69DF-51FD-4B41-9AB2-FE9CBDF98554}"/>
                                            </p:graphicEl>
                                          </p:spTgt>
                                        </p:tgtEl>
                                        <p:attrNameLst>
                                          <p:attrName>style.visibility</p:attrName>
                                        </p:attrNameLst>
                                      </p:cBhvr>
                                      <p:to>
                                        <p:strVal val="visible"/>
                                      </p:to>
                                    </p:set>
                                    <p:animEffect transition="in" filter="wipe(down)">
                                      <p:cBhvr>
                                        <p:cTn id="13" dur="580">
                                          <p:stCondLst>
                                            <p:cond delay="0"/>
                                          </p:stCondLst>
                                        </p:cTn>
                                        <p:tgtEl>
                                          <p:spTgt spid="14">
                                            <p:graphicEl>
                                              <a:dgm id="{5A9D69DF-51FD-4B41-9AB2-FE9CBDF98554}"/>
                                            </p:graphicEl>
                                          </p:spTgt>
                                        </p:tgtEl>
                                      </p:cBhvr>
                                    </p:animEffect>
                                    <p:anim calcmode="lin" valueType="num">
                                      <p:cBhvr>
                                        <p:cTn id="14" dur="1822" tmFilter="0,0; 0.14,0.36; 0.43,0.73; 0.71,0.91; 1.0,1.0">
                                          <p:stCondLst>
                                            <p:cond delay="0"/>
                                          </p:stCondLst>
                                        </p:cTn>
                                        <p:tgtEl>
                                          <p:spTgt spid="14">
                                            <p:graphicEl>
                                              <a:dgm id="{5A9D69DF-51FD-4B41-9AB2-FE9CBDF98554}"/>
                                            </p:graphic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14">
                                            <p:graphicEl>
                                              <a:dgm id="{5A9D69DF-51FD-4B41-9AB2-FE9CBDF98554}"/>
                                            </p:graphic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14">
                                            <p:graphicEl>
                                              <a:dgm id="{5A9D69DF-51FD-4B41-9AB2-FE9CBDF98554}"/>
                                            </p:graphic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14">
                                            <p:graphicEl>
                                              <a:dgm id="{5A9D69DF-51FD-4B41-9AB2-FE9CBDF98554}"/>
                                            </p:graphic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14">
                                            <p:graphicEl>
                                              <a:dgm id="{5A9D69DF-51FD-4B41-9AB2-FE9CBDF98554}"/>
                                            </p:graphic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14">
                                            <p:graphicEl>
                                              <a:dgm id="{5A9D69DF-51FD-4B41-9AB2-FE9CBDF98554}"/>
                                            </p:graphicEl>
                                          </p:spTgt>
                                        </p:tgtEl>
                                      </p:cBhvr>
                                      <p:to x="100000" y="60000"/>
                                    </p:animScale>
                                    <p:animScale>
                                      <p:cBhvr>
                                        <p:cTn id="20" dur="166" decel="50000">
                                          <p:stCondLst>
                                            <p:cond delay="676"/>
                                          </p:stCondLst>
                                        </p:cTn>
                                        <p:tgtEl>
                                          <p:spTgt spid="14">
                                            <p:graphicEl>
                                              <a:dgm id="{5A9D69DF-51FD-4B41-9AB2-FE9CBDF98554}"/>
                                            </p:graphicEl>
                                          </p:spTgt>
                                        </p:tgtEl>
                                      </p:cBhvr>
                                      <p:to x="100000" y="100000"/>
                                    </p:animScale>
                                    <p:animScale>
                                      <p:cBhvr>
                                        <p:cTn id="21" dur="26">
                                          <p:stCondLst>
                                            <p:cond delay="1312"/>
                                          </p:stCondLst>
                                        </p:cTn>
                                        <p:tgtEl>
                                          <p:spTgt spid="14">
                                            <p:graphicEl>
                                              <a:dgm id="{5A9D69DF-51FD-4B41-9AB2-FE9CBDF98554}"/>
                                            </p:graphicEl>
                                          </p:spTgt>
                                        </p:tgtEl>
                                      </p:cBhvr>
                                      <p:to x="100000" y="80000"/>
                                    </p:animScale>
                                    <p:animScale>
                                      <p:cBhvr>
                                        <p:cTn id="22" dur="166" decel="50000">
                                          <p:stCondLst>
                                            <p:cond delay="1338"/>
                                          </p:stCondLst>
                                        </p:cTn>
                                        <p:tgtEl>
                                          <p:spTgt spid="14">
                                            <p:graphicEl>
                                              <a:dgm id="{5A9D69DF-51FD-4B41-9AB2-FE9CBDF98554}"/>
                                            </p:graphicEl>
                                          </p:spTgt>
                                        </p:tgtEl>
                                      </p:cBhvr>
                                      <p:to x="100000" y="100000"/>
                                    </p:animScale>
                                    <p:animScale>
                                      <p:cBhvr>
                                        <p:cTn id="23" dur="26">
                                          <p:stCondLst>
                                            <p:cond delay="1642"/>
                                          </p:stCondLst>
                                        </p:cTn>
                                        <p:tgtEl>
                                          <p:spTgt spid="14">
                                            <p:graphicEl>
                                              <a:dgm id="{5A9D69DF-51FD-4B41-9AB2-FE9CBDF98554}"/>
                                            </p:graphicEl>
                                          </p:spTgt>
                                        </p:tgtEl>
                                      </p:cBhvr>
                                      <p:to x="100000" y="90000"/>
                                    </p:animScale>
                                    <p:animScale>
                                      <p:cBhvr>
                                        <p:cTn id="24" dur="166" decel="50000">
                                          <p:stCondLst>
                                            <p:cond delay="1668"/>
                                          </p:stCondLst>
                                        </p:cTn>
                                        <p:tgtEl>
                                          <p:spTgt spid="14">
                                            <p:graphicEl>
                                              <a:dgm id="{5A9D69DF-51FD-4B41-9AB2-FE9CBDF98554}"/>
                                            </p:graphicEl>
                                          </p:spTgt>
                                        </p:tgtEl>
                                      </p:cBhvr>
                                      <p:to x="100000" y="100000"/>
                                    </p:animScale>
                                    <p:animScale>
                                      <p:cBhvr>
                                        <p:cTn id="25" dur="26">
                                          <p:stCondLst>
                                            <p:cond delay="1808"/>
                                          </p:stCondLst>
                                        </p:cTn>
                                        <p:tgtEl>
                                          <p:spTgt spid="14">
                                            <p:graphicEl>
                                              <a:dgm id="{5A9D69DF-51FD-4B41-9AB2-FE9CBDF98554}"/>
                                            </p:graphicEl>
                                          </p:spTgt>
                                        </p:tgtEl>
                                      </p:cBhvr>
                                      <p:to x="100000" y="95000"/>
                                    </p:animScale>
                                    <p:animScale>
                                      <p:cBhvr>
                                        <p:cTn id="26" dur="166" decel="50000">
                                          <p:stCondLst>
                                            <p:cond delay="1834"/>
                                          </p:stCondLst>
                                        </p:cTn>
                                        <p:tgtEl>
                                          <p:spTgt spid="14">
                                            <p:graphicEl>
                                              <a:dgm id="{5A9D69DF-51FD-4B41-9AB2-FE9CBDF98554}"/>
                                            </p:graphicEl>
                                          </p:spTgt>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grpId="0" nodeType="clickEffect">
                                  <p:stCondLst>
                                    <p:cond delay="0"/>
                                  </p:stCondLst>
                                  <p:childTnLst>
                                    <p:set>
                                      <p:cBhvr>
                                        <p:cTn id="30" dur="1" fill="hold">
                                          <p:stCondLst>
                                            <p:cond delay="0"/>
                                          </p:stCondLst>
                                        </p:cTn>
                                        <p:tgtEl>
                                          <p:spTgt spid="14">
                                            <p:graphicEl>
                                              <a:dgm id="{55E60652-150F-4CF4-B058-52AC32B3DCEA}"/>
                                            </p:graphicEl>
                                          </p:spTgt>
                                        </p:tgtEl>
                                        <p:attrNameLst>
                                          <p:attrName>style.visibility</p:attrName>
                                        </p:attrNameLst>
                                      </p:cBhvr>
                                      <p:to>
                                        <p:strVal val="visible"/>
                                      </p:to>
                                    </p:set>
                                    <p:animEffect transition="in" filter="wipe(down)">
                                      <p:cBhvr>
                                        <p:cTn id="31" dur="580">
                                          <p:stCondLst>
                                            <p:cond delay="0"/>
                                          </p:stCondLst>
                                        </p:cTn>
                                        <p:tgtEl>
                                          <p:spTgt spid="14">
                                            <p:graphicEl>
                                              <a:dgm id="{55E60652-150F-4CF4-B058-52AC32B3DCEA}"/>
                                            </p:graphicEl>
                                          </p:spTgt>
                                        </p:tgtEl>
                                      </p:cBhvr>
                                    </p:animEffect>
                                    <p:anim calcmode="lin" valueType="num">
                                      <p:cBhvr>
                                        <p:cTn id="32" dur="1822" tmFilter="0,0; 0.14,0.36; 0.43,0.73; 0.71,0.91; 1.0,1.0">
                                          <p:stCondLst>
                                            <p:cond delay="0"/>
                                          </p:stCondLst>
                                        </p:cTn>
                                        <p:tgtEl>
                                          <p:spTgt spid="14">
                                            <p:graphicEl>
                                              <a:dgm id="{55E60652-150F-4CF4-B058-52AC32B3DCEA}"/>
                                            </p:graphicEl>
                                          </p:spTgt>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14">
                                            <p:graphicEl>
                                              <a:dgm id="{55E60652-150F-4CF4-B058-52AC32B3DCEA}"/>
                                            </p:graphicEl>
                                          </p:spTgt>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14">
                                            <p:graphicEl>
                                              <a:dgm id="{55E60652-150F-4CF4-B058-52AC32B3DCEA}"/>
                                            </p:graphicEl>
                                          </p:spTgt>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14">
                                            <p:graphicEl>
                                              <a:dgm id="{55E60652-150F-4CF4-B058-52AC32B3DCEA}"/>
                                            </p:graphicEl>
                                          </p:spTgt>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14">
                                            <p:graphicEl>
                                              <a:dgm id="{55E60652-150F-4CF4-B058-52AC32B3DCEA}"/>
                                            </p:graphicEl>
                                          </p:spTgt>
                                        </p:tgtEl>
                                        <p:attrNameLst>
                                          <p:attrName>ppt_y</p:attrName>
                                        </p:attrNameLst>
                                      </p:cBhvr>
                                      <p:tavLst>
                                        <p:tav tm="0" fmla="#ppt_y-sin(pi*$)/81">
                                          <p:val>
                                            <p:fltVal val="0"/>
                                          </p:val>
                                        </p:tav>
                                        <p:tav tm="100000">
                                          <p:val>
                                            <p:fltVal val="1"/>
                                          </p:val>
                                        </p:tav>
                                      </p:tavLst>
                                    </p:anim>
                                    <p:animScale>
                                      <p:cBhvr>
                                        <p:cTn id="37" dur="26">
                                          <p:stCondLst>
                                            <p:cond delay="650"/>
                                          </p:stCondLst>
                                        </p:cTn>
                                        <p:tgtEl>
                                          <p:spTgt spid="14">
                                            <p:graphicEl>
                                              <a:dgm id="{55E60652-150F-4CF4-B058-52AC32B3DCEA}"/>
                                            </p:graphicEl>
                                          </p:spTgt>
                                        </p:tgtEl>
                                      </p:cBhvr>
                                      <p:to x="100000" y="60000"/>
                                    </p:animScale>
                                    <p:animScale>
                                      <p:cBhvr>
                                        <p:cTn id="38" dur="166" decel="50000">
                                          <p:stCondLst>
                                            <p:cond delay="676"/>
                                          </p:stCondLst>
                                        </p:cTn>
                                        <p:tgtEl>
                                          <p:spTgt spid="14">
                                            <p:graphicEl>
                                              <a:dgm id="{55E60652-150F-4CF4-B058-52AC32B3DCEA}"/>
                                            </p:graphicEl>
                                          </p:spTgt>
                                        </p:tgtEl>
                                      </p:cBhvr>
                                      <p:to x="100000" y="100000"/>
                                    </p:animScale>
                                    <p:animScale>
                                      <p:cBhvr>
                                        <p:cTn id="39" dur="26">
                                          <p:stCondLst>
                                            <p:cond delay="1312"/>
                                          </p:stCondLst>
                                        </p:cTn>
                                        <p:tgtEl>
                                          <p:spTgt spid="14">
                                            <p:graphicEl>
                                              <a:dgm id="{55E60652-150F-4CF4-B058-52AC32B3DCEA}"/>
                                            </p:graphicEl>
                                          </p:spTgt>
                                        </p:tgtEl>
                                      </p:cBhvr>
                                      <p:to x="100000" y="80000"/>
                                    </p:animScale>
                                    <p:animScale>
                                      <p:cBhvr>
                                        <p:cTn id="40" dur="166" decel="50000">
                                          <p:stCondLst>
                                            <p:cond delay="1338"/>
                                          </p:stCondLst>
                                        </p:cTn>
                                        <p:tgtEl>
                                          <p:spTgt spid="14">
                                            <p:graphicEl>
                                              <a:dgm id="{55E60652-150F-4CF4-B058-52AC32B3DCEA}"/>
                                            </p:graphicEl>
                                          </p:spTgt>
                                        </p:tgtEl>
                                      </p:cBhvr>
                                      <p:to x="100000" y="100000"/>
                                    </p:animScale>
                                    <p:animScale>
                                      <p:cBhvr>
                                        <p:cTn id="41" dur="26">
                                          <p:stCondLst>
                                            <p:cond delay="1642"/>
                                          </p:stCondLst>
                                        </p:cTn>
                                        <p:tgtEl>
                                          <p:spTgt spid="14">
                                            <p:graphicEl>
                                              <a:dgm id="{55E60652-150F-4CF4-B058-52AC32B3DCEA}"/>
                                            </p:graphicEl>
                                          </p:spTgt>
                                        </p:tgtEl>
                                      </p:cBhvr>
                                      <p:to x="100000" y="90000"/>
                                    </p:animScale>
                                    <p:animScale>
                                      <p:cBhvr>
                                        <p:cTn id="42" dur="166" decel="50000">
                                          <p:stCondLst>
                                            <p:cond delay="1668"/>
                                          </p:stCondLst>
                                        </p:cTn>
                                        <p:tgtEl>
                                          <p:spTgt spid="14">
                                            <p:graphicEl>
                                              <a:dgm id="{55E60652-150F-4CF4-B058-52AC32B3DCEA}"/>
                                            </p:graphicEl>
                                          </p:spTgt>
                                        </p:tgtEl>
                                      </p:cBhvr>
                                      <p:to x="100000" y="100000"/>
                                    </p:animScale>
                                    <p:animScale>
                                      <p:cBhvr>
                                        <p:cTn id="43" dur="26">
                                          <p:stCondLst>
                                            <p:cond delay="1808"/>
                                          </p:stCondLst>
                                        </p:cTn>
                                        <p:tgtEl>
                                          <p:spTgt spid="14">
                                            <p:graphicEl>
                                              <a:dgm id="{55E60652-150F-4CF4-B058-52AC32B3DCEA}"/>
                                            </p:graphicEl>
                                          </p:spTgt>
                                        </p:tgtEl>
                                      </p:cBhvr>
                                      <p:to x="100000" y="95000"/>
                                    </p:animScale>
                                    <p:animScale>
                                      <p:cBhvr>
                                        <p:cTn id="44" dur="166" decel="50000">
                                          <p:stCondLst>
                                            <p:cond delay="1834"/>
                                          </p:stCondLst>
                                        </p:cTn>
                                        <p:tgtEl>
                                          <p:spTgt spid="14">
                                            <p:graphicEl>
                                              <a:dgm id="{55E60652-150F-4CF4-B058-52AC32B3DCEA}"/>
                                            </p:graphicEl>
                                          </p:spTgt>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26" presetClass="entr" presetSubtype="0" fill="hold" grpId="0" nodeType="clickEffect">
                                  <p:stCondLst>
                                    <p:cond delay="0"/>
                                  </p:stCondLst>
                                  <p:childTnLst>
                                    <p:set>
                                      <p:cBhvr>
                                        <p:cTn id="48" dur="1" fill="hold">
                                          <p:stCondLst>
                                            <p:cond delay="0"/>
                                          </p:stCondLst>
                                        </p:cTn>
                                        <p:tgtEl>
                                          <p:spTgt spid="14">
                                            <p:graphicEl>
                                              <a:dgm id="{86FE4CE1-3649-4378-B969-CF9A4222A4D6}"/>
                                            </p:graphicEl>
                                          </p:spTgt>
                                        </p:tgtEl>
                                        <p:attrNameLst>
                                          <p:attrName>style.visibility</p:attrName>
                                        </p:attrNameLst>
                                      </p:cBhvr>
                                      <p:to>
                                        <p:strVal val="visible"/>
                                      </p:to>
                                    </p:set>
                                    <p:animEffect transition="in" filter="wipe(down)">
                                      <p:cBhvr>
                                        <p:cTn id="49" dur="580">
                                          <p:stCondLst>
                                            <p:cond delay="0"/>
                                          </p:stCondLst>
                                        </p:cTn>
                                        <p:tgtEl>
                                          <p:spTgt spid="14">
                                            <p:graphicEl>
                                              <a:dgm id="{86FE4CE1-3649-4378-B969-CF9A4222A4D6}"/>
                                            </p:graphicEl>
                                          </p:spTgt>
                                        </p:tgtEl>
                                      </p:cBhvr>
                                    </p:animEffect>
                                    <p:anim calcmode="lin" valueType="num">
                                      <p:cBhvr>
                                        <p:cTn id="50" dur="1822" tmFilter="0,0; 0.14,0.36; 0.43,0.73; 0.71,0.91; 1.0,1.0">
                                          <p:stCondLst>
                                            <p:cond delay="0"/>
                                          </p:stCondLst>
                                        </p:cTn>
                                        <p:tgtEl>
                                          <p:spTgt spid="14">
                                            <p:graphicEl>
                                              <a:dgm id="{86FE4CE1-3649-4378-B969-CF9A4222A4D6}"/>
                                            </p:graphicEl>
                                          </p:spTgt>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14">
                                            <p:graphicEl>
                                              <a:dgm id="{86FE4CE1-3649-4378-B969-CF9A4222A4D6}"/>
                                            </p:graphicEl>
                                          </p:spTgt>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14">
                                            <p:graphicEl>
                                              <a:dgm id="{86FE4CE1-3649-4378-B969-CF9A4222A4D6}"/>
                                            </p:graphicEl>
                                          </p:spTgt>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14">
                                            <p:graphicEl>
                                              <a:dgm id="{86FE4CE1-3649-4378-B969-CF9A4222A4D6}"/>
                                            </p:graphicEl>
                                          </p:spTgt>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14">
                                            <p:graphicEl>
                                              <a:dgm id="{86FE4CE1-3649-4378-B969-CF9A4222A4D6}"/>
                                            </p:graphicEl>
                                          </p:spTgt>
                                        </p:tgtEl>
                                        <p:attrNameLst>
                                          <p:attrName>ppt_y</p:attrName>
                                        </p:attrNameLst>
                                      </p:cBhvr>
                                      <p:tavLst>
                                        <p:tav tm="0" fmla="#ppt_y-sin(pi*$)/81">
                                          <p:val>
                                            <p:fltVal val="0"/>
                                          </p:val>
                                        </p:tav>
                                        <p:tav tm="100000">
                                          <p:val>
                                            <p:fltVal val="1"/>
                                          </p:val>
                                        </p:tav>
                                      </p:tavLst>
                                    </p:anim>
                                    <p:animScale>
                                      <p:cBhvr>
                                        <p:cTn id="55" dur="26">
                                          <p:stCondLst>
                                            <p:cond delay="650"/>
                                          </p:stCondLst>
                                        </p:cTn>
                                        <p:tgtEl>
                                          <p:spTgt spid="14">
                                            <p:graphicEl>
                                              <a:dgm id="{86FE4CE1-3649-4378-B969-CF9A4222A4D6}"/>
                                            </p:graphicEl>
                                          </p:spTgt>
                                        </p:tgtEl>
                                      </p:cBhvr>
                                      <p:to x="100000" y="60000"/>
                                    </p:animScale>
                                    <p:animScale>
                                      <p:cBhvr>
                                        <p:cTn id="56" dur="166" decel="50000">
                                          <p:stCondLst>
                                            <p:cond delay="676"/>
                                          </p:stCondLst>
                                        </p:cTn>
                                        <p:tgtEl>
                                          <p:spTgt spid="14">
                                            <p:graphicEl>
                                              <a:dgm id="{86FE4CE1-3649-4378-B969-CF9A4222A4D6}"/>
                                            </p:graphicEl>
                                          </p:spTgt>
                                        </p:tgtEl>
                                      </p:cBhvr>
                                      <p:to x="100000" y="100000"/>
                                    </p:animScale>
                                    <p:animScale>
                                      <p:cBhvr>
                                        <p:cTn id="57" dur="26">
                                          <p:stCondLst>
                                            <p:cond delay="1312"/>
                                          </p:stCondLst>
                                        </p:cTn>
                                        <p:tgtEl>
                                          <p:spTgt spid="14">
                                            <p:graphicEl>
                                              <a:dgm id="{86FE4CE1-3649-4378-B969-CF9A4222A4D6}"/>
                                            </p:graphicEl>
                                          </p:spTgt>
                                        </p:tgtEl>
                                      </p:cBhvr>
                                      <p:to x="100000" y="80000"/>
                                    </p:animScale>
                                    <p:animScale>
                                      <p:cBhvr>
                                        <p:cTn id="58" dur="166" decel="50000">
                                          <p:stCondLst>
                                            <p:cond delay="1338"/>
                                          </p:stCondLst>
                                        </p:cTn>
                                        <p:tgtEl>
                                          <p:spTgt spid="14">
                                            <p:graphicEl>
                                              <a:dgm id="{86FE4CE1-3649-4378-B969-CF9A4222A4D6}"/>
                                            </p:graphicEl>
                                          </p:spTgt>
                                        </p:tgtEl>
                                      </p:cBhvr>
                                      <p:to x="100000" y="100000"/>
                                    </p:animScale>
                                    <p:animScale>
                                      <p:cBhvr>
                                        <p:cTn id="59" dur="26">
                                          <p:stCondLst>
                                            <p:cond delay="1642"/>
                                          </p:stCondLst>
                                        </p:cTn>
                                        <p:tgtEl>
                                          <p:spTgt spid="14">
                                            <p:graphicEl>
                                              <a:dgm id="{86FE4CE1-3649-4378-B969-CF9A4222A4D6}"/>
                                            </p:graphicEl>
                                          </p:spTgt>
                                        </p:tgtEl>
                                      </p:cBhvr>
                                      <p:to x="100000" y="90000"/>
                                    </p:animScale>
                                    <p:animScale>
                                      <p:cBhvr>
                                        <p:cTn id="60" dur="166" decel="50000">
                                          <p:stCondLst>
                                            <p:cond delay="1668"/>
                                          </p:stCondLst>
                                        </p:cTn>
                                        <p:tgtEl>
                                          <p:spTgt spid="14">
                                            <p:graphicEl>
                                              <a:dgm id="{86FE4CE1-3649-4378-B969-CF9A4222A4D6}"/>
                                            </p:graphicEl>
                                          </p:spTgt>
                                        </p:tgtEl>
                                      </p:cBhvr>
                                      <p:to x="100000" y="100000"/>
                                    </p:animScale>
                                    <p:animScale>
                                      <p:cBhvr>
                                        <p:cTn id="61" dur="26">
                                          <p:stCondLst>
                                            <p:cond delay="1808"/>
                                          </p:stCondLst>
                                        </p:cTn>
                                        <p:tgtEl>
                                          <p:spTgt spid="14">
                                            <p:graphicEl>
                                              <a:dgm id="{86FE4CE1-3649-4378-B969-CF9A4222A4D6}"/>
                                            </p:graphicEl>
                                          </p:spTgt>
                                        </p:tgtEl>
                                      </p:cBhvr>
                                      <p:to x="100000" y="95000"/>
                                    </p:animScale>
                                    <p:animScale>
                                      <p:cBhvr>
                                        <p:cTn id="62" dur="166" decel="50000">
                                          <p:stCondLst>
                                            <p:cond delay="1834"/>
                                          </p:stCondLst>
                                        </p:cTn>
                                        <p:tgtEl>
                                          <p:spTgt spid="14">
                                            <p:graphicEl>
                                              <a:dgm id="{86FE4CE1-3649-4378-B969-CF9A4222A4D6}"/>
                                            </p:graphic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3" grpId="0">
        <p:bldAsOne/>
      </p:bldGraphic>
      <p:bldGraphic spid="14" grpId="0">
        <p:bldSub>
          <a:bldDgm bld="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1 Título"/>
          <p:cNvSpPr txBox="1">
            <a:spLocks/>
          </p:cNvSpPr>
          <p:nvPr/>
        </p:nvSpPr>
        <p:spPr>
          <a:xfrm>
            <a:off x="233825" y="297610"/>
            <a:ext cx="8371855" cy="578062"/>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b="1" dirty="0">
                <a:solidFill>
                  <a:prstClr val="black"/>
                </a:solidFill>
              </a:rPr>
              <a:t>Las garantías del salario</a:t>
            </a:r>
          </a:p>
        </p:txBody>
      </p:sp>
      <p:graphicFrame>
        <p:nvGraphicFramePr>
          <p:cNvPr id="53" name="52 Diagrama"/>
          <p:cNvGraphicFramePr/>
          <p:nvPr/>
        </p:nvGraphicFramePr>
        <p:xfrm>
          <a:off x="201714" y="304275"/>
          <a:ext cx="5130263" cy="67413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4" name="3 Marcador de contenido"/>
          <p:cNvGraphicFramePr>
            <a:graphicFrameLocks/>
          </p:cNvGraphicFramePr>
          <p:nvPr>
            <p:extLst>
              <p:ext uri="{D42A27DB-BD31-4B8C-83A1-F6EECF244321}">
                <p14:modId xmlns:p14="http://schemas.microsoft.com/office/powerpoint/2010/main" val="2140718151"/>
              </p:ext>
            </p:extLst>
          </p:nvPr>
        </p:nvGraphicFramePr>
        <p:xfrm>
          <a:off x="4442944" y="1099789"/>
          <a:ext cx="5400600" cy="554461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098863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23528" y="620688"/>
            <a:ext cx="8424936" cy="543225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pPr algn="ctr"/>
            <a:r>
              <a:rPr lang="es-ES" sz="3500" b="1" dirty="0">
                <a:latin typeface="Calibri" panose="020F0502020204030204" pitchFamily="34" charset="0"/>
                <a:cs typeface="Calibri" panose="020F0502020204030204" pitchFamily="34" charset="0"/>
              </a:rPr>
              <a:t>TEMA 8</a:t>
            </a:r>
          </a:p>
          <a:p>
            <a:pPr algn="ctr"/>
            <a:r>
              <a:rPr lang="es-ES" sz="3500" b="1" dirty="0">
                <a:latin typeface="Calibri" panose="020F0502020204030204" pitchFamily="34" charset="0"/>
                <a:cs typeface="Calibri" panose="020F0502020204030204" pitchFamily="34" charset="0"/>
              </a:rPr>
              <a:t>EL SALARIO Y LA NÓMINA</a:t>
            </a:r>
          </a:p>
          <a:p>
            <a:pPr algn="just"/>
            <a:endParaRPr lang="es-ES" sz="3500" dirty="0">
              <a:latin typeface="Calibri" panose="020F0502020204030204" pitchFamily="34" charset="0"/>
              <a:cs typeface="Calibri" panose="020F0502020204030204" pitchFamily="34" charset="0"/>
            </a:endParaRPr>
          </a:p>
          <a:p>
            <a:pPr marL="514350" indent="-514350" algn="just">
              <a:buFont typeface="+mj-lt"/>
              <a:buAutoNum type="arabicPeriod"/>
            </a:pPr>
            <a:r>
              <a:rPr lang="es-ES" sz="3200" dirty="0">
                <a:latin typeface="Calibri" panose="020F0502020204030204" pitchFamily="34" charset="0"/>
                <a:cs typeface="Calibri" panose="020F0502020204030204" pitchFamily="34" charset="0"/>
              </a:rPr>
              <a:t>Concepto, pago y protección del salario.</a:t>
            </a:r>
          </a:p>
          <a:p>
            <a:pPr marL="514350" indent="-514350" algn="just">
              <a:buFont typeface="+mj-lt"/>
              <a:buAutoNum type="arabicPeriod"/>
            </a:pPr>
            <a:endParaRPr lang="es-ES" sz="3200" dirty="0">
              <a:latin typeface="Calibri" panose="020F0502020204030204" pitchFamily="34" charset="0"/>
              <a:cs typeface="Calibri" panose="020F0502020204030204" pitchFamily="34" charset="0"/>
            </a:endParaRPr>
          </a:p>
          <a:p>
            <a:pPr marL="514350" indent="-514350" algn="just">
              <a:buFont typeface="+mj-lt"/>
              <a:buAutoNum type="arabicPeriod"/>
            </a:pPr>
            <a:r>
              <a:rPr lang="es-ES" sz="3200" dirty="0">
                <a:solidFill>
                  <a:srgbClr val="FF0000"/>
                </a:solidFill>
                <a:latin typeface="Calibri" panose="020F0502020204030204" pitchFamily="34" charset="0"/>
                <a:cs typeface="Calibri" panose="020F0502020204030204" pitchFamily="34" charset="0"/>
              </a:rPr>
              <a:t>Estructura del Salario.</a:t>
            </a:r>
          </a:p>
          <a:p>
            <a:pPr marL="514350" indent="-514350" algn="just">
              <a:buFont typeface="+mj-lt"/>
              <a:buAutoNum type="arabicPeriod"/>
            </a:pPr>
            <a:endParaRPr lang="es-ES" sz="3200" dirty="0">
              <a:latin typeface="Calibri" panose="020F0502020204030204" pitchFamily="34" charset="0"/>
              <a:cs typeface="Calibri" panose="020F0502020204030204" pitchFamily="34" charset="0"/>
            </a:endParaRPr>
          </a:p>
          <a:p>
            <a:pPr marL="514350" indent="-514350" algn="just">
              <a:buFont typeface="+mj-lt"/>
              <a:buAutoNum type="arabicPeriod"/>
            </a:pPr>
            <a:r>
              <a:rPr lang="es-ES" sz="3200" dirty="0">
                <a:latin typeface="Calibri" panose="020F0502020204030204" pitchFamily="34" charset="0"/>
                <a:cs typeface="Calibri" panose="020F0502020204030204" pitchFamily="34" charset="0"/>
              </a:rPr>
              <a:t>Elaboración de la nómina.</a:t>
            </a:r>
          </a:p>
          <a:p>
            <a:pPr marL="514350" indent="-514350" algn="just">
              <a:buFont typeface="+mj-lt"/>
              <a:buAutoNum type="arabicPeriod"/>
            </a:pPr>
            <a:endParaRPr lang="es-ES" sz="3200" dirty="0">
              <a:latin typeface="Calibri" panose="020F0502020204030204" pitchFamily="34" charset="0"/>
              <a:cs typeface="Calibri" panose="020F0502020204030204" pitchFamily="34" charset="0"/>
            </a:endParaRPr>
          </a:p>
          <a:p>
            <a:pPr marL="514350" indent="-514350" algn="just">
              <a:buFont typeface="+mj-lt"/>
              <a:buAutoNum type="arabicPeriod"/>
            </a:pPr>
            <a:r>
              <a:rPr lang="es-ES" sz="3200" dirty="0">
                <a:latin typeface="Calibri" panose="020F0502020204030204" pitchFamily="34" charset="0"/>
                <a:cs typeface="Calibri" panose="020F0502020204030204" pitchFamily="34" charset="0"/>
              </a:rPr>
              <a:t>Ejercicios.</a:t>
            </a:r>
            <a:endParaRPr lang="es-ES" sz="3500" dirty="0">
              <a:latin typeface="Calibri" panose="020F0502020204030204" pitchFamily="34" charset="0"/>
              <a:cs typeface="Calibri" panose="020F0502020204030204" pitchFamily="34" charset="0"/>
            </a:endParaRPr>
          </a:p>
          <a:p>
            <a:endParaRPr lang="es-ES" dirty="0"/>
          </a:p>
        </p:txBody>
      </p:sp>
      <p:pic>
        <p:nvPicPr>
          <p:cNvPr id="3" name="Imagen 2">
            <a:extLst>
              <a:ext uri="{FF2B5EF4-FFF2-40B4-BE49-F238E27FC236}">
                <a16:creationId xmlns:a16="http://schemas.microsoft.com/office/drawing/2014/main" id="{FF731C9D-1792-4DC1-BB1B-39BCADBB3B5E}"/>
              </a:ext>
            </a:extLst>
          </p:cNvPr>
          <p:cNvPicPr>
            <a:picLocks noChangeAspect="1"/>
          </p:cNvPicPr>
          <p:nvPr/>
        </p:nvPicPr>
        <p:blipFill>
          <a:blip r:embed="rId2"/>
          <a:stretch>
            <a:fillRect/>
          </a:stretch>
        </p:blipFill>
        <p:spPr>
          <a:xfrm>
            <a:off x="5840319" y="4467067"/>
            <a:ext cx="2895600" cy="1581150"/>
          </a:xfrm>
          <a:prstGeom prst="rect">
            <a:avLst/>
          </a:prstGeom>
        </p:spPr>
      </p:pic>
    </p:spTree>
    <p:extLst>
      <p:ext uri="{BB962C8B-B14F-4D97-AF65-F5344CB8AC3E}">
        <p14:creationId xmlns:p14="http://schemas.microsoft.com/office/powerpoint/2010/main" val="7468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1+#ppt_w/2"/>
                                          </p:val>
                                        </p:tav>
                                        <p:tav tm="100000">
                                          <p:val>
                                            <p:strVal val="#ppt_x"/>
                                          </p:val>
                                        </p:tav>
                                      </p:tavLst>
                                    </p:anim>
                                    <p:anim calcmode="lin" valueType="num">
                                      <p:cBhvr additive="base">
                                        <p:cTn id="8" dur="1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10"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4 Imagen" descr="Nomina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5841" y="1340768"/>
            <a:ext cx="6894992" cy="4270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16 Imagen" descr="EN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630" y="1050776"/>
            <a:ext cx="2147131" cy="1580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17 Imagen" descr="EN2.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471" y="3140968"/>
            <a:ext cx="2128366" cy="176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7919360"/>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500"/>
                                        <p:tgtEl>
                                          <p:spTgt spid="3"/>
                                        </p:tgtEl>
                                      </p:cBhvr>
                                    </p:animEffect>
                                  </p:childTnLst>
                                </p:cTn>
                              </p:par>
                            </p:childTnLst>
                          </p:cTn>
                        </p:par>
                        <p:par>
                          <p:cTn id="8" fill="hold">
                            <p:stCondLst>
                              <p:cond delay="1500"/>
                            </p:stCondLst>
                            <p:childTnLst>
                              <p:par>
                                <p:cTn id="9" presetID="21"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heel(1)">
                                      <p:cBhvr>
                                        <p:cTn id="11" dur="1500"/>
                                        <p:tgtEl>
                                          <p:spTgt spid="4"/>
                                        </p:tgtEl>
                                      </p:cBhvr>
                                    </p:animEffect>
                                  </p:childTnLst>
                                </p:cTn>
                              </p:par>
                            </p:childTnLst>
                          </p:cTn>
                        </p:par>
                        <p:par>
                          <p:cTn id="12" fill="hold">
                            <p:stCondLst>
                              <p:cond delay="3000"/>
                            </p:stCondLst>
                            <p:childTnLst>
                              <p:par>
                                <p:cTn id="13" presetID="21" presetClass="entr" presetSubtype="1"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heel(1)">
                                      <p:cBhvr>
                                        <p:cTn id="15"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23528" y="620688"/>
            <a:ext cx="8424936" cy="543225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pPr algn="ctr"/>
            <a:r>
              <a:rPr lang="es-ES" sz="3500" b="1" dirty="0">
                <a:latin typeface="Calibri" panose="020F0502020204030204" pitchFamily="34" charset="0"/>
                <a:cs typeface="Calibri" panose="020F0502020204030204" pitchFamily="34" charset="0"/>
              </a:rPr>
              <a:t>TEMA 8</a:t>
            </a:r>
          </a:p>
          <a:p>
            <a:pPr algn="ctr"/>
            <a:r>
              <a:rPr lang="es-ES" sz="3500" b="1" dirty="0">
                <a:latin typeface="Calibri" panose="020F0502020204030204" pitchFamily="34" charset="0"/>
                <a:cs typeface="Calibri" panose="020F0502020204030204" pitchFamily="34" charset="0"/>
              </a:rPr>
              <a:t>EL SALARIO Y LA NÓMINA</a:t>
            </a:r>
          </a:p>
          <a:p>
            <a:pPr algn="just"/>
            <a:endParaRPr lang="es-ES" sz="3500" dirty="0">
              <a:latin typeface="Calibri" panose="020F0502020204030204" pitchFamily="34" charset="0"/>
              <a:cs typeface="Calibri" panose="020F0502020204030204" pitchFamily="34" charset="0"/>
            </a:endParaRPr>
          </a:p>
          <a:p>
            <a:pPr marL="514350" indent="-514350" algn="just">
              <a:buFont typeface="+mj-lt"/>
              <a:buAutoNum type="arabicPeriod"/>
            </a:pPr>
            <a:r>
              <a:rPr lang="es-ES" sz="3200" dirty="0">
                <a:solidFill>
                  <a:srgbClr val="FF0000"/>
                </a:solidFill>
                <a:latin typeface="Calibri" panose="020F0502020204030204" pitchFamily="34" charset="0"/>
                <a:cs typeface="Calibri" panose="020F0502020204030204" pitchFamily="34" charset="0"/>
              </a:rPr>
              <a:t>Concepto, pago y protección del salario.</a:t>
            </a:r>
          </a:p>
          <a:p>
            <a:pPr marL="514350" indent="-514350" algn="just">
              <a:buFont typeface="+mj-lt"/>
              <a:buAutoNum type="arabicPeriod"/>
            </a:pPr>
            <a:endParaRPr lang="es-ES" sz="3200" dirty="0">
              <a:latin typeface="Calibri" panose="020F0502020204030204" pitchFamily="34" charset="0"/>
              <a:cs typeface="Calibri" panose="020F0502020204030204" pitchFamily="34" charset="0"/>
            </a:endParaRPr>
          </a:p>
          <a:p>
            <a:pPr marL="514350" indent="-514350" algn="just">
              <a:buFont typeface="+mj-lt"/>
              <a:buAutoNum type="arabicPeriod"/>
            </a:pPr>
            <a:r>
              <a:rPr lang="es-ES" sz="3200" dirty="0">
                <a:latin typeface="Calibri" panose="020F0502020204030204" pitchFamily="34" charset="0"/>
                <a:cs typeface="Calibri" panose="020F0502020204030204" pitchFamily="34" charset="0"/>
              </a:rPr>
              <a:t>Estructura del Salario.</a:t>
            </a:r>
          </a:p>
          <a:p>
            <a:pPr marL="514350" indent="-514350" algn="just">
              <a:buFont typeface="+mj-lt"/>
              <a:buAutoNum type="arabicPeriod"/>
            </a:pPr>
            <a:endParaRPr lang="es-ES" sz="3200" dirty="0">
              <a:latin typeface="Calibri" panose="020F0502020204030204" pitchFamily="34" charset="0"/>
              <a:cs typeface="Calibri" panose="020F0502020204030204" pitchFamily="34" charset="0"/>
            </a:endParaRPr>
          </a:p>
          <a:p>
            <a:pPr marL="514350" indent="-514350" algn="just">
              <a:buFont typeface="+mj-lt"/>
              <a:buAutoNum type="arabicPeriod"/>
            </a:pPr>
            <a:r>
              <a:rPr lang="es-ES" sz="3200" dirty="0">
                <a:latin typeface="Calibri" panose="020F0502020204030204" pitchFamily="34" charset="0"/>
                <a:cs typeface="Calibri" panose="020F0502020204030204" pitchFamily="34" charset="0"/>
              </a:rPr>
              <a:t>Elaboración de la nómina.</a:t>
            </a:r>
          </a:p>
          <a:p>
            <a:pPr marL="514350" indent="-514350" algn="just">
              <a:buFont typeface="+mj-lt"/>
              <a:buAutoNum type="arabicPeriod"/>
            </a:pPr>
            <a:endParaRPr lang="es-ES" sz="3200" dirty="0">
              <a:latin typeface="Calibri" panose="020F0502020204030204" pitchFamily="34" charset="0"/>
              <a:cs typeface="Calibri" panose="020F0502020204030204" pitchFamily="34" charset="0"/>
            </a:endParaRPr>
          </a:p>
          <a:p>
            <a:pPr marL="514350" indent="-514350" algn="just">
              <a:buFont typeface="+mj-lt"/>
              <a:buAutoNum type="arabicPeriod"/>
            </a:pPr>
            <a:r>
              <a:rPr lang="es-ES" sz="3200" dirty="0">
                <a:latin typeface="Calibri" panose="020F0502020204030204" pitchFamily="34" charset="0"/>
                <a:cs typeface="Calibri" panose="020F0502020204030204" pitchFamily="34" charset="0"/>
              </a:rPr>
              <a:t>Ejercicios.</a:t>
            </a:r>
            <a:endParaRPr lang="es-ES" sz="3500" dirty="0">
              <a:latin typeface="Calibri" panose="020F0502020204030204" pitchFamily="34" charset="0"/>
              <a:cs typeface="Calibri" panose="020F0502020204030204" pitchFamily="34" charset="0"/>
            </a:endParaRPr>
          </a:p>
          <a:p>
            <a:endParaRPr lang="es-ES" dirty="0"/>
          </a:p>
        </p:txBody>
      </p:sp>
      <p:pic>
        <p:nvPicPr>
          <p:cNvPr id="3" name="Imagen 2">
            <a:extLst>
              <a:ext uri="{FF2B5EF4-FFF2-40B4-BE49-F238E27FC236}">
                <a16:creationId xmlns:a16="http://schemas.microsoft.com/office/drawing/2014/main" id="{FF731C9D-1792-4DC1-BB1B-39BCADBB3B5E}"/>
              </a:ext>
            </a:extLst>
          </p:cNvPr>
          <p:cNvPicPr>
            <a:picLocks noChangeAspect="1"/>
          </p:cNvPicPr>
          <p:nvPr/>
        </p:nvPicPr>
        <p:blipFill>
          <a:blip r:embed="rId2"/>
          <a:stretch>
            <a:fillRect/>
          </a:stretch>
        </p:blipFill>
        <p:spPr>
          <a:xfrm>
            <a:off x="5840319" y="4467067"/>
            <a:ext cx="2895600" cy="1581150"/>
          </a:xfrm>
          <a:prstGeom prst="rect">
            <a:avLst/>
          </a:prstGeom>
        </p:spPr>
      </p:pic>
    </p:spTree>
    <p:extLst>
      <p:ext uri="{BB962C8B-B14F-4D97-AF65-F5344CB8AC3E}">
        <p14:creationId xmlns:p14="http://schemas.microsoft.com/office/powerpoint/2010/main" val="317095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5 Imagen" descr="Nomina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29384" y="1124744"/>
            <a:ext cx="6924556" cy="4816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18 Imagen" descr="EN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60648"/>
            <a:ext cx="2048144" cy="137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19 Imagen" descr="EN4.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2420888"/>
            <a:ext cx="2126827" cy="1488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20 Imagen" descr="EN5.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83" y="4652867"/>
            <a:ext cx="2017018" cy="927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38098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anim calcmode="lin" valueType="num">
                                      <p:cBhvr>
                                        <p:cTn id="26" dur="1000" fill="hold"/>
                                        <p:tgtEl>
                                          <p:spTgt spid="2"/>
                                        </p:tgtEl>
                                        <p:attrNameLst>
                                          <p:attrName>ppt_x</p:attrName>
                                        </p:attrNameLst>
                                      </p:cBhvr>
                                      <p:tavLst>
                                        <p:tav tm="0">
                                          <p:val>
                                            <p:strVal val="#ppt_x"/>
                                          </p:val>
                                        </p:tav>
                                        <p:tav tm="100000">
                                          <p:val>
                                            <p:strVal val="#ppt_x"/>
                                          </p:val>
                                        </p:tav>
                                      </p:tavLst>
                                    </p:anim>
                                    <p:anim calcmode="lin" valueType="num">
                                      <p:cBhvr>
                                        <p:cTn id="2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6307"/>
            <a:ext cx="9144000" cy="863031"/>
          </a:xfrm>
        </p:spPr>
        <p:style>
          <a:lnRef idx="1">
            <a:schemeClr val="accent6"/>
          </a:lnRef>
          <a:fillRef idx="2">
            <a:schemeClr val="accent6"/>
          </a:fillRef>
          <a:effectRef idx="1">
            <a:schemeClr val="accent6"/>
          </a:effectRef>
          <a:fontRef idx="minor">
            <a:schemeClr val="dk1"/>
          </a:fontRef>
        </p:style>
        <p:txBody>
          <a:bodyPr>
            <a:normAutofit/>
          </a:bodyPr>
          <a:lstStyle/>
          <a:p>
            <a:r>
              <a:rPr lang="es-ES" dirty="0"/>
              <a:t>¿DE QUÉ SE COMPONE EL SALARIO?</a:t>
            </a:r>
          </a:p>
        </p:txBody>
      </p:sp>
      <p:graphicFrame>
        <p:nvGraphicFramePr>
          <p:cNvPr id="8" name="Marcador de contenido 3"/>
          <p:cNvGraphicFramePr>
            <a:graphicFrameLocks noGrp="1"/>
          </p:cNvGraphicFramePr>
          <p:nvPr>
            <p:ph sz="half" idx="2"/>
            <p:extLst>
              <p:ext uri="{D42A27DB-BD31-4B8C-83A1-F6EECF244321}">
                <p14:modId xmlns:p14="http://schemas.microsoft.com/office/powerpoint/2010/main" val="2088800027"/>
              </p:ext>
            </p:extLst>
          </p:nvPr>
        </p:nvGraphicFramePr>
        <p:xfrm>
          <a:off x="4716016" y="1844824"/>
          <a:ext cx="4038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Marcador de contenido 3"/>
          <p:cNvGraphicFramePr>
            <a:graphicFrameLocks noGrp="1"/>
          </p:cNvGraphicFramePr>
          <p:nvPr>
            <p:ph sz="half" idx="1"/>
            <p:extLst>
              <p:ext uri="{D42A27DB-BD31-4B8C-83A1-F6EECF244321}">
                <p14:modId xmlns:p14="http://schemas.microsoft.com/office/powerpoint/2010/main" val="28552440"/>
              </p:ext>
            </p:extLst>
          </p:nvPr>
        </p:nvGraphicFramePr>
        <p:xfrm>
          <a:off x="282120" y="2204145"/>
          <a:ext cx="4038600" cy="452596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0" name="Abrir llave 9"/>
          <p:cNvSpPr/>
          <p:nvPr/>
        </p:nvSpPr>
        <p:spPr>
          <a:xfrm rot="5400000">
            <a:off x="2175193" y="52429"/>
            <a:ext cx="252453" cy="38164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1" name="Abrir llave 10"/>
          <p:cNvSpPr/>
          <p:nvPr/>
        </p:nvSpPr>
        <p:spPr>
          <a:xfrm rot="5400000">
            <a:off x="6595870" y="-61467"/>
            <a:ext cx="278893" cy="40386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2" name="CuadroTexto 11"/>
          <p:cNvSpPr txBox="1"/>
          <p:nvPr/>
        </p:nvSpPr>
        <p:spPr>
          <a:xfrm>
            <a:off x="410688" y="1340768"/>
            <a:ext cx="3816425"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s-ES" dirty="0"/>
              <a:t>LO QUE GANO</a:t>
            </a:r>
          </a:p>
        </p:txBody>
      </p:sp>
      <p:sp>
        <p:nvSpPr>
          <p:cNvPr id="13" name="CuadroTexto 12"/>
          <p:cNvSpPr txBox="1"/>
          <p:nvPr/>
        </p:nvSpPr>
        <p:spPr>
          <a:xfrm>
            <a:off x="4827103" y="1353987"/>
            <a:ext cx="3927513"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s-ES" dirty="0"/>
              <a:t>LO QUE ME DESCUENTAN</a:t>
            </a:r>
          </a:p>
        </p:txBody>
      </p:sp>
      <p:grpSp>
        <p:nvGrpSpPr>
          <p:cNvPr id="18" name="Grupo 17"/>
          <p:cNvGrpSpPr/>
          <p:nvPr/>
        </p:nvGrpSpPr>
        <p:grpSpPr>
          <a:xfrm>
            <a:off x="393208" y="1340769"/>
            <a:ext cx="8361409" cy="756512"/>
            <a:chOff x="393208" y="1340769"/>
            <a:chExt cx="8361409" cy="756512"/>
          </a:xfrm>
        </p:grpSpPr>
        <p:sp>
          <p:nvSpPr>
            <p:cNvPr id="14" name="Abrir llave 13"/>
            <p:cNvSpPr/>
            <p:nvPr/>
          </p:nvSpPr>
          <p:spPr>
            <a:xfrm rot="5400000">
              <a:off x="2175193" y="52430"/>
              <a:ext cx="252453" cy="38164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5" name="Abrir llave 14"/>
            <p:cNvSpPr/>
            <p:nvPr/>
          </p:nvSpPr>
          <p:spPr>
            <a:xfrm rot="5400000">
              <a:off x="6595870" y="-61466"/>
              <a:ext cx="278893" cy="40386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6" name="CuadroTexto 15"/>
            <p:cNvSpPr txBox="1"/>
            <p:nvPr/>
          </p:nvSpPr>
          <p:spPr>
            <a:xfrm>
              <a:off x="410688" y="1340769"/>
              <a:ext cx="3816425"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s-ES" dirty="0"/>
                <a:t>LO QUE GANO</a:t>
              </a:r>
            </a:p>
          </p:txBody>
        </p:sp>
        <p:sp>
          <p:nvSpPr>
            <p:cNvPr id="17" name="CuadroTexto 16"/>
            <p:cNvSpPr txBox="1"/>
            <p:nvPr/>
          </p:nvSpPr>
          <p:spPr>
            <a:xfrm>
              <a:off x="4827103" y="1353988"/>
              <a:ext cx="3927513"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s-ES" dirty="0"/>
                <a:t>LO QUE SE ME DESCUENTA</a:t>
              </a:r>
            </a:p>
          </p:txBody>
        </p:sp>
      </p:grpSp>
    </p:spTree>
    <p:extLst>
      <p:ext uri="{BB962C8B-B14F-4D97-AF65-F5344CB8AC3E}">
        <p14:creationId xmlns:p14="http://schemas.microsoft.com/office/powerpoint/2010/main" val="20193033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up)">
                                      <p:cBhvr>
                                        <p:cTn id="14"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Graphic spid="9"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0" y="1683"/>
            <a:ext cx="9144000" cy="763021"/>
          </a:xfrm>
        </p:spPr>
        <p:style>
          <a:lnRef idx="1">
            <a:schemeClr val="accent6"/>
          </a:lnRef>
          <a:fillRef idx="2">
            <a:schemeClr val="accent6"/>
          </a:fillRef>
          <a:effectRef idx="1">
            <a:schemeClr val="accent6"/>
          </a:effectRef>
          <a:fontRef idx="minor">
            <a:schemeClr val="dk1"/>
          </a:fontRef>
        </p:style>
        <p:txBody>
          <a:bodyPr/>
          <a:lstStyle/>
          <a:p>
            <a:r>
              <a:rPr lang="es-ES" dirty="0"/>
              <a:t>DEVENGOS: 1. SALARIO BASE </a:t>
            </a:r>
          </a:p>
        </p:txBody>
      </p:sp>
      <p:graphicFrame>
        <p:nvGraphicFramePr>
          <p:cNvPr id="2" name="Marcador de contenido 1"/>
          <p:cNvGraphicFramePr>
            <a:graphicFrameLocks noGrp="1"/>
          </p:cNvGraphicFramePr>
          <p:nvPr>
            <p:ph idx="1"/>
            <p:extLst>
              <p:ext uri="{D42A27DB-BD31-4B8C-83A1-F6EECF244321}">
                <p14:modId xmlns:p14="http://schemas.microsoft.com/office/powerpoint/2010/main" val="2310642983"/>
              </p:ext>
            </p:extLst>
          </p:nvPr>
        </p:nvGraphicFramePr>
        <p:xfrm>
          <a:off x="150751" y="1196752"/>
          <a:ext cx="8842497" cy="4509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84433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2">
                                            <p:graphicEl>
                                              <a:dgm id="{CF6CBED7-420A-419C-868D-860732ED7241}"/>
                                            </p:graphicEl>
                                          </p:spTgt>
                                        </p:tgtEl>
                                        <p:attrNameLst>
                                          <p:attrName>style.visibility</p:attrName>
                                        </p:attrNameLst>
                                      </p:cBhvr>
                                      <p:to>
                                        <p:strVal val="visible"/>
                                      </p:to>
                                    </p:set>
                                    <p:anim calcmode="lin" valueType="num">
                                      <p:cBhvr>
                                        <p:cTn id="7" dur="10" fill="hold"/>
                                        <p:tgtEl>
                                          <p:spTgt spid="2">
                                            <p:graphicEl>
                                              <a:dgm id="{CF6CBED7-420A-419C-868D-860732ED7241}"/>
                                            </p:graphicEl>
                                          </p:spTgt>
                                        </p:tgtEl>
                                        <p:attrNameLst>
                                          <p:attrName>ppt_w</p:attrName>
                                        </p:attrNameLst>
                                      </p:cBhvr>
                                      <p:tavLst>
                                        <p:tav tm="0">
                                          <p:val>
                                            <p:fltVal val="0"/>
                                          </p:val>
                                        </p:tav>
                                        <p:tav tm="100000">
                                          <p:val>
                                            <p:strVal val="#ppt_w"/>
                                          </p:val>
                                        </p:tav>
                                      </p:tavLst>
                                    </p:anim>
                                    <p:anim calcmode="lin" valueType="num">
                                      <p:cBhvr>
                                        <p:cTn id="8" dur="10" fill="hold"/>
                                        <p:tgtEl>
                                          <p:spTgt spid="2">
                                            <p:graphicEl>
                                              <a:dgm id="{CF6CBED7-420A-419C-868D-860732ED7241}"/>
                                            </p:graphicEl>
                                          </p:spTgt>
                                        </p:tgtEl>
                                        <p:attrNameLst>
                                          <p:attrName>ppt_h</p:attrName>
                                        </p:attrNameLst>
                                      </p:cBhvr>
                                      <p:tavLst>
                                        <p:tav tm="0">
                                          <p:val>
                                            <p:fltVal val="0"/>
                                          </p:val>
                                        </p:tav>
                                        <p:tav tm="100000">
                                          <p:val>
                                            <p:strVal val="#ppt_h"/>
                                          </p:val>
                                        </p:tav>
                                      </p:tavLst>
                                    </p:anim>
                                    <p:animEffect transition="in" filter="fade">
                                      <p:cBhvr>
                                        <p:cTn id="9" dur="10"/>
                                        <p:tgtEl>
                                          <p:spTgt spid="2">
                                            <p:graphicEl>
                                              <a:dgm id="{CF6CBED7-420A-419C-868D-860732ED7241}"/>
                                            </p:graphicEl>
                                          </p:spTgt>
                                        </p:tgtEl>
                                      </p:cBhvr>
                                    </p:animEffect>
                                    <p:anim calcmode="lin" valueType="num">
                                      <p:cBhvr>
                                        <p:cTn id="10" dur="10" fill="hold"/>
                                        <p:tgtEl>
                                          <p:spTgt spid="2">
                                            <p:graphicEl>
                                              <a:dgm id="{CF6CBED7-420A-419C-868D-860732ED7241}"/>
                                            </p:graphicEl>
                                          </p:spTgt>
                                        </p:tgtEl>
                                        <p:attrNameLst>
                                          <p:attrName>ppt_x</p:attrName>
                                        </p:attrNameLst>
                                      </p:cBhvr>
                                      <p:tavLst>
                                        <p:tav tm="0">
                                          <p:val>
                                            <p:fltVal val="0.5"/>
                                          </p:val>
                                        </p:tav>
                                        <p:tav tm="100000">
                                          <p:val>
                                            <p:strVal val="#ppt_x"/>
                                          </p:val>
                                        </p:tav>
                                      </p:tavLst>
                                    </p:anim>
                                    <p:anim calcmode="lin" valueType="num">
                                      <p:cBhvr>
                                        <p:cTn id="11" dur="10" fill="hold"/>
                                        <p:tgtEl>
                                          <p:spTgt spid="2">
                                            <p:graphicEl>
                                              <a:dgm id="{CF6CBED7-420A-419C-868D-860732ED7241}"/>
                                            </p:graphicEl>
                                          </p:spTgt>
                                        </p:tgtEl>
                                        <p:attrNameLst>
                                          <p:attrName>ppt_y</p:attrName>
                                        </p:attrNameLst>
                                      </p:cBhvr>
                                      <p:tavLst>
                                        <p:tav tm="0">
                                          <p:val>
                                            <p:fltVal val="0.5"/>
                                          </p:val>
                                        </p:tav>
                                        <p:tav tm="100000">
                                          <p:val>
                                            <p:strVal val="#ppt_y"/>
                                          </p:val>
                                        </p:tav>
                                      </p:tavLst>
                                    </p:anim>
                                  </p:childTnLst>
                                </p:cTn>
                              </p:par>
                            </p:childTnLst>
                          </p:cTn>
                        </p:par>
                        <p:par>
                          <p:cTn id="12" fill="hold">
                            <p:stCondLst>
                              <p:cond delay="10"/>
                            </p:stCondLst>
                            <p:childTnLst>
                              <p:par>
                                <p:cTn id="13" presetID="53" presetClass="entr" presetSubtype="528" fill="hold" grpId="0" nodeType="afterEffect">
                                  <p:stCondLst>
                                    <p:cond delay="0"/>
                                  </p:stCondLst>
                                  <p:childTnLst>
                                    <p:set>
                                      <p:cBhvr>
                                        <p:cTn id="14" dur="1" fill="hold">
                                          <p:stCondLst>
                                            <p:cond delay="0"/>
                                          </p:stCondLst>
                                        </p:cTn>
                                        <p:tgtEl>
                                          <p:spTgt spid="2">
                                            <p:graphicEl>
                                              <a:dgm id="{C5C8CC57-2358-4571-BB08-9E15677D1145}"/>
                                            </p:graphicEl>
                                          </p:spTgt>
                                        </p:tgtEl>
                                        <p:attrNameLst>
                                          <p:attrName>style.visibility</p:attrName>
                                        </p:attrNameLst>
                                      </p:cBhvr>
                                      <p:to>
                                        <p:strVal val="visible"/>
                                      </p:to>
                                    </p:set>
                                    <p:anim calcmode="lin" valueType="num">
                                      <p:cBhvr>
                                        <p:cTn id="15" dur="10" fill="hold"/>
                                        <p:tgtEl>
                                          <p:spTgt spid="2">
                                            <p:graphicEl>
                                              <a:dgm id="{C5C8CC57-2358-4571-BB08-9E15677D1145}"/>
                                            </p:graphicEl>
                                          </p:spTgt>
                                        </p:tgtEl>
                                        <p:attrNameLst>
                                          <p:attrName>ppt_w</p:attrName>
                                        </p:attrNameLst>
                                      </p:cBhvr>
                                      <p:tavLst>
                                        <p:tav tm="0">
                                          <p:val>
                                            <p:fltVal val="0"/>
                                          </p:val>
                                        </p:tav>
                                        <p:tav tm="100000">
                                          <p:val>
                                            <p:strVal val="#ppt_w"/>
                                          </p:val>
                                        </p:tav>
                                      </p:tavLst>
                                    </p:anim>
                                    <p:anim calcmode="lin" valueType="num">
                                      <p:cBhvr>
                                        <p:cTn id="16" dur="10" fill="hold"/>
                                        <p:tgtEl>
                                          <p:spTgt spid="2">
                                            <p:graphicEl>
                                              <a:dgm id="{C5C8CC57-2358-4571-BB08-9E15677D1145}"/>
                                            </p:graphicEl>
                                          </p:spTgt>
                                        </p:tgtEl>
                                        <p:attrNameLst>
                                          <p:attrName>ppt_h</p:attrName>
                                        </p:attrNameLst>
                                      </p:cBhvr>
                                      <p:tavLst>
                                        <p:tav tm="0">
                                          <p:val>
                                            <p:fltVal val="0"/>
                                          </p:val>
                                        </p:tav>
                                        <p:tav tm="100000">
                                          <p:val>
                                            <p:strVal val="#ppt_h"/>
                                          </p:val>
                                        </p:tav>
                                      </p:tavLst>
                                    </p:anim>
                                    <p:animEffect transition="in" filter="fade">
                                      <p:cBhvr>
                                        <p:cTn id="17" dur="10"/>
                                        <p:tgtEl>
                                          <p:spTgt spid="2">
                                            <p:graphicEl>
                                              <a:dgm id="{C5C8CC57-2358-4571-BB08-9E15677D1145}"/>
                                            </p:graphicEl>
                                          </p:spTgt>
                                        </p:tgtEl>
                                      </p:cBhvr>
                                    </p:animEffect>
                                    <p:anim calcmode="lin" valueType="num">
                                      <p:cBhvr>
                                        <p:cTn id="18" dur="10" fill="hold"/>
                                        <p:tgtEl>
                                          <p:spTgt spid="2">
                                            <p:graphicEl>
                                              <a:dgm id="{C5C8CC57-2358-4571-BB08-9E15677D1145}"/>
                                            </p:graphicEl>
                                          </p:spTgt>
                                        </p:tgtEl>
                                        <p:attrNameLst>
                                          <p:attrName>ppt_x</p:attrName>
                                        </p:attrNameLst>
                                      </p:cBhvr>
                                      <p:tavLst>
                                        <p:tav tm="0">
                                          <p:val>
                                            <p:fltVal val="0.5"/>
                                          </p:val>
                                        </p:tav>
                                        <p:tav tm="100000">
                                          <p:val>
                                            <p:strVal val="#ppt_x"/>
                                          </p:val>
                                        </p:tav>
                                      </p:tavLst>
                                    </p:anim>
                                    <p:anim calcmode="lin" valueType="num">
                                      <p:cBhvr>
                                        <p:cTn id="19" dur="10" fill="hold"/>
                                        <p:tgtEl>
                                          <p:spTgt spid="2">
                                            <p:graphicEl>
                                              <a:dgm id="{C5C8CC57-2358-4571-BB08-9E15677D1145}"/>
                                            </p:graphic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0" y="0"/>
            <a:ext cx="9144000" cy="836712"/>
          </a:xfrm>
        </p:spPr>
        <p:style>
          <a:lnRef idx="1">
            <a:schemeClr val="accent6"/>
          </a:lnRef>
          <a:fillRef idx="2">
            <a:schemeClr val="accent6"/>
          </a:fillRef>
          <a:effectRef idx="1">
            <a:schemeClr val="accent6"/>
          </a:effectRef>
          <a:fontRef idx="minor">
            <a:schemeClr val="dk1"/>
          </a:fontRef>
        </p:style>
        <p:txBody>
          <a:bodyPr>
            <a:normAutofit/>
          </a:bodyPr>
          <a:lstStyle/>
          <a:p>
            <a:r>
              <a:rPr lang="es-ES" sz="3600" dirty="0"/>
              <a:t>DEVENGOS: 2. COMPLEMENTOS SALARIALES</a:t>
            </a:r>
          </a:p>
        </p:txBody>
      </p:sp>
      <p:graphicFrame>
        <p:nvGraphicFramePr>
          <p:cNvPr id="2" name="Marcador de contenido 1"/>
          <p:cNvGraphicFramePr>
            <a:graphicFrameLocks noGrp="1"/>
          </p:cNvGraphicFramePr>
          <p:nvPr>
            <p:ph idx="1"/>
            <p:extLst>
              <p:ext uri="{D42A27DB-BD31-4B8C-83A1-F6EECF244321}">
                <p14:modId xmlns:p14="http://schemas.microsoft.com/office/powerpoint/2010/main" val="3793675472"/>
              </p:ext>
            </p:extLst>
          </p:nvPr>
        </p:nvGraphicFramePr>
        <p:xfrm>
          <a:off x="179512" y="980728"/>
          <a:ext cx="8784976" cy="576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16017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0" y="0"/>
            <a:ext cx="9144000" cy="764704"/>
          </a:xfrm>
        </p:spPr>
        <p:style>
          <a:lnRef idx="1">
            <a:schemeClr val="accent6"/>
          </a:lnRef>
          <a:fillRef idx="2">
            <a:schemeClr val="accent6"/>
          </a:fillRef>
          <a:effectRef idx="1">
            <a:schemeClr val="accent6"/>
          </a:effectRef>
          <a:fontRef idx="minor">
            <a:schemeClr val="dk1"/>
          </a:fontRef>
        </p:style>
        <p:txBody>
          <a:bodyPr>
            <a:normAutofit/>
          </a:bodyPr>
          <a:lstStyle/>
          <a:p>
            <a:r>
              <a:rPr lang="es-ES" sz="3200" dirty="0"/>
              <a:t>DEVENGOS: 3. COMPLEMENTOS EXTRASALARIALES</a:t>
            </a:r>
          </a:p>
        </p:txBody>
      </p:sp>
      <p:graphicFrame>
        <p:nvGraphicFramePr>
          <p:cNvPr id="2" name="Marcador de contenido 1"/>
          <p:cNvGraphicFramePr>
            <a:graphicFrameLocks noGrp="1"/>
          </p:cNvGraphicFramePr>
          <p:nvPr>
            <p:ph idx="1"/>
            <p:extLst>
              <p:ext uri="{D42A27DB-BD31-4B8C-83A1-F6EECF244321}">
                <p14:modId xmlns:p14="http://schemas.microsoft.com/office/powerpoint/2010/main" val="11759490"/>
              </p:ext>
            </p:extLst>
          </p:nvPr>
        </p:nvGraphicFramePr>
        <p:xfrm>
          <a:off x="107504" y="908720"/>
          <a:ext cx="8928992" cy="5832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310818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0" y="0"/>
            <a:ext cx="9144000" cy="764704"/>
          </a:xfrm>
        </p:spPr>
        <p:style>
          <a:lnRef idx="1">
            <a:schemeClr val="accent6"/>
          </a:lnRef>
          <a:fillRef idx="2">
            <a:schemeClr val="accent6"/>
          </a:fillRef>
          <a:effectRef idx="1">
            <a:schemeClr val="accent6"/>
          </a:effectRef>
          <a:fontRef idx="minor">
            <a:schemeClr val="dk1"/>
          </a:fontRef>
        </p:style>
        <p:txBody>
          <a:bodyPr>
            <a:normAutofit/>
          </a:bodyPr>
          <a:lstStyle/>
          <a:p>
            <a:r>
              <a:rPr lang="es-ES" sz="3600" dirty="0"/>
              <a:t>A) DEVENGOS: 4. PAGAS EXTRAORDINARIAS</a:t>
            </a:r>
          </a:p>
        </p:txBody>
      </p:sp>
      <p:graphicFrame>
        <p:nvGraphicFramePr>
          <p:cNvPr id="2" name="Marcador de contenido 1"/>
          <p:cNvGraphicFramePr>
            <a:graphicFrameLocks noGrp="1"/>
          </p:cNvGraphicFramePr>
          <p:nvPr>
            <p:ph idx="1"/>
            <p:extLst>
              <p:ext uri="{D42A27DB-BD31-4B8C-83A1-F6EECF244321}">
                <p14:modId xmlns:p14="http://schemas.microsoft.com/office/powerpoint/2010/main" val="1059659981"/>
              </p:ext>
            </p:extLst>
          </p:nvPr>
        </p:nvGraphicFramePr>
        <p:xfrm>
          <a:off x="107504" y="908720"/>
          <a:ext cx="8928992" cy="5832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83744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contenido 8"/>
          <p:cNvSpPr>
            <a:spLocks noGrp="1"/>
          </p:cNvSpPr>
          <p:nvPr>
            <p:ph idx="1"/>
          </p:nvPr>
        </p:nvSpPr>
        <p:spPr>
          <a:xfrm>
            <a:off x="107504" y="2502024"/>
            <a:ext cx="8928992" cy="3087216"/>
          </a:xfrm>
        </p:spPr>
        <p:style>
          <a:lnRef idx="2">
            <a:schemeClr val="dk1"/>
          </a:lnRef>
          <a:fillRef idx="1">
            <a:schemeClr val="lt1"/>
          </a:fillRef>
          <a:effectRef idx="0">
            <a:schemeClr val="dk1"/>
          </a:effectRef>
          <a:fontRef idx="minor">
            <a:schemeClr val="dk1"/>
          </a:fontRef>
        </p:style>
        <p:txBody>
          <a:bodyPr>
            <a:noAutofit/>
          </a:bodyPr>
          <a:lstStyle/>
          <a:p>
            <a:r>
              <a:rPr lang="es-ES" sz="2000" b="1" dirty="0">
                <a:solidFill>
                  <a:srgbClr val="FF0000"/>
                </a:solidFill>
              </a:rPr>
              <a:t>EL DEVENGO LO DETERMINÁ EL CONVENIO COLECTIVO. EJEMPLOS:</a:t>
            </a:r>
          </a:p>
          <a:p>
            <a:pPr lvl="1"/>
            <a:r>
              <a:rPr lang="es-ES" sz="2000" dirty="0"/>
              <a:t>Si el devengo es </a:t>
            </a:r>
            <a:r>
              <a:rPr lang="es-ES" sz="2000" b="1" dirty="0"/>
              <a:t>semestral</a:t>
            </a:r>
            <a:r>
              <a:rPr lang="es-ES" sz="2000" dirty="0"/>
              <a:t>, para cobrar íntegra la paga de navidad he debido haber trabajado desde el 1 de julio hasta el 31 de diciembre (6 meses).</a:t>
            </a:r>
          </a:p>
          <a:p>
            <a:pPr lvl="1"/>
            <a:r>
              <a:rPr lang="es-ES" sz="2000" dirty="0"/>
              <a:t>Si el devengo es </a:t>
            </a:r>
            <a:r>
              <a:rPr lang="es-ES" sz="2000" b="1" dirty="0"/>
              <a:t>semestral</a:t>
            </a:r>
            <a:r>
              <a:rPr lang="es-ES" sz="2000" dirty="0"/>
              <a:t>, para cobrar íntegra la paga de verano he debido haber trabajado desde el 1 de enero hasta el 30 de junio (6 meses).</a:t>
            </a:r>
          </a:p>
          <a:p>
            <a:pPr lvl="1"/>
            <a:r>
              <a:rPr lang="es-ES" sz="2000" dirty="0"/>
              <a:t>Si el devengo es </a:t>
            </a:r>
            <a:r>
              <a:rPr lang="es-ES" sz="2000" b="1" dirty="0"/>
              <a:t>anual</a:t>
            </a:r>
            <a:r>
              <a:rPr lang="es-ES" sz="2000" dirty="0"/>
              <a:t>, para cobrar íntegra la paga de navidad he debido haber trabajado desde el 1 de enero hasta el 31 de diciembre (un año).</a:t>
            </a:r>
          </a:p>
          <a:p>
            <a:pPr lvl="1"/>
            <a:r>
              <a:rPr lang="es-ES" sz="2000" dirty="0"/>
              <a:t>Si el devengo es </a:t>
            </a:r>
            <a:r>
              <a:rPr lang="es-ES" sz="2000" b="1" dirty="0"/>
              <a:t>anual</a:t>
            </a:r>
            <a:r>
              <a:rPr lang="es-ES" sz="2000" dirty="0"/>
              <a:t>, para cobrar íntegra la paga de verano he debido haber trabajado desde el 1 de julio hasta el 30 de junio (un año).</a:t>
            </a:r>
          </a:p>
        </p:txBody>
      </p:sp>
      <p:sp>
        <p:nvSpPr>
          <p:cNvPr id="11" name="2 Título"/>
          <p:cNvSpPr>
            <a:spLocks noGrp="1"/>
          </p:cNvSpPr>
          <p:nvPr>
            <p:ph type="title"/>
          </p:nvPr>
        </p:nvSpPr>
        <p:spPr>
          <a:xfrm>
            <a:off x="0" y="0"/>
            <a:ext cx="9144000" cy="764704"/>
          </a:xfrm>
        </p:spPr>
        <p:style>
          <a:lnRef idx="1">
            <a:schemeClr val="accent6"/>
          </a:lnRef>
          <a:fillRef idx="2">
            <a:schemeClr val="accent6"/>
          </a:fillRef>
          <a:effectRef idx="1">
            <a:schemeClr val="accent6"/>
          </a:effectRef>
          <a:fontRef idx="minor">
            <a:schemeClr val="dk1"/>
          </a:fontRef>
        </p:style>
        <p:txBody>
          <a:bodyPr>
            <a:normAutofit/>
          </a:bodyPr>
          <a:lstStyle/>
          <a:p>
            <a:r>
              <a:rPr lang="es-ES" sz="3600" dirty="0"/>
              <a:t>A) DEVENGOS: 4. PAGAS EXTRAORDINARIAS</a:t>
            </a:r>
          </a:p>
        </p:txBody>
      </p:sp>
      <p:sp>
        <p:nvSpPr>
          <p:cNvPr id="13" name="Marcador de contenido 8"/>
          <p:cNvSpPr txBox="1">
            <a:spLocks/>
          </p:cNvSpPr>
          <p:nvPr/>
        </p:nvSpPr>
        <p:spPr>
          <a:xfrm>
            <a:off x="107504" y="980728"/>
            <a:ext cx="8928992" cy="648072"/>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r>
              <a:rPr lang="es-ES" sz="2000" b="1" dirty="0">
                <a:solidFill>
                  <a:srgbClr val="FF0000"/>
                </a:solidFill>
              </a:rPr>
              <a:t>PREGUNTA:</a:t>
            </a:r>
            <a:r>
              <a:rPr lang="es-ES" sz="2000" dirty="0">
                <a:solidFill>
                  <a:schemeClr val="tx1"/>
                </a:solidFill>
              </a:rPr>
              <a:t> ¿Cuántos meses se deben trabajar para poder cobrar las pagas extraordinarias íntegras?</a:t>
            </a:r>
          </a:p>
        </p:txBody>
      </p:sp>
      <p:sp>
        <p:nvSpPr>
          <p:cNvPr id="14" name="Marcador de contenido 8"/>
          <p:cNvSpPr txBox="1">
            <a:spLocks/>
          </p:cNvSpPr>
          <p:nvPr/>
        </p:nvSpPr>
        <p:spPr>
          <a:xfrm>
            <a:off x="107504" y="1844824"/>
            <a:ext cx="8928992" cy="441176"/>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r>
              <a:rPr lang="es-ES" sz="2000" b="1" dirty="0">
                <a:solidFill>
                  <a:srgbClr val="FF0000"/>
                </a:solidFill>
              </a:rPr>
              <a:t>RESPUESTA:</a:t>
            </a:r>
            <a:r>
              <a:rPr lang="es-ES" sz="2000" dirty="0">
                <a:solidFill>
                  <a:schemeClr val="tx1"/>
                </a:solidFill>
              </a:rPr>
              <a:t> Depende del cómputo o devengo de las pagas extraordinarias.</a:t>
            </a:r>
          </a:p>
        </p:txBody>
      </p:sp>
      <p:sp>
        <p:nvSpPr>
          <p:cNvPr id="15" name="Marcador de contenido 8"/>
          <p:cNvSpPr txBox="1">
            <a:spLocks/>
          </p:cNvSpPr>
          <p:nvPr/>
        </p:nvSpPr>
        <p:spPr>
          <a:xfrm>
            <a:off x="107504" y="5805264"/>
            <a:ext cx="8928992" cy="72008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r>
              <a:rPr lang="es-ES" sz="2000" b="1" dirty="0">
                <a:solidFill>
                  <a:srgbClr val="FF0000"/>
                </a:solidFill>
              </a:rPr>
              <a:t>NOTA:</a:t>
            </a:r>
            <a:r>
              <a:rPr lang="es-ES" sz="2000" dirty="0"/>
              <a:t> Si el trabajador no tiene cubiertos los periodos completos, cobrará la paga extraordinaria de forma proporcional al tiempo que haya trabajado.</a:t>
            </a:r>
          </a:p>
        </p:txBody>
      </p:sp>
    </p:spTree>
    <p:extLst>
      <p:ext uri="{BB962C8B-B14F-4D97-AF65-F5344CB8AC3E}">
        <p14:creationId xmlns:p14="http://schemas.microsoft.com/office/powerpoint/2010/main" val="356302421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9">
                                            <p:bg/>
                                          </p:spTgt>
                                        </p:tgtEl>
                                        <p:attrNameLst>
                                          <p:attrName>style.visibility</p:attrName>
                                        </p:attrNameLst>
                                      </p:cBhvr>
                                      <p:to>
                                        <p:strVal val="visible"/>
                                      </p:to>
                                    </p:set>
                                    <p:animEffect transition="in" filter="randombar(horizontal)">
                                      <p:cBhvr>
                                        <p:cTn id="17" dur="500"/>
                                        <p:tgtEl>
                                          <p:spTgt spid="9">
                                            <p:bg/>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randombar(horizontal)">
                                      <p:cBhvr>
                                        <p:cTn id="20" dur="500"/>
                                        <p:tgtEl>
                                          <p:spTgt spid="9">
                                            <p:txEl>
                                              <p:pRg st="0" end="0"/>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randombar(horizontal)">
                                      <p:cBhvr>
                                        <p:cTn id="23" dur="500"/>
                                        <p:tgtEl>
                                          <p:spTgt spid="9">
                                            <p:txEl>
                                              <p:pRg st="1" end="1"/>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9">
                                            <p:txEl>
                                              <p:pRg st="2" end="2"/>
                                            </p:txEl>
                                          </p:spTgt>
                                        </p:tgtEl>
                                        <p:attrNameLst>
                                          <p:attrName>style.visibility</p:attrName>
                                        </p:attrNameLst>
                                      </p:cBhvr>
                                      <p:to>
                                        <p:strVal val="visible"/>
                                      </p:to>
                                    </p:set>
                                    <p:animEffect transition="in" filter="randombar(horizontal)">
                                      <p:cBhvr>
                                        <p:cTn id="26" dur="500"/>
                                        <p:tgtEl>
                                          <p:spTgt spid="9">
                                            <p:txEl>
                                              <p:pRg st="2" end="2"/>
                                            </p:txEl>
                                          </p:spTgt>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9">
                                            <p:txEl>
                                              <p:pRg st="3" end="3"/>
                                            </p:txEl>
                                          </p:spTgt>
                                        </p:tgtEl>
                                        <p:attrNameLst>
                                          <p:attrName>style.visibility</p:attrName>
                                        </p:attrNameLst>
                                      </p:cBhvr>
                                      <p:to>
                                        <p:strVal val="visible"/>
                                      </p:to>
                                    </p:set>
                                    <p:animEffect transition="in" filter="randombar(horizontal)">
                                      <p:cBhvr>
                                        <p:cTn id="29" dur="500"/>
                                        <p:tgtEl>
                                          <p:spTgt spid="9">
                                            <p:txEl>
                                              <p:pRg st="3" end="3"/>
                                            </p:txEl>
                                          </p:spTgt>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9">
                                            <p:txEl>
                                              <p:pRg st="4" end="4"/>
                                            </p:txEl>
                                          </p:spTgt>
                                        </p:tgtEl>
                                        <p:attrNameLst>
                                          <p:attrName>style.visibility</p:attrName>
                                        </p:attrNameLst>
                                      </p:cBhvr>
                                      <p:to>
                                        <p:strVal val="visible"/>
                                      </p:to>
                                    </p:set>
                                    <p:animEffect transition="in" filter="randombar(horizontal)">
                                      <p:cBhvr>
                                        <p:cTn id="32" dur="500"/>
                                        <p:tgtEl>
                                          <p:spTgt spid="9">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anim calcmode="lin" valueType="num">
                                      <p:cBhvr>
                                        <p:cTn id="38" dur="1000" fill="hold"/>
                                        <p:tgtEl>
                                          <p:spTgt spid="15"/>
                                        </p:tgtEl>
                                        <p:attrNameLst>
                                          <p:attrName>ppt_x</p:attrName>
                                        </p:attrNameLst>
                                      </p:cBhvr>
                                      <p:tavLst>
                                        <p:tav tm="0">
                                          <p:val>
                                            <p:strVal val="#ppt_x"/>
                                          </p:val>
                                        </p:tav>
                                        <p:tav tm="100000">
                                          <p:val>
                                            <p:strVal val="#ppt_x"/>
                                          </p:val>
                                        </p:tav>
                                      </p:tavLst>
                                    </p:anim>
                                    <p:anim calcmode="lin" valueType="num">
                                      <p:cBhvr>
                                        <p:cTn id="3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animBg="1"/>
      <p:bldP spid="13" grpId="0" animBg="1"/>
      <p:bldP spid="14" grpId="0" animBg="1"/>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contenido 8"/>
          <p:cNvSpPr>
            <a:spLocks noGrp="1"/>
          </p:cNvSpPr>
          <p:nvPr>
            <p:ph idx="1"/>
          </p:nvPr>
        </p:nvSpPr>
        <p:spPr>
          <a:xfrm>
            <a:off x="107504" y="2502024"/>
            <a:ext cx="8928992" cy="4239344"/>
          </a:xfrm>
        </p:spPr>
        <p:style>
          <a:lnRef idx="2">
            <a:schemeClr val="accent1"/>
          </a:lnRef>
          <a:fillRef idx="1">
            <a:schemeClr val="lt1"/>
          </a:fillRef>
          <a:effectRef idx="0">
            <a:schemeClr val="accent1"/>
          </a:effectRef>
          <a:fontRef idx="minor">
            <a:schemeClr val="dk1"/>
          </a:fontRef>
        </p:style>
        <p:txBody>
          <a:bodyPr>
            <a:noAutofit/>
          </a:bodyPr>
          <a:lstStyle/>
          <a:p>
            <a:r>
              <a:rPr lang="es-ES" sz="2000" b="1" dirty="0">
                <a:solidFill>
                  <a:srgbClr val="FF0000"/>
                </a:solidFill>
              </a:rPr>
              <a:t>EJEMPLO: </a:t>
            </a:r>
            <a:r>
              <a:rPr lang="es-ES" sz="2000" dirty="0">
                <a:solidFill>
                  <a:schemeClr val="tx1"/>
                </a:solidFill>
              </a:rPr>
              <a:t>Un trabajador con salario mensual de 1.500€ y tiene derecho a dos pagas extraordinarias por valor de 1.200€ cada una de ellas. </a:t>
            </a:r>
            <a:br>
              <a:rPr lang="es-ES" sz="2000" dirty="0">
                <a:solidFill>
                  <a:schemeClr val="tx1"/>
                </a:solidFill>
              </a:rPr>
            </a:br>
            <a:r>
              <a:rPr lang="es-ES" sz="2000" dirty="0">
                <a:solidFill>
                  <a:schemeClr val="tx1"/>
                </a:solidFill>
              </a:rPr>
              <a:t>Pacta con la empresa cobrar las pagas extraordinarias prorrateadas. ¿Cuánto pasará a cobrar el trabajador al mes?</a:t>
            </a:r>
            <a:br>
              <a:rPr lang="es-ES" sz="2000" dirty="0">
                <a:solidFill>
                  <a:schemeClr val="tx1"/>
                </a:solidFill>
              </a:rPr>
            </a:br>
            <a:endParaRPr lang="es-ES" sz="2000" dirty="0">
              <a:solidFill>
                <a:schemeClr val="tx1"/>
              </a:solidFill>
            </a:endParaRPr>
          </a:p>
          <a:p>
            <a:pPr marL="914400" lvl="1" indent="-457200">
              <a:buFont typeface="+mj-lt"/>
              <a:buAutoNum type="arabicParenR"/>
            </a:pPr>
            <a:r>
              <a:rPr lang="es-ES" sz="2000" dirty="0"/>
              <a:t>En vez de cobrar una paga en navidad y otra en verano de 1.200€ cada una, hay que repartir la cuantía entre los meses de año.</a:t>
            </a:r>
          </a:p>
          <a:p>
            <a:pPr marL="914400" lvl="1" indent="-457200">
              <a:buFont typeface="+mj-lt"/>
              <a:buAutoNum type="arabicParenR"/>
            </a:pPr>
            <a:r>
              <a:rPr lang="es-ES" sz="2000" dirty="0"/>
              <a:t>Se suman las dos pagas extraordinarias: 1.200€ + 1.200€ = 2.400€.</a:t>
            </a:r>
          </a:p>
          <a:p>
            <a:pPr marL="914400" lvl="1" indent="-457200">
              <a:buFont typeface="+mj-lt"/>
              <a:buAutoNum type="arabicParenR"/>
            </a:pPr>
            <a:r>
              <a:rPr lang="es-ES" sz="2000" dirty="0"/>
              <a:t>La cuantía se divide entre 12 (los meses del año): 2.400€ / 12 = 200€.</a:t>
            </a:r>
          </a:p>
          <a:p>
            <a:pPr marL="914400" lvl="1" indent="-457200">
              <a:buFont typeface="+mj-lt"/>
              <a:buAutoNum type="arabicParenR"/>
            </a:pPr>
            <a:r>
              <a:rPr lang="es-ES" sz="2000" dirty="0"/>
              <a:t>El salario mensual del trabajador pasaría a ser de 1.700€ (1.500€ + 200€).</a:t>
            </a:r>
          </a:p>
        </p:txBody>
      </p:sp>
      <p:sp>
        <p:nvSpPr>
          <p:cNvPr id="11" name="2 Título"/>
          <p:cNvSpPr>
            <a:spLocks noGrp="1"/>
          </p:cNvSpPr>
          <p:nvPr>
            <p:ph type="title"/>
          </p:nvPr>
        </p:nvSpPr>
        <p:spPr>
          <a:xfrm>
            <a:off x="0" y="0"/>
            <a:ext cx="9144000" cy="764704"/>
          </a:xfrm>
        </p:spPr>
        <p:style>
          <a:lnRef idx="1">
            <a:schemeClr val="accent6"/>
          </a:lnRef>
          <a:fillRef idx="2">
            <a:schemeClr val="accent6"/>
          </a:fillRef>
          <a:effectRef idx="1">
            <a:schemeClr val="accent6"/>
          </a:effectRef>
          <a:fontRef idx="minor">
            <a:schemeClr val="dk1"/>
          </a:fontRef>
        </p:style>
        <p:txBody>
          <a:bodyPr>
            <a:normAutofit/>
          </a:bodyPr>
          <a:lstStyle/>
          <a:p>
            <a:r>
              <a:rPr lang="es-ES" sz="3600" dirty="0"/>
              <a:t>A) DEVENGOS: 4. PAGAS EXTRAORDINARIAS</a:t>
            </a:r>
          </a:p>
        </p:txBody>
      </p:sp>
      <p:sp>
        <p:nvSpPr>
          <p:cNvPr id="13" name="Marcador de contenido 8"/>
          <p:cNvSpPr txBox="1">
            <a:spLocks/>
          </p:cNvSpPr>
          <p:nvPr/>
        </p:nvSpPr>
        <p:spPr>
          <a:xfrm>
            <a:off x="107504" y="980728"/>
            <a:ext cx="8928992" cy="432048"/>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r>
              <a:rPr lang="es-ES" sz="2000" b="1" dirty="0">
                <a:solidFill>
                  <a:srgbClr val="FF0000"/>
                </a:solidFill>
              </a:rPr>
              <a:t>PREGUNTA:</a:t>
            </a:r>
            <a:r>
              <a:rPr lang="es-ES" sz="2000" dirty="0">
                <a:solidFill>
                  <a:schemeClr val="tx1"/>
                </a:solidFill>
              </a:rPr>
              <a:t> ¿Qué significa que la paga extraordinaria está prorrateada?</a:t>
            </a:r>
          </a:p>
        </p:txBody>
      </p:sp>
      <p:sp>
        <p:nvSpPr>
          <p:cNvPr id="14" name="Marcador de contenido 8"/>
          <p:cNvSpPr txBox="1">
            <a:spLocks/>
          </p:cNvSpPr>
          <p:nvPr/>
        </p:nvSpPr>
        <p:spPr>
          <a:xfrm>
            <a:off x="107504" y="1628800"/>
            <a:ext cx="8928992" cy="72008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r>
              <a:rPr lang="es-ES" sz="2000" b="1" dirty="0">
                <a:solidFill>
                  <a:srgbClr val="FF0000"/>
                </a:solidFill>
              </a:rPr>
              <a:t>RESPUESTA:</a:t>
            </a:r>
            <a:r>
              <a:rPr lang="es-ES" sz="2000" dirty="0">
                <a:solidFill>
                  <a:schemeClr val="tx1"/>
                </a:solidFill>
              </a:rPr>
              <a:t> Significa que en vez de cobrar la paga extraordinaria cuando corresponda (Navidad o verano), se cobra repartida en las 12 mensualidades</a:t>
            </a:r>
          </a:p>
        </p:txBody>
      </p:sp>
    </p:spTree>
    <p:extLst>
      <p:ext uri="{BB962C8B-B14F-4D97-AF65-F5344CB8AC3E}">
        <p14:creationId xmlns:p14="http://schemas.microsoft.com/office/powerpoint/2010/main" val="186600879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randombar(horizontal)">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randombar(horizontal)">
                                      <p:cBhvr>
                                        <p:cTn id="22" dur="500"/>
                                        <p:tgtEl>
                                          <p:spTgt spid="9">
                                            <p:txEl>
                                              <p:pRg st="1" end="1"/>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animEffect transition="in" filter="randombar(horizontal)">
                                      <p:cBhvr>
                                        <p:cTn id="25" dur="500"/>
                                        <p:tgtEl>
                                          <p:spTgt spid="9">
                                            <p:txEl>
                                              <p:pRg st="2" end="2"/>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9">
                                            <p:txEl>
                                              <p:pRg st="3" end="3"/>
                                            </p:txEl>
                                          </p:spTgt>
                                        </p:tgtEl>
                                        <p:attrNameLst>
                                          <p:attrName>style.visibility</p:attrName>
                                        </p:attrNameLst>
                                      </p:cBhvr>
                                      <p:to>
                                        <p:strVal val="visible"/>
                                      </p:to>
                                    </p:set>
                                    <p:animEffect transition="in" filter="randombar(horizontal)">
                                      <p:cBhvr>
                                        <p:cTn id="28" dur="500"/>
                                        <p:tgtEl>
                                          <p:spTgt spid="9">
                                            <p:txEl>
                                              <p:pRg st="3" end="3"/>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Effect transition="in" filter="randombar(horizontal)">
                                      <p:cBhvr>
                                        <p:cTn id="31"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0" y="0"/>
            <a:ext cx="9144000" cy="764704"/>
          </a:xfrm>
        </p:spPr>
        <p:style>
          <a:lnRef idx="1">
            <a:schemeClr val="accent6"/>
          </a:lnRef>
          <a:fillRef idx="2">
            <a:schemeClr val="accent6"/>
          </a:fillRef>
          <a:effectRef idx="1">
            <a:schemeClr val="accent6"/>
          </a:effectRef>
          <a:fontRef idx="minor">
            <a:schemeClr val="dk1"/>
          </a:fontRef>
        </p:style>
        <p:txBody>
          <a:bodyPr>
            <a:normAutofit/>
          </a:bodyPr>
          <a:lstStyle/>
          <a:p>
            <a:r>
              <a:rPr lang="es-ES" sz="3200" dirty="0"/>
              <a:t>A) DEVENGOS: OTROS DEVENGOS</a:t>
            </a:r>
          </a:p>
        </p:txBody>
      </p:sp>
      <p:graphicFrame>
        <p:nvGraphicFramePr>
          <p:cNvPr id="2" name="Marcador de contenido 1"/>
          <p:cNvGraphicFramePr>
            <a:graphicFrameLocks noGrp="1"/>
          </p:cNvGraphicFramePr>
          <p:nvPr>
            <p:ph idx="1"/>
            <p:extLst>
              <p:ext uri="{D42A27DB-BD31-4B8C-83A1-F6EECF244321}">
                <p14:modId xmlns:p14="http://schemas.microsoft.com/office/powerpoint/2010/main" val="989634927"/>
              </p:ext>
            </p:extLst>
          </p:nvPr>
        </p:nvGraphicFramePr>
        <p:xfrm>
          <a:off x="107504" y="908720"/>
          <a:ext cx="8928992" cy="5832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331750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2 Título"/>
          <p:cNvSpPr>
            <a:spLocks noGrp="1"/>
          </p:cNvSpPr>
          <p:nvPr>
            <p:ph type="title"/>
          </p:nvPr>
        </p:nvSpPr>
        <p:spPr>
          <a:xfrm>
            <a:off x="0" y="0"/>
            <a:ext cx="9144000" cy="764704"/>
          </a:xfrm>
        </p:spPr>
        <p:style>
          <a:lnRef idx="1">
            <a:schemeClr val="accent6"/>
          </a:lnRef>
          <a:fillRef idx="2">
            <a:schemeClr val="accent6"/>
          </a:fillRef>
          <a:effectRef idx="1">
            <a:schemeClr val="accent6"/>
          </a:effectRef>
          <a:fontRef idx="minor">
            <a:schemeClr val="dk1"/>
          </a:fontRef>
        </p:style>
        <p:txBody>
          <a:bodyPr>
            <a:normAutofit/>
          </a:bodyPr>
          <a:lstStyle/>
          <a:p>
            <a:r>
              <a:rPr lang="es-ES" sz="3600" dirty="0"/>
              <a:t>B) DEDUCCIONES</a:t>
            </a:r>
          </a:p>
        </p:txBody>
      </p:sp>
      <p:graphicFrame>
        <p:nvGraphicFramePr>
          <p:cNvPr id="12" name="Marcador de contenido 3"/>
          <p:cNvGraphicFramePr>
            <a:graphicFrameLocks noGrp="1"/>
          </p:cNvGraphicFramePr>
          <p:nvPr>
            <p:ph sz="half" idx="4294967295"/>
            <p:extLst>
              <p:ext uri="{D42A27DB-BD31-4B8C-83A1-F6EECF244321}">
                <p14:modId xmlns:p14="http://schemas.microsoft.com/office/powerpoint/2010/main" val="2226371022"/>
              </p:ext>
            </p:extLst>
          </p:nvPr>
        </p:nvGraphicFramePr>
        <p:xfrm>
          <a:off x="179512" y="908720"/>
          <a:ext cx="8964488" cy="5733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344722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graphicEl>
                                              <a:dgm id="{2FF2048E-9310-4005-B9C2-B020AB642CA2}"/>
                                            </p:graphicEl>
                                          </p:spTgt>
                                        </p:tgtEl>
                                        <p:attrNameLst>
                                          <p:attrName>style.visibility</p:attrName>
                                        </p:attrNameLst>
                                      </p:cBhvr>
                                      <p:to>
                                        <p:strVal val="visible"/>
                                      </p:to>
                                    </p:set>
                                    <p:animEffect transition="in" filter="wipe(left)">
                                      <p:cBhvr>
                                        <p:cTn id="7" dur="1500"/>
                                        <p:tgtEl>
                                          <p:spTgt spid="12">
                                            <p:graphicEl>
                                              <a:dgm id="{2FF2048E-9310-4005-B9C2-B020AB642CA2}"/>
                                            </p:graphicEl>
                                          </p:spTgt>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12">
                                            <p:graphicEl>
                                              <a:dgm id="{EB6207CF-72EE-4032-AEA6-B529F4EA6E73}"/>
                                            </p:graphicEl>
                                          </p:spTgt>
                                        </p:tgtEl>
                                        <p:attrNameLst>
                                          <p:attrName>style.visibility</p:attrName>
                                        </p:attrNameLst>
                                      </p:cBhvr>
                                      <p:to>
                                        <p:strVal val="visible"/>
                                      </p:to>
                                    </p:set>
                                    <p:animEffect transition="in" filter="wipe(left)">
                                      <p:cBhvr>
                                        <p:cTn id="11" dur="1500"/>
                                        <p:tgtEl>
                                          <p:spTgt spid="12">
                                            <p:graphicEl>
                                              <a:dgm id="{EB6207CF-72EE-4032-AEA6-B529F4EA6E73}"/>
                                            </p:graphicEl>
                                          </p:spTgt>
                                        </p:tgtEl>
                                      </p:cBhvr>
                                    </p:animEffect>
                                  </p:childTnLst>
                                </p:cTn>
                              </p:par>
                            </p:childTnLst>
                          </p:cTn>
                        </p:par>
                        <p:par>
                          <p:cTn id="12" fill="hold">
                            <p:stCondLst>
                              <p:cond delay="3000"/>
                            </p:stCondLst>
                            <p:childTnLst>
                              <p:par>
                                <p:cTn id="13" presetID="22" presetClass="entr" presetSubtype="8" fill="hold" grpId="0" nodeType="afterEffect">
                                  <p:stCondLst>
                                    <p:cond delay="0"/>
                                  </p:stCondLst>
                                  <p:childTnLst>
                                    <p:set>
                                      <p:cBhvr>
                                        <p:cTn id="14" dur="1" fill="hold">
                                          <p:stCondLst>
                                            <p:cond delay="0"/>
                                          </p:stCondLst>
                                        </p:cTn>
                                        <p:tgtEl>
                                          <p:spTgt spid="12">
                                            <p:graphicEl>
                                              <a:dgm id="{CD749CE8-BDCD-4141-91AC-FF6B34D475E8}"/>
                                            </p:graphicEl>
                                          </p:spTgt>
                                        </p:tgtEl>
                                        <p:attrNameLst>
                                          <p:attrName>style.visibility</p:attrName>
                                        </p:attrNameLst>
                                      </p:cBhvr>
                                      <p:to>
                                        <p:strVal val="visible"/>
                                      </p:to>
                                    </p:set>
                                    <p:animEffect transition="in" filter="wipe(left)">
                                      <p:cBhvr>
                                        <p:cTn id="15" dur="1500"/>
                                        <p:tgtEl>
                                          <p:spTgt spid="12">
                                            <p:graphicEl>
                                              <a:dgm id="{CD749CE8-BDCD-4141-91AC-FF6B34D475E8}"/>
                                            </p:graphicEl>
                                          </p:spTgt>
                                        </p:tgtEl>
                                      </p:cBhvr>
                                    </p:animEffect>
                                  </p:childTnLst>
                                </p:cTn>
                              </p:par>
                            </p:childTnLst>
                          </p:cTn>
                        </p:par>
                        <p:par>
                          <p:cTn id="16" fill="hold">
                            <p:stCondLst>
                              <p:cond delay="4500"/>
                            </p:stCondLst>
                            <p:childTnLst>
                              <p:par>
                                <p:cTn id="17" presetID="22" presetClass="entr" presetSubtype="8" fill="hold" grpId="0" nodeType="afterEffect">
                                  <p:stCondLst>
                                    <p:cond delay="0"/>
                                  </p:stCondLst>
                                  <p:childTnLst>
                                    <p:set>
                                      <p:cBhvr>
                                        <p:cTn id="18" dur="1" fill="hold">
                                          <p:stCondLst>
                                            <p:cond delay="0"/>
                                          </p:stCondLst>
                                        </p:cTn>
                                        <p:tgtEl>
                                          <p:spTgt spid="12">
                                            <p:graphicEl>
                                              <a:dgm id="{2D1B3709-0A67-4674-A182-DCD114D5D8A9}"/>
                                            </p:graphicEl>
                                          </p:spTgt>
                                        </p:tgtEl>
                                        <p:attrNameLst>
                                          <p:attrName>style.visibility</p:attrName>
                                        </p:attrNameLst>
                                      </p:cBhvr>
                                      <p:to>
                                        <p:strVal val="visible"/>
                                      </p:to>
                                    </p:set>
                                    <p:animEffect transition="in" filter="wipe(left)">
                                      <p:cBhvr>
                                        <p:cTn id="19" dur="1500"/>
                                        <p:tgtEl>
                                          <p:spTgt spid="12">
                                            <p:graphicEl>
                                              <a:dgm id="{2D1B3709-0A67-4674-A182-DCD114D5D8A9}"/>
                                            </p:graphicEl>
                                          </p:spTgt>
                                        </p:tgtEl>
                                      </p:cBhvr>
                                    </p:animEffect>
                                  </p:childTnLst>
                                </p:cTn>
                              </p:par>
                            </p:childTnLst>
                          </p:cTn>
                        </p:par>
                        <p:par>
                          <p:cTn id="20" fill="hold">
                            <p:stCondLst>
                              <p:cond delay="6000"/>
                            </p:stCondLst>
                            <p:childTnLst>
                              <p:par>
                                <p:cTn id="21" presetID="22" presetClass="entr" presetSubtype="8" fill="hold" grpId="0" nodeType="afterEffect">
                                  <p:stCondLst>
                                    <p:cond delay="0"/>
                                  </p:stCondLst>
                                  <p:childTnLst>
                                    <p:set>
                                      <p:cBhvr>
                                        <p:cTn id="22" dur="1" fill="hold">
                                          <p:stCondLst>
                                            <p:cond delay="0"/>
                                          </p:stCondLst>
                                        </p:cTn>
                                        <p:tgtEl>
                                          <p:spTgt spid="12">
                                            <p:graphicEl>
                                              <a:dgm id="{347646CD-5E47-42CE-803C-7A431D437076}"/>
                                            </p:graphicEl>
                                          </p:spTgt>
                                        </p:tgtEl>
                                        <p:attrNameLst>
                                          <p:attrName>style.visibility</p:attrName>
                                        </p:attrNameLst>
                                      </p:cBhvr>
                                      <p:to>
                                        <p:strVal val="visible"/>
                                      </p:to>
                                    </p:set>
                                    <p:animEffect transition="in" filter="wipe(left)">
                                      <p:cBhvr>
                                        <p:cTn id="23" dur="1500"/>
                                        <p:tgtEl>
                                          <p:spTgt spid="12">
                                            <p:graphicEl>
                                              <a:dgm id="{347646CD-5E47-42CE-803C-7A431D437076}"/>
                                            </p:graphicEl>
                                          </p:spTgt>
                                        </p:tgtEl>
                                      </p:cBhvr>
                                    </p:animEffect>
                                  </p:childTnLst>
                                </p:cTn>
                              </p:par>
                            </p:childTnLst>
                          </p:cTn>
                        </p:par>
                        <p:par>
                          <p:cTn id="24" fill="hold">
                            <p:stCondLst>
                              <p:cond delay="7500"/>
                            </p:stCondLst>
                            <p:childTnLst>
                              <p:par>
                                <p:cTn id="25" presetID="22" presetClass="entr" presetSubtype="8" fill="hold" grpId="0" nodeType="afterEffect">
                                  <p:stCondLst>
                                    <p:cond delay="0"/>
                                  </p:stCondLst>
                                  <p:childTnLst>
                                    <p:set>
                                      <p:cBhvr>
                                        <p:cTn id="26" dur="1" fill="hold">
                                          <p:stCondLst>
                                            <p:cond delay="0"/>
                                          </p:stCondLst>
                                        </p:cTn>
                                        <p:tgtEl>
                                          <p:spTgt spid="12">
                                            <p:graphicEl>
                                              <a:dgm id="{E147E8C8-71E5-4637-8198-CD7E0D240D0A}"/>
                                            </p:graphicEl>
                                          </p:spTgt>
                                        </p:tgtEl>
                                        <p:attrNameLst>
                                          <p:attrName>style.visibility</p:attrName>
                                        </p:attrNameLst>
                                      </p:cBhvr>
                                      <p:to>
                                        <p:strVal val="visible"/>
                                      </p:to>
                                    </p:set>
                                    <p:animEffect transition="in" filter="wipe(left)">
                                      <p:cBhvr>
                                        <p:cTn id="27" dur="1500"/>
                                        <p:tgtEl>
                                          <p:spTgt spid="12">
                                            <p:graphicEl>
                                              <a:dgm id="{E147E8C8-71E5-4637-8198-CD7E0D240D0A}"/>
                                            </p:graphicEl>
                                          </p:spTgt>
                                        </p:tgtEl>
                                      </p:cBhvr>
                                    </p:animEffect>
                                  </p:childTnLst>
                                </p:cTn>
                              </p:par>
                            </p:childTnLst>
                          </p:cTn>
                        </p:par>
                        <p:par>
                          <p:cTn id="28" fill="hold">
                            <p:stCondLst>
                              <p:cond delay="9000"/>
                            </p:stCondLst>
                            <p:childTnLst>
                              <p:par>
                                <p:cTn id="29" presetID="22" presetClass="entr" presetSubtype="8" fill="hold" grpId="0" nodeType="afterEffect">
                                  <p:stCondLst>
                                    <p:cond delay="0"/>
                                  </p:stCondLst>
                                  <p:childTnLst>
                                    <p:set>
                                      <p:cBhvr>
                                        <p:cTn id="30" dur="1" fill="hold">
                                          <p:stCondLst>
                                            <p:cond delay="0"/>
                                          </p:stCondLst>
                                        </p:cTn>
                                        <p:tgtEl>
                                          <p:spTgt spid="12">
                                            <p:graphicEl>
                                              <a:dgm id="{B4E431DE-B13B-430F-A319-B1B107274CF0}"/>
                                            </p:graphicEl>
                                          </p:spTgt>
                                        </p:tgtEl>
                                        <p:attrNameLst>
                                          <p:attrName>style.visibility</p:attrName>
                                        </p:attrNameLst>
                                      </p:cBhvr>
                                      <p:to>
                                        <p:strVal val="visible"/>
                                      </p:to>
                                    </p:set>
                                    <p:animEffect transition="in" filter="wipe(left)">
                                      <p:cBhvr>
                                        <p:cTn id="31" dur="1500"/>
                                        <p:tgtEl>
                                          <p:spTgt spid="12">
                                            <p:graphicEl>
                                              <a:dgm id="{B4E431DE-B13B-430F-A319-B1B107274CF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423C3E7-C64C-4E1D-A1C0-33E490EC5341}"/>
              </a:ext>
            </a:extLst>
          </p:cNvPr>
          <p:cNvSpPr>
            <a:spLocks noGrp="1"/>
          </p:cNvSpPr>
          <p:nvPr>
            <p:ph idx="1"/>
          </p:nvPr>
        </p:nvSpPr>
        <p:spPr>
          <a:xfrm>
            <a:off x="457200" y="1412777"/>
            <a:ext cx="8229600" cy="4392488"/>
          </a:xfrm>
        </p:spPr>
        <p:style>
          <a:lnRef idx="2">
            <a:schemeClr val="accent2"/>
          </a:lnRef>
          <a:fillRef idx="1">
            <a:schemeClr val="lt1"/>
          </a:fillRef>
          <a:effectRef idx="0">
            <a:schemeClr val="accent2"/>
          </a:effectRef>
          <a:fontRef idx="minor">
            <a:schemeClr val="dk1"/>
          </a:fontRef>
        </p:style>
        <p:txBody>
          <a:bodyPr>
            <a:normAutofit fontScale="62500" lnSpcReduction="20000"/>
          </a:bodyPr>
          <a:lstStyle/>
          <a:p>
            <a:pPr marL="0" indent="0">
              <a:buNone/>
            </a:pPr>
            <a:r>
              <a:rPr lang="es-ES" b="1" dirty="0"/>
              <a:t>ESTATUTO DE LOS TRABAJADORES</a:t>
            </a:r>
          </a:p>
          <a:p>
            <a:pPr marL="0" indent="0">
              <a:buNone/>
            </a:pPr>
            <a:r>
              <a:rPr lang="es-ES" dirty="0"/>
              <a:t>Sección 4.ª Salarios y garantías salariales</a:t>
            </a:r>
          </a:p>
          <a:p>
            <a:endParaRPr lang="es-ES" dirty="0"/>
          </a:p>
          <a:p>
            <a:pPr marL="857250" lvl="1" indent="-457200">
              <a:buFont typeface="Wingdings" panose="05000000000000000000" pitchFamily="2" charset="2"/>
              <a:buChar char="Ø"/>
            </a:pPr>
            <a:r>
              <a:rPr lang="es-ES" dirty="0"/>
              <a:t>Artículo 26. Del salario.</a:t>
            </a:r>
          </a:p>
          <a:p>
            <a:pPr marL="857250" lvl="1" indent="-457200">
              <a:buFont typeface="Wingdings" panose="05000000000000000000" pitchFamily="2" charset="2"/>
              <a:buChar char="Ø"/>
            </a:pPr>
            <a:r>
              <a:rPr lang="es-ES" dirty="0"/>
              <a:t>Artículo 27. Salario mínimo interprofesional.</a:t>
            </a:r>
          </a:p>
          <a:p>
            <a:pPr marL="857250" lvl="1" indent="-457200">
              <a:buFont typeface="Wingdings" panose="05000000000000000000" pitchFamily="2" charset="2"/>
              <a:buChar char="Ø"/>
            </a:pPr>
            <a:r>
              <a:rPr lang="es-ES" dirty="0"/>
              <a:t>Artículo 28. Igualdad de remuneración por razón de sexo.</a:t>
            </a:r>
          </a:p>
          <a:p>
            <a:pPr marL="857250" lvl="1" indent="-457200">
              <a:buFont typeface="Wingdings" panose="05000000000000000000" pitchFamily="2" charset="2"/>
              <a:buChar char="Ø"/>
            </a:pPr>
            <a:r>
              <a:rPr lang="es-ES" dirty="0"/>
              <a:t>Artículo 29. Liquidación y pago.</a:t>
            </a:r>
          </a:p>
          <a:p>
            <a:pPr marL="857250" lvl="1" indent="-457200">
              <a:buFont typeface="Wingdings" panose="05000000000000000000" pitchFamily="2" charset="2"/>
              <a:buChar char="Ø"/>
            </a:pPr>
            <a:r>
              <a:rPr lang="es-ES" dirty="0"/>
              <a:t>Artículo 30. Imposibilidad de la prestación.</a:t>
            </a:r>
          </a:p>
          <a:p>
            <a:pPr marL="857250" lvl="1" indent="-457200">
              <a:buFont typeface="Wingdings" panose="05000000000000000000" pitchFamily="2" charset="2"/>
              <a:buChar char="Ø"/>
            </a:pPr>
            <a:r>
              <a:rPr lang="es-ES" dirty="0"/>
              <a:t>Artículo 31. Gratificaciones extraordinarias.</a:t>
            </a:r>
          </a:p>
          <a:p>
            <a:pPr marL="857250" lvl="1" indent="-457200">
              <a:buFont typeface="Wingdings" panose="05000000000000000000" pitchFamily="2" charset="2"/>
              <a:buChar char="Ø"/>
            </a:pPr>
            <a:r>
              <a:rPr lang="es-ES" dirty="0"/>
              <a:t>Artículo 32. Garantías del salario.</a:t>
            </a:r>
          </a:p>
          <a:p>
            <a:pPr marL="857250" lvl="1" indent="-457200">
              <a:buFont typeface="Wingdings" panose="05000000000000000000" pitchFamily="2" charset="2"/>
              <a:buChar char="Ø"/>
            </a:pPr>
            <a:r>
              <a:rPr lang="es-ES" dirty="0"/>
              <a:t>Artículo 33. El Fondo de Garantía Salarial.</a:t>
            </a:r>
          </a:p>
          <a:p>
            <a:pPr marL="857250" lvl="1" indent="-457200">
              <a:buFont typeface="Wingdings" panose="05000000000000000000" pitchFamily="2" charset="2"/>
              <a:buChar char="Ø"/>
            </a:pPr>
            <a:endParaRPr lang="es-ES" dirty="0"/>
          </a:p>
          <a:p>
            <a:pPr marL="0" indent="0">
              <a:buNone/>
            </a:pPr>
            <a:r>
              <a:rPr lang="es-ES" dirty="0"/>
              <a:t>EL CONVENIO COLECTIVO PODRÁ MEJORAR CUANTÍAS O REGULAR ASPECTOS RELACIONADOS CON LOS COMPLEMENTOS SALARIALES, LA COMPENSACIÓN O ABSORCIÓN DE SALARIOS, ETC.</a:t>
            </a:r>
          </a:p>
        </p:txBody>
      </p:sp>
      <p:sp>
        <p:nvSpPr>
          <p:cNvPr id="5" name="1 Rectángulo">
            <a:extLst>
              <a:ext uri="{FF2B5EF4-FFF2-40B4-BE49-F238E27FC236}">
                <a16:creationId xmlns:a16="http://schemas.microsoft.com/office/drawing/2014/main" id="{FE25FC57-F9B3-4051-9100-0042AC4CABFA}"/>
              </a:ext>
            </a:extLst>
          </p:cNvPr>
          <p:cNvSpPr/>
          <p:nvPr/>
        </p:nvSpPr>
        <p:spPr>
          <a:xfrm>
            <a:off x="177795" y="536647"/>
            <a:ext cx="8759591" cy="600164"/>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33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REGULACIÓN</a:t>
            </a:r>
          </a:p>
        </p:txBody>
      </p:sp>
    </p:spTree>
    <p:extLst>
      <p:ext uri="{BB962C8B-B14F-4D97-AF65-F5344CB8AC3E}">
        <p14:creationId xmlns:p14="http://schemas.microsoft.com/office/powerpoint/2010/main" val="13734545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23528" y="620688"/>
            <a:ext cx="8424936" cy="543225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pPr algn="ctr"/>
            <a:r>
              <a:rPr lang="es-ES" sz="3500" b="1" dirty="0">
                <a:latin typeface="Calibri" panose="020F0502020204030204" pitchFamily="34" charset="0"/>
                <a:cs typeface="Calibri" panose="020F0502020204030204" pitchFamily="34" charset="0"/>
              </a:rPr>
              <a:t>TEMA 8</a:t>
            </a:r>
          </a:p>
          <a:p>
            <a:pPr algn="ctr"/>
            <a:r>
              <a:rPr lang="es-ES" sz="3500" b="1" dirty="0">
                <a:latin typeface="Calibri" panose="020F0502020204030204" pitchFamily="34" charset="0"/>
                <a:cs typeface="Calibri" panose="020F0502020204030204" pitchFamily="34" charset="0"/>
              </a:rPr>
              <a:t>EL SALARIO Y LA NÓMINA</a:t>
            </a:r>
          </a:p>
          <a:p>
            <a:pPr algn="just"/>
            <a:endParaRPr lang="es-ES" sz="3500" dirty="0">
              <a:latin typeface="Calibri" panose="020F0502020204030204" pitchFamily="34" charset="0"/>
              <a:cs typeface="Calibri" panose="020F0502020204030204" pitchFamily="34" charset="0"/>
            </a:endParaRPr>
          </a:p>
          <a:p>
            <a:pPr marL="514350" indent="-514350" algn="just">
              <a:buFont typeface="+mj-lt"/>
              <a:buAutoNum type="arabicPeriod"/>
            </a:pPr>
            <a:r>
              <a:rPr lang="es-ES" sz="3200" dirty="0">
                <a:latin typeface="Calibri" panose="020F0502020204030204" pitchFamily="34" charset="0"/>
                <a:cs typeface="Calibri" panose="020F0502020204030204" pitchFamily="34" charset="0"/>
              </a:rPr>
              <a:t>Concepto, pago y protección del salario.</a:t>
            </a:r>
          </a:p>
          <a:p>
            <a:pPr marL="514350" indent="-514350" algn="just">
              <a:buFont typeface="+mj-lt"/>
              <a:buAutoNum type="arabicPeriod"/>
            </a:pPr>
            <a:endParaRPr lang="es-ES" sz="3200" dirty="0">
              <a:latin typeface="Calibri" panose="020F0502020204030204" pitchFamily="34" charset="0"/>
              <a:cs typeface="Calibri" panose="020F0502020204030204" pitchFamily="34" charset="0"/>
            </a:endParaRPr>
          </a:p>
          <a:p>
            <a:pPr marL="514350" indent="-514350" algn="just">
              <a:buFont typeface="+mj-lt"/>
              <a:buAutoNum type="arabicPeriod"/>
            </a:pPr>
            <a:r>
              <a:rPr lang="es-ES" sz="3200" dirty="0">
                <a:latin typeface="Calibri" panose="020F0502020204030204" pitchFamily="34" charset="0"/>
                <a:cs typeface="Calibri" panose="020F0502020204030204" pitchFamily="34" charset="0"/>
              </a:rPr>
              <a:t>Estructura del Salario.</a:t>
            </a:r>
          </a:p>
          <a:p>
            <a:pPr marL="514350" indent="-514350" algn="just">
              <a:buFont typeface="+mj-lt"/>
              <a:buAutoNum type="arabicPeriod"/>
            </a:pPr>
            <a:endParaRPr lang="es-ES" sz="3200" dirty="0">
              <a:latin typeface="Calibri" panose="020F0502020204030204" pitchFamily="34" charset="0"/>
              <a:cs typeface="Calibri" panose="020F0502020204030204" pitchFamily="34" charset="0"/>
            </a:endParaRPr>
          </a:p>
          <a:p>
            <a:pPr marL="514350" indent="-514350" algn="just">
              <a:buFont typeface="+mj-lt"/>
              <a:buAutoNum type="arabicPeriod"/>
            </a:pPr>
            <a:r>
              <a:rPr lang="es-ES" sz="3200" dirty="0">
                <a:solidFill>
                  <a:srgbClr val="FF0000"/>
                </a:solidFill>
                <a:latin typeface="Calibri" panose="020F0502020204030204" pitchFamily="34" charset="0"/>
                <a:cs typeface="Calibri" panose="020F0502020204030204" pitchFamily="34" charset="0"/>
              </a:rPr>
              <a:t>Elaboración de la nómina.</a:t>
            </a:r>
          </a:p>
          <a:p>
            <a:pPr marL="514350" indent="-514350" algn="just">
              <a:buFont typeface="+mj-lt"/>
              <a:buAutoNum type="arabicPeriod"/>
            </a:pPr>
            <a:endParaRPr lang="es-ES" sz="3200" dirty="0">
              <a:latin typeface="Calibri" panose="020F0502020204030204" pitchFamily="34" charset="0"/>
              <a:cs typeface="Calibri" panose="020F0502020204030204" pitchFamily="34" charset="0"/>
            </a:endParaRPr>
          </a:p>
          <a:p>
            <a:pPr marL="514350" indent="-514350" algn="just">
              <a:buFont typeface="+mj-lt"/>
              <a:buAutoNum type="arabicPeriod"/>
            </a:pPr>
            <a:r>
              <a:rPr lang="es-ES" sz="3200" dirty="0">
                <a:latin typeface="Calibri" panose="020F0502020204030204" pitchFamily="34" charset="0"/>
                <a:cs typeface="Calibri" panose="020F0502020204030204" pitchFamily="34" charset="0"/>
              </a:rPr>
              <a:t>Ejercicios.</a:t>
            </a:r>
            <a:endParaRPr lang="es-ES" sz="3500" dirty="0">
              <a:latin typeface="Calibri" panose="020F0502020204030204" pitchFamily="34" charset="0"/>
              <a:cs typeface="Calibri" panose="020F0502020204030204" pitchFamily="34" charset="0"/>
            </a:endParaRPr>
          </a:p>
          <a:p>
            <a:endParaRPr lang="es-ES" dirty="0"/>
          </a:p>
        </p:txBody>
      </p:sp>
      <p:pic>
        <p:nvPicPr>
          <p:cNvPr id="3" name="Imagen 2">
            <a:extLst>
              <a:ext uri="{FF2B5EF4-FFF2-40B4-BE49-F238E27FC236}">
                <a16:creationId xmlns:a16="http://schemas.microsoft.com/office/drawing/2014/main" id="{FF731C9D-1792-4DC1-BB1B-39BCADBB3B5E}"/>
              </a:ext>
            </a:extLst>
          </p:cNvPr>
          <p:cNvPicPr>
            <a:picLocks noChangeAspect="1"/>
          </p:cNvPicPr>
          <p:nvPr/>
        </p:nvPicPr>
        <p:blipFill>
          <a:blip r:embed="rId2"/>
          <a:stretch>
            <a:fillRect/>
          </a:stretch>
        </p:blipFill>
        <p:spPr>
          <a:xfrm>
            <a:off x="5840319" y="4467067"/>
            <a:ext cx="2895600" cy="1581150"/>
          </a:xfrm>
          <a:prstGeom prst="rect">
            <a:avLst/>
          </a:prstGeom>
        </p:spPr>
      </p:pic>
    </p:spTree>
    <p:extLst>
      <p:ext uri="{BB962C8B-B14F-4D97-AF65-F5344CB8AC3E}">
        <p14:creationId xmlns:p14="http://schemas.microsoft.com/office/powerpoint/2010/main" val="2558501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1+#ppt_w/2"/>
                                          </p:val>
                                        </p:tav>
                                        <p:tav tm="100000">
                                          <p:val>
                                            <p:strVal val="#ppt_x"/>
                                          </p:val>
                                        </p:tav>
                                      </p:tavLst>
                                    </p:anim>
                                    <p:anim calcmode="lin" valueType="num">
                                      <p:cBhvr additive="base">
                                        <p:cTn id="8" dur="1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10"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Marcador de contenido 6"/>
          <p:cNvGraphicFramePr>
            <a:graphicFrameLocks noGrp="1"/>
          </p:cNvGraphicFramePr>
          <p:nvPr>
            <p:ph idx="1"/>
            <p:extLst>
              <p:ext uri="{D42A27DB-BD31-4B8C-83A1-F6EECF244321}">
                <p14:modId xmlns:p14="http://schemas.microsoft.com/office/powerpoint/2010/main" val="1332209044"/>
              </p:ext>
            </p:extLst>
          </p:nvPr>
        </p:nvGraphicFramePr>
        <p:xfrm>
          <a:off x="70873" y="908720"/>
          <a:ext cx="9009990" cy="51845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2 Título"/>
          <p:cNvSpPr>
            <a:spLocks noGrp="1"/>
          </p:cNvSpPr>
          <p:nvPr>
            <p:ph type="title"/>
          </p:nvPr>
        </p:nvSpPr>
        <p:spPr>
          <a:xfrm>
            <a:off x="0" y="0"/>
            <a:ext cx="9144000" cy="764704"/>
          </a:xfrm>
        </p:spPr>
        <p:style>
          <a:lnRef idx="1">
            <a:schemeClr val="accent6"/>
          </a:lnRef>
          <a:fillRef idx="2">
            <a:schemeClr val="accent6"/>
          </a:fillRef>
          <a:effectRef idx="1">
            <a:schemeClr val="accent6"/>
          </a:effectRef>
          <a:fontRef idx="minor">
            <a:schemeClr val="dk1"/>
          </a:fontRef>
        </p:style>
        <p:txBody>
          <a:bodyPr>
            <a:normAutofit/>
          </a:bodyPr>
          <a:lstStyle/>
          <a:p>
            <a:r>
              <a:rPr lang="es-ES" sz="3600" dirty="0"/>
              <a:t>CÁLCULO DE LA NÓMINA</a:t>
            </a:r>
          </a:p>
        </p:txBody>
      </p:sp>
    </p:spTree>
    <p:extLst>
      <p:ext uri="{BB962C8B-B14F-4D97-AF65-F5344CB8AC3E}">
        <p14:creationId xmlns:p14="http://schemas.microsoft.com/office/powerpoint/2010/main" val="2892976861"/>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7">
                                            <p:graphicEl>
                                              <a:dgm id="{6064228C-A5FE-4342-B952-2936C98C4E8B}"/>
                                            </p:graphicEl>
                                          </p:spTgt>
                                        </p:tgtEl>
                                        <p:attrNameLst>
                                          <p:attrName>style.visibility</p:attrName>
                                        </p:attrNameLst>
                                      </p:cBhvr>
                                      <p:to>
                                        <p:strVal val="visible"/>
                                      </p:to>
                                    </p:set>
                                    <p:animEffect transition="in" filter="wipe(up)">
                                      <p:cBhvr>
                                        <p:cTn id="7" dur="2000"/>
                                        <p:tgtEl>
                                          <p:spTgt spid="7">
                                            <p:graphicEl>
                                              <a:dgm id="{6064228C-A5FE-4342-B952-2936C98C4E8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500"/>
                                  </p:stCondLst>
                                  <p:childTnLst>
                                    <p:set>
                                      <p:cBhvr>
                                        <p:cTn id="11" dur="1" fill="hold">
                                          <p:stCondLst>
                                            <p:cond delay="0"/>
                                          </p:stCondLst>
                                        </p:cTn>
                                        <p:tgtEl>
                                          <p:spTgt spid="7">
                                            <p:graphicEl>
                                              <a:dgm id="{4DE83167-8986-4D8D-9C6A-08BAF2652F82}"/>
                                            </p:graphicEl>
                                          </p:spTgt>
                                        </p:tgtEl>
                                        <p:attrNameLst>
                                          <p:attrName>style.visibility</p:attrName>
                                        </p:attrNameLst>
                                      </p:cBhvr>
                                      <p:to>
                                        <p:strVal val="visible"/>
                                      </p:to>
                                    </p:set>
                                    <p:animEffect transition="in" filter="wipe(up)">
                                      <p:cBhvr>
                                        <p:cTn id="12" dur="2000"/>
                                        <p:tgtEl>
                                          <p:spTgt spid="7">
                                            <p:graphicEl>
                                              <a:dgm id="{4DE83167-8986-4D8D-9C6A-08BAF2652F82}"/>
                                            </p:graphicEl>
                                          </p:spTgt>
                                        </p:tgtEl>
                                      </p:cBhvr>
                                    </p:animEffect>
                                  </p:childTnLst>
                                </p:cTn>
                              </p:par>
                              <p:par>
                                <p:cTn id="13" presetID="22" presetClass="entr" presetSubtype="1" fill="hold" grpId="0" nodeType="withEffect">
                                  <p:stCondLst>
                                    <p:cond delay="500"/>
                                  </p:stCondLst>
                                  <p:childTnLst>
                                    <p:set>
                                      <p:cBhvr>
                                        <p:cTn id="14" dur="1" fill="hold">
                                          <p:stCondLst>
                                            <p:cond delay="0"/>
                                          </p:stCondLst>
                                        </p:cTn>
                                        <p:tgtEl>
                                          <p:spTgt spid="7">
                                            <p:graphicEl>
                                              <a:dgm id="{E46A4992-3AAB-41AA-8671-0E0DC9FE815D}"/>
                                            </p:graphicEl>
                                          </p:spTgt>
                                        </p:tgtEl>
                                        <p:attrNameLst>
                                          <p:attrName>style.visibility</p:attrName>
                                        </p:attrNameLst>
                                      </p:cBhvr>
                                      <p:to>
                                        <p:strVal val="visible"/>
                                      </p:to>
                                    </p:set>
                                    <p:animEffect transition="in" filter="wipe(up)">
                                      <p:cBhvr>
                                        <p:cTn id="15" dur="2000"/>
                                        <p:tgtEl>
                                          <p:spTgt spid="7">
                                            <p:graphicEl>
                                              <a:dgm id="{E46A4992-3AAB-41AA-8671-0E0DC9FE815D}"/>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500"/>
                                  </p:stCondLst>
                                  <p:childTnLst>
                                    <p:set>
                                      <p:cBhvr>
                                        <p:cTn id="19" dur="1" fill="hold">
                                          <p:stCondLst>
                                            <p:cond delay="0"/>
                                          </p:stCondLst>
                                        </p:cTn>
                                        <p:tgtEl>
                                          <p:spTgt spid="7">
                                            <p:graphicEl>
                                              <a:dgm id="{C9239BDC-E54E-4D81-AC86-5A14D586F701}"/>
                                            </p:graphicEl>
                                          </p:spTgt>
                                        </p:tgtEl>
                                        <p:attrNameLst>
                                          <p:attrName>style.visibility</p:attrName>
                                        </p:attrNameLst>
                                      </p:cBhvr>
                                      <p:to>
                                        <p:strVal val="visible"/>
                                      </p:to>
                                    </p:set>
                                    <p:animEffect transition="in" filter="wipe(up)">
                                      <p:cBhvr>
                                        <p:cTn id="20" dur="2000"/>
                                        <p:tgtEl>
                                          <p:spTgt spid="7">
                                            <p:graphicEl>
                                              <a:dgm id="{C9239BDC-E54E-4D81-AC86-5A14D586F701}"/>
                                            </p:graphicEl>
                                          </p:spTgt>
                                        </p:tgtEl>
                                      </p:cBhvr>
                                    </p:animEffect>
                                  </p:childTnLst>
                                </p:cTn>
                              </p:par>
                              <p:par>
                                <p:cTn id="21" presetID="22" presetClass="entr" presetSubtype="1" fill="hold" grpId="0" nodeType="withEffect">
                                  <p:stCondLst>
                                    <p:cond delay="500"/>
                                  </p:stCondLst>
                                  <p:childTnLst>
                                    <p:set>
                                      <p:cBhvr>
                                        <p:cTn id="22" dur="1" fill="hold">
                                          <p:stCondLst>
                                            <p:cond delay="0"/>
                                          </p:stCondLst>
                                        </p:cTn>
                                        <p:tgtEl>
                                          <p:spTgt spid="7">
                                            <p:graphicEl>
                                              <a:dgm id="{2C2A8C44-F1EC-44D7-A967-104E8301273C}"/>
                                            </p:graphicEl>
                                          </p:spTgt>
                                        </p:tgtEl>
                                        <p:attrNameLst>
                                          <p:attrName>style.visibility</p:attrName>
                                        </p:attrNameLst>
                                      </p:cBhvr>
                                      <p:to>
                                        <p:strVal val="visible"/>
                                      </p:to>
                                    </p:set>
                                    <p:animEffect transition="in" filter="wipe(up)">
                                      <p:cBhvr>
                                        <p:cTn id="23" dur="2000"/>
                                        <p:tgtEl>
                                          <p:spTgt spid="7">
                                            <p:graphicEl>
                                              <a:dgm id="{2C2A8C44-F1EC-44D7-A967-104E8301273C}"/>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500"/>
                                  </p:stCondLst>
                                  <p:childTnLst>
                                    <p:set>
                                      <p:cBhvr>
                                        <p:cTn id="27" dur="1" fill="hold">
                                          <p:stCondLst>
                                            <p:cond delay="0"/>
                                          </p:stCondLst>
                                        </p:cTn>
                                        <p:tgtEl>
                                          <p:spTgt spid="7">
                                            <p:graphicEl>
                                              <a:dgm id="{9128438D-DBFD-4B98-A118-6A6E4B93CF4A}"/>
                                            </p:graphicEl>
                                          </p:spTgt>
                                        </p:tgtEl>
                                        <p:attrNameLst>
                                          <p:attrName>style.visibility</p:attrName>
                                        </p:attrNameLst>
                                      </p:cBhvr>
                                      <p:to>
                                        <p:strVal val="visible"/>
                                      </p:to>
                                    </p:set>
                                    <p:animEffect transition="in" filter="wipe(up)">
                                      <p:cBhvr>
                                        <p:cTn id="28" dur="2000"/>
                                        <p:tgtEl>
                                          <p:spTgt spid="7">
                                            <p:graphicEl>
                                              <a:dgm id="{9128438D-DBFD-4B98-A118-6A6E4B93CF4A}"/>
                                            </p:graphicEl>
                                          </p:spTgt>
                                        </p:tgtEl>
                                      </p:cBhvr>
                                    </p:animEffect>
                                  </p:childTnLst>
                                </p:cTn>
                              </p:par>
                              <p:par>
                                <p:cTn id="29" presetID="22" presetClass="entr" presetSubtype="1" fill="hold" grpId="0" nodeType="withEffect">
                                  <p:stCondLst>
                                    <p:cond delay="500"/>
                                  </p:stCondLst>
                                  <p:childTnLst>
                                    <p:set>
                                      <p:cBhvr>
                                        <p:cTn id="30" dur="1" fill="hold">
                                          <p:stCondLst>
                                            <p:cond delay="0"/>
                                          </p:stCondLst>
                                        </p:cTn>
                                        <p:tgtEl>
                                          <p:spTgt spid="7">
                                            <p:graphicEl>
                                              <a:dgm id="{336EE50B-C961-4D24-9E8E-A259948FD869}"/>
                                            </p:graphicEl>
                                          </p:spTgt>
                                        </p:tgtEl>
                                        <p:attrNameLst>
                                          <p:attrName>style.visibility</p:attrName>
                                        </p:attrNameLst>
                                      </p:cBhvr>
                                      <p:to>
                                        <p:strVal val="visible"/>
                                      </p:to>
                                    </p:set>
                                    <p:animEffect transition="in" filter="wipe(up)">
                                      <p:cBhvr>
                                        <p:cTn id="31" dur="2000"/>
                                        <p:tgtEl>
                                          <p:spTgt spid="7">
                                            <p:graphicEl>
                                              <a:dgm id="{336EE50B-C961-4D24-9E8E-A259948FD869}"/>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500"/>
                                  </p:stCondLst>
                                  <p:childTnLst>
                                    <p:set>
                                      <p:cBhvr>
                                        <p:cTn id="35" dur="1" fill="hold">
                                          <p:stCondLst>
                                            <p:cond delay="0"/>
                                          </p:stCondLst>
                                        </p:cTn>
                                        <p:tgtEl>
                                          <p:spTgt spid="7">
                                            <p:graphicEl>
                                              <a:dgm id="{D8831074-40A5-4E09-8BEC-E04B6040A0F2}"/>
                                            </p:graphicEl>
                                          </p:spTgt>
                                        </p:tgtEl>
                                        <p:attrNameLst>
                                          <p:attrName>style.visibility</p:attrName>
                                        </p:attrNameLst>
                                      </p:cBhvr>
                                      <p:to>
                                        <p:strVal val="visible"/>
                                      </p:to>
                                    </p:set>
                                    <p:animEffect transition="in" filter="wipe(up)">
                                      <p:cBhvr>
                                        <p:cTn id="36" dur="2000"/>
                                        <p:tgtEl>
                                          <p:spTgt spid="7">
                                            <p:graphicEl>
                                              <a:dgm id="{D8831074-40A5-4E09-8BEC-E04B6040A0F2}"/>
                                            </p:graphicEl>
                                          </p:spTgt>
                                        </p:tgtEl>
                                      </p:cBhvr>
                                    </p:animEffect>
                                  </p:childTnLst>
                                </p:cTn>
                              </p:par>
                              <p:par>
                                <p:cTn id="37" presetID="22" presetClass="entr" presetSubtype="1" fill="hold" grpId="0" nodeType="withEffect">
                                  <p:stCondLst>
                                    <p:cond delay="500"/>
                                  </p:stCondLst>
                                  <p:childTnLst>
                                    <p:set>
                                      <p:cBhvr>
                                        <p:cTn id="38" dur="1" fill="hold">
                                          <p:stCondLst>
                                            <p:cond delay="0"/>
                                          </p:stCondLst>
                                        </p:cTn>
                                        <p:tgtEl>
                                          <p:spTgt spid="7">
                                            <p:graphicEl>
                                              <a:dgm id="{E3DF23CE-D01A-4C8C-A1E4-1145E67ED280}"/>
                                            </p:graphicEl>
                                          </p:spTgt>
                                        </p:tgtEl>
                                        <p:attrNameLst>
                                          <p:attrName>style.visibility</p:attrName>
                                        </p:attrNameLst>
                                      </p:cBhvr>
                                      <p:to>
                                        <p:strVal val="visible"/>
                                      </p:to>
                                    </p:set>
                                    <p:animEffect transition="in" filter="wipe(up)">
                                      <p:cBhvr>
                                        <p:cTn id="39" dur="2000"/>
                                        <p:tgtEl>
                                          <p:spTgt spid="7">
                                            <p:graphicEl>
                                              <a:dgm id="{E3DF23CE-D01A-4C8C-A1E4-1145E67ED280}"/>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500"/>
                                  </p:stCondLst>
                                  <p:childTnLst>
                                    <p:set>
                                      <p:cBhvr>
                                        <p:cTn id="43" dur="1" fill="hold">
                                          <p:stCondLst>
                                            <p:cond delay="0"/>
                                          </p:stCondLst>
                                        </p:cTn>
                                        <p:tgtEl>
                                          <p:spTgt spid="7">
                                            <p:graphicEl>
                                              <a:dgm id="{16A16D07-E733-4DD9-B164-D3568F6C7009}"/>
                                            </p:graphicEl>
                                          </p:spTgt>
                                        </p:tgtEl>
                                        <p:attrNameLst>
                                          <p:attrName>style.visibility</p:attrName>
                                        </p:attrNameLst>
                                      </p:cBhvr>
                                      <p:to>
                                        <p:strVal val="visible"/>
                                      </p:to>
                                    </p:set>
                                    <p:animEffect transition="in" filter="wipe(up)">
                                      <p:cBhvr>
                                        <p:cTn id="44" dur="2000"/>
                                        <p:tgtEl>
                                          <p:spTgt spid="7">
                                            <p:graphicEl>
                                              <a:dgm id="{16A16D07-E733-4DD9-B164-D3568F6C7009}"/>
                                            </p:graphicEl>
                                          </p:spTgt>
                                        </p:tgtEl>
                                      </p:cBhvr>
                                    </p:animEffect>
                                  </p:childTnLst>
                                </p:cTn>
                              </p:par>
                              <p:par>
                                <p:cTn id="45" presetID="22" presetClass="entr" presetSubtype="1" fill="hold" grpId="0" nodeType="withEffect">
                                  <p:stCondLst>
                                    <p:cond delay="500"/>
                                  </p:stCondLst>
                                  <p:childTnLst>
                                    <p:set>
                                      <p:cBhvr>
                                        <p:cTn id="46" dur="1" fill="hold">
                                          <p:stCondLst>
                                            <p:cond delay="0"/>
                                          </p:stCondLst>
                                        </p:cTn>
                                        <p:tgtEl>
                                          <p:spTgt spid="7">
                                            <p:graphicEl>
                                              <a:dgm id="{7DBEA463-785D-4981-A0BB-8EED494A884D}"/>
                                            </p:graphicEl>
                                          </p:spTgt>
                                        </p:tgtEl>
                                        <p:attrNameLst>
                                          <p:attrName>style.visibility</p:attrName>
                                        </p:attrNameLst>
                                      </p:cBhvr>
                                      <p:to>
                                        <p:strVal val="visible"/>
                                      </p:to>
                                    </p:set>
                                    <p:animEffect transition="in" filter="wipe(up)">
                                      <p:cBhvr>
                                        <p:cTn id="47" dur="2000"/>
                                        <p:tgtEl>
                                          <p:spTgt spid="7">
                                            <p:graphicEl>
                                              <a:dgm id="{7DBEA463-785D-4981-A0BB-8EED494A884D}"/>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500"/>
                                  </p:stCondLst>
                                  <p:childTnLst>
                                    <p:set>
                                      <p:cBhvr>
                                        <p:cTn id="51" dur="1" fill="hold">
                                          <p:stCondLst>
                                            <p:cond delay="0"/>
                                          </p:stCondLst>
                                        </p:cTn>
                                        <p:tgtEl>
                                          <p:spTgt spid="7">
                                            <p:graphicEl>
                                              <a:dgm id="{7C8F7451-594D-4F7D-9D9B-916FE4F0BF2E}"/>
                                            </p:graphicEl>
                                          </p:spTgt>
                                        </p:tgtEl>
                                        <p:attrNameLst>
                                          <p:attrName>style.visibility</p:attrName>
                                        </p:attrNameLst>
                                      </p:cBhvr>
                                      <p:to>
                                        <p:strVal val="visible"/>
                                      </p:to>
                                    </p:set>
                                    <p:animEffect transition="in" filter="wipe(up)">
                                      <p:cBhvr>
                                        <p:cTn id="52" dur="2000"/>
                                        <p:tgtEl>
                                          <p:spTgt spid="7">
                                            <p:graphicEl>
                                              <a:dgm id="{7C8F7451-594D-4F7D-9D9B-916FE4F0BF2E}"/>
                                            </p:graphicEl>
                                          </p:spTgt>
                                        </p:tgtEl>
                                      </p:cBhvr>
                                    </p:animEffect>
                                  </p:childTnLst>
                                </p:cTn>
                              </p:par>
                              <p:par>
                                <p:cTn id="53" presetID="22" presetClass="entr" presetSubtype="1" fill="hold" grpId="0" nodeType="withEffect">
                                  <p:stCondLst>
                                    <p:cond delay="500"/>
                                  </p:stCondLst>
                                  <p:childTnLst>
                                    <p:set>
                                      <p:cBhvr>
                                        <p:cTn id="54" dur="1" fill="hold">
                                          <p:stCondLst>
                                            <p:cond delay="0"/>
                                          </p:stCondLst>
                                        </p:cTn>
                                        <p:tgtEl>
                                          <p:spTgt spid="7">
                                            <p:graphicEl>
                                              <a:dgm id="{C475612C-C161-45BF-8594-C04A03262BF8}"/>
                                            </p:graphicEl>
                                          </p:spTgt>
                                        </p:tgtEl>
                                        <p:attrNameLst>
                                          <p:attrName>style.visibility</p:attrName>
                                        </p:attrNameLst>
                                      </p:cBhvr>
                                      <p:to>
                                        <p:strVal val="visible"/>
                                      </p:to>
                                    </p:set>
                                    <p:animEffect transition="in" filter="wipe(up)">
                                      <p:cBhvr>
                                        <p:cTn id="55" dur="2000"/>
                                        <p:tgtEl>
                                          <p:spTgt spid="7">
                                            <p:graphicEl>
                                              <a:dgm id="{C475612C-C161-45BF-8594-C04A03262BF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normAutofit fontScale="90000"/>
          </a:bodyPr>
          <a:lstStyle/>
          <a:p>
            <a:r>
              <a:rPr lang="es-ES" dirty="0"/>
              <a:t>PASO 1: </a:t>
            </a:r>
            <a:br>
              <a:rPr lang="es-ES" dirty="0"/>
            </a:br>
            <a:r>
              <a:rPr lang="es-ES" dirty="0"/>
              <a:t>CALCULAR LOS DEVENGOS</a:t>
            </a:r>
            <a:endParaRPr lang="es-ES" sz="4000" dirty="0"/>
          </a:p>
        </p:txBody>
      </p:sp>
      <p:graphicFrame>
        <p:nvGraphicFramePr>
          <p:cNvPr id="4" name="3 Diagrama"/>
          <p:cNvGraphicFramePr/>
          <p:nvPr>
            <p:extLst>
              <p:ext uri="{D42A27DB-BD31-4B8C-83A1-F6EECF244321}">
                <p14:modId xmlns:p14="http://schemas.microsoft.com/office/powerpoint/2010/main" val="1510241781"/>
              </p:ext>
            </p:extLst>
          </p:nvPr>
        </p:nvGraphicFramePr>
        <p:xfrm>
          <a:off x="457200" y="1916832"/>
          <a:ext cx="8229600" cy="43216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86351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500"/>
                                  </p:stCondLst>
                                  <p:childTnLst>
                                    <p:set>
                                      <p:cBhvr>
                                        <p:cTn id="6" dur="1" fill="hold">
                                          <p:stCondLst>
                                            <p:cond delay="0"/>
                                          </p:stCondLst>
                                        </p:cTn>
                                        <p:tgtEl>
                                          <p:spTgt spid="4">
                                            <p:graphicEl>
                                              <a:dgm id="{F5B83233-6A18-4198-B203-8BD518B2C573}"/>
                                            </p:graphicEl>
                                          </p:spTgt>
                                        </p:tgtEl>
                                        <p:attrNameLst>
                                          <p:attrName>style.visibility</p:attrName>
                                        </p:attrNameLst>
                                      </p:cBhvr>
                                      <p:to>
                                        <p:strVal val="visible"/>
                                      </p:to>
                                    </p:set>
                                    <p:anim calcmode="lin" valueType="num">
                                      <p:cBhvr>
                                        <p:cTn id="7" dur="500" fill="hold"/>
                                        <p:tgtEl>
                                          <p:spTgt spid="4">
                                            <p:graphicEl>
                                              <a:dgm id="{F5B83233-6A18-4198-B203-8BD518B2C573}"/>
                                            </p:graphicEl>
                                          </p:spTgt>
                                        </p:tgtEl>
                                        <p:attrNameLst>
                                          <p:attrName>ppt_w</p:attrName>
                                        </p:attrNameLst>
                                      </p:cBhvr>
                                      <p:tavLst>
                                        <p:tav tm="0">
                                          <p:val>
                                            <p:fltVal val="0"/>
                                          </p:val>
                                        </p:tav>
                                        <p:tav tm="100000">
                                          <p:val>
                                            <p:strVal val="#ppt_w"/>
                                          </p:val>
                                        </p:tav>
                                      </p:tavLst>
                                    </p:anim>
                                    <p:anim calcmode="lin" valueType="num">
                                      <p:cBhvr>
                                        <p:cTn id="8" dur="500" fill="hold"/>
                                        <p:tgtEl>
                                          <p:spTgt spid="4">
                                            <p:graphicEl>
                                              <a:dgm id="{F5B83233-6A18-4198-B203-8BD518B2C573}"/>
                                            </p:graphicEl>
                                          </p:spTgt>
                                        </p:tgtEl>
                                        <p:attrNameLst>
                                          <p:attrName>ppt_h</p:attrName>
                                        </p:attrNameLst>
                                      </p:cBhvr>
                                      <p:tavLst>
                                        <p:tav tm="0">
                                          <p:val>
                                            <p:fltVal val="0"/>
                                          </p:val>
                                        </p:tav>
                                        <p:tav tm="100000">
                                          <p:val>
                                            <p:strVal val="#ppt_h"/>
                                          </p:val>
                                        </p:tav>
                                      </p:tavLst>
                                    </p:anim>
                                    <p:animEffect transition="in" filter="fade">
                                      <p:cBhvr>
                                        <p:cTn id="9" dur="500"/>
                                        <p:tgtEl>
                                          <p:spTgt spid="4">
                                            <p:graphicEl>
                                              <a:dgm id="{F5B83233-6A18-4198-B203-8BD518B2C57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normAutofit fontScale="90000"/>
          </a:bodyPr>
          <a:lstStyle/>
          <a:p>
            <a:r>
              <a:rPr lang="es-ES" dirty="0"/>
              <a:t>PASO 2: </a:t>
            </a:r>
            <a:br>
              <a:rPr lang="es-ES" dirty="0"/>
            </a:br>
            <a:r>
              <a:rPr lang="es-ES" dirty="0"/>
              <a:t>CALCULAR LAS BASES DE COTIZACIÓN</a:t>
            </a:r>
            <a:endParaRPr lang="es-ES" sz="4000" dirty="0"/>
          </a:p>
        </p:txBody>
      </p:sp>
      <p:graphicFrame>
        <p:nvGraphicFramePr>
          <p:cNvPr id="6" name="Diagrama 5"/>
          <p:cNvGraphicFramePr/>
          <p:nvPr>
            <p:extLst>
              <p:ext uri="{D42A27DB-BD31-4B8C-83A1-F6EECF244321}">
                <p14:modId xmlns:p14="http://schemas.microsoft.com/office/powerpoint/2010/main" val="2733556574"/>
              </p:ext>
            </p:extLst>
          </p:nvPr>
        </p:nvGraphicFramePr>
        <p:xfrm>
          <a:off x="179512" y="1628800"/>
          <a:ext cx="8784976" cy="4248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0" name="Grupo 9"/>
          <p:cNvGrpSpPr/>
          <p:nvPr/>
        </p:nvGrpSpPr>
        <p:grpSpPr>
          <a:xfrm>
            <a:off x="448994" y="6237312"/>
            <a:ext cx="8237806" cy="369332"/>
            <a:chOff x="448994" y="6237312"/>
            <a:chExt cx="8237806" cy="369332"/>
          </a:xfrm>
        </p:grpSpPr>
        <p:sp>
          <p:nvSpPr>
            <p:cNvPr id="8" name="CuadroTexto 7"/>
            <p:cNvSpPr txBox="1"/>
            <p:nvPr/>
          </p:nvSpPr>
          <p:spPr>
            <a:xfrm>
              <a:off x="448994" y="6237312"/>
              <a:ext cx="8237806"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s-ES" dirty="0"/>
                <a:t>PERO, ¿CÓMO SE CALCULAN CADA UNA DE LAS BASES DE COTIZACIÓN?</a:t>
              </a:r>
            </a:p>
          </p:txBody>
        </p:sp>
        <p:sp>
          <p:nvSpPr>
            <p:cNvPr id="9" name="Flecha derecha 8"/>
            <p:cNvSpPr/>
            <p:nvPr/>
          </p:nvSpPr>
          <p:spPr>
            <a:xfrm>
              <a:off x="7596336" y="6309320"/>
              <a:ext cx="720080" cy="2253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24758103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ox(out)">
                                      <p:cBhvr>
                                        <p:cTn id="13"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normAutofit fontScale="90000"/>
          </a:bodyPr>
          <a:lstStyle/>
          <a:p>
            <a:r>
              <a:rPr lang="es-ES" dirty="0"/>
              <a:t>PASO 2: </a:t>
            </a:r>
            <a:br>
              <a:rPr lang="es-ES" dirty="0"/>
            </a:br>
            <a:r>
              <a:rPr lang="es-ES" dirty="0"/>
              <a:t>CALCULAR LAS BASES DE COTIZACIÓN</a:t>
            </a:r>
            <a:endParaRPr lang="es-ES" sz="4000" dirty="0"/>
          </a:p>
        </p:txBody>
      </p:sp>
      <p:sp>
        <p:nvSpPr>
          <p:cNvPr id="5" name="Marcador de texto 4"/>
          <p:cNvSpPr>
            <a:spLocks noGrp="1"/>
          </p:cNvSpPr>
          <p:nvPr>
            <p:ph type="body" idx="1"/>
          </p:nvPr>
        </p:nvSpPr>
        <p:spPr>
          <a:xfrm>
            <a:off x="179512" y="1659979"/>
            <a:ext cx="4040188" cy="1029791"/>
          </a:xfrm>
        </p:spPr>
        <p:style>
          <a:lnRef idx="2">
            <a:schemeClr val="accent2"/>
          </a:lnRef>
          <a:fillRef idx="1">
            <a:schemeClr val="lt1"/>
          </a:fillRef>
          <a:effectRef idx="0">
            <a:schemeClr val="accent2"/>
          </a:effectRef>
          <a:fontRef idx="minor">
            <a:schemeClr val="dk1"/>
          </a:fontRef>
        </p:style>
        <p:txBody>
          <a:bodyPr anchor="ctr">
            <a:normAutofit fontScale="92500" lnSpcReduction="10000"/>
          </a:bodyPr>
          <a:lstStyle/>
          <a:p>
            <a:pPr algn="ctr"/>
            <a:r>
              <a:rPr lang="es-ES" dirty="0"/>
              <a:t>1. BASE DE COTIZACIÓN POR CONTINGENCIAS COMUNES (SALARIO MENSUAL)</a:t>
            </a:r>
          </a:p>
        </p:txBody>
      </p:sp>
      <p:sp>
        <p:nvSpPr>
          <p:cNvPr id="3" name="2 Marcador de contenido"/>
          <p:cNvSpPr>
            <a:spLocks noGrp="1"/>
          </p:cNvSpPr>
          <p:nvPr>
            <p:ph sz="half" idx="2"/>
          </p:nvPr>
        </p:nvSpPr>
        <p:spPr>
          <a:xfrm>
            <a:off x="4932040" y="1659979"/>
            <a:ext cx="4040188" cy="4981079"/>
          </a:xfrm>
        </p:spPr>
        <p:style>
          <a:lnRef idx="2">
            <a:schemeClr val="dk1"/>
          </a:lnRef>
          <a:fillRef idx="1">
            <a:schemeClr val="lt1"/>
          </a:fillRef>
          <a:effectRef idx="0">
            <a:schemeClr val="dk1"/>
          </a:effectRef>
          <a:fontRef idx="minor">
            <a:schemeClr val="dk1"/>
          </a:fontRef>
        </p:style>
        <p:txBody>
          <a:bodyPr anchor="ctr">
            <a:normAutofit fontScale="77500" lnSpcReduction="20000"/>
          </a:bodyPr>
          <a:lstStyle/>
          <a:p>
            <a:r>
              <a:rPr lang="es-ES" b="1" dirty="0">
                <a:solidFill>
                  <a:srgbClr val="FF0000"/>
                </a:solidFill>
              </a:rPr>
              <a:t>El Plus de locomoción o kilometraje:</a:t>
            </a:r>
            <a:r>
              <a:rPr lang="es-ES" dirty="0"/>
              <a:t> </a:t>
            </a:r>
            <a:r>
              <a:rPr lang="es-ES" u="sng" dirty="0"/>
              <a:t>hasta 0,19€/Km no cotiza, el exceso sí</a:t>
            </a:r>
            <a:r>
              <a:rPr lang="es-ES" dirty="0"/>
              <a:t>. Por ejemplo, si el convenio marca que el kilometraje se pagará a 0,24 €/Km  y a lo largo del mes, el trabajador ha realizado 200 kilómetros, cotizará por 0,05€ el kilómetro que es el exceso: 0,05 x 200 = </a:t>
            </a:r>
            <a:r>
              <a:rPr lang="es-ES" b="1" dirty="0">
                <a:solidFill>
                  <a:srgbClr val="FF0000"/>
                </a:solidFill>
              </a:rPr>
              <a:t>10€ </a:t>
            </a:r>
          </a:p>
          <a:p>
            <a:r>
              <a:rPr lang="es-ES" b="1" dirty="0">
                <a:solidFill>
                  <a:srgbClr val="FF0000"/>
                </a:solidFill>
              </a:rPr>
              <a:t>Las Dietas</a:t>
            </a:r>
            <a:r>
              <a:rPr lang="es-ES" dirty="0">
                <a:solidFill>
                  <a:srgbClr val="FF0000"/>
                </a:solidFill>
              </a:rPr>
              <a:t> </a:t>
            </a:r>
            <a:r>
              <a:rPr lang="es-ES" dirty="0"/>
              <a:t>en municipio distinto de la empresa o del trabajador, no cotiza hasta:</a:t>
            </a:r>
          </a:p>
          <a:p>
            <a:pPr lvl="1"/>
            <a:r>
              <a:rPr lang="es-ES" b="1" u="sng" dirty="0"/>
              <a:t>53,34€/día si pernocta</a:t>
            </a:r>
            <a:r>
              <a:rPr lang="es-ES" dirty="0"/>
              <a:t>. </a:t>
            </a:r>
          </a:p>
          <a:p>
            <a:pPr lvl="1"/>
            <a:r>
              <a:rPr lang="es-ES" b="1" u="sng" dirty="0"/>
              <a:t>26,67/día si no pernocta</a:t>
            </a:r>
            <a:r>
              <a:rPr lang="es-ES" dirty="0"/>
              <a:t>.</a:t>
            </a:r>
          </a:p>
          <a:p>
            <a:pPr lvl="1"/>
            <a:r>
              <a:rPr lang="es-ES" dirty="0"/>
              <a:t>Lo que exceda de estas cantidades SI COTIZA</a:t>
            </a:r>
          </a:p>
          <a:p>
            <a:r>
              <a:rPr lang="es-ES" b="1" dirty="0">
                <a:solidFill>
                  <a:srgbClr val="FF0000"/>
                </a:solidFill>
              </a:rPr>
              <a:t>Indemnizaciones</a:t>
            </a:r>
            <a:r>
              <a:rPr lang="es-ES" dirty="0">
                <a:solidFill>
                  <a:srgbClr val="FF0000"/>
                </a:solidFill>
              </a:rPr>
              <a:t>:</a:t>
            </a:r>
            <a:r>
              <a:rPr lang="es-ES" dirty="0"/>
              <a:t> traslados, despidos… no lo vamos a ver en esta unidad.</a:t>
            </a:r>
          </a:p>
        </p:txBody>
      </p:sp>
      <p:sp>
        <p:nvSpPr>
          <p:cNvPr id="7" name="Marcador de contenido 6"/>
          <p:cNvSpPr>
            <a:spLocks noGrp="1"/>
          </p:cNvSpPr>
          <p:nvPr>
            <p:ph sz="quarter" idx="4"/>
          </p:nvPr>
        </p:nvSpPr>
        <p:spPr>
          <a:xfrm>
            <a:off x="177925" y="2707638"/>
            <a:ext cx="4041775" cy="2924026"/>
          </a:xfrm>
        </p:spPr>
        <p:style>
          <a:lnRef idx="2">
            <a:schemeClr val="accent2"/>
          </a:lnRef>
          <a:fillRef idx="1">
            <a:schemeClr val="lt1"/>
          </a:fillRef>
          <a:effectRef idx="0">
            <a:schemeClr val="accent2"/>
          </a:effectRef>
          <a:fontRef idx="minor">
            <a:schemeClr val="dk1"/>
          </a:fontRef>
        </p:style>
        <p:txBody>
          <a:bodyPr anchor="ctr">
            <a:normAutofit lnSpcReduction="10000"/>
          </a:bodyPr>
          <a:lstStyle/>
          <a:p>
            <a:pPr marL="0" indent="0" algn="ctr">
              <a:buNone/>
            </a:pPr>
            <a:r>
              <a:rPr lang="es-ES" dirty="0"/>
              <a:t>Devengos cotizables del mes</a:t>
            </a:r>
          </a:p>
          <a:p>
            <a:pPr marL="0" indent="0" algn="ctr">
              <a:buNone/>
            </a:pPr>
            <a:r>
              <a:rPr lang="es-ES" dirty="0"/>
              <a:t>+</a:t>
            </a:r>
          </a:p>
          <a:p>
            <a:pPr marL="0" indent="0" algn="ctr">
              <a:buNone/>
            </a:pPr>
            <a:r>
              <a:rPr lang="es-ES" dirty="0"/>
              <a:t>Exceso legal de las percepciones que no cotizan</a:t>
            </a:r>
          </a:p>
          <a:p>
            <a:pPr marL="0" indent="0" algn="ctr">
              <a:buNone/>
            </a:pPr>
            <a:r>
              <a:rPr lang="es-ES" dirty="0"/>
              <a:t>+</a:t>
            </a:r>
          </a:p>
          <a:p>
            <a:pPr marL="0" indent="0" algn="ctr">
              <a:buNone/>
            </a:pPr>
            <a:r>
              <a:rPr lang="es-ES" dirty="0"/>
              <a:t>Parte proporcional o prorrata de pagas extraordinarias</a:t>
            </a:r>
          </a:p>
        </p:txBody>
      </p:sp>
      <p:sp>
        <p:nvSpPr>
          <p:cNvPr id="8" name="Flecha derecha 7"/>
          <p:cNvSpPr/>
          <p:nvPr/>
        </p:nvSpPr>
        <p:spPr>
          <a:xfrm>
            <a:off x="4219700" y="3809611"/>
            <a:ext cx="640332" cy="360040"/>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pic>
        <p:nvPicPr>
          <p:cNvPr id="10" name="Imagen 9"/>
          <p:cNvPicPr>
            <a:picLocks noChangeAspect="1"/>
          </p:cNvPicPr>
          <p:nvPr/>
        </p:nvPicPr>
        <p:blipFill>
          <a:blip r:embed="rId2"/>
          <a:stretch>
            <a:fillRect/>
          </a:stretch>
        </p:blipFill>
        <p:spPr>
          <a:xfrm>
            <a:off x="266212" y="6153336"/>
            <a:ext cx="3865199" cy="487722"/>
          </a:xfrm>
          <a:prstGeom prst="rect">
            <a:avLst/>
          </a:prstGeom>
        </p:spPr>
        <p:style>
          <a:lnRef idx="2">
            <a:schemeClr val="dk1"/>
          </a:lnRef>
          <a:fillRef idx="1">
            <a:schemeClr val="lt1"/>
          </a:fillRef>
          <a:effectRef idx="0">
            <a:schemeClr val="dk1"/>
          </a:effectRef>
          <a:fontRef idx="minor">
            <a:schemeClr val="dk1"/>
          </a:fontRef>
        </p:style>
      </p:pic>
      <p:sp>
        <p:nvSpPr>
          <p:cNvPr id="11" name="Flecha derecha 10"/>
          <p:cNvSpPr/>
          <p:nvPr/>
        </p:nvSpPr>
        <p:spPr>
          <a:xfrm rot="5400000">
            <a:off x="2003999" y="5646456"/>
            <a:ext cx="389624" cy="360040"/>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spTree>
    <p:extLst>
      <p:ext uri="{BB962C8B-B14F-4D97-AF65-F5344CB8AC3E}">
        <p14:creationId xmlns:p14="http://schemas.microsoft.com/office/powerpoint/2010/main" val="22537554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bg/>
                                          </p:spTgt>
                                        </p:tgtEl>
                                        <p:attrNameLst>
                                          <p:attrName>style.visibility</p:attrName>
                                        </p:attrNameLst>
                                      </p:cBhvr>
                                      <p:to>
                                        <p:strVal val="visible"/>
                                      </p:to>
                                    </p:set>
                                    <p:animEffect transition="in" filter="wipe(left)">
                                      <p:cBhvr>
                                        <p:cTn id="10" dur="500"/>
                                        <p:tgtEl>
                                          <p:spTgt spid="3">
                                            <p:bg/>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wipe(left)">
                                      <p:cBhvr>
                                        <p:cTn id="20" dur="500"/>
                                        <p:tgtEl>
                                          <p:spTgt spid="3">
                                            <p:txEl>
                                              <p:pRg st="1" end="1"/>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left)">
                                      <p:cBhvr>
                                        <p:cTn id="23" dur="500"/>
                                        <p:tgtEl>
                                          <p:spTgt spid="3">
                                            <p:txEl>
                                              <p:pRg st="2" end="2"/>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wipe(left)">
                                      <p:cBhvr>
                                        <p:cTn id="26" dur="500"/>
                                        <p:tgtEl>
                                          <p:spTgt spid="3">
                                            <p:txEl>
                                              <p:pRg st="3" end="3"/>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wipe(left)">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wipe(left)">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up)">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up)">
                                      <p:cBhvr>
                                        <p:cTn id="4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8" grpId="0" animBg="1"/>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normAutofit fontScale="90000"/>
          </a:bodyPr>
          <a:lstStyle/>
          <a:p>
            <a:r>
              <a:rPr lang="es-ES" dirty="0"/>
              <a:t>PASO 2: </a:t>
            </a:r>
            <a:br>
              <a:rPr lang="es-ES" dirty="0"/>
            </a:br>
            <a:r>
              <a:rPr lang="es-ES" dirty="0"/>
              <a:t>CALCULAR LAS BASES DE COTIZACIÓN</a:t>
            </a:r>
            <a:endParaRPr lang="es-ES" sz="4000" dirty="0"/>
          </a:p>
        </p:txBody>
      </p:sp>
      <p:sp>
        <p:nvSpPr>
          <p:cNvPr id="5" name="Marcador de texto 4"/>
          <p:cNvSpPr>
            <a:spLocks noGrp="1"/>
          </p:cNvSpPr>
          <p:nvPr>
            <p:ph type="body" idx="1"/>
          </p:nvPr>
        </p:nvSpPr>
        <p:spPr>
          <a:xfrm>
            <a:off x="179512" y="1659979"/>
            <a:ext cx="4040188" cy="1029791"/>
          </a:xfrm>
        </p:spPr>
        <p:style>
          <a:lnRef idx="2">
            <a:schemeClr val="accent2"/>
          </a:lnRef>
          <a:fillRef idx="1">
            <a:schemeClr val="lt1"/>
          </a:fillRef>
          <a:effectRef idx="0">
            <a:schemeClr val="accent2"/>
          </a:effectRef>
          <a:fontRef idx="minor">
            <a:schemeClr val="dk1"/>
          </a:fontRef>
        </p:style>
        <p:txBody>
          <a:bodyPr anchor="ctr">
            <a:normAutofit/>
          </a:bodyPr>
          <a:lstStyle/>
          <a:p>
            <a:pPr algn="ctr"/>
            <a:r>
              <a:rPr lang="es-ES" sz="2000" dirty="0"/>
              <a:t>1. BASE DE COTIZACIÓN POR CONTINGENCIAS COMUNES </a:t>
            </a:r>
            <a:r>
              <a:rPr lang="es-ES" sz="2000" dirty="0">
                <a:solidFill>
                  <a:srgbClr val="FF0000"/>
                </a:solidFill>
              </a:rPr>
              <a:t>BCCC</a:t>
            </a:r>
            <a:r>
              <a:rPr lang="es-ES" sz="2000" dirty="0"/>
              <a:t> (SALARIO MENSUAL)</a:t>
            </a:r>
          </a:p>
        </p:txBody>
      </p:sp>
      <p:sp>
        <p:nvSpPr>
          <p:cNvPr id="7" name="Marcador de contenido 6"/>
          <p:cNvSpPr>
            <a:spLocks noGrp="1"/>
          </p:cNvSpPr>
          <p:nvPr>
            <p:ph sz="quarter" idx="4"/>
          </p:nvPr>
        </p:nvSpPr>
        <p:spPr>
          <a:xfrm>
            <a:off x="177925" y="2689770"/>
            <a:ext cx="4041775" cy="2179390"/>
          </a:xfrm>
        </p:spPr>
        <p:style>
          <a:lnRef idx="2">
            <a:schemeClr val="accent2"/>
          </a:lnRef>
          <a:fillRef idx="1">
            <a:schemeClr val="lt1"/>
          </a:fillRef>
          <a:effectRef idx="0">
            <a:schemeClr val="accent2"/>
          </a:effectRef>
          <a:fontRef idx="minor">
            <a:schemeClr val="dk1"/>
          </a:fontRef>
        </p:style>
        <p:txBody>
          <a:bodyPr anchor="ctr">
            <a:noAutofit/>
          </a:bodyPr>
          <a:lstStyle/>
          <a:p>
            <a:pPr marL="0" indent="0" algn="ctr">
              <a:buNone/>
            </a:pPr>
            <a:r>
              <a:rPr lang="es-ES" sz="1800" dirty="0"/>
              <a:t>Devengos cotizables del mes</a:t>
            </a:r>
          </a:p>
          <a:p>
            <a:pPr marL="0" indent="0" algn="ctr">
              <a:buNone/>
            </a:pPr>
            <a:r>
              <a:rPr lang="es-ES" sz="1800" dirty="0"/>
              <a:t>+</a:t>
            </a:r>
          </a:p>
          <a:p>
            <a:pPr marL="0" indent="0" algn="ctr">
              <a:buNone/>
            </a:pPr>
            <a:r>
              <a:rPr lang="es-ES" sz="1800" dirty="0"/>
              <a:t>Exceso legal de las percepciones que no cotizan</a:t>
            </a:r>
          </a:p>
          <a:p>
            <a:pPr marL="0" indent="0" algn="ctr">
              <a:buNone/>
            </a:pPr>
            <a:r>
              <a:rPr lang="es-ES" sz="1800" dirty="0"/>
              <a:t>+</a:t>
            </a:r>
          </a:p>
          <a:p>
            <a:pPr marL="0" indent="0" algn="ctr">
              <a:buNone/>
            </a:pPr>
            <a:r>
              <a:rPr lang="es-ES" sz="1800" dirty="0"/>
              <a:t>Parte proporcional o prorrata de pagas extraordinarias</a:t>
            </a:r>
          </a:p>
        </p:txBody>
      </p:sp>
      <p:sp>
        <p:nvSpPr>
          <p:cNvPr id="9" name="Marcador de texto 4"/>
          <p:cNvSpPr>
            <a:spLocks noGrp="1"/>
          </p:cNvSpPr>
          <p:nvPr>
            <p:ph type="body" idx="1"/>
          </p:nvPr>
        </p:nvSpPr>
        <p:spPr>
          <a:xfrm>
            <a:off x="177925" y="5050182"/>
            <a:ext cx="4040188" cy="1026909"/>
          </a:xfrm>
        </p:spPr>
        <p:style>
          <a:lnRef idx="2">
            <a:schemeClr val="accent4"/>
          </a:lnRef>
          <a:fillRef idx="1">
            <a:schemeClr val="lt1"/>
          </a:fillRef>
          <a:effectRef idx="0">
            <a:schemeClr val="accent4"/>
          </a:effectRef>
          <a:fontRef idx="minor">
            <a:schemeClr val="dk1"/>
          </a:fontRef>
        </p:style>
        <p:txBody>
          <a:bodyPr anchor="ctr">
            <a:noAutofit/>
          </a:bodyPr>
          <a:lstStyle/>
          <a:p>
            <a:pPr algn="ctr"/>
            <a:r>
              <a:rPr lang="es-ES" sz="2000" dirty="0"/>
              <a:t>2. BASE DE COTIZACIÓN POR CONTINGENCIAS PROFESIONALES </a:t>
            </a:r>
            <a:r>
              <a:rPr lang="es-ES" sz="2000" dirty="0">
                <a:solidFill>
                  <a:srgbClr val="FF0000"/>
                </a:solidFill>
              </a:rPr>
              <a:t>BCCP</a:t>
            </a:r>
          </a:p>
        </p:txBody>
      </p:sp>
      <p:sp>
        <p:nvSpPr>
          <p:cNvPr id="10" name="Marcador de contenido 6"/>
          <p:cNvSpPr>
            <a:spLocks noGrp="1"/>
          </p:cNvSpPr>
          <p:nvPr>
            <p:ph sz="quarter" idx="4"/>
          </p:nvPr>
        </p:nvSpPr>
        <p:spPr>
          <a:xfrm>
            <a:off x="176338" y="6077092"/>
            <a:ext cx="4041775" cy="642244"/>
          </a:xfrm>
        </p:spPr>
        <p:style>
          <a:lnRef idx="2">
            <a:schemeClr val="accent4"/>
          </a:lnRef>
          <a:fillRef idx="1">
            <a:schemeClr val="lt1"/>
          </a:fillRef>
          <a:effectRef idx="0">
            <a:schemeClr val="accent4"/>
          </a:effectRef>
          <a:fontRef idx="minor">
            <a:schemeClr val="dk1"/>
          </a:fontRef>
        </p:style>
        <p:txBody>
          <a:bodyPr anchor="ctr">
            <a:normAutofit/>
          </a:bodyPr>
          <a:lstStyle/>
          <a:p>
            <a:pPr marL="0" indent="0" algn="ctr">
              <a:buNone/>
            </a:pPr>
            <a:r>
              <a:rPr lang="es-ES" sz="1800" dirty="0"/>
              <a:t>BCCC + Horas extraordinarias de mes (todas las que se hagan)</a:t>
            </a:r>
            <a:endParaRPr lang="es-ES" dirty="0"/>
          </a:p>
        </p:txBody>
      </p:sp>
      <p:sp>
        <p:nvSpPr>
          <p:cNvPr id="11" name="Marcador de texto 4"/>
          <p:cNvSpPr>
            <a:spLocks noGrp="1"/>
          </p:cNvSpPr>
          <p:nvPr>
            <p:ph type="body" idx="1"/>
          </p:nvPr>
        </p:nvSpPr>
        <p:spPr>
          <a:xfrm>
            <a:off x="4813433" y="1659979"/>
            <a:ext cx="4040188" cy="1070489"/>
          </a:xfrm>
        </p:spPr>
        <p:style>
          <a:lnRef idx="2">
            <a:schemeClr val="accent3"/>
          </a:lnRef>
          <a:fillRef idx="1">
            <a:schemeClr val="lt1"/>
          </a:fillRef>
          <a:effectRef idx="0">
            <a:schemeClr val="accent3"/>
          </a:effectRef>
          <a:fontRef idx="minor">
            <a:schemeClr val="dk1"/>
          </a:fontRef>
        </p:style>
        <p:txBody>
          <a:bodyPr anchor="ctr">
            <a:noAutofit/>
          </a:bodyPr>
          <a:lstStyle/>
          <a:p>
            <a:pPr algn="ctr"/>
            <a:r>
              <a:rPr lang="es-ES" sz="2000" dirty="0"/>
              <a:t>3. BASE DE COTIZACIÓN POR HORAS EXTRAORDINARIAS NORMALES </a:t>
            </a:r>
            <a:r>
              <a:rPr lang="es-ES" sz="2000" dirty="0">
                <a:solidFill>
                  <a:srgbClr val="FF0000"/>
                </a:solidFill>
              </a:rPr>
              <a:t>BCHE</a:t>
            </a:r>
            <a:r>
              <a:rPr lang="es-ES" sz="2000" dirty="0"/>
              <a:t> </a:t>
            </a:r>
          </a:p>
        </p:txBody>
      </p:sp>
      <p:sp>
        <p:nvSpPr>
          <p:cNvPr id="12" name="Marcador de contenido 6"/>
          <p:cNvSpPr>
            <a:spLocks noGrp="1"/>
          </p:cNvSpPr>
          <p:nvPr>
            <p:ph sz="quarter" idx="4"/>
          </p:nvPr>
        </p:nvSpPr>
        <p:spPr>
          <a:xfrm>
            <a:off x="4813433" y="2730468"/>
            <a:ext cx="4043441" cy="1003250"/>
          </a:xfrm>
        </p:spPr>
        <p:style>
          <a:lnRef idx="2">
            <a:schemeClr val="accent3"/>
          </a:lnRef>
          <a:fillRef idx="1">
            <a:schemeClr val="lt1"/>
          </a:fillRef>
          <a:effectRef idx="0">
            <a:schemeClr val="accent3"/>
          </a:effectRef>
          <a:fontRef idx="minor">
            <a:schemeClr val="dk1"/>
          </a:fontRef>
        </p:style>
        <p:txBody>
          <a:bodyPr anchor="ctr">
            <a:normAutofit/>
          </a:bodyPr>
          <a:lstStyle/>
          <a:p>
            <a:pPr marL="0" indent="0" algn="ctr">
              <a:buNone/>
            </a:pPr>
            <a:r>
              <a:rPr lang="es-ES" sz="1800" dirty="0"/>
              <a:t>Es la suma de las horas extraordinarias normales que se hayan realizado.</a:t>
            </a:r>
            <a:endParaRPr lang="es-ES" dirty="0"/>
          </a:p>
        </p:txBody>
      </p:sp>
      <p:sp>
        <p:nvSpPr>
          <p:cNvPr id="13" name="Marcador de texto 4"/>
          <p:cNvSpPr>
            <a:spLocks noGrp="1"/>
          </p:cNvSpPr>
          <p:nvPr>
            <p:ph type="body" idx="1"/>
          </p:nvPr>
        </p:nvSpPr>
        <p:spPr>
          <a:xfrm>
            <a:off x="4813433" y="4010434"/>
            <a:ext cx="4040188" cy="1039748"/>
          </a:xfrm>
        </p:spPr>
        <p:style>
          <a:lnRef idx="2">
            <a:schemeClr val="accent6"/>
          </a:lnRef>
          <a:fillRef idx="1">
            <a:schemeClr val="lt1"/>
          </a:fillRef>
          <a:effectRef idx="0">
            <a:schemeClr val="accent6"/>
          </a:effectRef>
          <a:fontRef idx="minor">
            <a:schemeClr val="dk1"/>
          </a:fontRef>
        </p:style>
        <p:txBody>
          <a:bodyPr anchor="ctr">
            <a:noAutofit/>
          </a:bodyPr>
          <a:lstStyle/>
          <a:p>
            <a:pPr algn="ctr"/>
            <a:r>
              <a:rPr lang="es-ES" sz="2000" dirty="0"/>
              <a:t>4. BASE DE COTIZACIÓN POR HORAS EXTRAORDINARIAS NORMALES </a:t>
            </a:r>
            <a:r>
              <a:rPr lang="es-ES" sz="2000" dirty="0">
                <a:solidFill>
                  <a:srgbClr val="FF0000"/>
                </a:solidFill>
              </a:rPr>
              <a:t>BCHEFM</a:t>
            </a:r>
            <a:r>
              <a:rPr lang="es-ES" sz="2000" dirty="0"/>
              <a:t> </a:t>
            </a:r>
          </a:p>
        </p:txBody>
      </p:sp>
      <p:sp>
        <p:nvSpPr>
          <p:cNvPr id="14" name="Marcador de contenido 6"/>
          <p:cNvSpPr>
            <a:spLocks noGrp="1"/>
          </p:cNvSpPr>
          <p:nvPr>
            <p:ph sz="quarter" idx="4"/>
          </p:nvPr>
        </p:nvSpPr>
        <p:spPr>
          <a:xfrm>
            <a:off x="4813433" y="5050182"/>
            <a:ext cx="4041775" cy="945828"/>
          </a:xfrm>
        </p:spPr>
        <p:style>
          <a:lnRef idx="2">
            <a:schemeClr val="accent6"/>
          </a:lnRef>
          <a:fillRef idx="1">
            <a:schemeClr val="lt1"/>
          </a:fillRef>
          <a:effectRef idx="0">
            <a:schemeClr val="accent6"/>
          </a:effectRef>
          <a:fontRef idx="minor">
            <a:schemeClr val="dk1"/>
          </a:fontRef>
        </p:style>
        <p:txBody>
          <a:bodyPr anchor="ctr">
            <a:normAutofit/>
          </a:bodyPr>
          <a:lstStyle/>
          <a:p>
            <a:pPr marL="0" indent="0" algn="ctr">
              <a:buNone/>
            </a:pPr>
            <a:r>
              <a:rPr lang="es-ES" sz="1800" dirty="0"/>
              <a:t>Es suma de las horas extraordinarias de fuerza mayor que se hayan realizado</a:t>
            </a:r>
            <a:endParaRPr lang="es-ES" dirty="0"/>
          </a:p>
        </p:txBody>
      </p:sp>
      <p:grpSp>
        <p:nvGrpSpPr>
          <p:cNvPr id="16" name="Grupo 15"/>
          <p:cNvGrpSpPr/>
          <p:nvPr/>
        </p:nvGrpSpPr>
        <p:grpSpPr>
          <a:xfrm>
            <a:off x="4572000" y="6089930"/>
            <a:ext cx="4497645" cy="646331"/>
            <a:chOff x="4355976" y="6089930"/>
            <a:chExt cx="4497645" cy="646331"/>
          </a:xfrm>
        </p:grpSpPr>
        <p:sp>
          <p:nvSpPr>
            <p:cNvPr id="6" name="CuadroTexto 5"/>
            <p:cNvSpPr txBox="1"/>
            <p:nvPr/>
          </p:nvSpPr>
          <p:spPr>
            <a:xfrm>
              <a:off x="4355976" y="6089930"/>
              <a:ext cx="4497645"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S" dirty="0"/>
                <a:t>Tómate unos minutos para copiarte esta diapositiva a una hoja…</a:t>
              </a:r>
            </a:p>
          </p:txBody>
        </p:sp>
        <p:pic>
          <p:nvPicPr>
            <p:cNvPr id="15" name="Imagen 14"/>
            <p:cNvPicPr>
              <a:picLocks noChangeAspect="1"/>
            </p:cNvPicPr>
            <p:nvPr/>
          </p:nvPicPr>
          <p:blipFill>
            <a:blip r:embed="rId2"/>
            <a:stretch>
              <a:fillRect/>
            </a:stretch>
          </p:blipFill>
          <p:spPr>
            <a:xfrm>
              <a:off x="8161957" y="6155756"/>
              <a:ext cx="514677" cy="514677"/>
            </a:xfrm>
            <a:prstGeom prst="rect">
              <a:avLst/>
            </a:prstGeom>
          </p:spPr>
        </p:pic>
      </p:grpSp>
    </p:spTree>
    <p:extLst>
      <p:ext uri="{BB962C8B-B14F-4D97-AF65-F5344CB8AC3E}">
        <p14:creationId xmlns:p14="http://schemas.microsoft.com/office/powerpoint/2010/main" val="22156044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Effect transition="in" filter="fade">
                                      <p:cBhvr>
                                        <p:cTn id="7" dur="500"/>
                                        <p:tgtEl>
                                          <p:spTgt spid="9">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bg/>
                                          </p:spTgt>
                                        </p:tgtEl>
                                        <p:attrNameLst>
                                          <p:attrName>style.visibility</p:attrName>
                                        </p:attrNameLst>
                                      </p:cBhvr>
                                      <p:to>
                                        <p:strVal val="visible"/>
                                      </p:to>
                                    </p:set>
                                    <p:animEffect transition="in" filter="fade">
                                      <p:cBhvr>
                                        <p:cTn id="15" dur="500"/>
                                        <p:tgtEl>
                                          <p:spTgt spid="10">
                                            <p:bg/>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xEl>
                                              <p:pRg st="0" end="0"/>
                                            </p:txEl>
                                          </p:spTgt>
                                        </p:tgtEl>
                                        <p:attrNameLst>
                                          <p:attrName>style.visibility</p:attrName>
                                        </p:attrNameLst>
                                      </p:cBhvr>
                                      <p:to>
                                        <p:strVal val="visible"/>
                                      </p:to>
                                    </p:set>
                                    <p:animEffect transition="in" filter="fade">
                                      <p:cBhvr>
                                        <p:cTn id="18" dur="500"/>
                                        <p:tgtEl>
                                          <p:spTgt spid="10">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bg/>
                                          </p:spTgt>
                                        </p:tgtEl>
                                        <p:attrNameLst>
                                          <p:attrName>style.visibility</p:attrName>
                                        </p:attrNameLst>
                                      </p:cBhvr>
                                      <p:to>
                                        <p:strVal val="visible"/>
                                      </p:to>
                                    </p:set>
                                    <p:animEffect transition="in" filter="fade">
                                      <p:cBhvr>
                                        <p:cTn id="23" dur="500"/>
                                        <p:tgtEl>
                                          <p:spTgt spid="11">
                                            <p:bg/>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xEl>
                                              <p:pRg st="0" end="0"/>
                                            </p:txEl>
                                          </p:spTgt>
                                        </p:tgtEl>
                                        <p:attrNameLst>
                                          <p:attrName>style.visibility</p:attrName>
                                        </p:attrNameLst>
                                      </p:cBhvr>
                                      <p:to>
                                        <p:strVal val="visible"/>
                                      </p:to>
                                    </p:set>
                                    <p:animEffect transition="in" filter="fade">
                                      <p:cBhvr>
                                        <p:cTn id="26" dur="500"/>
                                        <p:tgtEl>
                                          <p:spTgt spid="11">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bg/>
                                          </p:spTgt>
                                        </p:tgtEl>
                                        <p:attrNameLst>
                                          <p:attrName>style.visibility</p:attrName>
                                        </p:attrNameLst>
                                      </p:cBhvr>
                                      <p:to>
                                        <p:strVal val="visible"/>
                                      </p:to>
                                    </p:set>
                                    <p:animEffect transition="in" filter="fade">
                                      <p:cBhvr>
                                        <p:cTn id="31" dur="500"/>
                                        <p:tgtEl>
                                          <p:spTgt spid="12">
                                            <p:bg/>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xEl>
                                              <p:pRg st="0" end="0"/>
                                            </p:txEl>
                                          </p:spTgt>
                                        </p:tgtEl>
                                        <p:attrNameLst>
                                          <p:attrName>style.visibility</p:attrName>
                                        </p:attrNameLst>
                                      </p:cBhvr>
                                      <p:to>
                                        <p:strVal val="visible"/>
                                      </p:to>
                                    </p:set>
                                    <p:animEffect transition="in" filter="fade">
                                      <p:cBhvr>
                                        <p:cTn id="34" dur="500"/>
                                        <p:tgtEl>
                                          <p:spTgt spid="12">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
                                            <p:bg/>
                                          </p:spTgt>
                                        </p:tgtEl>
                                        <p:attrNameLst>
                                          <p:attrName>style.visibility</p:attrName>
                                        </p:attrNameLst>
                                      </p:cBhvr>
                                      <p:to>
                                        <p:strVal val="visible"/>
                                      </p:to>
                                    </p:set>
                                    <p:animEffect transition="in" filter="fade">
                                      <p:cBhvr>
                                        <p:cTn id="39" dur="500"/>
                                        <p:tgtEl>
                                          <p:spTgt spid="13">
                                            <p:bg/>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
                                            <p:txEl>
                                              <p:pRg st="0" end="0"/>
                                            </p:txEl>
                                          </p:spTgt>
                                        </p:tgtEl>
                                        <p:attrNameLst>
                                          <p:attrName>style.visibility</p:attrName>
                                        </p:attrNameLst>
                                      </p:cBhvr>
                                      <p:to>
                                        <p:strVal val="visible"/>
                                      </p:to>
                                    </p:set>
                                    <p:animEffect transition="in" filter="fade">
                                      <p:cBhvr>
                                        <p:cTn id="42" dur="500"/>
                                        <p:tgtEl>
                                          <p:spTgt spid="13">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bg/>
                                          </p:spTgt>
                                        </p:tgtEl>
                                        <p:attrNameLst>
                                          <p:attrName>style.visibility</p:attrName>
                                        </p:attrNameLst>
                                      </p:cBhvr>
                                      <p:to>
                                        <p:strVal val="visible"/>
                                      </p:to>
                                    </p:set>
                                    <p:animEffect transition="in" filter="fade">
                                      <p:cBhvr>
                                        <p:cTn id="47" dur="500"/>
                                        <p:tgtEl>
                                          <p:spTgt spid="14">
                                            <p:bg/>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4">
                                            <p:txEl>
                                              <p:pRg st="0" end="0"/>
                                            </p:txEl>
                                          </p:spTgt>
                                        </p:tgtEl>
                                        <p:attrNameLst>
                                          <p:attrName>style.visibility</p:attrName>
                                        </p:attrNameLst>
                                      </p:cBhvr>
                                      <p:to>
                                        <p:strVal val="visible"/>
                                      </p:to>
                                    </p:set>
                                    <p:animEffect transition="in" filter="fade">
                                      <p:cBhvr>
                                        <p:cTn id="50" dur="500"/>
                                        <p:tgtEl>
                                          <p:spTgt spid="14">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45" presetClass="entr" presetSubtype="0"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2000"/>
                                        <p:tgtEl>
                                          <p:spTgt spid="16"/>
                                        </p:tgtEl>
                                      </p:cBhvr>
                                    </p:animEffect>
                                    <p:anim calcmode="lin" valueType="num">
                                      <p:cBhvr>
                                        <p:cTn id="56" dur="2000" fill="hold"/>
                                        <p:tgtEl>
                                          <p:spTgt spid="16"/>
                                        </p:tgtEl>
                                        <p:attrNameLst>
                                          <p:attrName>ppt_w</p:attrName>
                                        </p:attrNameLst>
                                      </p:cBhvr>
                                      <p:tavLst>
                                        <p:tav tm="0" fmla="#ppt_w*sin(2.5*pi*$)">
                                          <p:val>
                                            <p:fltVal val="0"/>
                                          </p:val>
                                        </p:tav>
                                        <p:tav tm="100000">
                                          <p:val>
                                            <p:fltVal val="1"/>
                                          </p:val>
                                        </p:tav>
                                      </p:tavLst>
                                    </p:anim>
                                    <p:anim calcmode="lin" valueType="num">
                                      <p:cBhvr>
                                        <p:cTn id="57" dur="2000" fill="hold"/>
                                        <p:tgtEl>
                                          <p:spTgt spid="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animBg="1"/>
      <p:bldP spid="10" grpId="0" build="allAtOnce" animBg="1"/>
      <p:bldP spid="11" grpId="0" build="allAtOnce" animBg="1"/>
      <p:bldP spid="12" grpId="0" build="allAtOnce" animBg="1"/>
      <p:bldP spid="13" grpId="0" build="allAtOnce" animBg="1"/>
      <p:bldP spid="14" grpId="0" build="allAtOnce"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normAutofit fontScale="90000"/>
          </a:bodyPr>
          <a:lstStyle/>
          <a:p>
            <a:r>
              <a:rPr lang="es-ES" dirty="0"/>
              <a:t>PASO 2: </a:t>
            </a:r>
            <a:br>
              <a:rPr lang="es-ES" dirty="0"/>
            </a:br>
            <a:r>
              <a:rPr lang="es-ES" sz="4000" dirty="0"/>
              <a:t>¿QUÉ OCURRE SI EL SALARIO ES DIARIO?</a:t>
            </a:r>
          </a:p>
        </p:txBody>
      </p:sp>
      <mc:AlternateContent xmlns:mc="http://schemas.openxmlformats.org/markup-compatibility/2006" xmlns:a14="http://schemas.microsoft.com/office/drawing/2010/main">
        <mc:Choice Requires="a14">
          <p:graphicFrame>
            <p:nvGraphicFramePr>
              <p:cNvPr id="30" name="4 Tabla">
                <a:extLst>
                  <a:ext uri="{FF2B5EF4-FFF2-40B4-BE49-F238E27FC236}">
                    <a16:creationId xmlns:a16="http://schemas.microsoft.com/office/drawing/2014/main" id="{B284F51D-1B51-42A0-914B-C8A7E511C40E}"/>
                  </a:ext>
                </a:extLst>
              </p:cNvPr>
              <p:cNvGraphicFramePr>
                <a:graphicFrameLocks noGrp="1"/>
              </p:cNvGraphicFramePr>
              <p:nvPr>
                <p:extLst>
                  <p:ext uri="{D42A27DB-BD31-4B8C-83A1-F6EECF244321}">
                    <p14:modId xmlns:p14="http://schemas.microsoft.com/office/powerpoint/2010/main" val="3126906451"/>
                  </p:ext>
                </p:extLst>
              </p:nvPr>
            </p:nvGraphicFramePr>
            <p:xfrm>
              <a:off x="457200" y="1702151"/>
              <a:ext cx="8229600" cy="2972806"/>
            </p:xfrm>
            <a:graphic>
              <a:graphicData uri="http://schemas.openxmlformats.org/drawingml/2006/table">
                <a:tbl>
                  <a:tblPr firstRow="1" bandRow="1">
                    <a:tableStyleId>{912C8C85-51F0-491E-9774-3900AFEF0FD7}</a:tableStyleId>
                  </a:tblPr>
                  <a:tblGrid>
                    <a:gridCol w="8229600">
                      <a:extLst>
                        <a:ext uri="{9D8B030D-6E8A-4147-A177-3AD203B41FA5}">
                          <a16:colId xmlns:a16="http://schemas.microsoft.com/office/drawing/2014/main" val="20000"/>
                        </a:ext>
                      </a:extLst>
                    </a:gridCol>
                  </a:tblGrid>
                  <a:tr h="754883">
                    <a:tc>
                      <a:txBody>
                        <a:bodyPr/>
                        <a:lstStyle/>
                        <a:p>
                          <a:pPr algn="ctr"/>
                          <a:r>
                            <a:rPr lang="es-ES" sz="1800" dirty="0"/>
                            <a:t>BCCC SALARIO DIARIO</a:t>
                          </a:r>
                        </a:p>
                      </a:txBody>
                      <a:tcPr anchor="ctr"/>
                    </a:tc>
                    <a:extLst>
                      <a:ext uri="{0D108BD9-81ED-4DB2-BD59-A6C34878D82A}">
                        <a16:rowId xmlns:a16="http://schemas.microsoft.com/office/drawing/2014/main" val="10000"/>
                      </a:ext>
                    </a:extLst>
                  </a:tr>
                  <a:tr h="754883">
                    <a:tc>
                      <a:txBody>
                        <a:bodyPr/>
                        <a:lstStyle/>
                        <a:p>
                          <a:pPr algn="ctr"/>
                          <a:r>
                            <a:rPr lang="es-ES" sz="1800" dirty="0"/>
                            <a:t>Suma de los devengos cotizables diarios (28, 29, 30 o 31 días)</a:t>
                          </a:r>
                        </a:p>
                        <a:p>
                          <a:pPr algn="ctr"/>
                          <a:r>
                            <a:rPr lang="es-ES" sz="1800" dirty="0"/>
                            <a:t>+</a:t>
                          </a:r>
                        </a:p>
                        <a:p>
                          <a:pPr algn="ctr"/>
                          <a:r>
                            <a:rPr lang="es-ES" sz="1800" dirty="0"/>
                            <a:t>Exceso legal de las percepciones que no cotizan diario</a:t>
                          </a:r>
                        </a:p>
                        <a:p>
                          <a:pPr algn="ctr"/>
                          <a:r>
                            <a:rPr lang="es-ES" sz="1800" dirty="0"/>
                            <a:t>+</a:t>
                          </a:r>
                        </a:p>
                        <a:p>
                          <a:pPr algn="ctr"/>
                          <a:r>
                            <a:rPr lang="es-ES" sz="1800" dirty="0"/>
                            <a:t>Parte</a:t>
                          </a:r>
                          <a:r>
                            <a:rPr lang="es-ES" sz="1800" baseline="0" dirty="0"/>
                            <a:t> proporcional de pagas extraordinarias</a:t>
                          </a:r>
                          <a:endParaRPr lang="es-ES" sz="1800" dirty="0"/>
                        </a:p>
                      </a:txBody>
                      <a:tcPr anchor="ctr"/>
                    </a:tc>
                    <a:extLst>
                      <a:ext uri="{0D108BD9-81ED-4DB2-BD59-A6C34878D82A}">
                        <a16:rowId xmlns:a16="http://schemas.microsoft.com/office/drawing/2014/main" val="10001"/>
                      </a:ext>
                    </a:extLst>
                  </a:tr>
                  <a:tr h="754883">
                    <a:tc>
                      <a:txBody>
                        <a:bodyPr/>
                        <a:lstStyle/>
                        <a:p>
                          <a:pPr algn="ctr"/>
                          <a14:m>
                            <m:oMathPara xmlns:m="http://schemas.openxmlformats.org/officeDocument/2006/math">
                              <m:oMathParaPr>
                                <m:jc m:val="centerGroup"/>
                              </m:oMathParaPr>
                              <m:oMath xmlns:m="http://schemas.openxmlformats.org/officeDocument/2006/math">
                                <m:r>
                                  <a:rPr kumimoji="0" lang="es-ES" sz="1800" u="none" strike="noStrike" kern="1200" cap="none" spc="0" normalizeH="0" baseline="0" noProof="0" smtClean="0">
                                    <a:ln>
                                      <a:noFill/>
                                    </a:ln>
                                    <a:effectLst/>
                                    <a:uLnTx/>
                                    <a:uFillTx/>
                                    <a:latin typeface="Cambria Math" panose="02040503050406030204" pitchFamily="18" charset="0"/>
                                  </a:rPr>
                                  <m:t>𝑃𝑎𝑟𝑡𝑒</m:t>
                                </m:r>
                                <m:r>
                                  <a:rPr kumimoji="0" lang="es-ES" sz="1800" u="none" strike="noStrike" kern="1200" cap="none" spc="0" normalizeH="0" baseline="0" noProof="0" smtClean="0">
                                    <a:ln>
                                      <a:noFill/>
                                    </a:ln>
                                    <a:effectLst/>
                                    <a:uLnTx/>
                                    <a:uFillTx/>
                                    <a:latin typeface="Cambria Math" panose="02040503050406030204" pitchFamily="18" charset="0"/>
                                  </a:rPr>
                                  <m:t> </m:t>
                                </m:r>
                                <m:r>
                                  <a:rPr kumimoji="0" lang="es-ES" sz="1800" u="none" strike="noStrike" kern="1200" cap="none" spc="0" normalizeH="0" baseline="0" noProof="0" smtClean="0">
                                    <a:ln>
                                      <a:noFill/>
                                    </a:ln>
                                    <a:effectLst/>
                                    <a:uLnTx/>
                                    <a:uFillTx/>
                                    <a:latin typeface="Cambria Math" panose="02040503050406030204" pitchFamily="18" charset="0"/>
                                  </a:rPr>
                                  <m:t>𝑝𝑟𝑜𝑝𝑜𝑟𝑐𝑖𝑜𝑛𝑎𝑙</m:t>
                                </m:r>
                                <m:r>
                                  <a:rPr kumimoji="0" lang="es-ES" sz="1800" u="none" strike="noStrike" kern="1200" cap="none" spc="0" normalizeH="0" baseline="0" noProof="0" smtClean="0">
                                    <a:ln>
                                      <a:noFill/>
                                    </a:ln>
                                    <a:effectLst/>
                                    <a:uLnTx/>
                                    <a:uFillTx/>
                                    <a:latin typeface="Cambria Math" panose="02040503050406030204" pitchFamily="18" charset="0"/>
                                  </a:rPr>
                                  <m:t> </m:t>
                                </m:r>
                                <m:r>
                                  <a:rPr kumimoji="0" lang="es-ES" sz="1800" u="none" strike="noStrike" kern="1200" cap="none" spc="0" normalizeH="0" baseline="0" noProof="0" smtClean="0">
                                    <a:ln>
                                      <a:noFill/>
                                    </a:ln>
                                    <a:effectLst/>
                                    <a:uLnTx/>
                                    <a:uFillTx/>
                                    <a:latin typeface="Cambria Math" panose="02040503050406030204" pitchFamily="18" charset="0"/>
                                  </a:rPr>
                                  <m:t>𝑑𝑒</m:t>
                                </m:r>
                                <m:r>
                                  <a:rPr kumimoji="0" lang="es-ES" sz="1800" u="none" strike="noStrike" kern="1200" cap="none" spc="0" normalizeH="0" baseline="0" noProof="0" smtClean="0">
                                    <a:ln>
                                      <a:noFill/>
                                    </a:ln>
                                    <a:effectLst/>
                                    <a:uLnTx/>
                                    <a:uFillTx/>
                                    <a:latin typeface="Cambria Math" panose="02040503050406030204" pitchFamily="18" charset="0"/>
                                  </a:rPr>
                                  <m:t> </m:t>
                                </m:r>
                                <m:r>
                                  <a:rPr kumimoji="0" lang="es-ES" sz="1800" u="none" strike="noStrike" kern="1200" cap="none" spc="0" normalizeH="0" baseline="0" noProof="0" smtClean="0">
                                    <a:ln>
                                      <a:noFill/>
                                    </a:ln>
                                    <a:effectLst/>
                                    <a:uLnTx/>
                                    <a:uFillTx/>
                                    <a:latin typeface="Cambria Math" panose="02040503050406030204" pitchFamily="18" charset="0"/>
                                  </a:rPr>
                                  <m:t>𝑃</m:t>
                                </m:r>
                                <m:r>
                                  <a:rPr kumimoji="0" lang="es-ES" sz="1800" u="none" strike="noStrike" kern="1200" cap="none" spc="0" normalizeH="0" baseline="0" noProof="0" smtClean="0">
                                    <a:ln>
                                      <a:noFill/>
                                    </a:ln>
                                    <a:effectLst/>
                                    <a:uLnTx/>
                                    <a:uFillTx/>
                                    <a:latin typeface="Cambria Math" panose="02040503050406030204" pitchFamily="18" charset="0"/>
                                  </a:rPr>
                                  <m:t>.</m:t>
                                </m:r>
                                <m:r>
                                  <a:rPr kumimoji="0" lang="es-ES" sz="1800" u="none" strike="noStrike" kern="1200" cap="none" spc="0" normalizeH="0" baseline="0" noProof="0" smtClean="0">
                                    <a:ln>
                                      <a:noFill/>
                                    </a:ln>
                                    <a:effectLst/>
                                    <a:uLnTx/>
                                    <a:uFillTx/>
                                    <a:latin typeface="Cambria Math" panose="02040503050406030204" pitchFamily="18" charset="0"/>
                                  </a:rPr>
                                  <m:t>𝐸</m:t>
                                </m:r>
                                <m:r>
                                  <a:rPr kumimoji="0" lang="es-ES" sz="1800" u="none" strike="noStrike" kern="1200" cap="none" spc="0" normalizeH="0" baseline="0" noProof="0" smtClean="0">
                                    <a:ln>
                                      <a:noFill/>
                                    </a:ln>
                                    <a:effectLst/>
                                    <a:uLnTx/>
                                    <a:uFillTx/>
                                    <a:latin typeface="Cambria Math" panose="02040503050406030204" pitchFamily="18" charset="0"/>
                                  </a:rPr>
                                  <m:t>. = </m:t>
                                </m:r>
                                <m:f>
                                  <m:fPr>
                                    <m:ctrlPr>
                                      <a:rPr kumimoji="0" lang="es-ES" sz="1800" i="1" u="none" strike="noStrike" kern="1200" cap="none" spc="0" normalizeH="0" baseline="0" noProof="0" smtClean="0">
                                        <a:ln>
                                          <a:noFill/>
                                        </a:ln>
                                        <a:effectLst/>
                                        <a:uLnTx/>
                                        <a:uFillTx/>
                                        <a:latin typeface="Cambria Math" panose="02040503050406030204" pitchFamily="18" charset="0"/>
                                      </a:rPr>
                                    </m:ctrlPr>
                                  </m:fPr>
                                  <m:num>
                                    <m:r>
                                      <a:rPr kumimoji="0" lang="es-ES" sz="1800" u="none" strike="noStrike" kern="1200" cap="none" spc="0" normalizeH="0" baseline="0" noProof="0" smtClean="0">
                                        <a:ln>
                                          <a:noFill/>
                                        </a:ln>
                                        <a:effectLst/>
                                        <a:uLnTx/>
                                        <a:uFillTx/>
                                        <a:latin typeface="Cambria Math" panose="02040503050406030204" pitchFamily="18" charset="0"/>
                                      </a:rPr>
                                      <m:t>𝑃</m:t>
                                    </m:r>
                                    <m:r>
                                      <a:rPr kumimoji="0" lang="es-ES" sz="1800" u="none" strike="noStrike" kern="1200" cap="none" spc="0" normalizeH="0" baseline="0" noProof="0" smtClean="0">
                                        <a:ln>
                                          <a:noFill/>
                                        </a:ln>
                                        <a:effectLst/>
                                        <a:uLnTx/>
                                        <a:uFillTx/>
                                        <a:latin typeface="Cambria Math" panose="02040503050406030204" pitchFamily="18" charset="0"/>
                                      </a:rPr>
                                      <m:t>.</m:t>
                                    </m:r>
                                    <m:r>
                                      <a:rPr kumimoji="0" lang="es-ES" sz="1800" u="none" strike="noStrike" kern="1200" cap="none" spc="0" normalizeH="0" baseline="0" noProof="0" smtClean="0">
                                        <a:ln>
                                          <a:noFill/>
                                        </a:ln>
                                        <a:effectLst/>
                                        <a:uLnTx/>
                                        <a:uFillTx/>
                                        <a:latin typeface="Cambria Math" panose="02040503050406030204" pitchFamily="18" charset="0"/>
                                      </a:rPr>
                                      <m:t>𝐸</m:t>
                                    </m:r>
                                    <m:r>
                                      <a:rPr kumimoji="0" lang="es-ES" sz="1800" u="none" strike="noStrike" kern="1200" cap="none" spc="0" normalizeH="0" baseline="0" noProof="0" smtClean="0">
                                        <a:ln>
                                          <a:noFill/>
                                        </a:ln>
                                        <a:effectLst/>
                                        <a:uLnTx/>
                                        <a:uFillTx/>
                                        <a:latin typeface="Cambria Math" panose="02040503050406030204" pitchFamily="18" charset="0"/>
                                      </a:rPr>
                                      <m:t>. </m:t>
                                    </m:r>
                                    <m:r>
                                      <a:rPr kumimoji="0" lang="es-ES" sz="1800" u="none" strike="noStrike" kern="1200" cap="none" spc="0" normalizeH="0" baseline="0" noProof="0" smtClean="0">
                                        <a:ln>
                                          <a:noFill/>
                                        </a:ln>
                                        <a:effectLst/>
                                        <a:uLnTx/>
                                        <a:uFillTx/>
                                        <a:latin typeface="Cambria Math" panose="02040503050406030204" pitchFamily="18" charset="0"/>
                                      </a:rPr>
                                      <m:t>𝑥</m:t>
                                    </m:r>
                                    <m:r>
                                      <a:rPr kumimoji="0" lang="es-ES" sz="1800" u="none" strike="noStrike" kern="1200" cap="none" spc="0" normalizeH="0" baseline="0" noProof="0" smtClean="0">
                                        <a:ln>
                                          <a:noFill/>
                                        </a:ln>
                                        <a:effectLst/>
                                        <a:uLnTx/>
                                        <a:uFillTx/>
                                        <a:latin typeface="Cambria Math" panose="02040503050406030204" pitchFamily="18" charset="0"/>
                                      </a:rPr>
                                      <m:t> 2</m:t>
                                    </m:r>
                                  </m:num>
                                  <m:den>
                                    <m:r>
                                      <a:rPr kumimoji="0" lang="es-ES" sz="1800" u="none" strike="noStrike" kern="1200" cap="none" spc="0" normalizeH="0" baseline="0" noProof="0" smtClean="0">
                                        <a:ln>
                                          <a:noFill/>
                                        </a:ln>
                                        <a:effectLst/>
                                        <a:uLnTx/>
                                        <a:uFillTx/>
                                        <a:latin typeface="Cambria Math" panose="02040503050406030204" pitchFamily="18" charset="0"/>
                                      </a:rPr>
                                      <m:t>365</m:t>
                                    </m:r>
                                  </m:den>
                                </m:f>
                              </m:oMath>
                            </m:oMathPara>
                          </a14:m>
                          <a:endParaRPr lang="es-ES" sz="1800" dirty="0"/>
                        </a:p>
                      </a:txBody>
                      <a:tcPr anchor="ctr"/>
                    </a:tc>
                    <a:extLst>
                      <a:ext uri="{0D108BD9-81ED-4DB2-BD59-A6C34878D82A}">
                        <a16:rowId xmlns:a16="http://schemas.microsoft.com/office/drawing/2014/main" val="10002"/>
                      </a:ext>
                    </a:extLst>
                  </a:tr>
                </a:tbl>
              </a:graphicData>
            </a:graphic>
          </p:graphicFrame>
        </mc:Choice>
        <mc:Fallback xmlns="">
          <p:graphicFrame>
            <p:nvGraphicFramePr>
              <p:cNvPr id="30" name="4 Tabla">
                <a:extLst>
                  <a:ext uri="{FF2B5EF4-FFF2-40B4-BE49-F238E27FC236}">
                    <a16:creationId xmlns:a16="http://schemas.microsoft.com/office/drawing/2014/main" id="{B284F51D-1B51-42A0-914B-C8A7E511C40E}"/>
                  </a:ext>
                </a:extLst>
              </p:cNvPr>
              <p:cNvGraphicFramePr>
                <a:graphicFrameLocks noGrp="1"/>
              </p:cNvGraphicFramePr>
              <p:nvPr>
                <p:extLst>
                  <p:ext uri="{D42A27DB-BD31-4B8C-83A1-F6EECF244321}">
                    <p14:modId xmlns:p14="http://schemas.microsoft.com/office/powerpoint/2010/main" val="3126906451"/>
                  </p:ext>
                </p:extLst>
              </p:nvPr>
            </p:nvGraphicFramePr>
            <p:xfrm>
              <a:off x="457200" y="1702151"/>
              <a:ext cx="8229600" cy="2972806"/>
            </p:xfrm>
            <a:graphic>
              <a:graphicData uri="http://schemas.openxmlformats.org/drawingml/2006/table">
                <a:tbl>
                  <a:tblPr firstRow="1" bandRow="1">
                    <a:tableStyleId>{912C8C85-51F0-491E-9774-3900AFEF0FD7}</a:tableStyleId>
                  </a:tblPr>
                  <a:tblGrid>
                    <a:gridCol w="8229600">
                      <a:extLst>
                        <a:ext uri="{9D8B030D-6E8A-4147-A177-3AD203B41FA5}">
                          <a16:colId xmlns:a16="http://schemas.microsoft.com/office/drawing/2014/main" val="20000"/>
                        </a:ext>
                      </a:extLst>
                    </a:gridCol>
                  </a:tblGrid>
                  <a:tr h="754883">
                    <a:tc>
                      <a:txBody>
                        <a:bodyPr/>
                        <a:lstStyle/>
                        <a:p>
                          <a:pPr algn="ctr"/>
                          <a:r>
                            <a:rPr lang="es-ES" sz="1800" dirty="0"/>
                            <a:t>BCCC SALARIO DIARIO</a:t>
                          </a:r>
                        </a:p>
                      </a:txBody>
                      <a:tcPr anchor="ctr"/>
                    </a:tc>
                    <a:extLst>
                      <a:ext uri="{0D108BD9-81ED-4DB2-BD59-A6C34878D82A}">
                        <a16:rowId xmlns:a16="http://schemas.microsoft.com/office/drawing/2014/main" val="10000"/>
                      </a:ext>
                    </a:extLst>
                  </a:tr>
                  <a:tr h="1463040">
                    <a:tc>
                      <a:txBody>
                        <a:bodyPr/>
                        <a:lstStyle/>
                        <a:p>
                          <a:pPr algn="ctr"/>
                          <a:r>
                            <a:rPr lang="es-ES" sz="1800" dirty="0"/>
                            <a:t>Suma de los devengos cotizables diarios (28, 29, 30 o 31 días)</a:t>
                          </a:r>
                        </a:p>
                        <a:p>
                          <a:pPr algn="ctr"/>
                          <a:r>
                            <a:rPr lang="es-ES" sz="1800" dirty="0"/>
                            <a:t>+</a:t>
                          </a:r>
                        </a:p>
                        <a:p>
                          <a:pPr algn="ctr"/>
                          <a:r>
                            <a:rPr lang="es-ES" sz="1800" dirty="0"/>
                            <a:t>Exceso legal de las percepciones que no cotizan diario</a:t>
                          </a:r>
                        </a:p>
                        <a:p>
                          <a:pPr algn="ctr"/>
                          <a:r>
                            <a:rPr lang="es-ES" sz="1800" dirty="0"/>
                            <a:t>+</a:t>
                          </a:r>
                        </a:p>
                        <a:p>
                          <a:pPr algn="ctr"/>
                          <a:r>
                            <a:rPr lang="es-ES" sz="1800" dirty="0"/>
                            <a:t>Parte</a:t>
                          </a:r>
                          <a:r>
                            <a:rPr lang="es-ES" sz="1800" baseline="0" dirty="0"/>
                            <a:t> proporcional de pagas extraordinarias</a:t>
                          </a:r>
                          <a:endParaRPr lang="es-ES" sz="1800" dirty="0"/>
                        </a:p>
                      </a:txBody>
                      <a:tcPr anchor="ctr"/>
                    </a:tc>
                    <a:extLst>
                      <a:ext uri="{0D108BD9-81ED-4DB2-BD59-A6C34878D82A}">
                        <a16:rowId xmlns:a16="http://schemas.microsoft.com/office/drawing/2014/main" val="10001"/>
                      </a:ext>
                    </a:extLst>
                  </a:tr>
                  <a:tr h="754883">
                    <a:tc>
                      <a:txBody>
                        <a:bodyPr/>
                        <a:lstStyle/>
                        <a:p>
                          <a:endParaRPr lang="es-ES"/>
                        </a:p>
                      </a:txBody>
                      <a:tcPr anchor="ctr">
                        <a:blipFill>
                          <a:blip r:embed="rId2"/>
                          <a:stretch>
                            <a:fillRect l="-74" t="-294355" r="-148" b="-1613"/>
                          </a:stretch>
                        </a:blipFill>
                      </a:tcPr>
                    </a:tc>
                    <a:extLst>
                      <a:ext uri="{0D108BD9-81ED-4DB2-BD59-A6C34878D82A}">
                        <a16:rowId xmlns:a16="http://schemas.microsoft.com/office/drawing/2014/main" val="10002"/>
                      </a:ext>
                    </a:extLst>
                  </a:tr>
                </a:tbl>
              </a:graphicData>
            </a:graphic>
          </p:graphicFrame>
        </mc:Fallback>
      </mc:AlternateContent>
      <p:graphicFrame>
        <p:nvGraphicFramePr>
          <p:cNvPr id="31" name="4 Tabla">
            <a:extLst>
              <a:ext uri="{FF2B5EF4-FFF2-40B4-BE49-F238E27FC236}">
                <a16:creationId xmlns:a16="http://schemas.microsoft.com/office/drawing/2014/main" id="{AB9BD366-E67F-4583-BC1E-1028D16437FF}"/>
              </a:ext>
            </a:extLst>
          </p:cNvPr>
          <p:cNvGraphicFramePr>
            <a:graphicFrameLocks noGrp="1"/>
          </p:cNvGraphicFramePr>
          <p:nvPr>
            <p:extLst>
              <p:ext uri="{D42A27DB-BD31-4B8C-83A1-F6EECF244321}">
                <p14:modId xmlns:p14="http://schemas.microsoft.com/office/powerpoint/2010/main" val="2979289719"/>
              </p:ext>
            </p:extLst>
          </p:nvPr>
        </p:nvGraphicFramePr>
        <p:xfrm>
          <a:off x="457200" y="4674957"/>
          <a:ext cx="8229600" cy="1509766"/>
        </p:xfrm>
        <a:graphic>
          <a:graphicData uri="http://schemas.openxmlformats.org/drawingml/2006/table">
            <a:tbl>
              <a:tblPr firstRow="1" bandRow="1">
                <a:tableStyleId>{93296810-A885-4BE3-A3E7-6D5BEEA58F35}</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833768425"/>
                    </a:ext>
                  </a:extLst>
                </a:gridCol>
                <a:gridCol w="2743200">
                  <a:extLst>
                    <a:ext uri="{9D8B030D-6E8A-4147-A177-3AD203B41FA5}">
                      <a16:colId xmlns:a16="http://schemas.microsoft.com/office/drawing/2014/main" val="349350616"/>
                    </a:ext>
                  </a:extLst>
                </a:gridCol>
              </a:tblGrid>
              <a:tr h="754883">
                <a:tc>
                  <a:txBody>
                    <a:bodyPr/>
                    <a:lstStyle/>
                    <a:p>
                      <a:pPr algn="ctr"/>
                      <a:r>
                        <a:rPr lang="es-ES" sz="1800" dirty="0"/>
                        <a:t>BCCP SALARIO DIARIO</a:t>
                      </a:r>
                    </a:p>
                  </a:txBody>
                  <a:tcPr anchor="ctr"/>
                </a:tc>
                <a:tc>
                  <a:txBody>
                    <a:bodyPr/>
                    <a:lstStyle/>
                    <a:p>
                      <a:pPr algn="ctr"/>
                      <a:r>
                        <a:rPr lang="es-ES" sz="1800" dirty="0"/>
                        <a:t>BCHE</a:t>
                      </a:r>
                    </a:p>
                  </a:txBody>
                  <a:tcPr anchor="ctr"/>
                </a:tc>
                <a:tc>
                  <a:txBody>
                    <a:bodyPr/>
                    <a:lstStyle/>
                    <a:p>
                      <a:pPr algn="ctr"/>
                      <a:r>
                        <a:rPr lang="es-ES" sz="1800" dirty="0"/>
                        <a:t>BCHEFM</a:t>
                      </a:r>
                    </a:p>
                  </a:txBody>
                  <a:tcPr anchor="ctr"/>
                </a:tc>
                <a:extLst>
                  <a:ext uri="{0D108BD9-81ED-4DB2-BD59-A6C34878D82A}">
                    <a16:rowId xmlns:a16="http://schemas.microsoft.com/office/drawing/2014/main" val="10000"/>
                  </a:ext>
                </a:extLst>
              </a:tr>
              <a:tr h="7548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800" dirty="0"/>
                        <a:t>BCCC Salario Diario + Horas Extraordinarias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800" dirty="0"/>
                        <a:t>Suma de las HE realizadas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800" dirty="0"/>
                        <a:t>Suma de las HEFM realizadas</a:t>
                      </a:r>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8846837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1500" fill="hold"/>
                                        <p:tgtEl>
                                          <p:spTgt spid="30"/>
                                        </p:tgtEl>
                                        <p:attrNameLst>
                                          <p:attrName>ppt_w</p:attrName>
                                        </p:attrNameLst>
                                      </p:cBhvr>
                                      <p:tavLst>
                                        <p:tav tm="0">
                                          <p:val>
                                            <p:fltVal val="0"/>
                                          </p:val>
                                        </p:tav>
                                        <p:tav tm="100000">
                                          <p:val>
                                            <p:strVal val="#ppt_w"/>
                                          </p:val>
                                        </p:tav>
                                      </p:tavLst>
                                    </p:anim>
                                    <p:anim calcmode="lin" valueType="num">
                                      <p:cBhvr>
                                        <p:cTn id="8" dur="1500" fill="hold"/>
                                        <p:tgtEl>
                                          <p:spTgt spid="30"/>
                                        </p:tgtEl>
                                        <p:attrNameLst>
                                          <p:attrName>ppt_h</p:attrName>
                                        </p:attrNameLst>
                                      </p:cBhvr>
                                      <p:tavLst>
                                        <p:tav tm="0">
                                          <p:val>
                                            <p:fltVal val="0"/>
                                          </p:val>
                                        </p:tav>
                                        <p:tav tm="100000">
                                          <p:val>
                                            <p:strVal val="#ppt_h"/>
                                          </p:val>
                                        </p:tav>
                                      </p:tavLst>
                                    </p:anim>
                                    <p:animEffect transition="in" filter="fade">
                                      <p:cBhvr>
                                        <p:cTn id="9" dur="1500"/>
                                        <p:tgtEl>
                                          <p:spTgt spid="30"/>
                                        </p:tgtEl>
                                      </p:cBhvr>
                                    </p:animEffect>
                                  </p:childTnLst>
                                </p:cTn>
                              </p:par>
                            </p:childTnLst>
                          </p:cTn>
                        </p:par>
                        <p:par>
                          <p:cTn id="10" fill="hold">
                            <p:stCondLst>
                              <p:cond delay="1500"/>
                            </p:stCondLst>
                            <p:childTnLst>
                              <p:par>
                                <p:cTn id="11" presetID="53" presetClass="entr" presetSubtype="16"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p:cTn id="13" dur="1500" fill="hold"/>
                                        <p:tgtEl>
                                          <p:spTgt spid="31"/>
                                        </p:tgtEl>
                                        <p:attrNameLst>
                                          <p:attrName>ppt_w</p:attrName>
                                        </p:attrNameLst>
                                      </p:cBhvr>
                                      <p:tavLst>
                                        <p:tav tm="0">
                                          <p:val>
                                            <p:fltVal val="0"/>
                                          </p:val>
                                        </p:tav>
                                        <p:tav tm="100000">
                                          <p:val>
                                            <p:strVal val="#ppt_w"/>
                                          </p:val>
                                        </p:tav>
                                      </p:tavLst>
                                    </p:anim>
                                    <p:anim calcmode="lin" valueType="num">
                                      <p:cBhvr>
                                        <p:cTn id="14" dur="1500" fill="hold"/>
                                        <p:tgtEl>
                                          <p:spTgt spid="31"/>
                                        </p:tgtEl>
                                        <p:attrNameLst>
                                          <p:attrName>ppt_h</p:attrName>
                                        </p:attrNameLst>
                                      </p:cBhvr>
                                      <p:tavLst>
                                        <p:tav tm="0">
                                          <p:val>
                                            <p:fltVal val="0"/>
                                          </p:val>
                                        </p:tav>
                                        <p:tav tm="100000">
                                          <p:val>
                                            <p:strVal val="#ppt_h"/>
                                          </p:val>
                                        </p:tav>
                                      </p:tavLst>
                                    </p:anim>
                                    <p:animEffect transition="in" filter="fade">
                                      <p:cBhvr>
                                        <p:cTn id="15" dur="1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normAutofit fontScale="90000"/>
          </a:bodyPr>
          <a:lstStyle/>
          <a:p>
            <a:r>
              <a:rPr lang="es-ES" dirty="0"/>
              <a:t>PASO 2: </a:t>
            </a:r>
            <a:br>
              <a:rPr lang="es-ES" dirty="0"/>
            </a:br>
            <a:r>
              <a:rPr lang="es-ES" dirty="0"/>
              <a:t>CALCULAR LAS BASES DE COTIZACIÓN</a:t>
            </a:r>
            <a:endParaRPr lang="es-ES" sz="4000" dirty="0"/>
          </a:p>
        </p:txBody>
      </p:sp>
      <p:sp>
        <p:nvSpPr>
          <p:cNvPr id="10" name="Marcador de contenido 9"/>
          <p:cNvSpPr>
            <a:spLocks noGrp="1"/>
          </p:cNvSpPr>
          <p:nvPr>
            <p:ph sz="half" idx="1"/>
          </p:nvPr>
        </p:nvSpPr>
        <p:spPr>
          <a:xfrm>
            <a:off x="457200" y="1600200"/>
            <a:ext cx="8229600" cy="4853136"/>
          </a:xfrm>
        </p:spPr>
        <p:style>
          <a:lnRef idx="2">
            <a:schemeClr val="accent6"/>
          </a:lnRef>
          <a:fillRef idx="1">
            <a:schemeClr val="lt1"/>
          </a:fillRef>
          <a:effectRef idx="0">
            <a:schemeClr val="accent6"/>
          </a:effectRef>
          <a:fontRef idx="minor">
            <a:schemeClr val="dk1"/>
          </a:fontRef>
        </p:style>
        <p:txBody>
          <a:bodyPr>
            <a:normAutofit/>
          </a:bodyPr>
          <a:lstStyle/>
          <a:p>
            <a:r>
              <a:rPr lang="es-ES" dirty="0"/>
              <a:t>A TENER EN CUENTA:</a:t>
            </a:r>
          </a:p>
          <a:p>
            <a:pPr lvl="1"/>
            <a:r>
              <a:rPr lang="es-ES" dirty="0"/>
              <a:t>Si el trabajador no ha realizado horas extraordinarias, la BCCC y la BCCP será la misma.</a:t>
            </a:r>
          </a:p>
          <a:p>
            <a:pPr lvl="1"/>
            <a:r>
              <a:rPr lang="es-ES" dirty="0"/>
              <a:t>Si el trabajador ha realizado horas extraordinarias normales, tenemos que calcular la BCCC, la BCCP y la BCHE.</a:t>
            </a:r>
          </a:p>
          <a:p>
            <a:pPr lvl="1"/>
            <a:r>
              <a:rPr lang="es-ES" dirty="0"/>
              <a:t>Si el trabajador ha realizado horas extraordinarias de Fuerza Mayor, tenemos que calcular la BCCC, la BCCP y la BCHEFM.</a:t>
            </a:r>
          </a:p>
          <a:p>
            <a:pPr lvl="1"/>
            <a:r>
              <a:rPr lang="es-ES" dirty="0"/>
              <a:t>Si el trabajador ha realizado horas extraordinarias normales y de fuerza mayor, tenemos que calcular la BCCC, BCCP, BCHE Y BCHEFM.</a:t>
            </a:r>
          </a:p>
          <a:p>
            <a:pPr lvl="1"/>
            <a:endParaRPr lang="es-ES" dirty="0"/>
          </a:p>
        </p:txBody>
      </p:sp>
    </p:spTree>
    <p:extLst>
      <p:ext uri="{BB962C8B-B14F-4D97-AF65-F5344CB8AC3E}">
        <p14:creationId xmlns:p14="http://schemas.microsoft.com/office/powerpoint/2010/main" val="103403480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0">
                                            <p:bg/>
                                          </p:spTgt>
                                        </p:tgtEl>
                                        <p:attrNameLst>
                                          <p:attrName>style.visibility</p:attrName>
                                        </p:attrNameLst>
                                      </p:cBhvr>
                                      <p:to>
                                        <p:strVal val="visible"/>
                                      </p:to>
                                    </p:set>
                                    <p:animEffect transition="in" filter="randombar(horizontal)">
                                      <p:cBhvr>
                                        <p:cTn id="7" dur="2000"/>
                                        <p:tgtEl>
                                          <p:spTgt spid="10">
                                            <p:bg/>
                                          </p:spTgt>
                                        </p:tgtEl>
                                      </p:cBhvr>
                                    </p:animEffect>
                                  </p:childTnLst>
                                </p:cTn>
                              </p:par>
                            </p:childTnLst>
                          </p:cTn>
                        </p:par>
                        <p:par>
                          <p:cTn id="8" fill="hold">
                            <p:stCondLst>
                              <p:cond delay="2000"/>
                            </p:stCondLst>
                            <p:childTnLst>
                              <p:par>
                                <p:cTn id="9" presetID="14" presetClass="entr" presetSubtype="1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randombar(horizontal)">
                                      <p:cBhvr>
                                        <p:cTn id="11" dur="2000"/>
                                        <p:tgtEl>
                                          <p:spTgt spid="10">
                                            <p:txEl>
                                              <p:pRg st="0" end="0"/>
                                            </p:txEl>
                                          </p:spTgt>
                                        </p:tgtEl>
                                      </p:cBhvr>
                                    </p:animEffect>
                                  </p:childTnLst>
                                </p:cTn>
                              </p:par>
                            </p:childTnLst>
                          </p:cTn>
                        </p:par>
                        <p:par>
                          <p:cTn id="12" fill="hold">
                            <p:stCondLst>
                              <p:cond delay="4000"/>
                            </p:stCondLst>
                            <p:childTnLst>
                              <p:par>
                                <p:cTn id="13" presetID="14" presetClass="entr" presetSubtype="10" fill="hold" grpId="0" nodeType="after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randombar(horizontal)">
                                      <p:cBhvr>
                                        <p:cTn id="15" dur="2000"/>
                                        <p:tgtEl>
                                          <p:spTgt spid="10">
                                            <p:txEl>
                                              <p:pRg st="1" end="1"/>
                                            </p:txEl>
                                          </p:spTgt>
                                        </p:tgtEl>
                                      </p:cBhvr>
                                    </p:animEffect>
                                  </p:childTnLst>
                                </p:cTn>
                              </p:par>
                            </p:childTnLst>
                          </p:cTn>
                        </p:par>
                        <p:par>
                          <p:cTn id="16" fill="hold">
                            <p:stCondLst>
                              <p:cond delay="6000"/>
                            </p:stCondLst>
                            <p:childTnLst>
                              <p:par>
                                <p:cTn id="17" presetID="14" presetClass="entr" presetSubtype="10" fill="hold" grpId="0" nodeType="after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Effect transition="in" filter="randombar(horizontal)">
                                      <p:cBhvr>
                                        <p:cTn id="19" dur="2000"/>
                                        <p:tgtEl>
                                          <p:spTgt spid="10">
                                            <p:txEl>
                                              <p:pRg st="2" end="2"/>
                                            </p:txEl>
                                          </p:spTgt>
                                        </p:tgtEl>
                                      </p:cBhvr>
                                    </p:animEffect>
                                  </p:childTnLst>
                                </p:cTn>
                              </p:par>
                            </p:childTnLst>
                          </p:cTn>
                        </p:par>
                        <p:par>
                          <p:cTn id="20" fill="hold">
                            <p:stCondLst>
                              <p:cond delay="8000"/>
                            </p:stCondLst>
                            <p:childTnLst>
                              <p:par>
                                <p:cTn id="21" presetID="14" presetClass="entr" presetSubtype="10" fill="hold" grpId="0" nodeType="after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animEffect transition="in" filter="randombar(horizontal)">
                                      <p:cBhvr>
                                        <p:cTn id="23" dur="2000"/>
                                        <p:tgtEl>
                                          <p:spTgt spid="10">
                                            <p:txEl>
                                              <p:pRg st="3" end="3"/>
                                            </p:txEl>
                                          </p:spTgt>
                                        </p:tgtEl>
                                      </p:cBhvr>
                                    </p:animEffect>
                                  </p:childTnLst>
                                </p:cTn>
                              </p:par>
                            </p:childTnLst>
                          </p:cTn>
                        </p:par>
                        <p:par>
                          <p:cTn id="24" fill="hold">
                            <p:stCondLst>
                              <p:cond delay="10000"/>
                            </p:stCondLst>
                            <p:childTnLst>
                              <p:par>
                                <p:cTn id="25" presetID="14" presetClass="entr" presetSubtype="10" fill="hold" grpId="0" nodeType="after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randombar(horizontal)">
                                      <p:cBhvr>
                                        <p:cTn id="27" dur="20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Marcador de contenido 9"/>
              <p:cNvSpPr>
                <a:spLocks noGrp="1"/>
              </p:cNvSpPr>
              <p:nvPr>
                <p:ph sz="half" idx="1"/>
              </p:nvPr>
            </p:nvSpPr>
            <p:spPr>
              <a:xfrm>
                <a:off x="107504" y="116632"/>
                <a:ext cx="8928992" cy="6552728"/>
              </a:xfrm>
            </p:spPr>
            <p:style>
              <a:lnRef idx="2">
                <a:schemeClr val="accent6"/>
              </a:lnRef>
              <a:fillRef idx="1">
                <a:schemeClr val="lt1"/>
              </a:fillRef>
              <a:effectRef idx="0">
                <a:schemeClr val="accent6"/>
              </a:effectRef>
              <a:fontRef idx="minor">
                <a:schemeClr val="dk1"/>
              </a:fontRef>
            </p:style>
            <p:txBody>
              <a:bodyPr>
                <a:noAutofit/>
              </a:bodyPr>
              <a:lstStyle/>
              <a:p>
                <a:pPr marL="0" indent="0">
                  <a:buNone/>
                </a:pPr>
                <a:r>
                  <a:rPr lang="es-ES" sz="1800" b="1" dirty="0"/>
                  <a:t>EJERCICIO 1</a:t>
                </a:r>
                <a:r>
                  <a:rPr lang="es-ES" sz="1800" dirty="0"/>
                  <a:t>: Calcula las Bases de Cotización de un trabajador con:</a:t>
                </a:r>
              </a:p>
              <a:p>
                <a:pPr>
                  <a:buFontTx/>
                  <a:buChar char="-"/>
                </a:pPr>
                <a:r>
                  <a:rPr lang="es-ES" sz="1800" dirty="0"/>
                  <a:t>Salario Base: 950€</a:t>
                </a:r>
              </a:p>
              <a:p>
                <a:pPr>
                  <a:buFontTx/>
                  <a:buChar char="-"/>
                </a:pPr>
                <a:r>
                  <a:rPr lang="es-ES" sz="1800" dirty="0"/>
                  <a:t>Antigüedad: 50€</a:t>
                </a:r>
              </a:p>
              <a:p>
                <a:pPr>
                  <a:buFontTx/>
                  <a:buChar char="-"/>
                </a:pPr>
                <a:r>
                  <a:rPr lang="es-ES" sz="1800" dirty="0"/>
                  <a:t>Plus de transporte: 60€</a:t>
                </a:r>
              </a:p>
              <a:p>
                <a:pPr>
                  <a:buFontTx/>
                  <a:buChar char="-"/>
                </a:pPr>
                <a:r>
                  <a:rPr lang="es-ES" sz="1800" dirty="0"/>
                  <a:t>El trabajador tiene derecho a dos pagas extraordinarias por valor de Salario Base + antigüedad cada una.</a:t>
                </a:r>
              </a:p>
              <a:p>
                <a:pPr marL="0" indent="0">
                  <a:buNone/>
                </a:pPr>
                <a:r>
                  <a:rPr lang="es-ES" sz="1800" u="sng" dirty="0"/>
                  <a:t>SOLUCIÓN</a:t>
                </a:r>
                <a:r>
                  <a:rPr lang="es-ES" sz="1800" dirty="0"/>
                  <a:t>:</a:t>
                </a:r>
                <a:br>
                  <a:rPr lang="es-ES" sz="1800" dirty="0"/>
                </a:br>
                <a:endParaRPr lang="es-ES" sz="1800" dirty="0"/>
              </a:p>
              <a:p>
                <a:pPr marL="0" indent="0">
                  <a:buNone/>
                </a:pPr>
                <a14:m>
                  <m:oMath xmlns:m="http://schemas.openxmlformats.org/officeDocument/2006/math">
                    <m:r>
                      <a:rPr lang="es-ES" sz="1800" b="1" i="1" smtClean="0">
                        <a:latin typeface="Cambria Math" panose="02040503050406030204" pitchFamily="18" charset="0"/>
                      </a:rPr>
                      <m:t>𝟏</m:t>
                    </m:r>
                    <m:r>
                      <a:rPr lang="es-ES" sz="1800" b="1" i="1" smtClean="0">
                        <a:latin typeface="Cambria Math" panose="02040503050406030204" pitchFamily="18" charset="0"/>
                      </a:rPr>
                      <m:t>. </m:t>
                    </m:r>
                    <m:r>
                      <a:rPr lang="es-ES" sz="1800" b="1" i="1" smtClean="0">
                        <a:latin typeface="Cambria Math" panose="02040503050406030204" pitchFamily="18" charset="0"/>
                      </a:rPr>
                      <m:t>𝑩𝑪𝑪𝑪</m:t>
                    </m:r>
                    <m:r>
                      <a:rPr lang="es-ES" sz="1800" b="0" i="1" smtClean="0">
                        <a:latin typeface="Cambria Math" panose="02040503050406030204" pitchFamily="18" charset="0"/>
                      </a:rPr>
                      <m:t>=</m:t>
                    </m:r>
                    <m:r>
                      <a:rPr lang="es-ES" sz="1800" b="0" i="1" smtClean="0">
                        <a:latin typeface="Cambria Math" panose="02040503050406030204" pitchFamily="18" charset="0"/>
                      </a:rPr>
                      <m:t>𝑆𝑎𝑙𝑎𝑟𝑖𝑜</m:t>
                    </m:r>
                    <m:r>
                      <a:rPr lang="es-ES" sz="1800" b="0" i="1" smtClean="0">
                        <a:latin typeface="Cambria Math" panose="02040503050406030204" pitchFamily="18" charset="0"/>
                      </a:rPr>
                      <m:t> </m:t>
                    </m:r>
                    <m:r>
                      <a:rPr lang="es-ES" sz="1800" b="0" i="1" smtClean="0">
                        <a:latin typeface="Cambria Math" panose="02040503050406030204" pitchFamily="18" charset="0"/>
                      </a:rPr>
                      <m:t>𝑏𝑎𝑠𝑒</m:t>
                    </m:r>
                    <m:r>
                      <a:rPr lang="es-ES" sz="1800" b="0" i="1" smtClean="0">
                        <a:latin typeface="Cambria Math" panose="02040503050406030204" pitchFamily="18" charset="0"/>
                      </a:rPr>
                      <m:t> +</m:t>
                    </m:r>
                    <m:r>
                      <a:rPr lang="es-ES" sz="1800" b="0" i="1" smtClean="0">
                        <a:latin typeface="Cambria Math" panose="02040503050406030204" pitchFamily="18" charset="0"/>
                      </a:rPr>
                      <m:t>𝑐𝑜𝑚𝑝𝑙𝑒𝑚𝑒𝑛𝑡𝑜𝑠</m:t>
                    </m:r>
                    <m:r>
                      <a:rPr lang="es-ES" sz="1800" b="0" i="1" smtClean="0">
                        <a:latin typeface="Cambria Math" panose="02040503050406030204" pitchFamily="18" charset="0"/>
                      </a:rPr>
                      <m:t> </m:t>
                    </m:r>
                    <m:r>
                      <a:rPr lang="es-ES" sz="1800" b="0" i="1" smtClean="0">
                        <a:latin typeface="Cambria Math" panose="02040503050406030204" pitchFamily="18" charset="0"/>
                      </a:rPr>
                      <m:t>𝑐𝑜𝑡𝑖𝑧𝑎𝑏𝑙𝑒𝑠</m:t>
                    </m:r>
                    <m:r>
                      <a:rPr lang="es-ES" sz="1800" b="0" i="1" smtClean="0">
                        <a:latin typeface="Cambria Math" panose="02040503050406030204" pitchFamily="18" charset="0"/>
                      </a:rPr>
                      <m:t>+</m:t>
                    </m:r>
                    <m:r>
                      <a:rPr lang="es-ES" sz="1800" b="0" i="1" smtClean="0">
                        <a:latin typeface="Cambria Math" panose="02040503050406030204" pitchFamily="18" charset="0"/>
                      </a:rPr>
                      <m:t>𝑝𝑎𝑟𝑡𝑒</m:t>
                    </m:r>
                    <m:r>
                      <a:rPr lang="es-ES" sz="1800" b="0" i="1" smtClean="0">
                        <a:latin typeface="Cambria Math" panose="02040503050406030204" pitchFamily="18" charset="0"/>
                      </a:rPr>
                      <m:t> </m:t>
                    </m:r>
                    <m:r>
                      <a:rPr lang="es-ES" sz="1800" b="0" i="1" smtClean="0">
                        <a:latin typeface="Cambria Math" panose="02040503050406030204" pitchFamily="18" charset="0"/>
                      </a:rPr>
                      <m:t>𝑝𝑟𝑜𝑝𝑜𝑟𝑐𝑖𝑜𝑛𝑎𝑙</m:t>
                    </m:r>
                    <m:r>
                      <a:rPr lang="es-ES" sz="1800" b="0" i="1" smtClean="0">
                        <a:latin typeface="Cambria Math" panose="02040503050406030204" pitchFamily="18" charset="0"/>
                      </a:rPr>
                      <m:t> </m:t>
                    </m:r>
                    <m:r>
                      <a:rPr lang="es-ES" sz="1800" b="0" i="1" smtClean="0">
                        <a:latin typeface="Cambria Math" panose="02040503050406030204" pitchFamily="18" charset="0"/>
                      </a:rPr>
                      <m:t>𝑑𝑒</m:t>
                    </m:r>
                    <m:r>
                      <a:rPr lang="es-ES" sz="1800" b="0" i="1" smtClean="0">
                        <a:latin typeface="Cambria Math" panose="02040503050406030204" pitchFamily="18" charset="0"/>
                      </a:rPr>
                      <m:t> </m:t>
                    </m:r>
                    <m:r>
                      <a:rPr lang="es-ES" sz="1800" b="0" i="1" smtClean="0">
                        <a:latin typeface="Cambria Math" panose="02040503050406030204" pitchFamily="18" charset="0"/>
                      </a:rPr>
                      <m:t>𝑝𝑎𝑔𝑎𝑠</m:t>
                    </m:r>
                    <m:r>
                      <a:rPr lang="es-ES" sz="1800" b="0" i="1" smtClean="0">
                        <a:latin typeface="Cambria Math" panose="02040503050406030204" pitchFamily="18" charset="0"/>
                      </a:rPr>
                      <m:t> </m:t>
                    </m:r>
                    <m:r>
                      <a:rPr lang="es-ES" sz="1800" b="0" i="1" smtClean="0">
                        <a:latin typeface="Cambria Math" panose="02040503050406030204" pitchFamily="18" charset="0"/>
                      </a:rPr>
                      <m:t>𝑒𝑥𝑡𝑟𝑎𝑜𝑟𝑑𝑖𝑛𝑎𝑟𝑖𝑎𝑠</m:t>
                    </m:r>
                    <m:r>
                      <a:rPr lang="es-ES" sz="1800" b="0" i="1" smtClean="0">
                        <a:latin typeface="Cambria Math" panose="02040503050406030204" pitchFamily="18" charset="0"/>
                      </a:rPr>
                      <m:t>=  </m:t>
                    </m:r>
                  </m:oMath>
                </a14:m>
                <a:r>
                  <a:rPr lang="es-ES" sz="1800" dirty="0"/>
                  <a:t> </a:t>
                </a:r>
              </a:p>
              <a:p>
                <a:pPr marL="0" indent="0">
                  <a:buNone/>
                </a:pPr>
                <a14:m>
                  <m:oMathPara xmlns:m="http://schemas.openxmlformats.org/officeDocument/2006/math">
                    <m:oMathParaPr>
                      <m:jc m:val="left"/>
                    </m:oMathParaPr>
                    <m:oMath xmlns:m="http://schemas.openxmlformats.org/officeDocument/2006/math">
                      <m:r>
                        <a:rPr lang="es-ES" sz="1800" i="1">
                          <a:latin typeface="Cambria Math" panose="02040503050406030204" pitchFamily="18" charset="0"/>
                        </a:rPr>
                        <m:t>𝐵𝐶𝐶𝐶</m:t>
                      </m:r>
                      <m:r>
                        <a:rPr lang="es-ES" sz="1800" i="1">
                          <a:latin typeface="Cambria Math" panose="02040503050406030204" pitchFamily="18" charset="0"/>
                        </a:rPr>
                        <m:t>=950+50+60+</m:t>
                      </m:r>
                      <m:d>
                        <m:dPr>
                          <m:ctrlPr>
                            <a:rPr lang="es-ES" sz="1800" i="1">
                              <a:latin typeface="Cambria Math" panose="02040503050406030204" pitchFamily="18" charset="0"/>
                            </a:rPr>
                          </m:ctrlPr>
                        </m:dPr>
                        <m:e>
                          <m:f>
                            <m:fPr>
                              <m:ctrlPr>
                                <a:rPr lang="es-ES" sz="1800" i="1">
                                  <a:latin typeface="Cambria Math" panose="02040503050406030204" pitchFamily="18" charset="0"/>
                                </a:rPr>
                              </m:ctrlPr>
                            </m:fPr>
                            <m:num>
                              <m:r>
                                <a:rPr lang="es-ES" sz="1800" i="1">
                                  <a:latin typeface="Cambria Math" panose="02040503050406030204" pitchFamily="18" charset="0"/>
                                </a:rPr>
                                <m:t>1000 </m:t>
                              </m:r>
                              <m:r>
                                <a:rPr lang="es-ES" sz="1800" i="1">
                                  <a:latin typeface="Cambria Math" panose="02040503050406030204" pitchFamily="18" charset="0"/>
                                </a:rPr>
                                <m:t>𝑋</m:t>
                              </m:r>
                              <m:r>
                                <a:rPr lang="es-ES" sz="1800" i="1">
                                  <a:latin typeface="Cambria Math" panose="02040503050406030204" pitchFamily="18" charset="0"/>
                                </a:rPr>
                                <m:t> 2</m:t>
                              </m:r>
                            </m:num>
                            <m:den>
                              <m:r>
                                <a:rPr lang="es-ES" sz="1800" i="1">
                                  <a:latin typeface="Cambria Math" panose="02040503050406030204" pitchFamily="18" charset="0"/>
                                </a:rPr>
                                <m:t>12</m:t>
                              </m:r>
                            </m:den>
                          </m:f>
                        </m:e>
                      </m:d>
                      <m:r>
                        <a:rPr lang="es-ES" sz="1800" i="1">
                          <a:latin typeface="Cambria Math" panose="02040503050406030204" pitchFamily="18" charset="0"/>
                        </a:rPr>
                        <m:t>=  </m:t>
                      </m:r>
                      <m:r>
                        <a:rPr lang="es-ES" sz="1800" b="0" i="1" smtClean="0">
                          <a:latin typeface="Cambria Math" panose="02040503050406030204" pitchFamily="18" charset="0"/>
                        </a:rPr>
                        <m:t>1226,67</m:t>
                      </m:r>
                      <m:r>
                        <m:rPr>
                          <m:nor/>
                        </m:rPr>
                        <a:rPr lang="es-ES" sz="1800" dirty="0"/>
                        <m:t>€</m:t>
                      </m:r>
                    </m:oMath>
                  </m:oMathPara>
                </a14:m>
                <a:endParaRPr lang="es-ES" sz="1800" b="0" dirty="0"/>
              </a:p>
              <a:p>
                <a:pPr marL="0" indent="0">
                  <a:buNone/>
                </a:pPr>
                <a:endParaRPr lang="es-ES" sz="1800" b="0" dirty="0"/>
              </a:p>
              <a:p>
                <a:pPr marL="0" indent="0">
                  <a:buNone/>
                </a:pPr>
                <a14:m>
                  <m:oMath xmlns:m="http://schemas.openxmlformats.org/officeDocument/2006/math">
                    <m:r>
                      <a:rPr lang="es-ES" sz="1800" b="1" i="0" smtClean="0">
                        <a:latin typeface="Cambria Math" panose="02040503050406030204" pitchFamily="18" charset="0"/>
                      </a:rPr>
                      <m:t>𝟐</m:t>
                    </m:r>
                    <m:r>
                      <a:rPr lang="es-ES" sz="1800" b="1" i="0" smtClean="0">
                        <a:latin typeface="Cambria Math" panose="02040503050406030204" pitchFamily="18" charset="0"/>
                      </a:rPr>
                      <m:t>. </m:t>
                    </m:r>
                    <m:r>
                      <a:rPr lang="es-ES" sz="1800" b="1" i="1">
                        <a:latin typeface="Cambria Math" panose="02040503050406030204" pitchFamily="18" charset="0"/>
                      </a:rPr>
                      <m:t>𝑩𝑪𝑪</m:t>
                    </m:r>
                    <m:r>
                      <a:rPr lang="es-ES" sz="1800" b="1" i="1" smtClean="0">
                        <a:latin typeface="Cambria Math" panose="02040503050406030204" pitchFamily="18" charset="0"/>
                      </a:rPr>
                      <m:t>𝑷</m:t>
                    </m:r>
                    <m:r>
                      <a:rPr lang="es-ES" sz="1800" i="1">
                        <a:latin typeface="Cambria Math" panose="02040503050406030204" pitchFamily="18" charset="0"/>
                      </a:rPr>
                      <m:t>=</m:t>
                    </m:r>
                    <m:r>
                      <a:rPr lang="es-ES" sz="1800" b="0" i="1" smtClean="0">
                        <a:latin typeface="Cambria Math" panose="02040503050406030204" pitchFamily="18" charset="0"/>
                      </a:rPr>
                      <m:t>𝐵𝐶𝐶𝐶</m:t>
                    </m:r>
                    <m:r>
                      <a:rPr lang="es-ES" sz="1800" i="1">
                        <a:latin typeface="Cambria Math" panose="02040503050406030204" pitchFamily="18" charset="0"/>
                      </a:rPr>
                      <m:t> +</m:t>
                    </m:r>
                    <m:r>
                      <a:rPr lang="es-ES" sz="1800" b="0" i="1" smtClean="0">
                        <a:latin typeface="Cambria Math" panose="02040503050406030204" pitchFamily="18" charset="0"/>
                      </a:rPr>
                      <m:t>h𝑜𝑟𝑎𝑠</m:t>
                    </m:r>
                    <m:r>
                      <a:rPr lang="es-ES" sz="1800" b="0" i="1" smtClean="0">
                        <a:latin typeface="Cambria Math" panose="02040503050406030204" pitchFamily="18" charset="0"/>
                      </a:rPr>
                      <m:t> </m:t>
                    </m:r>
                    <m:r>
                      <a:rPr lang="es-ES" sz="1800" b="0" i="1" smtClean="0">
                        <a:latin typeface="Cambria Math" panose="02040503050406030204" pitchFamily="18" charset="0"/>
                      </a:rPr>
                      <m:t>𝑒𝑥𝑡𝑟𝑎𝑜𝑟𝑑𝑖𝑛𝑎𝑟𝑖𝑎𝑠</m:t>
                    </m:r>
                    <m:r>
                      <a:rPr lang="es-ES" sz="1800" i="1">
                        <a:latin typeface="Cambria Math" panose="02040503050406030204" pitchFamily="18" charset="0"/>
                      </a:rPr>
                      <m:t>=  </m:t>
                    </m:r>
                  </m:oMath>
                </a14:m>
                <a:r>
                  <a:rPr lang="es-ES" sz="1800" dirty="0"/>
                  <a:t> </a:t>
                </a:r>
              </a:p>
              <a:p>
                <a:pPr marL="0" indent="0" algn="r">
                  <a:buNone/>
                </a:pPr>
                <a14:m>
                  <m:oMathPara xmlns:m="http://schemas.openxmlformats.org/officeDocument/2006/math">
                    <m:oMathParaPr>
                      <m:jc m:val="left"/>
                    </m:oMathParaPr>
                    <m:oMath xmlns:m="http://schemas.openxmlformats.org/officeDocument/2006/math">
                      <m:r>
                        <a:rPr lang="es-ES" sz="1800" i="1">
                          <a:latin typeface="Cambria Math" panose="02040503050406030204" pitchFamily="18" charset="0"/>
                        </a:rPr>
                        <m:t>𝐵𝐶𝐶</m:t>
                      </m:r>
                      <m:r>
                        <a:rPr lang="es-ES" sz="1800" b="0" i="1" smtClean="0">
                          <a:latin typeface="Cambria Math" panose="02040503050406030204" pitchFamily="18" charset="0"/>
                        </a:rPr>
                        <m:t>𝑃</m:t>
                      </m:r>
                      <m:r>
                        <a:rPr lang="es-ES" sz="1800" i="1">
                          <a:latin typeface="Cambria Math" panose="02040503050406030204" pitchFamily="18" charset="0"/>
                        </a:rPr>
                        <m:t>=</m:t>
                      </m:r>
                      <m:r>
                        <a:rPr lang="es-ES" sz="1800" b="0" i="1" smtClean="0">
                          <a:latin typeface="Cambria Math" panose="02040503050406030204" pitchFamily="18" charset="0"/>
                        </a:rPr>
                        <m:t>1226,67</m:t>
                      </m:r>
                      <m:r>
                        <a:rPr lang="es-ES" sz="1800" i="1">
                          <a:latin typeface="Cambria Math" panose="02040503050406030204" pitchFamily="18" charset="0"/>
                        </a:rPr>
                        <m:t>+</m:t>
                      </m:r>
                      <m:r>
                        <a:rPr lang="es-ES" sz="1800" b="0" i="1" smtClean="0">
                          <a:latin typeface="Cambria Math" panose="02040503050406030204" pitchFamily="18" charset="0"/>
                        </a:rPr>
                        <m:t>0</m:t>
                      </m:r>
                      <m:r>
                        <a:rPr lang="es-ES" sz="1800" i="1">
                          <a:latin typeface="Cambria Math" panose="02040503050406030204" pitchFamily="18" charset="0"/>
                        </a:rPr>
                        <m:t>=  1226,67</m:t>
                      </m:r>
                      <m:r>
                        <m:rPr>
                          <m:nor/>
                        </m:rPr>
                        <a:rPr lang="es-ES" sz="1800" dirty="0"/>
                        <m:t>€</m:t>
                      </m:r>
                    </m:oMath>
                  </m:oMathPara>
                </a14:m>
                <a:endParaRPr lang="es-ES" sz="1800" dirty="0"/>
              </a:p>
              <a:p>
                <a:pPr marL="0" indent="0" algn="r">
                  <a:buNone/>
                </a:pPr>
                <a:endParaRPr lang="es-ES" sz="1800" dirty="0"/>
              </a:p>
              <a:p>
                <a:pPr marL="0" indent="0" algn="ctr">
                  <a:buNone/>
                </a:pPr>
                <a14:m>
                  <m:oMathPara xmlns:m="http://schemas.openxmlformats.org/officeDocument/2006/math">
                    <m:oMathParaPr>
                      <m:jc m:val="left"/>
                    </m:oMathParaPr>
                    <m:oMath xmlns:m="http://schemas.openxmlformats.org/officeDocument/2006/math">
                      <m:r>
                        <a:rPr lang="es-ES" sz="1800" b="1" i="1" smtClean="0">
                          <a:latin typeface="Cambria Math" panose="02040503050406030204" pitchFamily="18" charset="0"/>
                        </a:rPr>
                        <m:t>𝟑</m:t>
                      </m:r>
                      <m:r>
                        <a:rPr lang="es-ES" sz="1800" b="1" i="0" smtClean="0">
                          <a:latin typeface="Cambria Math" panose="02040503050406030204" pitchFamily="18" charset="0"/>
                        </a:rPr>
                        <m:t>.</m:t>
                      </m:r>
                      <m:r>
                        <a:rPr lang="es-ES" sz="1800" b="1">
                          <a:latin typeface="Cambria Math" panose="02040503050406030204" pitchFamily="18" charset="0"/>
                        </a:rPr>
                        <m:t> </m:t>
                      </m:r>
                      <m:r>
                        <a:rPr lang="es-ES" sz="1800" b="1" i="1">
                          <a:latin typeface="Cambria Math" panose="02040503050406030204" pitchFamily="18" charset="0"/>
                        </a:rPr>
                        <m:t>𝑩𝑪</m:t>
                      </m:r>
                      <m:r>
                        <a:rPr lang="es-ES" sz="1800" b="1" i="1" smtClean="0">
                          <a:latin typeface="Cambria Math" panose="02040503050406030204" pitchFamily="18" charset="0"/>
                        </a:rPr>
                        <m:t>𝑯𝑬</m:t>
                      </m:r>
                      <m:r>
                        <a:rPr lang="es-ES" sz="1800" i="1">
                          <a:latin typeface="Cambria Math" panose="02040503050406030204" pitchFamily="18" charset="0"/>
                        </a:rPr>
                        <m:t>=</m:t>
                      </m:r>
                      <m:r>
                        <a:rPr lang="es-ES" sz="1800" b="0" i="1" smtClean="0">
                          <a:latin typeface="Cambria Math" panose="02040503050406030204" pitchFamily="18" charset="0"/>
                        </a:rPr>
                        <m:t>𝑁𝑂</m:t>
                      </m:r>
                      <m:r>
                        <a:rPr lang="es-ES" sz="1800" b="0" i="1" smtClean="0">
                          <a:latin typeface="Cambria Math" panose="02040503050406030204" pitchFamily="18" charset="0"/>
                        </a:rPr>
                        <m:t> </m:t>
                      </m:r>
                      <m:r>
                        <a:rPr lang="es-ES" sz="1800" b="0" i="1" smtClean="0">
                          <a:latin typeface="Cambria Math" panose="02040503050406030204" pitchFamily="18" charset="0"/>
                        </a:rPr>
                        <m:t>𝑃𝑅𝑂𝐶𝐸𝐷𝐸</m:t>
                      </m:r>
                    </m:oMath>
                  </m:oMathPara>
                </a14:m>
                <a:endParaRPr lang="es-ES" sz="1800" b="0" dirty="0"/>
              </a:p>
              <a:p>
                <a:pPr marL="0" indent="0" algn="ctr">
                  <a:buNone/>
                </a:pPr>
                <a:endParaRPr lang="es-ES" sz="1800" b="0" dirty="0"/>
              </a:p>
              <a:p>
                <a:pPr marL="0" indent="0" algn="ctr">
                  <a:buNone/>
                </a:pPr>
                <a14:m>
                  <m:oMathPara xmlns:m="http://schemas.openxmlformats.org/officeDocument/2006/math">
                    <m:oMathParaPr>
                      <m:jc m:val="left"/>
                    </m:oMathParaPr>
                    <m:oMath xmlns:m="http://schemas.openxmlformats.org/officeDocument/2006/math">
                      <m:r>
                        <a:rPr lang="es-ES" sz="1800" b="1" i="1" smtClean="0">
                          <a:latin typeface="Cambria Math" panose="02040503050406030204" pitchFamily="18" charset="0"/>
                        </a:rPr>
                        <m:t>𝟒</m:t>
                      </m:r>
                      <m:r>
                        <a:rPr lang="es-ES" sz="1800" b="1">
                          <a:latin typeface="Cambria Math" panose="02040503050406030204" pitchFamily="18" charset="0"/>
                        </a:rPr>
                        <m:t>. </m:t>
                      </m:r>
                      <m:r>
                        <a:rPr lang="es-ES" sz="1800" b="1" i="1">
                          <a:latin typeface="Cambria Math" panose="02040503050406030204" pitchFamily="18" charset="0"/>
                        </a:rPr>
                        <m:t>𝑩𝑪𝑯𝑬</m:t>
                      </m:r>
                      <m:r>
                        <a:rPr lang="es-ES" sz="1800" b="1" i="1" smtClean="0">
                          <a:latin typeface="Cambria Math" panose="02040503050406030204" pitchFamily="18" charset="0"/>
                        </a:rPr>
                        <m:t>𝑭𝑴</m:t>
                      </m:r>
                      <m:r>
                        <a:rPr lang="es-ES" sz="1800" i="1">
                          <a:latin typeface="Cambria Math" panose="02040503050406030204" pitchFamily="18" charset="0"/>
                        </a:rPr>
                        <m:t>=</m:t>
                      </m:r>
                      <m:r>
                        <a:rPr lang="es-ES" sz="1800" i="1">
                          <a:latin typeface="Cambria Math" panose="02040503050406030204" pitchFamily="18" charset="0"/>
                        </a:rPr>
                        <m:t>𝑁𝑂</m:t>
                      </m:r>
                      <m:r>
                        <a:rPr lang="es-ES" sz="1800" i="1">
                          <a:latin typeface="Cambria Math" panose="02040503050406030204" pitchFamily="18" charset="0"/>
                        </a:rPr>
                        <m:t> </m:t>
                      </m:r>
                      <m:r>
                        <a:rPr lang="es-ES" sz="1800" i="1">
                          <a:latin typeface="Cambria Math" panose="02040503050406030204" pitchFamily="18" charset="0"/>
                        </a:rPr>
                        <m:t>𝑃𝑅𝑂𝐶𝐸𝐷𝐸</m:t>
                      </m:r>
                    </m:oMath>
                  </m:oMathPara>
                </a14:m>
                <a:endParaRPr lang="es-ES" sz="1800" dirty="0"/>
              </a:p>
              <a:p>
                <a:pPr marL="0" indent="0" algn="ctr">
                  <a:buNone/>
                </a:pPr>
                <a:endParaRPr lang="es-ES" sz="1600" dirty="0"/>
              </a:p>
              <a:p>
                <a:pPr marL="0" indent="0" algn="ctr">
                  <a:buNone/>
                </a:pPr>
                <a:endParaRPr lang="es-ES" sz="1600" dirty="0"/>
              </a:p>
              <a:p>
                <a:pPr>
                  <a:buAutoNum type="arabicPeriod"/>
                </a:pPr>
                <a:endParaRPr lang="es-ES" sz="1600" dirty="0"/>
              </a:p>
            </p:txBody>
          </p:sp>
        </mc:Choice>
        <mc:Fallback xmlns="">
          <p:sp>
            <p:nvSpPr>
              <p:cNvPr id="10" name="Marcador de contenido 9"/>
              <p:cNvSpPr>
                <a:spLocks noGrp="1" noRot="1" noChangeAspect="1" noMove="1" noResize="1" noEditPoints="1" noAdjustHandles="1" noChangeArrowheads="1" noChangeShapeType="1" noTextEdit="1"/>
              </p:cNvSpPr>
              <p:nvPr>
                <p:ph sz="half" idx="1"/>
              </p:nvPr>
            </p:nvSpPr>
            <p:spPr>
              <a:xfrm>
                <a:off x="107504" y="116632"/>
                <a:ext cx="8928992" cy="6552728"/>
              </a:xfrm>
              <a:blipFill>
                <a:blip r:embed="rId2"/>
                <a:stretch>
                  <a:fillRect l="-477" t="-278"/>
                </a:stretch>
              </a:blipFill>
            </p:spPr>
            <p:txBody>
              <a:bodyPr/>
              <a:lstStyle/>
              <a:p>
                <a:r>
                  <a:rPr lang="es-ES">
                    <a:noFill/>
                  </a:rPr>
                  <a:t> </a:t>
                </a:r>
              </a:p>
            </p:txBody>
          </p:sp>
        </mc:Fallback>
      </mc:AlternateContent>
    </p:spTree>
    <p:extLst>
      <p:ext uri="{BB962C8B-B14F-4D97-AF65-F5344CB8AC3E}">
        <p14:creationId xmlns:p14="http://schemas.microsoft.com/office/powerpoint/2010/main" val="83813437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6" end="6"/>
                                            </p:txEl>
                                          </p:spTgt>
                                        </p:tgtEl>
                                        <p:attrNameLst>
                                          <p:attrName>style.visibility</p:attrName>
                                        </p:attrNameLst>
                                      </p:cBhvr>
                                      <p:to>
                                        <p:strVal val="visible"/>
                                      </p:to>
                                    </p:set>
                                    <p:animEffect transition="in" filter="fade">
                                      <p:cBhvr>
                                        <p:cTn id="7" dur="1000"/>
                                        <p:tgtEl>
                                          <p:spTgt spid="10">
                                            <p:txEl>
                                              <p:pRg st="6" end="6"/>
                                            </p:txEl>
                                          </p:spTgt>
                                        </p:tgtEl>
                                      </p:cBhvr>
                                    </p:animEffect>
                                    <p:anim calcmode="lin" valueType="num">
                                      <p:cBhvr>
                                        <p:cTn id="8" dur="10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xEl>
                                              <p:pRg st="7" end="7"/>
                                            </p:txEl>
                                          </p:spTgt>
                                        </p:tgtEl>
                                        <p:attrNameLst>
                                          <p:attrName>style.visibility</p:attrName>
                                        </p:attrNameLst>
                                      </p:cBhvr>
                                      <p:to>
                                        <p:strVal val="visible"/>
                                      </p:to>
                                    </p:set>
                                    <p:animEffect transition="in" filter="fade">
                                      <p:cBhvr>
                                        <p:cTn id="14" dur="1000"/>
                                        <p:tgtEl>
                                          <p:spTgt spid="10">
                                            <p:txEl>
                                              <p:pRg st="7" end="7"/>
                                            </p:txEl>
                                          </p:spTgt>
                                        </p:tgtEl>
                                      </p:cBhvr>
                                    </p:animEffect>
                                    <p:anim calcmode="lin" valueType="num">
                                      <p:cBhvr>
                                        <p:cTn id="15" dur="1000" fill="hold"/>
                                        <p:tgtEl>
                                          <p:spTgt spid="10">
                                            <p:txEl>
                                              <p:pRg st="7" end="7"/>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xEl>
                                              <p:pRg st="9" end="9"/>
                                            </p:txEl>
                                          </p:spTgt>
                                        </p:tgtEl>
                                        <p:attrNameLst>
                                          <p:attrName>style.visibility</p:attrName>
                                        </p:attrNameLst>
                                      </p:cBhvr>
                                      <p:to>
                                        <p:strVal val="visible"/>
                                      </p:to>
                                    </p:set>
                                    <p:animEffect transition="in" filter="fade">
                                      <p:cBhvr>
                                        <p:cTn id="21" dur="1000"/>
                                        <p:tgtEl>
                                          <p:spTgt spid="10">
                                            <p:txEl>
                                              <p:pRg st="9" end="9"/>
                                            </p:txEl>
                                          </p:spTgt>
                                        </p:tgtEl>
                                      </p:cBhvr>
                                    </p:animEffect>
                                    <p:anim calcmode="lin" valueType="num">
                                      <p:cBhvr>
                                        <p:cTn id="22" dur="1000" fill="hold"/>
                                        <p:tgtEl>
                                          <p:spTgt spid="10">
                                            <p:txEl>
                                              <p:pRg st="9" end="9"/>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xEl>
                                              <p:pRg st="10" end="10"/>
                                            </p:txEl>
                                          </p:spTgt>
                                        </p:tgtEl>
                                        <p:attrNameLst>
                                          <p:attrName>style.visibility</p:attrName>
                                        </p:attrNameLst>
                                      </p:cBhvr>
                                      <p:to>
                                        <p:strVal val="visible"/>
                                      </p:to>
                                    </p:set>
                                    <p:animEffect transition="in" filter="fade">
                                      <p:cBhvr>
                                        <p:cTn id="28" dur="1000"/>
                                        <p:tgtEl>
                                          <p:spTgt spid="10">
                                            <p:txEl>
                                              <p:pRg st="10" end="10"/>
                                            </p:txEl>
                                          </p:spTgt>
                                        </p:tgtEl>
                                      </p:cBhvr>
                                    </p:animEffect>
                                    <p:anim calcmode="lin" valueType="num">
                                      <p:cBhvr>
                                        <p:cTn id="29" dur="1000" fill="hold"/>
                                        <p:tgtEl>
                                          <p:spTgt spid="10">
                                            <p:txEl>
                                              <p:pRg st="10" end="1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
                                            <p:txEl>
                                              <p:pRg st="12" end="12"/>
                                            </p:txEl>
                                          </p:spTgt>
                                        </p:tgtEl>
                                        <p:attrNameLst>
                                          <p:attrName>style.visibility</p:attrName>
                                        </p:attrNameLst>
                                      </p:cBhvr>
                                      <p:to>
                                        <p:strVal val="visible"/>
                                      </p:to>
                                    </p:set>
                                    <p:animEffect transition="in" filter="fade">
                                      <p:cBhvr>
                                        <p:cTn id="35" dur="1000"/>
                                        <p:tgtEl>
                                          <p:spTgt spid="10">
                                            <p:txEl>
                                              <p:pRg st="12" end="12"/>
                                            </p:txEl>
                                          </p:spTgt>
                                        </p:tgtEl>
                                      </p:cBhvr>
                                    </p:animEffect>
                                    <p:anim calcmode="lin" valueType="num">
                                      <p:cBhvr>
                                        <p:cTn id="36" dur="1000" fill="hold"/>
                                        <p:tgtEl>
                                          <p:spTgt spid="10">
                                            <p:txEl>
                                              <p:pRg st="12" end="12"/>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
                                            <p:txEl>
                                              <p:pRg st="14" end="14"/>
                                            </p:txEl>
                                          </p:spTgt>
                                        </p:tgtEl>
                                        <p:attrNameLst>
                                          <p:attrName>style.visibility</p:attrName>
                                        </p:attrNameLst>
                                      </p:cBhvr>
                                      <p:to>
                                        <p:strVal val="visible"/>
                                      </p:to>
                                    </p:set>
                                    <p:animEffect transition="in" filter="fade">
                                      <p:cBhvr>
                                        <p:cTn id="42" dur="1000"/>
                                        <p:tgtEl>
                                          <p:spTgt spid="10">
                                            <p:txEl>
                                              <p:pRg st="14" end="14"/>
                                            </p:txEl>
                                          </p:spTgt>
                                        </p:tgtEl>
                                      </p:cBhvr>
                                    </p:animEffect>
                                    <p:anim calcmode="lin" valueType="num">
                                      <p:cBhvr>
                                        <p:cTn id="43" dur="1000" fill="hold"/>
                                        <p:tgtEl>
                                          <p:spTgt spid="10">
                                            <p:txEl>
                                              <p:pRg st="14" end="14"/>
                                            </p:txEl>
                                          </p:spTgt>
                                        </p:tgtEl>
                                        <p:attrNameLst>
                                          <p:attrName>ppt_x</p:attrName>
                                        </p:attrNameLst>
                                      </p:cBhvr>
                                      <p:tavLst>
                                        <p:tav tm="0">
                                          <p:val>
                                            <p:strVal val="#ppt_x"/>
                                          </p:val>
                                        </p:tav>
                                        <p:tav tm="100000">
                                          <p:val>
                                            <p:strVal val="#ppt_x"/>
                                          </p:val>
                                        </p:tav>
                                      </p:tavLst>
                                    </p:anim>
                                    <p:anim calcmode="lin" valueType="num">
                                      <p:cBhvr>
                                        <p:cTn id="44" dur="1000" fill="hold"/>
                                        <p:tgtEl>
                                          <p:spTgt spid="10">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Marcador de contenido 9"/>
              <p:cNvSpPr>
                <a:spLocks noGrp="1"/>
              </p:cNvSpPr>
              <p:nvPr>
                <p:ph sz="half" idx="1"/>
              </p:nvPr>
            </p:nvSpPr>
            <p:spPr>
              <a:xfrm>
                <a:off x="107504" y="116632"/>
                <a:ext cx="8928992" cy="6552728"/>
              </a:xfrm>
            </p:spPr>
            <p:style>
              <a:lnRef idx="2">
                <a:schemeClr val="accent6"/>
              </a:lnRef>
              <a:fillRef idx="1">
                <a:schemeClr val="lt1"/>
              </a:fillRef>
              <a:effectRef idx="0">
                <a:schemeClr val="accent6"/>
              </a:effectRef>
              <a:fontRef idx="minor">
                <a:schemeClr val="dk1"/>
              </a:fontRef>
            </p:style>
            <p:txBody>
              <a:bodyPr>
                <a:noAutofit/>
              </a:bodyPr>
              <a:lstStyle/>
              <a:p>
                <a:pPr marL="0" indent="0">
                  <a:buNone/>
                </a:pPr>
                <a:r>
                  <a:rPr lang="es-ES" sz="1800" b="1" dirty="0"/>
                  <a:t>EJERCICIO 2</a:t>
                </a:r>
                <a:r>
                  <a:rPr lang="es-ES" sz="1800" dirty="0"/>
                  <a:t>: Calcula las Bases de Cotización del trabajador anterior que en este caso va a realizar horas extraordinarias:</a:t>
                </a:r>
              </a:p>
              <a:p>
                <a:pPr>
                  <a:buFontTx/>
                  <a:buChar char="-"/>
                </a:pPr>
                <a:r>
                  <a:rPr lang="es-ES" sz="1800" dirty="0"/>
                  <a:t>Salario Base: 950€</a:t>
                </a:r>
              </a:p>
              <a:p>
                <a:pPr>
                  <a:buFontTx/>
                  <a:buChar char="-"/>
                </a:pPr>
                <a:r>
                  <a:rPr lang="es-ES" sz="1800" dirty="0"/>
                  <a:t>Antigüedad: 50€</a:t>
                </a:r>
              </a:p>
              <a:p>
                <a:pPr>
                  <a:buFontTx/>
                  <a:buChar char="-"/>
                </a:pPr>
                <a:r>
                  <a:rPr lang="es-ES" sz="1800" dirty="0"/>
                  <a:t>Plus de transporte: 60€</a:t>
                </a:r>
              </a:p>
              <a:p>
                <a:pPr>
                  <a:buFontTx/>
                  <a:buChar char="-"/>
                </a:pPr>
                <a:r>
                  <a:rPr lang="es-ES" sz="1800" dirty="0"/>
                  <a:t>Horas extraordinarias normales: 100€</a:t>
                </a:r>
              </a:p>
              <a:p>
                <a:pPr>
                  <a:buFontTx/>
                  <a:buChar char="-"/>
                </a:pPr>
                <a:r>
                  <a:rPr lang="es-ES" sz="1800" dirty="0"/>
                  <a:t>Horas extraordinarias de Fuerza Mayor: 40€</a:t>
                </a:r>
              </a:p>
              <a:p>
                <a:pPr>
                  <a:buFontTx/>
                  <a:buChar char="-"/>
                </a:pPr>
                <a:r>
                  <a:rPr lang="es-ES" sz="1800" dirty="0"/>
                  <a:t>Dos pagas extraordinarias por valor de Salario Base + antigüedad cada una.</a:t>
                </a:r>
              </a:p>
              <a:p>
                <a:pPr marL="0" indent="0">
                  <a:buNone/>
                </a:pPr>
                <a:r>
                  <a:rPr lang="es-ES" sz="1800" u="sng" dirty="0"/>
                  <a:t>SOLUCIÓN</a:t>
                </a:r>
                <a:r>
                  <a:rPr lang="es-ES" sz="1800" dirty="0"/>
                  <a:t>:</a:t>
                </a:r>
                <a:br>
                  <a:rPr lang="es-ES" sz="1800" dirty="0"/>
                </a:br>
                <a:endParaRPr lang="es-ES" sz="1800" dirty="0"/>
              </a:p>
              <a:p>
                <a:pPr marL="0" indent="0">
                  <a:buNone/>
                </a:pPr>
                <a14:m>
                  <m:oMath xmlns:m="http://schemas.openxmlformats.org/officeDocument/2006/math">
                    <m:r>
                      <a:rPr lang="es-ES" sz="1800" b="1" i="1" smtClean="0">
                        <a:latin typeface="Cambria Math" panose="02040503050406030204" pitchFamily="18" charset="0"/>
                      </a:rPr>
                      <m:t>𝟏</m:t>
                    </m:r>
                    <m:r>
                      <a:rPr lang="es-ES" sz="1800" b="1" i="1" smtClean="0">
                        <a:latin typeface="Cambria Math" panose="02040503050406030204" pitchFamily="18" charset="0"/>
                      </a:rPr>
                      <m:t>. </m:t>
                    </m:r>
                    <m:r>
                      <a:rPr lang="es-ES" sz="1800" b="1" i="1" smtClean="0">
                        <a:latin typeface="Cambria Math" panose="02040503050406030204" pitchFamily="18" charset="0"/>
                      </a:rPr>
                      <m:t>𝑩𝑪𝑪𝑪</m:t>
                    </m:r>
                    <m:r>
                      <a:rPr lang="es-ES" sz="1800" b="0" i="1" smtClean="0">
                        <a:latin typeface="Cambria Math" panose="02040503050406030204" pitchFamily="18" charset="0"/>
                      </a:rPr>
                      <m:t>=</m:t>
                    </m:r>
                    <m:r>
                      <a:rPr lang="es-ES" sz="1800" b="0" i="1" smtClean="0">
                        <a:latin typeface="Cambria Math" panose="02040503050406030204" pitchFamily="18" charset="0"/>
                      </a:rPr>
                      <m:t>𝑆𝑎𝑙𝑎𝑟𝑖𝑜</m:t>
                    </m:r>
                    <m:r>
                      <a:rPr lang="es-ES" sz="1800" b="0" i="1" smtClean="0">
                        <a:latin typeface="Cambria Math" panose="02040503050406030204" pitchFamily="18" charset="0"/>
                      </a:rPr>
                      <m:t> </m:t>
                    </m:r>
                    <m:r>
                      <a:rPr lang="es-ES" sz="1800" b="0" i="1" smtClean="0">
                        <a:latin typeface="Cambria Math" panose="02040503050406030204" pitchFamily="18" charset="0"/>
                      </a:rPr>
                      <m:t>𝑏𝑎𝑠𝑒</m:t>
                    </m:r>
                    <m:r>
                      <a:rPr lang="es-ES" sz="1800" b="0" i="1" smtClean="0">
                        <a:latin typeface="Cambria Math" panose="02040503050406030204" pitchFamily="18" charset="0"/>
                      </a:rPr>
                      <m:t> +</m:t>
                    </m:r>
                    <m:r>
                      <a:rPr lang="es-ES" sz="1800" b="0" i="1" smtClean="0">
                        <a:latin typeface="Cambria Math" panose="02040503050406030204" pitchFamily="18" charset="0"/>
                      </a:rPr>
                      <m:t>𝑐𝑜𝑚𝑝𝑙𝑒𝑚𝑒𝑛𝑡𝑜𝑠</m:t>
                    </m:r>
                    <m:r>
                      <a:rPr lang="es-ES" sz="1800" b="0" i="1" smtClean="0">
                        <a:latin typeface="Cambria Math" panose="02040503050406030204" pitchFamily="18" charset="0"/>
                      </a:rPr>
                      <m:t> </m:t>
                    </m:r>
                    <m:r>
                      <a:rPr lang="es-ES" sz="1800" b="0" i="1" smtClean="0">
                        <a:latin typeface="Cambria Math" panose="02040503050406030204" pitchFamily="18" charset="0"/>
                      </a:rPr>
                      <m:t>𝑐𝑜𝑡𝑖𝑧𝑎𝑏𝑙𝑒𝑠</m:t>
                    </m:r>
                    <m:r>
                      <a:rPr lang="es-ES" sz="1800" b="0" i="1" smtClean="0">
                        <a:latin typeface="Cambria Math" panose="02040503050406030204" pitchFamily="18" charset="0"/>
                      </a:rPr>
                      <m:t>+</m:t>
                    </m:r>
                    <m:r>
                      <a:rPr lang="es-ES" sz="1800" b="0" i="1" smtClean="0">
                        <a:latin typeface="Cambria Math" panose="02040503050406030204" pitchFamily="18" charset="0"/>
                      </a:rPr>
                      <m:t>𝑝𝑎𝑟𝑡𝑒</m:t>
                    </m:r>
                    <m:r>
                      <a:rPr lang="es-ES" sz="1800" b="0" i="1" smtClean="0">
                        <a:latin typeface="Cambria Math" panose="02040503050406030204" pitchFamily="18" charset="0"/>
                      </a:rPr>
                      <m:t> </m:t>
                    </m:r>
                    <m:r>
                      <a:rPr lang="es-ES" sz="1800" b="0" i="1" smtClean="0">
                        <a:latin typeface="Cambria Math" panose="02040503050406030204" pitchFamily="18" charset="0"/>
                      </a:rPr>
                      <m:t>𝑝𝑟𝑜𝑝𝑜𝑟𝑐𝑖𝑜𝑛𝑎𝑙</m:t>
                    </m:r>
                    <m:r>
                      <a:rPr lang="es-ES" sz="1800" b="0" i="1" smtClean="0">
                        <a:latin typeface="Cambria Math" panose="02040503050406030204" pitchFamily="18" charset="0"/>
                      </a:rPr>
                      <m:t> </m:t>
                    </m:r>
                    <m:r>
                      <a:rPr lang="es-ES" sz="1800" b="0" i="1" smtClean="0">
                        <a:latin typeface="Cambria Math" panose="02040503050406030204" pitchFamily="18" charset="0"/>
                      </a:rPr>
                      <m:t>𝑑𝑒</m:t>
                    </m:r>
                    <m:r>
                      <a:rPr lang="es-ES" sz="1800" b="0" i="1" smtClean="0">
                        <a:latin typeface="Cambria Math" panose="02040503050406030204" pitchFamily="18" charset="0"/>
                      </a:rPr>
                      <m:t> </m:t>
                    </m:r>
                    <m:r>
                      <a:rPr lang="es-ES" sz="1800" b="0" i="1" smtClean="0">
                        <a:latin typeface="Cambria Math" panose="02040503050406030204" pitchFamily="18" charset="0"/>
                      </a:rPr>
                      <m:t>𝑝𝑎𝑔𝑎𝑠</m:t>
                    </m:r>
                    <m:r>
                      <a:rPr lang="es-ES" sz="1800" b="0" i="1" smtClean="0">
                        <a:latin typeface="Cambria Math" panose="02040503050406030204" pitchFamily="18" charset="0"/>
                      </a:rPr>
                      <m:t> </m:t>
                    </m:r>
                    <m:r>
                      <a:rPr lang="es-ES" sz="1800" b="0" i="1" smtClean="0">
                        <a:latin typeface="Cambria Math" panose="02040503050406030204" pitchFamily="18" charset="0"/>
                      </a:rPr>
                      <m:t>𝑒𝑥𝑡𝑟𝑎𝑜𝑟𝑑𝑖𝑛𝑎𝑟𝑖𝑎𝑠</m:t>
                    </m:r>
                    <m:r>
                      <a:rPr lang="es-ES" sz="1800" b="0" i="1" smtClean="0">
                        <a:latin typeface="Cambria Math" panose="02040503050406030204" pitchFamily="18" charset="0"/>
                      </a:rPr>
                      <m:t>=  </m:t>
                    </m:r>
                  </m:oMath>
                </a14:m>
                <a:r>
                  <a:rPr lang="es-ES" sz="1800" dirty="0"/>
                  <a:t> </a:t>
                </a:r>
              </a:p>
              <a:p>
                <a:pPr marL="0" indent="0">
                  <a:buNone/>
                </a:pPr>
                <a14:m>
                  <m:oMathPara xmlns:m="http://schemas.openxmlformats.org/officeDocument/2006/math">
                    <m:oMathParaPr>
                      <m:jc m:val="left"/>
                    </m:oMathParaPr>
                    <m:oMath xmlns:m="http://schemas.openxmlformats.org/officeDocument/2006/math">
                      <m:r>
                        <a:rPr lang="es-ES" sz="1800" i="1">
                          <a:latin typeface="Cambria Math" panose="02040503050406030204" pitchFamily="18" charset="0"/>
                        </a:rPr>
                        <m:t>𝐵𝐶𝐶𝐶</m:t>
                      </m:r>
                      <m:r>
                        <a:rPr lang="es-ES" sz="1800" i="1">
                          <a:latin typeface="Cambria Math" panose="02040503050406030204" pitchFamily="18" charset="0"/>
                        </a:rPr>
                        <m:t>=950+50+60+</m:t>
                      </m:r>
                      <m:d>
                        <m:dPr>
                          <m:ctrlPr>
                            <a:rPr lang="es-ES" sz="1800" i="1">
                              <a:latin typeface="Cambria Math" panose="02040503050406030204" pitchFamily="18" charset="0"/>
                            </a:rPr>
                          </m:ctrlPr>
                        </m:dPr>
                        <m:e>
                          <m:f>
                            <m:fPr>
                              <m:ctrlPr>
                                <a:rPr lang="es-ES" sz="1800" i="1">
                                  <a:latin typeface="Cambria Math" panose="02040503050406030204" pitchFamily="18" charset="0"/>
                                </a:rPr>
                              </m:ctrlPr>
                            </m:fPr>
                            <m:num>
                              <m:r>
                                <a:rPr lang="es-ES" sz="1800" i="1">
                                  <a:latin typeface="Cambria Math" panose="02040503050406030204" pitchFamily="18" charset="0"/>
                                </a:rPr>
                                <m:t>1000 </m:t>
                              </m:r>
                              <m:r>
                                <a:rPr lang="es-ES" sz="1800" i="1">
                                  <a:latin typeface="Cambria Math" panose="02040503050406030204" pitchFamily="18" charset="0"/>
                                </a:rPr>
                                <m:t>𝑋</m:t>
                              </m:r>
                              <m:r>
                                <a:rPr lang="es-ES" sz="1800" i="1">
                                  <a:latin typeface="Cambria Math" panose="02040503050406030204" pitchFamily="18" charset="0"/>
                                </a:rPr>
                                <m:t> 2</m:t>
                              </m:r>
                            </m:num>
                            <m:den>
                              <m:r>
                                <a:rPr lang="es-ES" sz="1800" i="1">
                                  <a:latin typeface="Cambria Math" panose="02040503050406030204" pitchFamily="18" charset="0"/>
                                </a:rPr>
                                <m:t>12</m:t>
                              </m:r>
                            </m:den>
                          </m:f>
                        </m:e>
                      </m:d>
                      <m:r>
                        <a:rPr lang="es-ES" sz="1800" i="1">
                          <a:latin typeface="Cambria Math" panose="02040503050406030204" pitchFamily="18" charset="0"/>
                        </a:rPr>
                        <m:t>=  </m:t>
                      </m:r>
                      <m:r>
                        <a:rPr lang="es-ES" sz="1800" b="0" i="1" smtClean="0">
                          <a:latin typeface="Cambria Math" panose="02040503050406030204" pitchFamily="18" charset="0"/>
                        </a:rPr>
                        <m:t>1226,67</m:t>
                      </m:r>
                      <m:r>
                        <m:rPr>
                          <m:nor/>
                        </m:rPr>
                        <a:rPr lang="es-ES" sz="1800" dirty="0"/>
                        <m:t>€</m:t>
                      </m:r>
                    </m:oMath>
                  </m:oMathPara>
                </a14:m>
                <a:endParaRPr lang="es-ES" sz="1800" b="0" dirty="0"/>
              </a:p>
              <a:p>
                <a:pPr marL="0" indent="0">
                  <a:buNone/>
                </a:pPr>
                <a:endParaRPr lang="es-ES" sz="1800" b="0" dirty="0"/>
              </a:p>
              <a:p>
                <a:pPr marL="0" indent="0">
                  <a:buNone/>
                </a:pPr>
                <a14:m>
                  <m:oMath xmlns:m="http://schemas.openxmlformats.org/officeDocument/2006/math">
                    <m:r>
                      <a:rPr lang="es-ES" sz="1800" b="1" i="0" smtClean="0">
                        <a:latin typeface="Cambria Math" panose="02040503050406030204" pitchFamily="18" charset="0"/>
                      </a:rPr>
                      <m:t>𝟐</m:t>
                    </m:r>
                    <m:r>
                      <a:rPr lang="es-ES" sz="1800" b="1" i="0" smtClean="0">
                        <a:latin typeface="Cambria Math" panose="02040503050406030204" pitchFamily="18" charset="0"/>
                      </a:rPr>
                      <m:t>. </m:t>
                    </m:r>
                    <m:r>
                      <a:rPr lang="es-ES" sz="1800" b="1" i="1">
                        <a:latin typeface="Cambria Math" panose="02040503050406030204" pitchFamily="18" charset="0"/>
                      </a:rPr>
                      <m:t>𝑩𝑪𝑪</m:t>
                    </m:r>
                    <m:r>
                      <a:rPr lang="es-ES" sz="1800" b="1" i="1" smtClean="0">
                        <a:latin typeface="Cambria Math" panose="02040503050406030204" pitchFamily="18" charset="0"/>
                      </a:rPr>
                      <m:t>𝑷</m:t>
                    </m:r>
                    <m:r>
                      <a:rPr lang="es-ES" sz="1800" i="1">
                        <a:latin typeface="Cambria Math" panose="02040503050406030204" pitchFamily="18" charset="0"/>
                      </a:rPr>
                      <m:t>=</m:t>
                    </m:r>
                    <m:r>
                      <a:rPr lang="es-ES" sz="1800" b="0" i="1" smtClean="0">
                        <a:latin typeface="Cambria Math" panose="02040503050406030204" pitchFamily="18" charset="0"/>
                      </a:rPr>
                      <m:t>𝐵𝐶𝐶𝐶</m:t>
                    </m:r>
                    <m:r>
                      <a:rPr lang="es-ES" sz="1800" i="1">
                        <a:latin typeface="Cambria Math" panose="02040503050406030204" pitchFamily="18" charset="0"/>
                      </a:rPr>
                      <m:t> +</m:t>
                    </m:r>
                    <m:r>
                      <a:rPr lang="es-ES" sz="1800" b="0" i="1" smtClean="0">
                        <a:latin typeface="Cambria Math" panose="02040503050406030204" pitchFamily="18" charset="0"/>
                      </a:rPr>
                      <m:t>h𝑜𝑟𝑎𝑠</m:t>
                    </m:r>
                    <m:r>
                      <a:rPr lang="es-ES" sz="1800" b="0" i="1" smtClean="0">
                        <a:latin typeface="Cambria Math" panose="02040503050406030204" pitchFamily="18" charset="0"/>
                      </a:rPr>
                      <m:t> </m:t>
                    </m:r>
                    <m:r>
                      <a:rPr lang="es-ES" sz="1800" b="0" i="1" smtClean="0">
                        <a:latin typeface="Cambria Math" panose="02040503050406030204" pitchFamily="18" charset="0"/>
                      </a:rPr>
                      <m:t>𝑒𝑥𝑡𝑟𝑎𝑜𝑟𝑑𝑖𝑛𝑎𝑟𝑖𝑎𝑠</m:t>
                    </m:r>
                    <m:r>
                      <a:rPr lang="es-ES" sz="1800" i="1">
                        <a:latin typeface="Cambria Math" panose="02040503050406030204" pitchFamily="18" charset="0"/>
                      </a:rPr>
                      <m:t>=  </m:t>
                    </m:r>
                  </m:oMath>
                </a14:m>
                <a:r>
                  <a:rPr lang="es-ES" sz="1800" dirty="0"/>
                  <a:t> </a:t>
                </a:r>
              </a:p>
              <a:p>
                <a:pPr marL="0" indent="0" algn="r">
                  <a:buNone/>
                </a:pPr>
                <a14:m>
                  <m:oMathPara xmlns:m="http://schemas.openxmlformats.org/officeDocument/2006/math">
                    <m:oMathParaPr>
                      <m:jc m:val="left"/>
                    </m:oMathParaPr>
                    <m:oMath xmlns:m="http://schemas.openxmlformats.org/officeDocument/2006/math">
                      <m:r>
                        <a:rPr lang="es-ES" sz="1800" i="1">
                          <a:latin typeface="Cambria Math" panose="02040503050406030204" pitchFamily="18" charset="0"/>
                        </a:rPr>
                        <m:t>𝐵𝐶𝐶</m:t>
                      </m:r>
                      <m:r>
                        <a:rPr lang="es-ES" sz="1800" b="0" i="1" smtClean="0">
                          <a:latin typeface="Cambria Math" panose="02040503050406030204" pitchFamily="18" charset="0"/>
                        </a:rPr>
                        <m:t>𝑃</m:t>
                      </m:r>
                      <m:r>
                        <a:rPr lang="es-ES" sz="1800" i="1">
                          <a:latin typeface="Cambria Math" panose="02040503050406030204" pitchFamily="18" charset="0"/>
                        </a:rPr>
                        <m:t>=</m:t>
                      </m:r>
                      <m:r>
                        <a:rPr lang="es-ES" sz="1800" b="0" i="1" smtClean="0">
                          <a:latin typeface="Cambria Math" panose="02040503050406030204" pitchFamily="18" charset="0"/>
                        </a:rPr>
                        <m:t>1226,67</m:t>
                      </m:r>
                      <m:r>
                        <a:rPr lang="es-ES" sz="1800" i="1">
                          <a:latin typeface="Cambria Math" panose="02040503050406030204" pitchFamily="18" charset="0"/>
                        </a:rPr>
                        <m:t>+</m:t>
                      </m:r>
                      <m:r>
                        <a:rPr lang="es-ES" sz="1800" b="0" i="1" smtClean="0">
                          <a:latin typeface="Cambria Math" panose="02040503050406030204" pitchFamily="18" charset="0"/>
                        </a:rPr>
                        <m:t>100+40</m:t>
                      </m:r>
                      <m:r>
                        <a:rPr lang="es-ES" sz="1800" i="1">
                          <a:latin typeface="Cambria Math" panose="02040503050406030204" pitchFamily="18" charset="0"/>
                        </a:rPr>
                        <m:t>=  1</m:t>
                      </m:r>
                      <m:r>
                        <a:rPr lang="es-ES" sz="1800" b="0" i="1" smtClean="0">
                          <a:latin typeface="Cambria Math" panose="02040503050406030204" pitchFamily="18" charset="0"/>
                        </a:rPr>
                        <m:t>36</m:t>
                      </m:r>
                      <m:r>
                        <a:rPr lang="es-ES" sz="1800" i="1">
                          <a:latin typeface="Cambria Math" panose="02040503050406030204" pitchFamily="18" charset="0"/>
                        </a:rPr>
                        <m:t>6,67</m:t>
                      </m:r>
                      <m:r>
                        <m:rPr>
                          <m:nor/>
                        </m:rPr>
                        <a:rPr lang="es-ES" sz="1800" dirty="0"/>
                        <m:t>€</m:t>
                      </m:r>
                    </m:oMath>
                  </m:oMathPara>
                </a14:m>
                <a:endParaRPr lang="es-ES" sz="1800" dirty="0"/>
              </a:p>
              <a:p>
                <a:pPr marL="0" indent="0" algn="r">
                  <a:buNone/>
                </a:pPr>
                <a:endParaRPr lang="es-ES" sz="1800" dirty="0"/>
              </a:p>
              <a:p>
                <a:pPr marL="0" indent="0" algn="ctr">
                  <a:buNone/>
                </a:pPr>
                <a14:m>
                  <m:oMathPara xmlns:m="http://schemas.openxmlformats.org/officeDocument/2006/math">
                    <m:oMathParaPr>
                      <m:jc m:val="left"/>
                    </m:oMathParaPr>
                    <m:oMath xmlns:m="http://schemas.openxmlformats.org/officeDocument/2006/math">
                      <m:r>
                        <a:rPr lang="es-ES" sz="1800" b="1" i="1" smtClean="0">
                          <a:latin typeface="Cambria Math" panose="02040503050406030204" pitchFamily="18" charset="0"/>
                        </a:rPr>
                        <m:t>𝟑</m:t>
                      </m:r>
                      <m:r>
                        <a:rPr lang="es-ES" sz="1800" b="1" i="0" smtClean="0">
                          <a:latin typeface="Cambria Math" panose="02040503050406030204" pitchFamily="18" charset="0"/>
                        </a:rPr>
                        <m:t>.</m:t>
                      </m:r>
                      <m:r>
                        <a:rPr lang="es-ES" sz="1800" b="1">
                          <a:latin typeface="Cambria Math" panose="02040503050406030204" pitchFamily="18" charset="0"/>
                        </a:rPr>
                        <m:t> </m:t>
                      </m:r>
                      <m:r>
                        <a:rPr lang="es-ES" sz="1800" b="1" i="1">
                          <a:latin typeface="Cambria Math" panose="02040503050406030204" pitchFamily="18" charset="0"/>
                        </a:rPr>
                        <m:t>𝑩𝑪</m:t>
                      </m:r>
                      <m:r>
                        <a:rPr lang="es-ES" sz="1800" b="1" i="1" smtClean="0">
                          <a:latin typeface="Cambria Math" panose="02040503050406030204" pitchFamily="18" charset="0"/>
                        </a:rPr>
                        <m:t>𝑯𝑬</m:t>
                      </m:r>
                      <m:r>
                        <a:rPr lang="es-ES" sz="1800" i="1">
                          <a:latin typeface="Cambria Math" panose="02040503050406030204" pitchFamily="18" charset="0"/>
                        </a:rPr>
                        <m:t>=</m:t>
                      </m:r>
                      <m:r>
                        <a:rPr lang="es-ES" sz="1800" b="0" i="1" smtClean="0">
                          <a:latin typeface="Cambria Math" panose="02040503050406030204" pitchFamily="18" charset="0"/>
                        </a:rPr>
                        <m:t>100</m:t>
                      </m:r>
                      <m:r>
                        <m:rPr>
                          <m:nor/>
                        </m:rPr>
                        <a:rPr lang="es-ES" sz="1800" dirty="0"/>
                        <m:t>€</m:t>
                      </m:r>
                    </m:oMath>
                  </m:oMathPara>
                </a14:m>
                <a:endParaRPr lang="es-ES" sz="1800" b="0" dirty="0"/>
              </a:p>
              <a:p>
                <a:pPr marL="0" indent="0" algn="ctr">
                  <a:buNone/>
                </a:pPr>
                <a:endParaRPr lang="es-ES" sz="1800" b="0" dirty="0"/>
              </a:p>
              <a:p>
                <a:pPr marL="0" indent="0" algn="ctr">
                  <a:buNone/>
                </a:pPr>
                <a14:m>
                  <m:oMathPara xmlns:m="http://schemas.openxmlformats.org/officeDocument/2006/math">
                    <m:oMathParaPr>
                      <m:jc m:val="left"/>
                    </m:oMathParaPr>
                    <m:oMath xmlns:m="http://schemas.openxmlformats.org/officeDocument/2006/math">
                      <m:r>
                        <a:rPr lang="es-ES" sz="1800" b="1" i="1" smtClean="0">
                          <a:latin typeface="Cambria Math" panose="02040503050406030204" pitchFamily="18" charset="0"/>
                        </a:rPr>
                        <m:t>𝟒</m:t>
                      </m:r>
                      <m:r>
                        <a:rPr lang="es-ES" sz="1800" b="1">
                          <a:latin typeface="Cambria Math" panose="02040503050406030204" pitchFamily="18" charset="0"/>
                        </a:rPr>
                        <m:t>. </m:t>
                      </m:r>
                      <m:r>
                        <a:rPr lang="es-ES" sz="1800" b="1" i="1">
                          <a:latin typeface="Cambria Math" panose="02040503050406030204" pitchFamily="18" charset="0"/>
                        </a:rPr>
                        <m:t>𝑩𝑪𝑯𝑬</m:t>
                      </m:r>
                      <m:r>
                        <a:rPr lang="es-ES" sz="1800" b="1" i="1" smtClean="0">
                          <a:latin typeface="Cambria Math" panose="02040503050406030204" pitchFamily="18" charset="0"/>
                        </a:rPr>
                        <m:t>𝑭𝑴</m:t>
                      </m:r>
                      <m:r>
                        <a:rPr lang="es-ES" sz="1800" i="1">
                          <a:latin typeface="Cambria Math" panose="02040503050406030204" pitchFamily="18" charset="0"/>
                        </a:rPr>
                        <m:t>=</m:t>
                      </m:r>
                      <m:r>
                        <a:rPr lang="es-ES" sz="1800" b="0" i="1" smtClean="0">
                          <a:latin typeface="Cambria Math" panose="02040503050406030204" pitchFamily="18" charset="0"/>
                        </a:rPr>
                        <m:t>40</m:t>
                      </m:r>
                      <m:r>
                        <m:rPr>
                          <m:nor/>
                        </m:rPr>
                        <a:rPr lang="es-ES" sz="1800" dirty="0"/>
                        <m:t>€</m:t>
                      </m:r>
                    </m:oMath>
                  </m:oMathPara>
                </a14:m>
                <a:endParaRPr lang="es-ES" sz="1800" dirty="0"/>
              </a:p>
              <a:p>
                <a:pPr marL="0" indent="0" algn="ctr">
                  <a:buNone/>
                </a:pPr>
                <a:endParaRPr lang="es-ES" sz="1600" dirty="0"/>
              </a:p>
              <a:p>
                <a:pPr marL="0" indent="0" algn="ctr">
                  <a:buNone/>
                </a:pPr>
                <a:endParaRPr lang="es-ES" sz="1600" dirty="0"/>
              </a:p>
              <a:p>
                <a:pPr>
                  <a:buAutoNum type="arabicPeriod"/>
                </a:pPr>
                <a:endParaRPr lang="es-ES" sz="1600" dirty="0"/>
              </a:p>
            </p:txBody>
          </p:sp>
        </mc:Choice>
        <mc:Fallback xmlns="">
          <p:sp>
            <p:nvSpPr>
              <p:cNvPr id="10" name="Marcador de contenido 9"/>
              <p:cNvSpPr>
                <a:spLocks noGrp="1" noRot="1" noChangeAspect="1" noMove="1" noResize="1" noEditPoints="1" noAdjustHandles="1" noChangeArrowheads="1" noChangeShapeType="1" noTextEdit="1"/>
              </p:cNvSpPr>
              <p:nvPr>
                <p:ph sz="half" idx="1"/>
              </p:nvPr>
            </p:nvSpPr>
            <p:spPr>
              <a:xfrm>
                <a:off x="107504" y="116632"/>
                <a:ext cx="8928992" cy="6552728"/>
              </a:xfrm>
              <a:blipFill>
                <a:blip r:embed="rId2"/>
                <a:stretch>
                  <a:fillRect l="-477" t="-278"/>
                </a:stretch>
              </a:blipFill>
            </p:spPr>
            <p:txBody>
              <a:bodyPr/>
              <a:lstStyle/>
              <a:p>
                <a:r>
                  <a:rPr lang="es-ES">
                    <a:noFill/>
                  </a:rPr>
                  <a:t> </a:t>
                </a:r>
              </a:p>
            </p:txBody>
          </p:sp>
        </mc:Fallback>
      </mc:AlternateContent>
    </p:spTree>
    <p:extLst>
      <p:ext uri="{BB962C8B-B14F-4D97-AF65-F5344CB8AC3E}">
        <p14:creationId xmlns:p14="http://schemas.microsoft.com/office/powerpoint/2010/main" val="7144424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8" end="8"/>
                                            </p:txEl>
                                          </p:spTgt>
                                        </p:tgtEl>
                                        <p:attrNameLst>
                                          <p:attrName>style.visibility</p:attrName>
                                        </p:attrNameLst>
                                      </p:cBhvr>
                                      <p:to>
                                        <p:strVal val="visible"/>
                                      </p:to>
                                    </p:set>
                                    <p:animEffect transition="in" filter="fade">
                                      <p:cBhvr>
                                        <p:cTn id="7" dur="1000"/>
                                        <p:tgtEl>
                                          <p:spTgt spid="10">
                                            <p:txEl>
                                              <p:pRg st="8" end="8"/>
                                            </p:txEl>
                                          </p:spTgt>
                                        </p:tgtEl>
                                      </p:cBhvr>
                                    </p:animEffect>
                                    <p:anim calcmode="lin" valueType="num">
                                      <p:cBhvr>
                                        <p:cTn id="8" dur="1000" fill="hold"/>
                                        <p:tgtEl>
                                          <p:spTgt spid="10">
                                            <p:txEl>
                                              <p:pRg st="8" end="8"/>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8" end="8"/>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xEl>
                                              <p:pRg st="9" end="9"/>
                                            </p:txEl>
                                          </p:spTgt>
                                        </p:tgtEl>
                                        <p:attrNameLst>
                                          <p:attrName>style.visibility</p:attrName>
                                        </p:attrNameLst>
                                      </p:cBhvr>
                                      <p:to>
                                        <p:strVal val="visible"/>
                                      </p:to>
                                    </p:set>
                                    <p:animEffect transition="in" filter="fade">
                                      <p:cBhvr>
                                        <p:cTn id="12" dur="1000"/>
                                        <p:tgtEl>
                                          <p:spTgt spid="10">
                                            <p:txEl>
                                              <p:pRg st="9" end="9"/>
                                            </p:txEl>
                                          </p:spTgt>
                                        </p:tgtEl>
                                      </p:cBhvr>
                                    </p:animEffect>
                                    <p:anim calcmode="lin" valueType="num">
                                      <p:cBhvr>
                                        <p:cTn id="13" dur="1000" fill="hold"/>
                                        <p:tgtEl>
                                          <p:spTgt spid="10">
                                            <p:txEl>
                                              <p:pRg st="9" end="9"/>
                                            </p:txEl>
                                          </p:spTgt>
                                        </p:tgtEl>
                                        <p:attrNameLst>
                                          <p:attrName>ppt_x</p:attrName>
                                        </p:attrNameLst>
                                      </p:cBhvr>
                                      <p:tavLst>
                                        <p:tav tm="0">
                                          <p:val>
                                            <p:strVal val="#ppt_x"/>
                                          </p:val>
                                        </p:tav>
                                        <p:tav tm="100000">
                                          <p:val>
                                            <p:strVal val="#ppt_x"/>
                                          </p:val>
                                        </p:tav>
                                      </p:tavLst>
                                    </p:anim>
                                    <p:anim calcmode="lin" valueType="num">
                                      <p:cBhvr>
                                        <p:cTn id="14" dur="1000" fill="hold"/>
                                        <p:tgtEl>
                                          <p:spTgt spid="10">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
                                            <p:txEl>
                                              <p:pRg st="11" end="11"/>
                                            </p:txEl>
                                          </p:spTgt>
                                        </p:tgtEl>
                                        <p:attrNameLst>
                                          <p:attrName>style.visibility</p:attrName>
                                        </p:attrNameLst>
                                      </p:cBhvr>
                                      <p:to>
                                        <p:strVal val="visible"/>
                                      </p:to>
                                    </p:set>
                                    <p:animEffect transition="in" filter="fade">
                                      <p:cBhvr>
                                        <p:cTn id="19" dur="1000"/>
                                        <p:tgtEl>
                                          <p:spTgt spid="10">
                                            <p:txEl>
                                              <p:pRg st="11" end="11"/>
                                            </p:txEl>
                                          </p:spTgt>
                                        </p:tgtEl>
                                      </p:cBhvr>
                                    </p:animEffect>
                                    <p:anim calcmode="lin" valueType="num">
                                      <p:cBhvr>
                                        <p:cTn id="20" dur="1000" fill="hold"/>
                                        <p:tgtEl>
                                          <p:spTgt spid="10">
                                            <p:txEl>
                                              <p:pRg st="11" end="11"/>
                                            </p:txEl>
                                          </p:spTgt>
                                        </p:tgtEl>
                                        <p:attrNameLst>
                                          <p:attrName>ppt_x</p:attrName>
                                        </p:attrNameLst>
                                      </p:cBhvr>
                                      <p:tavLst>
                                        <p:tav tm="0">
                                          <p:val>
                                            <p:strVal val="#ppt_x"/>
                                          </p:val>
                                        </p:tav>
                                        <p:tav tm="100000">
                                          <p:val>
                                            <p:strVal val="#ppt_x"/>
                                          </p:val>
                                        </p:tav>
                                      </p:tavLst>
                                    </p:anim>
                                    <p:anim calcmode="lin" valueType="num">
                                      <p:cBhvr>
                                        <p:cTn id="21" dur="1000" fill="hold"/>
                                        <p:tgtEl>
                                          <p:spTgt spid="10">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
                                            <p:txEl>
                                              <p:pRg st="12" end="12"/>
                                            </p:txEl>
                                          </p:spTgt>
                                        </p:tgtEl>
                                        <p:attrNameLst>
                                          <p:attrName>style.visibility</p:attrName>
                                        </p:attrNameLst>
                                      </p:cBhvr>
                                      <p:to>
                                        <p:strVal val="visible"/>
                                      </p:to>
                                    </p:set>
                                    <p:animEffect transition="in" filter="fade">
                                      <p:cBhvr>
                                        <p:cTn id="26" dur="1000"/>
                                        <p:tgtEl>
                                          <p:spTgt spid="10">
                                            <p:txEl>
                                              <p:pRg st="12" end="12"/>
                                            </p:txEl>
                                          </p:spTgt>
                                        </p:tgtEl>
                                      </p:cBhvr>
                                    </p:animEffect>
                                    <p:anim calcmode="lin" valueType="num">
                                      <p:cBhvr>
                                        <p:cTn id="27" dur="1000" fill="hold"/>
                                        <p:tgtEl>
                                          <p:spTgt spid="10">
                                            <p:txEl>
                                              <p:pRg st="12" end="12"/>
                                            </p:txEl>
                                          </p:spTgt>
                                        </p:tgtEl>
                                        <p:attrNameLst>
                                          <p:attrName>ppt_x</p:attrName>
                                        </p:attrNameLst>
                                      </p:cBhvr>
                                      <p:tavLst>
                                        <p:tav tm="0">
                                          <p:val>
                                            <p:strVal val="#ppt_x"/>
                                          </p:val>
                                        </p:tav>
                                        <p:tav tm="100000">
                                          <p:val>
                                            <p:strVal val="#ppt_x"/>
                                          </p:val>
                                        </p:tav>
                                      </p:tavLst>
                                    </p:anim>
                                    <p:anim calcmode="lin" valueType="num">
                                      <p:cBhvr>
                                        <p:cTn id="28" dur="1000" fill="hold"/>
                                        <p:tgtEl>
                                          <p:spTgt spid="10">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0">
                                            <p:txEl>
                                              <p:pRg st="14" end="14"/>
                                            </p:txEl>
                                          </p:spTgt>
                                        </p:tgtEl>
                                        <p:attrNameLst>
                                          <p:attrName>style.visibility</p:attrName>
                                        </p:attrNameLst>
                                      </p:cBhvr>
                                      <p:to>
                                        <p:strVal val="visible"/>
                                      </p:to>
                                    </p:set>
                                    <p:animEffect transition="in" filter="fade">
                                      <p:cBhvr>
                                        <p:cTn id="33" dur="1000"/>
                                        <p:tgtEl>
                                          <p:spTgt spid="10">
                                            <p:txEl>
                                              <p:pRg st="14" end="14"/>
                                            </p:txEl>
                                          </p:spTgt>
                                        </p:tgtEl>
                                      </p:cBhvr>
                                    </p:animEffect>
                                    <p:anim calcmode="lin" valueType="num">
                                      <p:cBhvr>
                                        <p:cTn id="34" dur="1000" fill="hold"/>
                                        <p:tgtEl>
                                          <p:spTgt spid="10">
                                            <p:txEl>
                                              <p:pRg st="14" end="14"/>
                                            </p:txEl>
                                          </p:spTgt>
                                        </p:tgtEl>
                                        <p:attrNameLst>
                                          <p:attrName>ppt_x</p:attrName>
                                        </p:attrNameLst>
                                      </p:cBhvr>
                                      <p:tavLst>
                                        <p:tav tm="0">
                                          <p:val>
                                            <p:strVal val="#ppt_x"/>
                                          </p:val>
                                        </p:tav>
                                        <p:tav tm="100000">
                                          <p:val>
                                            <p:strVal val="#ppt_x"/>
                                          </p:val>
                                        </p:tav>
                                      </p:tavLst>
                                    </p:anim>
                                    <p:anim calcmode="lin" valueType="num">
                                      <p:cBhvr>
                                        <p:cTn id="35" dur="1000" fill="hold"/>
                                        <p:tgtEl>
                                          <p:spTgt spid="10">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0">
                                            <p:txEl>
                                              <p:pRg st="16" end="16"/>
                                            </p:txEl>
                                          </p:spTgt>
                                        </p:tgtEl>
                                        <p:attrNameLst>
                                          <p:attrName>style.visibility</p:attrName>
                                        </p:attrNameLst>
                                      </p:cBhvr>
                                      <p:to>
                                        <p:strVal val="visible"/>
                                      </p:to>
                                    </p:set>
                                    <p:animEffect transition="in" filter="fade">
                                      <p:cBhvr>
                                        <p:cTn id="40" dur="1000"/>
                                        <p:tgtEl>
                                          <p:spTgt spid="10">
                                            <p:txEl>
                                              <p:pRg st="16" end="16"/>
                                            </p:txEl>
                                          </p:spTgt>
                                        </p:tgtEl>
                                      </p:cBhvr>
                                    </p:animEffect>
                                    <p:anim calcmode="lin" valueType="num">
                                      <p:cBhvr>
                                        <p:cTn id="41" dur="1000" fill="hold"/>
                                        <p:tgtEl>
                                          <p:spTgt spid="10">
                                            <p:txEl>
                                              <p:pRg st="16" end="16"/>
                                            </p:txEl>
                                          </p:spTgt>
                                        </p:tgtEl>
                                        <p:attrNameLst>
                                          <p:attrName>ppt_x</p:attrName>
                                        </p:attrNameLst>
                                      </p:cBhvr>
                                      <p:tavLst>
                                        <p:tav tm="0">
                                          <p:val>
                                            <p:strVal val="#ppt_x"/>
                                          </p:val>
                                        </p:tav>
                                        <p:tav tm="100000">
                                          <p:val>
                                            <p:strVal val="#ppt_x"/>
                                          </p:val>
                                        </p:tav>
                                      </p:tavLst>
                                    </p:anim>
                                    <p:anim calcmode="lin" valueType="num">
                                      <p:cBhvr>
                                        <p:cTn id="42" dur="1000" fill="hold"/>
                                        <p:tgtEl>
                                          <p:spTgt spid="10">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77795" y="536647"/>
            <a:ext cx="8759591" cy="600164"/>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33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Concepto y pago</a:t>
            </a:r>
          </a:p>
        </p:txBody>
      </p:sp>
      <p:sp>
        <p:nvSpPr>
          <p:cNvPr id="4" name="3 Rectángulo"/>
          <p:cNvSpPr/>
          <p:nvPr/>
        </p:nvSpPr>
        <p:spPr>
          <a:xfrm>
            <a:off x="2434803" y="1720260"/>
            <a:ext cx="6497500" cy="584775"/>
          </a:xfrm>
          <a:prstGeom prst="rect">
            <a:avLst/>
          </a:prstGeom>
          <a:ln>
            <a:solidFill>
              <a:srgbClr val="92D05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_tradnl" sz="1600" b="0" i="0" u="none" strike="noStrike" kern="1200" cap="none" spc="0" normalizeH="0" baseline="0" noProof="0" dirty="0">
                <a:ln>
                  <a:noFill/>
                </a:ln>
                <a:solidFill>
                  <a:prstClr val="black"/>
                </a:solidFill>
                <a:effectLst/>
                <a:uLnTx/>
                <a:uFillTx/>
                <a:latin typeface="Calibri"/>
                <a:ea typeface="+mn-ea"/>
                <a:cs typeface="+mn-cs"/>
                <a:sym typeface="Wingdings" pitchFamily="2" charset="2"/>
              </a:rPr>
              <a:t>Salario en dinero de curso legal</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s-ES_tradnl" sz="1600" b="0" i="0" u="none" strike="noStrike" kern="1200" cap="none" spc="0" normalizeH="0" baseline="0" noProof="0" dirty="0">
                <a:ln>
                  <a:noFill/>
                </a:ln>
                <a:solidFill>
                  <a:prstClr val="black"/>
                </a:solidFill>
                <a:effectLst/>
                <a:uLnTx/>
                <a:uFillTx/>
                <a:latin typeface="Calibri"/>
                <a:ea typeface="+mn-ea"/>
                <a:cs typeface="+mn-cs"/>
                <a:sym typeface="Wingdings" pitchFamily="2" charset="2"/>
              </a:rPr>
              <a:t>Puede ser en metálico o transferencia.</a:t>
            </a:r>
            <a:endParaRPr kumimoji="0" lang="es-ES"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4 Flecha derecha"/>
          <p:cNvSpPr/>
          <p:nvPr/>
        </p:nvSpPr>
        <p:spPr>
          <a:xfrm>
            <a:off x="1856131" y="2941426"/>
            <a:ext cx="495961" cy="185961"/>
          </a:xfrm>
          <a:prstGeom prst="rightArrow">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6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5 CuadroTexto"/>
          <p:cNvSpPr txBox="1"/>
          <p:nvPr/>
        </p:nvSpPr>
        <p:spPr>
          <a:xfrm>
            <a:off x="177796" y="1678516"/>
            <a:ext cx="1561724" cy="646331"/>
          </a:xfrm>
          <a:prstGeom prst="rect">
            <a:avLst/>
          </a:prstGeom>
          <a:solidFill>
            <a:srgbClr val="92D050"/>
          </a:solidFill>
          <a:ln>
            <a:solidFill>
              <a:srgbClr val="00B050"/>
            </a:solidFill>
          </a:ln>
          <a:effectLst>
            <a:outerShdw blurRad="76200" dir="13500000" sy="23000" kx="1200000" algn="br" rotWithShape="0">
              <a:prstClr val="black">
                <a:alpha val="20000"/>
              </a:prstClr>
            </a:outerShdw>
          </a:effectLst>
        </p:spPr>
        <p:txBody>
          <a:bodyPr wrap="square" rtlCol="0">
            <a:spAutoFit/>
          </a:bodyPr>
          <a:lstStyle>
            <a:defPPr>
              <a:defRPr lang="es-ES"/>
            </a:defPPr>
            <a:lvl1pPr>
              <a:defRPr b="1">
                <a:solidFill>
                  <a:schemeClr val="bg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_tradnl" sz="1800" b="1" i="0" u="none" strike="noStrike" kern="1200" cap="none" spc="0" normalizeH="0" baseline="0" noProof="0" dirty="0">
                <a:ln>
                  <a:noFill/>
                </a:ln>
                <a:solidFill>
                  <a:prstClr val="white"/>
                </a:solidFill>
                <a:effectLst/>
                <a:uLnTx/>
                <a:uFillTx/>
                <a:latin typeface="Calibri"/>
                <a:ea typeface="+mn-ea"/>
                <a:cs typeface="+mn-cs"/>
              </a:rPr>
              <a:t>Según forma de pago</a:t>
            </a:r>
            <a:endParaRPr kumimoji="0" lang="es-E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7" name="6 Flecha derecha"/>
          <p:cNvSpPr/>
          <p:nvPr/>
        </p:nvSpPr>
        <p:spPr>
          <a:xfrm>
            <a:off x="1856131" y="1905213"/>
            <a:ext cx="495961" cy="185961"/>
          </a:xfrm>
          <a:prstGeom prst="rightArrow">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600" b="0" i="0" u="none" strike="noStrike" kern="1200" cap="none" spc="0" normalizeH="0" baseline="0" noProof="0" dirty="0">
              <a:ln>
                <a:noFill/>
              </a:ln>
              <a:solidFill>
                <a:prstClr val="white"/>
              </a:solidFill>
              <a:effectLst/>
              <a:uLnTx/>
              <a:uFillTx/>
              <a:latin typeface="Calibri"/>
              <a:ea typeface="+mn-ea"/>
              <a:cs typeface="+mn-cs"/>
            </a:endParaRPr>
          </a:p>
        </p:txBody>
      </p:sp>
      <p:sp>
        <p:nvSpPr>
          <p:cNvPr id="8" name="7 Rectángulo"/>
          <p:cNvSpPr/>
          <p:nvPr/>
        </p:nvSpPr>
        <p:spPr>
          <a:xfrm>
            <a:off x="2439886" y="2495798"/>
            <a:ext cx="6492417" cy="1077218"/>
          </a:xfrm>
          <a:prstGeom prst="rect">
            <a:avLst/>
          </a:prstGeom>
          <a:ln>
            <a:solidFill>
              <a:srgbClr val="92D05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_tradnl" sz="1600" b="0" i="0" u="none" strike="noStrike" kern="1200" cap="none" spc="0" normalizeH="0" baseline="0" noProof="0" dirty="0">
                <a:ln>
                  <a:noFill/>
                </a:ln>
                <a:solidFill>
                  <a:prstClr val="black"/>
                </a:solidFill>
                <a:effectLst/>
                <a:uLnTx/>
                <a:uFillTx/>
                <a:latin typeface="Calibri"/>
                <a:ea typeface="+mn-ea"/>
                <a:cs typeface="+mn-cs"/>
                <a:sym typeface="Wingdings" pitchFamily="2" charset="2"/>
              </a:rPr>
              <a:t>Salario en especie: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s-ES_tradnl" sz="1600" b="0" i="0" u="none" strike="noStrike" kern="1200" cap="none" spc="0" normalizeH="0" baseline="0" noProof="0" dirty="0">
                <a:ln>
                  <a:noFill/>
                </a:ln>
                <a:solidFill>
                  <a:prstClr val="black"/>
                </a:solidFill>
                <a:effectLst/>
                <a:uLnTx/>
                <a:uFillTx/>
                <a:latin typeface="Calibri"/>
                <a:ea typeface="+mn-ea"/>
                <a:cs typeface="+mn-cs"/>
                <a:sym typeface="Wingdings" pitchFamily="2" charset="2"/>
              </a:rPr>
              <a:t>Se paga en productos distintos al dinero: vivienda, vehículo, aportaciones plan de pensiones…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s-ES_tradnl" sz="1600" b="0" i="0" u="sng" strike="noStrike" kern="1200" cap="none" spc="0" normalizeH="0" baseline="0" noProof="0" dirty="0">
                <a:ln>
                  <a:noFill/>
                </a:ln>
                <a:solidFill>
                  <a:prstClr val="black"/>
                </a:solidFill>
                <a:effectLst/>
                <a:uLnTx/>
                <a:uFillTx/>
                <a:latin typeface="Calibri"/>
                <a:ea typeface="+mn-ea"/>
                <a:cs typeface="+mn-cs"/>
                <a:sym typeface="Wingdings" pitchFamily="2" charset="2"/>
              </a:rPr>
              <a:t>No puede ser mayor del 30% del total de retribuciones</a:t>
            </a:r>
            <a:endParaRPr kumimoji="0" lang="es-ES" sz="1600" b="0" i="0" u="sng" strike="noStrike" kern="1200" cap="none" spc="0" normalizeH="0" baseline="0" noProof="0" dirty="0">
              <a:ln>
                <a:noFill/>
              </a:ln>
              <a:solidFill>
                <a:prstClr val="black"/>
              </a:solidFill>
              <a:effectLst/>
              <a:uLnTx/>
              <a:uFillTx/>
              <a:latin typeface="Calibri"/>
              <a:ea typeface="+mn-ea"/>
              <a:cs typeface="+mn-cs"/>
            </a:endParaRPr>
          </a:p>
        </p:txBody>
      </p:sp>
      <p:sp>
        <p:nvSpPr>
          <p:cNvPr id="9" name="8 CuadroTexto"/>
          <p:cNvSpPr txBox="1"/>
          <p:nvPr/>
        </p:nvSpPr>
        <p:spPr>
          <a:xfrm>
            <a:off x="167673" y="4626042"/>
            <a:ext cx="1571847" cy="646331"/>
          </a:xfrm>
          <a:prstGeom prst="rect">
            <a:avLst/>
          </a:prstGeom>
          <a:solidFill>
            <a:srgbClr val="92D050"/>
          </a:solidFill>
          <a:ln>
            <a:solidFill>
              <a:srgbClr val="00B050"/>
            </a:solidFill>
          </a:ln>
          <a:effectLst>
            <a:outerShdw blurRad="76200" dir="13500000" sy="23000" kx="1200000" algn="br" rotWithShape="0">
              <a:prstClr val="black">
                <a:alpha val="20000"/>
              </a:prstClr>
            </a:outerShdw>
          </a:effectLst>
        </p:spPr>
        <p:txBody>
          <a:bodyPr wrap="square" rtlCol="0">
            <a:spAutoFit/>
          </a:bodyPr>
          <a:lstStyle>
            <a:defPPr>
              <a:defRPr lang="es-ES"/>
            </a:defPPr>
            <a:lvl1pPr>
              <a:defRPr b="1">
                <a:solidFill>
                  <a:schemeClr val="bg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_tradnl" sz="1800" b="1" i="0" u="none" strike="noStrike" kern="1200" cap="none" spc="0" normalizeH="0" baseline="0" noProof="0" dirty="0">
                <a:ln>
                  <a:noFill/>
                </a:ln>
                <a:solidFill>
                  <a:prstClr val="white"/>
                </a:solidFill>
                <a:effectLst/>
                <a:uLnTx/>
                <a:uFillTx/>
                <a:latin typeface="Calibri"/>
                <a:ea typeface="+mn-ea"/>
                <a:cs typeface="+mn-cs"/>
              </a:rPr>
              <a:t>Según forma de cálculo</a:t>
            </a:r>
            <a:endParaRPr kumimoji="0" lang="es-E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9 Rectángulo"/>
          <p:cNvSpPr/>
          <p:nvPr/>
        </p:nvSpPr>
        <p:spPr>
          <a:xfrm>
            <a:off x="2468703" y="3954542"/>
            <a:ext cx="6468683" cy="584775"/>
          </a:xfrm>
          <a:prstGeom prst="rect">
            <a:avLst/>
          </a:prstGeom>
          <a:ln>
            <a:solidFill>
              <a:srgbClr val="92D050"/>
            </a:solidFill>
          </a:ln>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s-ES_tradnl" sz="1600" b="0" i="0" u="none" strike="noStrike" kern="1200" cap="none" spc="0" normalizeH="0" baseline="0" noProof="0" dirty="0">
                <a:ln>
                  <a:noFill/>
                </a:ln>
                <a:solidFill>
                  <a:prstClr val="black"/>
                </a:solidFill>
                <a:effectLst/>
                <a:uLnTx/>
                <a:uFillTx/>
                <a:latin typeface="Calibri"/>
                <a:ea typeface="+mn-ea"/>
                <a:cs typeface="+mn-cs"/>
                <a:sym typeface="Wingdings" pitchFamily="2" charset="2"/>
              </a:rPr>
              <a:t>Salario por unidad de tiempo: por día, mes u hora independientemente de la cantidad de trabajo realizado.</a:t>
            </a:r>
          </a:p>
        </p:txBody>
      </p:sp>
      <p:sp>
        <p:nvSpPr>
          <p:cNvPr id="11" name="10 Flecha derecha"/>
          <p:cNvSpPr/>
          <p:nvPr/>
        </p:nvSpPr>
        <p:spPr>
          <a:xfrm>
            <a:off x="1850086" y="4153948"/>
            <a:ext cx="495961" cy="185961"/>
          </a:xfrm>
          <a:prstGeom prst="rightArrow">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600"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11 Rectángulo"/>
          <p:cNvSpPr/>
          <p:nvPr/>
        </p:nvSpPr>
        <p:spPr>
          <a:xfrm>
            <a:off x="2468703" y="4728012"/>
            <a:ext cx="6492417" cy="338554"/>
          </a:xfrm>
          <a:prstGeom prst="rect">
            <a:avLst/>
          </a:prstGeom>
          <a:ln>
            <a:solidFill>
              <a:srgbClr val="92D050"/>
            </a:solidFill>
          </a:ln>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s-ES_tradnl" sz="1600" b="0" i="0" u="none" strike="noStrike" kern="1200" cap="none" spc="0" normalizeH="0" baseline="0" noProof="0" dirty="0">
                <a:ln>
                  <a:noFill/>
                </a:ln>
                <a:solidFill>
                  <a:prstClr val="black"/>
                </a:solidFill>
                <a:effectLst/>
                <a:uLnTx/>
                <a:uFillTx/>
                <a:latin typeface="Calibri"/>
                <a:ea typeface="+mn-ea"/>
                <a:cs typeface="+mn-cs"/>
                <a:sym typeface="Wingdings" pitchFamily="2" charset="2"/>
              </a:rPr>
              <a:t>Salario por unidad de obra: por cantidad de trabajo realizado.</a:t>
            </a:r>
            <a:endParaRPr kumimoji="0" lang="es-ES" sz="1600" b="0" i="0" u="none" strike="noStrike" kern="1200" cap="none" spc="0" normalizeH="0" baseline="0" noProof="0" dirty="0">
              <a:ln>
                <a:noFill/>
              </a:ln>
              <a:solidFill>
                <a:prstClr val="black"/>
              </a:solidFill>
              <a:effectLst/>
              <a:uLnTx/>
              <a:uFillTx/>
              <a:latin typeface="Calibri"/>
              <a:ea typeface="+mn-ea"/>
              <a:cs typeface="+mn-cs"/>
              <a:sym typeface="Wingdings" pitchFamily="2" charset="2"/>
            </a:endParaRPr>
          </a:p>
        </p:txBody>
      </p:sp>
      <p:sp>
        <p:nvSpPr>
          <p:cNvPr id="13" name="12 Flecha derecha"/>
          <p:cNvSpPr/>
          <p:nvPr/>
        </p:nvSpPr>
        <p:spPr>
          <a:xfrm>
            <a:off x="1850085" y="4804308"/>
            <a:ext cx="495961" cy="185961"/>
          </a:xfrm>
          <a:prstGeom prst="rightArrow">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600" b="0"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13 Rectángulo"/>
          <p:cNvSpPr/>
          <p:nvPr/>
        </p:nvSpPr>
        <p:spPr>
          <a:xfrm>
            <a:off x="2477515" y="5272373"/>
            <a:ext cx="6488689" cy="584775"/>
          </a:xfrm>
          <a:prstGeom prst="rect">
            <a:avLst/>
          </a:prstGeom>
          <a:ln>
            <a:solidFill>
              <a:srgbClr val="92D050"/>
            </a:solidFill>
          </a:ln>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s-ES_tradnl" sz="1600" b="0" i="0" u="none" strike="noStrike" kern="1200" cap="none" spc="0" normalizeH="0" baseline="0" noProof="0" dirty="0">
                <a:ln>
                  <a:noFill/>
                </a:ln>
                <a:solidFill>
                  <a:prstClr val="black"/>
                </a:solidFill>
                <a:effectLst/>
                <a:uLnTx/>
                <a:uFillTx/>
                <a:latin typeface="Calibri"/>
                <a:ea typeface="+mn-ea"/>
                <a:cs typeface="+mn-cs"/>
              </a:rPr>
              <a:t>Salario mixto: una parte en tiempo y otra en obra, por ejemplo un salario base más incentivos.</a:t>
            </a:r>
            <a:endParaRPr kumimoji="0" lang="es-ES"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15" name="14 Flecha derecha"/>
          <p:cNvSpPr/>
          <p:nvPr/>
        </p:nvSpPr>
        <p:spPr>
          <a:xfrm>
            <a:off x="1850086" y="5488853"/>
            <a:ext cx="495961" cy="185961"/>
          </a:xfrm>
          <a:prstGeom prst="rightArrow">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600" b="0" i="0" u="none" strike="noStrike" kern="1200" cap="none" spc="0" normalizeH="0" baseline="0" noProof="0" dirty="0">
              <a:ln>
                <a:noFill/>
              </a:ln>
              <a:solidFill>
                <a:prstClr val="white"/>
              </a:solidFill>
              <a:effectLst/>
              <a:uLnTx/>
              <a:uFillTx/>
              <a:latin typeface="Calibri"/>
              <a:ea typeface="+mn-ea"/>
              <a:cs typeface="+mn-cs"/>
            </a:endParaRPr>
          </a:p>
        </p:txBody>
      </p:sp>
      <p:sp>
        <p:nvSpPr>
          <p:cNvPr id="3" name="CuadroTexto 2"/>
          <p:cNvSpPr txBox="1"/>
          <p:nvPr/>
        </p:nvSpPr>
        <p:spPr>
          <a:xfrm>
            <a:off x="2211531" y="6258798"/>
            <a:ext cx="4692118" cy="3693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white"/>
                </a:solidFill>
                <a:effectLst/>
                <a:uLnTx/>
                <a:uFillTx/>
                <a:latin typeface="Calibri"/>
                <a:ea typeface="+mn-ea"/>
                <a:cs typeface="+mn-cs"/>
                <a:hlinkClick r:id="rId2"/>
              </a:rPr>
              <a:t>Lo básico que debemos saber de nuestro salario</a:t>
            </a:r>
            <a:endParaRPr kumimoji="0" lang="es-ES" sz="18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419138430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Marcador de contenido 9"/>
              <p:cNvSpPr>
                <a:spLocks noGrp="1"/>
              </p:cNvSpPr>
              <p:nvPr>
                <p:ph sz="half" idx="1"/>
              </p:nvPr>
            </p:nvSpPr>
            <p:spPr>
              <a:xfrm>
                <a:off x="107504" y="116632"/>
                <a:ext cx="8928992" cy="6552728"/>
              </a:xfrm>
            </p:spPr>
            <p:style>
              <a:lnRef idx="2">
                <a:schemeClr val="accent6"/>
              </a:lnRef>
              <a:fillRef idx="1">
                <a:schemeClr val="lt1"/>
              </a:fillRef>
              <a:effectRef idx="0">
                <a:schemeClr val="accent6"/>
              </a:effectRef>
              <a:fontRef idx="minor">
                <a:schemeClr val="dk1"/>
              </a:fontRef>
            </p:style>
            <p:txBody>
              <a:bodyPr>
                <a:noAutofit/>
              </a:bodyPr>
              <a:lstStyle/>
              <a:p>
                <a:pPr marL="0" indent="0">
                  <a:buNone/>
                </a:pPr>
                <a:r>
                  <a:rPr lang="es-ES" sz="1800" b="1" dirty="0"/>
                  <a:t>EJERCICIO 3</a:t>
                </a:r>
                <a:r>
                  <a:rPr lang="es-ES" sz="1800" dirty="0"/>
                  <a:t>: Calcula las Bases de Cotización de la </a:t>
                </a:r>
                <a:r>
                  <a:rPr lang="es-ES" sz="1800"/>
                  <a:t>siguiente trabajadora:</a:t>
                </a:r>
                <a:endParaRPr lang="es-ES" sz="1800" dirty="0"/>
              </a:p>
              <a:p>
                <a:pPr>
                  <a:buFontTx/>
                  <a:buChar char="-"/>
                </a:pPr>
                <a:r>
                  <a:rPr lang="es-ES" sz="1800" dirty="0"/>
                  <a:t>Salario Base: 1290€</a:t>
                </a:r>
              </a:p>
              <a:p>
                <a:pPr>
                  <a:buFontTx/>
                  <a:buChar char="-"/>
                </a:pPr>
                <a:r>
                  <a:rPr lang="es-ES" sz="1800" dirty="0"/>
                  <a:t>Antigüedad: 90€</a:t>
                </a:r>
              </a:p>
              <a:p>
                <a:pPr>
                  <a:buFontTx/>
                  <a:buChar char="-"/>
                </a:pPr>
                <a:r>
                  <a:rPr lang="es-ES" sz="1800" dirty="0"/>
                  <a:t>Plus de transporte: 60€</a:t>
                </a:r>
              </a:p>
              <a:p>
                <a:pPr>
                  <a:buFontTx/>
                  <a:buChar char="-"/>
                </a:pPr>
                <a:r>
                  <a:rPr lang="es-ES" sz="1800" dirty="0"/>
                  <a:t>Plus de idiomas: 85€</a:t>
                </a:r>
              </a:p>
              <a:p>
                <a:pPr>
                  <a:buFontTx/>
                  <a:buChar char="-"/>
                </a:pPr>
                <a:r>
                  <a:rPr lang="es-ES" sz="1800" dirty="0"/>
                  <a:t>Horas extraordinarias normales: 150€</a:t>
                </a:r>
              </a:p>
              <a:p>
                <a:pPr>
                  <a:buFontTx/>
                  <a:buChar char="-"/>
                </a:pPr>
                <a:r>
                  <a:rPr lang="es-ES" sz="1800" dirty="0"/>
                  <a:t>Dos pagas extraordinarias por valor de Salario Base + antigüedad cada una.</a:t>
                </a:r>
              </a:p>
              <a:p>
                <a:pPr marL="0" indent="0">
                  <a:buNone/>
                </a:pPr>
                <a:endParaRPr lang="es-ES" sz="1800" u="sng" dirty="0"/>
              </a:p>
              <a:p>
                <a:pPr marL="0" indent="0">
                  <a:buNone/>
                </a:pPr>
                <a:r>
                  <a:rPr lang="es-ES" sz="1800" u="sng" dirty="0"/>
                  <a:t>SOLUCIÓN</a:t>
                </a:r>
                <a:r>
                  <a:rPr lang="es-ES" sz="1800" dirty="0"/>
                  <a:t>:</a:t>
                </a:r>
                <a:br>
                  <a:rPr lang="es-ES" sz="1800" dirty="0"/>
                </a:br>
                <a:endParaRPr lang="es-ES" sz="1800" dirty="0"/>
              </a:p>
              <a:p>
                <a:pPr marL="0" indent="0">
                  <a:buNone/>
                </a:pPr>
                <a14:m>
                  <m:oMath xmlns:m="http://schemas.openxmlformats.org/officeDocument/2006/math">
                    <m:r>
                      <a:rPr lang="es-ES" sz="1800" b="1" i="1" smtClean="0">
                        <a:latin typeface="Cambria Math" panose="02040503050406030204" pitchFamily="18" charset="0"/>
                      </a:rPr>
                      <m:t>𝟏</m:t>
                    </m:r>
                    <m:r>
                      <a:rPr lang="es-ES" sz="1800" b="1" i="1" smtClean="0">
                        <a:latin typeface="Cambria Math" panose="02040503050406030204" pitchFamily="18" charset="0"/>
                      </a:rPr>
                      <m:t>. </m:t>
                    </m:r>
                    <m:r>
                      <a:rPr lang="es-ES" sz="1800" b="1" i="1" smtClean="0">
                        <a:latin typeface="Cambria Math" panose="02040503050406030204" pitchFamily="18" charset="0"/>
                      </a:rPr>
                      <m:t>𝑩𝑪𝑪𝑪</m:t>
                    </m:r>
                    <m:r>
                      <a:rPr lang="es-ES" sz="1800" b="0" i="1" smtClean="0">
                        <a:latin typeface="Cambria Math" panose="02040503050406030204" pitchFamily="18" charset="0"/>
                      </a:rPr>
                      <m:t>=1290+90+60+85+230 </m:t>
                    </m:r>
                    <m:d>
                      <m:dPr>
                        <m:ctrlPr>
                          <a:rPr lang="es-ES" sz="1800" b="0" i="1" smtClean="0">
                            <a:latin typeface="Cambria Math" panose="02040503050406030204" pitchFamily="18" charset="0"/>
                          </a:rPr>
                        </m:ctrlPr>
                      </m:dPr>
                      <m:e>
                        <m:r>
                          <a:rPr lang="es-ES" sz="1800" b="0" i="1" smtClean="0">
                            <a:latin typeface="Cambria Math" panose="02040503050406030204" pitchFamily="18" charset="0"/>
                          </a:rPr>
                          <m:t>𝑃𝑎𝑟𝑡𝑒</m:t>
                        </m:r>
                        <m:r>
                          <a:rPr lang="es-ES" sz="1800" b="0" i="1" smtClean="0">
                            <a:latin typeface="Cambria Math" panose="02040503050406030204" pitchFamily="18" charset="0"/>
                          </a:rPr>
                          <m:t> </m:t>
                        </m:r>
                        <m:r>
                          <a:rPr lang="es-ES" sz="1800" b="0" i="1" smtClean="0">
                            <a:latin typeface="Cambria Math" panose="02040503050406030204" pitchFamily="18" charset="0"/>
                          </a:rPr>
                          <m:t>𝑃𝑟𝑜𝑝𝑜𝑟𝑐𝑖𝑜𝑛𝑎𝑙</m:t>
                        </m:r>
                        <m:r>
                          <a:rPr lang="es-ES" sz="1800" b="0" i="1" smtClean="0">
                            <a:latin typeface="Cambria Math" panose="02040503050406030204" pitchFamily="18" charset="0"/>
                          </a:rPr>
                          <m:t> </m:t>
                        </m:r>
                        <m:r>
                          <a:rPr lang="es-ES" sz="1800" b="0" i="1" smtClean="0">
                            <a:latin typeface="Cambria Math" panose="02040503050406030204" pitchFamily="18" charset="0"/>
                          </a:rPr>
                          <m:t>𝑑𝑒</m:t>
                        </m:r>
                        <m:r>
                          <a:rPr lang="es-ES" sz="1800" b="0" i="1" smtClean="0">
                            <a:latin typeface="Cambria Math" panose="02040503050406030204" pitchFamily="18" charset="0"/>
                          </a:rPr>
                          <m:t> </m:t>
                        </m:r>
                        <m:r>
                          <a:rPr lang="es-ES" sz="1800" b="0" i="1" smtClean="0">
                            <a:latin typeface="Cambria Math" panose="02040503050406030204" pitchFamily="18" charset="0"/>
                          </a:rPr>
                          <m:t>𝑃𝑎𝑔𝑎𝑠</m:t>
                        </m:r>
                      </m:e>
                    </m:d>
                    <m:r>
                      <a:rPr lang="es-ES" sz="1800" b="0" i="1" smtClean="0">
                        <a:latin typeface="Cambria Math" panose="02040503050406030204" pitchFamily="18" charset="0"/>
                      </a:rPr>
                      <m:t>=1755€</m:t>
                    </m:r>
                  </m:oMath>
                </a14:m>
                <a:r>
                  <a:rPr lang="es-ES" sz="1800" b="0" dirty="0"/>
                  <a:t> </a:t>
                </a:r>
              </a:p>
              <a:p>
                <a:pPr marL="0" indent="0">
                  <a:buNone/>
                </a:pPr>
                <a14:m>
                  <m:oMathPara xmlns:m="http://schemas.openxmlformats.org/officeDocument/2006/math">
                    <m:oMathParaPr>
                      <m:jc m:val="left"/>
                    </m:oMathParaPr>
                    <m:oMath xmlns:m="http://schemas.openxmlformats.org/officeDocument/2006/math">
                      <m:r>
                        <a:rPr lang="es-ES" sz="1800" b="1" i="0" smtClean="0">
                          <a:latin typeface="Cambria Math" panose="02040503050406030204" pitchFamily="18" charset="0"/>
                        </a:rPr>
                        <m:t>𝟐</m:t>
                      </m:r>
                      <m:r>
                        <a:rPr lang="es-ES" sz="1800" b="1" i="0" smtClean="0">
                          <a:latin typeface="Cambria Math" panose="02040503050406030204" pitchFamily="18" charset="0"/>
                        </a:rPr>
                        <m:t>. </m:t>
                      </m:r>
                      <m:r>
                        <a:rPr lang="es-ES" sz="1800" b="1" i="1">
                          <a:latin typeface="Cambria Math" panose="02040503050406030204" pitchFamily="18" charset="0"/>
                        </a:rPr>
                        <m:t>𝑩𝑪𝑪</m:t>
                      </m:r>
                      <m:r>
                        <a:rPr lang="es-ES" sz="1800" b="1" i="1" smtClean="0">
                          <a:latin typeface="Cambria Math" panose="02040503050406030204" pitchFamily="18" charset="0"/>
                        </a:rPr>
                        <m:t>𝑷</m:t>
                      </m:r>
                      <m:r>
                        <a:rPr lang="es-ES" sz="1800" i="1">
                          <a:latin typeface="Cambria Math" panose="02040503050406030204" pitchFamily="18" charset="0"/>
                        </a:rPr>
                        <m:t>=</m:t>
                      </m:r>
                      <m:r>
                        <a:rPr lang="es-ES" sz="1800" b="0" i="1" smtClean="0">
                          <a:latin typeface="Cambria Math" panose="02040503050406030204" pitchFamily="18" charset="0"/>
                        </a:rPr>
                        <m:t>1755+150=1905€</m:t>
                      </m:r>
                    </m:oMath>
                  </m:oMathPara>
                </a14:m>
                <a:endParaRPr lang="es-ES" sz="1800" dirty="0"/>
              </a:p>
              <a:p>
                <a:pPr marL="0" indent="0" algn="ctr">
                  <a:buNone/>
                </a:pPr>
                <a14:m>
                  <m:oMathPara xmlns:m="http://schemas.openxmlformats.org/officeDocument/2006/math">
                    <m:oMathParaPr>
                      <m:jc m:val="left"/>
                    </m:oMathParaPr>
                    <m:oMath xmlns:m="http://schemas.openxmlformats.org/officeDocument/2006/math">
                      <m:r>
                        <a:rPr lang="es-ES" sz="1800" b="1" i="1" smtClean="0">
                          <a:latin typeface="Cambria Math" panose="02040503050406030204" pitchFamily="18" charset="0"/>
                        </a:rPr>
                        <m:t>𝟑</m:t>
                      </m:r>
                      <m:r>
                        <a:rPr lang="es-ES" sz="1800" b="1" i="0" smtClean="0">
                          <a:latin typeface="Cambria Math" panose="02040503050406030204" pitchFamily="18" charset="0"/>
                        </a:rPr>
                        <m:t>.</m:t>
                      </m:r>
                      <m:r>
                        <a:rPr lang="es-ES" sz="1800" b="1">
                          <a:latin typeface="Cambria Math" panose="02040503050406030204" pitchFamily="18" charset="0"/>
                        </a:rPr>
                        <m:t> </m:t>
                      </m:r>
                      <m:r>
                        <a:rPr lang="es-ES" sz="1800" b="1" i="1">
                          <a:latin typeface="Cambria Math" panose="02040503050406030204" pitchFamily="18" charset="0"/>
                        </a:rPr>
                        <m:t>𝑩𝑪</m:t>
                      </m:r>
                      <m:r>
                        <a:rPr lang="es-ES" sz="1800" b="1" i="1" smtClean="0">
                          <a:latin typeface="Cambria Math" panose="02040503050406030204" pitchFamily="18" charset="0"/>
                        </a:rPr>
                        <m:t>𝑯𝑬</m:t>
                      </m:r>
                      <m:r>
                        <a:rPr lang="es-ES" sz="1800" i="1">
                          <a:latin typeface="Cambria Math" panose="02040503050406030204" pitchFamily="18" charset="0"/>
                        </a:rPr>
                        <m:t>=</m:t>
                      </m:r>
                      <m:r>
                        <a:rPr lang="es-ES" sz="1800" b="0" i="1" smtClean="0">
                          <a:latin typeface="Cambria Math" panose="02040503050406030204" pitchFamily="18" charset="0"/>
                        </a:rPr>
                        <m:t>100</m:t>
                      </m:r>
                      <m:r>
                        <m:rPr>
                          <m:nor/>
                        </m:rPr>
                        <a:rPr lang="es-ES" sz="1800" dirty="0"/>
                        <m:t>€</m:t>
                      </m:r>
                    </m:oMath>
                  </m:oMathPara>
                </a14:m>
                <a:endParaRPr lang="es-ES" sz="1800" b="0" dirty="0"/>
              </a:p>
              <a:p>
                <a:pPr marL="0" indent="0" algn="ctr">
                  <a:buNone/>
                </a:pPr>
                <a14:m>
                  <m:oMathPara xmlns:m="http://schemas.openxmlformats.org/officeDocument/2006/math">
                    <m:oMathParaPr>
                      <m:jc m:val="left"/>
                    </m:oMathParaPr>
                    <m:oMath xmlns:m="http://schemas.openxmlformats.org/officeDocument/2006/math">
                      <m:r>
                        <a:rPr lang="es-ES" sz="1800" b="1" i="1" smtClean="0">
                          <a:latin typeface="Cambria Math" panose="02040503050406030204" pitchFamily="18" charset="0"/>
                        </a:rPr>
                        <m:t>𝟒</m:t>
                      </m:r>
                      <m:r>
                        <a:rPr lang="es-ES" sz="1800" b="1">
                          <a:latin typeface="Cambria Math" panose="02040503050406030204" pitchFamily="18" charset="0"/>
                        </a:rPr>
                        <m:t>. </m:t>
                      </m:r>
                      <m:r>
                        <a:rPr lang="es-ES" sz="1800" b="1" i="1">
                          <a:latin typeface="Cambria Math" panose="02040503050406030204" pitchFamily="18" charset="0"/>
                        </a:rPr>
                        <m:t>𝑩𝑪𝑯𝑬</m:t>
                      </m:r>
                      <m:r>
                        <a:rPr lang="es-ES" sz="1800" b="1" i="1" smtClean="0">
                          <a:latin typeface="Cambria Math" panose="02040503050406030204" pitchFamily="18" charset="0"/>
                        </a:rPr>
                        <m:t>𝑭𝑴</m:t>
                      </m:r>
                      <m:r>
                        <a:rPr lang="es-ES" sz="1800" i="1">
                          <a:latin typeface="Cambria Math" panose="02040503050406030204" pitchFamily="18" charset="0"/>
                        </a:rPr>
                        <m:t>=</m:t>
                      </m:r>
                      <m:r>
                        <a:rPr lang="es-ES" sz="1800" b="0" i="1" smtClean="0">
                          <a:latin typeface="Cambria Math" panose="02040503050406030204" pitchFamily="18" charset="0"/>
                        </a:rPr>
                        <m:t>𝑁𝑂</m:t>
                      </m:r>
                      <m:r>
                        <a:rPr lang="es-ES" sz="1800" b="0" i="1" smtClean="0">
                          <a:latin typeface="Cambria Math" panose="02040503050406030204" pitchFamily="18" charset="0"/>
                        </a:rPr>
                        <m:t> </m:t>
                      </m:r>
                      <m:r>
                        <a:rPr lang="es-ES" sz="1800" b="0" i="1" smtClean="0">
                          <a:latin typeface="Cambria Math" panose="02040503050406030204" pitchFamily="18" charset="0"/>
                        </a:rPr>
                        <m:t>𝑃𝑅𝑂𝐶𝐸𝐷𝐸</m:t>
                      </m:r>
                    </m:oMath>
                  </m:oMathPara>
                </a14:m>
                <a:endParaRPr lang="es-ES" sz="1800" dirty="0"/>
              </a:p>
              <a:p>
                <a:pPr marL="0" indent="0" algn="ctr">
                  <a:buNone/>
                </a:pPr>
                <a:endParaRPr lang="es-ES" sz="1600" dirty="0"/>
              </a:p>
              <a:p>
                <a:pPr marL="0" indent="0" algn="ctr">
                  <a:buNone/>
                </a:pPr>
                <a:endParaRPr lang="es-ES" sz="1600" dirty="0"/>
              </a:p>
              <a:p>
                <a:pPr>
                  <a:buAutoNum type="arabicPeriod"/>
                </a:pPr>
                <a:endParaRPr lang="es-ES" sz="1600" dirty="0"/>
              </a:p>
            </p:txBody>
          </p:sp>
        </mc:Choice>
        <mc:Fallback xmlns="">
          <p:sp>
            <p:nvSpPr>
              <p:cNvPr id="10" name="Marcador de contenido 9"/>
              <p:cNvSpPr>
                <a:spLocks noGrp="1" noRot="1" noChangeAspect="1" noMove="1" noResize="1" noEditPoints="1" noAdjustHandles="1" noChangeArrowheads="1" noChangeShapeType="1" noTextEdit="1"/>
              </p:cNvSpPr>
              <p:nvPr>
                <p:ph sz="half" idx="1"/>
              </p:nvPr>
            </p:nvSpPr>
            <p:spPr>
              <a:xfrm>
                <a:off x="107504" y="116632"/>
                <a:ext cx="8928992" cy="6552728"/>
              </a:xfrm>
              <a:blipFill>
                <a:blip r:embed="rId2"/>
                <a:stretch>
                  <a:fillRect l="-477" t="-278"/>
                </a:stretch>
              </a:blipFill>
            </p:spPr>
            <p:txBody>
              <a:bodyPr/>
              <a:lstStyle/>
              <a:p>
                <a:r>
                  <a:rPr lang="es-ES">
                    <a:noFill/>
                  </a:rPr>
                  <a:t> </a:t>
                </a:r>
              </a:p>
            </p:txBody>
          </p:sp>
        </mc:Fallback>
      </mc:AlternateContent>
    </p:spTree>
    <p:extLst>
      <p:ext uri="{BB962C8B-B14F-4D97-AF65-F5344CB8AC3E}">
        <p14:creationId xmlns:p14="http://schemas.microsoft.com/office/powerpoint/2010/main" val="321694348"/>
      </p:ext>
    </p:extLst>
  </p:cSld>
  <p:clrMapOvr>
    <a:masterClrMapping/>
  </p:clrMapOvr>
  <p:transition spd="slow">
    <p:cov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4567" y="0"/>
            <a:ext cx="9140730"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s-ES" dirty="0"/>
              <a:t>Las BCCC deberán estar comprendidas entre el tope mínimo y máximo siguiente para cada </a:t>
            </a:r>
            <a:r>
              <a:rPr lang="es-ES" b="1" u="sng" dirty="0"/>
              <a:t>GRUPO DE COTIZACIÓN</a:t>
            </a:r>
            <a:r>
              <a:rPr lang="es-ES" dirty="0"/>
              <a:t> (1 al 11) y por jornada completa. Las BCCP sólo tienen un límite mínimo y máximo:</a:t>
            </a:r>
          </a:p>
          <a:p>
            <a:pPr marL="800100" lvl="1" indent="-342900">
              <a:buFont typeface="+mj-lt"/>
              <a:buAutoNum type="arabicPeriod"/>
            </a:pPr>
            <a:r>
              <a:rPr lang="es-ES" dirty="0"/>
              <a:t>Si la BCCC es inferior, se utilizará la base mínima.</a:t>
            </a:r>
          </a:p>
          <a:p>
            <a:pPr marL="800100" lvl="1" indent="-342900">
              <a:buFont typeface="+mj-lt"/>
              <a:buAutoNum type="arabicPeriod"/>
            </a:pPr>
            <a:r>
              <a:rPr lang="es-ES" dirty="0"/>
              <a:t>Si la BCCC es superior, se utilizará la base máxima.</a:t>
            </a:r>
          </a:p>
          <a:p>
            <a:pPr marL="800100" lvl="1" indent="-342900">
              <a:buFont typeface="+mj-lt"/>
              <a:buAutoNum type="arabicPeriod"/>
            </a:pPr>
            <a:r>
              <a:rPr lang="es-ES" dirty="0"/>
              <a:t>Si el contrato es a tiempo parcial estos límites se tomarán proporcionalmente al tiempo trabajado.</a:t>
            </a:r>
          </a:p>
        </p:txBody>
      </p:sp>
      <p:pic>
        <p:nvPicPr>
          <p:cNvPr id="5" name="Imagen 4">
            <a:extLst>
              <a:ext uri="{FF2B5EF4-FFF2-40B4-BE49-F238E27FC236}">
                <a16:creationId xmlns:a16="http://schemas.microsoft.com/office/drawing/2014/main" id="{8073356A-A985-4892-8610-FC47B935EDC9}"/>
              </a:ext>
            </a:extLst>
          </p:cNvPr>
          <p:cNvPicPr>
            <a:picLocks noChangeAspect="1"/>
          </p:cNvPicPr>
          <p:nvPr/>
        </p:nvPicPr>
        <p:blipFill rotWithShape="1">
          <a:blip r:embed="rId2"/>
          <a:srcRect t="8764" b="8600"/>
          <a:stretch/>
        </p:blipFill>
        <p:spPr>
          <a:xfrm>
            <a:off x="-31338" y="2060848"/>
            <a:ext cx="9175338" cy="4248472"/>
          </a:xfrm>
          <a:prstGeom prst="rect">
            <a:avLst/>
          </a:prstGeom>
        </p:spPr>
      </p:pic>
      <p:pic>
        <p:nvPicPr>
          <p:cNvPr id="6" name="Imagen 5">
            <a:extLst>
              <a:ext uri="{FF2B5EF4-FFF2-40B4-BE49-F238E27FC236}">
                <a16:creationId xmlns:a16="http://schemas.microsoft.com/office/drawing/2014/main" id="{F646374B-8C3E-478A-BF96-70639C4C518A}"/>
              </a:ext>
            </a:extLst>
          </p:cNvPr>
          <p:cNvPicPr>
            <a:picLocks noChangeAspect="1"/>
          </p:cNvPicPr>
          <p:nvPr/>
        </p:nvPicPr>
        <p:blipFill rotWithShape="1">
          <a:blip r:embed="rId3"/>
          <a:srcRect l="14369" t="42650" r="18854" b="40550"/>
          <a:stretch/>
        </p:blipFill>
        <p:spPr>
          <a:xfrm>
            <a:off x="-17837" y="5031666"/>
            <a:ext cx="9144000" cy="1656184"/>
          </a:xfrm>
          <a:prstGeom prst="rect">
            <a:avLst/>
          </a:prstGeom>
        </p:spPr>
      </p:pic>
    </p:spTree>
    <p:extLst>
      <p:ext uri="{BB962C8B-B14F-4D97-AF65-F5344CB8AC3E}">
        <p14:creationId xmlns:p14="http://schemas.microsoft.com/office/powerpoint/2010/main" val="356729379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1181703666"/>
              </p:ext>
            </p:extLst>
          </p:nvPr>
        </p:nvGraphicFramePr>
        <p:xfrm>
          <a:off x="143507" y="1700808"/>
          <a:ext cx="8856985" cy="4608513"/>
        </p:xfrm>
        <a:graphic>
          <a:graphicData uri="http://schemas.openxmlformats.org/drawingml/2006/table">
            <a:tbl>
              <a:tblPr firstRow="1" bandRow="1">
                <a:tableStyleId>{5C22544A-7EE6-4342-B048-85BDC9FD1C3A}</a:tableStyleId>
              </a:tblPr>
              <a:tblGrid>
                <a:gridCol w="2466709">
                  <a:extLst>
                    <a:ext uri="{9D8B030D-6E8A-4147-A177-3AD203B41FA5}">
                      <a16:colId xmlns:a16="http://schemas.microsoft.com/office/drawing/2014/main" val="20000"/>
                    </a:ext>
                  </a:extLst>
                </a:gridCol>
                <a:gridCol w="2466709">
                  <a:extLst>
                    <a:ext uri="{9D8B030D-6E8A-4147-A177-3AD203B41FA5}">
                      <a16:colId xmlns:a16="http://schemas.microsoft.com/office/drawing/2014/main" val="20001"/>
                    </a:ext>
                  </a:extLst>
                </a:gridCol>
                <a:gridCol w="1456858">
                  <a:extLst>
                    <a:ext uri="{9D8B030D-6E8A-4147-A177-3AD203B41FA5}">
                      <a16:colId xmlns:a16="http://schemas.microsoft.com/office/drawing/2014/main" val="20002"/>
                    </a:ext>
                  </a:extLst>
                </a:gridCol>
                <a:gridCol w="2466709">
                  <a:extLst>
                    <a:ext uri="{9D8B030D-6E8A-4147-A177-3AD203B41FA5}">
                      <a16:colId xmlns:a16="http://schemas.microsoft.com/office/drawing/2014/main" val="20003"/>
                    </a:ext>
                  </a:extLst>
                </a:gridCol>
              </a:tblGrid>
              <a:tr h="364125">
                <a:tc rowSpan="2" gridSpan="2">
                  <a:txBody>
                    <a:bodyPr/>
                    <a:lstStyle/>
                    <a:p>
                      <a:pPr algn="ctr"/>
                      <a:r>
                        <a:rPr lang="es-ES_tradnl" sz="1400" dirty="0">
                          <a:latin typeface="Candara" panose="020E0502030303020204" pitchFamily="34" charset="0"/>
                        </a:rPr>
                        <a:t>Cuotas a ingresar</a:t>
                      </a:r>
                      <a:endParaRPr lang="es-ES" sz="1400" dirty="0">
                        <a:latin typeface="Candara" panose="020E0502030303020204" pitchFamily="34" charset="0"/>
                      </a:endParaRPr>
                    </a:p>
                  </a:txBody>
                  <a:tcPr anchor="ctr"/>
                </a:tc>
                <a:tc rowSpan="2" hMerge="1">
                  <a:txBody>
                    <a:bodyPr/>
                    <a:lstStyle/>
                    <a:p>
                      <a:endParaRPr lang="es-ES" dirty="0"/>
                    </a:p>
                  </a:txBody>
                  <a:tcPr/>
                </a:tc>
                <a:tc gridSpan="2">
                  <a:txBody>
                    <a:bodyPr/>
                    <a:lstStyle/>
                    <a:p>
                      <a:pPr algn="ctr"/>
                      <a:r>
                        <a:rPr lang="es-ES_tradnl" sz="1400" b="1" dirty="0">
                          <a:latin typeface="Candara" panose="020E0502030303020204" pitchFamily="34" charset="0"/>
                        </a:rPr>
                        <a:t>Tipo de cotización</a:t>
                      </a:r>
                      <a:endParaRPr lang="es-ES" sz="1400" b="1" dirty="0">
                        <a:latin typeface="Candara" panose="020E0502030303020204" pitchFamily="34" charset="0"/>
                      </a:endParaRPr>
                    </a:p>
                  </a:txBody>
                  <a:tcPr/>
                </a:tc>
                <a:tc hMerge="1">
                  <a:txBody>
                    <a:bodyPr/>
                    <a:lstStyle/>
                    <a:p>
                      <a:endParaRPr lang="es-ES" dirty="0"/>
                    </a:p>
                  </a:txBody>
                  <a:tcPr/>
                </a:tc>
                <a:extLst>
                  <a:ext uri="{0D108BD9-81ED-4DB2-BD59-A6C34878D82A}">
                    <a16:rowId xmlns:a16="http://schemas.microsoft.com/office/drawing/2014/main" val="10000"/>
                  </a:ext>
                </a:extLst>
              </a:tr>
              <a:tr h="364125">
                <a:tc gridSpan="2" vMerge="1">
                  <a:txBody>
                    <a:bodyPr/>
                    <a:lstStyle/>
                    <a:p>
                      <a:endParaRPr lang="es-ES" dirty="0"/>
                    </a:p>
                  </a:txBody>
                  <a:tcPr/>
                </a:tc>
                <a:tc hMerge="1" vMerge="1">
                  <a:txBody>
                    <a:bodyPr/>
                    <a:lstStyle/>
                    <a:p>
                      <a:endParaRPr lang="es-ES" dirty="0"/>
                    </a:p>
                  </a:txBody>
                  <a:tcPr/>
                </a:tc>
                <a:tc>
                  <a:txBody>
                    <a:bodyPr/>
                    <a:lstStyle/>
                    <a:p>
                      <a:pPr algn="ctr"/>
                      <a:r>
                        <a:rPr lang="es-ES_tradnl" sz="1400" b="1" dirty="0">
                          <a:solidFill>
                            <a:schemeClr val="bg1"/>
                          </a:solidFill>
                          <a:latin typeface="Candara" panose="020E0502030303020204" pitchFamily="34" charset="0"/>
                        </a:rPr>
                        <a:t>Trabajador</a:t>
                      </a:r>
                      <a:endParaRPr lang="es-ES" sz="1400" b="1" dirty="0">
                        <a:solidFill>
                          <a:schemeClr val="bg1"/>
                        </a:solidFill>
                        <a:latin typeface="Candara" panose="020E0502030303020204" pitchFamily="34" charset="0"/>
                      </a:endParaRPr>
                    </a:p>
                  </a:txBody>
                  <a:tcPr>
                    <a:solidFill>
                      <a:schemeClr val="accent1"/>
                    </a:solidFill>
                  </a:tcPr>
                </a:tc>
                <a:tc>
                  <a:txBody>
                    <a:bodyPr/>
                    <a:lstStyle/>
                    <a:p>
                      <a:pPr algn="ctr"/>
                      <a:r>
                        <a:rPr lang="es-ES_tradnl" sz="1400" dirty="0">
                          <a:solidFill>
                            <a:schemeClr val="bg1"/>
                          </a:solidFill>
                          <a:latin typeface="Candara" panose="020E0502030303020204" pitchFamily="34" charset="0"/>
                        </a:rPr>
                        <a:t>Empresa</a:t>
                      </a:r>
                      <a:endParaRPr lang="es-ES" sz="1400" dirty="0">
                        <a:solidFill>
                          <a:schemeClr val="bg1"/>
                        </a:solidFill>
                        <a:latin typeface="Candara" panose="020E0502030303020204" pitchFamily="34" charset="0"/>
                      </a:endParaRPr>
                    </a:p>
                  </a:txBody>
                  <a:tcPr>
                    <a:solidFill>
                      <a:schemeClr val="accent1"/>
                    </a:solidFill>
                  </a:tcPr>
                </a:tc>
                <a:extLst>
                  <a:ext uri="{0D108BD9-81ED-4DB2-BD59-A6C34878D82A}">
                    <a16:rowId xmlns:a16="http://schemas.microsoft.com/office/drawing/2014/main" val="10001"/>
                  </a:ext>
                </a:extLst>
              </a:tr>
              <a:tr h="382815">
                <a:tc gridSpan="2">
                  <a:txBody>
                    <a:bodyPr/>
                    <a:lstStyle/>
                    <a:p>
                      <a:r>
                        <a:rPr lang="es-ES_tradnl" sz="1400" dirty="0">
                          <a:latin typeface="Candara" panose="020E0502030303020204" pitchFamily="34" charset="0"/>
                        </a:rPr>
                        <a:t>Contingencias comunes</a:t>
                      </a:r>
                      <a:endParaRPr lang="es-ES" sz="1400" dirty="0">
                        <a:latin typeface="Candara" panose="020E0502030303020204" pitchFamily="34" charset="0"/>
                      </a:endParaRPr>
                    </a:p>
                  </a:txBody>
                  <a:tcPr anchor="ctr"/>
                </a:tc>
                <a:tc hMerge="1">
                  <a:txBody>
                    <a:bodyPr/>
                    <a:lstStyle/>
                    <a:p>
                      <a:endParaRPr lang="es-ES" dirty="0"/>
                    </a:p>
                  </a:txBody>
                  <a:tcPr/>
                </a:tc>
                <a:tc>
                  <a:txBody>
                    <a:bodyPr/>
                    <a:lstStyle/>
                    <a:p>
                      <a:pPr algn="ctr"/>
                      <a:r>
                        <a:rPr lang="es-ES_tradnl" sz="1400" b="1" dirty="0">
                          <a:latin typeface="Candara" panose="020E0502030303020204" pitchFamily="34" charset="0"/>
                        </a:rPr>
                        <a:t>4,70 % de BCCC</a:t>
                      </a:r>
                      <a:endParaRPr lang="es-ES" sz="1400" b="1" dirty="0">
                        <a:latin typeface="Candara" panose="020E0502030303020204" pitchFamily="34" charset="0"/>
                      </a:endParaRPr>
                    </a:p>
                  </a:txBody>
                  <a:tcPr anchor="ctr"/>
                </a:tc>
                <a:tc>
                  <a:txBody>
                    <a:bodyPr/>
                    <a:lstStyle/>
                    <a:p>
                      <a:pPr algn="ctr"/>
                      <a:r>
                        <a:rPr lang="es-ES_tradnl" sz="1400" dirty="0">
                          <a:latin typeface="Candara" panose="020E0502030303020204" pitchFamily="34" charset="0"/>
                        </a:rPr>
                        <a:t>23,6 € de BCCC</a:t>
                      </a:r>
                      <a:endParaRPr lang="es-ES" sz="1400" dirty="0">
                        <a:latin typeface="Candara" panose="020E0502030303020204" pitchFamily="34" charset="0"/>
                      </a:endParaRPr>
                    </a:p>
                  </a:txBody>
                  <a:tcPr anchor="ctr"/>
                </a:tc>
                <a:extLst>
                  <a:ext uri="{0D108BD9-81ED-4DB2-BD59-A6C34878D82A}">
                    <a16:rowId xmlns:a16="http://schemas.microsoft.com/office/drawing/2014/main" val="10002"/>
                  </a:ext>
                </a:extLst>
              </a:tr>
              <a:tr h="873900">
                <a:tc rowSpan="2">
                  <a:txBody>
                    <a:bodyPr/>
                    <a:lstStyle/>
                    <a:p>
                      <a:r>
                        <a:rPr lang="es-ES_tradnl" sz="1400" dirty="0"/>
                        <a:t>Desempleo</a:t>
                      </a:r>
                      <a:endParaRPr lang="es-ES" sz="1400" dirty="0"/>
                    </a:p>
                  </a:txBody>
                  <a:tcPr anchor="ctr"/>
                </a:tc>
                <a:tc>
                  <a:txBody>
                    <a:bodyPr/>
                    <a:lstStyle/>
                    <a:p>
                      <a:r>
                        <a:rPr lang="es-ES_tradnl" sz="1400" dirty="0">
                          <a:latin typeface="Candara" panose="020E0502030303020204" pitchFamily="34" charset="0"/>
                        </a:rPr>
                        <a:t>Tipo General</a:t>
                      </a:r>
                      <a:endParaRPr lang="es-ES" sz="1400" dirty="0">
                        <a:latin typeface="Candara" panose="020E0502030303020204" pitchFamily="34" charset="0"/>
                      </a:endParaRPr>
                    </a:p>
                  </a:txBody>
                  <a:tcPr anchor="ctr"/>
                </a:tc>
                <a:tc>
                  <a:txBody>
                    <a:bodyPr/>
                    <a:lstStyle/>
                    <a:p>
                      <a:pPr algn="ctr"/>
                      <a:r>
                        <a:rPr lang="es-ES_tradnl" sz="1400" b="1" dirty="0">
                          <a:latin typeface="Candara" panose="020E0502030303020204" pitchFamily="34" charset="0"/>
                        </a:rPr>
                        <a:t>1,55%</a:t>
                      </a:r>
                      <a:r>
                        <a:rPr lang="es-ES_tradnl" sz="1400" b="1" baseline="0" dirty="0">
                          <a:latin typeface="Candara" panose="020E0502030303020204" pitchFamily="34" charset="0"/>
                        </a:rPr>
                        <a:t> de BCCP</a:t>
                      </a:r>
                      <a:endParaRPr lang="es-ES" sz="1400" b="1" dirty="0">
                        <a:latin typeface="Candara" panose="020E0502030303020204" pitchFamily="34" charset="0"/>
                      </a:endParaRPr>
                    </a:p>
                  </a:txBody>
                  <a:tcPr anchor="ctr"/>
                </a:tc>
                <a:tc>
                  <a:txBody>
                    <a:bodyPr/>
                    <a:lstStyle/>
                    <a:p>
                      <a:pPr algn="ctr"/>
                      <a:r>
                        <a:rPr lang="es-ES_tradnl" sz="1400" dirty="0">
                          <a:latin typeface="Candara" panose="020E0502030303020204" pitchFamily="34" charset="0"/>
                        </a:rPr>
                        <a:t>5,50% BCCP</a:t>
                      </a:r>
                      <a:endParaRPr lang="es-ES" sz="1400" dirty="0">
                        <a:latin typeface="Candara" panose="020E0502030303020204" pitchFamily="34" charset="0"/>
                      </a:endParaRPr>
                    </a:p>
                  </a:txBody>
                  <a:tcPr anchor="ctr"/>
                </a:tc>
                <a:extLst>
                  <a:ext uri="{0D108BD9-81ED-4DB2-BD59-A6C34878D82A}">
                    <a16:rowId xmlns:a16="http://schemas.microsoft.com/office/drawing/2014/main" val="10004"/>
                  </a:ext>
                </a:extLst>
              </a:tr>
              <a:tr h="912161">
                <a:tc vMerge="1">
                  <a:txBody>
                    <a:bodyPr/>
                    <a:lstStyle/>
                    <a:p>
                      <a:endParaRPr lang="es-ES" sz="1050" dirty="0"/>
                    </a:p>
                  </a:txBody>
                  <a:tcPr/>
                </a:tc>
                <a:tc>
                  <a:txBody>
                    <a:bodyPr/>
                    <a:lstStyle/>
                    <a:p>
                      <a:r>
                        <a:rPr lang="es-ES_tradnl" sz="1400" dirty="0">
                          <a:latin typeface="Candara" panose="020E0502030303020204" pitchFamily="34" charset="0"/>
                        </a:rPr>
                        <a:t>Contratos de duración determinada a jornada completa o parcial</a:t>
                      </a:r>
                      <a:endParaRPr lang="es-ES" sz="1400" dirty="0">
                        <a:latin typeface="Candara" panose="020E0502030303020204" pitchFamily="34" charset="0"/>
                      </a:endParaRPr>
                    </a:p>
                  </a:txBody>
                  <a:tcPr anchor="ctr"/>
                </a:tc>
                <a:tc>
                  <a:txBody>
                    <a:bodyPr/>
                    <a:lstStyle/>
                    <a:p>
                      <a:pPr algn="ctr"/>
                      <a:r>
                        <a:rPr lang="es-ES_tradnl" sz="1400" b="1" dirty="0">
                          <a:latin typeface="Candara" panose="020E0502030303020204" pitchFamily="34" charset="0"/>
                        </a:rPr>
                        <a:t>1,60% de BCCP</a:t>
                      </a:r>
                      <a:endParaRPr lang="es-ES" sz="1400" b="1" dirty="0">
                        <a:latin typeface="Candara" panose="020E0502030303020204" pitchFamily="34" charset="0"/>
                      </a:endParaRPr>
                    </a:p>
                  </a:txBody>
                  <a:tcPr anchor="ctr"/>
                </a:tc>
                <a:tc>
                  <a:txBody>
                    <a:bodyPr/>
                    <a:lstStyle/>
                    <a:p>
                      <a:pPr algn="ctr"/>
                      <a:r>
                        <a:rPr lang="es-ES_tradnl" sz="1400" dirty="0">
                          <a:latin typeface="Candara" panose="020E0502030303020204" pitchFamily="34" charset="0"/>
                        </a:rPr>
                        <a:t>6,70% BCCP</a:t>
                      </a:r>
                      <a:endParaRPr lang="es-ES" sz="1400" dirty="0">
                        <a:latin typeface="Candara" panose="020E0502030303020204" pitchFamily="34" charset="0"/>
                      </a:endParaRPr>
                    </a:p>
                  </a:txBody>
                  <a:tcPr anchor="ctr"/>
                </a:tc>
                <a:extLst>
                  <a:ext uri="{0D108BD9-81ED-4DB2-BD59-A6C34878D82A}">
                    <a16:rowId xmlns:a16="http://schemas.microsoft.com/office/drawing/2014/main" val="10005"/>
                  </a:ext>
                </a:extLst>
              </a:tr>
              <a:tr h="364125">
                <a:tc gridSpan="2">
                  <a:txBody>
                    <a:bodyPr/>
                    <a:lstStyle/>
                    <a:p>
                      <a:r>
                        <a:rPr lang="es-ES_tradnl" sz="1400" dirty="0">
                          <a:latin typeface="Candara" panose="020E0502030303020204" pitchFamily="34" charset="0"/>
                        </a:rPr>
                        <a:t>FOGASA</a:t>
                      </a:r>
                      <a:endParaRPr lang="es-ES" sz="1400" dirty="0">
                        <a:latin typeface="Candara" panose="020E0502030303020204" pitchFamily="34" charset="0"/>
                      </a:endParaRPr>
                    </a:p>
                  </a:txBody>
                  <a:tcPr anchor="ctr"/>
                </a:tc>
                <a:tc hMerge="1">
                  <a:txBody>
                    <a:bodyPr/>
                    <a:lstStyle/>
                    <a:p>
                      <a:endParaRPr lang="es-ES" sz="1050" dirty="0"/>
                    </a:p>
                  </a:txBody>
                  <a:tcPr anchor="ctr"/>
                </a:tc>
                <a:tc>
                  <a:txBody>
                    <a:bodyPr/>
                    <a:lstStyle/>
                    <a:p>
                      <a:pPr algn="ctr"/>
                      <a:r>
                        <a:rPr lang="es-ES_tradnl" sz="1400" b="1" dirty="0">
                          <a:latin typeface="Candara" panose="020E0502030303020204" pitchFamily="34" charset="0"/>
                        </a:rPr>
                        <a:t>NO</a:t>
                      </a:r>
                      <a:endParaRPr lang="es-ES" sz="1400" b="1" dirty="0">
                        <a:latin typeface="Candara" panose="020E0502030303020204" pitchFamily="34" charset="0"/>
                      </a:endParaRPr>
                    </a:p>
                  </a:txBody>
                  <a:tcPr anchor="ctr"/>
                </a:tc>
                <a:tc>
                  <a:txBody>
                    <a:bodyPr/>
                    <a:lstStyle/>
                    <a:p>
                      <a:pPr algn="ctr"/>
                      <a:r>
                        <a:rPr lang="es-ES_tradnl" sz="1400" dirty="0">
                          <a:latin typeface="Candara" panose="020E0502030303020204" pitchFamily="34" charset="0"/>
                        </a:rPr>
                        <a:t>0,20 % BCCP</a:t>
                      </a:r>
                      <a:endParaRPr lang="es-ES" sz="1400" dirty="0">
                        <a:latin typeface="Candara" panose="020E0502030303020204" pitchFamily="34" charset="0"/>
                      </a:endParaRPr>
                    </a:p>
                  </a:txBody>
                  <a:tcPr anchor="ctr"/>
                </a:tc>
                <a:extLst>
                  <a:ext uri="{0D108BD9-81ED-4DB2-BD59-A6C34878D82A}">
                    <a16:rowId xmlns:a16="http://schemas.microsoft.com/office/drawing/2014/main" val="10006"/>
                  </a:ext>
                </a:extLst>
              </a:tr>
              <a:tr h="364125">
                <a:tc gridSpan="2">
                  <a:txBody>
                    <a:bodyPr/>
                    <a:lstStyle/>
                    <a:p>
                      <a:r>
                        <a:rPr lang="es-ES_tradnl" sz="1400" dirty="0">
                          <a:latin typeface="Candara" panose="020E0502030303020204" pitchFamily="34" charset="0"/>
                        </a:rPr>
                        <a:t>Formación</a:t>
                      </a:r>
                      <a:r>
                        <a:rPr lang="es-ES_tradnl" sz="1400" baseline="0" dirty="0">
                          <a:latin typeface="Candara" panose="020E0502030303020204" pitchFamily="34" charset="0"/>
                        </a:rPr>
                        <a:t> Profesional para el empleo</a:t>
                      </a:r>
                      <a:endParaRPr lang="es-ES" sz="1400" dirty="0">
                        <a:latin typeface="Candara" panose="020E0502030303020204" pitchFamily="34" charset="0"/>
                      </a:endParaRPr>
                    </a:p>
                  </a:txBody>
                  <a:tcPr anchor="ctr"/>
                </a:tc>
                <a:tc hMerge="1">
                  <a:txBody>
                    <a:bodyPr/>
                    <a:lstStyle/>
                    <a:p>
                      <a:endParaRPr lang="es-ES" sz="1050" dirty="0"/>
                    </a:p>
                  </a:txBody>
                  <a:tcPr anchor="ctr"/>
                </a:tc>
                <a:tc>
                  <a:txBody>
                    <a:bodyPr/>
                    <a:lstStyle/>
                    <a:p>
                      <a:pPr algn="ctr"/>
                      <a:r>
                        <a:rPr lang="es-ES_tradnl" sz="1400" b="1" dirty="0">
                          <a:latin typeface="Candara" panose="020E0502030303020204" pitchFamily="34" charset="0"/>
                        </a:rPr>
                        <a:t>0,10</a:t>
                      </a:r>
                      <a:r>
                        <a:rPr lang="es-ES_tradnl" sz="1400" b="1" baseline="0" dirty="0">
                          <a:latin typeface="Candara" panose="020E0502030303020204" pitchFamily="34" charset="0"/>
                        </a:rPr>
                        <a:t> % de BCCP</a:t>
                      </a:r>
                      <a:endParaRPr lang="es-ES" sz="1400" b="1" dirty="0">
                        <a:latin typeface="Candara" panose="020E0502030303020204" pitchFamily="34" charset="0"/>
                      </a:endParaRPr>
                    </a:p>
                  </a:txBody>
                  <a:tcPr anchor="ctr"/>
                </a:tc>
                <a:tc>
                  <a:txBody>
                    <a:bodyPr/>
                    <a:lstStyle/>
                    <a:p>
                      <a:pPr algn="ctr"/>
                      <a:r>
                        <a:rPr lang="es-ES_tradnl" sz="1400" dirty="0">
                          <a:latin typeface="Candara" panose="020E0502030303020204" pitchFamily="34" charset="0"/>
                        </a:rPr>
                        <a:t>0,60 % BCCP</a:t>
                      </a:r>
                      <a:endParaRPr lang="es-ES" sz="1400" dirty="0">
                        <a:latin typeface="Candara" panose="020E0502030303020204" pitchFamily="34" charset="0"/>
                      </a:endParaRPr>
                    </a:p>
                  </a:txBody>
                  <a:tcPr anchor="ctr"/>
                </a:tc>
                <a:extLst>
                  <a:ext uri="{0D108BD9-81ED-4DB2-BD59-A6C34878D82A}">
                    <a16:rowId xmlns:a16="http://schemas.microsoft.com/office/drawing/2014/main" val="10007"/>
                  </a:ext>
                </a:extLst>
              </a:tr>
              <a:tr h="619012">
                <a:tc gridSpan="2">
                  <a:txBody>
                    <a:bodyPr/>
                    <a:lstStyle/>
                    <a:p>
                      <a:r>
                        <a:rPr lang="es-ES_tradnl" sz="1400" dirty="0">
                          <a:latin typeface="Candara" panose="020E0502030303020204" pitchFamily="34" charset="0"/>
                        </a:rPr>
                        <a:t>Horas extras ordinarias</a:t>
                      </a:r>
                      <a:endParaRPr lang="es-ES" sz="1400" dirty="0">
                        <a:latin typeface="Candara" panose="020E0502030303020204" pitchFamily="34" charset="0"/>
                      </a:endParaRPr>
                    </a:p>
                  </a:txBody>
                  <a:tcPr anchor="ctr"/>
                </a:tc>
                <a:tc hMerge="1">
                  <a:txBody>
                    <a:bodyPr/>
                    <a:lstStyle/>
                    <a:p>
                      <a:endParaRPr lang="es-ES" sz="1050" dirty="0"/>
                    </a:p>
                  </a:txBody>
                  <a:tcPr anchor="ctr"/>
                </a:tc>
                <a:tc>
                  <a:txBody>
                    <a:bodyPr/>
                    <a:lstStyle/>
                    <a:p>
                      <a:pPr algn="ctr"/>
                      <a:r>
                        <a:rPr lang="es-ES_tradnl" sz="1400" b="1" dirty="0">
                          <a:latin typeface="Candara" panose="020E0502030303020204" pitchFamily="34" charset="0"/>
                        </a:rPr>
                        <a:t>4,70% de</a:t>
                      </a:r>
                      <a:r>
                        <a:rPr lang="es-ES_tradnl" sz="1400" b="1" baseline="0" dirty="0">
                          <a:latin typeface="Candara" panose="020E0502030303020204" pitchFamily="34" charset="0"/>
                        </a:rPr>
                        <a:t> BC HH.EE.</a:t>
                      </a:r>
                      <a:endParaRPr lang="es-ES" sz="1400" b="1" dirty="0">
                        <a:latin typeface="Candara" panose="020E0502030303020204" pitchFamily="34" charset="0"/>
                      </a:endParaRPr>
                    </a:p>
                  </a:txBody>
                  <a:tcPr anchor="ctr"/>
                </a:tc>
                <a:tc>
                  <a:txBody>
                    <a:bodyPr/>
                    <a:lstStyle/>
                    <a:p>
                      <a:pPr algn="ctr"/>
                      <a:r>
                        <a:rPr lang="es-ES_tradnl" sz="1400" dirty="0">
                          <a:latin typeface="Candara" panose="020E0502030303020204" pitchFamily="34" charset="0"/>
                        </a:rPr>
                        <a:t>23,60% BCHHEE</a:t>
                      </a:r>
                      <a:endParaRPr lang="es-ES" sz="1400" dirty="0">
                        <a:latin typeface="Candara" panose="020E0502030303020204" pitchFamily="34" charset="0"/>
                      </a:endParaRPr>
                    </a:p>
                  </a:txBody>
                  <a:tcPr anchor="ctr"/>
                </a:tc>
                <a:extLst>
                  <a:ext uri="{0D108BD9-81ED-4DB2-BD59-A6C34878D82A}">
                    <a16:rowId xmlns:a16="http://schemas.microsoft.com/office/drawing/2014/main" val="10008"/>
                  </a:ext>
                </a:extLst>
              </a:tr>
              <a:tr h="364125">
                <a:tc gridSpan="2">
                  <a:txBody>
                    <a:bodyPr/>
                    <a:lstStyle/>
                    <a:p>
                      <a:r>
                        <a:rPr lang="es-ES_tradnl" sz="1400" dirty="0">
                          <a:latin typeface="Candara" panose="020E0502030303020204" pitchFamily="34" charset="0"/>
                        </a:rPr>
                        <a:t>Horas extras por</a:t>
                      </a:r>
                      <a:r>
                        <a:rPr lang="es-ES_tradnl" sz="1400" baseline="0" dirty="0">
                          <a:latin typeface="Candara" panose="020E0502030303020204" pitchFamily="34" charset="0"/>
                        </a:rPr>
                        <a:t> fuerza mayor</a:t>
                      </a:r>
                      <a:endParaRPr lang="es-ES" sz="1400" dirty="0">
                        <a:latin typeface="Candara" panose="020E0502030303020204" pitchFamily="34" charset="0"/>
                      </a:endParaRPr>
                    </a:p>
                  </a:txBody>
                  <a:tcPr anchor="ctr"/>
                </a:tc>
                <a:tc hMerge="1">
                  <a:txBody>
                    <a:bodyPr/>
                    <a:lstStyle/>
                    <a:p>
                      <a:endParaRPr lang="es-ES" sz="1050" dirty="0"/>
                    </a:p>
                  </a:txBody>
                  <a:tcPr anchor="ctr"/>
                </a:tc>
                <a:tc>
                  <a:txBody>
                    <a:bodyPr/>
                    <a:lstStyle/>
                    <a:p>
                      <a:pPr algn="ctr"/>
                      <a:r>
                        <a:rPr lang="es-ES_tradnl" sz="1400" b="1" dirty="0">
                          <a:latin typeface="Candara" panose="020E0502030303020204" pitchFamily="34" charset="0"/>
                        </a:rPr>
                        <a:t>2% de</a:t>
                      </a:r>
                      <a:r>
                        <a:rPr lang="es-ES_tradnl" sz="1400" b="1" baseline="0" dirty="0">
                          <a:latin typeface="Candara" panose="020E0502030303020204" pitchFamily="34" charset="0"/>
                        </a:rPr>
                        <a:t> BC HH.EE.</a:t>
                      </a:r>
                      <a:endParaRPr lang="es-ES" sz="1400" b="1" dirty="0">
                        <a:latin typeface="Candara" panose="020E0502030303020204" pitchFamily="34" charset="0"/>
                      </a:endParaRPr>
                    </a:p>
                  </a:txBody>
                  <a:tcPr anchor="ctr"/>
                </a:tc>
                <a:tc>
                  <a:txBody>
                    <a:bodyPr/>
                    <a:lstStyle/>
                    <a:p>
                      <a:pPr algn="ctr"/>
                      <a:r>
                        <a:rPr lang="es-ES_tradnl" sz="1400" dirty="0">
                          <a:latin typeface="Candara" panose="020E0502030303020204" pitchFamily="34" charset="0"/>
                        </a:rPr>
                        <a:t>12% BCHHEE</a:t>
                      </a:r>
                      <a:endParaRPr lang="es-ES" sz="1400" dirty="0">
                        <a:latin typeface="Candara" panose="020E0502030303020204" pitchFamily="34" charset="0"/>
                      </a:endParaRPr>
                    </a:p>
                  </a:txBody>
                  <a:tcPr anchor="ctr"/>
                </a:tc>
                <a:extLst>
                  <a:ext uri="{0D108BD9-81ED-4DB2-BD59-A6C34878D82A}">
                    <a16:rowId xmlns:a16="http://schemas.microsoft.com/office/drawing/2014/main" val="10009"/>
                  </a:ext>
                </a:extLst>
              </a:tr>
            </a:tbl>
          </a:graphicData>
        </a:graphic>
      </p:graphicFrame>
      <p:sp>
        <p:nvSpPr>
          <p:cNvPr id="8" name="1 Título"/>
          <p:cNvSpPr txBox="1">
            <a:spLocks/>
          </p:cNvSpPr>
          <p:nvPr/>
        </p:nvSpPr>
        <p:spPr>
          <a:xfrm>
            <a:off x="457200" y="274638"/>
            <a:ext cx="8229600" cy="1143000"/>
          </a:xfrm>
          <a:prstGeom prst="rect">
            <a:avLst/>
          </a:prstGeom>
        </p:spPr>
        <p:style>
          <a:lnRef idx="1">
            <a:schemeClr val="accent6"/>
          </a:lnRef>
          <a:fillRef idx="2">
            <a:schemeClr val="accent6"/>
          </a:fillRef>
          <a:effectRef idx="1">
            <a:schemeClr val="accent6"/>
          </a:effectRef>
          <a:fontRef idx="minor">
            <a:schemeClr val="dk1"/>
          </a:fontRef>
        </p:style>
        <p:txBody>
          <a:bodyPr>
            <a:normAutofit fontScale="90000" lnSpcReduction="2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s-ES" dirty="0"/>
              <a:t>PASO 3: </a:t>
            </a:r>
            <a:br>
              <a:rPr lang="es-ES" dirty="0"/>
            </a:br>
            <a:r>
              <a:rPr lang="es-ES" dirty="0"/>
              <a:t>APLICAR LOS TIPOS DE COTIZACIÓN</a:t>
            </a:r>
            <a:endParaRPr lang="es-ES" sz="4000" dirty="0"/>
          </a:p>
        </p:txBody>
      </p:sp>
    </p:spTree>
    <p:extLst>
      <p:ext uri="{BB962C8B-B14F-4D97-AF65-F5344CB8AC3E}">
        <p14:creationId xmlns:p14="http://schemas.microsoft.com/office/powerpoint/2010/main" val="387801461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42194"/>
            <a:ext cx="8229600" cy="5141168"/>
          </a:xfrm>
        </p:spPr>
        <p:style>
          <a:lnRef idx="1">
            <a:schemeClr val="accent1"/>
          </a:lnRef>
          <a:fillRef idx="2">
            <a:schemeClr val="accent1"/>
          </a:fillRef>
          <a:effectRef idx="1">
            <a:schemeClr val="accent1"/>
          </a:effectRef>
          <a:fontRef idx="minor">
            <a:schemeClr val="dk1"/>
          </a:fontRef>
        </p:style>
        <p:txBody>
          <a:bodyPr>
            <a:normAutofit fontScale="85000" lnSpcReduction="20000"/>
          </a:bodyPr>
          <a:lstStyle/>
          <a:p>
            <a:r>
              <a:rPr lang="es-ES" dirty="0"/>
              <a:t>Se aplicará un % o tipo sobre la </a:t>
            </a:r>
            <a:r>
              <a:rPr lang="es-ES" b="1" u="sng" dirty="0"/>
              <a:t>BASE DE IRPF (BIRPF)</a:t>
            </a:r>
            <a:r>
              <a:rPr lang="es-ES" dirty="0"/>
              <a:t> que en muchas ocasiones va a coincidir con los Devengos Salariales o Salario Bruto.</a:t>
            </a:r>
          </a:p>
          <a:p>
            <a:r>
              <a:rPr lang="es-ES" dirty="0"/>
              <a:t>Este tipo o % depende del salario anual que tenga el trabajador y su situación personal y familiar (si está casado, tiene hijos, dependientes con minusvalía, etc.)</a:t>
            </a:r>
          </a:p>
          <a:p>
            <a:r>
              <a:rPr lang="es-ES" dirty="0"/>
              <a:t>Para los casos prácticos este porcentaje se os facilitará.</a:t>
            </a:r>
          </a:p>
          <a:p>
            <a:r>
              <a:rPr lang="es-ES" dirty="0"/>
              <a:t>Está excluido de la BIRPF:</a:t>
            </a:r>
          </a:p>
          <a:p>
            <a:pPr lvl="1"/>
            <a:r>
              <a:rPr lang="es-ES" dirty="0"/>
              <a:t>Las indemnizaciones por extinción (salvo por finalización de obra o eventual) o por traslados y fallecimiento.</a:t>
            </a:r>
          </a:p>
          <a:p>
            <a:pPr lvl="1"/>
            <a:r>
              <a:rPr lang="es-ES" dirty="0"/>
              <a:t>Gastos de locomoción y dietas en las mismas cantidades que para la Seguridad Social.</a:t>
            </a:r>
          </a:p>
          <a:p>
            <a:pPr lvl="1"/>
            <a:r>
              <a:rPr lang="es-ES" dirty="0"/>
              <a:t>Ciertos límites del salario en especie.</a:t>
            </a:r>
          </a:p>
          <a:p>
            <a:pPr marL="0" indent="0">
              <a:buNone/>
            </a:pPr>
            <a:endParaRPr lang="es-ES" dirty="0"/>
          </a:p>
          <a:p>
            <a:endParaRPr lang="es-ES" dirty="0"/>
          </a:p>
          <a:p>
            <a:endParaRPr lang="es-ES" dirty="0"/>
          </a:p>
        </p:txBody>
      </p:sp>
      <p:sp>
        <p:nvSpPr>
          <p:cNvPr id="5" name="1 Título"/>
          <p:cNvSpPr txBox="1">
            <a:spLocks/>
          </p:cNvSpPr>
          <p:nvPr/>
        </p:nvSpPr>
        <p:spPr>
          <a:xfrm>
            <a:off x="457200" y="274638"/>
            <a:ext cx="8229600" cy="1143000"/>
          </a:xfrm>
          <a:prstGeom prst="rect">
            <a:avLst/>
          </a:prstGeom>
        </p:spPr>
        <p:style>
          <a:lnRef idx="1">
            <a:schemeClr val="accent6"/>
          </a:lnRef>
          <a:fillRef idx="2">
            <a:schemeClr val="accent6"/>
          </a:fillRef>
          <a:effectRef idx="1">
            <a:schemeClr val="accent6"/>
          </a:effectRef>
          <a:fontRef idx="minor">
            <a:schemeClr val="dk1"/>
          </a:fontRef>
        </p:style>
        <p:txBody>
          <a:bodyPr>
            <a:normAutofit fontScale="90000" lnSpcReduction="2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s-ES" dirty="0"/>
              <a:t>PASO 3: </a:t>
            </a:r>
            <a:br>
              <a:rPr lang="es-ES" dirty="0"/>
            </a:br>
            <a:r>
              <a:rPr lang="es-ES" dirty="0"/>
              <a:t>APLICAR EL DESCUENTO DE IRPF</a:t>
            </a:r>
            <a:endParaRPr lang="es-ES" sz="4000" dirty="0"/>
          </a:p>
        </p:txBody>
      </p:sp>
      <p:sp>
        <p:nvSpPr>
          <p:cNvPr id="4" name="CuadroTexto 3">
            <a:extLst>
              <a:ext uri="{FF2B5EF4-FFF2-40B4-BE49-F238E27FC236}">
                <a16:creationId xmlns:a16="http://schemas.microsoft.com/office/drawing/2014/main" id="{E551E017-93D8-4092-BFE9-24397FB2D0FC}"/>
              </a:ext>
            </a:extLst>
          </p:cNvPr>
          <p:cNvSpPr txBox="1"/>
          <p:nvPr/>
        </p:nvSpPr>
        <p:spPr>
          <a:xfrm>
            <a:off x="5056793" y="6433268"/>
            <a:ext cx="3630007" cy="42473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defPPr>
              <a:defRPr lang="es-ES"/>
            </a:defPPr>
            <a:lvl1pPr algn="ctr">
              <a:lnSpc>
                <a:spcPct val="90000"/>
              </a:lnSpc>
              <a:spcAft>
                <a:spcPts val="600"/>
              </a:spcAft>
              <a:defRPr sz="2400"/>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s-ES" sz="2400" b="0" i="0" u="none" strike="noStrike" kern="1200" cap="none" spc="0" normalizeH="0" baseline="0" noProof="0" dirty="0">
                <a:ln>
                  <a:noFill/>
                </a:ln>
                <a:solidFill>
                  <a:prstClr val="black"/>
                </a:solidFill>
                <a:effectLst/>
                <a:uLnTx/>
                <a:uFillTx/>
                <a:latin typeface="Calibri"/>
                <a:ea typeface="+mn-ea"/>
                <a:cs typeface="+mn-cs"/>
                <a:hlinkClick r:id="rId2"/>
              </a:rPr>
              <a:t>Calculadora de IRPF</a:t>
            </a:r>
            <a:endParaRPr kumimoji="0" lang="es-ES" sz="24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578914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p:cTn id="7" dur="1000" fill="hold"/>
                                        <p:tgtEl>
                                          <p:spTgt spid="3">
                                            <p:bg/>
                                          </p:spTgt>
                                        </p:tgtEl>
                                        <p:attrNameLst>
                                          <p:attrName>ppt_w</p:attrName>
                                        </p:attrNameLst>
                                      </p:cBhvr>
                                      <p:tavLst>
                                        <p:tav tm="0">
                                          <p:val>
                                            <p:fltVal val="0"/>
                                          </p:val>
                                        </p:tav>
                                        <p:tav tm="100000">
                                          <p:val>
                                            <p:strVal val="#ppt_w"/>
                                          </p:val>
                                        </p:tav>
                                      </p:tavLst>
                                    </p:anim>
                                    <p:anim calcmode="lin" valueType="num">
                                      <p:cBhvr>
                                        <p:cTn id="8" dur="1000" fill="hold"/>
                                        <p:tgtEl>
                                          <p:spTgt spid="3">
                                            <p:bg/>
                                          </p:spTgt>
                                        </p:tgtEl>
                                        <p:attrNameLst>
                                          <p:attrName>ppt_h</p:attrName>
                                        </p:attrNameLst>
                                      </p:cBhvr>
                                      <p:tavLst>
                                        <p:tav tm="0">
                                          <p:val>
                                            <p:fltVal val="0"/>
                                          </p:val>
                                        </p:tav>
                                        <p:tav tm="100000">
                                          <p:val>
                                            <p:strVal val="#ppt_h"/>
                                          </p:val>
                                        </p:tav>
                                      </p:tavLst>
                                    </p:anim>
                                    <p:anim calcmode="lin" valueType="num">
                                      <p:cBhvr>
                                        <p:cTn id="9" dur="1000" fill="hold"/>
                                        <p:tgtEl>
                                          <p:spTgt spid="3">
                                            <p:bg/>
                                          </p:spTgt>
                                        </p:tgtEl>
                                        <p:attrNameLst>
                                          <p:attrName>style.rotation</p:attrName>
                                        </p:attrNameLst>
                                      </p:cBhvr>
                                      <p:tavLst>
                                        <p:tav tm="0">
                                          <p:val>
                                            <p:fltVal val="90"/>
                                          </p:val>
                                        </p:tav>
                                        <p:tav tm="100000">
                                          <p:val>
                                            <p:fltVal val="0"/>
                                          </p:val>
                                        </p:tav>
                                      </p:tavLst>
                                    </p:anim>
                                    <p:animEffect transition="in" filter="fade">
                                      <p:cBhvr>
                                        <p:cTn id="10" dur="1000"/>
                                        <p:tgtEl>
                                          <p:spTgt spid="3">
                                            <p:bg/>
                                          </p:spTgt>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p:cTn id="22"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3"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4"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5" dur="1000"/>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p:cTn id="30"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1"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2"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3" dur="1000"/>
                                        <p:tgtEl>
                                          <p:spTgt spid="3">
                                            <p:txEl>
                                              <p:pRg st="2" end="2"/>
                                            </p:txEl>
                                          </p:spTgt>
                                        </p:tgtEl>
                                      </p:cBhvr>
                                    </p:animEffect>
                                  </p:childTnLst>
                                </p:cTn>
                              </p:par>
                            </p:childTnLst>
                          </p:cTn>
                        </p:par>
                        <p:par>
                          <p:cTn id="34" fill="hold">
                            <p:stCondLst>
                              <p:cond delay="1000"/>
                            </p:stCondLst>
                            <p:childTnLst>
                              <p:par>
                                <p:cTn id="35" presetID="31" presetClass="entr" presetSubtype="0" fill="hold" grpId="0" nodeType="after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p:cTn id="37"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8"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9"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40" dur="1000"/>
                                        <p:tgtEl>
                                          <p:spTgt spid="3">
                                            <p:txEl>
                                              <p:pRg st="3" end="3"/>
                                            </p:txEl>
                                          </p:spTgt>
                                        </p:tgtEl>
                                      </p:cBhvr>
                                    </p:animEffect>
                                  </p:childTnLst>
                                </p:cTn>
                              </p:par>
                            </p:childTnLst>
                          </p:cTn>
                        </p:par>
                        <p:par>
                          <p:cTn id="41" fill="hold">
                            <p:stCondLst>
                              <p:cond delay="2000"/>
                            </p:stCondLst>
                            <p:childTnLst>
                              <p:par>
                                <p:cTn id="42" presetID="31" presetClass="entr" presetSubtype="0" fill="hold" grpId="0" nodeType="afterEffect">
                                  <p:stCondLst>
                                    <p:cond delay="0"/>
                                  </p:stCondLst>
                                  <p:childTnLst>
                                    <p:set>
                                      <p:cBhvr>
                                        <p:cTn id="43" dur="1" fill="hold">
                                          <p:stCondLst>
                                            <p:cond delay="0"/>
                                          </p:stCondLst>
                                        </p:cTn>
                                        <p:tgtEl>
                                          <p:spTgt spid="3">
                                            <p:txEl>
                                              <p:pRg st="4" end="4"/>
                                            </p:txEl>
                                          </p:spTgt>
                                        </p:tgtEl>
                                        <p:attrNameLst>
                                          <p:attrName>style.visibility</p:attrName>
                                        </p:attrNameLst>
                                      </p:cBhvr>
                                      <p:to>
                                        <p:strVal val="visible"/>
                                      </p:to>
                                    </p:set>
                                    <p:anim calcmode="lin" valueType="num">
                                      <p:cBhvr>
                                        <p:cTn id="44"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5"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6"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7" dur="1000"/>
                                        <p:tgtEl>
                                          <p:spTgt spid="3">
                                            <p:txEl>
                                              <p:pRg st="4" end="4"/>
                                            </p:txEl>
                                          </p:spTgt>
                                        </p:tgtEl>
                                      </p:cBhvr>
                                    </p:animEffect>
                                  </p:childTnLst>
                                </p:cTn>
                              </p:par>
                            </p:childTnLst>
                          </p:cTn>
                        </p:par>
                        <p:par>
                          <p:cTn id="48" fill="hold">
                            <p:stCondLst>
                              <p:cond delay="3000"/>
                            </p:stCondLst>
                            <p:childTnLst>
                              <p:par>
                                <p:cTn id="49" presetID="31" presetClass="entr" presetSubtype="0" fill="hold" grpId="0" nodeType="after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anim calcmode="lin" valueType="num">
                                      <p:cBhvr>
                                        <p:cTn id="51"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2"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53"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4" dur="1000"/>
                                        <p:tgtEl>
                                          <p:spTgt spid="3">
                                            <p:txEl>
                                              <p:pRg st="5" end="5"/>
                                            </p:txEl>
                                          </p:spTgt>
                                        </p:tgtEl>
                                      </p:cBhvr>
                                    </p:animEffect>
                                  </p:childTnLst>
                                </p:cTn>
                              </p:par>
                              <p:par>
                                <p:cTn id="55" presetID="31" presetClass="entr" presetSubtype="0" fill="hold" grpId="0" nodeType="withEffect">
                                  <p:stCondLst>
                                    <p:cond delay="0"/>
                                  </p:stCondLst>
                                  <p:childTnLst>
                                    <p:set>
                                      <p:cBhvr>
                                        <p:cTn id="56" dur="1" fill="hold">
                                          <p:stCondLst>
                                            <p:cond delay="0"/>
                                          </p:stCondLst>
                                        </p:cTn>
                                        <p:tgtEl>
                                          <p:spTgt spid="3">
                                            <p:txEl>
                                              <p:pRg st="6" end="6"/>
                                            </p:txEl>
                                          </p:spTgt>
                                        </p:tgtEl>
                                        <p:attrNameLst>
                                          <p:attrName>style.visibility</p:attrName>
                                        </p:attrNameLst>
                                      </p:cBhvr>
                                      <p:to>
                                        <p:strVal val="visible"/>
                                      </p:to>
                                    </p:set>
                                    <p:anim calcmode="lin" valueType="num">
                                      <p:cBhvr>
                                        <p:cTn id="57"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8"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59"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60" dur="1000"/>
                                        <p:tgtEl>
                                          <p:spTgt spid="3">
                                            <p:txEl>
                                              <p:pRg st="6" end="6"/>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4"/>
                                        </p:tgtEl>
                                        <p:attrNameLst>
                                          <p:attrName>style.visibility</p:attrName>
                                        </p:attrNameLst>
                                      </p:cBhvr>
                                      <p:to>
                                        <p:strVal val="visible"/>
                                      </p:to>
                                    </p:set>
                                    <p:animEffect transition="in" filter="fade">
                                      <p:cBhvr>
                                        <p:cTn id="65" dur="1000"/>
                                        <p:tgtEl>
                                          <p:spTgt spid="4"/>
                                        </p:tgtEl>
                                      </p:cBhvr>
                                    </p:animEffect>
                                    <p:anim calcmode="lin" valueType="num">
                                      <p:cBhvr>
                                        <p:cTn id="66" dur="1000" fill="hold"/>
                                        <p:tgtEl>
                                          <p:spTgt spid="4"/>
                                        </p:tgtEl>
                                        <p:attrNameLst>
                                          <p:attrName>ppt_x</p:attrName>
                                        </p:attrNameLst>
                                      </p:cBhvr>
                                      <p:tavLst>
                                        <p:tav tm="0">
                                          <p:val>
                                            <p:strVal val="#ppt_x"/>
                                          </p:val>
                                        </p:tav>
                                        <p:tav tm="100000">
                                          <p:val>
                                            <p:strVal val="#ppt_x"/>
                                          </p:val>
                                        </p:tav>
                                      </p:tavLst>
                                    </p:anim>
                                    <p:anim calcmode="lin" valueType="num">
                                      <p:cBhvr>
                                        <p:cTn id="6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457200" y="274638"/>
            <a:ext cx="8229600" cy="1143000"/>
          </a:xfrm>
          <a:prstGeom prst="rect">
            <a:avLst/>
          </a:prstGeom>
        </p:spPr>
        <p:style>
          <a:lnRef idx="1">
            <a:schemeClr val="accent6"/>
          </a:lnRef>
          <a:fillRef idx="2">
            <a:schemeClr val="accent6"/>
          </a:fillRef>
          <a:effectRef idx="1">
            <a:schemeClr val="accent6"/>
          </a:effectRef>
          <a:fontRef idx="minor">
            <a:schemeClr val="dk1"/>
          </a:fontRef>
        </p:style>
        <p:txBody>
          <a:bodyPr>
            <a:normAutofit fontScale="90000" lnSpcReduction="2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s-ES" dirty="0"/>
              <a:t>PASO 4: </a:t>
            </a:r>
            <a:br>
              <a:rPr lang="es-ES" dirty="0"/>
            </a:br>
            <a:r>
              <a:rPr lang="es-ES" dirty="0"/>
              <a:t>CALCULAR EL SALARIO NETO</a:t>
            </a:r>
            <a:endParaRPr lang="es-ES" sz="4000" dirty="0"/>
          </a:p>
        </p:txBody>
      </p:sp>
      <p:sp>
        <p:nvSpPr>
          <p:cNvPr id="6" name="CuadroTexto 5"/>
          <p:cNvSpPr txBox="1"/>
          <p:nvPr/>
        </p:nvSpPr>
        <p:spPr>
          <a:xfrm>
            <a:off x="151302" y="3212976"/>
            <a:ext cx="8841395" cy="384721"/>
          </a:xfrm>
          <a:prstGeom prst="rect">
            <a:avLst/>
          </a:prstGeom>
          <a:effectLst>
            <a:glow rad="228600">
              <a:schemeClr val="accent5">
                <a:satMod val="175000"/>
                <a:alpha val="40000"/>
              </a:schemeClr>
            </a:glow>
            <a:outerShdw blurRad="40000" dist="23000" dir="5400000" rotWithShape="0">
              <a:srgbClr val="000000">
                <a:alpha val="35000"/>
              </a:srgbClr>
            </a:outerShdw>
          </a:effectLst>
        </p:spPr>
        <p:style>
          <a:lnRef idx="1">
            <a:schemeClr val="accent2"/>
          </a:lnRef>
          <a:fillRef idx="3">
            <a:schemeClr val="accent2"/>
          </a:fillRef>
          <a:effectRef idx="2">
            <a:schemeClr val="accent2"/>
          </a:effectRef>
          <a:fontRef idx="minor">
            <a:schemeClr val="lt1"/>
          </a:fontRef>
        </p:style>
        <p:txBody>
          <a:bodyPr wrap="none" rtlCol="0">
            <a:spAutoFit/>
          </a:bodyPr>
          <a:lstStyle/>
          <a:p>
            <a:r>
              <a:rPr lang="es-ES" sz="1900" dirty="0"/>
              <a:t>SALARIO NETO (LÍQUIDO A PERCIBIR) = DEVENGOS (SALARIO BRUTO) – DEDUCCIONES</a:t>
            </a:r>
          </a:p>
        </p:txBody>
      </p:sp>
    </p:spTree>
    <p:extLst>
      <p:ext uri="{BB962C8B-B14F-4D97-AF65-F5344CB8AC3E}">
        <p14:creationId xmlns:p14="http://schemas.microsoft.com/office/powerpoint/2010/main" val="38005702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23528" y="620688"/>
            <a:ext cx="8424936" cy="543225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pPr algn="ctr"/>
            <a:r>
              <a:rPr lang="es-ES" sz="3500" b="1" dirty="0">
                <a:latin typeface="Calibri" panose="020F0502020204030204" pitchFamily="34" charset="0"/>
                <a:cs typeface="Calibri" panose="020F0502020204030204" pitchFamily="34" charset="0"/>
              </a:rPr>
              <a:t>TEMA 8</a:t>
            </a:r>
          </a:p>
          <a:p>
            <a:pPr algn="ctr"/>
            <a:r>
              <a:rPr lang="es-ES" sz="3500" b="1" dirty="0">
                <a:latin typeface="Calibri" panose="020F0502020204030204" pitchFamily="34" charset="0"/>
                <a:cs typeface="Calibri" panose="020F0502020204030204" pitchFamily="34" charset="0"/>
              </a:rPr>
              <a:t>EL SALARIO Y LA NÓMINA</a:t>
            </a:r>
          </a:p>
          <a:p>
            <a:pPr algn="just"/>
            <a:endParaRPr lang="es-ES" sz="3500" dirty="0">
              <a:latin typeface="Calibri" panose="020F0502020204030204" pitchFamily="34" charset="0"/>
              <a:cs typeface="Calibri" panose="020F0502020204030204" pitchFamily="34" charset="0"/>
            </a:endParaRPr>
          </a:p>
          <a:p>
            <a:pPr marL="514350" indent="-514350" algn="just">
              <a:buFont typeface="+mj-lt"/>
              <a:buAutoNum type="arabicPeriod"/>
            </a:pPr>
            <a:r>
              <a:rPr lang="es-ES" sz="3200" dirty="0">
                <a:latin typeface="Calibri" panose="020F0502020204030204" pitchFamily="34" charset="0"/>
                <a:cs typeface="Calibri" panose="020F0502020204030204" pitchFamily="34" charset="0"/>
              </a:rPr>
              <a:t>Concepto, pago y protección del salario.</a:t>
            </a:r>
          </a:p>
          <a:p>
            <a:pPr marL="514350" indent="-514350" algn="just">
              <a:buFont typeface="+mj-lt"/>
              <a:buAutoNum type="arabicPeriod"/>
            </a:pPr>
            <a:endParaRPr lang="es-ES" sz="3200" dirty="0">
              <a:latin typeface="Calibri" panose="020F0502020204030204" pitchFamily="34" charset="0"/>
              <a:cs typeface="Calibri" panose="020F0502020204030204" pitchFamily="34" charset="0"/>
            </a:endParaRPr>
          </a:p>
          <a:p>
            <a:pPr marL="514350" indent="-514350" algn="just">
              <a:buFont typeface="+mj-lt"/>
              <a:buAutoNum type="arabicPeriod"/>
            </a:pPr>
            <a:r>
              <a:rPr lang="es-ES" sz="3200" dirty="0">
                <a:latin typeface="Calibri" panose="020F0502020204030204" pitchFamily="34" charset="0"/>
                <a:cs typeface="Calibri" panose="020F0502020204030204" pitchFamily="34" charset="0"/>
              </a:rPr>
              <a:t>Estructura del Salario.</a:t>
            </a:r>
          </a:p>
          <a:p>
            <a:pPr marL="514350" indent="-514350" algn="just">
              <a:buFont typeface="+mj-lt"/>
              <a:buAutoNum type="arabicPeriod"/>
            </a:pPr>
            <a:endParaRPr lang="es-ES" sz="3200" dirty="0">
              <a:latin typeface="Calibri" panose="020F0502020204030204" pitchFamily="34" charset="0"/>
              <a:cs typeface="Calibri" panose="020F0502020204030204" pitchFamily="34" charset="0"/>
            </a:endParaRPr>
          </a:p>
          <a:p>
            <a:pPr marL="514350" indent="-514350" algn="just">
              <a:buFont typeface="+mj-lt"/>
              <a:buAutoNum type="arabicPeriod"/>
            </a:pPr>
            <a:r>
              <a:rPr lang="es-ES" sz="3200" dirty="0">
                <a:latin typeface="Calibri" panose="020F0502020204030204" pitchFamily="34" charset="0"/>
                <a:cs typeface="Calibri" panose="020F0502020204030204" pitchFamily="34" charset="0"/>
              </a:rPr>
              <a:t>Elaboración de la nómina.</a:t>
            </a:r>
          </a:p>
          <a:p>
            <a:pPr marL="514350" indent="-514350" algn="just">
              <a:buFont typeface="+mj-lt"/>
              <a:buAutoNum type="arabicPeriod"/>
            </a:pPr>
            <a:endParaRPr lang="es-ES" sz="3200" dirty="0">
              <a:latin typeface="Calibri" panose="020F0502020204030204" pitchFamily="34" charset="0"/>
              <a:cs typeface="Calibri" panose="020F0502020204030204" pitchFamily="34" charset="0"/>
            </a:endParaRPr>
          </a:p>
          <a:p>
            <a:pPr marL="514350" indent="-514350" algn="just">
              <a:buFont typeface="+mj-lt"/>
              <a:buAutoNum type="arabicPeriod"/>
            </a:pPr>
            <a:r>
              <a:rPr lang="es-ES" sz="3200" dirty="0">
                <a:solidFill>
                  <a:srgbClr val="FF0000"/>
                </a:solidFill>
                <a:latin typeface="Calibri" panose="020F0502020204030204" pitchFamily="34" charset="0"/>
                <a:cs typeface="Calibri" panose="020F0502020204030204" pitchFamily="34" charset="0"/>
              </a:rPr>
              <a:t>Ejercicios.</a:t>
            </a:r>
            <a:endParaRPr lang="es-ES" sz="3500" dirty="0">
              <a:solidFill>
                <a:srgbClr val="FF0000"/>
              </a:solidFill>
              <a:latin typeface="Calibri" panose="020F0502020204030204" pitchFamily="34" charset="0"/>
              <a:cs typeface="Calibri" panose="020F0502020204030204" pitchFamily="34" charset="0"/>
            </a:endParaRPr>
          </a:p>
          <a:p>
            <a:endParaRPr lang="es-ES" dirty="0"/>
          </a:p>
        </p:txBody>
      </p:sp>
      <p:pic>
        <p:nvPicPr>
          <p:cNvPr id="3" name="Imagen 2">
            <a:extLst>
              <a:ext uri="{FF2B5EF4-FFF2-40B4-BE49-F238E27FC236}">
                <a16:creationId xmlns:a16="http://schemas.microsoft.com/office/drawing/2014/main" id="{FF731C9D-1792-4DC1-BB1B-39BCADBB3B5E}"/>
              </a:ext>
            </a:extLst>
          </p:cNvPr>
          <p:cNvPicPr>
            <a:picLocks noChangeAspect="1"/>
          </p:cNvPicPr>
          <p:nvPr/>
        </p:nvPicPr>
        <p:blipFill>
          <a:blip r:embed="rId2"/>
          <a:stretch>
            <a:fillRect/>
          </a:stretch>
        </p:blipFill>
        <p:spPr>
          <a:xfrm>
            <a:off x="5840319" y="4467067"/>
            <a:ext cx="2895600" cy="1581150"/>
          </a:xfrm>
          <a:prstGeom prst="rect">
            <a:avLst/>
          </a:prstGeom>
        </p:spPr>
      </p:pic>
    </p:spTree>
    <p:extLst>
      <p:ext uri="{BB962C8B-B14F-4D97-AF65-F5344CB8AC3E}">
        <p14:creationId xmlns:p14="http://schemas.microsoft.com/office/powerpoint/2010/main" val="1741991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1+#ppt_w/2"/>
                                          </p:val>
                                        </p:tav>
                                        <p:tav tm="100000">
                                          <p:val>
                                            <p:strVal val="#ppt_x"/>
                                          </p:val>
                                        </p:tav>
                                      </p:tavLst>
                                    </p:anim>
                                    <p:anim calcmode="lin" valueType="num">
                                      <p:cBhvr additive="base">
                                        <p:cTn id="8" dur="1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10"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69315" y="482039"/>
            <a:ext cx="8805370" cy="5893921"/>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p>
            <a:pPr algn="ctr"/>
            <a:r>
              <a:rPr lang="es-ES" sz="3500" b="1" dirty="0">
                <a:solidFill>
                  <a:schemeClr val="tx2"/>
                </a:solidFill>
                <a:latin typeface="Calibri" panose="020F0502020204030204" pitchFamily="34" charset="0"/>
                <a:cs typeface="Calibri" panose="020F0502020204030204" pitchFamily="34" charset="0"/>
              </a:rPr>
              <a:t>EL SALARIO Y LA NÓMINA. CASOS PRÁCTICOS</a:t>
            </a:r>
          </a:p>
          <a:p>
            <a:pPr algn="ctr"/>
            <a:r>
              <a:rPr lang="es-ES" sz="3500" b="1" dirty="0">
                <a:solidFill>
                  <a:schemeClr val="tx2"/>
                </a:solidFill>
                <a:latin typeface="Calibri" panose="020F0502020204030204" pitchFamily="34" charset="0"/>
                <a:cs typeface="Calibri" panose="020F0502020204030204" pitchFamily="34" charset="0"/>
              </a:rPr>
              <a:t>TEN A MANO:</a:t>
            </a:r>
          </a:p>
          <a:p>
            <a:pPr algn="just"/>
            <a:endParaRPr lang="es-ES" sz="3500" dirty="0">
              <a:latin typeface="Calibri" panose="020F0502020204030204" pitchFamily="34" charset="0"/>
              <a:cs typeface="Calibri" panose="020F0502020204030204" pitchFamily="34" charset="0"/>
            </a:endParaRPr>
          </a:p>
          <a:p>
            <a:pPr marL="514350" indent="-514350" algn="just">
              <a:buFont typeface="+mj-lt"/>
              <a:buAutoNum type="arabicPeriod"/>
            </a:pPr>
            <a:r>
              <a:rPr lang="es-ES" sz="2400" dirty="0">
                <a:latin typeface="Calibri" panose="020F0502020204030204" pitchFamily="34" charset="0"/>
                <a:cs typeface="Calibri" panose="020F0502020204030204" pitchFamily="34" charset="0"/>
              </a:rPr>
              <a:t>Hojas, lapicero, borrador y calculadora.</a:t>
            </a:r>
          </a:p>
          <a:p>
            <a:pPr marL="514350" indent="-514350" algn="just">
              <a:buFont typeface="+mj-lt"/>
              <a:buAutoNum type="arabicPeriod"/>
            </a:pPr>
            <a:r>
              <a:rPr lang="es-ES" sz="2400" dirty="0">
                <a:solidFill>
                  <a:srgbClr val="00B050"/>
                </a:solidFill>
                <a:latin typeface="Calibri" panose="020F0502020204030204" pitchFamily="34" charset="0"/>
                <a:cs typeface="Calibri" panose="020F0502020204030204" pitchFamily="34" charset="0"/>
              </a:rPr>
              <a:t>Una copia a mano de las fórmulas para calcular las bases de cotización que adjunto en la página siguiente.</a:t>
            </a:r>
          </a:p>
          <a:p>
            <a:pPr marL="514350" indent="-514350" algn="just">
              <a:buFont typeface="+mj-lt"/>
              <a:buAutoNum type="arabicPeriod"/>
            </a:pPr>
            <a:r>
              <a:rPr lang="es-ES" sz="2400" dirty="0">
                <a:solidFill>
                  <a:schemeClr val="accent4">
                    <a:lumMod val="50000"/>
                  </a:schemeClr>
                </a:solidFill>
                <a:latin typeface="Calibri" panose="020F0502020204030204" pitchFamily="34" charset="0"/>
                <a:cs typeface="Calibri" panose="020F0502020204030204" pitchFamily="34" charset="0"/>
              </a:rPr>
              <a:t>Una copia a mano de los tipos de cotización que también te adjunto .</a:t>
            </a:r>
          </a:p>
          <a:p>
            <a:pPr marL="514350" indent="-514350" algn="just">
              <a:buFont typeface="+mj-lt"/>
              <a:buAutoNum type="arabicPeriod"/>
            </a:pPr>
            <a:r>
              <a:rPr lang="es-ES" sz="2400" dirty="0">
                <a:solidFill>
                  <a:srgbClr val="0070C0"/>
                </a:solidFill>
                <a:latin typeface="Calibri" panose="020F0502020204030204" pitchFamily="34" charset="0"/>
                <a:cs typeface="Calibri" panose="020F0502020204030204" pitchFamily="34" charset="0"/>
              </a:rPr>
              <a:t>Intenta ir realizando las nóminas por ti </a:t>
            </a:r>
            <a:r>
              <a:rPr lang="es-ES" sz="2400" dirty="0" err="1">
                <a:solidFill>
                  <a:srgbClr val="0070C0"/>
                </a:solidFill>
                <a:latin typeface="Calibri" panose="020F0502020204030204" pitchFamily="34" charset="0"/>
                <a:cs typeface="Calibri" panose="020F0502020204030204" pitchFamily="34" charset="0"/>
              </a:rPr>
              <a:t>mism</a:t>
            </a:r>
            <a:r>
              <a:rPr lang="es-ES" sz="2400" dirty="0">
                <a:solidFill>
                  <a:srgbClr val="0070C0"/>
                </a:solidFill>
                <a:latin typeface="Calibri" panose="020F0502020204030204" pitchFamily="34" charset="0"/>
                <a:cs typeface="Calibri" panose="020F0502020204030204" pitchFamily="34" charset="0"/>
              </a:rPr>
              <a:t>@.</a:t>
            </a:r>
            <a:br>
              <a:rPr lang="es-ES" sz="2400" dirty="0">
                <a:solidFill>
                  <a:srgbClr val="0070C0"/>
                </a:solidFill>
                <a:latin typeface="Calibri" panose="020F0502020204030204" pitchFamily="34" charset="0"/>
                <a:cs typeface="Calibri" panose="020F0502020204030204" pitchFamily="34" charset="0"/>
              </a:rPr>
            </a:br>
            <a:r>
              <a:rPr lang="es-ES" sz="2400" dirty="0">
                <a:solidFill>
                  <a:schemeClr val="tx1"/>
                </a:solidFill>
                <a:latin typeface="Calibri" panose="020F0502020204030204" pitchFamily="34" charset="0"/>
                <a:cs typeface="Calibri" panose="020F0502020204030204" pitchFamily="34" charset="0"/>
              </a:rPr>
              <a:t>Copia en anunciado de cada ejercicio porque la solución está en la página siguiente. </a:t>
            </a:r>
          </a:p>
          <a:p>
            <a:pPr marL="514350" indent="-514350" algn="just">
              <a:buFont typeface="+mj-lt"/>
              <a:buAutoNum type="arabicPeriod"/>
            </a:pPr>
            <a:r>
              <a:rPr lang="es-ES" sz="2400" dirty="0">
                <a:solidFill>
                  <a:srgbClr val="FF0000"/>
                </a:solidFill>
                <a:latin typeface="Calibri" panose="020F0502020204030204" pitchFamily="34" charset="0"/>
                <a:cs typeface="Calibri" panose="020F0502020204030204" pitchFamily="34" charset="0"/>
              </a:rPr>
              <a:t>Procura tener cada caso en una página y todo perfectamente organizado.</a:t>
            </a:r>
          </a:p>
          <a:p>
            <a:pPr marL="514350" indent="-514350" algn="just">
              <a:buFont typeface="+mj-lt"/>
              <a:buAutoNum type="arabicPeriod"/>
            </a:pPr>
            <a:endParaRPr lang="es-E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875700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1+#ppt_w/2"/>
                                          </p:val>
                                        </p:tav>
                                        <p:tav tm="100000">
                                          <p:val>
                                            <p:strVal val="#ppt_x"/>
                                          </p:val>
                                        </p:tav>
                                      </p:tavLst>
                                    </p:anim>
                                    <p:anim calcmode="lin" valueType="num">
                                      <p:cBhvr additive="base">
                                        <p:cTn id="8" dur="1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2031077986"/>
              </p:ext>
            </p:extLst>
          </p:nvPr>
        </p:nvGraphicFramePr>
        <p:xfrm>
          <a:off x="143507" y="1700808"/>
          <a:ext cx="8856985" cy="4608513"/>
        </p:xfrm>
        <a:graphic>
          <a:graphicData uri="http://schemas.openxmlformats.org/drawingml/2006/table">
            <a:tbl>
              <a:tblPr firstRow="1" bandRow="1">
                <a:tableStyleId>{5C22544A-7EE6-4342-B048-85BDC9FD1C3A}</a:tableStyleId>
              </a:tblPr>
              <a:tblGrid>
                <a:gridCol w="2466709">
                  <a:extLst>
                    <a:ext uri="{9D8B030D-6E8A-4147-A177-3AD203B41FA5}">
                      <a16:colId xmlns:a16="http://schemas.microsoft.com/office/drawing/2014/main" val="20000"/>
                    </a:ext>
                  </a:extLst>
                </a:gridCol>
                <a:gridCol w="2466709">
                  <a:extLst>
                    <a:ext uri="{9D8B030D-6E8A-4147-A177-3AD203B41FA5}">
                      <a16:colId xmlns:a16="http://schemas.microsoft.com/office/drawing/2014/main" val="20001"/>
                    </a:ext>
                  </a:extLst>
                </a:gridCol>
                <a:gridCol w="1456858">
                  <a:extLst>
                    <a:ext uri="{9D8B030D-6E8A-4147-A177-3AD203B41FA5}">
                      <a16:colId xmlns:a16="http://schemas.microsoft.com/office/drawing/2014/main" val="20002"/>
                    </a:ext>
                  </a:extLst>
                </a:gridCol>
                <a:gridCol w="2466709">
                  <a:extLst>
                    <a:ext uri="{9D8B030D-6E8A-4147-A177-3AD203B41FA5}">
                      <a16:colId xmlns:a16="http://schemas.microsoft.com/office/drawing/2014/main" val="20003"/>
                    </a:ext>
                  </a:extLst>
                </a:gridCol>
              </a:tblGrid>
              <a:tr h="364125">
                <a:tc rowSpan="2" gridSpan="2">
                  <a:txBody>
                    <a:bodyPr/>
                    <a:lstStyle/>
                    <a:p>
                      <a:pPr algn="ctr"/>
                      <a:r>
                        <a:rPr lang="es-ES_tradnl" sz="1400" dirty="0">
                          <a:latin typeface="Candara" panose="020E0502030303020204" pitchFamily="34" charset="0"/>
                        </a:rPr>
                        <a:t>Cuotas a ingresar</a:t>
                      </a:r>
                      <a:endParaRPr lang="es-ES" sz="1400" dirty="0">
                        <a:latin typeface="Candara" panose="020E0502030303020204" pitchFamily="34" charset="0"/>
                      </a:endParaRPr>
                    </a:p>
                  </a:txBody>
                  <a:tcPr anchor="ctr"/>
                </a:tc>
                <a:tc rowSpan="2" hMerge="1">
                  <a:txBody>
                    <a:bodyPr/>
                    <a:lstStyle/>
                    <a:p>
                      <a:endParaRPr lang="es-ES" dirty="0"/>
                    </a:p>
                  </a:txBody>
                  <a:tcPr/>
                </a:tc>
                <a:tc gridSpan="2">
                  <a:txBody>
                    <a:bodyPr/>
                    <a:lstStyle/>
                    <a:p>
                      <a:pPr algn="ctr"/>
                      <a:r>
                        <a:rPr lang="es-ES_tradnl" sz="1400" b="1" dirty="0">
                          <a:latin typeface="Candara" panose="020E0502030303020204" pitchFamily="34" charset="0"/>
                        </a:rPr>
                        <a:t>Tipo de cotización</a:t>
                      </a:r>
                      <a:endParaRPr lang="es-ES" sz="1400" b="1" dirty="0">
                        <a:latin typeface="Candara" panose="020E0502030303020204" pitchFamily="34" charset="0"/>
                      </a:endParaRPr>
                    </a:p>
                  </a:txBody>
                  <a:tcPr/>
                </a:tc>
                <a:tc hMerge="1">
                  <a:txBody>
                    <a:bodyPr/>
                    <a:lstStyle/>
                    <a:p>
                      <a:endParaRPr lang="es-ES" dirty="0"/>
                    </a:p>
                  </a:txBody>
                  <a:tcPr/>
                </a:tc>
                <a:extLst>
                  <a:ext uri="{0D108BD9-81ED-4DB2-BD59-A6C34878D82A}">
                    <a16:rowId xmlns:a16="http://schemas.microsoft.com/office/drawing/2014/main" val="10000"/>
                  </a:ext>
                </a:extLst>
              </a:tr>
              <a:tr h="364125">
                <a:tc gridSpan="2" vMerge="1">
                  <a:txBody>
                    <a:bodyPr/>
                    <a:lstStyle/>
                    <a:p>
                      <a:endParaRPr lang="es-ES" dirty="0"/>
                    </a:p>
                  </a:txBody>
                  <a:tcPr/>
                </a:tc>
                <a:tc hMerge="1" vMerge="1">
                  <a:txBody>
                    <a:bodyPr/>
                    <a:lstStyle/>
                    <a:p>
                      <a:endParaRPr lang="es-ES" dirty="0"/>
                    </a:p>
                  </a:txBody>
                  <a:tcPr/>
                </a:tc>
                <a:tc>
                  <a:txBody>
                    <a:bodyPr/>
                    <a:lstStyle/>
                    <a:p>
                      <a:pPr algn="ctr"/>
                      <a:r>
                        <a:rPr lang="es-ES_tradnl" sz="1400" b="1" dirty="0">
                          <a:solidFill>
                            <a:schemeClr val="bg1"/>
                          </a:solidFill>
                          <a:latin typeface="Candara" panose="020E0502030303020204" pitchFamily="34" charset="0"/>
                        </a:rPr>
                        <a:t>Trabajador</a:t>
                      </a:r>
                      <a:endParaRPr lang="es-ES" sz="1400" b="1" dirty="0">
                        <a:solidFill>
                          <a:schemeClr val="bg1"/>
                        </a:solidFill>
                        <a:latin typeface="Candara" panose="020E0502030303020204" pitchFamily="34" charset="0"/>
                      </a:endParaRPr>
                    </a:p>
                  </a:txBody>
                  <a:tcPr>
                    <a:solidFill>
                      <a:schemeClr val="accent1"/>
                    </a:solidFill>
                  </a:tcPr>
                </a:tc>
                <a:tc>
                  <a:txBody>
                    <a:bodyPr/>
                    <a:lstStyle/>
                    <a:p>
                      <a:pPr algn="ctr"/>
                      <a:r>
                        <a:rPr lang="es-ES_tradnl" sz="1400" dirty="0">
                          <a:solidFill>
                            <a:schemeClr val="bg1"/>
                          </a:solidFill>
                          <a:latin typeface="Candara" panose="020E0502030303020204" pitchFamily="34" charset="0"/>
                        </a:rPr>
                        <a:t>Empresa</a:t>
                      </a:r>
                      <a:endParaRPr lang="es-ES" sz="1400" dirty="0">
                        <a:solidFill>
                          <a:schemeClr val="bg1"/>
                        </a:solidFill>
                        <a:latin typeface="Candara" panose="020E0502030303020204" pitchFamily="34" charset="0"/>
                      </a:endParaRPr>
                    </a:p>
                  </a:txBody>
                  <a:tcPr>
                    <a:solidFill>
                      <a:schemeClr val="accent1"/>
                    </a:solidFill>
                  </a:tcPr>
                </a:tc>
                <a:extLst>
                  <a:ext uri="{0D108BD9-81ED-4DB2-BD59-A6C34878D82A}">
                    <a16:rowId xmlns:a16="http://schemas.microsoft.com/office/drawing/2014/main" val="10001"/>
                  </a:ext>
                </a:extLst>
              </a:tr>
              <a:tr h="382815">
                <a:tc gridSpan="2">
                  <a:txBody>
                    <a:bodyPr/>
                    <a:lstStyle/>
                    <a:p>
                      <a:r>
                        <a:rPr lang="es-ES_tradnl" sz="1400" dirty="0">
                          <a:latin typeface="Candara" panose="020E0502030303020204" pitchFamily="34" charset="0"/>
                        </a:rPr>
                        <a:t>Contingencias comunes</a:t>
                      </a:r>
                      <a:endParaRPr lang="es-ES" sz="1400" dirty="0">
                        <a:latin typeface="Candara" panose="020E0502030303020204" pitchFamily="34" charset="0"/>
                      </a:endParaRPr>
                    </a:p>
                  </a:txBody>
                  <a:tcPr anchor="ctr"/>
                </a:tc>
                <a:tc hMerge="1">
                  <a:txBody>
                    <a:bodyPr/>
                    <a:lstStyle/>
                    <a:p>
                      <a:endParaRPr lang="es-ES" dirty="0"/>
                    </a:p>
                  </a:txBody>
                  <a:tcPr/>
                </a:tc>
                <a:tc>
                  <a:txBody>
                    <a:bodyPr/>
                    <a:lstStyle/>
                    <a:p>
                      <a:pPr algn="ctr"/>
                      <a:r>
                        <a:rPr lang="es-ES_tradnl" sz="1400" b="1" dirty="0">
                          <a:latin typeface="Candara" panose="020E0502030303020204" pitchFamily="34" charset="0"/>
                        </a:rPr>
                        <a:t>4,70 % de BCCC</a:t>
                      </a:r>
                      <a:endParaRPr lang="es-ES" sz="1400" b="1" dirty="0">
                        <a:latin typeface="Candara" panose="020E0502030303020204" pitchFamily="34" charset="0"/>
                      </a:endParaRPr>
                    </a:p>
                  </a:txBody>
                  <a:tcPr anchor="ctr"/>
                </a:tc>
                <a:tc>
                  <a:txBody>
                    <a:bodyPr/>
                    <a:lstStyle/>
                    <a:p>
                      <a:pPr algn="ctr"/>
                      <a:r>
                        <a:rPr lang="es-ES_tradnl" sz="1400" dirty="0">
                          <a:latin typeface="Candara" panose="020E0502030303020204" pitchFamily="34" charset="0"/>
                        </a:rPr>
                        <a:t>23,6 € de BCCC</a:t>
                      </a:r>
                      <a:endParaRPr lang="es-ES" sz="1400" dirty="0">
                        <a:latin typeface="Candara" panose="020E0502030303020204" pitchFamily="34" charset="0"/>
                      </a:endParaRPr>
                    </a:p>
                  </a:txBody>
                  <a:tcPr anchor="ctr"/>
                </a:tc>
                <a:extLst>
                  <a:ext uri="{0D108BD9-81ED-4DB2-BD59-A6C34878D82A}">
                    <a16:rowId xmlns:a16="http://schemas.microsoft.com/office/drawing/2014/main" val="10002"/>
                  </a:ext>
                </a:extLst>
              </a:tr>
              <a:tr h="873900">
                <a:tc rowSpan="2">
                  <a:txBody>
                    <a:bodyPr/>
                    <a:lstStyle/>
                    <a:p>
                      <a:r>
                        <a:rPr lang="es-ES_tradnl" sz="1400" dirty="0"/>
                        <a:t>Desempleo</a:t>
                      </a:r>
                      <a:endParaRPr lang="es-ES" sz="1400" dirty="0"/>
                    </a:p>
                  </a:txBody>
                  <a:tcPr anchor="ctr"/>
                </a:tc>
                <a:tc>
                  <a:txBody>
                    <a:bodyPr/>
                    <a:lstStyle/>
                    <a:p>
                      <a:r>
                        <a:rPr lang="es-ES_tradnl" sz="1400" dirty="0">
                          <a:latin typeface="Candara" panose="020E0502030303020204" pitchFamily="34" charset="0"/>
                        </a:rPr>
                        <a:t>Tipo General</a:t>
                      </a:r>
                      <a:endParaRPr lang="es-ES" sz="1400" dirty="0">
                        <a:latin typeface="Candara" panose="020E0502030303020204" pitchFamily="34" charset="0"/>
                      </a:endParaRPr>
                    </a:p>
                  </a:txBody>
                  <a:tcPr anchor="ctr"/>
                </a:tc>
                <a:tc>
                  <a:txBody>
                    <a:bodyPr/>
                    <a:lstStyle/>
                    <a:p>
                      <a:pPr algn="ctr"/>
                      <a:r>
                        <a:rPr lang="es-ES_tradnl" sz="1400" b="1" dirty="0">
                          <a:latin typeface="Candara" panose="020E0502030303020204" pitchFamily="34" charset="0"/>
                        </a:rPr>
                        <a:t>1,55%</a:t>
                      </a:r>
                      <a:r>
                        <a:rPr lang="es-ES_tradnl" sz="1400" b="1" baseline="0" dirty="0">
                          <a:latin typeface="Candara" panose="020E0502030303020204" pitchFamily="34" charset="0"/>
                        </a:rPr>
                        <a:t> de BCCP</a:t>
                      </a:r>
                      <a:endParaRPr lang="es-ES" sz="1400" b="1" dirty="0">
                        <a:latin typeface="Candara" panose="020E0502030303020204" pitchFamily="34" charset="0"/>
                      </a:endParaRPr>
                    </a:p>
                  </a:txBody>
                  <a:tcPr anchor="ctr"/>
                </a:tc>
                <a:tc>
                  <a:txBody>
                    <a:bodyPr/>
                    <a:lstStyle/>
                    <a:p>
                      <a:pPr algn="ctr"/>
                      <a:r>
                        <a:rPr lang="es-ES_tradnl" sz="1400" dirty="0">
                          <a:latin typeface="Candara" panose="020E0502030303020204" pitchFamily="34" charset="0"/>
                        </a:rPr>
                        <a:t>5,50% BCCP</a:t>
                      </a:r>
                      <a:endParaRPr lang="es-ES" sz="1400" dirty="0">
                        <a:latin typeface="Candara" panose="020E0502030303020204" pitchFamily="34" charset="0"/>
                      </a:endParaRPr>
                    </a:p>
                  </a:txBody>
                  <a:tcPr anchor="ctr"/>
                </a:tc>
                <a:extLst>
                  <a:ext uri="{0D108BD9-81ED-4DB2-BD59-A6C34878D82A}">
                    <a16:rowId xmlns:a16="http://schemas.microsoft.com/office/drawing/2014/main" val="10004"/>
                  </a:ext>
                </a:extLst>
              </a:tr>
              <a:tr h="912161">
                <a:tc vMerge="1">
                  <a:txBody>
                    <a:bodyPr/>
                    <a:lstStyle/>
                    <a:p>
                      <a:endParaRPr lang="es-ES" sz="1050" dirty="0"/>
                    </a:p>
                  </a:txBody>
                  <a:tcPr/>
                </a:tc>
                <a:tc>
                  <a:txBody>
                    <a:bodyPr/>
                    <a:lstStyle/>
                    <a:p>
                      <a:r>
                        <a:rPr lang="es-ES_tradnl" sz="1400" dirty="0">
                          <a:latin typeface="Candara" panose="020E0502030303020204" pitchFamily="34" charset="0"/>
                        </a:rPr>
                        <a:t>Contratos de duración determinada a jornada completa o parcial</a:t>
                      </a:r>
                      <a:endParaRPr lang="es-ES" sz="1400" dirty="0">
                        <a:latin typeface="Candara" panose="020E0502030303020204" pitchFamily="34" charset="0"/>
                      </a:endParaRPr>
                    </a:p>
                  </a:txBody>
                  <a:tcPr anchor="ctr"/>
                </a:tc>
                <a:tc>
                  <a:txBody>
                    <a:bodyPr/>
                    <a:lstStyle/>
                    <a:p>
                      <a:pPr algn="ctr"/>
                      <a:r>
                        <a:rPr lang="es-ES_tradnl" sz="1400" b="1" dirty="0">
                          <a:latin typeface="Candara" panose="020E0502030303020204" pitchFamily="34" charset="0"/>
                        </a:rPr>
                        <a:t>1,60% de BCCP</a:t>
                      </a:r>
                      <a:endParaRPr lang="es-ES" sz="1400" b="1" dirty="0">
                        <a:latin typeface="Candara" panose="020E0502030303020204" pitchFamily="34" charset="0"/>
                      </a:endParaRPr>
                    </a:p>
                  </a:txBody>
                  <a:tcPr anchor="ctr"/>
                </a:tc>
                <a:tc>
                  <a:txBody>
                    <a:bodyPr/>
                    <a:lstStyle/>
                    <a:p>
                      <a:pPr algn="ctr"/>
                      <a:r>
                        <a:rPr lang="es-ES_tradnl" sz="1400" dirty="0">
                          <a:latin typeface="Candara" panose="020E0502030303020204" pitchFamily="34" charset="0"/>
                        </a:rPr>
                        <a:t>6,70% BCCP</a:t>
                      </a:r>
                      <a:endParaRPr lang="es-ES" sz="1400" dirty="0">
                        <a:latin typeface="Candara" panose="020E0502030303020204" pitchFamily="34" charset="0"/>
                      </a:endParaRPr>
                    </a:p>
                  </a:txBody>
                  <a:tcPr anchor="ctr"/>
                </a:tc>
                <a:extLst>
                  <a:ext uri="{0D108BD9-81ED-4DB2-BD59-A6C34878D82A}">
                    <a16:rowId xmlns:a16="http://schemas.microsoft.com/office/drawing/2014/main" val="10005"/>
                  </a:ext>
                </a:extLst>
              </a:tr>
              <a:tr h="364125">
                <a:tc gridSpan="2">
                  <a:txBody>
                    <a:bodyPr/>
                    <a:lstStyle/>
                    <a:p>
                      <a:r>
                        <a:rPr lang="es-ES_tradnl" sz="1400" dirty="0">
                          <a:latin typeface="Candara" panose="020E0502030303020204" pitchFamily="34" charset="0"/>
                        </a:rPr>
                        <a:t>FOGASA</a:t>
                      </a:r>
                      <a:endParaRPr lang="es-ES" sz="1400" dirty="0">
                        <a:latin typeface="Candara" panose="020E0502030303020204" pitchFamily="34" charset="0"/>
                      </a:endParaRPr>
                    </a:p>
                  </a:txBody>
                  <a:tcPr anchor="ctr"/>
                </a:tc>
                <a:tc hMerge="1">
                  <a:txBody>
                    <a:bodyPr/>
                    <a:lstStyle/>
                    <a:p>
                      <a:endParaRPr lang="es-ES" sz="1050" dirty="0"/>
                    </a:p>
                  </a:txBody>
                  <a:tcPr anchor="ctr"/>
                </a:tc>
                <a:tc>
                  <a:txBody>
                    <a:bodyPr/>
                    <a:lstStyle/>
                    <a:p>
                      <a:pPr algn="ctr"/>
                      <a:r>
                        <a:rPr lang="es-ES_tradnl" sz="1400" b="1" dirty="0">
                          <a:latin typeface="Candara" panose="020E0502030303020204" pitchFamily="34" charset="0"/>
                        </a:rPr>
                        <a:t>NO</a:t>
                      </a:r>
                      <a:endParaRPr lang="es-ES" sz="1400" b="1" dirty="0">
                        <a:latin typeface="Candara" panose="020E0502030303020204" pitchFamily="34" charset="0"/>
                      </a:endParaRPr>
                    </a:p>
                  </a:txBody>
                  <a:tcPr anchor="ctr"/>
                </a:tc>
                <a:tc>
                  <a:txBody>
                    <a:bodyPr/>
                    <a:lstStyle/>
                    <a:p>
                      <a:pPr algn="ctr"/>
                      <a:r>
                        <a:rPr lang="es-ES_tradnl" sz="1400" dirty="0">
                          <a:latin typeface="Candara" panose="020E0502030303020204" pitchFamily="34" charset="0"/>
                        </a:rPr>
                        <a:t>0,20 % BCCP</a:t>
                      </a:r>
                      <a:endParaRPr lang="es-ES" sz="1400" dirty="0">
                        <a:latin typeface="Candara" panose="020E0502030303020204" pitchFamily="34" charset="0"/>
                      </a:endParaRPr>
                    </a:p>
                  </a:txBody>
                  <a:tcPr anchor="ctr"/>
                </a:tc>
                <a:extLst>
                  <a:ext uri="{0D108BD9-81ED-4DB2-BD59-A6C34878D82A}">
                    <a16:rowId xmlns:a16="http://schemas.microsoft.com/office/drawing/2014/main" val="10006"/>
                  </a:ext>
                </a:extLst>
              </a:tr>
              <a:tr h="364125">
                <a:tc gridSpan="2">
                  <a:txBody>
                    <a:bodyPr/>
                    <a:lstStyle/>
                    <a:p>
                      <a:r>
                        <a:rPr lang="es-ES_tradnl" sz="1400" dirty="0">
                          <a:latin typeface="Candara" panose="020E0502030303020204" pitchFamily="34" charset="0"/>
                        </a:rPr>
                        <a:t>Formación</a:t>
                      </a:r>
                      <a:r>
                        <a:rPr lang="es-ES_tradnl" sz="1400" baseline="0" dirty="0">
                          <a:latin typeface="Candara" panose="020E0502030303020204" pitchFamily="34" charset="0"/>
                        </a:rPr>
                        <a:t> Profesional para el empleo</a:t>
                      </a:r>
                      <a:endParaRPr lang="es-ES" sz="1400" dirty="0">
                        <a:latin typeface="Candara" panose="020E0502030303020204" pitchFamily="34" charset="0"/>
                      </a:endParaRPr>
                    </a:p>
                  </a:txBody>
                  <a:tcPr anchor="ctr"/>
                </a:tc>
                <a:tc hMerge="1">
                  <a:txBody>
                    <a:bodyPr/>
                    <a:lstStyle/>
                    <a:p>
                      <a:endParaRPr lang="es-ES" sz="1050" dirty="0"/>
                    </a:p>
                  </a:txBody>
                  <a:tcPr anchor="ctr"/>
                </a:tc>
                <a:tc>
                  <a:txBody>
                    <a:bodyPr/>
                    <a:lstStyle/>
                    <a:p>
                      <a:pPr algn="ctr"/>
                      <a:r>
                        <a:rPr lang="es-ES_tradnl" sz="1400" b="1" dirty="0">
                          <a:latin typeface="Candara" panose="020E0502030303020204" pitchFamily="34" charset="0"/>
                        </a:rPr>
                        <a:t>0,10</a:t>
                      </a:r>
                      <a:r>
                        <a:rPr lang="es-ES_tradnl" sz="1400" b="1" baseline="0" dirty="0">
                          <a:latin typeface="Candara" panose="020E0502030303020204" pitchFamily="34" charset="0"/>
                        </a:rPr>
                        <a:t> % de BCCP</a:t>
                      </a:r>
                      <a:endParaRPr lang="es-ES" sz="1400" b="1" dirty="0">
                        <a:latin typeface="Candara" panose="020E0502030303020204" pitchFamily="34" charset="0"/>
                      </a:endParaRPr>
                    </a:p>
                  </a:txBody>
                  <a:tcPr anchor="ctr"/>
                </a:tc>
                <a:tc>
                  <a:txBody>
                    <a:bodyPr/>
                    <a:lstStyle/>
                    <a:p>
                      <a:pPr algn="ctr"/>
                      <a:r>
                        <a:rPr lang="es-ES_tradnl" sz="1400" dirty="0">
                          <a:latin typeface="Candara" panose="020E0502030303020204" pitchFamily="34" charset="0"/>
                        </a:rPr>
                        <a:t>0,60 % BCCP</a:t>
                      </a:r>
                      <a:endParaRPr lang="es-ES" sz="1400" dirty="0">
                        <a:latin typeface="Candara" panose="020E0502030303020204" pitchFamily="34" charset="0"/>
                      </a:endParaRPr>
                    </a:p>
                  </a:txBody>
                  <a:tcPr anchor="ctr"/>
                </a:tc>
                <a:extLst>
                  <a:ext uri="{0D108BD9-81ED-4DB2-BD59-A6C34878D82A}">
                    <a16:rowId xmlns:a16="http://schemas.microsoft.com/office/drawing/2014/main" val="10007"/>
                  </a:ext>
                </a:extLst>
              </a:tr>
              <a:tr h="619012">
                <a:tc gridSpan="2">
                  <a:txBody>
                    <a:bodyPr/>
                    <a:lstStyle/>
                    <a:p>
                      <a:r>
                        <a:rPr lang="es-ES_tradnl" sz="1400" dirty="0">
                          <a:latin typeface="Candara" panose="020E0502030303020204" pitchFamily="34" charset="0"/>
                        </a:rPr>
                        <a:t>Horas extras ordinarias</a:t>
                      </a:r>
                      <a:endParaRPr lang="es-ES" sz="1400" dirty="0">
                        <a:latin typeface="Candara" panose="020E0502030303020204" pitchFamily="34" charset="0"/>
                      </a:endParaRPr>
                    </a:p>
                  </a:txBody>
                  <a:tcPr anchor="ctr"/>
                </a:tc>
                <a:tc hMerge="1">
                  <a:txBody>
                    <a:bodyPr/>
                    <a:lstStyle/>
                    <a:p>
                      <a:endParaRPr lang="es-ES" sz="1050" dirty="0"/>
                    </a:p>
                  </a:txBody>
                  <a:tcPr anchor="ctr"/>
                </a:tc>
                <a:tc>
                  <a:txBody>
                    <a:bodyPr/>
                    <a:lstStyle/>
                    <a:p>
                      <a:pPr algn="ctr"/>
                      <a:r>
                        <a:rPr lang="es-ES_tradnl" sz="1400" b="1" dirty="0">
                          <a:latin typeface="Candara" panose="020E0502030303020204" pitchFamily="34" charset="0"/>
                        </a:rPr>
                        <a:t>4,70% de</a:t>
                      </a:r>
                      <a:r>
                        <a:rPr lang="es-ES_tradnl" sz="1400" b="1" baseline="0" dirty="0">
                          <a:latin typeface="Candara" panose="020E0502030303020204" pitchFamily="34" charset="0"/>
                        </a:rPr>
                        <a:t> BC HH.EE.</a:t>
                      </a:r>
                      <a:endParaRPr lang="es-ES" sz="1400" b="1" dirty="0">
                        <a:latin typeface="Candara" panose="020E0502030303020204" pitchFamily="34" charset="0"/>
                      </a:endParaRPr>
                    </a:p>
                  </a:txBody>
                  <a:tcPr anchor="ctr"/>
                </a:tc>
                <a:tc>
                  <a:txBody>
                    <a:bodyPr/>
                    <a:lstStyle/>
                    <a:p>
                      <a:pPr algn="ctr"/>
                      <a:r>
                        <a:rPr lang="es-ES_tradnl" sz="1400" dirty="0">
                          <a:latin typeface="Candara" panose="020E0502030303020204" pitchFamily="34" charset="0"/>
                        </a:rPr>
                        <a:t>23,60% BCHHEE</a:t>
                      </a:r>
                      <a:endParaRPr lang="es-ES" sz="1400" dirty="0">
                        <a:latin typeface="Candara" panose="020E0502030303020204" pitchFamily="34" charset="0"/>
                      </a:endParaRPr>
                    </a:p>
                  </a:txBody>
                  <a:tcPr anchor="ctr"/>
                </a:tc>
                <a:extLst>
                  <a:ext uri="{0D108BD9-81ED-4DB2-BD59-A6C34878D82A}">
                    <a16:rowId xmlns:a16="http://schemas.microsoft.com/office/drawing/2014/main" val="10008"/>
                  </a:ext>
                </a:extLst>
              </a:tr>
              <a:tr h="364125">
                <a:tc gridSpan="2">
                  <a:txBody>
                    <a:bodyPr/>
                    <a:lstStyle/>
                    <a:p>
                      <a:r>
                        <a:rPr lang="es-ES_tradnl" sz="1400" dirty="0">
                          <a:latin typeface="Candara" panose="020E0502030303020204" pitchFamily="34" charset="0"/>
                        </a:rPr>
                        <a:t>Horas extras por</a:t>
                      </a:r>
                      <a:r>
                        <a:rPr lang="es-ES_tradnl" sz="1400" baseline="0" dirty="0">
                          <a:latin typeface="Candara" panose="020E0502030303020204" pitchFamily="34" charset="0"/>
                        </a:rPr>
                        <a:t> fuerza mayor</a:t>
                      </a:r>
                      <a:endParaRPr lang="es-ES" sz="1400" dirty="0">
                        <a:latin typeface="Candara" panose="020E0502030303020204" pitchFamily="34" charset="0"/>
                      </a:endParaRPr>
                    </a:p>
                  </a:txBody>
                  <a:tcPr anchor="ctr"/>
                </a:tc>
                <a:tc hMerge="1">
                  <a:txBody>
                    <a:bodyPr/>
                    <a:lstStyle/>
                    <a:p>
                      <a:endParaRPr lang="es-ES" sz="1050" dirty="0"/>
                    </a:p>
                  </a:txBody>
                  <a:tcPr anchor="ctr"/>
                </a:tc>
                <a:tc>
                  <a:txBody>
                    <a:bodyPr/>
                    <a:lstStyle/>
                    <a:p>
                      <a:pPr algn="ctr"/>
                      <a:r>
                        <a:rPr lang="es-ES_tradnl" sz="1400" b="1" dirty="0">
                          <a:latin typeface="Candara" panose="020E0502030303020204" pitchFamily="34" charset="0"/>
                        </a:rPr>
                        <a:t>2% de</a:t>
                      </a:r>
                      <a:r>
                        <a:rPr lang="es-ES_tradnl" sz="1400" b="1" baseline="0" dirty="0">
                          <a:latin typeface="Candara" panose="020E0502030303020204" pitchFamily="34" charset="0"/>
                        </a:rPr>
                        <a:t> BC HH.EE.</a:t>
                      </a:r>
                      <a:endParaRPr lang="es-ES" sz="1400" b="1" dirty="0">
                        <a:latin typeface="Candara" panose="020E0502030303020204" pitchFamily="34" charset="0"/>
                      </a:endParaRPr>
                    </a:p>
                  </a:txBody>
                  <a:tcPr anchor="ctr"/>
                </a:tc>
                <a:tc>
                  <a:txBody>
                    <a:bodyPr/>
                    <a:lstStyle/>
                    <a:p>
                      <a:pPr algn="ctr"/>
                      <a:r>
                        <a:rPr lang="es-ES_tradnl" sz="1400" dirty="0">
                          <a:latin typeface="Candara" panose="020E0502030303020204" pitchFamily="34" charset="0"/>
                        </a:rPr>
                        <a:t>12% BCHHEE</a:t>
                      </a:r>
                      <a:endParaRPr lang="es-ES" sz="1400" dirty="0">
                        <a:latin typeface="Candara" panose="020E0502030303020204" pitchFamily="34" charset="0"/>
                      </a:endParaRPr>
                    </a:p>
                  </a:txBody>
                  <a:tcPr anchor="ctr"/>
                </a:tc>
                <a:extLst>
                  <a:ext uri="{0D108BD9-81ED-4DB2-BD59-A6C34878D82A}">
                    <a16:rowId xmlns:a16="http://schemas.microsoft.com/office/drawing/2014/main" val="10009"/>
                  </a:ext>
                </a:extLst>
              </a:tr>
            </a:tbl>
          </a:graphicData>
        </a:graphic>
      </p:graphicFrame>
      <p:sp>
        <p:nvSpPr>
          <p:cNvPr id="8" name="1 Título"/>
          <p:cNvSpPr txBox="1">
            <a:spLocks/>
          </p:cNvSpPr>
          <p:nvPr/>
        </p:nvSpPr>
        <p:spPr>
          <a:xfrm>
            <a:off x="457200" y="274638"/>
            <a:ext cx="8229600" cy="778098"/>
          </a:xfrm>
          <a:prstGeom prst="rect">
            <a:avLst/>
          </a:prstGeom>
        </p:spPr>
        <p:style>
          <a:lnRef idx="1">
            <a:schemeClr val="accent6"/>
          </a:lnRef>
          <a:fillRef idx="2">
            <a:schemeClr val="accent6"/>
          </a:fillRef>
          <a:effectRef idx="1">
            <a:schemeClr val="accent6"/>
          </a:effectRef>
          <a:fontRef idx="minor">
            <a:schemeClr val="dk1"/>
          </a:fontRef>
        </p:style>
        <p:txBody>
          <a:bodyPr>
            <a:normAutofit fontScale="975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s-ES" dirty="0"/>
              <a:t>TIPOS DE COTIZACIÓN</a:t>
            </a:r>
            <a:endParaRPr lang="es-ES" sz="4000" dirty="0"/>
          </a:p>
        </p:txBody>
      </p:sp>
    </p:spTree>
    <p:extLst>
      <p:ext uri="{BB962C8B-B14F-4D97-AF65-F5344CB8AC3E}">
        <p14:creationId xmlns:p14="http://schemas.microsoft.com/office/powerpoint/2010/main" val="33726586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a:xfrm>
            <a:off x="457200" y="274638"/>
            <a:ext cx="8229600" cy="850106"/>
          </a:xfrm>
          <a:prstGeom prst="rect">
            <a:avLst/>
          </a:prstGeom>
        </p:spPr>
        <p:style>
          <a:lnRef idx="1">
            <a:schemeClr val="accent6"/>
          </a:lnRef>
          <a:fillRef idx="2">
            <a:schemeClr val="accent6"/>
          </a:fillRef>
          <a:effectRef idx="1">
            <a:schemeClr val="accent6"/>
          </a:effectRef>
          <a:fontRef idx="minor">
            <a:schemeClr val="dk1"/>
          </a:fontRef>
        </p:style>
        <p:txBody>
          <a:bodyPr>
            <a:normAutofit fontScale="975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s-ES" dirty="0"/>
              <a:t>RECUERDA LAS FASES:</a:t>
            </a:r>
            <a:endParaRPr lang="es-ES" sz="4000" dirty="0"/>
          </a:p>
        </p:txBody>
      </p:sp>
      <p:sp>
        <p:nvSpPr>
          <p:cNvPr id="3" name="Marcador de contenido 2"/>
          <p:cNvSpPr>
            <a:spLocks noGrp="1"/>
          </p:cNvSpPr>
          <p:nvPr>
            <p:ph idx="1"/>
          </p:nvPr>
        </p:nvSpPr>
        <p:spPr>
          <a:xfrm>
            <a:off x="179512" y="1412776"/>
            <a:ext cx="8712968" cy="5256584"/>
          </a:xfrm>
        </p:spPr>
        <p:style>
          <a:lnRef idx="2">
            <a:schemeClr val="accent2"/>
          </a:lnRef>
          <a:fillRef idx="1">
            <a:schemeClr val="lt1"/>
          </a:fillRef>
          <a:effectRef idx="0">
            <a:schemeClr val="accent2"/>
          </a:effectRef>
          <a:fontRef idx="minor">
            <a:schemeClr val="dk1"/>
          </a:fontRef>
        </p:style>
        <p:txBody>
          <a:bodyPr>
            <a:normAutofit fontScale="85000" lnSpcReduction="20000"/>
          </a:bodyPr>
          <a:lstStyle/>
          <a:p>
            <a:pPr marL="514350" indent="-514350">
              <a:buFont typeface="+mj-lt"/>
              <a:buAutoNum type="arabicPeriod"/>
            </a:pPr>
            <a:r>
              <a:rPr lang="es-ES" dirty="0"/>
              <a:t>Calcular (sumar) los devengos 		Salario Bruto.</a:t>
            </a:r>
          </a:p>
          <a:p>
            <a:pPr marL="514350" indent="-514350">
              <a:buFont typeface="+mj-lt"/>
              <a:buAutoNum type="arabicPeriod"/>
            </a:pPr>
            <a:r>
              <a:rPr lang="es-ES" dirty="0"/>
              <a:t>Calcular las bases de cotización.</a:t>
            </a:r>
          </a:p>
          <a:p>
            <a:pPr marL="914400" lvl="1" indent="-514350">
              <a:buFont typeface="+mj-lt"/>
              <a:buAutoNum type="arabicPeriod"/>
            </a:pPr>
            <a:r>
              <a:rPr lang="es-ES" dirty="0"/>
              <a:t>BCCC</a:t>
            </a:r>
          </a:p>
          <a:p>
            <a:pPr marL="914400" lvl="1" indent="-514350">
              <a:buFont typeface="+mj-lt"/>
              <a:buAutoNum type="arabicPeriod"/>
            </a:pPr>
            <a:r>
              <a:rPr lang="es-ES" dirty="0"/>
              <a:t>BCCP</a:t>
            </a:r>
          </a:p>
          <a:p>
            <a:pPr marL="914400" lvl="1" indent="-514350">
              <a:buFont typeface="+mj-lt"/>
              <a:buAutoNum type="arabicPeriod"/>
            </a:pPr>
            <a:r>
              <a:rPr lang="es-ES" dirty="0"/>
              <a:t>BCHE</a:t>
            </a:r>
          </a:p>
          <a:p>
            <a:pPr marL="914400" lvl="1" indent="-514350">
              <a:buFont typeface="+mj-lt"/>
              <a:buAutoNum type="arabicPeriod"/>
            </a:pPr>
            <a:r>
              <a:rPr lang="es-ES" dirty="0"/>
              <a:t>BCHEFM</a:t>
            </a:r>
          </a:p>
          <a:p>
            <a:pPr marL="914400" lvl="1" indent="-514350">
              <a:buFont typeface="+mj-lt"/>
              <a:buAutoNum type="arabicPeriod"/>
            </a:pPr>
            <a:r>
              <a:rPr lang="es-ES" dirty="0"/>
              <a:t>Comprobar que la BCCC y BCCP estén entres lo límites mínimos y máximos de cotización </a:t>
            </a:r>
          </a:p>
          <a:p>
            <a:pPr marL="514350" indent="-514350">
              <a:buFont typeface="+mj-lt"/>
              <a:buAutoNum type="arabicPeriod"/>
            </a:pPr>
            <a:r>
              <a:rPr lang="es-ES" dirty="0"/>
              <a:t>Calcular las deducciones:</a:t>
            </a:r>
          </a:p>
          <a:p>
            <a:pPr marL="914400" lvl="1" indent="-514350">
              <a:buFont typeface="+mj-lt"/>
              <a:buAutoNum type="arabicPeriod"/>
            </a:pPr>
            <a:r>
              <a:rPr lang="es-ES" dirty="0"/>
              <a:t>Seguridad Social: % sobre las Bases de Cotización.</a:t>
            </a:r>
          </a:p>
          <a:p>
            <a:pPr marL="914400" lvl="1" indent="-514350">
              <a:buFont typeface="+mj-lt"/>
              <a:buAutoNum type="arabicPeriod"/>
            </a:pPr>
            <a:r>
              <a:rPr lang="es-ES" dirty="0"/>
              <a:t>IRPF: % sobre la Base de IRPF.</a:t>
            </a:r>
          </a:p>
          <a:p>
            <a:pPr marL="514350" indent="-514350">
              <a:buFont typeface="+mj-lt"/>
              <a:buAutoNum type="arabicPeriod"/>
            </a:pPr>
            <a:r>
              <a:rPr lang="es-ES" dirty="0"/>
              <a:t>Calcular el salario neto o líquido </a:t>
            </a:r>
            <a:r>
              <a:rPr lang="es-ES"/>
              <a:t>a percibir.</a:t>
            </a:r>
            <a:endParaRPr lang="es-ES" dirty="0"/>
          </a:p>
          <a:p>
            <a:pPr marL="0" indent="0">
              <a:buNone/>
            </a:pPr>
            <a:r>
              <a:rPr lang="es-ES" dirty="0"/>
              <a:t>Salario neto = Devengos - Deducciones </a:t>
            </a:r>
          </a:p>
        </p:txBody>
      </p:sp>
      <p:sp>
        <p:nvSpPr>
          <p:cNvPr id="5" name="Flecha derecha 4"/>
          <p:cNvSpPr/>
          <p:nvPr/>
        </p:nvSpPr>
        <p:spPr>
          <a:xfrm>
            <a:off x="5652120" y="1492990"/>
            <a:ext cx="864096" cy="324513"/>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spTree>
    <p:extLst>
      <p:ext uri="{BB962C8B-B14F-4D97-AF65-F5344CB8AC3E}">
        <p14:creationId xmlns:p14="http://schemas.microsoft.com/office/powerpoint/2010/main" val="28781608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randombar(horizontal)">
                                      <p:cBhvr>
                                        <p:cTn id="7" dur="1000"/>
                                        <p:tgtEl>
                                          <p:spTgt spid="3">
                                            <p:bg/>
                                          </p:spTgt>
                                        </p:tgtEl>
                                      </p:cBhvr>
                                    </p:animEffect>
                                  </p:childTnLst>
                                </p:cTn>
                              </p:par>
                            </p:childTnLst>
                          </p:cTn>
                        </p:par>
                        <p:par>
                          <p:cTn id="8" fill="hold">
                            <p:stCondLst>
                              <p:cond delay="1000"/>
                            </p:stCondLst>
                            <p:childTnLst>
                              <p:par>
                                <p:cTn id="9" presetID="14" presetClass="entr" presetSubtype="1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1000"/>
                                        <p:tgtEl>
                                          <p:spTgt spid="3">
                                            <p:txEl>
                                              <p:pRg st="0" end="0"/>
                                            </p:txEl>
                                          </p:spTgt>
                                        </p:tgtEl>
                                      </p:cBhvr>
                                    </p:animEffect>
                                  </p:childTnLst>
                                </p:cTn>
                              </p:par>
                            </p:childTnLst>
                          </p:cTn>
                        </p:par>
                        <p:par>
                          <p:cTn id="12" fill="hold">
                            <p:stCondLst>
                              <p:cond delay="2000"/>
                            </p:stCondLst>
                            <p:childTnLst>
                              <p:par>
                                <p:cTn id="13" presetID="14" presetClass="entr" presetSubtype="1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1000"/>
                                        <p:tgtEl>
                                          <p:spTgt spid="3">
                                            <p:txEl>
                                              <p:pRg st="1" end="1"/>
                                            </p:txEl>
                                          </p:spTgt>
                                        </p:tgtEl>
                                      </p:cBhvr>
                                    </p:animEffect>
                                  </p:childTnLst>
                                </p:cTn>
                              </p:par>
                            </p:childTnLst>
                          </p:cTn>
                        </p:par>
                        <p:par>
                          <p:cTn id="16" fill="hold">
                            <p:stCondLst>
                              <p:cond delay="3000"/>
                            </p:stCondLst>
                            <p:childTnLst>
                              <p:par>
                                <p:cTn id="17" presetID="14" presetClass="entr" presetSubtype="1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9" dur="1000"/>
                                        <p:tgtEl>
                                          <p:spTgt spid="3">
                                            <p:txEl>
                                              <p:pRg st="2" end="2"/>
                                            </p:txEl>
                                          </p:spTgt>
                                        </p:tgtEl>
                                      </p:cBhvr>
                                    </p:animEffect>
                                  </p:childTnLst>
                                </p:cTn>
                              </p:par>
                            </p:childTnLst>
                          </p:cTn>
                        </p:par>
                        <p:par>
                          <p:cTn id="20" fill="hold">
                            <p:stCondLst>
                              <p:cond delay="4000"/>
                            </p:stCondLst>
                            <p:childTnLst>
                              <p:par>
                                <p:cTn id="21" presetID="14" presetClass="entr" presetSubtype="1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3" dur="1000"/>
                                        <p:tgtEl>
                                          <p:spTgt spid="3">
                                            <p:txEl>
                                              <p:pRg st="3" end="3"/>
                                            </p:txEl>
                                          </p:spTgt>
                                        </p:tgtEl>
                                      </p:cBhvr>
                                    </p:animEffect>
                                  </p:childTnLst>
                                </p:cTn>
                              </p:par>
                            </p:childTnLst>
                          </p:cTn>
                        </p:par>
                        <p:par>
                          <p:cTn id="24" fill="hold">
                            <p:stCondLst>
                              <p:cond delay="5000"/>
                            </p:stCondLst>
                            <p:childTnLst>
                              <p:par>
                                <p:cTn id="25" presetID="14" presetClass="entr" presetSubtype="1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1000"/>
                                        <p:tgtEl>
                                          <p:spTgt spid="3">
                                            <p:txEl>
                                              <p:pRg st="4" end="4"/>
                                            </p:txEl>
                                          </p:spTgt>
                                        </p:tgtEl>
                                      </p:cBhvr>
                                    </p:animEffect>
                                  </p:childTnLst>
                                </p:cTn>
                              </p:par>
                            </p:childTnLst>
                          </p:cTn>
                        </p:par>
                        <p:par>
                          <p:cTn id="28" fill="hold">
                            <p:stCondLst>
                              <p:cond delay="6000"/>
                            </p:stCondLst>
                            <p:childTnLst>
                              <p:par>
                                <p:cTn id="29" presetID="14" presetClass="entr" presetSubtype="1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1" dur="1000"/>
                                        <p:tgtEl>
                                          <p:spTgt spid="3">
                                            <p:txEl>
                                              <p:pRg st="5" end="5"/>
                                            </p:tx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4" dur="1000"/>
                                        <p:tgtEl>
                                          <p:spTgt spid="3">
                                            <p:txEl>
                                              <p:pRg st="6" end="6"/>
                                            </p:txEl>
                                          </p:spTgt>
                                        </p:tgtEl>
                                      </p:cBhvr>
                                    </p:animEffect>
                                  </p:childTnLst>
                                </p:cTn>
                              </p:par>
                            </p:childTnLst>
                          </p:cTn>
                        </p:par>
                        <p:par>
                          <p:cTn id="35" fill="hold">
                            <p:stCondLst>
                              <p:cond delay="7000"/>
                            </p:stCondLst>
                            <p:childTnLst>
                              <p:par>
                                <p:cTn id="36" presetID="14" presetClass="entr" presetSubtype="10" fill="hold" grpId="0" nodeType="after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8" dur="1000"/>
                                        <p:tgtEl>
                                          <p:spTgt spid="3">
                                            <p:txEl>
                                              <p:pRg st="7" end="7"/>
                                            </p:txEl>
                                          </p:spTgt>
                                        </p:tgtEl>
                                      </p:cBhvr>
                                    </p:animEffect>
                                  </p:childTnLst>
                                </p:cTn>
                              </p:par>
                            </p:childTnLst>
                          </p:cTn>
                        </p:par>
                        <p:par>
                          <p:cTn id="39" fill="hold">
                            <p:stCondLst>
                              <p:cond delay="8000"/>
                            </p:stCondLst>
                            <p:childTnLst>
                              <p:par>
                                <p:cTn id="40" presetID="14" presetClass="entr" presetSubtype="10" fill="hold" grpId="0" nodeType="after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2" dur="1000"/>
                                        <p:tgtEl>
                                          <p:spTgt spid="3">
                                            <p:txEl>
                                              <p:pRg st="8" end="8"/>
                                            </p:txEl>
                                          </p:spTgt>
                                        </p:tgtEl>
                                      </p:cBhvr>
                                    </p:animEffect>
                                  </p:childTnLst>
                                </p:cTn>
                              </p:par>
                            </p:childTnLst>
                          </p:cTn>
                        </p:par>
                        <p:par>
                          <p:cTn id="43" fill="hold">
                            <p:stCondLst>
                              <p:cond delay="9000"/>
                            </p:stCondLst>
                            <p:childTnLst>
                              <p:par>
                                <p:cTn id="44" presetID="14" presetClass="entr" presetSubtype="10" fill="hold" grpId="0" nodeType="after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6" dur="1000"/>
                                        <p:tgtEl>
                                          <p:spTgt spid="3">
                                            <p:txEl>
                                              <p:pRg st="9" end="9"/>
                                            </p:txEl>
                                          </p:spTgt>
                                        </p:tgtEl>
                                      </p:cBhvr>
                                    </p:animEffect>
                                  </p:childTnLst>
                                </p:cTn>
                              </p:par>
                            </p:childTnLst>
                          </p:cTn>
                        </p:par>
                        <p:par>
                          <p:cTn id="47" fill="hold">
                            <p:stCondLst>
                              <p:cond delay="10000"/>
                            </p:stCondLst>
                            <p:childTnLst>
                              <p:par>
                                <p:cTn id="48" presetID="14" presetClass="entr" presetSubtype="10" fill="hold" grpId="0" nodeType="after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50" dur="1000"/>
                                        <p:tgtEl>
                                          <p:spTgt spid="3">
                                            <p:txEl>
                                              <p:pRg st="10" end="10"/>
                                            </p:txEl>
                                          </p:spTgt>
                                        </p:tgtEl>
                                      </p:cBhvr>
                                    </p:animEffect>
                                  </p:childTnLst>
                                </p:cTn>
                              </p:par>
                            </p:childTnLst>
                          </p:cTn>
                        </p:par>
                        <p:par>
                          <p:cTn id="51" fill="hold">
                            <p:stCondLst>
                              <p:cond delay="11000"/>
                            </p:stCondLst>
                            <p:childTnLst>
                              <p:par>
                                <p:cTn id="52" presetID="14" presetClass="entr" presetSubtype="10" fill="hold" grpId="0" nodeType="after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54" dur="1000"/>
                                        <p:tgtEl>
                                          <p:spTgt spid="3">
                                            <p:txEl>
                                              <p:pRg st="11" end="11"/>
                                            </p:txEl>
                                          </p:spTgt>
                                        </p:tgtEl>
                                      </p:cBhvr>
                                    </p:animEffect>
                                  </p:childTnLst>
                                </p:cTn>
                              </p:par>
                            </p:childTnLst>
                          </p:cTn>
                        </p:par>
                        <p:par>
                          <p:cTn id="55" fill="hold">
                            <p:stCondLst>
                              <p:cond delay="12000"/>
                            </p:stCondLst>
                            <p:childTnLst>
                              <p:par>
                                <p:cTn id="56" presetID="2" presetClass="entr" presetSubtype="8" fill="hold" grpId="0" nodeType="afterEffect">
                                  <p:stCondLst>
                                    <p:cond delay="0"/>
                                  </p:stCondLst>
                                  <p:childTnLst>
                                    <p:set>
                                      <p:cBhvr>
                                        <p:cTn id="57" dur="1" fill="hold">
                                          <p:stCondLst>
                                            <p:cond delay="0"/>
                                          </p:stCondLst>
                                        </p:cTn>
                                        <p:tgtEl>
                                          <p:spTgt spid="5"/>
                                        </p:tgtEl>
                                        <p:attrNameLst>
                                          <p:attrName>style.visibility</p:attrName>
                                        </p:attrNameLst>
                                      </p:cBhvr>
                                      <p:to>
                                        <p:strVal val="visible"/>
                                      </p:to>
                                    </p:set>
                                    <p:anim calcmode="lin" valueType="num">
                                      <p:cBhvr additive="base">
                                        <p:cTn id="58" dur="500" fill="hold"/>
                                        <p:tgtEl>
                                          <p:spTgt spid="5"/>
                                        </p:tgtEl>
                                        <p:attrNameLst>
                                          <p:attrName>ppt_x</p:attrName>
                                        </p:attrNameLst>
                                      </p:cBhvr>
                                      <p:tavLst>
                                        <p:tav tm="0">
                                          <p:val>
                                            <p:strVal val="0-#ppt_w/2"/>
                                          </p:val>
                                        </p:tav>
                                        <p:tav tm="100000">
                                          <p:val>
                                            <p:strVal val="#ppt_x"/>
                                          </p:val>
                                        </p:tav>
                                      </p:tavLst>
                                    </p:anim>
                                    <p:anim calcmode="lin" valueType="num">
                                      <p:cBhvr additive="base">
                                        <p:cTn id="59"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23528" y="335845"/>
            <a:ext cx="8496944" cy="618630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S" sz="3300" u="sng" dirty="0">
                <a:latin typeface="+mj-lt"/>
              </a:rPr>
              <a:t>Nómina 1. Mes de octubre</a:t>
            </a:r>
            <a:br>
              <a:rPr lang="es-ES" sz="3300" u="sng" dirty="0">
                <a:latin typeface="+mj-lt"/>
              </a:rPr>
            </a:br>
            <a:r>
              <a:rPr lang="es-ES" sz="3300" dirty="0">
                <a:latin typeface="+mj-lt"/>
              </a:rPr>
              <a:t>Martina. Contrato indefinido. Grupo 4 de cotización.</a:t>
            </a:r>
          </a:p>
          <a:p>
            <a:pPr marL="457200" indent="-457200">
              <a:buFont typeface="Arial" panose="020B0604020202020204" pitchFamily="34" charset="0"/>
              <a:buChar char="•"/>
            </a:pPr>
            <a:r>
              <a:rPr lang="es-ES" sz="3300" dirty="0">
                <a:latin typeface="+mj-lt"/>
              </a:rPr>
              <a:t>Salario base: 1115,19€. </a:t>
            </a:r>
          </a:p>
          <a:p>
            <a:pPr marL="457200" indent="-457200">
              <a:buFont typeface="Arial" panose="020B0604020202020204" pitchFamily="34" charset="0"/>
              <a:buChar char="•"/>
            </a:pPr>
            <a:r>
              <a:rPr lang="es-ES" sz="3300" dirty="0">
                <a:latin typeface="+mj-lt"/>
              </a:rPr>
              <a:t>Plus distancia: 67,33€.</a:t>
            </a:r>
          </a:p>
          <a:p>
            <a:pPr marL="457200" indent="-457200">
              <a:buFont typeface="Arial" panose="020B0604020202020204" pitchFamily="34" charset="0"/>
              <a:buChar char="•"/>
            </a:pPr>
            <a:r>
              <a:rPr lang="es-ES" sz="3300" dirty="0">
                <a:latin typeface="+mj-lt"/>
              </a:rPr>
              <a:t>Complemento personal: 26,04€.</a:t>
            </a:r>
          </a:p>
          <a:p>
            <a:pPr marL="457200" indent="-457200">
              <a:buFont typeface="Arial" panose="020B0604020202020204" pitchFamily="34" charset="0"/>
              <a:buChar char="•"/>
            </a:pPr>
            <a:r>
              <a:rPr lang="es-ES" sz="3300" dirty="0">
                <a:latin typeface="+mj-lt"/>
              </a:rPr>
              <a:t>Tiene derecho a dos pagas extraordinarias al año por valor de Salario Base cada una.</a:t>
            </a:r>
          </a:p>
          <a:p>
            <a:pPr marL="457200" indent="-457200">
              <a:buFont typeface="Arial" panose="020B0604020202020204" pitchFamily="34" charset="0"/>
              <a:buChar char="•"/>
            </a:pPr>
            <a:r>
              <a:rPr lang="es-ES" sz="3300" dirty="0">
                <a:latin typeface="+mj-lt"/>
              </a:rPr>
              <a:t>Retención IRPF: 2%.</a:t>
            </a:r>
          </a:p>
          <a:p>
            <a:endParaRPr lang="es-ES" sz="3300" dirty="0">
              <a:latin typeface="+mj-lt"/>
            </a:endParaRPr>
          </a:p>
          <a:p>
            <a:r>
              <a:rPr lang="es-ES" sz="3300" dirty="0">
                <a:latin typeface="+mj-lt"/>
              </a:rPr>
              <a:t>Halla el salario neto o líquido</a:t>
            </a:r>
            <a:r>
              <a:rPr lang="es-ES" sz="3300" dirty="0">
                <a:latin typeface="Candara" panose="020E0502030303020204" pitchFamily="34" charset="0"/>
              </a:rPr>
              <a:t> </a:t>
            </a:r>
          </a:p>
          <a:p>
            <a:endParaRPr lang="es-ES" sz="3300" dirty="0">
              <a:latin typeface="Candara" panose="020E0502030303020204" pitchFamily="34" charset="0"/>
            </a:endParaRPr>
          </a:p>
        </p:txBody>
      </p:sp>
    </p:spTree>
    <p:extLst>
      <p:ext uri="{BB962C8B-B14F-4D97-AF65-F5344CB8AC3E}">
        <p14:creationId xmlns:p14="http://schemas.microsoft.com/office/powerpoint/2010/main" val="11626142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redondeado"/>
          <p:cNvSpPr/>
          <p:nvPr/>
        </p:nvSpPr>
        <p:spPr>
          <a:xfrm>
            <a:off x="108529" y="225069"/>
            <a:ext cx="8659795" cy="53634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_tradnl" sz="1800" b="1" i="0" u="none" strike="noStrike" kern="1200" cap="none" spc="0" normalizeH="0" baseline="0" noProof="0" dirty="0">
                <a:ln>
                  <a:noFill/>
                </a:ln>
                <a:solidFill>
                  <a:prstClr val="black"/>
                </a:solidFill>
                <a:effectLst/>
                <a:uLnTx/>
                <a:uFillTx/>
                <a:latin typeface="Calibri"/>
                <a:ea typeface="+mn-ea"/>
                <a:cs typeface="+mn-cs"/>
              </a:rPr>
              <a:t>PAGO DEL SALARIO</a:t>
            </a:r>
            <a:endParaRPr kumimoji="0" lang="es-ES" sz="1800" b="1" i="0" u="none" strike="noStrike" kern="1200" cap="none" spc="0" normalizeH="0" baseline="0" noProof="0" dirty="0">
              <a:ln>
                <a:noFill/>
              </a:ln>
              <a:solidFill>
                <a:prstClr val="black"/>
              </a:solidFill>
              <a:effectLst/>
              <a:uLnTx/>
              <a:uFillTx/>
              <a:latin typeface="Calibri"/>
              <a:ea typeface="+mn-ea"/>
              <a:cs typeface="+mn-cs"/>
            </a:endParaRPr>
          </a:p>
        </p:txBody>
      </p:sp>
      <p:sp>
        <p:nvSpPr>
          <p:cNvPr id="4" name="3 Rectángulo redondeado"/>
          <p:cNvSpPr/>
          <p:nvPr/>
        </p:nvSpPr>
        <p:spPr>
          <a:xfrm>
            <a:off x="108529" y="1032205"/>
            <a:ext cx="4444693" cy="36127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_tradnl" sz="1800" b="1" i="0" u="none" strike="noStrike" kern="1200" cap="none" spc="0" normalizeH="0" baseline="0" noProof="0" dirty="0">
                <a:ln>
                  <a:noFill/>
                </a:ln>
                <a:solidFill>
                  <a:prstClr val="black"/>
                </a:solidFill>
                <a:effectLst/>
                <a:uLnTx/>
                <a:uFillTx/>
                <a:latin typeface="Calibri"/>
                <a:ea typeface="+mn-ea"/>
                <a:cs typeface="+mn-cs"/>
              </a:rPr>
              <a:t>Pago</a:t>
            </a:r>
            <a:endParaRPr kumimoji="0" lang="es-ES" sz="1800" b="1" i="0" u="none" strike="noStrike" kern="1200" cap="none" spc="0" normalizeH="0" baseline="0" noProof="0" dirty="0">
              <a:ln>
                <a:noFill/>
              </a:ln>
              <a:solidFill>
                <a:prstClr val="black"/>
              </a:solidFill>
              <a:effectLst/>
              <a:uLnTx/>
              <a:uFillTx/>
              <a:latin typeface="Calibri"/>
              <a:ea typeface="+mn-ea"/>
              <a:cs typeface="+mn-cs"/>
            </a:endParaRPr>
          </a:p>
        </p:txBody>
      </p:sp>
      <p:sp>
        <p:nvSpPr>
          <p:cNvPr id="5" name="4 Rectángulo redondeado"/>
          <p:cNvSpPr/>
          <p:nvPr/>
        </p:nvSpPr>
        <p:spPr>
          <a:xfrm rot="21600000">
            <a:off x="4735874" y="1032205"/>
            <a:ext cx="4032449" cy="3612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_tradnl" sz="1800" b="1" i="0" u="none" strike="noStrike" kern="1200" cap="none" spc="0" normalizeH="0" baseline="0" noProof="0" dirty="0">
                <a:ln>
                  <a:noFill/>
                </a:ln>
                <a:solidFill>
                  <a:prstClr val="black"/>
                </a:solidFill>
                <a:effectLst/>
                <a:uLnTx/>
                <a:uFillTx/>
                <a:latin typeface="Calibri"/>
                <a:ea typeface="+mn-ea"/>
                <a:cs typeface="+mn-cs"/>
              </a:rPr>
              <a:t>Recibo de salarios</a:t>
            </a:r>
            <a:endParaRPr kumimoji="0" lang="es-ES" sz="1800" b="1" i="0" u="none" strike="noStrike" kern="1200" cap="none" spc="0" normalizeH="0" baseline="0" noProof="0" dirty="0">
              <a:ln>
                <a:noFill/>
              </a:ln>
              <a:solidFill>
                <a:prstClr val="black"/>
              </a:solidFill>
              <a:effectLst/>
              <a:uLnTx/>
              <a:uFillTx/>
              <a:latin typeface="Calibri"/>
              <a:ea typeface="+mn-ea"/>
              <a:cs typeface="+mn-cs"/>
            </a:endParaRPr>
          </a:p>
        </p:txBody>
      </p:sp>
      <p:sp>
        <p:nvSpPr>
          <p:cNvPr id="6" name="5 CuadroTexto"/>
          <p:cNvSpPr txBox="1"/>
          <p:nvPr/>
        </p:nvSpPr>
        <p:spPr>
          <a:xfrm>
            <a:off x="108529" y="1380487"/>
            <a:ext cx="4444693" cy="3008772"/>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Arial" charset="0"/>
              <a:buChar char="•"/>
              <a:tabLst/>
              <a:defRPr/>
            </a:pPr>
            <a:r>
              <a:rPr kumimoji="0" lang="es-ES_tradnl" sz="1600" b="0" i="0" u="none" strike="noStrike" kern="1200" cap="none" spc="0" normalizeH="0" baseline="0" noProof="0" dirty="0">
                <a:ln>
                  <a:noFill/>
                </a:ln>
                <a:solidFill>
                  <a:prstClr val="black"/>
                </a:solidFill>
                <a:effectLst/>
                <a:uLnTx/>
                <a:uFillTx/>
                <a:latin typeface="Calibri"/>
                <a:ea typeface="+mn-ea"/>
                <a:cs typeface="+mn-cs"/>
              </a:rPr>
              <a:t>De forma puntual en fecha y lugar convenidos o en su defecto, según los usos y costumbres.</a:t>
            </a:r>
          </a:p>
          <a:p>
            <a:pPr marL="285750" marR="0" lvl="0" indent="-285750" algn="l" defTabSz="914400" rtl="0" eaLnBrk="1" fontAlgn="auto" latinLnBrk="0" hangingPunct="1">
              <a:lnSpc>
                <a:spcPct val="150000"/>
              </a:lnSpc>
              <a:spcBef>
                <a:spcPts val="0"/>
              </a:spcBef>
              <a:spcAft>
                <a:spcPts val="0"/>
              </a:spcAft>
              <a:buClrTx/>
              <a:buSzTx/>
              <a:buFont typeface="Arial" charset="0"/>
              <a:buChar char="•"/>
              <a:tabLst/>
              <a:defRPr/>
            </a:pPr>
            <a:r>
              <a:rPr kumimoji="0" lang="es-ES_tradnl" sz="1600" b="0" i="0" u="none" strike="noStrike" kern="1200" cap="none" spc="0" normalizeH="0" baseline="0" noProof="0" dirty="0">
                <a:ln>
                  <a:noFill/>
                </a:ln>
                <a:solidFill>
                  <a:prstClr val="black"/>
                </a:solidFill>
                <a:effectLst/>
                <a:uLnTx/>
                <a:uFillTx/>
                <a:latin typeface="Calibri"/>
                <a:ea typeface="+mn-ea"/>
                <a:cs typeface="+mn-cs"/>
              </a:rPr>
              <a:t>Derecho a anticipos (de trabajo ya realizado)</a:t>
            </a:r>
          </a:p>
          <a:p>
            <a:pPr marL="285750" marR="0" lvl="0" indent="-285750" algn="l" defTabSz="914400" rtl="0" eaLnBrk="1" fontAlgn="auto" latinLnBrk="0" hangingPunct="1">
              <a:lnSpc>
                <a:spcPct val="150000"/>
              </a:lnSpc>
              <a:spcBef>
                <a:spcPts val="0"/>
              </a:spcBef>
              <a:spcAft>
                <a:spcPts val="0"/>
              </a:spcAft>
              <a:buClrTx/>
              <a:buSzTx/>
              <a:buFont typeface="Arial" charset="0"/>
              <a:buChar char="•"/>
              <a:tabLst/>
              <a:defRPr/>
            </a:pPr>
            <a:r>
              <a:rPr kumimoji="0" lang="es-ES_tradnl" sz="1600" b="0" i="0" u="none" strike="noStrike" kern="1200" cap="none" spc="0" normalizeH="0" baseline="0" noProof="0" dirty="0">
                <a:ln>
                  <a:noFill/>
                </a:ln>
                <a:solidFill>
                  <a:prstClr val="black"/>
                </a:solidFill>
                <a:effectLst/>
                <a:uLnTx/>
                <a:uFillTx/>
                <a:latin typeface="Calibri"/>
                <a:ea typeface="+mn-ea"/>
                <a:cs typeface="+mn-cs"/>
              </a:rPr>
              <a:t>Retrasos en el pago: intereses del 10% anual. </a:t>
            </a:r>
          </a:p>
          <a:p>
            <a:pPr marL="285750" marR="0" lvl="0" indent="-285750" algn="l" defTabSz="914400" rtl="0" eaLnBrk="1" fontAlgn="auto" latinLnBrk="0" hangingPunct="1">
              <a:lnSpc>
                <a:spcPct val="150000"/>
              </a:lnSpc>
              <a:spcBef>
                <a:spcPts val="0"/>
              </a:spcBef>
              <a:spcAft>
                <a:spcPts val="0"/>
              </a:spcAft>
              <a:buClrTx/>
              <a:buSzTx/>
              <a:buFont typeface="Arial" charset="0"/>
              <a:buChar char="•"/>
              <a:tabLst/>
              <a:defRPr/>
            </a:pPr>
            <a:r>
              <a:rPr kumimoji="0" lang="es-ES_tradnl" sz="1600" b="0" i="0" u="none" strike="noStrike" kern="1200" cap="none" spc="0" normalizeH="0" baseline="0" noProof="0" dirty="0">
                <a:ln>
                  <a:noFill/>
                </a:ln>
                <a:solidFill>
                  <a:prstClr val="black"/>
                </a:solidFill>
                <a:effectLst/>
                <a:uLnTx/>
                <a:uFillTx/>
                <a:latin typeface="Calibri"/>
                <a:ea typeface="+mn-ea"/>
                <a:cs typeface="+mn-cs"/>
              </a:rPr>
              <a:t>Jurisprudencia: retraso en 3 meses en el pago totales o acumulados es causa justa de extinción del contrato para el trabajador.</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s-ES_tradnl"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6 CuadroTexto"/>
          <p:cNvSpPr txBox="1"/>
          <p:nvPr/>
        </p:nvSpPr>
        <p:spPr>
          <a:xfrm>
            <a:off x="4735875" y="1393476"/>
            <a:ext cx="4032449" cy="2639441"/>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s-ES_tradnl" sz="1600" b="0" i="0" u="none" strike="noStrike" kern="1200" cap="none" spc="0" normalizeH="0" baseline="0" noProof="0" dirty="0">
                <a:ln>
                  <a:noFill/>
                </a:ln>
                <a:solidFill>
                  <a:prstClr val="black"/>
                </a:solidFill>
                <a:effectLst/>
                <a:uLnTx/>
                <a:uFillTx/>
                <a:latin typeface="Calibri"/>
                <a:ea typeface="+mn-ea"/>
                <a:cs typeface="+mn-cs"/>
              </a:rPr>
              <a:t>Recibo de salarios consta: percepciones económicas y deducciones de Seguridad Social e IRPF.</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s-ES_tradnl" sz="1600" b="0" i="0" u="none" strike="noStrike" kern="1200" cap="none" spc="0" normalizeH="0" baseline="0" noProof="0" dirty="0">
                <a:ln>
                  <a:noFill/>
                </a:ln>
                <a:solidFill>
                  <a:prstClr val="black"/>
                </a:solidFill>
                <a:effectLst/>
                <a:uLnTx/>
                <a:uFillTx/>
                <a:latin typeface="Calibri"/>
                <a:ea typeface="+mn-ea"/>
                <a:cs typeface="+mn-cs"/>
              </a:rPr>
              <a:t>Modelo de recibo de salarios fijado por ley, pero es posible pactar otro modelo.</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s-ES_tradnl" sz="1600" b="0" i="0" u="none" strike="noStrike" kern="1200" cap="none" spc="0" normalizeH="0" baseline="0" noProof="0" dirty="0">
                <a:ln>
                  <a:noFill/>
                </a:ln>
                <a:solidFill>
                  <a:prstClr val="black"/>
                </a:solidFill>
                <a:effectLst/>
                <a:uLnTx/>
                <a:uFillTx/>
                <a:latin typeface="Calibri"/>
                <a:ea typeface="+mn-ea"/>
                <a:cs typeface="+mn-cs"/>
              </a:rPr>
              <a:t>Es posible facilitarse por medios telemáticos.</a:t>
            </a:r>
          </a:p>
        </p:txBody>
      </p:sp>
      <p:graphicFrame>
        <p:nvGraphicFramePr>
          <p:cNvPr id="8" name="7 Diagrama"/>
          <p:cNvGraphicFramePr/>
          <p:nvPr/>
        </p:nvGraphicFramePr>
        <p:xfrm>
          <a:off x="135023" y="3617163"/>
          <a:ext cx="8873954" cy="2808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CuadroTexto 1">
            <a:extLst>
              <a:ext uri="{FF2B5EF4-FFF2-40B4-BE49-F238E27FC236}">
                <a16:creationId xmlns:a16="http://schemas.microsoft.com/office/drawing/2014/main" id="{AA632FD7-11B1-4C22-8882-E8346EACC74D}"/>
              </a:ext>
            </a:extLst>
          </p:cNvPr>
          <p:cNvSpPr txBox="1"/>
          <p:nvPr/>
        </p:nvSpPr>
        <p:spPr>
          <a:xfrm>
            <a:off x="1403648" y="6303026"/>
            <a:ext cx="6336704"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black"/>
                </a:solidFill>
                <a:effectLst/>
                <a:uLnTx/>
                <a:uFillTx/>
                <a:latin typeface="Calibri"/>
                <a:ea typeface="+mn-ea"/>
                <a:cs typeface="+mn-cs"/>
                <a:hlinkClick r:id="rId7"/>
              </a:rPr>
              <a:t>¿QUÉ HACER CUANDO LA EMPRESA NO TE PAGA?</a:t>
            </a:r>
            <a:endParaRPr kumimoji="0" lang="es-ES"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644103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504" y="57566"/>
            <a:ext cx="8229600" cy="491114"/>
          </a:xfrm>
        </p:spPr>
        <p:txBody>
          <a:bodyPr anchor="t">
            <a:normAutofit/>
          </a:bodyPr>
          <a:lstStyle/>
          <a:p>
            <a:pPr algn="l"/>
            <a:r>
              <a:rPr lang="es-ES" sz="2000" u="sng" dirty="0"/>
              <a:t>Nómina 1.</a:t>
            </a:r>
            <a:r>
              <a:rPr lang="es-ES" sz="2000" dirty="0"/>
              <a:t> Martina. Contrato indefinido.</a:t>
            </a:r>
          </a:p>
        </p:txBody>
      </p:sp>
      <p:sp>
        <p:nvSpPr>
          <p:cNvPr id="5" name="Marcador de contenido 2"/>
          <p:cNvSpPr>
            <a:spLocks noGrp="1"/>
          </p:cNvSpPr>
          <p:nvPr>
            <p:ph idx="1"/>
          </p:nvPr>
        </p:nvSpPr>
        <p:spPr>
          <a:xfrm>
            <a:off x="107504" y="548680"/>
            <a:ext cx="3960440" cy="1512168"/>
          </a:xfrm>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marL="0" indent="0">
              <a:buNone/>
            </a:pPr>
            <a:r>
              <a:rPr lang="es-ES" sz="1900" b="1" dirty="0"/>
              <a:t>1. Calcular los devengos:</a:t>
            </a:r>
          </a:p>
          <a:p>
            <a:pPr marL="0" indent="0">
              <a:buNone/>
            </a:pPr>
            <a:r>
              <a:rPr lang="es-ES" sz="1900" dirty="0"/>
              <a:t>- Salario base: 		1115,19€ </a:t>
            </a:r>
          </a:p>
          <a:p>
            <a:pPr marL="0" indent="0">
              <a:buNone/>
            </a:pPr>
            <a:r>
              <a:rPr lang="es-ES" sz="1900" dirty="0"/>
              <a:t>- Plus distancia: 		67,33€</a:t>
            </a:r>
          </a:p>
          <a:p>
            <a:pPr marL="0" indent="0">
              <a:buNone/>
            </a:pPr>
            <a:r>
              <a:rPr lang="es-ES" sz="1900" dirty="0"/>
              <a:t>- Complemento personal: 	26,04€</a:t>
            </a:r>
          </a:p>
          <a:p>
            <a:pPr marL="0" indent="0">
              <a:buNone/>
            </a:pPr>
            <a:r>
              <a:rPr lang="es-ES" sz="1900" dirty="0"/>
              <a:t>- </a:t>
            </a:r>
            <a:r>
              <a:rPr lang="es-ES" sz="1900" b="1" dirty="0"/>
              <a:t>Total Devengado:		1208,56€</a:t>
            </a:r>
            <a:r>
              <a:rPr lang="es-ES" sz="1900" dirty="0"/>
              <a:t>	</a:t>
            </a:r>
            <a:r>
              <a:rPr lang="es-ES" sz="1800" dirty="0"/>
              <a:t> </a:t>
            </a:r>
          </a:p>
        </p:txBody>
      </p:sp>
      <p:sp>
        <p:nvSpPr>
          <p:cNvPr id="6" name="Marcador de contenido 2"/>
          <p:cNvSpPr txBox="1">
            <a:spLocks/>
          </p:cNvSpPr>
          <p:nvPr/>
        </p:nvSpPr>
        <p:spPr>
          <a:xfrm>
            <a:off x="4222304" y="554507"/>
            <a:ext cx="4744322" cy="1512168"/>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buNone/>
            </a:pPr>
            <a:r>
              <a:rPr lang="es-ES" sz="1800" b="1" dirty="0"/>
              <a:t>2. Calcular las bases de cotización:</a:t>
            </a:r>
          </a:p>
          <a:p>
            <a:pPr marL="0" lvl="1" indent="0">
              <a:buNone/>
            </a:pPr>
            <a:r>
              <a:rPr lang="es-ES" sz="1800" dirty="0"/>
              <a:t>-</a:t>
            </a:r>
            <a:r>
              <a:rPr lang="es-ES" sz="1800" b="1" dirty="0"/>
              <a:t> BCCC </a:t>
            </a:r>
            <a:r>
              <a:rPr lang="es-ES" sz="1800" dirty="0"/>
              <a:t>= 1115,19 + 67,33 + 26,04 + 185,87 (PPPE) = </a:t>
            </a:r>
            <a:r>
              <a:rPr lang="es-ES" sz="1800" b="1" dirty="0"/>
              <a:t>1394,74€</a:t>
            </a:r>
          </a:p>
          <a:p>
            <a:pPr marL="0" lvl="1" indent="0">
              <a:buNone/>
            </a:pPr>
            <a:r>
              <a:rPr lang="es-ES" sz="1800" dirty="0"/>
              <a:t>- </a:t>
            </a:r>
            <a:r>
              <a:rPr lang="es-ES" sz="1800" b="1" dirty="0"/>
              <a:t>BCCP </a:t>
            </a:r>
            <a:r>
              <a:rPr lang="es-ES" sz="1800" dirty="0"/>
              <a:t>= 1394,74 + 0 (horas extraordinarias) = </a:t>
            </a:r>
            <a:r>
              <a:rPr lang="es-ES" sz="1800" b="1" dirty="0"/>
              <a:t>1394,74€</a:t>
            </a:r>
            <a:r>
              <a:rPr lang="es-ES" sz="1800" dirty="0"/>
              <a:t> </a:t>
            </a:r>
          </a:p>
        </p:txBody>
      </p:sp>
      <p:sp>
        <p:nvSpPr>
          <p:cNvPr id="7" name="Marcador de contenido 2"/>
          <p:cNvSpPr txBox="1">
            <a:spLocks/>
          </p:cNvSpPr>
          <p:nvPr/>
        </p:nvSpPr>
        <p:spPr>
          <a:xfrm>
            <a:off x="107504" y="2313684"/>
            <a:ext cx="6552728" cy="27715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buNone/>
            </a:pPr>
            <a:r>
              <a:rPr lang="es-ES" sz="1800" b="1" dirty="0"/>
              <a:t>3. Calcular las deducciones:</a:t>
            </a:r>
          </a:p>
          <a:p>
            <a:pPr marL="0" indent="0">
              <a:buNone/>
            </a:pPr>
            <a:r>
              <a:rPr lang="es-ES" sz="1800" u="sng" dirty="0"/>
              <a:t>Seguridad Social</a:t>
            </a:r>
            <a:r>
              <a:rPr lang="es-ES" sz="1800" dirty="0"/>
              <a:t>: </a:t>
            </a:r>
          </a:p>
          <a:p>
            <a:pPr marL="0" indent="0">
              <a:buNone/>
            </a:pPr>
            <a:r>
              <a:rPr lang="es-ES" sz="1800" dirty="0"/>
              <a:t>- Contingencias comunes: 4,7% de 1394,74 (BCCC) =	65,55€ </a:t>
            </a:r>
          </a:p>
          <a:p>
            <a:pPr marL="0" indent="0">
              <a:buNone/>
            </a:pPr>
            <a:r>
              <a:rPr lang="es-ES" sz="1800" dirty="0"/>
              <a:t>- Desempleo: 1,55% de 1394,74 (BCCP) =		21,62€</a:t>
            </a:r>
          </a:p>
          <a:p>
            <a:pPr marL="0" indent="0">
              <a:buNone/>
            </a:pPr>
            <a:r>
              <a:rPr lang="es-ES" sz="1800" dirty="0"/>
              <a:t>- Formación profesional: 0,10% de 1394,74 (BCCP) =	1,39€</a:t>
            </a:r>
          </a:p>
          <a:p>
            <a:pPr marL="0" indent="0">
              <a:buNone/>
            </a:pPr>
            <a:r>
              <a:rPr lang="es-ES" sz="1800" u="sng" dirty="0"/>
              <a:t>IRPF</a:t>
            </a:r>
            <a:r>
              <a:rPr lang="es-ES" sz="1800" dirty="0"/>
              <a:t>: </a:t>
            </a:r>
          </a:p>
          <a:p>
            <a:pPr marL="0" indent="0">
              <a:buNone/>
            </a:pPr>
            <a:r>
              <a:rPr lang="es-ES" sz="1800" dirty="0"/>
              <a:t>- 2% de 1208,56 (total devengado o salario bruto) =	24,17€</a:t>
            </a:r>
          </a:p>
          <a:p>
            <a:pPr marL="0" indent="0">
              <a:buNone/>
            </a:pPr>
            <a:r>
              <a:rPr lang="es-ES" sz="1800" b="1" dirty="0"/>
              <a:t>Total Deducciones: (Seguridad Social + IRPF)		112,73€</a:t>
            </a:r>
          </a:p>
        </p:txBody>
      </p:sp>
      <p:sp>
        <p:nvSpPr>
          <p:cNvPr id="8" name="Marcador de contenido 2"/>
          <p:cNvSpPr txBox="1">
            <a:spLocks/>
          </p:cNvSpPr>
          <p:nvPr/>
        </p:nvSpPr>
        <p:spPr>
          <a:xfrm>
            <a:off x="107503" y="5332193"/>
            <a:ext cx="8859123" cy="8239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buNone/>
            </a:pPr>
            <a:r>
              <a:rPr lang="es-ES" sz="1800" b="1" dirty="0"/>
              <a:t>4. Calcular el salario neto o líquido a percibir </a:t>
            </a:r>
            <a:r>
              <a:rPr lang="es-ES" sz="1800" dirty="0"/>
              <a:t>= Devengos - Deducciones </a:t>
            </a:r>
          </a:p>
          <a:p>
            <a:pPr marL="0" indent="0">
              <a:buNone/>
            </a:pPr>
            <a:r>
              <a:rPr lang="es-ES" sz="1800" dirty="0"/>
              <a:t>Líquido a percibir = 1208,56 – 112,73 = </a:t>
            </a:r>
            <a:r>
              <a:rPr lang="es-ES" sz="2400" b="1" dirty="0">
                <a:solidFill>
                  <a:srgbClr val="FF0000"/>
                </a:solidFill>
              </a:rPr>
              <a:t>1095,83€</a:t>
            </a:r>
          </a:p>
        </p:txBody>
      </p:sp>
      <p:sp>
        <p:nvSpPr>
          <p:cNvPr id="9" name="Marcador de contenido 2"/>
          <p:cNvSpPr txBox="1">
            <a:spLocks/>
          </p:cNvSpPr>
          <p:nvPr/>
        </p:nvSpPr>
        <p:spPr>
          <a:xfrm>
            <a:off x="7022410" y="2060848"/>
            <a:ext cx="1944216" cy="1175906"/>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lgn="r">
              <a:buNone/>
            </a:pPr>
            <a:r>
              <a:rPr lang="es-ES" sz="1800" b="1" dirty="0"/>
              <a:t>Parte proporcional de Pagas Extraordinarias (PPPE) </a:t>
            </a:r>
          </a:p>
          <a:p>
            <a:pPr marL="0" indent="0" algn="r">
              <a:buNone/>
            </a:pPr>
            <a:r>
              <a:rPr lang="es-ES" sz="1800" dirty="0"/>
              <a:t>(1115,19 x 2) / 12 = </a:t>
            </a:r>
            <a:r>
              <a:rPr lang="es-ES" sz="1800" b="1" dirty="0"/>
              <a:t>185,87€</a:t>
            </a:r>
          </a:p>
        </p:txBody>
      </p:sp>
    </p:spTree>
    <p:extLst>
      <p:ext uri="{BB962C8B-B14F-4D97-AF65-F5344CB8AC3E}">
        <p14:creationId xmlns:p14="http://schemas.microsoft.com/office/powerpoint/2010/main" val="1013792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10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10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10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10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10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bg/>
                                          </p:spTgt>
                                        </p:tgtEl>
                                        <p:attrNameLst>
                                          <p:attrName>style.visibility</p:attrName>
                                        </p:attrNameLst>
                                      </p:cBhvr>
                                      <p:to>
                                        <p:strVal val="visible"/>
                                      </p:to>
                                    </p:set>
                                    <p:animEffect transition="in" filter="fade">
                                      <p:cBhvr>
                                        <p:cTn id="37" dur="500"/>
                                        <p:tgtEl>
                                          <p:spTgt spid="6">
                                            <p:bg/>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0" end="0"/>
                                            </p:txEl>
                                          </p:spTgt>
                                        </p:tgtEl>
                                        <p:attrNameLst>
                                          <p:attrName>style.visibility</p:attrName>
                                        </p:attrNameLst>
                                      </p:cBhvr>
                                      <p:to>
                                        <p:strVal val="visible"/>
                                      </p:to>
                                    </p:set>
                                    <p:animEffect transition="in" filter="fade">
                                      <p:cBhvr>
                                        <p:cTn id="42" dur="500"/>
                                        <p:tgtEl>
                                          <p:spTgt spid="6">
                                            <p:txEl>
                                              <p:pRg st="0" end="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
                                            <p:txEl>
                                              <p:pRg st="1" end="1"/>
                                            </p:txEl>
                                          </p:spTgt>
                                        </p:tgtEl>
                                        <p:attrNameLst>
                                          <p:attrName>style.visibility</p:attrName>
                                        </p:attrNameLst>
                                      </p:cBhvr>
                                      <p:to>
                                        <p:strVal val="visible"/>
                                      </p:to>
                                    </p:set>
                                    <p:animEffect transition="in" filter="fade">
                                      <p:cBhvr>
                                        <p:cTn id="45" dur="500"/>
                                        <p:tgtEl>
                                          <p:spTgt spid="6">
                                            <p:txEl>
                                              <p:pRg st="1" end="1"/>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
                                            <p:txEl>
                                              <p:pRg st="2" end="2"/>
                                            </p:txEl>
                                          </p:spTgt>
                                        </p:tgtEl>
                                        <p:attrNameLst>
                                          <p:attrName>style.visibility</p:attrName>
                                        </p:attrNameLst>
                                      </p:cBhvr>
                                      <p:to>
                                        <p:strVal val="visible"/>
                                      </p:to>
                                    </p:set>
                                    <p:animEffect transition="in" filter="fade">
                                      <p:cBhvr>
                                        <p:cTn id="48" dur="500"/>
                                        <p:tgtEl>
                                          <p:spTgt spid="6">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9">
                                            <p:bg/>
                                          </p:spTgt>
                                        </p:tgtEl>
                                        <p:attrNameLst>
                                          <p:attrName>style.visibility</p:attrName>
                                        </p:attrNameLst>
                                      </p:cBhvr>
                                      <p:to>
                                        <p:strVal val="visible"/>
                                      </p:to>
                                    </p:set>
                                    <p:animEffect transition="in" filter="fade">
                                      <p:cBhvr>
                                        <p:cTn id="53" dur="500"/>
                                        <p:tgtEl>
                                          <p:spTgt spid="9">
                                            <p:bg/>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9">
                                            <p:txEl>
                                              <p:pRg st="0" end="0"/>
                                            </p:txEl>
                                          </p:spTgt>
                                        </p:tgtEl>
                                        <p:attrNameLst>
                                          <p:attrName>style.visibility</p:attrName>
                                        </p:attrNameLst>
                                      </p:cBhvr>
                                      <p:to>
                                        <p:strVal val="visible"/>
                                      </p:to>
                                    </p:set>
                                    <p:animEffect transition="in" filter="fade">
                                      <p:cBhvr>
                                        <p:cTn id="58" dur="500"/>
                                        <p:tgtEl>
                                          <p:spTgt spid="9">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9">
                                            <p:txEl>
                                              <p:pRg st="1" end="1"/>
                                            </p:txEl>
                                          </p:spTgt>
                                        </p:tgtEl>
                                        <p:attrNameLst>
                                          <p:attrName>style.visibility</p:attrName>
                                        </p:attrNameLst>
                                      </p:cBhvr>
                                      <p:to>
                                        <p:strVal val="visible"/>
                                      </p:to>
                                    </p:set>
                                    <p:animEffect transition="in" filter="fade">
                                      <p:cBhvr>
                                        <p:cTn id="63" dur="500"/>
                                        <p:tgtEl>
                                          <p:spTgt spid="9">
                                            <p:txEl>
                                              <p:pRg st="1" end="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7">
                                            <p:bg/>
                                          </p:spTgt>
                                        </p:tgtEl>
                                        <p:attrNameLst>
                                          <p:attrName>style.visibility</p:attrName>
                                        </p:attrNameLst>
                                      </p:cBhvr>
                                      <p:to>
                                        <p:strVal val="visible"/>
                                      </p:to>
                                    </p:set>
                                    <p:animEffect transition="in" filter="fade">
                                      <p:cBhvr>
                                        <p:cTn id="68" dur="500"/>
                                        <p:tgtEl>
                                          <p:spTgt spid="7">
                                            <p:bg/>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7">
                                            <p:txEl>
                                              <p:pRg st="0" end="0"/>
                                            </p:txEl>
                                          </p:spTgt>
                                        </p:tgtEl>
                                        <p:attrNameLst>
                                          <p:attrName>style.visibility</p:attrName>
                                        </p:attrNameLst>
                                      </p:cBhvr>
                                      <p:to>
                                        <p:strVal val="visible"/>
                                      </p:to>
                                    </p:set>
                                    <p:animEffect transition="in" filter="fade">
                                      <p:cBhvr>
                                        <p:cTn id="73" dur="500"/>
                                        <p:tgtEl>
                                          <p:spTgt spid="7">
                                            <p:txEl>
                                              <p:pRg st="0" end="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7">
                                            <p:txEl>
                                              <p:pRg st="1" end="1"/>
                                            </p:txEl>
                                          </p:spTgt>
                                        </p:tgtEl>
                                        <p:attrNameLst>
                                          <p:attrName>style.visibility</p:attrName>
                                        </p:attrNameLst>
                                      </p:cBhvr>
                                      <p:to>
                                        <p:strVal val="visible"/>
                                      </p:to>
                                    </p:set>
                                    <p:animEffect transition="in" filter="fade">
                                      <p:cBhvr>
                                        <p:cTn id="78" dur="500"/>
                                        <p:tgtEl>
                                          <p:spTgt spid="7">
                                            <p:txEl>
                                              <p:pRg st="1" end="1"/>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7">
                                            <p:txEl>
                                              <p:pRg st="2" end="2"/>
                                            </p:txEl>
                                          </p:spTgt>
                                        </p:tgtEl>
                                        <p:attrNameLst>
                                          <p:attrName>style.visibility</p:attrName>
                                        </p:attrNameLst>
                                      </p:cBhvr>
                                      <p:to>
                                        <p:strVal val="visible"/>
                                      </p:to>
                                    </p:set>
                                    <p:animEffect transition="in" filter="fade">
                                      <p:cBhvr>
                                        <p:cTn id="83" dur="500"/>
                                        <p:tgtEl>
                                          <p:spTgt spid="7">
                                            <p:txEl>
                                              <p:pRg st="2" end="2"/>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7">
                                            <p:txEl>
                                              <p:pRg st="3" end="3"/>
                                            </p:txEl>
                                          </p:spTgt>
                                        </p:tgtEl>
                                        <p:attrNameLst>
                                          <p:attrName>style.visibility</p:attrName>
                                        </p:attrNameLst>
                                      </p:cBhvr>
                                      <p:to>
                                        <p:strVal val="visible"/>
                                      </p:to>
                                    </p:set>
                                    <p:animEffect transition="in" filter="fade">
                                      <p:cBhvr>
                                        <p:cTn id="88" dur="500"/>
                                        <p:tgtEl>
                                          <p:spTgt spid="7">
                                            <p:txEl>
                                              <p:pRg st="3" end="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7">
                                            <p:txEl>
                                              <p:pRg st="4" end="4"/>
                                            </p:txEl>
                                          </p:spTgt>
                                        </p:tgtEl>
                                        <p:attrNameLst>
                                          <p:attrName>style.visibility</p:attrName>
                                        </p:attrNameLst>
                                      </p:cBhvr>
                                      <p:to>
                                        <p:strVal val="visible"/>
                                      </p:to>
                                    </p:set>
                                    <p:animEffect transition="in" filter="fade">
                                      <p:cBhvr>
                                        <p:cTn id="93" dur="500"/>
                                        <p:tgtEl>
                                          <p:spTgt spid="7">
                                            <p:txEl>
                                              <p:pRg st="4" end="4"/>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7">
                                            <p:txEl>
                                              <p:pRg st="5" end="5"/>
                                            </p:txEl>
                                          </p:spTgt>
                                        </p:tgtEl>
                                        <p:attrNameLst>
                                          <p:attrName>style.visibility</p:attrName>
                                        </p:attrNameLst>
                                      </p:cBhvr>
                                      <p:to>
                                        <p:strVal val="visible"/>
                                      </p:to>
                                    </p:set>
                                    <p:animEffect transition="in" filter="fade">
                                      <p:cBhvr>
                                        <p:cTn id="98" dur="500"/>
                                        <p:tgtEl>
                                          <p:spTgt spid="7">
                                            <p:txEl>
                                              <p:pRg st="5" end="5"/>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7">
                                            <p:txEl>
                                              <p:pRg st="6" end="6"/>
                                            </p:txEl>
                                          </p:spTgt>
                                        </p:tgtEl>
                                        <p:attrNameLst>
                                          <p:attrName>style.visibility</p:attrName>
                                        </p:attrNameLst>
                                      </p:cBhvr>
                                      <p:to>
                                        <p:strVal val="visible"/>
                                      </p:to>
                                    </p:set>
                                    <p:animEffect transition="in" filter="fade">
                                      <p:cBhvr>
                                        <p:cTn id="103" dur="500"/>
                                        <p:tgtEl>
                                          <p:spTgt spid="7">
                                            <p:txEl>
                                              <p:pRg st="6" end="6"/>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7">
                                            <p:txEl>
                                              <p:pRg st="7" end="7"/>
                                            </p:txEl>
                                          </p:spTgt>
                                        </p:tgtEl>
                                        <p:attrNameLst>
                                          <p:attrName>style.visibility</p:attrName>
                                        </p:attrNameLst>
                                      </p:cBhvr>
                                      <p:to>
                                        <p:strVal val="visible"/>
                                      </p:to>
                                    </p:set>
                                    <p:animEffect transition="in" filter="fade">
                                      <p:cBhvr>
                                        <p:cTn id="108" dur="500"/>
                                        <p:tgtEl>
                                          <p:spTgt spid="7">
                                            <p:txEl>
                                              <p:pRg st="7" end="7"/>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8">
                                            <p:bg/>
                                          </p:spTgt>
                                        </p:tgtEl>
                                        <p:attrNameLst>
                                          <p:attrName>style.visibility</p:attrName>
                                        </p:attrNameLst>
                                      </p:cBhvr>
                                      <p:to>
                                        <p:strVal val="visible"/>
                                      </p:to>
                                    </p:set>
                                    <p:animEffect transition="in" filter="fade">
                                      <p:cBhvr>
                                        <p:cTn id="113" dur="500"/>
                                        <p:tgtEl>
                                          <p:spTgt spid="8">
                                            <p:bg/>
                                          </p:spTgt>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8">
                                            <p:txEl>
                                              <p:pRg st="0" end="0"/>
                                            </p:txEl>
                                          </p:spTgt>
                                        </p:tgtEl>
                                        <p:attrNameLst>
                                          <p:attrName>style.visibility</p:attrName>
                                        </p:attrNameLst>
                                      </p:cBhvr>
                                      <p:to>
                                        <p:strVal val="visible"/>
                                      </p:to>
                                    </p:set>
                                    <p:animEffect transition="in" filter="fade">
                                      <p:cBhvr>
                                        <p:cTn id="118" dur="500"/>
                                        <p:tgtEl>
                                          <p:spTgt spid="8">
                                            <p:txEl>
                                              <p:pRg st="0" end="0"/>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8">
                                            <p:txEl>
                                              <p:pRg st="1" end="1"/>
                                            </p:txEl>
                                          </p:spTgt>
                                        </p:tgtEl>
                                        <p:attrNameLst>
                                          <p:attrName>style.visibility</p:attrName>
                                        </p:attrNameLst>
                                      </p:cBhvr>
                                      <p:to>
                                        <p:strVal val="visible"/>
                                      </p:to>
                                    </p:set>
                                    <p:animEffect transition="in" filter="fade">
                                      <p:cBhvr>
                                        <p:cTn id="12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animBg="1"/>
      <p:bldP spid="7" grpId="0" build="p" animBg="1"/>
      <p:bldP spid="8" grpId="0" build="p" animBg="1"/>
      <p:bldP spid="9" grpId="0" build="p"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23528" y="81930"/>
            <a:ext cx="8496944" cy="669414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S" sz="3300" u="sng" dirty="0">
                <a:latin typeface="+mj-lt"/>
              </a:rPr>
              <a:t>Nómina 2. Mes de marzo</a:t>
            </a:r>
            <a:br>
              <a:rPr lang="es-ES" sz="3300" u="sng" dirty="0">
                <a:latin typeface="+mj-lt"/>
              </a:rPr>
            </a:br>
            <a:r>
              <a:rPr lang="es-ES" sz="3300" u="sng" dirty="0">
                <a:latin typeface="+mj-lt"/>
              </a:rPr>
              <a:t>Roberto</a:t>
            </a:r>
            <a:r>
              <a:rPr lang="es-ES" sz="3300" dirty="0">
                <a:latin typeface="+mj-lt"/>
              </a:rPr>
              <a:t>. Contrato indefinido. Grupo 2 de cotización.</a:t>
            </a:r>
          </a:p>
          <a:p>
            <a:pPr marL="457200" indent="-457200">
              <a:buFont typeface="Arial" panose="020B0604020202020204" pitchFamily="34" charset="0"/>
              <a:buChar char="•"/>
            </a:pPr>
            <a:r>
              <a:rPr lang="es-ES" sz="3300" dirty="0">
                <a:latin typeface="+mj-lt"/>
              </a:rPr>
              <a:t>Salario base: 1438€.</a:t>
            </a:r>
          </a:p>
          <a:p>
            <a:pPr marL="457200" indent="-457200">
              <a:buFont typeface="Arial" panose="020B0604020202020204" pitchFamily="34" charset="0"/>
              <a:buChar char="•"/>
            </a:pPr>
            <a:r>
              <a:rPr lang="es-ES" sz="3300" dirty="0">
                <a:latin typeface="+mj-lt"/>
              </a:rPr>
              <a:t>Antigüedad: 43,14€ </a:t>
            </a:r>
          </a:p>
          <a:p>
            <a:pPr marL="457200" indent="-457200">
              <a:buFont typeface="Arial" panose="020B0604020202020204" pitchFamily="34" charset="0"/>
              <a:buChar char="•"/>
            </a:pPr>
            <a:r>
              <a:rPr lang="es-ES" sz="3300" dirty="0">
                <a:latin typeface="+mj-lt"/>
              </a:rPr>
              <a:t>Plus nocturnidad: 150€.</a:t>
            </a:r>
          </a:p>
          <a:p>
            <a:pPr marL="457200" indent="-457200">
              <a:buFont typeface="Arial" panose="020B0604020202020204" pitchFamily="34" charset="0"/>
              <a:buChar char="•"/>
            </a:pPr>
            <a:r>
              <a:rPr lang="es-ES" sz="3300" dirty="0">
                <a:latin typeface="+mj-lt"/>
              </a:rPr>
              <a:t>Horas extraordinarias normales: 53,93€.</a:t>
            </a:r>
          </a:p>
          <a:p>
            <a:pPr marL="457200" indent="-457200">
              <a:buFont typeface="Arial" panose="020B0604020202020204" pitchFamily="34" charset="0"/>
              <a:buChar char="•"/>
            </a:pPr>
            <a:r>
              <a:rPr lang="es-ES" sz="3300" dirty="0">
                <a:latin typeface="+mj-lt"/>
              </a:rPr>
              <a:t>Tiene derecho a dos pagas extraordinarias al año por valor de Salario Base + antigüedad cada una.</a:t>
            </a:r>
          </a:p>
          <a:p>
            <a:pPr marL="457200" indent="-457200">
              <a:buFont typeface="Arial" panose="020B0604020202020204" pitchFamily="34" charset="0"/>
              <a:buChar char="•"/>
            </a:pPr>
            <a:r>
              <a:rPr lang="es-ES" sz="3300" dirty="0">
                <a:latin typeface="+mj-lt"/>
              </a:rPr>
              <a:t>Retención IRPF: 8%.</a:t>
            </a:r>
          </a:p>
          <a:p>
            <a:endParaRPr lang="es-ES" sz="3300" dirty="0">
              <a:latin typeface="+mj-lt"/>
            </a:endParaRPr>
          </a:p>
          <a:p>
            <a:r>
              <a:rPr lang="es-ES" sz="3300" dirty="0">
                <a:latin typeface="+mj-lt"/>
              </a:rPr>
              <a:t>Halla el salario neto o líquido</a:t>
            </a:r>
            <a:r>
              <a:rPr lang="es-ES" sz="3300" dirty="0">
                <a:latin typeface="Candara" panose="020E0502030303020204" pitchFamily="34" charset="0"/>
              </a:rPr>
              <a:t> </a:t>
            </a:r>
          </a:p>
        </p:txBody>
      </p:sp>
    </p:spTree>
    <p:extLst>
      <p:ext uri="{BB962C8B-B14F-4D97-AF65-F5344CB8AC3E}">
        <p14:creationId xmlns:p14="http://schemas.microsoft.com/office/powerpoint/2010/main" val="752416712"/>
      </p:ext>
    </p:extLst>
  </p:cSld>
  <p:clrMapOvr>
    <a:masterClrMapping/>
  </p:clrMapOvr>
  <p:transition spd="slow">
    <p:randomBar dir="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504" y="57566"/>
            <a:ext cx="8229600" cy="491114"/>
          </a:xfrm>
        </p:spPr>
        <p:txBody>
          <a:bodyPr anchor="t">
            <a:normAutofit/>
          </a:bodyPr>
          <a:lstStyle/>
          <a:p>
            <a:pPr algn="l"/>
            <a:r>
              <a:rPr lang="es-ES" sz="2000" u="sng" dirty="0"/>
              <a:t>Nómina 2.</a:t>
            </a:r>
            <a:r>
              <a:rPr lang="es-ES" sz="2000" dirty="0"/>
              <a:t> Roberto. Contrato indefinido.</a:t>
            </a:r>
          </a:p>
        </p:txBody>
      </p:sp>
      <p:sp>
        <p:nvSpPr>
          <p:cNvPr id="5" name="Marcador de contenido 2"/>
          <p:cNvSpPr>
            <a:spLocks noGrp="1"/>
          </p:cNvSpPr>
          <p:nvPr>
            <p:ph idx="1"/>
          </p:nvPr>
        </p:nvSpPr>
        <p:spPr>
          <a:xfrm>
            <a:off x="107504" y="548680"/>
            <a:ext cx="3960440" cy="1872208"/>
          </a:xfrm>
        </p:spPr>
        <p:style>
          <a:lnRef idx="2">
            <a:schemeClr val="accent2"/>
          </a:lnRef>
          <a:fillRef idx="1">
            <a:schemeClr val="lt1"/>
          </a:fillRef>
          <a:effectRef idx="0">
            <a:schemeClr val="accent2"/>
          </a:effectRef>
          <a:fontRef idx="minor">
            <a:schemeClr val="dk1"/>
          </a:fontRef>
        </p:style>
        <p:txBody>
          <a:bodyPr>
            <a:normAutofit lnSpcReduction="10000"/>
          </a:bodyPr>
          <a:lstStyle/>
          <a:p>
            <a:pPr marL="0" indent="0">
              <a:buNone/>
            </a:pPr>
            <a:r>
              <a:rPr lang="es-ES" sz="1800" b="1" dirty="0"/>
              <a:t>1. Calcular los devengos:</a:t>
            </a:r>
            <a:br>
              <a:rPr lang="es-ES" sz="1800" dirty="0"/>
            </a:br>
            <a:r>
              <a:rPr lang="es-ES" sz="1800" dirty="0"/>
              <a:t>- Salario base: 		1438€ </a:t>
            </a:r>
          </a:p>
          <a:p>
            <a:pPr marL="0" indent="0">
              <a:buNone/>
            </a:pPr>
            <a:r>
              <a:rPr lang="es-ES" sz="1800" dirty="0"/>
              <a:t>- Antigüedad: 		43,14€</a:t>
            </a:r>
          </a:p>
          <a:p>
            <a:pPr marL="0" indent="0">
              <a:buNone/>
            </a:pPr>
            <a:r>
              <a:rPr lang="es-ES" sz="1800" dirty="0"/>
              <a:t>- Plus de nocturnidad: 	150€</a:t>
            </a:r>
          </a:p>
          <a:p>
            <a:pPr marL="0" indent="0">
              <a:buNone/>
            </a:pPr>
            <a:r>
              <a:rPr lang="es-ES" sz="1800" dirty="0"/>
              <a:t>- Horas </a:t>
            </a:r>
            <a:r>
              <a:rPr lang="es-ES" sz="1800" dirty="0" err="1"/>
              <a:t>extr</a:t>
            </a:r>
            <a:r>
              <a:rPr lang="es-ES" sz="1800" dirty="0"/>
              <a:t>. normales.	53,93€</a:t>
            </a:r>
          </a:p>
          <a:p>
            <a:pPr marL="0" indent="0">
              <a:buNone/>
            </a:pPr>
            <a:r>
              <a:rPr lang="es-ES" sz="1800" dirty="0"/>
              <a:t>- </a:t>
            </a:r>
            <a:r>
              <a:rPr lang="es-ES" sz="1800" b="1" dirty="0"/>
              <a:t>Total Devengado:		1685,07€</a:t>
            </a:r>
            <a:r>
              <a:rPr lang="es-ES" sz="1800" dirty="0"/>
              <a:t>	 </a:t>
            </a:r>
          </a:p>
        </p:txBody>
      </p:sp>
      <p:sp>
        <p:nvSpPr>
          <p:cNvPr id="6" name="Marcador de contenido 2"/>
          <p:cNvSpPr txBox="1">
            <a:spLocks/>
          </p:cNvSpPr>
          <p:nvPr/>
        </p:nvSpPr>
        <p:spPr>
          <a:xfrm>
            <a:off x="4222304" y="554507"/>
            <a:ext cx="4744322" cy="1650357"/>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buNone/>
            </a:pPr>
            <a:r>
              <a:rPr lang="es-ES" sz="1800" b="1" dirty="0"/>
              <a:t>2. Calcular las bases de cotización.</a:t>
            </a:r>
          </a:p>
          <a:p>
            <a:pPr marL="0" lvl="1" indent="0">
              <a:buNone/>
            </a:pPr>
            <a:r>
              <a:rPr lang="es-ES" sz="1800" dirty="0"/>
              <a:t>- </a:t>
            </a:r>
            <a:r>
              <a:rPr lang="es-ES" sz="1800" b="1" dirty="0"/>
              <a:t>BCCC </a:t>
            </a:r>
            <a:r>
              <a:rPr lang="es-ES" sz="1800" dirty="0"/>
              <a:t>= 1438 + 43,14 + 150 + 246,86 (PPPE) = </a:t>
            </a:r>
            <a:r>
              <a:rPr lang="es-ES" sz="1800" b="1" dirty="0"/>
              <a:t>1878€</a:t>
            </a:r>
            <a:r>
              <a:rPr lang="es-ES" sz="1800" dirty="0"/>
              <a:t> </a:t>
            </a:r>
          </a:p>
          <a:p>
            <a:pPr marL="0" lvl="1" indent="0">
              <a:buNone/>
            </a:pPr>
            <a:r>
              <a:rPr lang="es-ES" sz="1800" dirty="0"/>
              <a:t>- </a:t>
            </a:r>
            <a:r>
              <a:rPr lang="es-ES" sz="1800" b="1" dirty="0"/>
              <a:t>BCCP </a:t>
            </a:r>
            <a:r>
              <a:rPr lang="es-ES" sz="1800" dirty="0"/>
              <a:t>= 1878 + 53,93 = </a:t>
            </a:r>
            <a:r>
              <a:rPr lang="es-ES" sz="1800" b="1" dirty="0"/>
              <a:t>1931,93€</a:t>
            </a:r>
            <a:r>
              <a:rPr lang="es-ES" sz="1800" dirty="0"/>
              <a:t> </a:t>
            </a:r>
          </a:p>
          <a:p>
            <a:pPr marL="0" lvl="1" indent="0">
              <a:buNone/>
            </a:pPr>
            <a:r>
              <a:rPr lang="es-ES" sz="1800" dirty="0"/>
              <a:t>- </a:t>
            </a:r>
            <a:r>
              <a:rPr lang="es-ES" sz="1800" b="1" dirty="0"/>
              <a:t>BCHE </a:t>
            </a:r>
            <a:r>
              <a:rPr lang="es-ES" sz="1800" dirty="0"/>
              <a:t>= </a:t>
            </a:r>
            <a:r>
              <a:rPr lang="es-ES" sz="1800" b="1" dirty="0"/>
              <a:t>53,93€</a:t>
            </a:r>
            <a:r>
              <a:rPr lang="es-ES" sz="1800" dirty="0"/>
              <a:t> </a:t>
            </a:r>
          </a:p>
        </p:txBody>
      </p:sp>
      <p:sp>
        <p:nvSpPr>
          <p:cNvPr id="7" name="Marcador de contenido 2"/>
          <p:cNvSpPr txBox="1">
            <a:spLocks/>
          </p:cNvSpPr>
          <p:nvPr/>
        </p:nvSpPr>
        <p:spPr>
          <a:xfrm>
            <a:off x="107504" y="2568533"/>
            <a:ext cx="6552728" cy="27715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buNone/>
            </a:pPr>
            <a:r>
              <a:rPr lang="es-ES" sz="1800" b="1" dirty="0"/>
              <a:t>3. Calcular las deducciones:</a:t>
            </a:r>
          </a:p>
          <a:p>
            <a:pPr marL="0" indent="0">
              <a:buNone/>
            </a:pPr>
            <a:r>
              <a:rPr lang="es-ES" sz="1800" u="sng" dirty="0"/>
              <a:t>Seguridad Social</a:t>
            </a:r>
            <a:r>
              <a:rPr lang="es-ES" sz="1800" dirty="0"/>
              <a:t>: </a:t>
            </a:r>
          </a:p>
          <a:p>
            <a:pPr marL="0" indent="0">
              <a:buNone/>
            </a:pPr>
            <a:r>
              <a:rPr lang="es-ES" sz="1800" dirty="0"/>
              <a:t>- Contingencias comunes: 4,7% de 1878 (BCCC) =		88,27€ </a:t>
            </a:r>
          </a:p>
          <a:p>
            <a:pPr marL="0" indent="0">
              <a:buNone/>
            </a:pPr>
            <a:r>
              <a:rPr lang="es-ES" sz="1800" dirty="0"/>
              <a:t>- Desempleo: 1,55% de 1931,93 (BCCP) =		29,94€</a:t>
            </a:r>
          </a:p>
          <a:p>
            <a:pPr marL="0" indent="0">
              <a:buNone/>
            </a:pPr>
            <a:r>
              <a:rPr lang="es-ES" sz="1800" dirty="0"/>
              <a:t>- Formación profesional: 0,10% de 1931,93 (BCCP) =	1,93€</a:t>
            </a:r>
          </a:p>
          <a:p>
            <a:pPr marL="0" indent="0">
              <a:buNone/>
            </a:pPr>
            <a:r>
              <a:rPr lang="es-ES" sz="1800" dirty="0"/>
              <a:t>- Horas </a:t>
            </a:r>
            <a:r>
              <a:rPr lang="es-ES" sz="1800" dirty="0" err="1"/>
              <a:t>extr</a:t>
            </a:r>
            <a:r>
              <a:rPr lang="es-ES" sz="1800" dirty="0"/>
              <a:t>. Normales: 4,7 % de 53,93 = 		2,53€</a:t>
            </a:r>
          </a:p>
          <a:p>
            <a:pPr marL="0" indent="0">
              <a:buNone/>
            </a:pPr>
            <a:r>
              <a:rPr lang="es-ES" sz="1800" u="sng" dirty="0"/>
              <a:t>IRPF</a:t>
            </a:r>
            <a:r>
              <a:rPr lang="es-ES" sz="1800" dirty="0"/>
              <a:t>: </a:t>
            </a:r>
          </a:p>
          <a:p>
            <a:pPr marL="0" indent="0">
              <a:buNone/>
            </a:pPr>
            <a:r>
              <a:rPr lang="es-ES" sz="1800" dirty="0"/>
              <a:t>- 8% de 1685,07 (total devengado o salario bruto) =	134,81€</a:t>
            </a:r>
          </a:p>
          <a:p>
            <a:pPr marL="0" indent="0">
              <a:buNone/>
            </a:pPr>
            <a:r>
              <a:rPr lang="es-ES" sz="1800" b="1" dirty="0"/>
              <a:t>Total Deducciones: (Seguridad Social + IRPF)		257,48€</a:t>
            </a:r>
          </a:p>
        </p:txBody>
      </p:sp>
      <p:sp>
        <p:nvSpPr>
          <p:cNvPr id="8" name="Marcador de contenido 2"/>
          <p:cNvSpPr txBox="1">
            <a:spLocks/>
          </p:cNvSpPr>
          <p:nvPr/>
        </p:nvSpPr>
        <p:spPr>
          <a:xfrm>
            <a:off x="107504" y="5487678"/>
            <a:ext cx="8859122" cy="8239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buNone/>
            </a:pPr>
            <a:r>
              <a:rPr lang="es-ES" sz="1800" b="1" dirty="0"/>
              <a:t>4. Calcular el salario neto o líquido a percibir </a:t>
            </a:r>
            <a:r>
              <a:rPr lang="es-ES" sz="1800" dirty="0"/>
              <a:t>= Devengos - Deducciones </a:t>
            </a:r>
          </a:p>
          <a:p>
            <a:pPr marL="0" indent="0">
              <a:buNone/>
            </a:pPr>
            <a:r>
              <a:rPr lang="es-ES" sz="1800" dirty="0"/>
              <a:t>Líquido a percibir = 1685,07 – 257,48 = </a:t>
            </a:r>
            <a:r>
              <a:rPr lang="es-ES" sz="2400" b="1" dirty="0">
                <a:solidFill>
                  <a:srgbClr val="FF0000"/>
                </a:solidFill>
              </a:rPr>
              <a:t>1427,59€</a:t>
            </a:r>
          </a:p>
        </p:txBody>
      </p:sp>
      <p:sp>
        <p:nvSpPr>
          <p:cNvPr id="9" name="Marcador de contenido 2"/>
          <p:cNvSpPr txBox="1">
            <a:spLocks/>
          </p:cNvSpPr>
          <p:nvPr/>
        </p:nvSpPr>
        <p:spPr>
          <a:xfrm>
            <a:off x="6799338" y="2198114"/>
            <a:ext cx="2167288" cy="2238997"/>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lgn="r">
              <a:buNone/>
            </a:pPr>
            <a:r>
              <a:rPr lang="es-ES" sz="1800" b="1" dirty="0"/>
              <a:t>Parte proporcional de Pagas Extraordinarias (PPPE)</a:t>
            </a:r>
          </a:p>
          <a:p>
            <a:pPr marL="0" indent="0" algn="r">
              <a:buNone/>
            </a:pPr>
            <a:r>
              <a:rPr lang="es-ES" sz="1800" dirty="0"/>
              <a:t>Si la Paga extraordinaria = Salario Base + antigüedad, la PPPE =</a:t>
            </a:r>
            <a:r>
              <a:rPr lang="es-ES" sz="1800" b="1" dirty="0"/>
              <a:t>  </a:t>
            </a:r>
          </a:p>
          <a:p>
            <a:pPr marL="0" indent="0" algn="r">
              <a:buNone/>
            </a:pPr>
            <a:r>
              <a:rPr lang="es-ES" sz="1800" dirty="0"/>
              <a:t>(1481,14 x 2) / 12 = </a:t>
            </a:r>
            <a:r>
              <a:rPr lang="es-ES" sz="1800" b="1" dirty="0"/>
              <a:t>246,86€</a:t>
            </a:r>
          </a:p>
        </p:txBody>
      </p:sp>
    </p:spTree>
    <p:extLst>
      <p:ext uri="{BB962C8B-B14F-4D97-AF65-F5344CB8AC3E}">
        <p14:creationId xmlns:p14="http://schemas.microsoft.com/office/powerpoint/2010/main" val="128877595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1000"/>
                                        <p:tgtEl>
                                          <p:spTgt spid="5">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1000"/>
                                        <p:tgtEl>
                                          <p:spTgt spid="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1000"/>
                                        <p:tgtEl>
                                          <p:spTgt spid="5">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1000"/>
                                        <p:tgtEl>
                                          <p:spTgt spid="5">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10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bg/>
                                          </p:spTgt>
                                        </p:tgtEl>
                                        <p:attrNameLst>
                                          <p:attrName>style.visibility</p:attrName>
                                        </p:attrNameLst>
                                      </p:cBhvr>
                                      <p:to>
                                        <p:strVal val="visible"/>
                                      </p:to>
                                    </p:set>
                                    <p:animEffect transition="in" filter="fade">
                                      <p:cBhvr>
                                        <p:cTn id="27" dur="1000"/>
                                        <p:tgtEl>
                                          <p:spTgt spid="6">
                                            <p:bg/>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xEl>
                                              <p:pRg st="0" end="0"/>
                                            </p:txEl>
                                          </p:spTgt>
                                        </p:tgtEl>
                                        <p:attrNameLst>
                                          <p:attrName>style.visibility</p:attrName>
                                        </p:attrNameLst>
                                      </p:cBhvr>
                                      <p:to>
                                        <p:strVal val="visible"/>
                                      </p:to>
                                    </p:set>
                                    <p:animEffect transition="in" filter="fade">
                                      <p:cBhvr>
                                        <p:cTn id="30" dur="1000"/>
                                        <p:tgtEl>
                                          <p:spTgt spid="6">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animEffect transition="in" filter="fade">
                                      <p:cBhvr>
                                        <p:cTn id="33" dur="1000"/>
                                        <p:tgtEl>
                                          <p:spTgt spid="6">
                                            <p:txEl>
                                              <p:pRg st="1" end="1"/>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xEl>
                                              <p:pRg st="2" end="2"/>
                                            </p:txEl>
                                          </p:spTgt>
                                        </p:tgtEl>
                                        <p:attrNameLst>
                                          <p:attrName>style.visibility</p:attrName>
                                        </p:attrNameLst>
                                      </p:cBhvr>
                                      <p:to>
                                        <p:strVal val="visible"/>
                                      </p:to>
                                    </p:set>
                                    <p:animEffect transition="in" filter="fade">
                                      <p:cBhvr>
                                        <p:cTn id="36" dur="1000"/>
                                        <p:tgtEl>
                                          <p:spTgt spid="6">
                                            <p:txEl>
                                              <p:pRg st="2" end="2"/>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animEffect transition="in" filter="fade">
                                      <p:cBhvr>
                                        <p:cTn id="39" dur="1000"/>
                                        <p:tgtEl>
                                          <p:spTgt spid="6">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
                                            <p:bg/>
                                          </p:spTgt>
                                        </p:tgtEl>
                                        <p:attrNameLst>
                                          <p:attrName>style.visibility</p:attrName>
                                        </p:attrNameLst>
                                      </p:cBhvr>
                                      <p:to>
                                        <p:strVal val="visible"/>
                                      </p:to>
                                    </p:set>
                                    <p:animEffect transition="in" filter="fade">
                                      <p:cBhvr>
                                        <p:cTn id="44" dur="1000"/>
                                        <p:tgtEl>
                                          <p:spTgt spid="9">
                                            <p:bg/>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9">
                                            <p:txEl>
                                              <p:pRg st="0" end="0"/>
                                            </p:txEl>
                                          </p:spTgt>
                                        </p:tgtEl>
                                        <p:attrNameLst>
                                          <p:attrName>style.visibility</p:attrName>
                                        </p:attrNameLst>
                                      </p:cBhvr>
                                      <p:to>
                                        <p:strVal val="visible"/>
                                      </p:to>
                                    </p:set>
                                    <p:animEffect transition="in" filter="fade">
                                      <p:cBhvr>
                                        <p:cTn id="47" dur="1000"/>
                                        <p:tgtEl>
                                          <p:spTgt spid="9">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9">
                                            <p:txEl>
                                              <p:pRg st="1" end="1"/>
                                            </p:txEl>
                                          </p:spTgt>
                                        </p:tgtEl>
                                        <p:attrNameLst>
                                          <p:attrName>style.visibility</p:attrName>
                                        </p:attrNameLst>
                                      </p:cBhvr>
                                      <p:to>
                                        <p:strVal val="visible"/>
                                      </p:to>
                                    </p:set>
                                    <p:animEffect transition="in" filter="fade">
                                      <p:cBhvr>
                                        <p:cTn id="50" dur="1000"/>
                                        <p:tgtEl>
                                          <p:spTgt spid="9">
                                            <p:txEl>
                                              <p:pRg st="1" end="1"/>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9">
                                            <p:txEl>
                                              <p:pRg st="2" end="2"/>
                                            </p:txEl>
                                          </p:spTgt>
                                        </p:tgtEl>
                                        <p:attrNameLst>
                                          <p:attrName>style.visibility</p:attrName>
                                        </p:attrNameLst>
                                      </p:cBhvr>
                                      <p:to>
                                        <p:strVal val="visible"/>
                                      </p:to>
                                    </p:set>
                                    <p:animEffect transition="in" filter="fade">
                                      <p:cBhvr>
                                        <p:cTn id="53" dur="1000"/>
                                        <p:tgtEl>
                                          <p:spTgt spid="9">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7">
                                            <p:bg/>
                                          </p:spTgt>
                                        </p:tgtEl>
                                        <p:attrNameLst>
                                          <p:attrName>style.visibility</p:attrName>
                                        </p:attrNameLst>
                                      </p:cBhvr>
                                      <p:to>
                                        <p:strVal val="visible"/>
                                      </p:to>
                                    </p:set>
                                    <p:animEffect transition="in" filter="fade">
                                      <p:cBhvr>
                                        <p:cTn id="58" dur="1000"/>
                                        <p:tgtEl>
                                          <p:spTgt spid="7">
                                            <p:bg/>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
                                            <p:txEl>
                                              <p:pRg st="0" end="0"/>
                                            </p:txEl>
                                          </p:spTgt>
                                        </p:tgtEl>
                                        <p:attrNameLst>
                                          <p:attrName>style.visibility</p:attrName>
                                        </p:attrNameLst>
                                      </p:cBhvr>
                                      <p:to>
                                        <p:strVal val="visible"/>
                                      </p:to>
                                    </p:set>
                                    <p:animEffect transition="in" filter="fade">
                                      <p:cBhvr>
                                        <p:cTn id="61" dur="1000"/>
                                        <p:tgtEl>
                                          <p:spTgt spid="7">
                                            <p:txEl>
                                              <p:pRg st="0" end="0"/>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
                                            <p:txEl>
                                              <p:pRg st="1" end="1"/>
                                            </p:txEl>
                                          </p:spTgt>
                                        </p:tgtEl>
                                        <p:attrNameLst>
                                          <p:attrName>style.visibility</p:attrName>
                                        </p:attrNameLst>
                                      </p:cBhvr>
                                      <p:to>
                                        <p:strVal val="visible"/>
                                      </p:to>
                                    </p:set>
                                    <p:animEffect transition="in" filter="fade">
                                      <p:cBhvr>
                                        <p:cTn id="64" dur="1000"/>
                                        <p:tgtEl>
                                          <p:spTgt spid="7">
                                            <p:txEl>
                                              <p:pRg st="1" end="1"/>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
                                            <p:txEl>
                                              <p:pRg st="2" end="2"/>
                                            </p:txEl>
                                          </p:spTgt>
                                        </p:tgtEl>
                                        <p:attrNameLst>
                                          <p:attrName>style.visibility</p:attrName>
                                        </p:attrNameLst>
                                      </p:cBhvr>
                                      <p:to>
                                        <p:strVal val="visible"/>
                                      </p:to>
                                    </p:set>
                                    <p:animEffect transition="in" filter="fade">
                                      <p:cBhvr>
                                        <p:cTn id="67" dur="1000"/>
                                        <p:tgtEl>
                                          <p:spTgt spid="7">
                                            <p:txEl>
                                              <p:pRg st="2" end="2"/>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7">
                                            <p:txEl>
                                              <p:pRg st="3" end="3"/>
                                            </p:txEl>
                                          </p:spTgt>
                                        </p:tgtEl>
                                        <p:attrNameLst>
                                          <p:attrName>style.visibility</p:attrName>
                                        </p:attrNameLst>
                                      </p:cBhvr>
                                      <p:to>
                                        <p:strVal val="visible"/>
                                      </p:to>
                                    </p:set>
                                    <p:animEffect transition="in" filter="fade">
                                      <p:cBhvr>
                                        <p:cTn id="70" dur="1000"/>
                                        <p:tgtEl>
                                          <p:spTgt spid="7">
                                            <p:txEl>
                                              <p:pRg st="3" end="3"/>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7">
                                            <p:txEl>
                                              <p:pRg st="4" end="4"/>
                                            </p:txEl>
                                          </p:spTgt>
                                        </p:tgtEl>
                                        <p:attrNameLst>
                                          <p:attrName>style.visibility</p:attrName>
                                        </p:attrNameLst>
                                      </p:cBhvr>
                                      <p:to>
                                        <p:strVal val="visible"/>
                                      </p:to>
                                    </p:set>
                                    <p:animEffect transition="in" filter="fade">
                                      <p:cBhvr>
                                        <p:cTn id="73" dur="1000"/>
                                        <p:tgtEl>
                                          <p:spTgt spid="7">
                                            <p:txEl>
                                              <p:pRg st="4" end="4"/>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7">
                                            <p:txEl>
                                              <p:pRg st="5" end="5"/>
                                            </p:txEl>
                                          </p:spTgt>
                                        </p:tgtEl>
                                        <p:attrNameLst>
                                          <p:attrName>style.visibility</p:attrName>
                                        </p:attrNameLst>
                                      </p:cBhvr>
                                      <p:to>
                                        <p:strVal val="visible"/>
                                      </p:to>
                                    </p:set>
                                    <p:animEffect transition="in" filter="fade">
                                      <p:cBhvr>
                                        <p:cTn id="76" dur="1000"/>
                                        <p:tgtEl>
                                          <p:spTgt spid="7">
                                            <p:txEl>
                                              <p:pRg st="5" end="5"/>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7">
                                            <p:txEl>
                                              <p:pRg st="6" end="6"/>
                                            </p:txEl>
                                          </p:spTgt>
                                        </p:tgtEl>
                                        <p:attrNameLst>
                                          <p:attrName>style.visibility</p:attrName>
                                        </p:attrNameLst>
                                      </p:cBhvr>
                                      <p:to>
                                        <p:strVal val="visible"/>
                                      </p:to>
                                    </p:set>
                                    <p:animEffect transition="in" filter="fade">
                                      <p:cBhvr>
                                        <p:cTn id="79" dur="1000"/>
                                        <p:tgtEl>
                                          <p:spTgt spid="7">
                                            <p:txEl>
                                              <p:pRg st="6" end="6"/>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7">
                                            <p:txEl>
                                              <p:pRg st="7" end="7"/>
                                            </p:txEl>
                                          </p:spTgt>
                                        </p:tgtEl>
                                        <p:attrNameLst>
                                          <p:attrName>style.visibility</p:attrName>
                                        </p:attrNameLst>
                                      </p:cBhvr>
                                      <p:to>
                                        <p:strVal val="visible"/>
                                      </p:to>
                                    </p:set>
                                    <p:animEffect transition="in" filter="fade">
                                      <p:cBhvr>
                                        <p:cTn id="82" dur="1000"/>
                                        <p:tgtEl>
                                          <p:spTgt spid="7">
                                            <p:txEl>
                                              <p:pRg st="7" end="7"/>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7">
                                            <p:txEl>
                                              <p:pRg st="8" end="8"/>
                                            </p:txEl>
                                          </p:spTgt>
                                        </p:tgtEl>
                                        <p:attrNameLst>
                                          <p:attrName>style.visibility</p:attrName>
                                        </p:attrNameLst>
                                      </p:cBhvr>
                                      <p:to>
                                        <p:strVal val="visible"/>
                                      </p:to>
                                    </p:set>
                                    <p:animEffect transition="in" filter="fade">
                                      <p:cBhvr>
                                        <p:cTn id="85" dur="1000"/>
                                        <p:tgtEl>
                                          <p:spTgt spid="7">
                                            <p:txEl>
                                              <p:pRg st="8" end="8"/>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8">
                                            <p:bg/>
                                          </p:spTgt>
                                        </p:tgtEl>
                                        <p:attrNameLst>
                                          <p:attrName>style.visibility</p:attrName>
                                        </p:attrNameLst>
                                      </p:cBhvr>
                                      <p:to>
                                        <p:strVal val="visible"/>
                                      </p:to>
                                    </p:set>
                                    <p:animEffect transition="in" filter="fade">
                                      <p:cBhvr>
                                        <p:cTn id="90" dur="1000"/>
                                        <p:tgtEl>
                                          <p:spTgt spid="8">
                                            <p:bg/>
                                          </p:spTgt>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8">
                                            <p:txEl>
                                              <p:pRg st="0" end="0"/>
                                            </p:txEl>
                                          </p:spTgt>
                                        </p:tgtEl>
                                        <p:attrNameLst>
                                          <p:attrName>style.visibility</p:attrName>
                                        </p:attrNameLst>
                                      </p:cBhvr>
                                      <p:to>
                                        <p:strVal val="visible"/>
                                      </p:to>
                                    </p:set>
                                    <p:animEffect transition="in" filter="fade">
                                      <p:cBhvr>
                                        <p:cTn id="93" dur="1000"/>
                                        <p:tgtEl>
                                          <p:spTgt spid="8">
                                            <p:txEl>
                                              <p:pRg st="0" end="0"/>
                                            </p:txEl>
                                          </p:spTgt>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8">
                                            <p:txEl>
                                              <p:pRg st="1" end="1"/>
                                            </p:txEl>
                                          </p:spTgt>
                                        </p:tgtEl>
                                        <p:attrNameLst>
                                          <p:attrName>style.visibility</p:attrName>
                                        </p:attrNameLst>
                                      </p:cBhvr>
                                      <p:to>
                                        <p:strVal val="visible"/>
                                      </p:to>
                                    </p:set>
                                    <p:animEffect transition="in" filter="fade">
                                      <p:cBhvr>
                                        <p:cTn id="96" dur="10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P spid="6" grpId="0" build="allAtOnce" animBg="1"/>
      <p:bldP spid="7" grpId="0" build="allAtOnce" animBg="1"/>
      <p:bldP spid="8" grpId="0" build="allAtOnce" animBg="1"/>
      <p:bldP spid="9" grpId="0" build="allAtOnce"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179512" y="382012"/>
            <a:ext cx="8784976" cy="609397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S" sz="2600" u="sng" dirty="0">
                <a:latin typeface="+mj-lt"/>
              </a:rPr>
              <a:t>Nómina 3.</a:t>
            </a:r>
            <a:r>
              <a:rPr lang="es-ES" sz="2600" b="1" dirty="0">
                <a:latin typeface="+mj-lt"/>
              </a:rPr>
              <a:t> </a:t>
            </a:r>
            <a:br>
              <a:rPr lang="es-ES" sz="2600" u="sng" dirty="0">
                <a:latin typeface="+mj-lt"/>
              </a:rPr>
            </a:br>
            <a:r>
              <a:rPr lang="es-ES" sz="2600" u="sng" dirty="0">
                <a:latin typeface="+mj-lt"/>
              </a:rPr>
              <a:t>Marisa</a:t>
            </a:r>
            <a:r>
              <a:rPr lang="es-ES" sz="2600" dirty="0">
                <a:latin typeface="+mj-lt"/>
              </a:rPr>
              <a:t>. Contrato indefinido.</a:t>
            </a:r>
            <a:r>
              <a:rPr lang="es-ES" sz="2600" dirty="0"/>
              <a:t> Mes de Junio. Cobra paga extraordinaria. Conceptos:</a:t>
            </a:r>
            <a:endParaRPr lang="es-ES" sz="2600" dirty="0">
              <a:latin typeface="+mj-lt"/>
            </a:endParaRPr>
          </a:p>
          <a:p>
            <a:pPr marL="457200" indent="-457200">
              <a:buFont typeface="Arial" panose="020B0604020202020204" pitchFamily="34" charset="0"/>
              <a:buChar char="•"/>
            </a:pPr>
            <a:r>
              <a:rPr lang="es-ES" sz="2600" dirty="0">
                <a:latin typeface="+mj-lt"/>
              </a:rPr>
              <a:t>Salario base: 1800€.</a:t>
            </a:r>
          </a:p>
          <a:p>
            <a:pPr marL="457200" indent="-457200">
              <a:buFont typeface="Arial" panose="020B0604020202020204" pitchFamily="34" charset="0"/>
              <a:buChar char="•"/>
            </a:pPr>
            <a:r>
              <a:rPr lang="es-ES" sz="2600" dirty="0">
                <a:latin typeface="+mj-lt"/>
              </a:rPr>
              <a:t>Antigüedad: 90€ </a:t>
            </a:r>
          </a:p>
          <a:p>
            <a:pPr marL="457200" indent="-457200">
              <a:buFont typeface="Arial" panose="020B0604020202020204" pitchFamily="34" charset="0"/>
              <a:buChar char="•"/>
            </a:pPr>
            <a:r>
              <a:rPr lang="es-ES" sz="2600" dirty="0">
                <a:latin typeface="+mj-lt"/>
              </a:rPr>
              <a:t>Plus festivos: 2 festivos trabajados, cada uno a 40€.</a:t>
            </a:r>
          </a:p>
          <a:p>
            <a:pPr marL="457200" indent="-457200">
              <a:buFont typeface="Arial" panose="020B0604020202020204" pitchFamily="34" charset="0"/>
              <a:buChar char="•"/>
            </a:pPr>
            <a:r>
              <a:rPr lang="es-ES" sz="2600" dirty="0">
                <a:latin typeface="+mj-lt"/>
              </a:rPr>
              <a:t>Plus de productividad: 145€</a:t>
            </a:r>
          </a:p>
          <a:p>
            <a:pPr marL="457200" indent="-457200">
              <a:buFont typeface="Arial" panose="020B0604020202020204" pitchFamily="34" charset="0"/>
              <a:buChar char="•"/>
            </a:pPr>
            <a:r>
              <a:rPr lang="es-ES" sz="2600" dirty="0">
                <a:latin typeface="+mj-lt"/>
              </a:rPr>
              <a:t>Horas extraordinarias normales: 67,50€.</a:t>
            </a:r>
          </a:p>
          <a:p>
            <a:pPr marL="457200" indent="-457200">
              <a:buFont typeface="Arial" panose="020B0604020202020204" pitchFamily="34" charset="0"/>
              <a:buChar char="•"/>
            </a:pPr>
            <a:r>
              <a:rPr lang="es-ES" sz="2600" dirty="0">
                <a:latin typeface="+mj-lt"/>
              </a:rPr>
              <a:t>Horas extraordinarias de fuerza mayor: 33,75€.</a:t>
            </a:r>
          </a:p>
          <a:p>
            <a:pPr marL="457200" indent="-457200">
              <a:buFont typeface="Arial" panose="020B0604020202020204" pitchFamily="34" charset="0"/>
              <a:buChar char="•"/>
            </a:pPr>
            <a:r>
              <a:rPr lang="es-ES" sz="2600" dirty="0">
                <a:latin typeface="+mj-lt"/>
              </a:rPr>
              <a:t>Cobra la paga extraordinaria de verano.</a:t>
            </a:r>
          </a:p>
          <a:p>
            <a:pPr marL="514350" indent="-514350">
              <a:buFont typeface="+mj-lt"/>
              <a:buAutoNum type="alphaLcParenR"/>
            </a:pPr>
            <a:r>
              <a:rPr lang="es-ES" sz="2600" dirty="0">
                <a:latin typeface="+mj-lt"/>
              </a:rPr>
              <a:t>Tiene derecho a dos pagas extraordinarias al año por valor de Salario Base + antigüedad cada una.</a:t>
            </a:r>
          </a:p>
          <a:p>
            <a:pPr marL="514350" indent="-514350">
              <a:buFont typeface="+mj-lt"/>
              <a:buAutoNum type="alphaLcParenR"/>
            </a:pPr>
            <a:r>
              <a:rPr lang="es-ES" sz="2600" dirty="0">
                <a:latin typeface="+mj-lt"/>
              </a:rPr>
              <a:t>Retención IRPF: 12%.</a:t>
            </a:r>
          </a:p>
          <a:p>
            <a:endParaRPr lang="es-ES" sz="2600" dirty="0">
              <a:latin typeface="+mj-lt"/>
            </a:endParaRPr>
          </a:p>
          <a:p>
            <a:r>
              <a:rPr lang="es-ES" sz="2600" dirty="0">
                <a:latin typeface="+mj-lt"/>
              </a:rPr>
              <a:t>Halla el salario neto o líquido</a:t>
            </a:r>
            <a:r>
              <a:rPr lang="es-ES" sz="2600" dirty="0">
                <a:latin typeface="Candara" panose="020E0502030303020204" pitchFamily="34" charset="0"/>
              </a:rPr>
              <a:t> </a:t>
            </a:r>
          </a:p>
        </p:txBody>
      </p:sp>
    </p:spTree>
    <p:extLst>
      <p:ext uri="{BB962C8B-B14F-4D97-AF65-F5344CB8AC3E}">
        <p14:creationId xmlns:p14="http://schemas.microsoft.com/office/powerpoint/2010/main" val="2266520966"/>
      </p:ext>
    </p:extLst>
  </p:cSld>
  <p:clrMapOvr>
    <a:masterClrMapping/>
  </p:clrMapOvr>
  <p:transition spd="slow">
    <p:randomBar dir="ver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504" y="35684"/>
            <a:ext cx="8859122" cy="491114"/>
          </a:xfrm>
        </p:spPr>
        <p:txBody>
          <a:bodyPr anchor="t">
            <a:normAutofit/>
          </a:bodyPr>
          <a:lstStyle/>
          <a:p>
            <a:pPr algn="l"/>
            <a:r>
              <a:rPr lang="es-ES" sz="2000" u="sng" dirty="0"/>
              <a:t>Nómina 3.</a:t>
            </a:r>
            <a:r>
              <a:rPr lang="es-ES" sz="2000" dirty="0"/>
              <a:t> Marisa. Contrato indefinido. Mes de junio. Cobra Paga Extraordinaria.</a:t>
            </a:r>
          </a:p>
        </p:txBody>
      </p:sp>
      <p:sp>
        <p:nvSpPr>
          <p:cNvPr id="5" name="Marcador de contenido 2"/>
          <p:cNvSpPr>
            <a:spLocks noGrp="1"/>
          </p:cNvSpPr>
          <p:nvPr>
            <p:ph idx="1"/>
          </p:nvPr>
        </p:nvSpPr>
        <p:spPr>
          <a:xfrm>
            <a:off x="68078" y="476671"/>
            <a:ext cx="4431914" cy="2680309"/>
          </a:xfrm>
        </p:spPr>
        <p:style>
          <a:lnRef idx="2">
            <a:schemeClr val="accent2"/>
          </a:lnRef>
          <a:fillRef idx="1">
            <a:schemeClr val="lt1"/>
          </a:fillRef>
          <a:effectRef idx="0">
            <a:schemeClr val="accent2"/>
          </a:effectRef>
          <a:fontRef idx="minor">
            <a:schemeClr val="dk1"/>
          </a:fontRef>
        </p:style>
        <p:txBody>
          <a:bodyPr>
            <a:noAutofit/>
          </a:bodyPr>
          <a:lstStyle/>
          <a:p>
            <a:pPr marL="0" indent="0">
              <a:buNone/>
            </a:pPr>
            <a:r>
              <a:rPr lang="es-ES" sz="1800" b="1" dirty="0"/>
              <a:t>1. Calcular los devengos:</a:t>
            </a:r>
            <a:br>
              <a:rPr lang="es-ES" sz="1600" dirty="0"/>
            </a:br>
            <a:r>
              <a:rPr lang="es-ES" sz="1600" dirty="0"/>
              <a:t>- Salario base: 		1800€ </a:t>
            </a:r>
          </a:p>
          <a:p>
            <a:pPr marL="0" indent="0">
              <a:buNone/>
            </a:pPr>
            <a:r>
              <a:rPr lang="es-ES" sz="1600" dirty="0"/>
              <a:t>- Antigüedad: 		90€</a:t>
            </a:r>
          </a:p>
          <a:p>
            <a:pPr marL="0" indent="0">
              <a:buNone/>
            </a:pPr>
            <a:r>
              <a:rPr lang="es-ES" sz="1600" dirty="0"/>
              <a:t>- Plus festivo (40x2): 		80€</a:t>
            </a:r>
          </a:p>
          <a:p>
            <a:pPr marL="0" indent="0">
              <a:buNone/>
            </a:pPr>
            <a:r>
              <a:rPr lang="es-ES" sz="1600" dirty="0"/>
              <a:t>- Plus de productividad:	145€</a:t>
            </a:r>
          </a:p>
          <a:p>
            <a:pPr marL="0" indent="0">
              <a:buNone/>
            </a:pPr>
            <a:r>
              <a:rPr lang="es-ES" sz="1600" dirty="0"/>
              <a:t>- Horas </a:t>
            </a:r>
            <a:r>
              <a:rPr lang="es-ES" sz="1600" dirty="0" err="1"/>
              <a:t>extr</a:t>
            </a:r>
            <a:r>
              <a:rPr lang="es-ES" sz="1600" dirty="0"/>
              <a:t>. Normales:	67,50€</a:t>
            </a:r>
          </a:p>
          <a:p>
            <a:pPr marL="0" indent="0">
              <a:buNone/>
            </a:pPr>
            <a:r>
              <a:rPr lang="es-ES" sz="1600" dirty="0"/>
              <a:t>- Horas </a:t>
            </a:r>
            <a:r>
              <a:rPr lang="es-ES" sz="1600" dirty="0" err="1"/>
              <a:t>extr</a:t>
            </a:r>
            <a:r>
              <a:rPr lang="es-ES" sz="1600" dirty="0"/>
              <a:t>. Fuerza mayor:	33,75€</a:t>
            </a:r>
          </a:p>
          <a:p>
            <a:pPr marL="0" indent="0">
              <a:buNone/>
            </a:pPr>
            <a:r>
              <a:rPr lang="es-ES" sz="1600" dirty="0"/>
              <a:t>- </a:t>
            </a:r>
            <a:r>
              <a:rPr lang="es-ES" sz="1600"/>
              <a:t>Paga Extraordinaria </a:t>
            </a:r>
            <a:r>
              <a:rPr lang="es-ES" sz="1600" dirty="0"/>
              <a:t>Junio: 	1890€</a:t>
            </a:r>
          </a:p>
          <a:p>
            <a:pPr marL="0" indent="0">
              <a:buNone/>
            </a:pPr>
            <a:r>
              <a:rPr lang="es-ES" sz="1600" dirty="0"/>
              <a:t>- </a:t>
            </a:r>
            <a:r>
              <a:rPr lang="es-ES" sz="1600" b="1" dirty="0"/>
              <a:t>Total Devengado:		4106,25€</a:t>
            </a:r>
            <a:r>
              <a:rPr lang="es-ES" sz="1800" dirty="0"/>
              <a:t>	 </a:t>
            </a:r>
          </a:p>
        </p:txBody>
      </p:sp>
      <p:sp>
        <p:nvSpPr>
          <p:cNvPr id="6" name="Marcador de contenido 2"/>
          <p:cNvSpPr txBox="1">
            <a:spLocks/>
          </p:cNvSpPr>
          <p:nvPr/>
        </p:nvSpPr>
        <p:spPr>
          <a:xfrm>
            <a:off x="4644270" y="532414"/>
            <a:ext cx="4310136" cy="1871885"/>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buNone/>
            </a:pPr>
            <a:r>
              <a:rPr lang="es-ES" sz="1800" b="1" dirty="0"/>
              <a:t>2. Calcular las bases de cotización.</a:t>
            </a:r>
          </a:p>
          <a:p>
            <a:pPr marL="0" lvl="1" indent="0">
              <a:buNone/>
            </a:pPr>
            <a:r>
              <a:rPr lang="es-ES" sz="1800" dirty="0"/>
              <a:t>- </a:t>
            </a:r>
            <a:r>
              <a:rPr lang="es-ES" sz="1800" b="1" dirty="0"/>
              <a:t>BCCC </a:t>
            </a:r>
            <a:r>
              <a:rPr lang="es-ES" sz="1800" dirty="0"/>
              <a:t>= 1800 + 90+ 80 + 145 + 315 (PPPE) = </a:t>
            </a:r>
            <a:r>
              <a:rPr lang="es-ES" sz="1800" b="1" dirty="0"/>
              <a:t>2430€</a:t>
            </a:r>
            <a:r>
              <a:rPr lang="es-ES" sz="1800" dirty="0"/>
              <a:t> </a:t>
            </a:r>
          </a:p>
          <a:p>
            <a:pPr marL="0" lvl="1" indent="0">
              <a:buNone/>
            </a:pPr>
            <a:r>
              <a:rPr lang="es-ES" sz="1800" dirty="0"/>
              <a:t>- </a:t>
            </a:r>
            <a:r>
              <a:rPr lang="es-ES" sz="1800" b="1" dirty="0"/>
              <a:t>BCCP </a:t>
            </a:r>
            <a:r>
              <a:rPr lang="es-ES" sz="1800" dirty="0"/>
              <a:t>= 2430 + 67,50 + 33,75 = </a:t>
            </a:r>
            <a:r>
              <a:rPr lang="es-ES" sz="1800" b="1" dirty="0"/>
              <a:t>2531,25€</a:t>
            </a:r>
            <a:r>
              <a:rPr lang="es-ES" sz="1800" dirty="0"/>
              <a:t> </a:t>
            </a:r>
          </a:p>
          <a:p>
            <a:pPr marL="0" lvl="1" indent="0">
              <a:buNone/>
            </a:pPr>
            <a:r>
              <a:rPr lang="es-ES" sz="1800" dirty="0"/>
              <a:t>- </a:t>
            </a:r>
            <a:r>
              <a:rPr lang="es-ES" sz="1800" b="1" dirty="0"/>
              <a:t>BCHE </a:t>
            </a:r>
            <a:r>
              <a:rPr lang="es-ES" sz="1800" dirty="0"/>
              <a:t>= </a:t>
            </a:r>
            <a:r>
              <a:rPr lang="es-ES" sz="1800" b="1" dirty="0"/>
              <a:t>67,50€</a:t>
            </a:r>
            <a:r>
              <a:rPr lang="es-ES" sz="1800" dirty="0"/>
              <a:t> </a:t>
            </a:r>
          </a:p>
          <a:p>
            <a:pPr marL="0" lvl="1" indent="0">
              <a:buNone/>
            </a:pPr>
            <a:r>
              <a:rPr lang="es-ES" sz="1800" dirty="0"/>
              <a:t>- </a:t>
            </a:r>
            <a:r>
              <a:rPr lang="es-ES" sz="1800" b="1" dirty="0"/>
              <a:t>BCHEFM</a:t>
            </a:r>
            <a:r>
              <a:rPr lang="es-ES" sz="1800" dirty="0"/>
              <a:t> = </a:t>
            </a:r>
            <a:r>
              <a:rPr lang="es-ES" sz="1800" b="1" dirty="0"/>
              <a:t>33,75€</a:t>
            </a:r>
          </a:p>
        </p:txBody>
      </p:sp>
      <p:sp>
        <p:nvSpPr>
          <p:cNvPr id="7" name="Marcador de contenido 2"/>
          <p:cNvSpPr txBox="1">
            <a:spLocks/>
          </p:cNvSpPr>
          <p:nvPr/>
        </p:nvSpPr>
        <p:spPr>
          <a:xfrm>
            <a:off x="68078" y="3209790"/>
            <a:ext cx="5728058" cy="27715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buNone/>
            </a:pPr>
            <a:r>
              <a:rPr lang="es-ES" sz="1800" b="1" dirty="0"/>
              <a:t>3. Calcular las deducciones:</a:t>
            </a:r>
          </a:p>
          <a:p>
            <a:pPr marL="0" indent="0">
              <a:buNone/>
            </a:pPr>
            <a:r>
              <a:rPr lang="es-ES" sz="1600" u="sng" dirty="0"/>
              <a:t>Seguridad Social</a:t>
            </a:r>
            <a:r>
              <a:rPr lang="es-ES" sz="1600" dirty="0"/>
              <a:t>: </a:t>
            </a:r>
          </a:p>
          <a:p>
            <a:pPr marL="0" indent="0">
              <a:buNone/>
            </a:pPr>
            <a:r>
              <a:rPr lang="es-ES" sz="1600" dirty="0"/>
              <a:t>- Contingencias comunes: 4,7% de 2430 (BCCC) =	114,21€ </a:t>
            </a:r>
          </a:p>
          <a:p>
            <a:pPr marL="0" indent="0">
              <a:buNone/>
            </a:pPr>
            <a:r>
              <a:rPr lang="es-ES" sz="1600" dirty="0"/>
              <a:t>- Desempleo: 1,55% de 2531,25 (BCCP) =		39,23€</a:t>
            </a:r>
          </a:p>
          <a:p>
            <a:pPr marL="0" indent="0">
              <a:buNone/>
            </a:pPr>
            <a:r>
              <a:rPr lang="es-ES" sz="1600" dirty="0"/>
              <a:t>- Formación profesional: 0,10% de 2531,25 (BCCP) =	2,53€</a:t>
            </a:r>
          </a:p>
          <a:p>
            <a:pPr marL="0" indent="0">
              <a:buNone/>
            </a:pPr>
            <a:r>
              <a:rPr lang="es-ES" sz="1600" dirty="0"/>
              <a:t>- Horas </a:t>
            </a:r>
            <a:r>
              <a:rPr lang="es-ES" sz="1600" dirty="0" err="1"/>
              <a:t>extr</a:t>
            </a:r>
            <a:r>
              <a:rPr lang="es-ES" sz="1600" dirty="0"/>
              <a:t>. Normales: 4,7 % de 67,50 = 		3,17€</a:t>
            </a:r>
          </a:p>
          <a:p>
            <a:pPr marL="0" indent="0">
              <a:buNone/>
            </a:pPr>
            <a:r>
              <a:rPr lang="es-ES" sz="1600" dirty="0"/>
              <a:t>- Horas </a:t>
            </a:r>
            <a:r>
              <a:rPr lang="es-ES" sz="1600" dirty="0" err="1"/>
              <a:t>extr</a:t>
            </a:r>
            <a:r>
              <a:rPr lang="es-ES" sz="1600" dirty="0"/>
              <a:t>. Fuerza Mayor: 2% de 33,75 = 		0,68€</a:t>
            </a:r>
          </a:p>
          <a:p>
            <a:pPr marL="0" indent="0">
              <a:buNone/>
            </a:pPr>
            <a:r>
              <a:rPr lang="es-ES" sz="1600" u="sng" dirty="0"/>
              <a:t>IRPF</a:t>
            </a:r>
            <a:r>
              <a:rPr lang="es-ES" sz="1600" dirty="0"/>
              <a:t>: </a:t>
            </a:r>
          </a:p>
          <a:p>
            <a:pPr marL="0" indent="0">
              <a:buNone/>
            </a:pPr>
            <a:r>
              <a:rPr lang="es-ES" sz="1600" dirty="0"/>
              <a:t>- 12% de 4106,25 (total devengado o salario bruto) =	492,75€</a:t>
            </a:r>
          </a:p>
          <a:p>
            <a:pPr marL="0" indent="0">
              <a:buNone/>
            </a:pPr>
            <a:r>
              <a:rPr lang="es-ES" sz="1600" b="1" dirty="0"/>
              <a:t>Total Deducciones: (Seguridad Social + IRPF)	652,57€</a:t>
            </a:r>
          </a:p>
        </p:txBody>
      </p:sp>
      <p:sp>
        <p:nvSpPr>
          <p:cNvPr id="8" name="Marcador de contenido 2"/>
          <p:cNvSpPr txBox="1">
            <a:spLocks/>
          </p:cNvSpPr>
          <p:nvPr/>
        </p:nvSpPr>
        <p:spPr>
          <a:xfrm>
            <a:off x="68078" y="6041473"/>
            <a:ext cx="8859122" cy="707268"/>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buNone/>
            </a:pPr>
            <a:r>
              <a:rPr lang="es-ES" sz="1800" b="1" dirty="0"/>
              <a:t>4. Calcular el salario neto o líquido a percibir </a:t>
            </a:r>
            <a:r>
              <a:rPr lang="es-ES" sz="1800" dirty="0"/>
              <a:t>= Devengos - Deducciones </a:t>
            </a:r>
          </a:p>
          <a:p>
            <a:pPr marL="0" indent="0">
              <a:buNone/>
            </a:pPr>
            <a:r>
              <a:rPr lang="es-ES" sz="1800" dirty="0"/>
              <a:t>Líquido a percibir = 4106,25 – 652,57 = </a:t>
            </a:r>
            <a:r>
              <a:rPr lang="es-ES" sz="2400" b="1" dirty="0">
                <a:solidFill>
                  <a:srgbClr val="FF0000"/>
                </a:solidFill>
              </a:rPr>
              <a:t>3453,68€</a:t>
            </a:r>
          </a:p>
        </p:txBody>
      </p:sp>
      <p:sp>
        <p:nvSpPr>
          <p:cNvPr id="9" name="Marcador de contenido 2"/>
          <p:cNvSpPr txBox="1">
            <a:spLocks/>
          </p:cNvSpPr>
          <p:nvPr/>
        </p:nvSpPr>
        <p:spPr>
          <a:xfrm>
            <a:off x="6787118" y="2404299"/>
            <a:ext cx="2167288" cy="2105133"/>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lgn="r">
              <a:buNone/>
            </a:pPr>
            <a:r>
              <a:rPr lang="es-ES" sz="1800" b="1" dirty="0"/>
              <a:t>Parte proporcional de Pagas Extraordinarias (PPPE)</a:t>
            </a:r>
          </a:p>
          <a:p>
            <a:pPr marL="0" indent="0" algn="r">
              <a:buNone/>
            </a:pPr>
            <a:r>
              <a:rPr lang="es-ES" sz="1800" dirty="0"/>
              <a:t>Si la Paga extraordinaria = Salario Base + antigüedad, la PPPE =</a:t>
            </a:r>
            <a:r>
              <a:rPr lang="es-ES" sz="1800" b="1" dirty="0"/>
              <a:t>  </a:t>
            </a:r>
          </a:p>
          <a:p>
            <a:pPr marL="0" indent="0" algn="r">
              <a:buNone/>
            </a:pPr>
            <a:r>
              <a:rPr lang="es-ES" sz="1800" dirty="0"/>
              <a:t>(1890 x 2) / 12 = </a:t>
            </a:r>
            <a:r>
              <a:rPr lang="es-ES" sz="1800" b="1" dirty="0"/>
              <a:t>315€</a:t>
            </a:r>
          </a:p>
        </p:txBody>
      </p:sp>
    </p:spTree>
    <p:extLst>
      <p:ext uri="{BB962C8B-B14F-4D97-AF65-F5344CB8AC3E}">
        <p14:creationId xmlns:p14="http://schemas.microsoft.com/office/powerpoint/2010/main" val="428089085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500"/>
                                        <p:tgtEl>
                                          <p:spTgt spid="5">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500"/>
                                        <p:tgtEl>
                                          <p:spTgt spid="5">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500"/>
                                        <p:tgtEl>
                                          <p:spTgt spid="5">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fade">
                                      <p:cBhvr>
                                        <p:cTn id="25" dur="500"/>
                                        <p:tgtEl>
                                          <p:spTgt spid="5">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500"/>
                                        <p:tgtEl>
                                          <p:spTgt spid="5">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Effect transition="in" filter="fade">
                                      <p:cBhvr>
                                        <p:cTn id="31" dur="500"/>
                                        <p:tgtEl>
                                          <p:spTgt spid="5">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bg/>
                                          </p:spTgt>
                                        </p:tgtEl>
                                        <p:attrNameLst>
                                          <p:attrName>style.visibility</p:attrName>
                                        </p:attrNameLst>
                                      </p:cBhvr>
                                      <p:to>
                                        <p:strVal val="visible"/>
                                      </p:to>
                                    </p:set>
                                    <p:animEffect transition="in" filter="fade">
                                      <p:cBhvr>
                                        <p:cTn id="36" dur="500"/>
                                        <p:tgtEl>
                                          <p:spTgt spid="6">
                                            <p:bg/>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animEffect transition="in" filter="fade">
                                      <p:cBhvr>
                                        <p:cTn id="39" dur="500"/>
                                        <p:tgtEl>
                                          <p:spTgt spid="6">
                                            <p:txEl>
                                              <p:pRg st="0" end="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
                                            <p:txEl>
                                              <p:pRg st="1" end="1"/>
                                            </p:txEl>
                                          </p:spTgt>
                                        </p:tgtEl>
                                        <p:attrNameLst>
                                          <p:attrName>style.visibility</p:attrName>
                                        </p:attrNameLst>
                                      </p:cBhvr>
                                      <p:to>
                                        <p:strVal val="visible"/>
                                      </p:to>
                                    </p:set>
                                    <p:animEffect transition="in" filter="fade">
                                      <p:cBhvr>
                                        <p:cTn id="42" dur="500"/>
                                        <p:tgtEl>
                                          <p:spTgt spid="6">
                                            <p:txEl>
                                              <p:pRg st="1" end="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
                                            <p:txEl>
                                              <p:pRg st="2" end="2"/>
                                            </p:txEl>
                                          </p:spTgt>
                                        </p:tgtEl>
                                        <p:attrNameLst>
                                          <p:attrName>style.visibility</p:attrName>
                                        </p:attrNameLst>
                                      </p:cBhvr>
                                      <p:to>
                                        <p:strVal val="visible"/>
                                      </p:to>
                                    </p:set>
                                    <p:animEffect transition="in" filter="fade">
                                      <p:cBhvr>
                                        <p:cTn id="45" dur="500"/>
                                        <p:tgtEl>
                                          <p:spTgt spid="6">
                                            <p:txEl>
                                              <p:pRg st="2" end="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
                                            <p:txEl>
                                              <p:pRg st="3" end="3"/>
                                            </p:txEl>
                                          </p:spTgt>
                                        </p:tgtEl>
                                        <p:attrNameLst>
                                          <p:attrName>style.visibility</p:attrName>
                                        </p:attrNameLst>
                                      </p:cBhvr>
                                      <p:to>
                                        <p:strVal val="visible"/>
                                      </p:to>
                                    </p:set>
                                    <p:animEffect transition="in" filter="fade">
                                      <p:cBhvr>
                                        <p:cTn id="48" dur="500"/>
                                        <p:tgtEl>
                                          <p:spTgt spid="6">
                                            <p:txEl>
                                              <p:pRg st="3" end="3"/>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
                                            <p:txEl>
                                              <p:pRg st="4" end="4"/>
                                            </p:txEl>
                                          </p:spTgt>
                                        </p:tgtEl>
                                        <p:attrNameLst>
                                          <p:attrName>style.visibility</p:attrName>
                                        </p:attrNameLst>
                                      </p:cBhvr>
                                      <p:to>
                                        <p:strVal val="visible"/>
                                      </p:to>
                                    </p:set>
                                    <p:animEffect transition="in" filter="fade">
                                      <p:cBhvr>
                                        <p:cTn id="51" dur="500"/>
                                        <p:tgtEl>
                                          <p:spTgt spid="6">
                                            <p:txEl>
                                              <p:pRg st="4" end="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9">
                                            <p:bg/>
                                          </p:spTgt>
                                        </p:tgtEl>
                                        <p:attrNameLst>
                                          <p:attrName>style.visibility</p:attrName>
                                        </p:attrNameLst>
                                      </p:cBhvr>
                                      <p:to>
                                        <p:strVal val="visible"/>
                                      </p:to>
                                    </p:set>
                                    <p:animEffect transition="in" filter="fade">
                                      <p:cBhvr>
                                        <p:cTn id="56" dur="500"/>
                                        <p:tgtEl>
                                          <p:spTgt spid="9">
                                            <p:bg/>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9">
                                            <p:txEl>
                                              <p:pRg st="0" end="0"/>
                                            </p:txEl>
                                          </p:spTgt>
                                        </p:tgtEl>
                                        <p:attrNameLst>
                                          <p:attrName>style.visibility</p:attrName>
                                        </p:attrNameLst>
                                      </p:cBhvr>
                                      <p:to>
                                        <p:strVal val="visible"/>
                                      </p:to>
                                    </p:set>
                                    <p:animEffect transition="in" filter="fade">
                                      <p:cBhvr>
                                        <p:cTn id="59" dur="500"/>
                                        <p:tgtEl>
                                          <p:spTgt spid="9">
                                            <p:txEl>
                                              <p:pRg st="0" end="0"/>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9">
                                            <p:txEl>
                                              <p:pRg st="1" end="1"/>
                                            </p:txEl>
                                          </p:spTgt>
                                        </p:tgtEl>
                                        <p:attrNameLst>
                                          <p:attrName>style.visibility</p:attrName>
                                        </p:attrNameLst>
                                      </p:cBhvr>
                                      <p:to>
                                        <p:strVal val="visible"/>
                                      </p:to>
                                    </p:set>
                                    <p:animEffect transition="in" filter="fade">
                                      <p:cBhvr>
                                        <p:cTn id="62" dur="500"/>
                                        <p:tgtEl>
                                          <p:spTgt spid="9">
                                            <p:txEl>
                                              <p:pRg st="1" end="1"/>
                                            </p:tx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9">
                                            <p:txEl>
                                              <p:pRg st="2" end="2"/>
                                            </p:txEl>
                                          </p:spTgt>
                                        </p:tgtEl>
                                        <p:attrNameLst>
                                          <p:attrName>style.visibility</p:attrName>
                                        </p:attrNameLst>
                                      </p:cBhvr>
                                      <p:to>
                                        <p:strVal val="visible"/>
                                      </p:to>
                                    </p:set>
                                    <p:animEffect transition="in" filter="fade">
                                      <p:cBhvr>
                                        <p:cTn id="65" dur="500"/>
                                        <p:tgtEl>
                                          <p:spTgt spid="9">
                                            <p:txEl>
                                              <p:pRg st="2" end="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7">
                                            <p:bg/>
                                          </p:spTgt>
                                        </p:tgtEl>
                                        <p:attrNameLst>
                                          <p:attrName>style.visibility</p:attrName>
                                        </p:attrNameLst>
                                      </p:cBhvr>
                                      <p:to>
                                        <p:strVal val="visible"/>
                                      </p:to>
                                    </p:set>
                                    <p:animEffect transition="in" filter="fade">
                                      <p:cBhvr>
                                        <p:cTn id="70" dur="500"/>
                                        <p:tgtEl>
                                          <p:spTgt spid="7">
                                            <p:bg/>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7">
                                            <p:txEl>
                                              <p:pRg st="0" end="0"/>
                                            </p:txEl>
                                          </p:spTgt>
                                        </p:tgtEl>
                                        <p:attrNameLst>
                                          <p:attrName>style.visibility</p:attrName>
                                        </p:attrNameLst>
                                      </p:cBhvr>
                                      <p:to>
                                        <p:strVal val="visible"/>
                                      </p:to>
                                    </p:set>
                                    <p:animEffect transition="in" filter="fade">
                                      <p:cBhvr>
                                        <p:cTn id="73" dur="500"/>
                                        <p:tgtEl>
                                          <p:spTgt spid="7">
                                            <p:txEl>
                                              <p:pRg st="0" end="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7">
                                            <p:txEl>
                                              <p:pRg st="1" end="1"/>
                                            </p:txEl>
                                          </p:spTgt>
                                        </p:tgtEl>
                                        <p:attrNameLst>
                                          <p:attrName>style.visibility</p:attrName>
                                        </p:attrNameLst>
                                      </p:cBhvr>
                                      <p:to>
                                        <p:strVal val="visible"/>
                                      </p:to>
                                    </p:set>
                                    <p:animEffect transition="in" filter="fade">
                                      <p:cBhvr>
                                        <p:cTn id="76" dur="500"/>
                                        <p:tgtEl>
                                          <p:spTgt spid="7">
                                            <p:txEl>
                                              <p:pRg st="1" end="1"/>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7">
                                            <p:txEl>
                                              <p:pRg st="2" end="2"/>
                                            </p:txEl>
                                          </p:spTgt>
                                        </p:tgtEl>
                                        <p:attrNameLst>
                                          <p:attrName>style.visibility</p:attrName>
                                        </p:attrNameLst>
                                      </p:cBhvr>
                                      <p:to>
                                        <p:strVal val="visible"/>
                                      </p:to>
                                    </p:set>
                                    <p:animEffect transition="in" filter="fade">
                                      <p:cBhvr>
                                        <p:cTn id="79" dur="500"/>
                                        <p:tgtEl>
                                          <p:spTgt spid="7">
                                            <p:txEl>
                                              <p:pRg st="2" end="2"/>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7">
                                            <p:txEl>
                                              <p:pRg st="3" end="3"/>
                                            </p:txEl>
                                          </p:spTgt>
                                        </p:tgtEl>
                                        <p:attrNameLst>
                                          <p:attrName>style.visibility</p:attrName>
                                        </p:attrNameLst>
                                      </p:cBhvr>
                                      <p:to>
                                        <p:strVal val="visible"/>
                                      </p:to>
                                    </p:set>
                                    <p:animEffect transition="in" filter="fade">
                                      <p:cBhvr>
                                        <p:cTn id="82" dur="500"/>
                                        <p:tgtEl>
                                          <p:spTgt spid="7">
                                            <p:txEl>
                                              <p:pRg st="3" end="3"/>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7">
                                            <p:txEl>
                                              <p:pRg st="4" end="4"/>
                                            </p:txEl>
                                          </p:spTgt>
                                        </p:tgtEl>
                                        <p:attrNameLst>
                                          <p:attrName>style.visibility</p:attrName>
                                        </p:attrNameLst>
                                      </p:cBhvr>
                                      <p:to>
                                        <p:strVal val="visible"/>
                                      </p:to>
                                    </p:set>
                                    <p:animEffect transition="in" filter="fade">
                                      <p:cBhvr>
                                        <p:cTn id="85" dur="500"/>
                                        <p:tgtEl>
                                          <p:spTgt spid="7">
                                            <p:txEl>
                                              <p:pRg st="4" end="4"/>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7">
                                            <p:txEl>
                                              <p:pRg st="5" end="5"/>
                                            </p:txEl>
                                          </p:spTgt>
                                        </p:tgtEl>
                                        <p:attrNameLst>
                                          <p:attrName>style.visibility</p:attrName>
                                        </p:attrNameLst>
                                      </p:cBhvr>
                                      <p:to>
                                        <p:strVal val="visible"/>
                                      </p:to>
                                    </p:set>
                                    <p:animEffect transition="in" filter="fade">
                                      <p:cBhvr>
                                        <p:cTn id="88" dur="500"/>
                                        <p:tgtEl>
                                          <p:spTgt spid="7">
                                            <p:txEl>
                                              <p:pRg st="5" end="5"/>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7">
                                            <p:txEl>
                                              <p:pRg st="6" end="6"/>
                                            </p:txEl>
                                          </p:spTgt>
                                        </p:tgtEl>
                                        <p:attrNameLst>
                                          <p:attrName>style.visibility</p:attrName>
                                        </p:attrNameLst>
                                      </p:cBhvr>
                                      <p:to>
                                        <p:strVal val="visible"/>
                                      </p:to>
                                    </p:set>
                                    <p:animEffect transition="in" filter="fade">
                                      <p:cBhvr>
                                        <p:cTn id="91" dur="500"/>
                                        <p:tgtEl>
                                          <p:spTgt spid="7">
                                            <p:txEl>
                                              <p:pRg st="6" end="6"/>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7">
                                            <p:txEl>
                                              <p:pRg st="7" end="7"/>
                                            </p:txEl>
                                          </p:spTgt>
                                        </p:tgtEl>
                                        <p:attrNameLst>
                                          <p:attrName>style.visibility</p:attrName>
                                        </p:attrNameLst>
                                      </p:cBhvr>
                                      <p:to>
                                        <p:strVal val="visible"/>
                                      </p:to>
                                    </p:set>
                                    <p:animEffect transition="in" filter="fade">
                                      <p:cBhvr>
                                        <p:cTn id="94" dur="500"/>
                                        <p:tgtEl>
                                          <p:spTgt spid="7">
                                            <p:txEl>
                                              <p:pRg st="7" end="7"/>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7">
                                            <p:txEl>
                                              <p:pRg st="8" end="8"/>
                                            </p:txEl>
                                          </p:spTgt>
                                        </p:tgtEl>
                                        <p:attrNameLst>
                                          <p:attrName>style.visibility</p:attrName>
                                        </p:attrNameLst>
                                      </p:cBhvr>
                                      <p:to>
                                        <p:strVal val="visible"/>
                                      </p:to>
                                    </p:set>
                                    <p:animEffect transition="in" filter="fade">
                                      <p:cBhvr>
                                        <p:cTn id="97" dur="500"/>
                                        <p:tgtEl>
                                          <p:spTgt spid="7">
                                            <p:txEl>
                                              <p:pRg st="8" end="8"/>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
                                            <p:txEl>
                                              <p:pRg st="9" end="9"/>
                                            </p:txEl>
                                          </p:spTgt>
                                        </p:tgtEl>
                                        <p:attrNameLst>
                                          <p:attrName>style.visibility</p:attrName>
                                        </p:attrNameLst>
                                      </p:cBhvr>
                                      <p:to>
                                        <p:strVal val="visible"/>
                                      </p:to>
                                    </p:set>
                                    <p:animEffect transition="in" filter="fade">
                                      <p:cBhvr>
                                        <p:cTn id="100" dur="500"/>
                                        <p:tgtEl>
                                          <p:spTgt spid="7">
                                            <p:txEl>
                                              <p:pRg st="9" end="9"/>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8">
                                            <p:bg/>
                                          </p:spTgt>
                                        </p:tgtEl>
                                        <p:attrNameLst>
                                          <p:attrName>style.visibility</p:attrName>
                                        </p:attrNameLst>
                                      </p:cBhvr>
                                      <p:to>
                                        <p:strVal val="visible"/>
                                      </p:to>
                                    </p:set>
                                    <p:animEffect transition="in" filter="fade">
                                      <p:cBhvr>
                                        <p:cTn id="105" dur="500"/>
                                        <p:tgtEl>
                                          <p:spTgt spid="8">
                                            <p:bg/>
                                          </p:spTgt>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8">
                                            <p:txEl>
                                              <p:pRg st="0" end="0"/>
                                            </p:txEl>
                                          </p:spTgt>
                                        </p:tgtEl>
                                        <p:attrNameLst>
                                          <p:attrName>style.visibility</p:attrName>
                                        </p:attrNameLst>
                                      </p:cBhvr>
                                      <p:to>
                                        <p:strVal val="visible"/>
                                      </p:to>
                                    </p:set>
                                    <p:animEffect transition="in" filter="fade">
                                      <p:cBhvr>
                                        <p:cTn id="108" dur="500"/>
                                        <p:tgtEl>
                                          <p:spTgt spid="8">
                                            <p:txEl>
                                              <p:pRg st="0" end="0"/>
                                            </p:txEl>
                                          </p:spTgt>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8">
                                            <p:txEl>
                                              <p:pRg st="1" end="1"/>
                                            </p:txEl>
                                          </p:spTgt>
                                        </p:tgtEl>
                                        <p:attrNameLst>
                                          <p:attrName>style.visibility</p:attrName>
                                        </p:attrNameLst>
                                      </p:cBhvr>
                                      <p:to>
                                        <p:strVal val="visible"/>
                                      </p:to>
                                    </p:set>
                                    <p:animEffect transition="in" filter="fade">
                                      <p:cBhvr>
                                        <p:cTn id="111"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P spid="6" grpId="0" build="allAtOnce" animBg="1"/>
      <p:bldP spid="7" grpId="0" build="allAtOnce" animBg="1"/>
      <p:bldP spid="8" grpId="0" build="allAtOnce" animBg="1"/>
      <p:bldP spid="9" grpId="0" build="allAtOnce"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179512" y="582067"/>
            <a:ext cx="8784976" cy="569386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S" sz="2600" u="sng" dirty="0">
                <a:latin typeface="+mj-lt"/>
              </a:rPr>
              <a:t>Nómina 4.</a:t>
            </a:r>
            <a:r>
              <a:rPr lang="es-ES" sz="2600" dirty="0">
                <a:latin typeface="+mj-lt"/>
              </a:rPr>
              <a:t> A realizar en casa.</a:t>
            </a:r>
            <a:r>
              <a:rPr lang="es-ES" sz="2600" b="1" dirty="0">
                <a:latin typeface="+mj-lt"/>
              </a:rPr>
              <a:t> </a:t>
            </a:r>
            <a:br>
              <a:rPr lang="es-ES" sz="2600" u="sng" dirty="0">
                <a:latin typeface="+mj-lt"/>
              </a:rPr>
            </a:br>
            <a:r>
              <a:rPr lang="es-ES" sz="2600" u="sng" dirty="0">
                <a:latin typeface="+mj-lt"/>
              </a:rPr>
              <a:t>Ernesto</a:t>
            </a:r>
            <a:r>
              <a:rPr lang="es-ES" sz="2600" dirty="0">
                <a:latin typeface="+mj-lt"/>
              </a:rPr>
              <a:t>. Contrato indefinido.</a:t>
            </a:r>
            <a:r>
              <a:rPr lang="es-ES" sz="2600" dirty="0"/>
              <a:t> Mes de Junio. Cobra las pagas prorrateadas mes a mes.</a:t>
            </a:r>
            <a:endParaRPr lang="es-ES" sz="2600" dirty="0">
              <a:latin typeface="+mj-lt"/>
            </a:endParaRPr>
          </a:p>
          <a:p>
            <a:pPr marL="457200" indent="-457200">
              <a:buFont typeface="Arial" panose="020B0604020202020204" pitchFamily="34" charset="0"/>
              <a:buChar char="•"/>
            </a:pPr>
            <a:r>
              <a:rPr lang="es-ES" sz="2600" dirty="0">
                <a:latin typeface="+mj-lt"/>
              </a:rPr>
              <a:t>Salario base: 1500€.</a:t>
            </a:r>
          </a:p>
          <a:p>
            <a:pPr marL="457200" indent="-457200">
              <a:buFont typeface="Arial" panose="020B0604020202020204" pitchFamily="34" charset="0"/>
              <a:buChar char="•"/>
            </a:pPr>
            <a:r>
              <a:rPr lang="es-ES" sz="2600" dirty="0">
                <a:latin typeface="+mj-lt"/>
              </a:rPr>
              <a:t>Antigüedad: 75€ </a:t>
            </a:r>
          </a:p>
          <a:p>
            <a:pPr marL="457200" indent="-457200">
              <a:buFont typeface="Arial" panose="020B0604020202020204" pitchFamily="34" charset="0"/>
              <a:buChar char="•"/>
            </a:pPr>
            <a:r>
              <a:rPr lang="es-ES" sz="2600" dirty="0">
                <a:latin typeface="+mj-lt"/>
              </a:rPr>
              <a:t>Plus de idiomas: 48€.</a:t>
            </a:r>
          </a:p>
          <a:p>
            <a:pPr marL="457200" indent="-457200">
              <a:buFont typeface="Arial" panose="020B0604020202020204" pitchFamily="34" charset="0"/>
              <a:buChar char="•"/>
            </a:pPr>
            <a:r>
              <a:rPr lang="es-ES" sz="2600" dirty="0">
                <a:latin typeface="+mj-lt"/>
              </a:rPr>
              <a:t>Plus de productividad: 145€</a:t>
            </a:r>
          </a:p>
          <a:p>
            <a:pPr marL="457200" indent="-457200">
              <a:buFont typeface="Arial" panose="020B0604020202020204" pitchFamily="34" charset="0"/>
              <a:buChar char="•"/>
            </a:pPr>
            <a:r>
              <a:rPr lang="es-ES" sz="2600" dirty="0">
                <a:latin typeface="+mj-lt"/>
              </a:rPr>
              <a:t>Horas extraordinarias normales: 67,50€.</a:t>
            </a:r>
          </a:p>
          <a:p>
            <a:pPr marL="457200" indent="-457200">
              <a:buFont typeface="Arial" panose="020B0604020202020204" pitchFamily="34" charset="0"/>
              <a:buChar char="•"/>
            </a:pPr>
            <a:r>
              <a:rPr lang="es-ES" sz="2600" dirty="0">
                <a:latin typeface="+mj-lt"/>
              </a:rPr>
              <a:t>Cobra las pagas extraordinaria prorrateadas mes a mes.</a:t>
            </a:r>
          </a:p>
          <a:p>
            <a:pPr marL="457200" indent="-457200">
              <a:buFont typeface="Arial" panose="020B0604020202020204" pitchFamily="34" charset="0"/>
              <a:buChar char="•"/>
            </a:pPr>
            <a:r>
              <a:rPr lang="es-ES" sz="2600" dirty="0">
                <a:latin typeface="+mj-lt"/>
              </a:rPr>
              <a:t>Tiene derecho a dos pagas extraordinarias al año por valor de Salario Base + antigüedad cada una.</a:t>
            </a:r>
          </a:p>
          <a:p>
            <a:pPr marL="457200" indent="-457200">
              <a:buFont typeface="Arial" panose="020B0604020202020204" pitchFamily="34" charset="0"/>
              <a:buChar char="•"/>
            </a:pPr>
            <a:r>
              <a:rPr lang="es-ES" sz="2600" dirty="0">
                <a:latin typeface="+mj-lt"/>
              </a:rPr>
              <a:t>Retención IRPF: 10%.</a:t>
            </a:r>
          </a:p>
          <a:p>
            <a:endParaRPr lang="es-ES" sz="2600" dirty="0">
              <a:latin typeface="+mj-lt"/>
            </a:endParaRPr>
          </a:p>
          <a:p>
            <a:r>
              <a:rPr lang="es-ES" sz="2600" dirty="0">
                <a:latin typeface="+mj-lt"/>
              </a:rPr>
              <a:t>Halla el salario neto o líquido</a:t>
            </a:r>
            <a:r>
              <a:rPr lang="es-ES" sz="2600" dirty="0">
                <a:latin typeface="Candara" panose="020E0502030303020204" pitchFamily="34" charset="0"/>
              </a:rPr>
              <a:t> </a:t>
            </a:r>
          </a:p>
        </p:txBody>
      </p:sp>
    </p:spTree>
    <p:extLst>
      <p:ext uri="{BB962C8B-B14F-4D97-AF65-F5344CB8AC3E}">
        <p14:creationId xmlns:p14="http://schemas.microsoft.com/office/powerpoint/2010/main" val="1055610142"/>
      </p:ext>
    </p:extLst>
  </p:cSld>
  <p:clrMapOvr>
    <a:masterClrMapping/>
  </p:clrMapOvr>
  <p:transition spd="slow">
    <p:randomBar dir="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504" y="35684"/>
            <a:ext cx="8859122" cy="491114"/>
          </a:xfrm>
        </p:spPr>
        <p:txBody>
          <a:bodyPr anchor="t">
            <a:normAutofit/>
          </a:bodyPr>
          <a:lstStyle/>
          <a:p>
            <a:pPr algn="l"/>
            <a:r>
              <a:rPr lang="es-ES" sz="2000" u="sng" dirty="0"/>
              <a:t>Nómina 4.</a:t>
            </a:r>
            <a:r>
              <a:rPr lang="es-ES" sz="2000" dirty="0"/>
              <a:t> Ernesto. Contrato indefinido. Cobra Pagas Prorrateadas.</a:t>
            </a:r>
          </a:p>
        </p:txBody>
      </p:sp>
      <p:sp>
        <p:nvSpPr>
          <p:cNvPr id="5" name="Marcador de contenido 2"/>
          <p:cNvSpPr>
            <a:spLocks noGrp="1"/>
          </p:cNvSpPr>
          <p:nvPr>
            <p:ph idx="1"/>
          </p:nvPr>
        </p:nvSpPr>
        <p:spPr>
          <a:xfrm>
            <a:off x="68078" y="476671"/>
            <a:ext cx="4431914" cy="2680309"/>
          </a:xfrm>
        </p:spPr>
        <p:style>
          <a:lnRef idx="2">
            <a:schemeClr val="accent2"/>
          </a:lnRef>
          <a:fillRef idx="1">
            <a:schemeClr val="lt1"/>
          </a:fillRef>
          <a:effectRef idx="0">
            <a:schemeClr val="accent2"/>
          </a:effectRef>
          <a:fontRef idx="minor">
            <a:schemeClr val="dk1"/>
          </a:fontRef>
        </p:style>
        <p:txBody>
          <a:bodyPr>
            <a:noAutofit/>
          </a:bodyPr>
          <a:lstStyle/>
          <a:p>
            <a:pPr marL="0" indent="0">
              <a:buNone/>
            </a:pPr>
            <a:r>
              <a:rPr lang="es-ES" sz="1800" b="1" dirty="0"/>
              <a:t>1. Calcular los devengos:</a:t>
            </a:r>
            <a:br>
              <a:rPr lang="es-ES" sz="1800" dirty="0"/>
            </a:br>
            <a:r>
              <a:rPr lang="es-ES" sz="1800" dirty="0"/>
              <a:t>- Salario base: 		1500€ </a:t>
            </a:r>
          </a:p>
          <a:p>
            <a:pPr marL="0" indent="0">
              <a:buNone/>
            </a:pPr>
            <a:r>
              <a:rPr lang="es-ES" sz="1800" dirty="0"/>
              <a:t>- Antigüedad: 		75€</a:t>
            </a:r>
          </a:p>
          <a:p>
            <a:pPr marL="0" indent="0">
              <a:buNone/>
            </a:pPr>
            <a:r>
              <a:rPr lang="es-ES" sz="1800" dirty="0"/>
              <a:t>- Plus idiomas: 		48€</a:t>
            </a:r>
          </a:p>
          <a:p>
            <a:pPr marL="0" indent="0">
              <a:buNone/>
            </a:pPr>
            <a:r>
              <a:rPr lang="es-ES" sz="1800" dirty="0"/>
              <a:t>- Plus de productividad:	145€</a:t>
            </a:r>
          </a:p>
          <a:p>
            <a:pPr marL="0" indent="0">
              <a:buNone/>
            </a:pPr>
            <a:r>
              <a:rPr lang="es-ES" sz="1800" dirty="0"/>
              <a:t>- Horas </a:t>
            </a:r>
            <a:r>
              <a:rPr lang="es-ES" sz="1800" dirty="0" err="1"/>
              <a:t>extr</a:t>
            </a:r>
            <a:r>
              <a:rPr lang="es-ES" sz="1800" dirty="0"/>
              <a:t>. Normales:	67,50€</a:t>
            </a:r>
          </a:p>
          <a:p>
            <a:pPr marL="0" indent="0">
              <a:buNone/>
            </a:pPr>
            <a:r>
              <a:rPr lang="es-ES" sz="1800" dirty="0"/>
              <a:t>- Pagas Prorrateadas: 	262,50€</a:t>
            </a:r>
          </a:p>
          <a:p>
            <a:pPr marL="0" indent="0">
              <a:buNone/>
            </a:pPr>
            <a:r>
              <a:rPr lang="es-ES" sz="1800" dirty="0"/>
              <a:t>- </a:t>
            </a:r>
            <a:r>
              <a:rPr lang="es-ES" sz="1800" b="1" dirty="0"/>
              <a:t>Total Devengado:		2098€</a:t>
            </a:r>
            <a:r>
              <a:rPr lang="es-ES" sz="1800" dirty="0"/>
              <a:t>	 </a:t>
            </a:r>
          </a:p>
        </p:txBody>
      </p:sp>
      <p:sp>
        <p:nvSpPr>
          <p:cNvPr id="6" name="Marcador de contenido 2"/>
          <p:cNvSpPr txBox="1">
            <a:spLocks/>
          </p:cNvSpPr>
          <p:nvPr/>
        </p:nvSpPr>
        <p:spPr>
          <a:xfrm>
            <a:off x="4644270" y="532414"/>
            <a:ext cx="4310136" cy="1871885"/>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buNone/>
            </a:pPr>
            <a:r>
              <a:rPr lang="es-ES" sz="1800" b="1" dirty="0"/>
              <a:t>2. Calcular las bases de cotización.</a:t>
            </a:r>
          </a:p>
          <a:p>
            <a:pPr marL="0" lvl="1" indent="0">
              <a:buNone/>
            </a:pPr>
            <a:r>
              <a:rPr lang="es-ES" sz="1800" dirty="0"/>
              <a:t>- </a:t>
            </a:r>
            <a:r>
              <a:rPr lang="es-ES" sz="1800" b="1" dirty="0"/>
              <a:t>BCCC </a:t>
            </a:r>
            <a:r>
              <a:rPr lang="es-ES" sz="1800" dirty="0"/>
              <a:t>= 1500 + 75+ 48 + 145 + 262,50 (PPPE) = </a:t>
            </a:r>
            <a:r>
              <a:rPr lang="es-ES" sz="1800" b="1" dirty="0"/>
              <a:t>2030,50€</a:t>
            </a:r>
            <a:r>
              <a:rPr lang="es-ES" sz="1800" dirty="0"/>
              <a:t> </a:t>
            </a:r>
          </a:p>
          <a:p>
            <a:pPr marL="0" lvl="1" indent="0">
              <a:buNone/>
            </a:pPr>
            <a:r>
              <a:rPr lang="es-ES" sz="1800" dirty="0"/>
              <a:t>- </a:t>
            </a:r>
            <a:r>
              <a:rPr lang="es-ES" sz="1800" b="1" dirty="0"/>
              <a:t>BCCP </a:t>
            </a:r>
            <a:r>
              <a:rPr lang="es-ES" sz="1800" dirty="0"/>
              <a:t>= 2030,50 + 67,50 = </a:t>
            </a:r>
            <a:r>
              <a:rPr lang="es-ES" sz="1800" b="1" dirty="0"/>
              <a:t>2098€</a:t>
            </a:r>
            <a:r>
              <a:rPr lang="es-ES" sz="1800" dirty="0"/>
              <a:t> </a:t>
            </a:r>
          </a:p>
          <a:p>
            <a:pPr marL="0" lvl="1" indent="0">
              <a:buNone/>
            </a:pPr>
            <a:r>
              <a:rPr lang="es-ES" sz="1800" dirty="0"/>
              <a:t>- </a:t>
            </a:r>
            <a:r>
              <a:rPr lang="es-ES" sz="1800" b="1" dirty="0"/>
              <a:t>BCHE </a:t>
            </a:r>
            <a:r>
              <a:rPr lang="es-ES" sz="1800" dirty="0"/>
              <a:t>= </a:t>
            </a:r>
            <a:r>
              <a:rPr lang="es-ES" sz="1800" b="1" dirty="0"/>
              <a:t>67,50€</a:t>
            </a:r>
            <a:r>
              <a:rPr lang="es-ES" sz="1800" dirty="0"/>
              <a:t> </a:t>
            </a:r>
          </a:p>
        </p:txBody>
      </p:sp>
      <p:sp>
        <p:nvSpPr>
          <p:cNvPr id="7" name="Marcador de contenido 2"/>
          <p:cNvSpPr txBox="1">
            <a:spLocks/>
          </p:cNvSpPr>
          <p:nvPr/>
        </p:nvSpPr>
        <p:spPr>
          <a:xfrm>
            <a:off x="68078" y="3209790"/>
            <a:ext cx="5728058" cy="27715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buNone/>
            </a:pPr>
            <a:r>
              <a:rPr lang="es-ES" sz="1800" b="1" dirty="0"/>
              <a:t>3. Calcular las deducciones:</a:t>
            </a:r>
          </a:p>
          <a:p>
            <a:pPr marL="0" indent="0">
              <a:buNone/>
            </a:pPr>
            <a:r>
              <a:rPr lang="es-ES" sz="1600" u="sng" dirty="0"/>
              <a:t>Seguridad Social</a:t>
            </a:r>
            <a:r>
              <a:rPr lang="es-ES" sz="1600" dirty="0"/>
              <a:t>: </a:t>
            </a:r>
          </a:p>
          <a:p>
            <a:pPr marL="0" indent="0">
              <a:buNone/>
            </a:pPr>
            <a:r>
              <a:rPr lang="es-ES" sz="1600" dirty="0"/>
              <a:t>- Contingencias comunes: 4,7% de 2030,50 (BCCC) =	95,43€ </a:t>
            </a:r>
          </a:p>
          <a:p>
            <a:pPr marL="0" indent="0">
              <a:buNone/>
            </a:pPr>
            <a:r>
              <a:rPr lang="es-ES" sz="1600" dirty="0"/>
              <a:t>- Desempleo: 1,55% de 2098 (BCCP) =		32,52€</a:t>
            </a:r>
          </a:p>
          <a:p>
            <a:pPr marL="0" indent="0">
              <a:buNone/>
            </a:pPr>
            <a:r>
              <a:rPr lang="es-ES" sz="1600" dirty="0"/>
              <a:t>- Formación profesional: 0,10% de 2098 (BCCP) =	2,10€</a:t>
            </a:r>
          </a:p>
          <a:p>
            <a:pPr marL="0" indent="0">
              <a:buNone/>
            </a:pPr>
            <a:r>
              <a:rPr lang="es-ES" sz="1600" dirty="0"/>
              <a:t>- Horas </a:t>
            </a:r>
            <a:r>
              <a:rPr lang="es-ES" sz="1600" dirty="0" err="1"/>
              <a:t>extr</a:t>
            </a:r>
            <a:r>
              <a:rPr lang="es-ES" sz="1600" dirty="0"/>
              <a:t>. Normales: 4,7 % de 67,50 = 		3,17€</a:t>
            </a:r>
          </a:p>
          <a:p>
            <a:pPr marL="0" indent="0">
              <a:buNone/>
            </a:pPr>
            <a:r>
              <a:rPr lang="es-ES" sz="1600" u="sng" dirty="0"/>
              <a:t>IRPF</a:t>
            </a:r>
            <a:r>
              <a:rPr lang="es-ES" sz="1600" dirty="0"/>
              <a:t>: </a:t>
            </a:r>
          </a:p>
          <a:p>
            <a:pPr marL="0" indent="0">
              <a:buNone/>
            </a:pPr>
            <a:r>
              <a:rPr lang="es-ES" sz="1600" dirty="0"/>
              <a:t>- 10% de 2098 (total devengado o salario bruto) =	209,80€</a:t>
            </a:r>
          </a:p>
          <a:p>
            <a:pPr marL="0" indent="0">
              <a:buNone/>
            </a:pPr>
            <a:r>
              <a:rPr lang="es-ES" sz="1600" b="1" dirty="0"/>
              <a:t>Total Deducciones: (Seguridad Social + IRPF)	343,02€</a:t>
            </a:r>
          </a:p>
        </p:txBody>
      </p:sp>
      <p:sp>
        <p:nvSpPr>
          <p:cNvPr id="8" name="Marcador de contenido 2"/>
          <p:cNvSpPr txBox="1">
            <a:spLocks/>
          </p:cNvSpPr>
          <p:nvPr/>
        </p:nvSpPr>
        <p:spPr>
          <a:xfrm>
            <a:off x="68078" y="6041473"/>
            <a:ext cx="8859122" cy="707268"/>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buNone/>
            </a:pPr>
            <a:r>
              <a:rPr lang="es-ES" sz="1800" b="1" dirty="0"/>
              <a:t>4. Calcular el salario neto o líquido a percibir </a:t>
            </a:r>
            <a:r>
              <a:rPr lang="es-ES" sz="1800" dirty="0"/>
              <a:t>= Devengos - Deducciones </a:t>
            </a:r>
          </a:p>
          <a:p>
            <a:pPr marL="0" indent="0">
              <a:buNone/>
            </a:pPr>
            <a:r>
              <a:rPr lang="es-ES" sz="1800" dirty="0"/>
              <a:t>Líquido a percibir = 2098 – 343,02 = </a:t>
            </a:r>
            <a:r>
              <a:rPr lang="es-ES" sz="2400" b="1" dirty="0">
                <a:solidFill>
                  <a:srgbClr val="FF0000"/>
                </a:solidFill>
              </a:rPr>
              <a:t>1754,98€</a:t>
            </a:r>
          </a:p>
        </p:txBody>
      </p:sp>
      <p:sp>
        <p:nvSpPr>
          <p:cNvPr id="9" name="Marcador de contenido 2"/>
          <p:cNvSpPr txBox="1">
            <a:spLocks/>
          </p:cNvSpPr>
          <p:nvPr/>
        </p:nvSpPr>
        <p:spPr>
          <a:xfrm>
            <a:off x="6787118" y="2404299"/>
            <a:ext cx="2167288" cy="2105133"/>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lgn="r">
              <a:buNone/>
            </a:pPr>
            <a:r>
              <a:rPr lang="es-ES" sz="1800" b="1" dirty="0"/>
              <a:t>Parte proporcional de Pagas Extraordinarias (PPPE)</a:t>
            </a:r>
          </a:p>
          <a:p>
            <a:pPr marL="0" indent="0" algn="r">
              <a:buNone/>
            </a:pPr>
            <a:r>
              <a:rPr lang="es-ES" sz="1800" dirty="0"/>
              <a:t>Si la Paga extraordinaria = Salario Base + antigüedad, la PPPE =</a:t>
            </a:r>
            <a:r>
              <a:rPr lang="es-ES" sz="1800" b="1" dirty="0"/>
              <a:t>  </a:t>
            </a:r>
          </a:p>
          <a:p>
            <a:pPr marL="0" indent="0" algn="r">
              <a:buNone/>
            </a:pPr>
            <a:r>
              <a:rPr lang="es-ES" sz="1800" dirty="0"/>
              <a:t>(1575 x 2) / 12 = </a:t>
            </a:r>
            <a:r>
              <a:rPr lang="es-ES" sz="1800" b="1" dirty="0"/>
              <a:t>262,50€</a:t>
            </a:r>
          </a:p>
        </p:txBody>
      </p:sp>
    </p:spTree>
    <p:extLst>
      <p:ext uri="{BB962C8B-B14F-4D97-AF65-F5344CB8AC3E}">
        <p14:creationId xmlns:p14="http://schemas.microsoft.com/office/powerpoint/2010/main" val="342556530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500"/>
                                        <p:tgtEl>
                                          <p:spTgt spid="5">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500"/>
                                        <p:tgtEl>
                                          <p:spTgt spid="5">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500"/>
                                        <p:tgtEl>
                                          <p:spTgt spid="5">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fade">
                                      <p:cBhvr>
                                        <p:cTn id="25" dur="500"/>
                                        <p:tgtEl>
                                          <p:spTgt spid="5">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500"/>
                                        <p:tgtEl>
                                          <p:spTgt spid="5">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bg/>
                                          </p:spTgt>
                                        </p:tgtEl>
                                        <p:attrNameLst>
                                          <p:attrName>style.visibility</p:attrName>
                                        </p:attrNameLst>
                                      </p:cBhvr>
                                      <p:to>
                                        <p:strVal val="visible"/>
                                      </p:to>
                                    </p:set>
                                    <p:animEffect transition="in" filter="fade">
                                      <p:cBhvr>
                                        <p:cTn id="33" dur="500"/>
                                        <p:tgtEl>
                                          <p:spTgt spid="6">
                                            <p:bg/>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xEl>
                                              <p:pRg st="0" end="0"/>
                                            </p:txEl>
                                          </p:spTgt>
                                        </p:tgtEl>
                                        <p:attrNameLst>
                                          <p:attrName>style.visibility</p:attrName>
                                        </p:attrNameLst>
                                      </p:cBhvr>
                                      <p:to>
                                        <p:strVal val="visible"/>
                                      </p:to>
                                    </p:set>
                                    <p:animEffect transition="in" filter="fade">
                                      <p:cBhvr>
                                        <p:cTn id="36" dur="500"/>
                                        <p:tgtEl>
                                          <p:spTgt spid="6">
                                            <p:txEl>
                                              <p:pRg st="0" end="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animEffect transition="in" filter="fade">
                                      <p:cBhvr>
                                        <p:cTn id="39" dur="500"/>
                                        <p:tgtEl>
                                          <p:spTgt spid="6">
                                            <p:txEl>
                                              <p:pRg st="1" end="1"/>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
                                            <p:txEl>
                                              <p:pRg st="2" end="2"/>
                                            </p:txEl>
                                          </p:spTgt>
                                        </p:tgtEl>
                                        <p:attrNameLst>
                                          <p:attrName>style.visibility</p:attrName>
                                        </p:attrNameLst>
                                      </p:cBhvr>
                                      <p:to>
                                        <p:strVal val="visible"/>
                                      </p:to>
                                    </p:set>
                                    <p:animEffect transition="in" filter="fade">
                                      <p:cBhvr>
                                        <p:cTn id="42" dur="500"/>
                                        <p:tgtEl>
                                          <p:spTgt spid="6">
                                            <p:txEl>
                                              <p:pRg st="2" end="2"/>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
                                            <p:txEl>
                                              <p:pRg st="3" end="3"/>
                                            </p:txEl>
                                          </p:spTgt>
                                        </p:tgtEl>
                                        <p:attrNameLst>
                                          <p:attrName>style.visibility</p:attrName>
                                        </p:attrNameLst>
                                      </p:cBhvr>
                                      <p:to>
                                        <p:strVal val="visible"/>
                                      </p:to>
                                    </p:set>
                                    <p:animEffect transition="in" filter="fade">
                                      <p:cBhvr>
                                        <p:cTn id="45" dur="500"/>
                                        <p:tgtEl>
                                          <p:spTgt spid="6">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9">
                                            <p:bg/>
                                          </p:spTgt>
                                        </p:tgtEl>
                                        <p:attrNameLst>
                                          <p:attrName>style.visibility</p:attrName>
                                        </p:attrNameLst>
                                      </p:cBhvr>
                                      <p:to>
                                        <p:strVal val="visible"/>
                                      </p:to>
                                    </p:set>
                                    <p:animEffect transition="in" filter="fade">
                                      <p:cBhvr>
                                        <p:cTn id="50" dur="500"/>
                                        <p:tgtEl>
                                          <p:spTgt spid="9">
                                            <p:bg/>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9">
                                            <p:txEl>
                                              <p:pRg st="0" end="0"/>
                                            </p:txEl>
                                          </p:spTgt>
                                        </p:tgtEl>
                                        <p:attrNameLst>
                                          <p:attrName>style.visibility</p:attrName>
                                        </p:attrNameLst>
                                      </p:cBhvr>
                                      <p:to>
                                        <p:strVal val="visible"/>
                                      </p:to>
                                    </p:set>
                                    <p:animEffect transition="in" filter="fade">
                                      <p:cBhvr>
                                        <p:cTn id="53" dur="500"/>
                                        <p:tgtEl>
                                          <p:spTgt spid="9">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9">
                                            <p:txEl>
                                              <p:pRg st="1" end="1"/>
                                            </p:txEl>
                                          </p:spTgt>
                                        </p:tgtEl>
                                        <p:attrNameLst>
                                          <p:attrName>style.visibility</p:attrName>
                                        </p:attrNameLst>
                                      </p:cBhvr>
                                      <p:to>
                                        <p:strVal val="visible"/>
                                      </p:to>
                                    </p:set>
                                    <p:animEffect transition="in" filter="fade">
                                      <p:cBhvr>
                                        <p:cTn id="56" dur="500"/>
                                        <p:tgtEl>
                                          <p:spTgt spid="9">
                                            <p:txEl>
                                              <p:pRg st="1" end="1"/>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9">
                                            <p:txEl>
                                              <p:pRg st="2" end="2"/>
                                            </p:txEl>
                                          </p:spTgt>
                                        </p:tgtEl>
                                        <p:attrNameLst>
                                          <p:attrName>style.visibility</p:attrName>
                                        </p:attrNameLst>
                                      </p:cBhvr>
                                      <p:to>
                                        <p:strVal val="visible"/>
                                      </p:to>
                                    </p:set>
                                    <p:animEffect transition="in" filter="fade">
                                      <p:cBhvr>
                                        <p:cTn id="59" dur="500"/>
                                        <p:tgtEl>
                                          <p:spTgt spid="9">
                                            <p:txEl>
                                              <p:pRg st="2" end="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7">
                                            <p:bg/>
                                          </p:spTgt>
                                        </p:tgtEl>
                                        <p:attrNameLst>
                                          <p:attrName>style.visibility</p:attrName>
                                        </p:attrNameLst>
                                      </p:cBhvr>
                                      <p:to>
                                        <p:strVal val="visible"/>
                                      </p:to>
                                    </p:set>
                                    <p:animEffect transition="in" filter="fade">
                                      <p:cBhvr>
                                        <p:cTn id="64" dur="500"/>
                                        <p:tgtEl>
                                          <p:spTgt spid="7">
                                            <p:bg/>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
                                            <p:txEl>
                                              <p:pRg st="0" end="0"/>
                                            </p:txEl>
                                          </p:spTgt>
                                        </p:tgtEl>
                                        <p:attrNameLst>
                                          <p:attrName>style.visibility</p:attrName>
                                        </p:attrNameLst>
                                      </p:cBhvr>
                                      <p:to>
                                        <p:strVal val="visible"/>
                                      </p:to>
                                    </p:set>
                                    <p:animEffect transition="in" filter="fade">
                                      <p:cBhvr>
                                        <p:cTn id="67" dur="500"/>
                                        <p:tgtEl>
                                          <p:spTgt spid="7">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7">
                                            <p:txEl>
                                              <p:pRg st="1" end="1"/>
                                            </p:txEl>
                                          </p:spTgt>
                                        </p:tgtEl>
                                        <p:attrNameLst>
                                          <p:attrName>style.visibility</p:attrName>
                                        </p:attrNameLst>
                                      </p:cBhvr>
                                      <p:to>
                                        <p:strVal val="visible"/>
                                      </p:to>
                                    </p:set>
                                    <p:animEffect transition="in" filter="fade">
                                      <p:cBhvr>
                                        <p:cTn id="70" dur="500"/>
                                        <p:tgtEl>
                                          <p:spTgt spid="7">
                                            <p:txEl>
                                              <p:pRg st="1" end="1"/>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7">
                                            <p:txEl>
                                              <p:pRg st="2" end="2"/>
                                            </p:txEl>
                                          </p:spTgt>
                                        </p:tgtEl>
                                        <p:attrNameLst>
                                          <p:attrName>style.visibility</p:attrName>
                                        </p:attrNameLst>
                                      </p:cBhvr>
                                      <p:to>
                                        <p:strVal val="visible"/>
                                      </p:to>
                                    </p:set>
                                    <p:animEffect transition="in" filter="fade">
                                      <p:cBhvr>
                                        <p:cTn id="73" dur="500"/>
                                        <p:tgtEl>
                                          <p:spTgt spid="7">
                                            <p:txEl>
                                              <p:pRg st="2" end="2"/>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7">
                                            <p:txEl>
                                              <p:pRg st="3" end="3"/>
                                            </p:txEl>
                                          </p:spTgt>
                                        </p:tgtEl>
                                        <p:attrNameLst>
                                          <p:attrName>style.visibility</p:attrName>
                                        </p:attrNameLst>
                                      </p:cBhvr>
                                      <p:to>
                                        <p:strVal val="visible"/>
                                      </p:to>
                                    </p:set>
                                    <p:animEffect transition="in" filter="fade">
                                      <p:cBhvr>
                                        <p:cTn id="76" dur="500"/>
                                        <p:tgtEl>
                                          <p:spTgt spid="7">
                                            <p:txEl>
                                              <p:pRg st="3" end="3"/>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7">
                                            <p:txEl>
                                              <p:pRg st="4" end="4"/>
                                            </p:txEl>
                                          </p:spTgt>
                                        </p:tgtEl>
                                        <p:attrNameLst>
                                          <p:attrName>style.visibility</p:attrName>
                                        </p:attrNameLst>
                                      </p:cBhvr>
                                      <p:to>
                                        <p:strVal val="visible"/>
                                      </p:to>
                                    </p:set>
                                    <p:animEffect transition="in" filter="fade">
                                      <p:cBhvr>
                                        <p:cTn id="79" dur="500"/>
                                        <p:tgtEl>
                                          <p:spTgt spid="7">
                                            <p:txEl>
                                              <p:pRg st="4" end="4"/>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7">
                                            <p:txEl>
                                              <p:pRg st="5" end="5"/>
                                            </p:txEl>
                                          </p:spTgt>
                                        </p:tgtEl>
                                        <p:attrNameLst>
                                          <p:attrName>style.visibility</p:attrName>
                                        </p:attrNameLst>
                                      </p:cBhvr>
                                      <p:to>
                                        <p:strVal val="visible"/>
                                      </p:to>
                                    </p:set>
                                    <p:animEffect transition="in" filter="fade">
                                      <p:cBhvr>
                                        <p:cTn id="82" dur="500"/>
                                        <p:tgtEl>
                                          <p:spTgt spid="7">
                                            <p:txEl>
                                              <p:pRg st="5" end="5"/>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7">
                                            <p:txEl>
                                              <p:pRg st="6" end="6"/>
                                            </p:txEl>
                                          </p:spTgt>
                                        </p:tgtEl>
                                        <p:attrNameLst>
                                          <p:attrName>style.visibility</p:attrName>
                                        </p:attrNameLst>
                                      </p:cBhvr>
                                      <p:to>
                                        <p:strVal val="visible"/>
                                      </p:to>
                                    </p:set>
                                    <p:animEffect transition="in" filter="fade">
                                      <p:cBhvr>
                                        <p:cTn id="85" dur="500"/>
                                        <p:tgtEl>
                                          <p:spTgt spid="7">
                                            <p:txEl>
                                              <p:pRg st="6" end="6"/>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7">
                                            <p:txEl>
                                              <p:pRg st="7" end="7"/>
                                            </p:txEl>
                                          </p:spTgt>
                                        </p:tgtEl>
                                        <p:attrNameLst>
                                          <p:attrName>style.visibility</p:attrName>
                                        </p:attrNameLst>
                                      </p:cBhvr>
                                      <p:to>
                                        <p:strVal val="visible"/>
                                      </p:to>
                                    </p:set>
                                    <p:animEffect transition="in" filter="fade">
                                      <p:cBhvr>
                                        <p:cTn id="88" dur="500"/>
                                        <p:tgtEl>
                                          <p:spTgt spid="7">
                                            <p:txEl>
                                              <p:pRg st="7" end="7"/>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7">
                                            <p:txEl>
                                              <p:pRg st="8" end="8"/>
                                            </p:txEl>
                                          </p:spTgt>
                                        </p:tgtEl>
                                        <p:attrNameLst>
                                          <p:attrName>style.visibility</p:attrName>
                                        </p:attrNameLst>
                                      </p:cBhvr>
                                      <p:to>
                                        <p:strVal val="visible"/>
                                      </p:to>
                                    </p:set>
                                    <p:animEffect transition="in" filter="fade">
                                      <p:cBhvr>
                                        <p:cTn id="91" dur="500"/>
                                        <p:tgtEl>
                                          <p:spTgt spid="7">
                                            <p:txEl>
                                              <p:pRg st="8" end="8"/>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8">
                                            <p:bg/>
                                          </p:spTgt>
                                        </p:tgtEl>
                                        <p:attrNameLst>
                                          <p:attrName>style.visibility</p:attrName>
                                        </p:attrNameLst>
                                      </p:cBhvr>
                                      <p:to>
                                        <p:strVal val="visible"/>
                                      </p:to>
                                    </p:set>
                                    <p:animEffect transition="in" filter="fade">
                                      <p:cBhvr>
                                        <p:cTn id="96" dur="500"/>
                                        <p:tgtEl>
                                          <p:spTgt spid="8">
                                            <p:bg/>
                                          </p:spTgt>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8">
                                            <p:txEl>
                                              <p:pRg st="0" end="0"/>
                                            </p:txEl>
                                          </p:spTgt>
                                        </p:tgtEl>
                                        <p:attrNameLst>
                                          <p:attrName>style.visibility</p:attrName>
                                        </p:attrNameLst>
                                      </p:cBhvr>
                                      <p:to>
                                        <p:strVal val="visible"/>
                                      </p:to>
                                    </p:set>
                                    <p:animEffect transition="in" filter="fade">
                                      <p:cBhvr>
                                        <p:cTn id="99" dur="500"/>
                                        <p:tgtEl>
                                          <p:spTgt spid="8">
                                            <p:txEl>
                                              <p:pRg st="0" end="0"/>
                                            </p:txEl>
                                          </p:spTgt>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8">
                                            <p:txEl>
                                              <p:pRg st="1" end="1"/>
                                            </p:txEl>
                                          </p:spTgt>
                                        </p:tgtEl>
                                        <p:attrNameLst>
                                          <p:attrName>style.visibility</p:attrName>
                                        </p:attrNameLst>
                                      </p:cBhvr>
                                      <p:to>
                                        <p:strVal val="visible"/>
                                      </p:to>
                                    </p:set>
                                    <p:animEffect transition="in" filter="fade">
                                      <p:cBhvr>
                                        <p:cTn id="10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P spid="6" grpId="0" build="allAtOnce" animBg="1"/>
      <p:bldP spid="7" grpId="0" build="allAtOnce" animBg="1"/>
      <p:bldP spid="8" grpId="0" build="allAtOnce" animBg="1"/>
      <p:bldP spid="9" grpId="0" build="allAtOnce"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15516" y="197346"/>
            <a:ext cx="8712968" cy="646330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lvl="0"/>
            <a:r>
              <a:rPr lang="es-ES" b="1" u="sng" dirty="0">
                <a:latin typeface="+mj-lt"/>
              </a:rPr>
              <a:t>Nómina 5.</a:t>
            </a:r>
            <a:r>
              <a:rPr lang="es-ES" b="1" dirty="0">
                <a:latin typeface="+mj-lt"/>
              </a:rPr>
              <a:t> A realizar en casa. </a:t>
            </a:r>
            <a:br>
              <a:rPr lang="es-ES" u="sng" dirty="0">
                <a:latin typeface="+mj-lt"/>
              </a:rPr>
            </a:br>
            <a:r>
              <a:rPr lang="es-ES" dirty="0">
                <a:solidFill>
                  <a:srgbClr val="FF0000"/>
                </a:solidFill>
                <a:latin typeface="+mj-lt"/>
              </a:rPr>
              <a:t>Felisa: CONTRATO TEMPORAL</a:t>
            </a:r>
            <a:r>
              <a:rPr lang="es-ES" dirty="0">
                <a:solidFill>
                  <a:srgbClr val="FF0000"/>
                </a:solidFill>
              </a:rPr>
              <a:t>. Grupo de cotización 3. Nómina mes de Abril. Antigüedad en la empresa: desde el 1 de Marzo de 2017.</a:t>
            </a:r>
          </a:p>
          <a:p>
            <a:r>
              <a:rPr lang="es-ES" b="1" dirty="0">
                <a:latin typeface="+mj-lt"/>
              </a:rPr>
              <a:t>CONCEPTOS:</a:t>
            </a:r>
            <a:r>
              <a:rPr lang="es-ES" dirty="0">
                <a:latin typeface="+mj-lt"/>
              </a:rPr>
              <a:t> </a:t>
            </a:r>
          </a:p>
          <a:p>
            <a:pPr marL="457200" indent="-457200">
              <a:buFont typeface="Arial" panose="020B0604020202020204" pitchFamily="34" charset="0"/>
              <a:buChar char="•"/>
            </a:pPr>
            <a:r>
              <a:rPr lang="es-ES" dirty="0">
                <a:solidFill>
                  <a:schemeClr val="accent5">
                    <a:lumMod val="50000"/>
                  </a:schemeClr>
                </a:solidFill>
                <a:latin typeface="+mj-lt"/>
              </a:rPr>
              <a:t>Salario base: 1500€.</a:t>
            </a:r>
          </a:p>
          <a:p>
            <a:pPr marL="457200" indent="-457200">
              <a:buFont typeface="Arial" panose="020B0604020202020204" pitchFamily="34" charset="0"/>
              <a:buChar char="•"/>
            </a:pPr>
            <a:r>
              <a:rPr lang="es-ES" dirty="0">
                <a:solidFill>
                  <a:schemeClr val="accent5">
                    <a:lumMod val="50000"/>
                  </a:schemeClr>
                </a:solidFill>
                <a:latin typeface="+mj-lt"/>
              </a:rPr>
              <a:t>Antigüedad: 5% del Salario Base por cada trienio (tres años trabajados) completo.</a:t>
            </a:r>
          </a:p>
          <a:p>
            <a:pPr marL="457200" indent="-457200">
              <a:buFont typeface="Arial" panose="020B0604020202020204" pitchFamily="34" charset="0"/>
              <a:buChar char="•"/>
            </a:pPr>
            <a:r>
              <a:rPr lang="es-ES" dirty="0">
                <a:solidFill>
                  <a:schemeClr val="accent5">
                    <a:lumMod val="50000"/>
                  </a:schemeClr>
                </a:solidFill>
                <a:latin typeface="+mj-lt"/>
              </a:rPr>
              <a:t>Plus de idiomas: 48€.</a:t>
            </a:r>
          </a:p>
          <a:p>
            <a:pPr marL="457200" indent="-457200">
              <a:buFont typeface="Arial" panose="020B0604020202020204" pitchFamily="34" charset="0"/>
              <a:buChar char="•"/>
            </a:pPr>
            <a:r>
              <a:rPr lang="es-ES" dirty="0">
                <a:solidFill>
                  <a:schemeClr val="accent5">
                    <a:lumMod val="50000"/>
                  </a:schemeClr>
                </a:solidFill>
                <a:latin typeface="+mj-lt"/>
              </a:rPr>
              <a:t>Kilometraje: Realiza 300 kilómetros a un precio de 0,30€/KM.</a:t>
            </a:r>
          </a:p>
          <a:p>
            <a:pPr marL="457200" indent="-457200">
              <a:buFont typeface="Arial" panose="020B0604020202020204" pitchFamily="34" charset="0"/>
              <a:buChar char="•"/>
            </a:pPr>
            <a:r>
              <a:rPr lang="es-ES" dirty="0">
                <a:solidFill>
                  <a:schemeClr val="accent5">
                    <a:lumMod val="50000"/>
                  </a:schemeClr>
                </a:solidFill>
                <a:latin typeface="+mj-lt"/>
              </a:rPr>
              <a:t>Dietas: Pernocta una noche en Toledo por la que se le abona 90€.</a:t>
            </a:r>
          </a:p>
          <a:p>
            <a:pPr marL="457200" indent="-457200">
              <a:buFont typeface="Arial" panose="020B0604020202020204" pitchFamily="34" charset="0"/>
              <a:buChar char="•"/>
            </a:pPr>
            <a:r>
              <a:rPr lang="es-ES" dirty="0">
                <a:solidFill>
                  <a:schemeClr val="accent5">
                    <a:lumMod val="50000"/>
                  </a:schemeClr>
                </a:solidFill>
                <a:latin typeface="+mj-lt"/>
              </a:rPr>
              <a:t>Horas extraordinarias normales: 93,75€.</a:t>
            </a:r>
          </a:p>
          <a:p>
            <a:pPr marL="457200" indent="-457200">
              <a:buFont typeface="Arial" panose="020B0604020202020204" pitchFamily="34" charset="0"/>
              <a:buChar char="•"/>
            </a:pPr>
            <a:r>
              <a:rPr lang="es-ES" dirty="0">
                <a:solidFill>
                  <a:schemeClr val="accent5">
                    <a:lumMod val="50000"/>
                  </a:schemeClr>
                </a:solidFill>
                <a:latin typeface="+mj-lt"/>
              </a:rPr>
              <a:t>Cobra las pagas extraordinaria prorrateadas mes a mes.</a:t>
            </a:r>
          </a:p>
          <a:p>
            <a:pPr marL="457200" indent="-457200">
              <a:buFont typeface="Arial" panose="020B0604020202020204" pitchFamily="34" charset="0"/>
              <a:buChar char="•"/>
            </a:pPr>
            <a:endParaRPr lang="es-ES" dirty="0">
              <a:latin typeface="+mj-lt"/>
            </a:endParaRPr>
          </a:p>
          <a:p>
            <a:pPr marL="914400" lvl="1" indent="-457200">
              <a:buFont typeface="Arial" panose="020B0604020202020204" pitchFamily="34" charset="0"/>
              <a:buChar char="•"/>
            </a:pPr>
            <a:r>
              <a:rPr lang="es-ES" dirty="0">
                <a:highlight>
                  <a:srgbClr val="FFFF00"/>
                </a:highlight>
                <a:latin typeface="+mj-lt"/>
              </a:rPr>
              <a:t>Tiene derecho a tres pagas extraordinarias al año por valor de Salario Base + antigüedad cada una.</a:t>
            </a:r>
          </a:p>
          <a:p>
            <a:pPr marL="914400" lvl="1" indent="-457200">
              <a:buFont typeface="Arial" panose="020B0604020202020204" pitchFamily="34" charset="0"/>
              <a:buChar char="•"/>
            </a:pPr>
            <a:r>
              <a:rPr lang="es-ES" dirty="0">
                <a:highlight>
                  <a:srgbClr val="FFFF00"/>
                </a:highlight>
                <a:latin typeface="+mj-lt"/>
              </a:rPr>
              <a:t>Retención IRPF: 10%.</a:t>
            </a:r>
          </a:p>
          <a:p>
            <a:endParaRPr lang="es-ES" dirty="0">
              <a:latin typeface="+mj-lt"/>
            </a:endParaRPr>
          </a:p>
          <a:p>
            <a:r>
              <a:rPr lang="es-ES" dirty="0">
                <a:latin typeface="+mj-lt"/>
              </a:rPr>
              <a:t>Halla el salario neto o líquido.</a:t>
            </a:r>
          </a:p>
          <a:p>
            <a:r>
              <a:rPr lang="es-ES" dirty="0">
                <a:latin typeface="+mj-lt"/>
              </a:rPr>
              <a:t>	</a:t>
            </a:r>
            <a:r>
              <a:rPr lang="es-ES" b="1" dirty="0">
                <a:latin typeface="+mj-lt"/>
              </a:rPr>
              <a:t>Ten en cuenta</a:t>
            </a:r>
            <a:r>
              <a:rPr lang="es-ES" dirty="0">
                <a:latin typeface="+mj-lt"/>
              </a:rPr>
              <a:t>: </a:t>
            </a:r>
          </a:p>
          <a:p>
            <a:pPr marL="1200150" lvl="2" indent="-285750">
              <a:buFont typeface="Arial" panose="020B0604020202020204" pitchFamily="34" charset="0"/>
              <a:buChar char="•"/>
            </a:pPr>
            <a:r>
              <a:rPr lang="es-ES" dirty="0">
                <a:highlight>
                  <a:srgbClr val="00FF00"/>
                </a:highlight>
                <a:latin typeface="+mj-lt"/>
              </a:rPr>
              <a:t>No todo va a cotizar y tributar.</a:t>
            </a:r>
          </a:p>
          <a:p>
            <a:pPr marL="1200150" lvl="2" indent="-285750">
              <a:buFont typeface="Arial" panose="020B0604020202020204" pitchFamily="34" charset="0"/>
              <a:buChar char="•"/>
            </a:pPr>
            <a:r>
              <a:rPr lang="es-ES" dirty="0">
                <a:highlight>
                  <a:srgbClr val="00FF00"/>
                </a:highlight>
                <a:latin typeface="+mj-lt"/>
              </a:rPr>
              <a:t>Tiene tres pagas extraordinarias.</a:t>
            </a:r>
          </a:p>
          <a:p>
            <a:pPr marL="1200150" lvl="2" indent="-285750">
              <a:buFont typeface="Arial" panose="020B0604020202020204" pitchFamily="34" charset="0"/>
              <a:buChar char="•"/>
            </a:pPr>
            <a:r>
              <a:rPr lang="es-ES" dirty="0">
                <a:highlight>
                  <a:srgbClr val="00FF00"/>
                </a:highlight>
                <a:latin typeface="+mj-lt"/>
              </a:rPr>
              <a:t>El complemento por antigüedad hay que calcularlo.</a:t>
            </a:r>
          </a:p>
          <a:p>
            <a:pPr marL="1200150" lvl="2" indent="-285750">
              <a:buFont typeface="Arial" panose="020B0604020202020204" pitchFamily="34" charset="0"/>
              <a:buChar char="•"/>
            </a:pPr>
            <a:r>
              <a:rPr lang="es-ES" dirty="0">
                <a:highlight>
                  <a:srgbClr val="00FF00"/>
                </a:highlight>
                <a:latin typeface="+mj-lt"/>
              </a:rPr>
              <a:t>Contrato temporal, ojo a los tipos de cotización.</a:t>
            </a:r>
          </a:p>
          <a:p>
            <a:endParaRPr lang="es-ES" dirty="0">
              <a:latin typeface="Candara" panose="020E0502030303020204" pitchFamily="34" charset="0"/>
            </a:endParaRPr>
          </a:p>
        </p:txBody>
      </p:sp>
    </p:spTree>
    <p:extLst>
      <p:ext uri="{BB962C8B-B14F-4D97-AF65-F5344CB8AC3E}">
        <p14:creationId xmlns:p14="http://schemas.microsoft.com/office/powerpoint/2010/main" val="2272374797"/>
      </p:ext>
    </p:extLst>
  </p:cSld>
  <p:clrMapOvr>
    <a:masterClrMapping/>
  </p:clrMapOvr>
  <p:transition spd="slow">
    <p:randomBar dir="ver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504" y="35684"/>
            <a:ext cx="8859122" cy="491114"/>
          </a:xfrm>
        </p:spPr>
        <p:txBody>
          <a:bodyPr anchor="t">
            <a:normAutofit/>
          </a:bodyPr>
          <a:lstStyle/>
          <a:p>
            <a:pPr algn="l"/>
            <a:r>
              <a:rPr lang="es-ES" sz="2000" u="sng" dirty="0"/>
              <a:t>Nómina 5.</a:t>
            </a:r>
            <a:r>
              <a:rPr lang="es-ES" sz="2000" dirty="0"/>
              <a:t> FELISA. Contrato Temporal. Cobra Pagas Prorrateadas.</a:t>
            </a:r>
          </a:p>
        </p:txBody>
      </p:sp>
      <p:sp>
        <p:nvSpPr>
          <p:cNvPr id="5" name="Marcador de contenido 2"/>
          <p:cNvSpPr>
            <a:spLocks noGrp="1"/>
          </p:cNvSpPr>
          <p:nvPr>
            <p:ph idx="1"/>
          </p:nvPr>
        </p:nvSpPr>
        <p:spPr>
          <a:xfrm>
            <a:off x="68078" y="476671"/>
            <a:ext cx="4431914" cy="2680309"/>
          </a:xfrm>
        </p:spPr>
        <p:style>
          <a:lnRef idx="2">
            <a:schemeClr val="accent2"/>
          </a:lnRef>
          <a:fillRef idx="1">
            <a:schemeClr val="lt1"/>
          </a:fillRef>
          <a:effectRef idx="0">
            <a:schemeClr val="accent2"/>
          </a:effectRef>
          <a:fontRef idx="minor">
            <a:schemeClr val="dk1"/>
          </a:fontRef>
        </p:style>
        <p:txBody>
          <a:bodyPr>
            <a:noAutofit/>
          </a:bodyPr>
          <a:lstStyle/>
          <a:p>
            <a:pPr marL="0" indent="0">
              <a:buNone/>
            </a:pPr>
            <a:r>
              <a:rPr lang="es-ES" sz="1600" b="1" dirty="0"/>
              <a:t>1. Calcular los devengos:</a:t>
            </a:r>
            <a:br>
              <a:rPr lang="es-ES" sz="1600" dirty="0"/>
            </a:br>
            <a:r>
              <a:rPr lang="es-ES" sz="1600" dirty="0"/>
              <a:t>- Salario base: 		1500€ </a:t>
            </a:r>
          </a:p>
          <a:p>
            <a:pPr marL="0" indent="0">
              <a:buNone/>
            </a:pPr>
            <a:r>
              <a:rPr lang="es-ES" sz="1600" dirty="0"/>
              <a:t>- Antigüedad (5% de 1500):	75€</a:t>
            </a:r>
          </a:p>
          <a:p>
            <a:pPr marL="0" indent="0">
              <a:buNone/>
            </a:pPr>
            <a:r>
              <a:rPr lang="es-ES" sz="1600" dirty="0"/>
              <a:t>- Plus idiomas: 		48€</a:t>
            </a:r>
          </a:p>
          <a:p>
            <a:pPr marL="0" indent="0">
              <a:buNone/>
            </a:pPr>
            <a:r>
              <a:rPr lang="es-ES" sz="1600" dirty="0"/>
              <a:t>- Kilometraje:		90€</a:t>
            </a:r>
          </a:p>
          <a:p>
            <a:pPr marL="0" indent="0">
              <a:buNone/>
            </a:pPr>
            <a:r>
              <a:rPr lang="es-ES" sz="1600" dirty="0"/>
              <a:t>- Dietas:			90€</a:t>
            </a:r>
          </a:p>
          <a:p>
            <a:pPr marL="0" indent="0">
              <a:buNone/>
            </a:pPr>
            <a:r>
              <a:rPr lang="es-ES" sz="1600" dirty="0"/>
              <a:t>- Horas </a:t>
            </a:r>
            <a:r>
              <a:rPr lang="es-ES" sz="1600" dirty="0" err="1"/>
              <a:t>extr</a:t>
            </a:r>
            <a:r>
              <a:rPr lang="es-ES" sz="1600" dirty="0"/>
              <a:t>. Normales:	93,75€</a:t>
            </a:r>
          </a:p>
          <a:p>
            <a:pPr marL="0" indent="0">
              <a:buNone/>
            </a:pPr>
            <a:r>
              <a:rPr lang="es-ES" sz="1600" dirty="0"/>
              <a:t>- Pagas Prorrateadas: 		393,75€</a:t>
            </a:r>
          </a:p>
          <a:p>
            <a:pPr marL="0" indent="0">
              <a:buNone/>
            </a:pPr>
            <a:r>
              <a:rPr lang="es-ES" sz="1600" dirty="0"/>
              <a:t>- </a:t>
            </a:r>
            <a:r>
              <a:rPr lang="es-ES" sz="1600" b="1" dirty="0"/>
              <a:t>Total Devengado:		2290,50€</a:t>
            </a:r>
            <a:r>
              <a:rPr lang="es-ES" sz="1600" dirty="0"/>
              <a:t>	 </a:t>
            </a:r>
          </a:p>
        </p:txBody>
      </p:sp>
      <p:sp>
        <p:nvSpPr>
          <p:cNvPr id="6" name="Marcador de contenido 2"/>
          <p:cNvSpPr txBox="1">
            <a:spLocks/>
          </p:cNvSpPr>
          <p:nvPr/>
        </p:nvSpPr>
        <p:spPr>
          <a:xfrm>
            <a:off x="4656490" y="476308"/>
            <a:ext cx="4310136" cy="1946039"/>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buNone/>
            </a:pPr>
            <a:r>
              <a:rPr lang="es-ES" sz="1800" b="1" dirty="0"/>
              <a:t>2. Calcular las bases de cotización e IRPF.</a:t>
            </a:r>
          </a:p>
          <a:p>
            <a:pPr marL="0" lvl="1" indent="0">
              <a:buNone/>
            </a:pPr>
            <a:r>
              <a:rPr lang="es-ES" sz="1800" dirty="0"/>
              <a:t>- </a:t>
            </a:r>
            <a:r>
              <a:rPr lang="es-ES" sz="1800" b="1" dirty="0"/>
              <a:t>BCCC </a:t>
            </a:r>
            <a:r>
              <a:rPr lang="es-ES" sz="1800" dirty="0"/>
              <a:t>= 1500 + 75+ 48 + 33</a:t>
            </a:r>
            <a:r>
              <a:rPr lang="es-ES" sz="1800" b="1" dirty="0">
                <a:solidFill>
                  <a:srgbClr val="FF0000"/>
                </a:solidFill>
              </a:rPr>
              <a:t>*</a:t>
            </a:r>
            <a:r>
              <a:rPr lang="es-ES" sz="1800" dirty="0"/>
              <a:t> + 36,66</a:t>
            </a:r>
            <a:r>
              <a:rPr lang="es-ES" sz="1800" b="1" dirty="0">
                <a:solidFill>
                  <a:srgbClr val="FF0000"/>
                </a:solidFill>
              </a:rPr>
              <a:t>*</a:t>
            </a:r>
            <a:r>
              <a:rPr lang="es-ES" sz="1800" dirty="0"/>
              <a:t> + 393,75 (PPE) = </a:t>
            </a:r>
            <a:r>
              <a:rPr lang="es-ES" sz="1800" b="1" dirty="0"/>
              <a:t>2086,41€</a:t>
            </a:r>
            <a:r>
              <a:rPr lang="es-ES" sz="1800" dirty="0"/>
              <a:t> </a:t>
            </a:r>
          </a:p>
          <a:p>
            <a:pPr marL="0" lvl="1" indent="0">
              <a:buNone/>
            </a:pPr>
            <a:r>
              <a:rPr lang="es-ES" sz="1800" dirty="0"/>
              <a:t>- </a:t>
            </a:r>
            <a:r>
              <a:rPr lang="es-ES" sz="1800" b="1" dirty="0"/>
              <a:t>BCCP </a:t>
            </a:r>
            <a:r>
              <a:rPr lang="es-ES" sz="1800" dirty="0"/>
              <a:t>= 2086,41 + 93,75 = </a:t>
            </a:r>
            <a:r>
              <a:rPr lang="es-ES" sz="1800" b="1" dirty="0"/>
              <a:t>2180,16€</a:t>
            </a:r>
            <a:r>
              <a:rPr lang="es-ES" sz="1800" dirty="0"/>
              <a:t> </a:t>
            </a:r>
          </a:p>
          <a:p>
            <a:pPr marL="0" lvl="1" indent="0">
              <a:buNone/>
            </a:pPr>
            <a:r>
              <a:rPr lang="es-ES" sz="1800" dirty="0"/>
              <a:t>- </a:t>
            </a:r>
            <a:r>
              <a:rPr lang="es-ES" sz="1800" b="1" dirty="0"/>
              <a:t>BCHE </a:t>
            </a:r>
            <a:r>
              <a:rPr lang="es-ES" sz="1800" dirty="0"/>
              <a:t>= </a:t>
            </a:r>
            <a:r>
              <a:rPr lang="es-ES" sz="1800" b="1" dirty="0"/>
              <a:t>93,75€</a:t>
            </a:r>
            <a:r>
              <a:rPr lang="es-ES" sz="1800" dirty="0"/>
              <a:t> </a:t>
            </a:r>
          </a:p>
          <a:p>
            <a:pPr marL="0" lvl="1" indent="0">
              <a:buNone/>
            </a:pPr>
            <a:r>
              <a:rPr lang="es-ES" sz="1800" dirty="0"/>
              <a:t>- </a:t>
            </a:r>
            <a:r>
              <a:rPr lang="es-ES" sz="1800" b="1" dirty="0"/>
              <a:t>BIRPF </a:t>
            </a:r>
            <a:r>
              <a:rPr lang="es-ES" sz="1800" dirty="0"/>
              <a:t>= 1500 + 75+ 48 + 33</a:t>
            </a:r>
            <a:r>
              <a:rPr lang="es-ES" sz="1800" b="1" dirty="0">
                <a:solidFill>
                  <a:srgbClr val="FF0000"/>
                </a:solidFill>
              </a:rPr>
              <a:t>*</a:t>
            </a:r>
            <a:r>
              <a:rPr lang="es-ES" sz="1800" dirty="0"/>
              <a:t> + 36,66</a:t>
            </a:r>
            <a:r>
              <a:rPr lang="es-ES" sz="1800" b="1" dirty="0">
                <a:solidFill>
                  <a:srgbClr val="FF0000"/>
                </a:solidFill>
              </a:rPr>
              <a:t>*</a:t>
            </a:r>
            <a:r>
              <a:rPr lang="es-ES" sz="1800" dirty="0"/>
              <a:t> +93,75 393,75 = </a:t>
            </a:r>
            <a:r>
              <a:rPr lang="es-ES" sz="1800" b="1" dirty="0"/>
              <a:t>2180,16€</a:t>
            </a:r>
            <a:r>
              <a:rPr lang="es-ES" sz="1800" dirty="0"/>
              <a:t> </a:t>
            </a:r>
          </a:p>
        </p:txBody>
      </p:sp>
      <p:sp>
        <p:nvSpPr>
          <p:cNvPr id="7" name="Marcador de contenido 2"/>
          <p:cNvSpPr txBox="1">
            <a:spLocks/>
          </p:cNvSpPr>
          <p:nvPr/>
        </p:nvSpPr>
        <p:spPr>
          <a:xfrm>
            <a:off x="68078" y="3209790"/>
            <a:ext cx="5728058" cy="27715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buNone/>
            </a:pPr>
            <a:r>
              <a:rPr lang="es-ES" sz="1800" b="1" dirty="0"/>
              <a:t>3. Calcular las deducciones:</a:t>
            </a:r>
          </a:p>
          <a:p>
            <a:pPr marL="0" indent="0">
              <a:buNone/>
            </a:pPr>
            <a:r>
              <a:rPr lang="es-ES" sz="1600" u="sng" dirty="0"/>
              <a:t>Seguridad Social</a:t>
            </a:r>
            <a:r>
              <a:rPr lang="es-ES" sz="1600" dirty="0"/>
              <a:t>: </a:t>
            </a:r>
          </a:p>
          <a:p>
            <a:pPr marL="0" indent="0">
              <a:buNone/>
            </a:pPr>
            <a:r>
              <a:rPr lang="es-ES" sz="1600" dirty="0"/>
              <a:t>- Contingencias comunes: 4,7% de 2086,41 (BCCC) =	98,06€ </a:t>
            </a:r>
          </a:p>
          <a:p>
            <a:pPr marL="0" indent="0">
              <a:buNone/>
            </a:pPr>
            <a:r>
              <a:rPr lang="es-ES" sz="1600" dirty="0"/>
              <a:t>- Desempleo: 1,60% (</a:t>
            </a:r>
            <a:r>
              <a:rPr lang="es-ES" sz="1600" dirty="0" err="1"/>
              <a:t>Contr</a:t>
            </a:r>
            <a:r>
              <a:rPr lang="es-ES" sz="1600" dirty="0"/>
              <a:t> </a:t>
            </a:r>
            <a:r>
              <a:rPr lang="es-ES" sz="1600" dirty="0" err="1"/>
              <a:t>Temp</a:t>
            </a:r>
            <a:r>
              <a:rPr lang="es-ES" sz="1600" dirty="0"/>
              <a:t>) de 2180,16 (BCCP) =	34,88€</a:t>
            </a:r>
          </a:p>
          <a:p>
            <a:pPr marL="0" indent="0">
              <a:buNone/>
            </a:pPr>
            <a:r>
              <a:rPr lang="es-ES" sz="1600" dirty="0"/>
              <a:t>- Formación profesional: 0,10% de 2180,16 (BCCP) =	2,18€</a:t>
            </a:r>
          </a:p>
          <a:p>
            <a:pPr marL="0" indent="0">
              <a:buNone/>
            </a:pPr>
            <a:r>
              <a:rPr lang="es-ES" sz="1600" dirty="0"/>
              <a:t>- Horas </a:t>
            </a:r>
            <a:r>
              <a:rPr lang="es-ES" sz="1600" dirty="0" err="1"/>
              <a:t>extr</a:t>
            </a:r>
            <a:r>
              <a:rPr lang="es-ES" sz="1600" dirty="0"/>
              <a:t>. Normales: 4,7 % de 93,75 = 		4,41€</a:t>
            </a:r>
          </a:p>
          <a:p>
            <a:pPr marL="0" indent="0">
              <a:buNone/>
            </a:pPr>
            <a:r>
              <a:rPr lang="es-ES" sz="1600" u="sng" dirty="0"/>
              <a:t>IRPF</a:t>
            </a:r>
            <a:r>
              <a:rPr lang="es-ES" sz="1600" dirty="0"/>
              <a:t>: </a:t>
            </a:r>
          </a:p>
          <a:p>
            <a:pPr marL="0" indent="0">
              <a:buNone/>
            </a:pPr>
            <a:r>
              <a:rPr lang="es-ES" sz="1600" dirty="0"/>
              <a:t>- 10% de 2180,16 (solo se retiene el exceso legal) =	218,02€</a:t>
            </a:r>
          </a:p>
          <a:p>
            <a:pPr marL="0" indent="0">
              <a:buNone/>
            </a:pPr>
            <a:r>
              <a:rPr lang="es-ES" sz="1600" b="1" dirty="0"/>
              <a:t>Total Deducciones: (Seguridad Social + IRPF)	357,55€</a:t>
            </a:r>
          </a:p>
        </p:txBody>
      </p:sp>
      <p:sp>
        <p:nvSpPr>
          <p:cNvPr id="8" name="Marcador de contenido 2"/>
          <p:cNvSpPr txBox="1">
            <a:spLocks/>
          </p:cNvSpPr>
          <p:nvPr/>
        </p:nvSpPr>
        <p:spPr>
          <a:xfrm>
            <a:off x="68078" y="6041473"/>
            <a:ext cx="8859122" cy="707268"/>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buNone/>
            </a:pPr>
            <a:r>
              <a:rPr lang="es-ES" sz="1800" b="1" dirty="0"/>
              <a:t>4. Calcular el salario neto o líquido a percibir </a:t>
            </a:r>
            <a:r>
              <a:rPr lang="es-ES" sz="1800" dirty="0"/>
              <a:t>= Devengos - Deducciones </a:t>
            </a:r>
          </a:p>
          <a:p>
            <a:pPr marL="0" indent="0">
              <a:buNone/>
            </a:pPr>
            <a:r>
              <a:rPr lang="es-ES" sz="1800" dirty="0"/>
              <a:t>Líquido a percibir = </a:t>
            </a:r>
            <a:r>
              <a:rPr lang="es-ES" sz="1800" b="1" dirty="0"/>
              <a:t>2290,50€</a:t>
            </a:r>
            <a:r>
              <a:rPr lang="es-ES" sz="1800" dirty="0"/>
              <a:t> – </a:t>
            </a:r>
            <a:r>
              <a:rPr lang="es-ES" sz="1800" b="1" dirty="0"/>
              <a:t>357,55€</a:t>
            </a:r>
            <a:r>
              <a:rPr lang="es-ES" sz="1800" dirty="0"/>
              <a:t> = </a:t>
            </a:r>
            <a:r>
              <a:rPr lang="es-ES" sz="2400" b="1" dirty="0">
                <a:solidFill>
                  <a:srgbClr val="FF0000"/>
                </a:solidFill>
              </a:rPr>
              <a:t>1932,95€</a:t>
            </a:r>
          </a:p>
        </p:txBody>
      </p:sp>
      <p:sp>
        <p:nvSpPr>
          <p:cNvPr id="9" name="Marcador de contenido 2"/>
          <p:cNvSpPr txBox="1">
            <a:spLocks/>
          </p:cNvSpPr>
          <p:nvPr/>
        </p:nvSpPr>
        <p:spPr>
          <a:xfrm>
            <a:off x="6787118" y="2422347"/>
            <a:ext cx="2167288" cy="1741626"/>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lgn="r">
              <a:buNone/>
            </a:pPr>
            <a:r>
              <a:rPr lang="es-ES" sz="1400" b="1" dirty="0"/>
              <a:t>Parte proporcional de Pagas Extraordinarias (PPPE)</a:t>
            </a:r>
          </a:p>
          <a:p>
            <a:pPr marL="0" indent="0" algn="r">
              <a:buNone/>
            </a:pPr>
            <a:r>
              <a:rPr lang="es-ES" sz="1400" dirty="0"/>
              <a:t>Si la Paga extraordinaria = Salario Base + antigüedad, la PPPE =</a:t>
            </a:r>
            <a:r>
              <a:rPr lang="es-ES" sz="1400" b="1" dirty="0"/>
              <a:t>  </a:t>
            </a:r>
          </a:p>
          <a:p>
            <a:pPr marL="0" indent="0" algn="r">
              <a:buNone/>
            </a:pPr>
            <a:r>
              <a:rPr lang="es-ES" sz="1400" dirty="0"/>
              <a:t>(1575 x 3) / 12 = </a:t>
            </a:r>
            <a:r>
              <a:rPr lang="es-ES" sz="1400" b="1" dirty="0"/>
              <a:t>393,75€</a:t>
            </a:r>
          </a:p>
        </p:txBody>
      </p:sp>
      <p:sp>
        <p:nvSpPr>
          <p:cNvPr id="10" name="Marcador de contenido 2"/>
          <p:cNvSpPr txBox="1">
            <a:spLocks/>
          </p:cNvSpPr>
          <p:nvPr/>
        </p:nvSpPr>
        <p:spPr>
          <a:xfrm>
            <a:off x="5927932" y="4157726"/>
            <a:ext cx="3026474" cy="1646704"/>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buNone/>
            </a:pPr>
            <a:r>
              <a:rPr lang="es-ES" sz="1800" b="1" dirty="0">
                <a:solidFill>
                  <a:srgbClr val="FF0000"/>
                </a:solidFill>
              </a:rPr>
              <a:t>*</a:t>
            </a:r>
            <a:r>
              <a:rPr lang="es-ES" sz="1800" b="1" dirty="0"/>
              <a:t>Cotiza el exceso legal de:</a:t>
            </a:r>
          </a:p>
          <a:p>
            <a:pPr marL="0" indent="0">
              <a:buNone/>
            </a:pPr>
            <a:r>
              <a:rPr lang="es-ES" sz="1800" dirty="0"/>
              <a:t>- </a:t>
            </a:r>
            <a:r>
              <a:rPr lang="es-ES" sz="1800" b="1" dirty="0"/>
              <a:t>Kilometraje: 0,19€/KM</a:t>
            </a:r>
            <a:r>
              <a:rPr lang="es-ES" sz="1800" dirty="0"/>
              <a:t>: </a:t>
            </a:r>
          </a:p>
          <a:p>
            <a:pPr marL="0" indent="0">
              <a:buNone/>
            </a:pPr>
            <a:r>
              <a:rPr lang="es-ES" sz="1800" dirty="0"/>
              <a:t>(0,30 – 0,19) x 300 = </a:t>
            </a:r>
            <a:r>
              <a:rPr lang="es-ES" sz="1800" b="1" dirty="0"/>
              <a:t>33€   </a:t>
            </a:r>
            <a:br>
              <a:rPr lang="es-ES" sz="1800" dirty="0"/>
            </a:br>
            <a:r>
              <a:rPr lang="es-ES" sz="1800" dirty="0"/>
              <a:t>- </a:t>
            </a:r>
            <a:r>
              <a:rPr lang="es-ES" sz="1800" b="1" dirty="0"/>
              <a:t>Dietas: 53,34€</a:t>
            </a:r>
            <a:r>
              <a:rPr lang="es-ES" sz="1800" dirty="0"/>
              <a:t>: </a:t>
            </a:r>
          </a:p>
          <a:p>
            <a:pPr marL="0" indent="0">
              <a:buNone/>
            </a:pPr>
            <a:r>
              <a:rPr lang="es-ES" sz="1800" dirty="0"/>
              <a:t>90 – 53,34 = </a:t>
            </a:r>
            <a:r>
              <a:rPr lang="es-ES" sz="1800" b="1" dirty="0"/>
              <a:t>36,66€</a:t>
            </a:r>
          </a:p>
        </p:txBody>
      </p:sp>
    </p:spTree>
    <p:extLst>
      <p:ext uri="{BB962C8B-B14F-4D97-AF65-F5344CB8AC3E}">
        <p14:creationId xmlns:p14="http://schemas.microsoft.com/office/powerpoint/2010/main" val="112515693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500"/>
                                        <p:tgtEl>
                                          <p:spTgt spid="5">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500"/>
                                        <p:tgtEl>
                                          <p:spTgt spid="5">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500"/>
                                        <p:tgtEl>
                                          <p:spTgt spid="5">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fade">
                                      <p:cBhvr>
                                        <p:cTn id="25" dur="500"/>
                                        <p:tgtEl>
                                          <p:spTgt spid="5">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500"/>
                                        <p:tgtEl>
                                          <p:spTgt spid="5">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Effect transition="in" filter="fade">
                                      <p:cBhvr>
                                        <p:cTn id="31" dur="500"/>
                                        <p:tgtEl>
                                          <p:spTgt spid="5">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bg/>
                                          </p:spTgt>
                                        </p:tgtEl>
                                        <p:attrNameLst>
                                          <p:attrName>style.visibility</p:attrName>
                                        </p:attrNameLst>
                                      </p:cBhvr>
                                      <p:to>
                                        <p:strVal val="visible"/>
                                      </p:to>
                                    </p:set>
                                    <p:animEffect transition="in" filter="fade">
                                      <p:cBhvr>
                                        <p:cTn id="36" dur="500"/>
                                        <p:tgtEl>
                                          <p:spTgt spid="6">
                                            <p:bg/>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animEffect transition="in" filter="fade">
                                      <p:cBhvr>
                                        <p:cTn id="39" dur="500"/>
                                        <p:tgtEl>
                                          <p:spTgt spid="6">
                                            <p:txEl>
                                              <p:pRg st="0" end="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
                                            <p:txEl>
                                              <p:pRg st="1" end="1"/>
                                            </p:txEl>
                                          </p:spTgt>
                                        </p:tgtEl>
                                        <p:attrNameLst>
                                          <p:attrName>style.visibility</p:attrName>
                                        </p:attrNameLst>
                                      </p:cBhvr>
                                      <p:to>
                                        <p:strVal val="visible"/>
                                      </p:to>
                                    </p:set>
                                    <p:animEffect transition="in" filter="fade">
                                      <p:cBhvr>
                                        <p:cTn id="42" dur="500"/>
                                        <p:tgtEl>
                                          <p:spTgt spid="6">
                                            <p:txEl>
                                              <p:pRg st="1" end="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
                                            <p:txEl>
                                              <p:pRg st="2" end="2"/>
                                            </p:txEl>
                                          </p:spTgt>
                                        </p:tgtEl>
                                        <p:attrNameLst>
                                          <p:attrName>style.visibility</p:attrName>
                                        </p:attrNameLst>
                                      </p:cBhvr>
                                      <p:to>
                                        <p:strVal val="visible"/>
                                      </p:to>
                                    </p:set>
                                    <p:animEffect transition="in" filter="fade">
                                      <p:cBhvr>
                                        <p:cTn id="45" dur="500"/>
                                        <p:tgtEl>
                                          <p:spTgt spid="6">
                                            <p:txEl>
                                              <p:pRg st="2" end="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
                                            <p:txEl>
                                              <p:pRg st="3" end="3"/>
                                            </p:txEl>
                                          </p:spTgt>
                                        </p:tgtEl>
                                        <p:attrNameLst>
                                          <p:attrName>style.visibility</p:attrName>
                                        </p:attrNameLst>
                                      </p:cBhvr>
                                      <p:to>
                                        <p:strVal val="visible"/>
                                      </p:to>
                                    </p:set>
                                    <p:animEffect transition="in" filter="fade">
                                      <p:cBhvr>
                                        <p:cTn id="48" dur="500"/>
                                        <p:tgtEl>
                                          <p:spTgt spid="6">
                                            <p:txEl>
                                              <p:pRg st="3" end="3"/>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
                                            <p:txEl>
                                              <p:pRg st="4" end="4"/>
                                            </p:txEl>
                                          </p:spTgt>
                                        </p:tgtEl>
                                        <p:attrNameLst>
                                          <p:attrName>style.visibility</p:attrName>
                                        </p:attrNameLst>
                                      </p:cBhvr>
                                      <p:to>
                                        <p:strVal val="visible"/>
                                      </p:to>
                                    </p:set>
                                    <p:animEffect transition="in" filter="fade">
                                      <p:cBhvr>
                                        <p:cTn id="51" dur="500"/>
                                        <p:tgtEl>
                                          <p:spTgt spid="6">
                                            <p:txEl>
                                              <p:pRg st="4" end="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9">
                                            <p:bg/>
                                          </p:spTgt>
                                        </p:tgtEl>
                                        <p:attrNameLst>
                                          <p:attrName>style.visibility</p:attrName>
                                        </p:attrNameLst>
                                      </p:cBhvr>
                                      <p:to>
                                        <p:strVal val="visible"/>
                                      </p:to>
                                    </p:set>
                                    <p:animEffect transition="in" filter="fade">
                                      <p:cBhvr>
                                        <p:cTn id="56" dur="500"/>
                                        <p:tgtEl>
                                          <p:spTgt spid="9">
                                            <p:bg/>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9">
                                            <p:txEl>
                                              <p:pRg st="0" end="0"/>
                                            </p:txEl>
                                          </p:spTgt>
                                        </p:tgtEl>
                                        <p:attrNameLst>
                                          <p:attrName>style.visibility</p:attrName>
                                        </p:attrNameLst>
                                      </p:cBhvr>
                                      <p:to>
                                        <p:strVal val="visible"/>
                                      </p:to>
                                    </p:set>
                                    <p:animEffect transition="in" filter="fade">
                                      <p:cBhvr>
                                        <p:cTn id="59" dur="500"/>
                                        <p:tgtEl>
                                          <p:spTgt spid="9">
                                            <p:txEl>
                                              <p:pRg st="0" end="0"/>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9">
                                            <p:txEl>
                                              <p:pRg st="1" end="1"/>
                                            </p:txEl>
                                          </p:spTgt>
                                        </p:tgtEl>
                                        <p:attrNameLst>
                                          <p:attrName>style.visibility</p:attrName>
                                        </p:attrNameLst>
                                      </p:cBhvr>
                                      <p:to>
                                        <p:strVal val="visible"/>
                                      </p:to>
                                    </p:set>
                                    <p:animEffect transition="in" filter="fade">
                                      <p:cBhvr>
                                        <p:cTn id="62" dur="500"/>
                                        <p:tgtEl>
                                          <p:spTgt spid="9">
                                            <p:txEl>
                                              <p:pRg st="1" end="1"/>
                                            </p:tx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9">
                                            <p:txEl>
                                              <p:pRg st="2" end="2"/>
                                            </p:txEl>
                                          </p:spTgt>
                                        </p:tgtEl>
                                        <p:attrNameLst>
                                          <p:attrName>style.visibility</p:attrName>
                                        </p:attrNameLst>
                                      </p:cBhvr>
                                      <p:to>
                                        <p:strVal val="visible"/>
                                      </p:to>
                                    </p:set>
                                    <p:animEffect transition="in" filter="fade">
                                      <p:cBhvr>
                                        <p:cTn id="65" dur="500"/>
                                        <p:tgtEl>
                                          <p:spTgt spid="9">
                                            <p:txEl>
                                              <p:pRg st="2" end="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7">
                                            <p:bg/>
                                          </p:spTgt>
                                        </p:tgtEl>
                                        <p:attrNameLst>
                                          <p:attrName>style.visibility</p:attrName>
                                        </p:attrNameLst>
                                      </p:cBhvr>
                                      <p:to>
                                        <p:strVal val="visible"/>
                                      </p:to>
                                    </p:set>
                                    <p:animEffect transition="in" filter="fade">
                                      <p:cBhvr>
                                        <p:cTn id="70" dur="500"/>
                                        <p:tgtEl>
                                          <p:spTgt spid="7">
                                            <p:bg/>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7">
                                            <p:txEl>
                                              <p:pRg st="0" end="0"/>
                                            </p:txEl>
                                          </p:spTgt>
                                        </p:tgtEl>
                                        <p:attrNameLst>
                                          <p:attrName>style.visibility</p:attrName>
                                        </p:attrNameLst>
                                      </p:cBhvr>
                                      <p:to>
                                        <p:strVal val="visible"/>
                                      </p:to>
                                    </p:set>
                                    <p:animEffect transition="in" filter="fade">
                                      <p:cBhvr>
                                        <p:cTn id="73" dur="500"/>
                                        <p:tgtEl>
                                          <p:spTgt spid="7">
                                            <p:txEl>
                                              <p:pRg st="0" end="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7">
                                            <p:txEl>
                                              <p:pRg st="1" end="1"/>
                                            </p:txEl>
                                          </p:spTgt>
                                        </p:tgtEl>
                                        <p:attrNameLst>
                                          <p:attrName>style.visibility</p:attrName>
                                        </p:attrNameLst>
                                      </p:cBhvr>
                                      <p:to>
                                        <p:strVal val="visible"/>
                                      </p:to>
                                    </p:set>
                                    <p:animEffect transition="in" filter="fade">
                                      <p:cBhvr>
                                        <p:cTn id="76" dur="500"/>
                                        <p:tgtEl>
                                          <p:spTgt spid="7">
                                            <p:txEl>
                                              <p:pRg st="1" end="1"/>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7">
                                            <p:txEl>
                                              <p:pRg st="2" end="2"/>
                                            </p:txEl>
                                          </p:spTgt>
                                        </p:tgtEl>
                                        <p:attrNameLst>
                                          <p:attrName>style.visibility</p:attrName>
                                        </p:attrNameLst>
                                      </p:cBhvr>
                                      <p:to>
                                        <p:strVal val="visible"/>
                                      </p:to>
                                    </p:set>
                                    <p:animEffect transition="in" filter="fade">
                                      <p:cBhvr>
                                        <p:cTn id="79" dur="500"/>
                                        <p:tgtEl>
                                          <p:spTgt spid="7">
                                            <p:txEl>
                                              <p:pRg st="2" end="2"/>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7">
                                            <p:txEl>
                                              <p:pRg st="3" end="3"/>
                                            </p:txEl>
                                          </p:spTgt>
                                        </p:tgtEl>
                                        <p:attrNameLst>
                                          <p:attrName>style.visibility</p:attrName>
                                        </p:attrNameLst>
                                      </p:cBhvr>
                                      <p:to>
                                        <p:strVal val="visible"/>
                                      </p:to>
                                    </p:set>
                                    <p:animEffect transition="in" filter="fade">
                                      <p:cBhvr>
                                        <p:cTn id="82" dur="500"/>
                                        <p:tgtEl>
                                          <p:spTgt spid="7">
                                            <p:txEl>
                                              <p:pRg st="3" end="3"/>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7">
                                            <p:txEl>
                                              <p:pRg st="4" end="4"/>
                                            </p:txEl>
                                          </p:spTgt>
                                        </p:tgtEl>
                                        <p:attrNameLst>
                                          <p:attrName>style.visibility</p:attrName>
                                        </p:attrNameLst>
                                      </p:cBhvr>
                                      <p:to>
                                        <p:strVal val="visible"/>
                                      </p:to>
                                    </p:set>
                                    <p:animEffect transition="in" filter="fade">
                                      <p:cBhvr>
                                        <p:cTn id="85" dur="500"/>
                                        <p:tgtEl>
                                          <p:spTgt spid="7">
                                            <p:txEl>
                                              <p:pRg st="4" end="4"/>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7">
                                            <p:txEl>
                                              <p:pRg st="5" end="5"/>
                                            </p:txEl>
                                          </p:spTgt>
                                        </p:tgtEl>
                                        <p:attrNameLst>
                                          <p:attrName>style.visibility</p:attrName>
                                        </p:attrNameLst>
                                      </p:cBhvr>
                                      <p:to>
                                        <p:strVal val="visible"/>
                                      </p:to>
                                    </p:set>
                                    <p:animEffect transition="in" filter="fade">
                                      <p:cBhvr>
                                        <p:cTn id="88" dur="500"/>
                                        <p:tgtEl>
                                          <p:spTgt spid="7">
                                            <p:txEl>
                                              <p:pRg st="5" end="5"/>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7">
                                            <p:txEl>
                                              <p:pRg st="6" end="6"/>
                                            </p:txEl>
                                          </p:spTgt>
                                        </p:tgtEl>
                                        <p:attrNameLst>
                                          <p:attrName>style.visibility</p:attrName>
                                        </p:attrNameLst>
                                      </p:cBhvr>
                                      <p:to>
                                        <p:strVal val="visible"/>
                                      </p:to>
                                    </p:set>
                                    <p:animEffect transition="in" filter="fade">
                                      <p:cBhvr>
                                        <p:cTn id="91" dur="500"/>
                                        <p:tgtEl>
                                          <p:spTgt spid="7">
                                            <p:txEl>
                                              <p:pRg st="6" end="6"/>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7">
                                            <p:txEl>
                                              <p:pRg st="7" end="7"/>
                                            </p:txEl>
                                          </p:spTgt>
                                        </p:tgtEl>
                                        <p:attrNameLst>
                                          <p:attrName>style.visibility</p:attrName>
                                        </p:attrNameLst>
                                      </p:cBhvr>
                                      <p:to>
                                        <p:strVal val="visible"/>
                                      </p:to>
                                    </p:set>
                                    <p:animEffect transition="in" filter="fade">
                                      <p:cBhvr>
                                        <p:cTn id="94" dur="500"/>
                                        <p:tgtEl>
                                          <p:spTgt spid="7">
                                            <p:txEl>
                                              <p:pRg st="7" end="7"/>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7">
                                            <p:txEl>
                                              <p:pRg st="8" end="8"/>
                                            </p:txEl>
                                          </p:spTgt>
                                        </p:tgtEl>
                                        <p:attrNameLst>
                                          <p:attrName>style.visibility</p:attrName>
                                        </p:attrNameLst>
                                      </p:cBhvr>
                                      <p:to>
                                        <p:strVal val="visible"/>
                                      </p:to>
                                    </p:set>
                                    <p:animEffect transition="in" filter="fade">
                                      <p:cBhvr>
                                        <p:cTn id="97" dur="500"/>
                                        <p:tgtEl>
                                          <p:spTgt spid="7">
                                            <p:txEl>
                                              <p:pRg st="8" end="8"/>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8">
                                            <p:bg/>
                                          </p:spTgt>
                                        </p:tgtEl>
                                        <p:attrNameLst>
                                          <p:attrName>style.visibility</p:attrName>
                                        </p:attrNameLst>
                                      </p:cBhvr>
                                      <p:to>
                                        <p:strVal val="visible"/>
                                      </p:to>
                                    </p:set>
                                    <p:animEffect transition="in" filter="fade">
                                      <p:cBhvr>
                                        <p:cTn id="102" dur="500"/>
                                        <p:tgtEl>
                                          <p:spTgt spid="8">
                                            <p:bg/>
                                          </p:spTgt>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8">
                                            <p:txEl>
                                              <p:pRg st="0" end="0"/>
                                            </p:txEl>
                                          </p:spTgt>
                                        </p:tgtEl>
                                        <p:attrNameLst>
                                          <p:attrName>style.visibility</p:attrName>
                                        </p:attrNameLst>
                                      </p:cBhvr>
                                      <p:to>
                                        <p:strVal val="visible"/>
                                      </p:to>
                                    </p:set>
                                    <p:animEffect transition="in" filter="fade">
                                      <p:cBhvr>
                                        <p:cTn id="105" dur="500"/>
                                        <p:tgtEl>
                                          <p:spTgt spid="8">
                                            <p:txEl>
                                              <p:pRg st="0" end="0"/>
                                            </p:txEl>
                                          </p:spTgt>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8">
                                            <p:txEl>
                                              <p:pRg st="1" end="1"/>
                                            </p:txEl>
                                          </p:spTgt>
                                        </p:tgtEl>
                                        <p:attrNameLst>
                                          <p:attrName>style.visibility</p:attrName>
                                        </p:attrNameLst>
                                      </p:cBhvr>
                                      <p:to>
                                        <p:strVal val="visible"/>
                                      </p:to>
                                    </p:set>
                                    <p:animEffect transition="in" filter="fade">
                                      <p:cBhvr>
                                        <p:cTn id="108" dur="500"/>
                                        <p:tgtEl>
                                          <p:spTgt spid="8">
                                            <p:txEl>
                                              <p:pRg st="1" end="1"/>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10">
                                            <p:bg/>
                                          </p:spTgt>
                                        </p:tgtEl>
                                        <p:attrNameLst>
                                          <p:attrName>style.visibility</p:attrName>
                                        </p:attrNameLst>
                                      </p:cBhvr>
                                      <p:to>
                                        <p:strVal val="visible"/>
                                      </p:to>
                                    </p:set>
                                    <p:animEffect transition="in" filter="fade">
                                      <p:cBhvr>
                                        <p:cTn id="113" dur="500"/>
                                        <p:tgtEl>
                                          <p:spTgt spid="10">
                                            <p:bg/>
                                          </p:spTgt>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10">
                                            <p:txEl>
                                              <p:pRg st="0" end="0"/>
                                            </p:txEl>
                                          </p:spTgt>
                                        </p:tgtEl>
                                        <p:attrNameLst>
                                          <p:attrName>style.visibility</p:attrName>
                                        </p:attrNameLst>
                                      </p:cBhvr>
                                      <p:to>
                                        <p:strVal val="visible"/>
                                      </p:to>
                                    </p:set>
                                    <p:animEffect transition="in" filter="fade">
                                      <p:cBhvr>
                                        <p:cTn id="116" dur="500"/>
                                        <p:tgtEl>
                                          <p:spTgt spid="10">
                                            <p:txEl>
                                              <p:pRg st="0" end="0"/>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10">
                                            <p:txEl>
                                              <p:pRg st="1" end="1"/>
                                            </p:txEl>
                                          </p:spTgt>
                                        </p:tgtEl>
                                        <p:attrNameLst>
                                          <p:attrName>style.visibility</p:attrName>
                                        </p:attrNameLst>
                                      </p:cBhvr>
                                      <p:to>
                                        <p:strVal val="visible"/>
                                      </p:to>
                                    </p:set>
                                    <p:animEffect transition="in" filter="fade">
                                      <p:cBhvr>
                                        <p:cTn id="119" dur="500"/>
                                        <p:tgtEl>
                                          <p:spTgt spid="10">
                                            <p:txEl>
                                              <p:pRg st="1" end="1"/>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10">
                                            <p:txEl>
                                              <p:pRg st="2" end="2"/>
                                            </p:txEl>
                                          </p:spTgt>
                                        </p:tgtEl>
                                        <p:attrNameLst>
                                          <p:attrName>style.visibility</p:attrName>
                                        </p:attrNameLst>
                                      </p:cBhvr>
                                      <p:to>
                                        <p:strVal val="visible"/>
                                      </p:to>
                                    </p:set>
                                    <p:animEffect transition="in" filter="fade">
                                      <p:cBhvr>
                                        <p:cTn id="122" dur="500"/>
                                        <p:tgtEl>
                                          <p:spTgt spid="10">
                                            <p:txEl>
                                              <p:pRg st="2" end="2"/>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10">
                                            <p:txEl>
                                              <p:pRg st="3" end="3"/>
                                            </p:txEl>
                                          </p:spTgt>
                                        </p:tgtEl>
                                        <p:attrNameLst>
                                          <p:attrName>style.visibility</p:attrName>
                                        </p:attrNameLst>
                                      </p:cBhvr>
                                      <p:to>
                                        <p:strVal val="visible"/>
                                      </p:to>
                                    </p:set>
                                    <p:animEffect transition="in" filter="fade">
                                      <p:cBhvr>
                                        <p:cTn id="125"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P spid="6" grpId="0" build="allAtOnce" animBg="1"/>
      <p:bldP spid="7" grpId="0" build="allAtOnce" animBg="1"/>
      <p:bldP spid="8" grpId="0" build="allAtOnce" animBg="1"/>
      <p:bldP spid="9" grpId="0" build="allAtOnce" animBg="1"/>
      <p:bldP spid="10" grpId="0" build="allAtOnce"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FBEC55-1414-45D8-85A3-0C3B475D0A04}"/>
              </a:ext>
            </a:extLst>
          </p:cNvPr>
          <p:cNvSpPr>
            <a:spLocks noGrp="1"/>
          </p:cNvSpPr>
          <p:nvPr>
            <p:ph type="title"/>
          </p:nvPr>
        </p:nvSpPr>
        <p:spPr>
          <a:xfrm>
            <a:off x="0" y="0"/>
            <a:ext cx="9144000" cy="1143000"/>
          </a:xfrm>
        </p:spPr>
        <p:style>
          <a:lnRef idx="1">
            <a:schemeClr val="accent6"/>
          </a:lnRef>
          <a:fillRef idx="2">
            <a:schemeClr val="accent6"/>
          </a:fillRef>
          <a:effectRef idx="1">
            <a:schemeClr val="accent6"/>
          </a:effectRef>
          <a:fontRef idx="minor">
            <a:schemeClr val="dk1"/>
          </a:fontRef>
        </p:style>
        <p:txBody>
          <a:bodyPr>
            <a:normAutofit fontScale="90000"/>
          </a:bodyPr>
          <a:lstStyle/>
          <a:p>
            <a:r>
              <a:rPr lang="es-ES" dirty="0"/>
              <a:t>SUPUESTOS ESPECIALES EN EL CÁLCULO DE LA NÓMINA: </a:t>
            </a:r>
            <a:r>
              <a:rPr lang="es-ES" b="1" dirty="0"/>
              <a:t>SALARIO EN ESPECIE</a:t>
            </a:r>
          </a:p>
        </p:txBody>
      </p:sp>
      <p:graphicFrame>
        <p:nvGraphicFramePr>
          <p:cNvPr id="4" name="Marcador de contenido 3">
            <a:extLst>
              <a:ext uri="{FF2B5EF4-FFF2-40B4-BE49-F238E27FC236}">
                <a16:creationId xmlns:a16="http://schemas.microsoft.com/office/drawing/2014/main" id="{7280D487-99C6-4E34-BFA4-B58BDBB94C41}"/>
              </a:ext>
            </a:extLst>
          </p:cNvPr>
          <p:cNvGraphicFramePr>
            <a:graphicFrameLocks noGrp="1"/>
          </p:cNvGraphicFramePr>
          <p:nvPr>
            <p:ph idx="1"/>
            <p:extLst>
              <p:ext uri="{D42A27DB-BD31-4B8C-83A1-F6EECF244321}">
                <p14:modId xmlns:p14="http://schemas.microsoft.com/office/powerpoint/2010/main" val="2164547992"/>
              </p:ext>
            </p:extLst>
          </p:nvPr>
        </p:nvGraphicFramePr>
        <p:xfrm>
          <a:off x="0" y="1167618"/>
          <a:ext cx="9144000" cy="56903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1681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9248" y="91658"/>
            <a:ext cx="8964488" cy="673046"/>
          </a:xfrm>
        </p:spPr>
        <p:style>
          <a:lnRef idx="1">
            <a:schemeClr val="accent6"/>
          </a:lnRef>
          <a:fillRef idx="2">
            <a:schemeClr val="accent6"/>
          </a:fillRef>
          <a:effectRef idx="1">
            <a:schemeClr val="accent6"/>
          </a:effectRef>
          <a:fontRef idx="minor">
            <a:schemeClr val="dk1"/>
          </a:fontRef>
        </p:style>
        <p:txBody>
          <a:bodyPr>
            <a:normAutofit fontScale="90000"/>
          </a:bodyPr>
          <a:lstStyle/>
          <a:p>
            <a:r>
              <a:rPr lang="es-ES" dirty="0"/>
              <a:t>EL SALARIO MÍNIMO INTERPROFESIONAL</a:t>
            </a:r>
          </a:p>
        </p:txBody>
      </p:sp>
      <p:graphicFrame>
        <p:nvGraphicFramePr>
          <p:cNvPr id="4" name="Marcador de contenido 3"/>
          <p:cNvGraphicFramePr>
            <a:graphicFrameLocks noGrp="1"/>
          </p:cNvGraphicFramePr>
          <p:nvPr>
            <p:ph idx="1"/>
          </p:nvPr>
        </p:nvGraphicFramePr>
        <p:xfrm>
          <a:off x="23345" y="1052736"/>
          <a:ext cx="9145016" cy="5213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uadroTexto 4">
            <a:extLst>
              <a:ext uri="{FF2B5EF4-FFF2-40B4-BE49-F238E27FC236}">
                <a16:creationId xmlns:a16="http://schemas.microsoft.com/office/drawing/2014/main" id="{45E2DB12-65FA-413D-B022-3F28CB19C64A}"/>
              </a:ext>
            </a:extLst>
          </p:cNvPr>
          <p:cNvSpPr txBox="1"/>
          <p:nvPr/>
        </p:nvSpPr>
        <p:spPr>
          <a:xfrm>
            <a:off x="1031457" y="6397010"/>
            <a:ext cx="7128792"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black"/>
                </a:solidFill>
                <a:effectLst/>
                <a:uLnTx/>
                <a:uFillTx/>
                <a:latin typeface="Calibri"/>
                <a:ea typeface="+mn-ea"/>
                <a:cs typeface="+mn-cs"/>
                <a:hlinkClick r:id="rId7"/>
              </a:rPr>
              <a:t>¿CÓMO TE AFECTA LA SUBIDA DEL SALARIO MÍNIMO INTERPROFESIONAL?</a:t>
            </a:r>
            <a:endParaRPr kumimoji="0" lang="es-ES"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065932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graphicEl>
                                              <a:dgm id="{73F010B4-73DE-412D-975D-65959F2C268F}"/>
                                            </p:graphicEl>
                                          </p:spTgt>
                                        </p:tgtEl>
                                        <p:attrNameLst>
                                          <p:attrName>style.visibility</p:attrName>
                                        </p:attrNameLst>
                                      </p:cBhvr>
                                      <p:to>
                                        <p:strVal val="visible"/>
                                      </p:to>
                                    </p:set>
                                    <p:anim calcmode="lin" valueType="num">
                                      <p:cBhvr>
                                        <p:cTn id="7" dur="1000" fill="hold"/>
                                        <p:tgtEl>
                                          <p:spTgt spid="4">
                                            <p:graphicEl>
                                              <a:dgm id="{73F010B4-73DE-412D-975D-65959F2C268F}"/>
                                            </p:graphicEl>
                                          </p:spTgt>
                                        </p:tgtEl>
                                        <p:attrNameLst>
                                          <p:attrName>ppt_w</p:attrName>
                                        </p:attrNameLst>
                                      </p:cBhvr>
                                      <p:tavLst>
                                        <p:tav tm="0">
                                          <p:val>
                                            <p:fltVal val="0"/>
                                          </p:val>
                                        </p:tav>
                                        <p:tav tm="100000">
                                          <p:val>
                                            <p:strVal val="#ppt_w"/>
                                          </p:val>
                                        </p:tav>
                                      </p:tavLst>
                                    </p:anim>
                                    <p:anim calcmode="lin" valueType="num">
                                      <p:cBhvr>
                                        <p:cTn id="8" dur="1000" fill="hold"/>
                                        <p:tgtEl>
                                          <p:spTgt spid="4">
                                            <p:graphicEl>
                                              <a:dgm id="{73F010B4-73DE-412D-975D-65959F2C268F}"/>
                                            </p:graphicEl>
                                          </p:spTgt>
                                        </p:tgtEl>
                                        <p:attrNameLst>
                                          <p:attrName>ppt_h</p:attrName>
                                        </p:attrNameLst>
                                      </p:cBhvr>
                                      <p:tavLst>
                                        <p:tav tm="0">
                                          <p:val>
                                            <p:fltVal val="0"/>
                                          </p:val>
                                        </p:tav>
                                        <p:tav tm="100000">
                                          <p:val>
                                            <p:strVal val="#ppt_h"/>
                                          </p:val>
                                        </p:tav>
                                      </p:tavLst>
                                    </p:anim>
                                    <p:anim calcmode="lin" valueType="num">
                                      <p:cBhvr>
                                        <p:cTn id="9" dur="1000" fill="hold"/>
                                        <p:tgtEl>
                                          <p:spTgt spid="4">
                                            <p:graphicEl>
                                              <a:dgm id="{73F010B4-73DE-412D-975D-65959F2C268F}"/>
                                            </p:graphicEl>
                                          </p:spTgt>
                                        </p:tgtEl>
                                        <p:attrNameLst>
                                          <p:attrName>style.rotation</p:attrName>
                                        </p:attrNameLst>
                                      </p:cBhvr>
                                      <p:tavLst>
                                        <p:tav tm="0">
                                          <p:val>
                                            <p:fltVal val="90"/>
                                          </p:val>
                                        </p:tav>
                                        <p:tav tm="100000">
                                          <p:val>
                                            <p:fltVal val="0"/>
                                          </p:val>
                                        </p:tav>
                                      </p:tavLst>
                                    </p:anim>
                                    <p:animEffect transition="in" filter="fade">
                                      <p:cBhvr>
                                        <p:cTn id="10" dur="1000"/>
                                        <p:tgtEl>
                                          <p:spTgt spid="4">
                                            <p:graphicEl>
                                              <a:dgm id="{73F010B4-73DE-412D-975D-65959F2C268F}"/>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
                                            <p:graphicEl>
                                              <a:dgm id="{016FFB16-5E25-4C89-A09A-A44A7B988603}"/>
                                            </p:graphicEl>
                                          </p:spTgt>
                                        </p:tgtEl>
                                        <p:attrNameLst>
                                          <p:attrName>style.visibility</p:attrName>
                                        </p:attrNameLst>
                                      </p:cBhvr>
                                      <p:to>
                                        <p:strVal val="visible"/>
                                      </p:to>
                                    </p:set>
                                    <p:anim calcmode="lin" valueType="num">
                                      <p:cBhvr>
                                        <p:cTn id="15" dur="1000" fill="hold"/>
                                        <p:tgtEl>
                                          <p:spTgt spid="4">
                                            <p:graphicEl>
                                              <a:dgm id="{016FFB16-5E25-4C89-A09A-A44A7B988603}"/>
                                            </p:graphicEl>
                                          </p:spTgt>
                                        </p:tgtEl>
                                        <p:attrNameLst>
                                          <p:attrName>ppt_w</p:attrName>
                                        </p:attrNameLst>
                                      </p:cBhvr>
                                      <p:tavLst>
                                        <p:tav tm="0">
                                          <p:val>
                                            <p:fltVal val="0"/>
                                          </p:val>
                                        </p:tav>
                                        <p:tav tm="100000">
                                          <p:val>
                                            <p:strVal val="#ppt_w"/>
                                          </p:val>
                                        </p:tav>
                                      </p:tavLst>
                                    </p:anim>
                                    <p:anim calcmode="lin" valueType="num">
                                      <p:cBhvr>
                                        <p:cTn id="16" dur="1000" fill="hold"/>
                                        <p:tgtEl>
                                          <p:spTgt spid="4">
                                            <p:graphicEl>
                                              <a:dgm id="{016FFB16-5E25-4C89-A09A-A44A7B988603}"/>
                                            </p:graphicEl>
                                          </p:spTgt>
                                        </p:tgtEl>
                                        <p:attrNameLst>
                                          <p:attrName>ppt_h</p:attrName>
                                        </p:attrNameLst>
                                      </p:cBhvr>
                                      <p:tavLst>
                                        <p:tav tm="0">
                                          <p:val>
                                            <p:fltVal val="0"/>
                                          </p:val>
                                        </p:tav>
                                        <p:tav tm="100000">
                                          <p:val>
                                            <p:strVal val="#ppt_h"/>
                                          </p:val>
                                        </p:tav>
                                      </p:tavLst>
                                    </p:anim>
                                    <p:anim calcmode="lin" valueType="num">
                                      <p:cBhvr>
                                        <p:cTn id="17" dur="1000" fill="hold"/>
                                        <p:tgtEl>
                                          <p:spTgt spid="4">
                                            <p:graphicEl>
                                              <a:dgm id="{016FFB16-5E25-4C89-A09A-A44A7B988603}"/>
                                            </p:graphicEl>
                                          </p:spTgt>
                                        </p:tgtEl>
                                        <p:attrNameLst>
                                          <p:attrName>style.rotation</p:attrName>
                                        </p:attrNameLst>
                                      </p:cBhvr>
                                      <p:tavLst>
                                        <p:tav tm="0">
                                          <p:val>
                                            <p:fltVal val="90"/>
                                          </p:val>
                                        </p:tav>
                                        <p:tav tm="100000">
                                          <p:val>
                                            <p:fltVal val="0"/>
                                          </p:val>
                                        </p:tav>
                                      </p:tavLst>
                                    </p:anim>
                                    <p:animEffect transition="in" filter="fade">
                                      <p:cBhvr>
                                        <p:cTn id="18" dur="1000"/>
                                        <p:tgtEl>
                                          <p:spTgt spid="4">
                                            <p:graphicEl>
                                              <a:dgm id="{016FFB16-5E25-4C89-A09A-A44A7B988603}"/>
                                            </p:graphicEl>
                                          </p:spTgt>
                                        </p:tgtEl>
                                      </p:cBhvr>
                                    </p:animEffect>
                                  </p:childTnLst>
                                </p:cTn>
                              </p:par>
                              <p:par>
                                <p:cTn id="19" presetID="31" presetClass="entr" presetSubtype="0" fill="hold" grpId="0" nodeType="withEffect">
                                  <p:stCondLst>
                                    <p:cond delay="0"/>
                                  </p:stCondLst>
                                  <p:childTnLst>
                                    <p:set>
                                      <p:cBhvr>
                                        <p:cTn id="20" dur="1" fill="hold">
                                          <p:stCondLst>
                                            <p:cond delay="0"/>
                                          </p:stCondLst>
                                        </p:cTn>
                                        <p:tgtEl>
                                          <p:spTgt spid="4">
                                            <p:graphicEl>
                                              <a:dgm id="{C0741FBB-60C1-4A4C-9D86-1D1C9A76B1D8}"/>
                                            </p:graphicEl>
                                          </p:spTgt>
                                        </p:tgtEl>
                                        <p:attrNameLst>
                                          <p:attrName>style.visibility</p:attrName>
                                        </p:attrNameLst>
                                      </p:cBhvr>
                                      <p:to>
                                        <p:strVal val="visible"/>
                                      </p:to>
                                    </p:set>
                                    <p:anim calcmode="lin" valueType="num">
                                      <p:cBhvr>
                                        <p:cTn id="21" dur="1000" fill="hold"/>
                                        <p:tgtEl>
                                          <p:spTgt spid="4">
                                            <p:graphicEl>
                                              <a:dgm id="{C0741FBB-60C1-4A4C-9D86-1D1C9A76B1D8}"/>
                                            </p:graphicEl>
                                          </p:spTgt>
                                        </p:tgtEl>
                                        <p:attrNameLst>
                                          <p:attrName>ppt_w</p:attrName>
                                        </p:attrNameLst>
                                      </p:cBhvr>
                                      <p:tavLst>
                                        <p:tav tm="0">
                                          <p:val>
                                            <p:fltVal val="0"/>
                                          </p:val>
                                        </p:tav>
                                        <p:tav tm="100000">
                                          <p:val>
                                            <p:strVal val="#ppt_w"/>
                                          </p:val>
                                        </p:tav>
                                      </p:tavLst>
                                    </p:anim>
                                    <p:anim calcmode="lin" valueType="num">
                                      <p:cBhvr>
                                        <p:cTn id="22" dur="1000" fill="hold"/>
                                        <p:tgtEl>
                                          <p:spTgt spid="4">
                                            <p:graphicEl>
                                              <a:dgm id="{C0741FBB-60C1-4A4C-9D86-1D1C9A76B1D8}"/>
                                            </p:graphicEl>
                                          </p:spTgt>
                                        </p:tgtEl>
                                        <p:attrNameLst>
                                          <p:attrName>ppt_h</p:attrName>
                                        </p:attrNameLst>
                                      </p:cBhvr>
                                      <p:tavLst>
                                        <p:tav tm="0">
                                          <p:val>
                                            <p:fltVal val="0"/>
                                          </p:val>
                                        </p:tav>
                                        <p:tav tm="100000">
                                          <p:val>
                                            <p:strVal val="#ppt_h"/>
                                          </p:val>
                                        </p:tav>
                                      </p:tavLst>
                                    </p:anim>
                                    <p:anim calcmode="lin" valueType="num">
                                      <p:cBhvr>
                                        <p:cTn id="23" dur="1000" fill="hold"/>
                                        <p:tgtEl>
                                          <p:spTgt spid="4">
                                            <p:graphicEl>
                                              <a:dgm id="{C0741FBB-60C1-4A4C-9D86-1D1C9A76B1D8}"/>
                                            </p:graphicEl>
                                          </p:spTgt>
                                        </p:tgtEl>
                                        <p:attrNameLst>
                                          <p:attrName>style.rotation</p:attrName>
                                        </p:attrNameLst>
                                      </p:cBhvr>
                                      <p:tavLst>
                                        <p:tav tm="0">
                                          <p:val>
                                            <p:fltVal val="90"/>
                                          </p:val>
                                        </p:tav>
                                        <p:tav tm="100000">
                                          <p:val>
                                            <p:fltVal val="0"/>
                                          </p:val>
                                        </p:tav>
                                      </p:tavLst>
                                    </p:anim>
                                    <p:animEffect transition="in" filter="fade">
                                      <p:cBhvr>
                                        <p:cTn id="24" dur="1000"/>
                                        <p:tgtEl>
                                          <p:spTgt spid="4">
                                            <p:graphicEl>
                                              <a:dgm id="{C0741FBB-60C1-4A4C-9D86-1D1C9A76B1D8}"/>
                                            </p:graphicEl>
                                          </p:spTgt>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4">
                                            <p:graphicEl>
                                              <a:dgm id="{51E9F099-C230-4DB0-A57B-B3022B1D2269}"/>
                                            </p:graphicEl>
                                          </p:spTgt>
                                        </p:tgtEl>
                                        <p:attrNameLst>
                                          <p:attrName>style.visibility</p:attrName>
                                        </p:attrNameLst>
                                      </p:cBhvr>
                                      <p:to>
                                        <p:strVal val="visible"/>
                                      </p:to>
                                    </p:set>
                                    <p:anim calcmode="lin" valueType="num">
                                      <p:cBhvr>
                                        <p:cTn id="27" dur="1000" fill="hold"/>
                                        <p:tgtEl>
                                          <p:spTgt spid="4">
                                            <p:graphicEl>
                                              <a:dgm id="{51E9F099-C230-4DB0-A57B-B3022B1D2269}"/>
                                            </p:graphicEl>
                                          </p:spTgt>
                                        </p:tgtEl>
                                        <p:attrNameLst>
                                          <p:attrName>ppt_w</p:attrName>
                                        </p:attrNameLst>
                                      </p:cBhvr>
                                      <p:tavLst>
                                        <p:tav tm="0">
                                          <p:val>
                                            <p:fltVal val="0"/>
                                          </p:val>
                                        </p:tav>
                                        <p:tav tm="100000">
                                          <p:val>
                                            <p:strVal val="#ppt_w"/>
                                          </p:val>
                                        </p:tav>
                                      </p:tavLst>
                                    </p:anim>
                                    <p:anim calcmode="lin" valueType="num">
                                      <p:cBhvr>
                                        <p:cTn id="28" dur="1000" fill="hold"/>
                                        <p:tgtEl>
                                          <p:spTgt spid="4">
                                            <p:graphicEl>
                                              <a:dgm id="{51E9F099-C230-4DB0-A57B-B3022B1D2269}"/>
                                            </p:graphicEl>
                                          </p:spTgt>
                                        </p:tgtEl>
                                        <p:attrNameLst>
                                          <p:attrName>ppt_h</p:attrName>
                                        </p:attrNameLst>
                                      </p:cBhvr>
                                      <p:tavLst>
                                        <p:tav tm="0">
                                          <p:val>
                                            <p:fltVal val="0"/>
                                          </p:val>
                                        </p:tav>
                                        <p:tav tm="100000">
                                          <p:val>
                                            <p:strVal val="#ppt_h"/>
                                          </p:val>
                                        </p:tav>
                                      </p:tavLst>
                                    </p:anim>
                                    <p:anim calcmode="lin" valueType="num">
                                      <p:cBhvr>
                                        <p:cTn id="29" dur="1000" fill="hold"/>
                                        <p:tgtEl>
                                          <p:spTgt spid="4">
                                            <p:graphicEl>
                                              <a:dgm id="{51E9F099-C230-4DB0-A57B-B3022B1D2269}"/>
                                            </p:graphicEl>
                                          </p:spTgt>
                                        </p:tgtEl>
                                        <p:attrNameLst>
                                          <p:attrName>style.rotation</p:attrName>
                                        </p:attrNameLst>
                                      </p:cBhvr>
                                      <p:tavLst>
                                        <p:tav tm="0">
                                          <p:val>
                                            <p:fltVal val="90"/>
                                          </p:val>
                                        </p:tav>
                                        <p:tav tm="100000">
                                          <p:val>
                                            <p:fltVal val="0"/>
                                          </p:val>
                                        </p:tav>
                                      </p:tavLst>
                                    </p:anim>
                                    <p:animEffect transition="in" filter="fade">
                                      <p:cBhvr>
                                        <p:cTn id="30" dur="1000"/>
                                        <p:tgtEl>
                                          <p:spTgt spid="4">
                                            <p:graphicEl>
                                              <a:dgm id="{51E9F099-C230-4DB0-A57B-B3022B1D2269}"/>
                                            </p:graphicEl>
                                          </p:spTgt>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4">
                                            <p:graphicEl>
                                              <a:dgm id="{EF756442-0057-43B0-A220-915111161BB3}"/>
                                            </p:graphicEl>
                                          </p:spTgt>
                                        </p:tgtEl>
                                        <p:attrNameLst>
                                          <p:attrName>style.visibility</p:attrName>
                                        </p:attrNameLst>
                                      </p:cBhvr>
                                      <p:to>
                                        <p:strVal val="visible"/>
                                      </p:to>
                                    </p:set>
                                    <p:anim calcmode="lin" valueType="num">
                                      <p:cBhvr>
                                        <p:cTn id="33" dur="1000" fill="hold"/>
                                        <p:tgtEl>
                                          <p:spTgt spid="4">
                                            <p:graphicEl>
                                              <a:dgm id="{EF756442-0057-43B0-A220-915111161BB3}"/>
                                            </p:graphicEl>
                                          </p:spTgt>
                                        </p:tgtEl>
                                        <p:attrNameLst>
                                          <p:attrName>ppt_w</p:attrName>
                                        </p:attrNameLst>
                                      </p:cBhvr>
                                      <p:tavLst>
                                        <p:tav tm="0">
                                          <p:val>
                                            <p:fltVal val="0"/>
                                          </p:val>
                                        </p:tav>
                                        <p:tav tm="100000">
                                          <p:val>
                                            <p:strVal val="#ppt_w"/>
                                          </p:val>
                                        </p:tav>
                                      </p:tavLst>
                                    </p:anim>
                                    <p:anim calcmode="lin" valueType="num">
                                      <p:cBhvr>
                                        <p:cTn id="34" dur="1000" fill="hold"/>
                                        <p:tgtEl>
                                          <p:spTgt spid="4">
                                            <p:graphicEl>
                                              <a:dgm id="{EF756442-0057-43B0-A220-915111161BB3}"/>
                                            </p:graphicEl>
                                          </p:spTgt>
                                        </p:tgtEl>
                                        <p:attrNameLst>
                                          <p:attrName>ppt_h</p:attrName>
                                        </p:attrNameLst>
                                      </p:cBhvr>
                                      <p:tavLst>
                                        <p:tav tm="0">
                                          <p:val>
                                            <p:fltVal val="0"/>
                                          </p:val>
                                        </p:tav>
                                        <p:tav tm="100000">
                                          <p:val>
                                            <p:strVal val="#ppt_h"/>
                                          </p:val>
                                        </p:tav>
                                      </p:tavLst>
                                    </p:anim>
                                    <p:anim calcmode="lin" valueType="num">
                                      <p:cBhvr>
                                        <p:cTn id="35" dur="1000" fill="hold"/>
                                        <p:tgtEl>
                                          <p:spTgt spid="4">
                                            <p:graphicEl>
                                              <a:dgm id="{EF756442-0057-43B0-A220-915111161BB3}"/>
                                            </p:graphicEl>
                                          </p:spTgt>
                                        </p:tgtEl>
                                        <p:attrNameLst>
                                          <p:attrName>style.rotation</p:attrName>
                                        </p:attrNameLst>
                                      </p:cBhvr>
                                      <p:tavLst>
                                        <p:tav tm="0">
                                          <p:val>
                                            <p:fltVal val="90"/>
                                          </p:val>
                                        </p:tav>
                                        <p:tav tm="100000">
                                          <p:val>
                                            <p:fltVal val="0"/>
                                          </p:val>
                                        </p:tav>
                                      </p:tavLst>
                                    </p:anim>
                                    <p:animEffect transition="in" filter="fade">
                                      <p:cBhvr>
                                        <p:cTn id="36" dur="1000"/>
                                        <p:tgtEl>
                                          <p:spTgt spid="4">
                                            <p:graphicEl>
                                              <a:dgm id="{EF756442-0057-43B0-A220-915111161BB3}"/>
                                            </p:graphicEl>
                                          </p:spTgt>
                                        </p:tgtEl>
                                      </p:cBhvr>
                                    </p:animEffect>
                                  </p:childTnLst>
                                </p:cTn>
                              </p:par>
                              <p:par>
                                <p:cTn id="37" presetID="31" presetClass="entr" presetSubtype="0" fill="hold" grpId="0" nodeType="withEffect">
                                  <p:stCondLst>
                                    <p:cond delay="0"/>
                                  </p:stCondLst>
                                  <p:childTnLst>
                                    <p:set>
                                      <p:cBhvr>
                                        <p:cTn id="38" dur="1" fill="hold">
                                          <p:stCondLst>
                                            <p:cond delay="0"/>
                                          </p:stCondLst>
                                        </p:cTn>
                                        <p:tgtEl>
                                          <p:spTgt spid="4">
                                            <p:graphicEl>
                                              <a:dgm id="{033D5130-FEDA-4608-BD53-E999982AFE24}"/>
                                            </p:graphicEl>
                                          </p:spTgt>
                                        </p:tgtEl>
                                        <p:attrNameLst>
                                          <p:attrName>style.visibility</p:attrName>
                                        </p:attrNameLst>
                                      </p:cBhvr>
                                      <p:to>
                                        <p:strVal val="visible"/>
                                      </p:to>
                                    </p:set>
                                    <p:anim calcmode="lin" valueType="num">
                                      <p:cBhvr>
                                        <p:cTn id="39" dur="1000" fill="hold"/>
                                        <p:tgtEl>
                                          <p:spTgt spid="4">
                                            <p:graphicEl>
                                              <a:dgm id="{033D5130-FEDA-4608-BD53-E999982AFE24}"/>
                                            </p:graphicEl>
                                          </p:spTgt>
                                        </p:tgtEl>
                                        <p:attrNameLst>
                                          <p:attrName>ppt_w</p:attrName>
                                        </p:attrNameLst>
                                      </p:cBhvr>
                                      <p:tavLst>
                                        <p:tav tm="0">
                                          <p:val>
                                            <p:fltVal val="0"/>
                                          </p:val>
                                        </p:tav>
                                        <p:tav tm="100000">
                                          <p:val>
                                            <p:strVal val="#ppt_w"/>
                                          </p:val>
                                        </p:tav>
                                      </p:tavLst>
                                    </p:anim>
                                    <p:anim calcmode="lin" valueType="num">
                                      <p:cBhvr>
                                        <p:cTn id="40" dur="1000" fill="hold"/>
                                        <p:tgtEl>
                                          <p:spTgt spid="4">
                                            <p:graphicEl>
                                              <a:dgm id="{033D5130-FEDA-4608-BD53-E999982AFE24}"/>
                                            </p:graphicEl>
                                          </p:spTgt>
                                        </p:tgtEl>
                                        <p:attrNameLst>
                                          <p:attrName>ppt_h</p:attrName>
                                        </p:attrNameLst>
                                      </p:cBhvr>
                                      <p:tavLst>
                                        <p:tav tm="0">
                                          <p:val>
                                            <p:fltVal val="0"/>
                                          </p:val>
                                        </p:tav>
                                        <p:tav tm="100000">
                                          <p:val>
                                            <p:strVal val="#ppt_h"/>
                                          </p:val>
                                        </p:tav>
                                      </p:tavLst>
                                    </p:anim>
                                    <p:anim calcmode="lin" valueType="num">
                                      <p:cBhvr>
                                        <p:cTn id="41" dur="1000" fill="hold"/>
                                        <p:tgtEl>
                                          <p:spTgt spid="4">
                                            <p:graphicEl>
                                              <a:dgm id="{033D5130-FEDA-4608-BD53-E999982AFE24}"/>
                                            </p:graphicEl>
                                          </p:spTgt>
                                        </p:tgtEl>
                                        <p:attrNameLst>
                                          <p:attrName>style.rotation</p:attrName>
                                        </p:attrNameLst>
                                      </p:cBhvr>
                                      <p:tavLst>
                                        <p:tav tm="0">
                                          <p:val>
                                            <p:fltVal val="90"/>
                                          </p:val>
                                        </p:tav>
                                        <p:tav tm="100000">
                                          <p:val>
                                            <p:fltVal val="0"/>
                                          </p:val>
                                        </p:tav>
                                      </p:tavLst>
                                    </p:anim>
                                    <p:animEffect transition="in" filter="fade">
                                      <p:cBhvr>
                                        <p:cTn id="42" dur="1000"/>
                                        <p:tgtEl>
                                          <p:spTgt spid="4">
                                            <p:graphicEl>
                                              <a:dgm id="{033D5130-FEDA-4608-BD53-E999982AFE24}"/>
                                            </p:graphicEl>
                                          </p:spTgt>
                                        </p:tgtEl>
                                      </p:cBhvr>
                                    </p:animEffect>
                                  </p:childTnLst>
                                </p:cTn>
                              </p:par>
                              <p:par>
                                <p:cTn id="43" presetID="31" presetClass="entr" presetSubtype="0" fill="hold" grpId="0" nodeType="withEffect">
                                  <p:stCondLst>
                                    <p:cond delay="0"/>
                                  </p:stCondLst>
                                  <p:childTnLst>
                                    <p:set>
                                      <p:cBhvr>
                                        <p:cTn id="44" dur="1" fill="hold">
                                          <p:stCondLst>
                                            <p:cond delay="0"/>
                                          </p:stCondLst>
                                        </p:cTn>
                                        <p:tgtEl>
                                          <p:spTgt spid="4">
                                            <p:graphicEl>
                                              <a:dgm id="{9C556E9A-E466-491A-922B-B5E05A0FACD2}"/>
                                            </p:graphicEl>
                                          </p:spTgt>
                                        </p:tgtEl>
                                        <p:attrNameLst>
                                          <p:attrName>style.visibility</p:attrName>
                                        </p:attrNameLst>
                                      </p:cBhvr>
                                      <p:to>
                                        <p:strVal val="visible"/>
                                      </p:to>
                                    </p:set>
                                    <p:anim calcmode="lin" valueType="num">
                                      <p:cBhvr>
                                        <p:cTn id="45" dur="1000" fill="hold"/>
                                        <p:tgtEl>
                                          <p:spTgt spid="4">
                                            <p:graphicEl>
                                              <a:dgm id="{9C556E9A-E466-491A-922B-B5E05A0FACD2}"/>
                                            </p:graphicEl>
                                          </p:spTgt>
                                        </p:tgtEl>
                                        <p:attrNameLst>
                                          <p:attrName>ppt_w</p:attrName>
                                        </p:attrNameLst>
                                      </p:cBhvr>
                                      <p:tavLst>
                                        <p:tav tm="0">
                                          <p:val>
                                            <p:fltVal val="0"/>
                                          </p:val>
                                        </p:tav>
                                        <p:tav tm="100000">
                                          <p:val>
                                            <p:strVal val="#ppt_w"/>
                                          </p:val>
                                        </p:tav>
                                      </p:tavLst>
                                    </p:anim>
                                    <p:anim calcmode="lin" valueType="num">
                                      <p:cBhvr>
                                        <p:cTn id="46" dur="1000" fill="hold"/>
                                        <p:tgtEl>
                                          <p:spTgt spid="4">
                                            <p:graphicEl>
                                              <a:dgm id="{9C556E9A-E466-491A-922B-B5E05A0FACD2}"/>
                                            </p:graphicEl>
                                          </p:spTgt>
                                        </p:tgtEl>
                                        <p:attrNameLst>
                                          <p:attrName>ppt_h</p:attrName>
                                        </p:attrNameLst>
                                      </p:cBhvr>
                                      <p:tavLst>
                                        <p:tav tm="0">
                                          <p:val>
                                            <p:fltVal val="0"/>
                                          </p:val>
                                        </p:tav>
                                        <p:tav tm="100000">
                                          <p:val>
                                            <p:strVal val="#ppt_h"/>
                                          </p:val>
                                        </p:tav>
                                      </p:tavLst>
                                    </p:anim>
                                    <p:anim calcmode="lin" valueType="num">
                                      <p:cBhvr>
                                        <p:cTn id="47" dur="1000" fill="hold"/>
                                        <p:tgtEl>
                                          <p:spTgt spid="4">
                                            <p:graphicEl>
                                              <a:dgm id="{9C556E9A-E466-491A-922B-B5E05A0FACD2}"/>
                                            </p:graphicEl>
                                          </p:spTgt>
                                        </p:tgtEl>
                                        <p:attrNameLst>
                                          <p:attrName>style.rotation</p:attrName>
                                        </p:attrNameLst>
                                      </p:cBhvr>
                                      <p:tavLst>
                                        <p:tav tm="0">
                                          <p:val>
                                            <p:fltVal val="90"/>
                                          </p:val>
                                        </p:tav>
                                        <p:tav tm="100000">
                                          <p:val>
                                            <p:fltVal val="0"/>
                                          </p:val>
                                        </p:tav>
                                      </p:tavLst>
                                    </p:anim>
                                    <p:animEffect transition="in" filter="fade">
                                      <p:cBhvr>
                                        <p:cTn id="48" dur="1000"/>
                                        <p:tgtEl>
                                          <p:spTgt spid="4">
                                            <p:graphicEl>
                                              <a:dgm id="{9C556E9A-E466-491A-922B-B5E05A0FACD2}"/>
                                            </p:graphicEl>
                                          </p:spTgt>
                                        </p:tgtEl>
                                      </p:cBhvr>
                                    </p:animEffect>
                                  </p:childTnLst>
                                </p:cTn>
                              </p:par>
                              <p:par>
                                <p:cTn id="49" presetID="31" presetClass="entr" presetSubtype="0" fill="hold" grpId="0" nodeType="withEffect">
                                  <p:stCondLst>
                                    <p:cond delay="0"/>
                                  </p:stCondLst>
                                  <p:childTnLst>
                                    <p:set>
                                      <p:cBhvr>
                                        <p:cTn id="50" dur="1" fill="hold">
                                          <p:stCondLst>
                                            <p:cond delay="0"/>
                                          </p:stCondLst>
                                        </p:cTn>
                                        <p:tgtEl>
                                          <p:spTgt spid="4">
                                            <p:graphicEl>
                                              <a:dgm id="{D28FA4E8-5749-4483-A4BD-28D6DCB8E16B}"/>
                                            </p:graphicEl>
                                          </p:spTgt>
                                        </p:tgtEl>
                                        <p:attrNameLst>
                                          <p:attrName>style.visibility</p:attrName>
                                        </p:attrNameLst>
                                      </p:cBhvr>
                                      <p:to>
                                        <p:strVal val="visible"/>
                                      </p:to>
                                    </p:set>
                                    <p:anim calcmode="lin" valueType="num">
                                      <p:cBhvr>
                                        <p:cTn id="51" dur="1000" fill="hold"/>
                                        <p:tgtEl>
                                          <p:spTgt spid="4">
                                            <p:graphicEl>
                                              <a:dgm id="{D28FA4E8-5749-4483-A4BD-28D6DCB8E16B}"/>
                                            </p:graphicEl>
                                          </p:spTgt>
                                        </p:tgtEl>
                                        <p:attrNameLst>
                                          <p:attrName>ppt_w</p:attrName>
                                        </p:attrNameLst>
                                      </p:cBhvr>
                                      <p:tavLst>
                                        <p:tav tm="0">
                                          <p:val>
                                            <p:fltVal val="0"/>
                                          </p:val>
                                        </p:tav>
                                        <p:tav tm="100000">
                                          <p:val>
                                            <p:strVal val="#ppt_w"/>
                                          </p:val>
                                        </p:tav>
                                      </p:tavLst>
                                    </p:anim>
                                    <p:anim calcmode="lin" valueType="num">
                                      <p:cBhvr>
                                        <p:cTn id="52" dur="1000" fill="hold"/>
                                        <p:tgtEl>
                                          <p:spTgt spid="4">
                                            <p:graphicEl>
                                              <a:dgm id="{D28FA4E8-5749-4483-A4BD-28D6DCB8E16B}"/>
                                            </p:graphicEl>
                                          </p:spTgt>
                                        </p:tgtEl>
                                        <p:attrNameLst>
                                          <p:attrName>ppt_h</p:attrName>
                                        </p:attrNameLst>
                                      </p:cBhvr>
                                      <p:tavLst>
                                        <p:tav tm="0">
                                          <p:val>
                                            <p:fltVal val="0"/>
                                          </p:val>
                                        </p:tav>
                                        <p:tav tm="100000">
                                          <p:val>
                                            <p:strVal val="#ppt_h"/>
                                          </p:val>
                                        </p:tav>
                                      </p:tavLst>
                                    </p:anim>
                                    <p:anim calcmode="lin" valueType="num">
                                      <p:cBhvr>
                                        <p:cTn id="53" dur="1000" fill="hold"/>
                                        <p:tgtEl>
                                          <p:spTgt spid="4">
                                            <p:graphicEl>
                                              <a:dgm id="{D28FA4E8-5749-4483-A4BD-28D6DCB8E16B}"/>
                                            </p:graphicEl>
                                          </p:spTgt>
                                        </p:tgtEl>
                                        <p:attrNameLst>
                                          <p:attrName>style.rotation</p:attrName>
                                        </p:attrNameLst>
                                      </p:cBhvr>
                                      <p:tavLst>
                                        <p:tav tm="0">
                                          <p:val>
                                            <p:fltVal val="90"/>
                                          </p:val>
                                        </p:tav>
                                        <p:tav tm="100000">
                                          <p:val>
                                            <p:fltVal val="0"/>
                                          </p:val>
                                        </p:tav>
                                      </p:tavLst>
                                    </p:anim>
                                    <p:animEffect transition="in" filter="fade">
                                      <p:cBhvr>
                                        <p:cTn id="54" dur="1000"/>
                                        <p:tgtEl>
                                          <p:spTgt spid="4">
                                            <p:graphicEl>
                                              <a:dgm id="{D28FA4E8-5749-4483-A4BD-28D6DCB8E16B}"/>
                                            </p:graphicEl>
                                          </p:spTgt>
                                        </p:tgtEl>
                                      </p:cBhvr>
                                    </p:animEffect>
                                  </p:childTnLst>
                                </p:cTn>
                              </p:par>
                              <p:par>
                                <p:cTn id="55" presetID="31" presetClass="entr" presetSubtype="0" fill="hold" grpId="0" nodeType="withEffect">
                                  <p:stCondLst>
                                    <p:cond delay="0"/>
                                  </p:stCondLst>
                                  <p:childTnLst>
                                    <p:set>
                                      <p:cBhvr>
                                        <p:cTn id="56" dur="1" fill="hold">
                                          <p:stCondLst>
                                            <p:cond delay="0"/>
                                          </p:stCondLst>
                                        </p:cTn>
                                        <p:tgtEl>
                                          <p:spTgt spid="4">
                                            <p:graphicEl>
                                              <a:dgm id="{92A4FC58-9C28-45A5-A299-EF4B6CA916B7}"/>
                                            </p:graphicEl>
                                          </p:spTgt>
                                        </p:tgtEl>
                                        <p:attrNameLst>
                                          <p:attrName>style.visibility</p:attrName>
                                        </p:attrNameLst>
                                      </p:cBhvr>
                                      <p:to>
                                        <p:strVal val="visible"/>
                                      </p:to>
                                    </p:set>
                                    <p:anim calcmode="lin" valueType="num">
                                      <p:cBhvr>
                                        <p:cTn id="57" dur="1000" fill="hold"/>
                                        <p:tgtEl>
                                          <p:spTgt spid="4">
                                            <p:graphicEl>
                                              <a:dgm id="{92A4FC58-9C28-45A5-A299-EF4B6CA916B7}"/>
                                            </p:graphicEl>
                                          </p:spTgt>
                                        </p:tgtEl>
                                        <p:attrNameLst>
                                          <p:attrName>ppt_w</p:attrName>
                                        </p:attrNameLst>
                                      </p:cBhvr>
                                      <p:tavLst>
                                        <p:tav tm="0">
                                          <p:val>
                                            <p:fltVal val="0"/>
                                          </p:val>
                                        </p:tav>
                                        <p:tav tm="100000">
                                          <p:val>
                                            <p:strVal val="#ppt_w"/>
                                          </p:val>
                                        </p:tav>
                                      </p:tavLst>
                                    </p:anim>
                                    <p:anim calcmode="lin" valueType="num">
                                      <p:cBhvr>
                                        <p:cTn id="58" dur="1000" fill="hold"/>
                                        <p:tgtEl>
                                          <p:spTgt spid="4">
                                            <p:graphicEl>
                                              <a:dgm id="{92A4FC58-9C28-45A5-A299-EF4B6CA916B7}"/>
                                            </p:graphicEl>
                                          </p:spTgt>
                                        </p:tgtEl>
                                        <p:attrNameLst>
                                          <p:attrName>ppt_h</p:attrName>
                                        </p:attrNameLst>
                                      </p:cBhvr>
                                      <p:tavLst>
                                        <p:tav tm="0">
                                          <p:val>
                                            <p:fltVal val="0"/>
                                          </p:val>
                                        </p:tav>
                                        <p:tav tm="100000">
                                          <p:val>
                                            <p:strVal val="#ppt_h"/>
                                          </p:val>
                                        </p:tav>
                                      </p:tavLst>
                                    </p:anim>
                                    <p:anim calcmode="lin" valueType="num">
                                      <p:cBhvr>
                                        <p:cTn id="59" dur="1000" fill="hold"/>
                                        <p:tgtEl>
                                          <p:spTgt spid="4">
                                            <p:graphicEl>
                                              <a:dgm id="{92A4FC58-9C28-45A5-A299-EF4B6CA916B7}"/>
                                            </p:graphicEl>
                                          </p:spTgt>
                                        </p:tgtEl>
                                        <p:attrNameLst>
                                          <p:attrName>style.rotation</p:attrName>
                                        </p:attrNameLst>
                                      </p:cBhvr>
                                      <p:tavLst>
                                        <p:tav tm="0">
                                          <p:val>
                                            <p:fltVal val="90"/>
                                          </p:val>
                                        </p:tav>
                                        <p:tav tm="100000">
                                          <p:val>
                                            <p:fltVal val="0"/>
                                          </p:val>
                                        </p:tav>
                                      </p:tavLst>
                                    </p:anim>
                                    <p:animEffect transition="in" filter="fade">
                                      <p:cBhvr>
                                        <p:cTn id="60" dur="1000"/>
                                        <p:tgtEl>
                                          <p:spTgt spid="4">
                                            <p:graphicEl>
                                              <a:dgm id="{92A4FC58-9C28-45A5-A299-EF4B6CA916B7}"/>
                                            </p:graphicEl>
                                          </p:spTgt>
                                        </p:tgtEl>
                                      </p:cBhvr>
                                    </p:animEffect>
                                  </p:childTnLst>
                                </p:cTn>
                              </p:par>
                            </p:childTnLst>
                          </p:cTn>
                        </p:par>
                      </p:childTnLst>
                    </p:cTn>
                  </p:par>
                  <p:par>
                    <p:cTn id="61" fill="hold">
                      <p:stCondLst>
                        <p:cond delay="indefinite"/>
                      </p:stCondLst>
                      <p:childTnLst>
                        <p:par>
                          <p:cTn id="62" fill="hold">
                            <p:stCondLst>
                              <p:cond delay="0"/>
                            </p:stCondLst>
                            <p:childTnLst>
                              <p:par>
                                <p:cTn id="63" presetID="26" presetClass="entr" presetSubtype="0" fill="hold" grpId="0" nodeType="click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wipe(down)">
                                      <p:cBhvr>
                                        <p:cTn id="65" dur="580">
                                          <p:stCondLst>
                                            <p:cond delay="0"/>
                                          </p:stCondLst>
                                        </p:cTn>
                                        <p:tgtEl>
                                          <p:spTgt spid="5"/>
                                        </p:tgtEl>
                                      </p:cBhvr>
                                    </p:animEffect>
                                    <p:anim calcmode="lin" valueType="num">
                                      <p:cBhvr>
                                        <p:cTn id="6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71" dur="26">
                                          <p:stCondLst>
                                            <p:cond delay="650"/>
                                          </p:stCondLst>
                                        </p:cTn>
                                        <p:tgtEl>
                                          <p:spTgt spid="5"/>
                                        </p:tgtEl>
                                      </p:cBhvr>
                                      <p:to x="100000" y="60000"/>
                                    </p:animScale>
                                    <p:animScale>
                                      <p:cBhvr>
                                        <p:cTn id="72" dur="166" decel="50000">
                                          <p:stCondLst>
                                            <p:cond delay="676"/>
                                          </p:stCondLst>
                                        </p:cTn>
                                        <p:tgtEl>
                                          <p:spTgt spid="5"/>
                                        </p:tgtEl>
                                      </p:cBhvr>
                                      <p:to x="100000" y="100000"/>
                                    </p:animScale>
                                    <p:animScale>
                                      <p:cBhvr>
                                        <p:cTn id="73" dur="26">
                                          <p:stCondLst>
                                            <p:cond delay="1312"/>
                                          </p:stCondLst>
                                        </p:cTn>
                                        <p:tgtEl>
                                          <p:spTgt spid="5"/>
                                        </p:tgtEl>
                                      </p:cBhvr>
                                      <p:to x="100000" y="80000"/>
                                    </p:animScale>
                                    <p:animScale>
                                      <p:cBhvr>
                                        <p:cTn id="74" dur="166" decel="50000">
                                          <p:stCondLst>
                                            <p:cond delay="1338"/>
                                          </p:stCondLst>
                                        </p:cTn>
                                        <p:tgtEl>
                                          <p:spTgt spid="5"/>
                                        </p:tgtEl>
                                      </p:cBhvr>
                                      <p:to x="100000" y="100000"/>
                                    </p:animScale>
                                    <p:animScale>
                                      <p:cBhvr>
                                        <p:cTn id="75" dur="26">
                                          <p:stCondLst>
                                            <p:cond delay="1642"/>
                                          </p:stCondLst>
                                        </p:cTn>
                                        <p:tgtEl>
                                          <p:spTgt spid="5"/>
                                        </p:tgtEl>
                                      </p:cBhvr>
                                      <p:to x="100000" y="90000"/>
                                    </p:animScale>
                                    <p:animScale>
                                      <p:cBhvr>
                                        <p:cTn id="76" dur="166" decel="50000">
                                          <p:stCondLst>
                                            <p:cond delay="1668"/>
                                          </p:stCondLst>
                                        </p:cTn>
                                        <p:tgtEl>
                                          <p:spTgt spid="5"/>
                                        </p:tgtEl>
                                      </p:cBhvr>
                                      <p:to x="100000" y="100000"/>
                                    </p:animScale>
                                    <p:animScale>
                                      <p:cBhvr>
                                        <p:cTn id="77" dur="26">
                                          <p:stCondLst>
                                            <p:cond delay="1808"/>
                                          </p:stCondLst>
                                        </p:cTn>
                                        <p:tgtEl>
                                          <p:spTgt spid="5"/>
                                        </p:tgtEl>
                                      </p:cBhvr>
                                      <p:to x="100000" y="95000"/>
                                    </p:animScale>
                                    <p:animScale>
                                      <p:cBhvr>
                                        <p:cTn id="78"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AtOnce"/>
        </p:bldSub>
      </p:bldGraphic>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FBEC55-1414-45D8-85A3-0C3B475D0A04}"/>
              </a:ext>
            </a:extLst>
          </p:cNvPr>
          <p:cNvSpPr>
            <a:spLocks noGrp="1"/>
          </p:cNvSpPr>
          <p:nvPr>
            <p:ph type="title"/>
          </p:nvPr>
        </p:nvSpPr>
        <p:spPr>
          <a:xfrm>
            <a:off x="0" y="0"/>
            <a:ext cx="9144000" cy="1143000"/>
          </a:xfrm>
        </p:spPr>
        <p:style>
          <a:lnRef idx="1">
            <a:schemeClr val="accent6"/>
          </a:lnRef>
          <a:fillRef idx="2">
            <a:schemeClr val="accent6"/>
          </a:fillRef>
          <a:effectRef idx="1">
            <a:schemeClr val="accent6"/>
          </a:effectRef>
          <a:fontRef idx="minor">
            <a:schemeClr val="dk1"/>
          </a:fontRef>
        </p:style>
        <p:txBody>
          <a:bodyPr>
            <a:normAutofit fontScale="90000"/>
          </a:bodyPr>
          <a:lstStyle/>
          <a:p>
            <a:r>
              <a:rPr lang="es-ES" dirty="0"/>
              <a:t>SUPUESTOS ESPECIALES EN EL CÁLCULO DE LA NÓMINA: </a:t>
            </a:r>
            <a:r>
              <a:rPr lang="es-ES" b="1" dirty="0"/>
              <a:t>SALARIO EN ESPECIE</a:t>
            </a:r>
            <a:endParaRPr lang="es-ES" dirty="0"/>
          </a:p>
        </p:txBody>
      </p:sp>
      <p:graphicFrame>
        <p:nvGraphicFramePr>
          <p:cNvPr id="4" name="Marcador de contenido 3">
            <a:extLst>
              <a:ext uri="{FF2B5EF4-FFF2-40B4-BE49-F238E27FC236}">
                <a16:creationId xmlns:a16="http://schemas.microsoft.com/office/drawing/2014/main" id="{7280D487-99C6-4E34-BFA4-B58BDBB94C41}"/>
              </a:ext>
            </a:extLst>
          </p:cNvPr>
          <p:cNvGraphicFramePr>
            <a:graphicFrameLocks noGrp="1"/>
          </p:cNvGraphicFramePr>
          <p:nvPr>
            <p:ph idx="1"/>
            <p:extLst>
              <p:ext uri="{D42A27DB-BD31-4B8C-83A1-F6EECF244321}">
                <p14:modId xmlns:p14="http://schemas.microsoft.com/office/powerpoint/2010/main" val="3461583570"/>
              </p:ext>
            </p:extLst>
          </p:nvPr>
        </p:nvGraphicFramePr>
        <p:xfrm>
          <a:off x="0" y="1167618"/>
          <a:ext cx="9144000" cy="56903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62150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2DAC3F60-72AC-467D-9946-69B3A019C998}"/>
              </a:ext>
            </a:extLst>
          </p:cNvPr>
          <p:cNvPicPr>
            <a:picLocks noChangeAspect="1"/>
          </p:cNvPicPr>
          <p:nvPr/>
        </p:nvPicPr>
        <p:blipFill rotWithShape="1">
          <a:blip r:embed="rId2"/>
          <a:srcRect l="20075" t="12183" r="35825" b="10674"/>
          <a:stretch/>
        </p:blipFill>
        <p:spPr>
          <a:xfrm>
            <a:off x="1144814" y="0"/>
            <a:ext cx="6972960" cy="6858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534492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FBEC55-1414-45D8-85A3-0C3B475D0A04}"/>
              </a:ext>
            </a:extLst>
          </p:cNvPr>
          <p:cNvSpPr>
            <a:spLocks noGrp="1"/>
          </p:cNvSpPr>
          <p:nvPr>
            <p:ph type="title"/>
          </p:nvPr>
        </p:nvSpPr>
        <p:spPr>
          <a:xfrm>
            <a:off x="0" y="0"/>
            <a:ext cx="9144000" cy="1143000"/>
          </a:xfrm>
        </p:spPr>
        <p:style>
          <a:lnRef idx="1">
            <a:schemeClr val="accent6"/>
          </a:lnRef>
          <a:fillRef idx="2">
            <a:schemeClr val="accent6"/>
          </a:fillRef>
          <a:effectRef idx="1">
            <a:schemeClr val="accent6"/>
          </a:effectRef>
          <a:fontRef idx="minor">
            <a:schemeClr val="dk1"/>
          </a:fontRef>
        </p:style>
        <p:txBody>
          <a:bodyPr>
            <a:normAutofit fontScale="90000"/>
          </a:bodyPr>
          <a:lstStyle/>
          <a:p>
            <a:r>
              <a:rPr lang="es-ES" dirty="0"/>
              <a:t>SUPUESTOS ESPECIALES EN EL CÁLCULO DE LA NÓMINA: </a:t>
            </a:r>
            <a:r>
              <a:rPr lang="es-ES" b="1" dirty="0"/>
              <a:t>LA HUELGA</a:t>
            </a:r>
          </a:p>
        </p:txBody>
      </p:sp>
      <p:sp>
        <p:nvSpPr>
          <p:cNvPr id="3" name="Marcador de contenido 2">
            <a:extLst>
              <a:ext uri="{FF2B5EF4-FFF2-40B4-BE49-F238E27FC236}">
                <a16:creationId xmlns:a16="http://schemas.microsoft.com/office/drawing/2014/main" id="{356FD323-52D6-49B2-BA63-52FE1D44A07C}"/>
              </a:ext>
            </a:extLst>
          </p:cNvPr>
          <p:cNvSpPr>
            <a:spLocks noGrp="1"/>
          </p:cNvSpPr>
          <p:nvPr>
            <p:ph idx="1"/>
          </p:nvPr>
        </p:nvSpPr>
        <p:spPr>
          <a:xfrm>
            <a:off x="0" y="1166018"/>
            <a:ext cx="9144000" cy="5691982"/>
          </a:xfrm>
        </p:spPr>
        <p:style>
          <a:lnRef idx="1">
            <a:schemeClr val="accent1"/>
          </a:lnRef>
          <a:fillRef idx="2">
            <a:schemeClr val="accent1"/>
          </a:fillRef>
          <a:effectRef idx="1">
            <a:schemeClr val="accent1"/>
          </a:effectRef>
          <a:fontRef idx="minor">
            <a:schemeClr val="dk1"/>
          </a:fontRef>
        </p:style>
        <p:txBody>
          <a:bodyPr>
            <a:normAutofit fontScale="77500" lnSpcReduction="20000"/>
          </a:bodyPr>
          <a:lstStyle/>
          <a:p>
            <a:r>
              <a:rPr lang="es-ES" b="0" i="0" dirty="0">
                <a:solidFill>
                  <a:srgbClr val="2B2B2B"/>
                </a:solidFill>
                <a:effectLst/>
                <a:latin typeface="open sans"/>
              </a:rPr>
              <a:t>Durante la huelga la relación laboral entre el empresario y trabajador se suspende.</a:t>
            </a:r>
          </a:p>
          <a:p>
            <a:r>
              <a:rPr lang="es-ES" b="0" i="0" dirty="0">
                <a:solidFill>
                  <a:srgbClr val="2B2B2B"/>
                </a:solidFill>
                <a:effectLst/>
                <a:latin typeface="open sans"/>
              </a:rPr>
              <a:t>La empresa no tiene obligación de cotizar y el trabajador pasa a situación de “alta </a:t>
            </a:r>
            <a:r>
              <a:rPr lang="es-ES" dirty="0">
                <a:solidFill>
                  <a:srgbClr val="2B2B2B"/>
                </a:solidFill>
                <a:latin typeface="open sans"/>
              </a:rPr>
              <a:t>a</a:t>
            </a:r>
            <a:r>
              <a:rPr lang="es-ES" b="0" i="0" dirty="0">
                <a:solidFill>
                  <a:srgbClr val="2B2B2B"/>
                </a:solidFill>
                <a:effectLst/>
                <a:latin typeface="open sans"/>
              </a:rPr>
              <a:t>similada”.</a:t>
            </a:r>
          </a:p>
          <a:p>
            <a:r>
              <a:rPr lang="es-ES" dirty="0">
                <a:solidFill>
                  <a:srgbClr val="2B2B2B"/>
                </a:solidFill>
                <a:latin typeface="open sans"/>
              </a:rPr>
              <a:t>Como consecuencia inmediata, se descuenta el </a:t>
            </a:r>
            <a:r>
              <a:rPr lang="es-ES" i="0" dirty="0">
                <a:solidFill>
                  <a:srgbClr val="2B2B2B"/>
                </a:solidFill>
                <a:effectLst/>
                <a:latin typeface="open sans"/>
              </a:rPr>
              <a:t>salario del día o los días que se hayan estado de huelga.</a:t>
            </a:r>
          </a:p>
          <a:p>
            <a:r>
              <a:rPr lang="es-ES" dirty="0">
                <a:solidFill>
                  <a:srgbClr val="2B2B2B"/>
                </a:solidFill>
                <a:latin typeface="open sans"/>
              </a:rPr>
              <a:t>Se descontará la parte proporcional del descanso semanal. </a:t>
            </a:r>
          </a:p>
          <a:p>
            <a:pPr lvl="1"/>
            <a:r>
              <a:rPr lang="es-ES" dirty="0">
                <a:solidFill>
                  <a:srgbClr val="2B2B2B"/>
                </a:solidFill>
                <a:latin typeface="open sans"/>
              </a:rPr>
              <a:t>En la mayoría de los sectores, para cobrar los dos días de descanso (sábado y domingo), se ha debido trabajar los 5 días.</a:t>
            </a:r>
          </a:p>
          <a:p>
            <a:pPr lvl="1"/>
            <a:r>
              <a:rPr lang="es-ES" i="0" dirty="0">
                <a:solidFill>
                  <a:srgbClr val="2B2B2B"/>
                </a:solidFill>
                <a:effectLst/>
                <a:latin typeface="open sans"/>
              </a:rPr>
              <a:t>Por tanto, se realiza la siguiente regla de 3: Si por 5 días de trabajo se descansan 2 días, por un día de trabajo se descansan 0,4 días. Estos 0,4 días de salario se descuentan también de la nómina.</a:t>
            </a:r>
          </a:p>
          <a:p>
            <a:pPr lvl="1"/>
            <a:r>
              <a:rPr lang="es-ES" b="1" i="0" dirty="0">
                <a:solidFill>
                  <a:srgbClr val="2B2B2B"/>
                </a:solidFill>
                <a:effectLst/>
                <a:latin typeface="open sans"/>
              </a:rPr>
              <a:t>En resumen, 1 día de huelga resta 1,4 días de salario</a:t>
            </a:r>
            <a:r>
              <a:rPr lang="es-ES" i="0" dirty="0">
                <a:solidFill>
                  <a:srgbClr val="2B2B2B"/>
                </a:solidFill>
                <a:effectLst/>
                <a:latin typeface="open sans"/>
              </a:rPr>
              <a:t>.</a:t>
            </a:r>
          </a:p>
          <a:p>
            <a:r>
              <a:rPr lang="es-ES" i="0" dirty="0">
                <a:solidFill>
                  <a:srgbClr val="2B2B2B"/>
                </a:solidFill>
                <a:effectLst/>
                <a:latin typeface="open sans"/>
              </a:rPr>
              <a:t>Por último, </a:t>
            </a:r>
            <a:r>
              <a:rPr lang="es-ES" b="1" i="0" dirty="0">
                <a:solidFill>
                  <a:srgbClr val="2B2B2B"/>
                </a:solidFill>
                <a:effectLst/>
                <a:latin typeface="open sans"/>
              </a:rPr>
              <a:t>se descuentan los días de huelga para el cálculo de las pagas extraordinarias</a:t>
            </a:r>
            <a:r>
              <a:rPr lang="es-ES" i="0" dirty="0">
                <a:solidFill>
                  <a:srgbClr val="2B2B2B"/>
                </a:solidFill>
                <a:effectLst/>
                <a:latin typeface="open sans"/>
              </a:rPr>
              <a:t>.</a:t>
            </a:r>
          </a:p>
          <a:p>
            <a:r>
              <a:rPr lang="es-ES" i="0" dirty="0">
                <a:solidFill>
                  <a:srgbClr val="2B2B2B"/>
                </a:solidFill>
                <a:effectLst/>
                <a:latin typeface="open sans"/>
              </a:rPr>
              <a:t>Los días de huelga </a:t>
            </a:r>
            <a:r>
              <a:rPr lang="es-ES" b="1" i="0" dirty="0">
                <a:solidFill>
                  <a:srgbClr val="2B2B2B"/>
                </a:solidFill>
                <a:effectLst/>
                <a:latin typeface="open sans"/>
              </a:rPr>
              <a:t>no descuentan días de vacaciones</a:t>
            </a:r>
            <a:r>
              <a:rPr lang="es-ES" i="0" dirty="0">
                <a:solidFill>
                  <a:srgbClr val="2B2B2B"/>
                </a:solidFill>
                <a:effectLst/>
                <a:latin typeface="open sans"/>
              </a:rPr>
              <a:t>. </a:t>
            </a:r>
          </a:p>
          <a:p>
            <a:pPr lvl="1"/>
            <a:endParaRPr lang="es-ES" dirty="0"/>
          </a:p>
        </p:txBody>
      </p:sp>
    </p:spTree>
    <p:extLst>
      <p:ext uri="{BB962C8B-B14F-4D97-AF65-F5344CB8AC3E}">
        <p14:creationId xmlns:p14="http://schemas.microsoft.com/office/powerpoint/2010/main" val="5183231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FBEC55-1414-45D8-85A3-0C3B475D0A04}"/>
              </a:ext>
            </a:extLst>
          </p:cNvPr>
          <p:cNvSpPr>
            <a:spLocks noGrp="1"/>
          </p:cNvSpPr>
          <p:nvPr>
            <p:ph type="title"/>
          </p:nvPr>
        </p:nvSpPr>
        <p:spPr>
          <a:xfrm>
            <a:off x="0" y="0"/>
            <a:ext cx="9144000" cy="1143000"/>
          </a:xfrm>
        </p:spPr>
        <p:style>
          <a:lnRef idx="1">
            <a:schemeClr val="accent6"/>
          </a:lnRef>
          <a:fillRef idx="2">
            <a:schemeClr val="accent6"/>
          </a:fillRef>
          <a:effectRef idx="1">
            <a:schemeClr val="accent6"/>
          </a:effectRef>
          <a:fontRef idx="minor">
            <a:schemeClr val="dk1"/>
          </a:fontRef>
        </p:style>
        <p:txBody>
          <a:bodyPr>
            <a:noAutofit/>
          </a:bodyPr>
          <a:lstStyle/>
          <a:p>
            <a:r>
              <a:rPr lang="es-ES" sz="3800" dirty="0"/>
              <a:t>SUPUESTOS ESPECIALES EN EL CÁLCULO DE LA NÓMINA: </a:t>
            </a:r>
            <a:r>
              <a:rPr lang="es-ES" sz="3800" b="1" dirty="0"/>
              <a:t>PERMISO SIN SUELDO EN ALTA</a:t>
            </a:r>
          </a:p>
        </p:txBody>
      </p:sp>
      <p:sp>
        <p:nvSpPr>
          <p:cNvPr id="3" name="Marcador de contenido 2">
            <a:extLst>
              <a:ext uri="{FF2B5EF4-FFF2-40B4-BE49-F238E27FC236}">
                <a16:creationId xmlns:a16="http://schemas.microsoft.com/office/drawing/2014/main" id="{356FD323-52D6-49B2-BA63-52FE1D44A07C}"/>
              </a:ext>
            </a:extLst>
          </p:cNvPr>
          <p:cNvSpPr>
            <a:spLocks noGrp="1"/>
          </p:cNvSpPr>
          <p:nvPr>
            <p:ph idx="1"/>
          </p:nvPr>
        </p:nvSpPr>
        <p:spPr>
          <a:xfrm>
            <a:off x="0" y="1166018"/>
            <a:ext cx="9144000" cy="5691982"/>
          </a:xfrm>
        </p:spPr>
        <p:style>
          <a:lnRef idx="1">
            <a:schemeClr val="accent3"/>
          </a:lnRef>
          <a:fillRef idx="2">
            <a:schemeClr val="accent3"/>
          </a:fillRef>
          <a:effectRef idx="1">
            <a:schemeClr val="accent3"/>
          </a:effectRef>
          <a:fontRef idx="minor">
            <a:schemeClr val="dk1"/>
          </a:fontRef>
        </p:style>
        <p:txBody>
          <a:bodyPr>
            <a:normAutofit fontScale="85000" lnSpcReduction="20000"/>
          </a:bodyPr>
          <a:lstStyle/>
          <a:p>
            <a:r>
              <a:rPr lang="es-ES" b="0" i="0" dirty="0">
                <a:solidFill>
                  <a:srgbClr val="2B2B2B"/>
                </a:solidFill>
                <a:effectLst/>
                <a:latin typeface="open sans"/>
              </a:rPr>
              <a:t>El trabajador se toma unos días por asuntos personales. </a:t>
            </a:r>
            <a:endParaRPr lang="es-ES" dirty="0">
              <a:solidFill>
                <a:srgbClr val="2B2B2B"/>
              </a:solidFill>
              <a:latin typeface="open sans"/>
            </a:endParaRPr>
          </a:p>
          <a:p>
            <a:r>
              <a:rPr lang="es-ES" dirty="0">
                <a:solidFill>
                  <a:srgbClr val="2B2B2B"/>
                </a:solidFill>
                <a:latin typeface="open sans"/>
              </a:rPr>
              <a:t>Se reconocerá tal posibilidad por Convenio Colectivo o Contrato de Trabajo.</a:t>
            </a:r>
          </a:p>
          <a:p>
            <a:r>
              <a:rPr lang="es-ES" i="0" dirty="0">
                <a:solidFill>
                  <a:srgbClr val="2B2B2B"/>
                </a:solidFill>
                <a:effectLst/>
                <a:latin typeface="open sans"/>
              </a:rPr>
              <a:t>Durante esos días de permiso no se percibe retribución.</a:t>
            </a:r>
            <a:endParaRPr lang="es-ES" dirty="0">
              <a:solidFill>
                <a:srgbClr val="2B2B2B"/>
              </a:solidFill>
              <a:latin typeface="open sans"/>
            </a:endParaRPr>
          </a:p>
          <a:p>
            <a:r>
              <a:rPr lang="es-ES" dirty="0">
                <a:solidFill>
                  <a:srgbClr val="2B2B2B"/>
                </a:solidFill>
                <a:latin typeface="open sans"/>
              </a:rPr>
              <a:t>Esos día de permiso cotizan por el mínimo correspondiente al grupo de cotización del trabajador tanto en la BCCC como en la BCCP.</a:t>
            </a:r>
          </a:p>
          <a:p>
            <a:r>
              <a:rPr lang="es-ES" i="0" dirty="0">
                <a:solidFill>
                  <a:srgbClr val="2B2B2B"/>
                </a:solidFill>
                <a:effectLst/>
                <a:latin typeface="open sans"/>
              </a:rPr>
              <a:t>Por lo tanto, hay que </a:t>
            </a:r>
            <a:r>
              <a:rPr lang="es-ES" dirty="0">
                <a:solidFill>
                  <a:srgbClr val="2B2B2B"/>
                </a:solidFill>
                <a:latin typeface="open sans"/>
              </a:rPr>
              <a:t>calcular las </a:t>
            </a:r>
            <a:r>
              <a:rPr lang="es-ES" i="0" dirty="0">
                <a:solidFill>
                  <a:srgbClr val="2B2B2B"/>
                </a:solidFill>
                <a:effectLst/>
                <a:latin typeface="open sans"/>
              </a:rPr>
              <a:t>bases de cotización de la siguiente forma:</a:t>
            </a:r>
          </a:p>
          <a:p>
            <a:pPr lvl="1"/>
            <a:r>
              <a:rPr lang="es-ES" i="0" dirty="0">
                <a:solidFill>
                  <a:srgbClr val="2B2B2B"/>
                </a:solidFill>
                <a:effectLst/>
                <a:latin typeface="open sans"/>
              </a:rPr>
              <a:t>Calcular las </a:t>
            </a:r>
            <a:r>
              <a:rPr lang="es-ES" dirty="0">
                <a:solidFill>
                  <a:srgbClr val="2B2B2B"/>
                </a:solidFill>
                <a:latin typeface="open sans"/>
              </a:rPr>
              <a:t>bases correspondientes </a:t>
            </a:r>
            <a:r>
              <a:rPr lang="es-ES" i="0" dirty="0">
                <a:solidFill>
                  <a:srgbClr val="2B2B2B"/>
                </a:solidFill>
                <a:effectLst/>
                <a:latin typeface="open sans"/>
              </a:rPr>
              <a:t>por los días efectivamente trabajados.</a:t>
            </a:r>
          </a:p>
          <a:p>
            <a:pPr lvl="1"/>
            <a:r>
              <a:rPr lang="es-ES" dirty="0">
                <a:solidFill>
                  <a:srgbClr val="2B2B2B"/>
                </a:solidFill>
                <a:latin typeface="open sans"/>
              </a:rPr>
              <a:t>Calcular las bases por los días no trabajados.</a:t>
            </a:r>
          </a:p>
          <a:p>
            <a:pPr lvl="1"/>
            <a:r>
              <a:rPr lang="es-ES" i="0" dirty="0">
                <a:solidFill>
                  <a:srgbClr val="2B2B2B"/>
                </a:solidFill>
                <a:effectLst/>
                <a:latin typeface="open sans"/>
              </a:rPr>
              <a:t>Sumarlas para tener las bases sobre las que aplicar los tipos.</a:t>
            </a:r>
          </a:p>
          <a:p>
            <a:r>
              <a:rPr lang="es-ES" b="1" dirty="0">
                <a:solidFill>
                  <a:srgbClr val="2B2B2B"/>
                </a:solidFill>
                <a:latin typeface="open sans"/>
              </a:rPr>
              <a:t>Los días no trabajados se descuentan del cálculo de las Pagas extraordinarias y de los días de vacaciones</a:t>
            </a:r>
            <a:r>
              <a:rPr lang="es-ES" dirty="0">
                <a:solidFill>
                  <a:srgbClr val="2B2B2B"/>
                </a:solidFill>
                <a:latin typeface="open sans"/>
              </a:rPr>
              <a:t>.</a:t>
            </a:r>
            <a:endParaRPr lang="es-ES" i="0" dirty="0">
              <a:solidFill>
                <a:srgbClr val="2B2B2B"/>
              </a:solidFill>
              <a:effectLst/>
              <a:latin typeface="open sans"/>
            </a:endParaRPr>
          </a:p>
        </p:txBody>
      </p:sp>
    </p:spTree>
    <p:extLst>
      <p:ext uri="{BB962C8B-B14F-4D97-AF65-F5344CB8AC3E}">
        <p14:creationId xmlns:p14="http://schemas.microsoft.com/office/powerpoint/2010/main" val="31566547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FBEC55-1414-45D8-85A3-0C3B475D0A04}"/>
              </a:ext>
            </a:extLst>
          </p:cNvPr>
          <p:cNvSpPr>
            <a:spLocks noGrp="1"/>
          </p:cNvSpPr>
          <p:nvPr>
            <p:ph type="title"/>
          </p:nvPr>
        </p:nvSpPr>
        <p:spPr>
          <a:xfrm>
            <a:off x="0" y="0"/>
            <a:ext cx="9144000" cy="692696"/>
          </a:xfrm>
        </p:spPr>
        <p:style>
          <a:lnRef idx="1">
            <a:schemeClr val="accent6"/>
          </a:lnRef>
          <a:fillRef idx="2">
            <a:schemeClr val="accent6"/>
          </a:fillRef>
          <a:effectRef idx="1">
            <a:schemeClr val="accent6"/>
          </a:effectRef>
          <a:fontRef idx="minor">
            <a:schemeClr val="dk1"/>
          </a:fontRef>
        </p:style>
        <p:txBody>
          <a:bodyPr>
            <a:noAutofit/>
          </a:bodyPr>
          <a:lstStyle/>
          <a:p>
            <a:r>
              <a:rPr lang="es-ES" sz="3800" b="1" dirty="0"/>
              <a:t>INCAPACIDAD TEMPORAL</a:t>
            </a:r>
          </a:p>
        </p:txBody>
      </p:sp>
      <p:graphicFrame>
        <p:nvGraphicFramePr>
          <p:cNvPr id="8" name="Tabla 8">
            <a:extLst>
              <a:ext uri="{FF2B5EF4-FFF2-40B4-BE49-F238E27FC236}">
                <a16:creationId xmlns:a16="http://schemas.microsoft.com/office/drawing/2014/main" id="{B94CE1AC-F700-4A8C-936B-94ACFC5ABBAF}"/>
              </a:ext>
            </a:extLst>
          </p:cNvPr>
          <p:cNvGraphicFramePr>
            <a:graphicFrameLocks noGrp="1"/>
          </p:cNvGraphicFramePr>
          <p:nvPr>
            <p:ph idx="1"/>
            <p:extLst>
              <p:ext uri="{D42A27DB-BD31-4B8C-83A1-F6EECF244321}">
                <p14:modId xmlns:p14="http://schemas.microsoft.com/office/powerpoint/2010/main" val="3115316232"/>
              </p:ext>
            </p:extLst>
          </p:nvPr>
        </p:nvGraphicFramePr>
        <p:xfrm>
          <a:off x="0" y="692696"/>
          <a:ext cx="9144000" cy="6165303"/>
        </p:xfrm>
        <a:graphic>
          <a:graphicData uri="http://schemas.openxmlformats.org/drawingml/2006/table">
            <a:tbl>
              <a:tblPr firstRow="1" bandRow="1">
                <a:tableStyleId>{69CF1AB2-1976-4502-BF36-3FF5EA218861}</a:tableStyleId>
              </a:tblPr>
              <a:tblGrid>
                <a:gridCol w="2195736">
                  <a:extLst>
                    <a:ext uri="{9D8B030D-6E8A-4147-A177-3AD203B41FA5}">
                      <a16:colId xmlns:a16="http://schemas.microsoft.com/office/drawing/2014/main" val="3189169818"/>
                    </a:ext>
                  </a:extLst>
                </a:gridCol>
                <a:gridCol w="6948264">
                  <a:extLst>
                    <a:ext uri="{9D8B030D-6E8A-4147-A177-3AD203B41FA5}">
                      <a16:colId xmlns:a16="http://schemas.microsoft.com/office/drawing/2014/main" val="4022299218"/>
                    </a:ext>
                  </a:extLst>
                </a:gridCol>
              </a:tblGrid>
              <a:tr h="948508">
                <a:tc>
                  <a:txBody>
                    <a:bodyPr/>
                    <a:lstStyle/>
                    <a:p>
                      <a:r>
                        <a:rPr lang="es-ES" b="1" dirty="0"/>
                        <a:t>OBJETO</a:t>
                      </a:r>
                    </a:p>
                  </a:txBody>
                  <a:tcPr anchor="ctr"/>
                </a:tc>
                <a:tc>
                  <a:txBody>
                    <a:bodyPr/>
                    <a:lstStyle/>
                    <a:p>
                      <a:r>
                        <a:rPr lang="es-ES" b="0" dirty="0"/>
                        <a:t>Es un subsidio diario que cubre la pérdida de rentas del trabajador producida por </a:t>
                      </a:r>
                      <a:r>
                        <a:rPr lang="es-ES" b="1" dirty="0"/>
                        <a:t>enfermedad  común o accidente no laboral, enfermedad profesional o accidente de trabajo</a:t>
                      </a:r>
                      <a:r>
                        <a:rPr lang="es-ES" b="0" dirty="0"/>
                        <a:t>.</a:t>
                      </a:r>
                    </a:p>
                  </a:txBody>
                  <a:tcPr/>
                </a:tc>
                <a:extLst>
                  <a:ext uri="{0D108BD9-81ED-4DB2-BD59-A6C34878D82A}">
                    <a16:rowId xmlns:a16="http://schemas.microsoft.com/office/drawing/2014/main" val="3588645978"/>
                  </a:ext>
                </a:extLst>
              </a:tr>
              <a:tr h="1517613">
                <a:tc>
                  <a:txBody>
                    <a:bodyPr/>
                    <a:lstStyle/>
                    <a:p>
                      <a:r>
                        <a:rPr lang="es-ES" b="1" dirty="0"/>
                        <a:t>BENEFICIARIOS </a:t>
                      </a:r>
                    </a:p>
                  </a:txBody>
                  <a:tcPr anchor="ctr"/>
                </a:tc>
                <a:tc>
                  <a:txBody>
                    <a:bodyPr/>
                    <a:lstStyle/>
                    <a:p>
                      <a:pPr marL="285750" indent="-285750">
                        <a:buFont typeface="Arial" panose="020B0604020202020204" pitchFamily="34" charset="0"/>
                        <a:buChar char="•"/>
                      </a:pPr>
                      <a:r>
                        <a:rPr lang="es-ES" b="1" dirty="0"/>
                        <a:t>Los trabajadores</a:t>
                      </a:r>
                      <a:r>
                        <a:rPr lang="es-ES" b="0" dirty="0"/>
                        <a:t>, incluidos en cualquier régimen de la Seguridad Social, siempre que cumplan determinados requisitos.</a:t>
                      </a:r>
                    </a:p>
                    <a:p>
                      <a:pPr marL="285750" indent="-285750">
                        <a:buFont typeface="Arial" panose="020B0604020202020204" pitchFamily="34" charset="0"/>
                        <a:buChar char="•"/>
                      </a:pPr>
                      <a:r>
                        <a:rPr lang="es-ES" b="0" dirty="0"/>
                        <a:t>Los trabajadores del régimen especial de </a:t>
                      </a:r>
                      <a:r>
                        <a:rPr lang="es-ES" b="1" dirty="0"/>
                        <a:t>trabajadores autónomos</a:t>
                      </a:r>
                      <a:r>
                        <a:rPr lang="es-ES" b="0" dirty="0"/>
                        <a:t> (RETA) incluidos en el sistema especial de </a:t>
                      </a:r>
                      <a:r>
                        <a:rPr lang="es-ES" b="1" dirty="0"/>
                        <a:t>trabajadores agrarios</a:t>
                      </a:r>
                      <a:r>
                        <a:rPr lang="es-ES" b="0" dirty="0"/>
                        <a:t> que hayan optado por incluir esta prestación</a:t>
                      </a:r>
                    </a:p>
                  </a:txBody>
                  <a:tcPr/>
                </a:tc>
                <a:extLst>
                  <a:ext uri="{0D108BD9-81ED-4DB2-BD59-A6C34878D82A}">
                    <a16:rowId xmlns:a16="http://schemas.microsoft.com/office/drawing/2014/main" val="1172426210"/>
                  </a:ext>
                </a:extLst>
              </a:tr>
              <a:tr h="1517613">
                <a:tc>
                  <a:txBody>
                    <a:bodyPr/>
                    <a:lstStyle/>
                    <a:p>
                      <a:r>
                        <a:rPr lang="es-ES" b="1" dirty="0"/>
                        <a:t>REQUISITOS</a:t>
                      </a:r>
                    </a:p>
                  </a:txBody>
                  <a:tcPr anchor="ctr"/>
                </a:tc>
                <a:tc>
                  <a:txBody>
                    <a:bodyPr/>
                    <a:lstStyle/>
                    <a:p>
                      <a:pPr marL="285750" indent="-285750">
                        <a:buFont typeface="Arial" panose="020B0604020202020204" pitchFamily="34" charset="0"/>
                        <a:buChar char="•"/>
                      </a:pPr>
                      <a:r>
                        <a:rPr lang="es-ES" b="1" dirty="0"/>
                        <a:t>Enfermedad común</a:t>
                      </a:r>
                      <a:r>
                        <a:rPr lang="es-ES" b="0" dirty="0"/>
                        <a:t>: Estar afiliados y en alta o en situación asimilada al alta y tener cubierto un período de cotización de 180 días en los 5 años anteriores.</a:t>
                      </a:r>
                    </a:p>
                    <a:p>
                      <a:pPr marL="285750" indent="-285750">
                        <a:buFont typeface="Arial" panose="020B0604020202020204" pitchFamily="34" charset="0"/>
                        <a:buChar char="•"/>
                      </a:pPr>
                      <a:r>
                        <a:rPr lang="es-ES" b="1" dirty="0"/>
                        <a:t>Accidente sea o no de trabajo y enfermedad profesional</a:t>
                      </a:r>
                      <a:r>
                        <a:rPr lang="es-ES" b="0" dirty="0"/>
                        <a:t>: No se exigen cotizaciones previas. </a:t>
                      </a:r>
                    </a:p>
                  </a:txBody>
                  <a:tcPr/>
                </a:tc>
                <a:extLst>
                  <a:ext uri="{0D108BD9-81ED-4DB2-BD59-A6C34878D82A}">
                    <a16:rowId xmlns:a16="http://schemas.microsoft.com/office/drawing/2014/main" val="3337348518"/>
                  </a:ext>
                </a:extLst>
              </a:tr>
              <a:tr h="1517613">
                <a:tc>
                  <a:txBody>
                    <a:bodyPr/>
                    <a:lstStyle/>
                    <a:p>
                      <a:r>
                        <a:rPr lang="es-ES" b="1" dirty="0"/>
                        <a:t>CUANTÍA</a:t>
                      </a:r>
                    </a:p>
                  </a:txBody>
                  <a:tcPr anchor="ctr"/>
                </a:tc>
                <a:tc>
                  <a:txBody>
                    <a:bodyPr/>
                    <a:lstStyle/>
                    <a:p>
                      <a:pPr marL="285750" indent="-285750">
                        <a:buFont typeface="Arial" panose="020B0604020202020204" pitchFamily="34" charset="0"/>
                        <a:buChar char="•"/>
                      </a:pPr>
                      <a:r>
                        <a:rPr lang="es-ES" b="1" dirty="0"/>
                        <a:t>Enfermedad común y accidente no laboral</a:t>
                      </a:r>
                      <a:r>
                        <a:rPr lang="es-ES" b="0" dirty="0"/>
                        <a:t>: 60% de </a:t>
                      </a:r>
                      <a:r>
                        <a:rPr lang="es-ES" b="0" u="sng" dirty="0"/>
                        <a:t>la base reguladora</a:t>
                      </a:r>
                      <a:r>
                        <a:rPr lang="es-ES" b="0" dirty="0"/>
                        <a:t> desde el 4º día de la baja hasta el 20º inclusive y el 75% desde el día 21 en adelante.</a:t>
                      </a:r>
                    </a:p>
                    <a:p>
                      <a:pPr marL="285750" indent="-285750">
                        <a:buFont typeface="Arial" panose="020B0604020202020204" pitchFamily="34" charset="0"/>
                        <a:buChar char="•"/>
                      </a:pPr>
                      <a:r>
                        <a:rPr lang="es-ES" b="1" dirty="0"/>
                        <a:t>Enfermedad profesional o accidente de trabajo</a:t>
                      </a:r>
                      <a:r>
                        <a:rPr lang="es-ES" b="0" dirty="0"/>
                        <a:t>: 75% de la </a:t>
                      </a:r>
                      <a:r>
                        <a:rPr lang="es-ES" b="0" u="sng" dirty="0"/>
                        <a:t>base reguladora</a:t>
                      </a:r>
                      <a:r>
                        <a:rPr lang="es-ES" b="0" dirty="0"/>
                        <a:t> desde el día siguiente al de la baja en el trabajo.</a:t>
                      </a:r>
                    </a:p>
                  </a:txBody>
                  <a:tcPr/>
                </a:tc>
                <a:extLst>
                  <a:ext uri="{0D108BD9-81ED-4DB2-BD59-A6C34878D82A}">
                    <a16:rowId xmlns:a16="http://schemas.microsoft.com/office/drawing/2014/main" val="3678804572"/>
                  </a:ext>
                </a:extLst>
              </a:tr>
              <a:tr h="663956">
                <a:tc>
                  <a:txBody>
                    <a:bodyPr/>
                    <a:lstStyle/>
                    <a:p>
                      <a:r>
                        <a:rPr lang="es-ES" b="1" dirty="0"/>
                        <a:t>DURACIÓN</a:t>
                      </a:r>
                    </a:p>
                  </a:txBody>
                  <a:tcPr anchor="ctr"/>
                </a:tc>
                <a:tc>
                  <a:txBody>
                    <a:bodyPr/>
                    <a:lstStyle/>
                    <a:p>
                      <a:pPr marL="0" indent="0">
                        <a:buFont typeface="Arial" panose="020B0604020202020204" pitchFamily="34" charset="0"/>
                        <a:buNone/>
                      </a:pPr>
                      <a:r>
                        <a:rPr lang="es-ES" b="0" dirty="0"/>
                        <a:t>365 días prorrogables por otros 180, sí durante este transcurso se  prevé curación.</a:t>
                      </a:r>
                    </a:p>
                  </a:txBody>
                  <a:tcPr/>
                </a:tc>
                <a:extLst>
                  <a:ext uri="{0D108BD9-81ED-4DB2-BD59-A6C34878D82A}">
                    <a16:rowId xmlns:a16="http://schemas.microsoft.com/office/drawing/2014/main" val="1413202128"/>
                  </a:ext>
                </a:extLst>
              </a:tr>
            </a:tbl>
          </a:graphicData>
        </a:graphic>
      </p:graphicFrame>
    </p:spTree>
    <p:extLst>
      <p:ext uri="{BB962C8B-B14F-4D97-AF65-F5344CB8AC3E}">
        <p14:creationId xmlns:p14="http://schemas.microsoft.com/office/powerpoint/2010/main" val="33050819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FBEC55-1414-45D8-85A3-0C3B475D0A04}"/>
              </a:ext>
            </a:extLst>
          </p:cNvPr>
          <p:cNvSpPr>
            <a:spLocks noGrp="1"/>
          </p:cNvSpPr>
          <p:nvPr>
            <p:ph type="title"/>
          </p:nvPr>
        </p:nvSpPr>
        <p:spPr>
          <a:xfrm>
            <a:off x="0" y="0"/>
            <a:ext cx="9144000" cy="692696"/>
          </a:xfrm>
        </p:spPr>
        <p:style>
          <a:lnRef idx="1">
            <a:schemeClr val="accent6"/>
          </a:lnRef>
          <a:fillRef idx="2">
            <a:schemeClr val="accent6"/>
          </a:fillRef>
          <a:effectRef idx="1">
            <a:schemeClr val="accent6"/>
          </a:effectRef>
          <a:fontRef idx="minor">
            <a:schemeClr val="dk1"/>
          </a:fontRef>
        </p:style>
        <p:txBody>
          <a:bodyPr>
            <a:noAutofit/>
          </a:bodyPr>
          <a:lstStyle/>
          <a:p>
            <a:r>
              <a:rPr lang="es-ES" sz="3800" b="1" dirty="0"/>
              <a:t>INCAPACIDAD TEMPORAL</a:t>
            </a:r>
          </a:p>
        </p:txBody>
      </p:sp>
      <p:pic>
        <p:nvPicPr>
          <p:cNvPr id="5" name="Marcador de contenido 4">
            <a:extLst>
              <a:ext uri="{FF2B5EF4-FFF2-40B4-BE49-F238E27FC236}">
                <a16:creationId xmlns:a16="http://schemas.microsoft.com/office/drawing/2014/main" id="{FCBAC740-91D3-4FB8-81BE-DE31E98F53BE}"/>
              </a:ext>
            </a:extLst>
          </p:cNvPr>
          <p:cNvPicPr>
            <a:picLocks noGrp="1" noChangeAspect="1"/>
          </p:cNvPicPr>
          <p:nvPr>
            <p:ph idx="1"/>
          </p:nvPr>
        </p:nvPicPr>
        <p:blipFill rotWithShape="1">
          <a:blip r:embed="rId2"/>
          <a:srcRect l="12030" t="24619" r="2655" b="10672"/>
          <a:stretch/>
        </p:blipFill>
        <p:spPr>
          <a:xfrm>
            <a:off x="209369" y="1556792"/>
            <a:ext cx="8725262" cy="4968552"/>
          </a:xfrm>
          <a:prstGeom prst="rect">
            <a:avLst/>
          </a:prstGeom>
        </p:spPr>
      </p:pic>
      <p:sp>
        <p:nvSpPr>
          <p:cNvPr id="7" name="CuadroTexto 6">
            <a:extLst>
              <a:ext uri="{FF2B5EF4-FFF2-40B4-BE49-F238E27FC236}">
                <a16:creationId xmlns:a16="http://schemas.microsoft.com/office/drawing/2014/main" id="{428AD5FC-F423-4052-B970-86EFA32A1037}"/>
              </a:ext>
            </a:extLst>
          </p:cNvPr>
          <p:cNvSpPr txBox="1"/>
          <p:nvPr/>
        </p:nvSpPr>
        <p:spPr>
          <a:xfrm>
            <a:off x="5149980" y="5610999"/>
            <a:ext cx="936104" cy="369332"/>
          </a:xfrm>
          <a:prstGeom prst="rect">
            <a:avLst/>
          </a:prstGeom>
          <a:noFill/>
        </p:spPr>
        <p:txBody>
          <a:bodyPr wrap="square" rtlCol="0">
            <a:spAutoFit/>
          </a:bodyPr>
          <a:lstStyle/>
          <a:p>
            <a:r>
              <a:rPr lang="es-ES" dirty="0"/>
              <a:t>--</a:t>
            </a:r>
          </a:p>
        </p:txBody>
      </p:sp>
      <p:sp>
        <p:nvSpPr>
          <p:cNvPr id="9" name="CuadroTexto 8">
            <a:extLst>
              <a:ext uri="{FF2B5EF4-FFF2-40B4-BE49-F238E27FC236}">
                <a16:creationId xmlns:a16="http://schemas.microsoft.com/office/drawing/2014/main" id="{0BF6AFA2-CE8E-4F83-9B47-1A8A2DA86372}"/>
              </a:ext>
            </a:extLst>
          </p:cNvPr>
          <p:cNvSpPr txBox="1"/>
          <p:nvPr/>
        </p:nvSpPr>
        <p:spPr>
          <a:xfrm>
            <a:off x="2051720" y="1011779"/>
            <a:ext cx="504056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s-ES" b="1" i="1" dirty="0"/>
              <a:t>CÁLCULO DE LA BASE RECULADORA</a:t>
            </a:r>
          </a:p>
        </p:txBody>
      </p:sp>
    </p:spTree>
    <p:extLst>
      <p:ext uri="{BB962C8B-B14F-4D97-AF65-F5344CB8AC3E}">
        <p14:creationId xmlns:p14="http://schemas.microsoft.com/office/powerpoint/2010/main" val="7737386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FBEC55-1414-45D8-85A3-0C3B475D0A04}"/>
              </a:ext>
            </a:extLst>
          </p:cNvPr>
          <p:cNvSpPr>
            <a:spLocks noGrp="1"/>
          </p:cNvSpPr>
          <p:nvPr>
            <p:ph type="title"/>
          </p:nvPr>
        </p:nvSpPr>
        <p:spPr>
          <a:xfrm>
            <a:off x="0" y="0"/>
            <a:ext cx="9144000" cy="692696"/>
          </a:xfrm>
        </p:spPr>
        <p:style>
          <a:lnRef idx="1">
            <a:schemeClr val="accent6"/>
          </a:lnRef>
          <a:fillRef idx="2">
            <a:schemeClr val="accent6"/>
          </a:fillRef>
          <a:effectRef idx="1">
            <a:schemeClr val="accent6"/>
          </a:effectRef>
          <a:fontRef idx="minor">
            <a:schemeClr val="dk1"/>
          </a:fontRef>
        </p:style>
        <p:txBody>
          <a:bodyPr>
            <a:noAutofit/>
          </a:bodyPr>
          <a:lstStyle/>
          <a:p>
            <a:r>
              <a:rPr lang="es-ES" sz="3800" b="1" dirty="0"/>
              <a:t>INCAPACIDAD TEMPORAL</a:t>
            </a:r>
          </a:p>
        </p:txBody>
      </p:sp>
      <p:sp>
        <p:nvSpPr>
          <p:cNvPr id="4" name="Marcador de contenido 3">
            <a:extLst>
              <a:ext uri="{FF2B5EF4-FFF2-40B4-BE49-F238E27FC236}">
                <a16:creationId xmlns:a16="http://schemas.microsoft.com/office/drawing/2014/main" id="{AE56A8BF-786C-4B9A-848A-39CE7DA4321E}"/>
              </a:ext>
            </a:extLst>
          </p:cNvPr>
          <p:cNvSpPr>
            <a:spLocks noGrp="1"/>
          </p:cNvSpPr>
          <p:nvPr>
            <p:ph idx="1"/>
          </p:nvPr>
        </p:nvSpPr>
        <p:spPr>
          <a:xfrm>
            <a:off x="377788" y="958416"/>
            <a:ext cx="8388424" cy="4941168"/>
          </a:xfr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normAutofit fontScale="92500" lnSpcReduction="10000"/>
          </a:bodyPr>
          <a:lstStyle/>
          <a:p>
            <a:pPr marL="0" indent="0">
              <a:buNone/>
            </a:pPr>
            <a:r>
              <a:rPr lang="es-ES" b="1" dirty="0"/>
              <a:t>Ejercicio 1</a:t>
            </a:r>
          </a:p>
          <a:p>
            <a:pPr marL="0" indent="0">
              <a:buNone/>
            </a:pPr>
            <a:r>
              <a:rPr lang="es-ES" dirty="0"/>
              <a:t>(Tomamos los datos de la nómina 4 resuelta de Ernesto).</a:t>
            </a:r>
          </a:p>
          <a:p>
            <a:pPr marL="0" indent="0">
              <a:buNone/>
            </a:pPr>
            <a:r>
              <a:rPr lang="es-ES" dirty="0"/>
              <a:t>Ernesto, sufre un esguince de tobillo jugando al fútbol en el mes de Abril, que le tiene de baja </a:t>
            </a:r>
            <a:r>
              <a:rPr lang="es-ES" u="sng" dirty="0"/>
              <a:t>desde el día 4 al 27 incluidos</a:t>
            </a:r>
            <a:r>
              <a:rPr lang="es-ES" dirty="0"/>
              <a:t>:</a:t>
            </a:r>
          </a:p>
          <a:p>
            <a:r>
              <a:rPr lang="es-ES" dirty="0"/>
              <a:t>La BCCC del mes anterior a la baja es de 2030,50€</a:t>
            </a:r>
          </a:p>
          <a:p>
            <a:r>
              <a:rPr lang="es-ES" dirty="0"/>
              <a:t>La BCCP del mes anterior a la baja es de 2098€</a:t>
            </a:r>
          </a:p>
          <a:p>
            <a:pPr marL="0" indent="0">
              <a:buNone/>
            </a:pPr>
            <a:r>
              <a:rPr lang="es-ES" dirty="0"/>
              <a:t>Calcula el subsidio de Incapacidad Temporal que le corresponde a Ernesto</a:t>
            </a:r>
          </a:p>
          <a:p>
            <a:pPr marL="0" indent="0">
              <a:buNone/>
            </a:pPr>
            <a:endParaRPr lang="es-ES" dirty="0"/>
          </a:p>
          <a:p>
            <a:pPr marL="0" indent="0">
              <a:buNone/>
            </a:pPr>
            <a:endParaRPr lang="es-ES" dirty="0"/>
          </a:p>
        </p:txBody>
      </p:sp>
    </p:spTree>
    <p:extLst>
      <p:ext uri="{BB962C8B-B14F-4D97-AF65-F5344CB8AC3E}">
        <p14:creationId xmlns:p14="http://schemas.microsoft.com/office/powerpoint/2010/main" val="11568411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FBEC55-1414-45D8-85A3-0C3B475D0A04}"/>
              </a:ext>
            </a:extLst>
          </p:cNvPr>
          <p:cNvSpPr>
            <a:spLocks noGrp="1"/>
          </p:cNvSpPr>
          <p:nvPr>
            <p:ph type="title"/>
          </p:nvPr>
        </p:nvSpPr>
        <p:spPr>
          <a:xfrm>
            <a:off x="0" y="0"/>
            <a:ext cx="9144000" cy="692696"/>
          </a:xfrm>
        </p:spPr>
        <p:style>
          <a:lnRef idx="1">
            <a:schemeClr val="accent6"/>
          </a:lnRef>
          <a:fillRef idx="2">
            <a:schemeClr val="accent6"/>
          </a:fillRef>
          <a:effectRef idx="1">
            <a:schemeClr val="accent6"/>
          </a:effectRef>
          <a:fontRef idx="minor">
            <a:schemeClr val="dk1"/>
          </a:fontRef>
        </p:style>
        <p:txBody>
          <a:bodyPr>
            <a:noAutofit/>
          </a:bodyPr>
          <a:lstStyle/>
          <a:p>
            <a:r>
              <a:rPr lang="es-ES" sz="3800" b="1" dirty="0"/>
              <a:t>INCAPACIDAD TEMPORAL</a:t>
            </a:r>
          </a:p>
        </p:txBody>
      </p:sp>
      <p:sp>
        <p:nvSpPr>
          <p:cNvPr id="4" name="Marcador de contenido 3">
            <a:extLst>
              <a:ext uri="{FF2B5EF4-FFF2-40B4-BE49-F238E27FC236}">
                <a16:creationId xmlns:a16="http://schemas.microsoft.com/office/drawing/2014/main" id="{AE56A8BF-786C-4B9A-848A-39CE7DA4321E}"/>
              </a:ext>
            </a:extLst>
          </p:cNvPr>
          <p:cNvSpPr>
            <a:spLocks noGrp="1"/>
          </p:cNvSpPr>
          <p:nvPr>
            <p:ph idx="1"/>
          </p:nvPr>
        </p:nvSpPr>
        <p:spPr>
          <a:xfrm>
            <a:off x="287524" y="980728"/>
            <a:ext cx="8568952" cy="5609778"/>
          </a:xfr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a:normAutofit fontScale="85000" lnSpcReduction="10000"/>
          </a:bodyPr>
          <a:lstStyle/>
          <a:p>
            <a:pPr marL="0" indent="0">
              <a:buNone/>
            </a:pPr>
            <a:r>
              <a:rPr lang="es-ES" b="1" dirty="0"/>
              <a:t>Ejercicio 2</a:t>
            </a:r>
          </a:p>
          <a:p>
            <a:pPr marL="0" indent="0">
              <a:buNone/>
            </a:pPr>
            <a:r>
              <a:rPr lang="es-ES" dirty="0"/>
              <a:t>(Tomamos los datos de la nómina 4 resuelta de Ernesto).</a:t>
            </a:r>
          </a:p>
          <a:p>
            <a:pPr marL="0" indent="0">
              <a:buNone/>
            </a:pPr>
            <a:r>
              <a:rPr lang="es-ES" dirty="0"/>
              <a:t>Ernesto, sufre en Abril una caída en su centro de trabajo con resultado de contusiones varias. Fruto de ello, está de baja </a:t>
            </a:r>
            <a:r>
              <a:rPr lang="es-ES" u="sng" dirty="0"/>
              <a:t>desde el día 10 al 19 incluidos</a:t>
            </a:r>
            <a:r>
              <a:rPr lang="es-ES" dirty="0"/>
              <a:t>:</a:t>
            </a:r>
          </a:p>
          <a:p>
            <a:r>
              <a:rPr lang="es-ES" dirty="0"/>
              <a:t>La BCCC del mes anterior a la baja es de 2030,50€</a:t>
            </a:r>
          </a:p>
          <a:p>
            <a:r>
              <a:rPr lang="es-ES" dirty="0"/>
              <a:t>La BCCP del mes anterior a la baja es de 2098€</a:t>
            </a:r>
          </a:p>
          <a:p>
            <a:r>
              <a:rPr lang="es-ES" dirty="0"/>
              <a:t>Las horas extraordinarias realizadas en abril ascienden a 67,50€</a:t>
            </a:r>
          </a:p>
          <a:p>
            <a:r>
              <a:rPr lang="es-ES" dirty="0"/>
              <a:t>El año anterior realizó horas extraordinarias por valor de 450€.</a:t>
            </a:r>
          </a:p>
          <a:p>
            <a:pPr marL="0" indent="0">
              <a:buNone/>
            </a:pPr>
            <a:r>
              <a:rPr lang="es-ES" dirty="0"/>
              <a:t>Calcula el subsidio de Incapacidad Temporal que le corresponde a Ernesto</a:t>
            </a:r>
          </a:p>
          <a:p>
            <a:pPr marL="0" indent="0">
              <a:buNone/>
            </a:pPr>
            <a:endParaRPr lang="es-ES" dirty="0"/>
          </a:p>
          <a:p>
            <a:pPr marL="0" indent="0">
              <a:buNone/>
            </a:pPr>
            <a:endParaRPr lang="es-ES" dirty="0"/>
          </a:p>
        </p:txBody>
      </p:sp>
    </p:spTree>
    <p:extLst>
      <p:ext uri="{BB962C8B-B14F-4D97-AF65-F5344CB8AC3E}">
        <p14:creationId xmlns:p14="http://schemas.microsoft.com/office/powerpoint/2010/main" val="28295378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6" name="Picture 5">
            <a:extLst>
              <a:ext uri="{FF2B5EF4-FFF2-40B4-BE49-F238E27FC236}">
                <a16:creationId xmlns:a16="http://schemas.microsoft.com/office/drawing/2014/main" id="{7DE0B2B4-3473-4B4A-AF1F-FEEB5F3A8CDF}"/>
              </a:ext>
            </a:extLst>
          </p:cNvPr>
          <p:cNvPicPr>
            <a:picLocks noChangeAspect="1"/>
          </p:cNvPicPr>
          <p:nvPr/>
        </p:nvPicPr>
        <p:blipFill rotWithShape="1">
          <a:blip r:embed="rId2"/>
          <a:srcRect l="24525" r="31159" b="-1"/>
          <a:stretch/>
        </p:blipFill>
        <p:spPr>
          <a:xfrm>
            <a:off x="20" y="10"/>
            <a:ext cx="4587406"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4" name="CuadroTexto 3">
            <a:extLst>
              <a:ext uri="{FF2B5EF4-FFF2-40B4-BE49-F238E27FC236}">
                <a16:creationId xmlns:a16="http://schemas.microsoft.com/office/drawing/2014/main" id="{6DFFEE19-F425-4A2A-9991-3E6F46ABA9AA}"/>
              </a:ext>
            </a:extLst>
          </p:cNvPr>
          <p:cNvSpPr txBox="1"/>
          <p:nvPr/>
        </p:nvSpPr>
        <p:spPr>
          <a:xfrm>
            <a:off x="4885341" y="2333297"/>
            <a:ext cx="3630007" cy="705325"/>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hlinkClick r:id="rId3"/>
              </a:rPr>
              <a:t>CLAVES PARA ENTENDER LA BRECHA SALARIAL</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CuadroTexto 1">
            <a:extLst>
              <a:ext uri="{FF2B5EF4-FFF2-40B4-BE49-F238E27FC236}">
                <a16:creationId xmlns:a16="http://schemas.microsoft.com/office/drawing/2014/main" id="{98836C8F-2A49-434B-9752-A7422A2E1B23}"/>
              </a:ext>
            </a:extLst>
          </p:cNvPr>
          <p:cNvSpPr txBox="1"/>
          <p:nvPr/>
        </p:nvSpPr>
        <p:spPr>
          <a:xfrm>
            <a:off x="4885341" y="4952265"/>
            <a:ext cx="3630007" cy="42473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defPPr>
              <a:defRPr lang="es-ES"/>
            </a:defPPr>
            <a:lvl1pPr algn="ctr">
              <a:lnSpc>
                <a:spcPct val="90000"/>
              </a:lnSpc>
              <a:spcAft>
                <a:spcPts val="600"/>
              </a:spcAft>
              <a:defRPr sz="2400"/>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s-ES" sz="2400" b="0" i="0" u="none" strike="noStrike" kern="1200" cap="none" spc="0" normalizeH="0" baseline="0" noProof="0" dirty="0">
                <a:ln>
                  <a:noFill/>
                </a:ln>
                <a:solidFill>
                  <a:prstClr val="black"/>
                </a:solidFill>
                <a:effectLst/>
                <a:uLnTx/>
                <a:uFillTx/>
                <a:latin typeface="Calibri"/>
                <a:ea typeface="+mn-ea"/>
                <a:cs typeface="+mn-cs"/>
                <a:hlinkClick r:id="rId4"/>
              </a:rPr>
              <a:t>Calculadora de IRPF</a:t>
            </a:r>
            <a:endParaRPr kumimoji="0" lang="es-ES" sz="24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5770451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9756" y="105726"/>
            <a:ext cx="8964488" cy="669320"/>
          </a:xfrm>
        </p:spPr>
        <p:style>
          <a:lnRef idx="1">
            <a:schemeClr val="accent6"/>
          </a:lnRef>
          <a:fillRef idx="2">
            <a:schemeClr val="accent6"/>
          </a:fillRef>
          <a:effectRef idx="1">
            <a:schemeClr val="accent6"/>
          </a:effectRef>
          <a:fontRef idx="minor">
            <a:schemeClr val="dk1"/>
          </a:fontRef>
        </p:style>
        <p:txBody>
          <a:bodyPr>
            <a:normAutofit fontScale="90000"/>
          </a:bodyPr>
          <a:lstStyle/>
          <a:p>
            <a:r>
              <a:rPr lang="es-ES" dirty="0"/>
              <a:t>EL SALARIO DEL CONVENIO</a:t>
            </a:r>
          </a:p>
        </p:txBody>
      </p:sp>
      <p:graphicFrame>
        <p:nvGraphicFramePr>
          <p:cNvPr id="4" name="Marcador de contenido 3"/>
          <p:cNvGraphicFramePr>
            <a:graphicFrameLocks noGrp="1"/>
          </p:cNvGraphicFramePr>
          <p:nvPr>
            <p:ph idx="1"/>
          </p:nvPr>
        </p:nvGraphicFramePr>
        <p:xfrm>
          <a:off x="-1016" y="1052736"/>
          <a:ext cx="4573016" cy="5213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upo 4">
            <a:extLst>
              <a:ext uri="{FF2B5EF4-FFF2-40B4-BE49-F238E27FC236}">
                <a16:creationId xmlns:a16="http://schemas.microsoft.com/office/drawing/2014/main" id="{8AC5445D-8827-469A-92C7-A131B0636DD8}"/>
              </a:ext>
            </a:extLst>
          </p:cNvPr>
          <p:cNvGrpSpPr/>
          <p:nvPr/>
        </p:nvGrpSpPr>
        <p:grpSpPr>
          <a:xfrm>
            <a:off x="5222217" y="2132856"/>
            <a:ext cx="3542435" cy="868605"/>
            <a:chOff x="958089" y="2172285"/>
            <a:chExt cx="3542435" cy="868605"/>
          </a:xfrm>
        </p:grpSpPr>
        <p:sp>
          <p:nvSpPr>
            <p:cNvPr id="6" name="Rectángulo: esquinas redondeadas 5">
              <a:extLst>
                <a:ext uri="{FF2B5EF4-FFF2-40B4-BE49-F238E27FC236}">
                  <a16:creationId xmlns:a16="http://schemas.microsoft.com/office/drawing/2014/main" id="{DA8A6BFB-CCEF-43AD-B032-3DC9A5FCC2E5}"/>
                </a:ext>
              </a:extLst>
            </p:cNvPr>
            <p:cNvSpPr/>
            <p:nvPr/>
          </p:nvSpPr>
          <p:spPr>
            <a:xfrm>
              <a:off x="958089" y="2172285"/>
              <a:ext cx="3542435" cy="868605"/>
            </a:xfrm>
            <a:prstGeom prst="roundRect">
              <a:avLst>
                <a:gd name="adj" fmla="val 10000"/>
              </a:avLst>
            </a:prstGeom>
          </p:spPr>
          <p:style>
            <a:lnRef idx="2">
              <a:schemeClr val="accent2">
                <a:hueOff val="1560506"/>
                <a:satOff val="-1946"/>
                <a:lumOff val="45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7" name="Rectángulo: esquinas redondeadas 4">
              <a:extLst>
                <a:ext uri="{FF2B5EF4-FFF2-40B4-BE49-F238E27FC236}">
                  <a16:creationId xmlns:a16="http://schemas.microsoft.com/office/drawing/2014/main" id="{42729EB8-A6D0-4E42-A38C-FF45F450446B}"/>
                </a:ext>
              </a:extLst>
            </p:cNvPr>
            <p:cNvSpPr txBox="1"/>
            <p:nvPr/>
          </p:nvSpPr>
          <p:spPr>
            <a:xfrm>
              <a:off x="983530" y="2197726"/>
              <a:ext cx="3491553" cy="81772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33020" rIns="49530" bIns="33020" numCol="1" spcCol="1270" anchor="ctr" anchorCtr="0">
              <a:noAutofit/>
            </a:bodyPr>
            <a:lstStyle/>
            <a:p>
              <a:pPr marL="342900" marR="0" lvl="0" indent="-342900" algn="l" defTabSz="1155700" rtl="0" eaLnBrk="1" fontAlgn="auto" latinLnBrk="0" hangingPunct="1">
                <a:lnSpc>
                  <a:spcPct val="90000"/>
                </a:lnSpc>
                <a:spcBef>
                  <a:spcPct val="0"/>
                </a:spcBef>
                <a:spcAft>
                  <a:spcPct val="35000"/>
                </a:spcAft>
                <a:buClrTx/>
                <a:buSzTx/>
                <a:buFont typeface="+mj-lt"/>
                <a:buAutoNum type="arabicPeriod"/>
                <a:tabLst/>
                <a:defRPr/>
              </a:pPr>
              <a:r>
                <a:rPr kumimoji="0" lang="es-ES" sz="1600" b="0" i="0" u="none" strike="noStrike" kern="1200" cap="none" spc="0" normalizeH="0" baseline="0" noProof="0" dirty="0">
                  <a:ln>
                    <a:noFill/>
                  </a:ln>
                  <a:solidFill>
                    <a:prstClr val="black">
                      <a:hueOff val="0"/>
                      <a:satOff val="0"/>
                      <a:lumOff val="0"/>
                      <a:alphaOff val="0"/>
                    </a:prstClr>
                  </a:solidFill>
                  <a:effectLst/>
                  <a:uLnTx/>
                  <a:uFillTx/>
                  <a:latin typeface="Calibri"/>
                  <a:ea typeface="+mn-ea"/>
                  <a:cs typeface="+mn-cs"/>
                </a:rPr>
                <a:t>Se añaden al Salario Base.</a:t>
              </a:r>
            </a:p>
            <a:p>
              <a:pPr marL="342900" marR="0" lvl="0" indent="-342900" algn="l" defTabSz="1155700" rtl="0" eaLnBrk="1" fontAlgn="auto" latinLnBrk="0" hangingPunct="1">
                <a:lnSpc>
                  <a:spcPct val="90000"/>
                </a:lnSpc>
                <a:spcBef>
                  <a:spcPct val="0"/>
                </a:spcBef>
                <a:spcAft>
                  <a:spcPct val="35000"/>
                </a:spcAft>
                <a:buClrTx/>
                <a:buSzTx/>
                <a:buFont typeface="+mj-lt"/>
                <a:buAutoNum type="arabicPeriod"/>
                <a:tabLst/>
                <a:defRPr/>
              </a:pPr>
              <a:r>
                <a:rPr kumimoji="0" lang="es-ES" sz="1600" b="0" i="0" u="none" strike="noStrike" kern="1200" cap="none" spc="0" normalizeH="0" baseline="0" noProof="0" dirty="0">
                  <a:ln>
                    <a:noFill/>
                  </a:ln>
                  <a:solidFill>
                    <a:prstClr val="black">
                      <a:hueOff val="0"/>
                      <a:satOff val="0"/>
                      <a:lumOff val="0"/>
                      <a:alphaOff val="0"/>
                    </a:prstClr>
                  </a:solidFill>
                  <a:effectLst/>
                  <a:uLnTx/>
                  <a:uFillTx/>
                  <a:latin typeface="Calibri"/>
                  <a:ea typeface="+mn-ea"/>
                  <a:cs typeface="+mn-cs"/>
                </a:rPr>
                <a:t>Se determinan por Convenio Colectivo y/o Pacto individual.</a:t>
              </a:r>
            </a:p>
          </p:txBody>
        </p:sp>
      </p:grpSp>
      <p:grpSp>
        <p:nvGrpSpPr>
          <p:cNvPr id="8" name="Grupo 7">
            <a:extLst>
              <a:ext uri="{FF2B5EF4-FFF2-40B4-BE49-F238E27FC236}">
                <a16:creationId xmlns:a16="http://schemas.microsoft.com/office/drawing/2014/main" id="{A6BA8D3A-08B9-4ABB-ABCB-A5033990FF7C}"/>
              </a:ext>
            </a:extLst>
          </p:cNvPr>
          <p:cNvGrpSpPr/>
          <p:nvPr/>
        </p:nvGrpSpPr>
        <p:grpSpPr>
          <a:xfrm>
            <a:off x="5281267" y="4091534"/>
            <a:ext cx="3542435" cy="2178497"/>
            <a:chOff x="958089" y="3258041"/>
            <a:chExt cx="3542435" cy="868605"/>
          </a:xfrm>
        </p:grpSpPr>
        <p:sp>
          <p:nvSpPr>
            <p:cNvPr id="9" name="Rectángulo: esquinas redondeadas 8">
              <a:extLst>
                <a:ext uri="{FF2B5EF4-FFF2-40B4-BE49-F238E27FC236}">
                  <a16:creationId xmlns:a16="http://schemas.microsoft.com/office/drawing/2014/main" id="{0EE3AFDC-7020-478D-9FAE-4C1791704B27}"/>
                </a:ext>
              </a:extLst>
            </p:cNvPr>
            <p:cNvSpPr/>
            <p:nvPr/>
          </p:nvSpPr>
          <p:spPr>
            <a:xfrm>
              <a:off x="958089" y="3258041"/>
              <a:ext cx="3542435" cy="868605"/>
            </a:xfrm>
            <a:prstGeom prst="roundRect">
              <a:avLst>
                <a:gd name="adj" fmla="val 10000"/>
              </a:avLst>
            </a:prstGeom>
          </p:spPr>
          <p:style>
            <a:lnRef idx="2">
              <a:schemeClr val="accent2">
                <a:hueOff val="3121013"/>
                <a:satOff val="-3893"/>
                <a:lumOff val="91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0" name="Rectángulo: esquinas redondeadas 4">
              <a:extLst>
                <a:ext uri="{FF2B5EF4-FFF2-40B4-BE49-F238E27FC236}">
                  <a16:creationId xmlns:a16="http://schemas.microsoft.com/office/drawing/2014/main" id="{5D41D72D-1A4A-448F-9227-45D646C0C6C9}"/>
                </a:ext>
              </a:extLst>
            </p:cNvPr>
            <p:cNvSpPr txBox="1"/>
            <p:nvPr/>
          </p:nvSpPr>
          <p:spPr>
            <a:xfrm>
              <a:off x="983530" y="3283482"/>
              <a:ext cx="3491553" cy="81772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33020" rIns="49530" bIns="33020" numCol="1" spcCol="1270" anchor="ctr" anchorCtr="0">
              <a:noAutofit/>
            </a:bodyPr>
            <a:lstStyle/>
            <a:p>
              <a:pPr marL="342900" marR="0" lvl="0" indent="-342900" algn="l" defTabSz="1155700" rtl="0" eaLnBrk="1" fontAlgn="auto" latinLnBrk="0" hangingPunct="1">
                <a:lnSpc>
                  <a:spcPct val="90000"/>
                </a:lnSpc>
                <a:spcBef>
                  <a:spcPct val="0"/>
                </a:spcBef>
                <a:spcAft>
                  <a:spcPct val="35000"/>
                </a:spcAft>
                <a:buClrTx/>
                <a:buSzTx/>
                <a:buFont typeface="+mj-lt"/>
                <a:buAutoNum type="arabicPeriod"/>
                <a:tabLst/>
                <a:defRPr/>
              </a:pPr>
              <a:r>
                <a:rPr kumimoji="0" lang="es-ES" sz="1600" b="0" i="0" u="none" strike="noStrike" kern="1200" cap="none" spc="0" normalizeH="0" baseline="0" noProof="0" dirty="0">
                  <a:ln>
                    <a:noFill/>
                  </a:ln>
                  <a:solidFill>
                    <a:prstClr val="black">
                      <a:hueOff val="0"/>
                      <a:satOff val="0"/>
                      <a:lumOff val="0"/>
                      <a:alphaOff val="0"/>
                    </a:prstClr>
                  </a:solidFill>
                  <a:effectLst/>
                  <a:uLnTx/>
                  <a:uFillTx/>
                  <a:latin typeface="Calibri"/>
                  <a:ea typeface="+mn-ea"/>
                  <a:cs typeface="+mn-cs"/>
                </a:rPr>
                <a:t>Vienen a compensar gastos del trabajador por motivo de su trabajo.</a:t>
              </a:r>
            </a:p>
            <a:p>
              <a:pPr marL="342900" marR="0" lvl="0" indent="-342900" algn="l" defTabSz="1155700" rtl="0" eaLnBrk="1" fontAlgn="auto" latinLnBrk="0" hangingPunct="1">
                <a:lnSpc>
                  <a:spcPct val="90000"/>
                </a:lnSpc>
                <a:spcBef>
                  <a:spcPct val="0"/>
                </a:spcBef>
                <a:spcAft>
                  <a:spcPct val="35000"/>
                </a:spcAft>
                <a:buClrTx/>
                <a:buSzTx/>
                <a:buFont typeface="+mj-lt"/>
                <a:buAutoNum type="arabicPeriod"/>
                <a:tabLst/>
                <a:defRPr/>
              </a:pPr>
              <a:r>
                <a:rPr kumimoji="0" lang="es-ES" sz="1600" b="0" i="0" u="none" strike="noStrike" kern="1200" cap="none" spc="0" normalizeH="0" baseline="0" noProof="0" dirty="0">
                  <a:ln>
                    <a:noFill/>
                  </a:ln>
                  <a:solidFill>
                    <a:prstClr val="black">
                      <a:hueOff val="0"/>
                      <a:satOff val="0"/>
                      <a:lumOff val="0"/>
                      <a:alphaOff val="0"/>
                    </a:prstClr>
                  </a:solidFill>
                  <a:effectLst/>
                  <a:uLnTx/>
                  <a:uFillTx/>
                  <a:latin typeface="Calibri"/>
                  <a:ea typeface="+mn-ea"/>
                  <a:cs typeface="+mn-cs"/>
                </a:rPr>
                <a:t>Se determinan por Convenio Colectivo y/o Pacto individual.</a:t>
              </a:r>
            </a:p>
            <a:p>
              <a:pPr marL="342900" marR="0" lvl="0" indent="-342900" algn="l" defTabSz="1155700" rtl="0" eaLnBrk="1" fontAlgn="auto" latinLnBrk="0" hangingPunct="1">
                <a:lnSpc>
                  <a:spcPct val="90000"/>
                </a:lnSpc>
                <a:spcBef>
                  <a:spcPct val="0"/>
                </a:spcBef>
                <a:spcAft>
                  <a:spcPct val="35000"/>
                </a:spcAft>
                <a:buClrTx/>
                <a:buSzTx/>
                <a:buFont typeface="+mj-lt"/>
                <a:buAutoNum type="arabicPeriod"/>
                <a:tabLst/>
                <a:defRPr/>
              </a:pPr>
              <a:r>
                <a:rPr kumimoji="0" lang="es-ES" sz="1600" b="0" i="0" u="none" strike="noStrike" kern="1200" cap="none" spc="0" normalizeH="0" baseline="0" noProof="0" dirty="0">
                  <a:ln>
                    <a:noFill/>
                  </a:ln>
                  <a:solidFill>
                    <a:prstClr val="black">
                      <a:hueOff val="0"/>
                      <a:satOff val="0"/>
                      <a:lumOff val="0"/>
                      <a:alphaOff val="0"/>
                    </a:prstClr>
                  </a:solidFill>
                  <a:effectLst/>
                  <a:uLnTx/>
                  <a:uFillTx/>
                  <a:latin typeface="Calibri"/>
                  <a:ea typeface="+mn-ea"/>
                  <a:cs typeface="+mn-cs"/>
                </a:rPr>
                <a:t>Se incluyen tanto las indemnizaciones como la cuantía de la incapacidad temporal.</a:t>
              </a:r>
            </a:p>
          </p:txBody>
        </p:sp>
      </p:grpSp>
      <p:cxnSp>
        <p:nvCxnSpPr>
          <p:cNvPr id="18" name="Conector: angular 17">
            <a:extLst>
              <a:ext uri="{FF2B5EF4-FFF2-40B4-BE49-F238E27FC236}">
                <a16:creationId xmlns:a16="http://schemas.microsoft.com/office/drawing/2014/main" id="{CEFCA2C1-E5DC-4173-927A-3755880A279D}"/>
              </a:ext>
            </a:extLst>
          </p:cNvPr>
          <p:cNvCxnSpPr>
            <a:cxnSpLocks/>
          </p:cNvCxnSpPr>
          <p:nvPr/>
        </p:nvCxnSpPr>
        <p:spPr>
          <a:xfrm rot="10800000" flipV="1">
            <a:off x="4499992" y="2567158"/>
            <a:ext cx="650217" cy="1092165"/>
          </a:xfrm>
          <a:prstGeom prst="bentConnector3">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0" name="Conector: angular 19">
            <a:extLst>
              <a:ext uri="{FF2B5EF4-FFF2-40B4-BE49-F238E27FC236}">
                <a16:creationId xmlns:a16="http://schemas.microsoft.com/office/drawing/2014/main" id="{171FB983-473C-4E8E-9B5D-E94A6FDC9177}"/>
              </a:ext>
            </a:extLst>
          </p:cNvPr>
          <p:cNvCxnSpPr>
            <a:cxnSpLocks/>
          </p:cNvCxnSpPr>
          <p:nvPr/>
        </p:nvCxnSpPr>
        <p:spPr>
          <a:xfrm rot="10800000">
            <a:off x="4499993" y="4725145"/>
            <a:ext cx="709267" cy="455639"/>
          </a:xfrm>
          <a:prstGeom prst="bentConnector3">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3" name="CuadroTexto 2">
            <a:extLst>
              <a:ext uri="{FF2B5EF4-FFF2-40B4-BE49-F238E27FC236}">
                <a16:creationId xmlns:a16="http://schemas.microsoft.com/office/drawing/2014/main" id="{CE78D79D-95D2-42C6-835E-594BDA396E06}"/>
              </a:ext>
            </a:extLst>
          </p:cNvPr>
          <p:cNvSpPr txBox="1"/>
          <p:nvPr/>
        </p:nvSpPr>
        <p:spPr>
          <a:xfrm>
            <a:off x="5222217" y="941789"/>
            <a:ext cx="3516994" cy="923330"/>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srgbClr val="4F81BD"/>
                </a:solidFill>
                <a:effectLst/>
                <a:uLnTx/>
                <a:uFillTx/>
                <a:latin typeface="Calibri"/>
                <a:ea typeface="+mn-ea"/>
                <a:cs typeface="+mn-cs"/>
              </a:rPr>
              <a:t>NOTA: </a:t>
            </a:r>
            <a:r>
              <a:rPr kumimoji="0" lang="es-ES" sz="1800" b="0" i="0" u="none" strike="noStrike" kern="1200" cap="none" spc="0" normalizeH="0" baseline="0" noProof="0" dirty="0">
                <a:ln>
                  <a:noFill/>
                </a:ln>
                <a:solidFill>
                  <a:srgbClr val="4F81BD"/>
                </a:solidFill>
                <a:effectLst/>
                <a:uLnTx/>
                <a:uFillTx/>
                <a:latin typeface="Calibri"/>
                <a:ea typeface="+mn-ea"/>
                <a:cs typeface="+mn-cs"/>
              </a:rPr>
              <a:t>la suma del salario base + los complementos no puede ser inferior al SMI</a:t>
            </a:r>
          </a:p>
        </p:txBody>
      </p:sp>
    </p:spTree>
    <p:extLst>
      <p:ext uri="{BB962C8B-B14F-4D97-AF65-F5344CB8AC3E}">
        <p14:creationId xmlns:p14="http://schemas.microsoft.com/office/powerpoint/2010/main" val="15940393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graphicEl>
                                              <a:dgm id="{73F010B4-73DE-412D-975D-65959F2C268F}"/>
                                            </p:graphicEl>
                                          </p:spTgt>
                                        </p:tgtEl>
                                        <p:attrNameLst>
                                          <p:attrName>style.visibility</p:attrName>
                                        </p:attrNameLst>
                                      </p:cBhvr>
                                      <p:to>
                                        <p:strVal val="visible"/>
                                      </p:to>
                                    </p:set>
                                    <p:anim calcmode="lin" valueType="num">
                                      <p:cBhvr>
                                        <p:cTn id="7" dur="500" fill="hold"/>
                                        <p:tgtEl>
                                          <p:spTgt spid="4">
                                            <p:graphicEl>
                                              <a:dgm id="{73F010B4-73DE-412D-975D-65959F2C268F}"/>
                                            </p:graphicEl>
                                          </p:spTgt>
                                        </p:tgtEl>
                                        <p:attrNameLst>
                                          <p:attrName>ppt_w</p:attrName>
                                        </p:attrNameLst>
                                      </p:cBhvr>
                                      <p:tavLst>
                                        <p:tav tm="0">
                                          <p:val>
                                            <p:fltVal val="0"/>
                                          </p:val>
                                        </p:tav>
                                        <p:tav tm="100000">
                                          <p:val>
                                            <p:strVal val="#ppt_w"/>
                                          </p:val>
                                        </p:tav>
                                      </p:tavLst>
                                    </p:anim>
                                    <p:anim calcmode="lin" valueType="num">
                                      <p:cBhvr>
                                        <p:cTn id="8" dur="500" fill="hold"/>
                                        <p:tgtEl>
                                          <p:spTgt spid="4">
                                            <p:graphicEl>
                                              <a:dgm id="{73F010B4-73DE-412D-975D-65959F2C268F}"/>
                                            </p:graphicEl>
                                          </p:spTgt>
                                        </p:tgtEl>
                                        <p:attrNameLst>
                                          <p:attrName>ppt_h</p:attrName>
                                        </p:attrNameLst>
                                      </p:cBhvr>
                                      <p:tavLst>
                                        <p:tav tm="0">
                                          <p:val>
                                            <p:fltVal val="0"/>
                                          </p:val>
                                        </p:tav>
                                        <p:tav tm="100000">
                                          <p:val>
                                            <p:strVal val="#ppt_h"/>
                                          </p:val>
                                        </p:tav>
                                      </p:tavLst>
                                    </p:anim>
                                    <p:animEffect transition="in" filter="fade">
                                      <p:cBhvr>
                                        <p:cTn id="9" dur="500"/>
                                        <p:tgtEl>
                                          <p:spTgt spid="4">
                                            <p:graphicEl>
                                              <a:dgm id="{73F010B4-73DE-412D-975D-65959F2C268F}"/>
                                            </p:graphic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graphicEl>
                                              <a:dgm id="{016FFB16-5E25-4C89-A09A-A44A7B988603}"/>
                                            </p:graphicEl>
                                          </p:spTgt>
                                        </p:tgtEl>
                                        <p:attrNameLst>
                                          <p:attrName>style.visibility</p:attrName>
                                        </p:attrNameLst>
                                      </p:cBhvr>
                                      <p:to>
                                        <p:strVal val="visible"/>
                                      </p:to>
                                    </p:set>
                                    <p:anim calcmode="lin" valueType="num">
                                      <p:cBhvr>
                                        <p:cTn id="14" dur="500" fill="hold"/>
                                        <p:tgtEl>
                                          <p:spTgt spid="4">
                                            <p:graphicEl>
                                              <a:dgm id="{016FFB16-5E25-4C89-A09A-A44A7B988603}"/>
                                            </p:graphicEl>
                                          </p:spTgt>
                                        </p:tgtEl>
                                        <p:attrNameLst>
                                          <p:attrName>ppt_w</p:attrName>
                                        </p:attrNameLst>
                                      </p:cBhvr>
                                      <p:tavLst>
                                        <p:tav tm="0">
                                          <p:val>
                                            <p:fltVal val="0"/>
                                          </p:val>
                                        </p:tav>
                                        <p:tav tm="100000">
                                          <p:val>
                                            <p:strVal val="#ppt_w"/>
                                          </p:val>
                                        </p:tav>
                                      </p:tavLst>
                                    </p:anim>
                                    <p:anim calcmode="lin" valueType="num">
                                      <p:cBhvr>
                                        <p:cTn id="15" dur="500" fill="hold"/>
                                        <p:tgtEl>
                                          <p:spTgt spid="4">
                                            <p:graphicEl>
                                              <a:dgm id="{016FFB16-5E25-4C89-A09A-A44A7B988603}"/>
                                            </p:graphicEl>
                                          </p:spTgt>
                                        </p:tgtEl>
                                        <p:attrNameLst>
                                          <p:attrName>ppt_h</p:attrName>
                                        </p:attrNameLst>
                                      </p:cBhvr>
                                      <p:tavLst>
                                        <p:tav tm="0">
                                          <p:val>
                                            <p:fltVal val="0"/>
                                          </p:val>
                                        </p:tav>
                                        <p:tav tm="100000">
                                          <p:val>
                                            <p:strVal val="#ppt_h"/>
                                          </p:val>
                                        </p:tav>
                                      </p:tavLst>
                                    </p:anim>
                                    <p:animEffect transition="in" filter="fade">
                                      <p:cBhvr>
                                        <p:cTn id="16" dur="500"/>
                                        <p:tgtEl>
                                          <p:spTgt spid="4">
                                            <p:graphicEl>
                                              <a:dgm id="{016FFB16-5E25-4C89-A09A-A44A7B988603}"/>
                                            </p:graphicEl>
                                          </p:spTgt>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4">
                                            <p:graphicEl>
                                              <a:dgm id="{C0741FBB-60C1-4A4C-9D86-1D1C9A76B1D8}"/>
                                            </p:graphicEl>
                                          </p:spTgt>
                                        </p:tgtEl>
                                        <p:attrNameLst>
                                          <p:attrName>style.visibility</p:attrName>
                                        </p:attrNameLst>
                                      </p:cBhvr>
                                      <p:to>
                                        <p:strVal val="visible"/>
                                      </p:to>
                                    </p:set>
                                    <p:anim calcmode="lin" valueType="num">
                                      <p:cBhvr>
                                        <p:cTn id="19" dur="500" fill="hold"/>
                                        <p:tgtEl>
                                          <p:spTgt spid="4">
                                            <p:graphicEl>
                                              <a:dgm id="{C0741FBB-60C1-4A4C-9D86-1D1C9A76B1D8}"/>
                                            </p:graphicEl>
                                          </p:spTgt>
                                        </p:tgtEl>
                                        <p:attrNameLst>
                                          <p:attrName>ppt_w</p:attrName>
                                        </p:attrNameLst>
                                      </p:cBhvr>
                                      <p:tavLst>
                                        <p:tav tm="0">
                                          <p:val>
                                            <p:fltVal val="0"/>
                                          </p:val>
                                        </p:tav>
                                        <p:tav tm="100000">
                                          <p:val>
                                            <p:strVal val="#ppt_w"/>
                                          </p:val>
                                        </p:tav>
                                      </p:tavLst>
                                    </p:anim>
                                    <p:anim calcmode="lin" valueType="num">
                                      <p:cBhvr>
                                        <p:cTn id="20" dur="500" fill="hold"/>
                                        <p:tgtEl>
                                          <p:spTgt spid="4">
                                            <p:graphicEl>
                                              <a:dgm id="{C0741FBB-60C1-4A4C-9D86-1D1C9A76B1D8}"/>
                                            </p:graphicEl>
                                          </p:spTgt>
                                        </p:tgtEl>
                                        <p:attrNameLst>
                                          <p:attrName>ppt_h</p:attrName>
                                        </p:attrNameLst>
                                      </p:cBhvr>
                                      <p:tavLst>
                                        <p:tav tm="0">
                                          <p:val>
                                            <p:fltVal val="0"/>
                                          </p:val>
                                        </p:tav>
                                        <p:tav tm="100000">
                                          <p:val>
                                            <p:strVal val="#ppt_h"/>
                                          </p:val>
                                        </p:tav>
                                      </p:tavLst>
                                    </p:anim>
                                    <p:animEffect transition="in" filter="fade">
                                      <p:cBhvr>
                                        <p:cTn id="21" dur="500"/>
                                        <p:tgtEl>
                                          <p:spTgt spid="4">
                                            <p:graphicEl>
                                              <a:dgm id="{C0741FBB-60C1-4A4C-9D86-1D1C9A76B1D8}"/>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4">
                                            <p:graphicEl>
                                              <a:dgm id="{D5D48E96-740C-411A-B401-883F20052518}"/>
                                            </p:graphicEl>
                                          </p:spTgt>
                                        </p:tgtEl>
                                        <p:attrNameLst>
                                          <p:attrName>style.visibility</p:attrName>
                                        </p:attrNameLst>
                                      </p:cBhvr>
                                      <p:to>
                                        <p:strVal val="visible"/>
                                      </p:to>
                                    </p:set>
                                    <p:anim calcmode="lin" valueType="num">
                                      <p:cBhvr>
                                        <p:cTn id="26" dur="500" fill="hold"/>
                                        <p:tgtEl>
                                          <p:spTgt spid="4">
                                            <p:graphicEl>
                                              <a:dgm id="{D5D48E96-740C-411A-B401-883F20052518}"/>
                                            </p:graphicEl>
                                          </p:spTgt>
                                        </p:tgtEl>
                                        <p:attrNameLst>
                                          <p:attrName>ppt_w</p:attrName>
                                        </p:attrNameLst>
                                      </p:cBhvr>
                                      <p:tavLst>
                                        <p:tav tm="0">
                                          <p:val>
                                            <p:fltVal val="0"/>
                                          </p:val>
                                        </p:tav>
                                        <p:tav tm="100000">
                                          <p:val>
                                            <p:strVal val="#ppt_w"/>
                                          </p:val>
                                        </p:tav>
                                      </p:tavLst>
                                    </p:anim>
                                    <p:anim calcmode="lin" valueType="num">
                                      <p:cBhvr>
                                        <p:cTn id="27" dur="500" fill="hold"/>
                                        <p:tgtEl>
                                          <p:spTgt spid="4">
                                            <p:graphicEl>
                                              <a:dgm id="{D5D48E96-740C-411A-B401-883F20052518}"/>
                                            </p:graphicEl>
                                          </p:spTgt>
                                        </p:tgtEl>
                                        <p:attrNameLst>
                                          <p:attrName>ppt_h</p:attrName>
                                        </p:attrNameLst>
                                      </p:cBhvr>
                                      <p:tavLst>
                                        <p:tav tm="0">
                                          <p:val>
                                            <p:fltVal val="0"/>
                                          </p:val>
                                        </p:tav>
                                        <p:tav tm="100000">
                                          <p:val>
                                            <p:strVal val="#ppt_h"/>
                                          </p:val>
                                        </p:tav>
                                      </p:tavLst>
                                    </p:anim>
                                    <p:animEffect transition="in" filter="fade">
                                      <p:cBhvr>
                                        <p:cTn id="28" dur="500"/>
                                        <p:tgtEl>
                                          <p:spTgt spid="4">
                                            <p:graphicEl>
                                              <a:dgm id="{D5D48E96-740C-411A-B401-883F20052518}"/>
                                            </p:graphicEl>
                                          </p:spTgt>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4">
                                            <p:graphicEl>
                                              <a:dgm id="{8E51065C-77C8-454E-AD27-FC075F8DD4C8}"/>
                                            </p:graphicEl>
                                          </p:spTgt>
                                        </p:tgtEl>
                                        <p:attrNameLst>
                                          <p:attrName>style.visibility</p:attrName>
                                        </p:attrNameLst>
                                      </p:cBhvr>
                                      <p:to>
                                        <p:strVal val="visible"/>
                                      </p:to>
                                    </p:set>
                                    <p:anim calcmode="lin" valueType="num">
                                      <p:cBhvr>
                                        <p:cTn id="31" dur="500" fill="hold"/>
                                        <p:tgtEl>
                                          <p:spTgt spid="4">
                                            <p:graphicEl>
                                              <a:dgm id="{8E51065C-77C8-454E-AD27-FC075F8DD4C8}"/>
                                            </p:graphicEl>
                                          </p:spTgt>
                                        </p:tgtEl>
                                        <p:attrNameLst>
                                          <p:attrName>ppt_w</p:attrName>
                                        </p:attrNameLst>
                                      </p:cBhvr>
                                      <p:tavLst>
                                        <p:tav tm="0">
                                          <p:val>
                                            <p:fltVal val="0"/>
                                          </p:val>
                                        </p:tav>
                                        <p:tav tm="100000">
                                          <p:val>
                                            <p:strVal val="#ppt_w"/>
                                          </p:val>
                                        </p:tav>
                                      </p:tavLst>
                                    </p:anim>
                                    <p:anim calcmode="lin" valueType="num">
                                      <p:cBhvr>
                                        <p:cTn id="32" dur="500" fill="hold"/>
                                        <p:tgtEl>
                                          <p:spTgt spid="4">
                                            <p:graphicEl>
                                              <a:dgm id="{8E51065C-77C8-454E-AD27-FC075F8DD4C8}"/>
                                            </p:graphicEl>
                                          </p:spTgt>
                                        </p:tgtEl>
                                        <p:attrNameLst>
                                          <p:attrName>ppt_h</p:attrName>
                                        </p:attrNameLst>
                                      </p:cBhvr>
                                      <p:tavLst>
                                        <p:tav tm="0">
                                          <p:val>
                                            <p:fltVal val="0"/>
                                          </p:val>
                                        </p:tav>
                                        <p:tav tm="100000">
                                          <p:val>
                                            <p:strVal val="#ppt_h"/>
                                          </p:val>
                                        </p:tav>
                                      </p:tavLst>
                                    </p:anim>
                                    <p:animEffect transition="in" filter="fade">
                                      <p:cBhvr>
                                        <p:cTn id="33" dur="500"/>
                                        <p:tgtEl>
                                          <p:spTgt spid="4">
                                            <p:graphicEl>
                                              <a:dgm id="{8E51065C-77C8-454E-AD27-FC075F8DD4C8}"/>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4">
                                            <p:graphicEl>
                                              <a:dgm id="{033D5130-FEDA-4608-BD53-E999982AFE24}"/>
                                            </p:graphicEl>
                                          </p:spTgt>
                                        </p:tgtEl>
                                        <p:attrNameLst>
                                          <p:attrName>style.visibility</p:attrName>
                                        </p:attrNameLst>
                                      </p:cBhvr>
                                      <p:to>
                                        <p:strVal val="visible"/>
                                      </p:to>
                                    </p:set>
                                    <p:anim calcmode="lin" valueType="num">
                                      <p:cBhvr>
                                        <p:cTn id="38" dur="500" fill="hold"/>
                                        <p:tgtEl>
                                          <p:spTgt spid="4">
                                            <p:graphicEl>
                                              <a:dgm id="{033D5130-FEDA-4608-BD53-E999982AFE24}"/>
                                            </p:graphicEl>
                                          </p:spTgt>
                                        </p:tgtEl>
                                        <p:attrNameLst>
                                          <p:attrName>ppt_w</p:attrName>
                                        </p:attrNameLst>
                                      </p:cBhvr>
                                      <p:tavLst>
                                        <p:tav tm="0">
                                          <p:val>
                                            <p:fltVal val="0"/>
                                          </p:val>
                                        </p:tav>
                                        <p:tav tm="100000">
                                          <p:val>
                                            <p:strVal val="#ppt_w"/>
                                          </p:val>
                                        </p:tav>
                                      </p:tavLst>
                                    </p:anim>
                                    <p:anim calcmode="lin" valueType="num">
                                      <p:cBhvr>
                                        <p:cTn id="39" dur="500" fill="hold"/>
                                        <p:tgtEl>
                                          <p:spTgt spid="4">
                                            <p:graphicEl>
                                              <a:dgm id="{033D5130-FEDA-4608-BD53-E999982AFE24}"/>
                                            </p:graphicEl>
                                          </p:spTgt>
                                        </p:tgtEl>
                                        <p:attrNameLst>
                                          <p:attrName>ppt_h</p:attrName>
                                        </p:attrNameLst>
                                      </p:cBhvr>
                                      <p:tavLst>
                                        <p:tav tm="0">
                                          <p:val>
                                            <p:fltVal val="0"/>
                                          </p:val>
                                        </p:tav>
                                        <p:tav tm="100000">
                                          <p:val>
                                            <p:strVal val="#ppt_h"/>
                                          </p:val>
                                        </p:tav>
                                      </p:tavLst>
                                    </p:anim>
                                    <p:animEffect transition="in" filter="fade">
                                      <p:cBhvr>
                                        <p:cTn id="40" dur="500"/>
                                        <p:tgtEl>
                                          <p:spTgt spid="4">
                                            <p:graphicEl>
                                              <a:dgm id="{033D5130-FEDA-4608-BD53-E999982AFE24}"/>
                                            </p:graphicEl>
                                          </p:spTgt>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4">
                                            <p:graphicEl>
                                              <a:dgm id="{9C556E9A-E466-491A-922B-B5E05A0FACD2}"/>
                                            </p:graphicEl>
                                          </p:spTgt>
                                        </p:tgtEl>
                                        <p:attrNameLst>
                                          <p:attrName>style.visibility</p:attrName>
                                        </p:attrNameLst>
                                      </p:cBhvr>
                                      <p:to>
                                        <p:strVal val="visible"/>
                                      </p:to>
                                    </p:set>
                                    <p:anim calcmode="lin" valueType="num">
                                      <p:cBhvr>
                                        <p:cTn id="43" dur="500" fill="hold"/>
                                        <p:tgtEl>
                                          <p:spTgt spid="4">
                                            <p:graphicEl>
                                              <a:dgm id="{9C556E9A-E466-491A-922B-B5E05A0FACD2}"/>
                                            </p:graphicEl>
                                          </p:spTgt>
                                        </p:tgtEl>
                                        <p:attrNameLst>
                                          <p:attrName>ppt_w</p:attrName>
                                        </p:attrNameLst>
                                      </p:cBhvr>
                                      <p:tavLst>
                                        <p:tav tm="0">
                                          <p:val>
                                            <p:fltVal val="0"/>
                                          </p:val>
                                        </p:tav>
                                        <p:tav tm="100000">
                                          <p:val>
                                            <p:strVal val="#ppt_w"/>
                                          </p:val>
                                        </p:tav>
                                      </p:tavLst>
                                    </p:anim>
                                    <p:anim calcmode="lin" valueType="num">
                                      <p:cBhvr>
                                        <p:cTn id="44" dur="500" fill="hold"/>
                                        <p:tgtEl>
                                          <p:spTgt spid="4">
                                            <p:graphicEl>
                                              <a:dgm id="{9C556E9A-E466-491A-922B-B5E05A0FACD2}"/>
                                            </p:graphicEl>
                                          </p:spTgt>
                                        </p:tgtEl>
                                        <p:attrNameLst>
                                          <p:attrName>ppt_h</p:attrName>
                                        </p:attrNameLst>
                                      </p:cBhvr>
                                      <p:tavLst>
                                        <p:tav tm="0">
                                          <p:val>
                                            <p:fltVal val="0"/>
                                          </p:val>
                                        </p:tav>
                                        <p:tav tm="100000">
                                          <p:val>
                                            <p:strVal val="#ppt_h"/>
                                          </p:val>
                                        </p:tav>
                                      </p:tavLst>
                                    </p:anim>
                                    <p:animEffect transition="in" filter="fade">
                                      <p:cBhvr>
                                        <p:cTn id="45" dur="500"/>
                                        <p:tgtEl>
                                          <p:spTgt spid="4">
                                            <p:graphicEl>
                                              <a:dgm id="{9C556E9A-E466-491A-922B-B5E05A0FACD2}"/>
                                            </p:graphicEl>
                                          </p:spTgt>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4">
                                            <p:graphicEl>
                                              <a:dgm id="{C5AEAF92-F32E-4C55-98CF-9267C7BE618F}"/>
                                            </p:graphicEl>
                                          </p:spTgt>
                                        </p:tgtEl>
                                        <p:attrNameLst>
                                          <p:attrName>style.visibility</p:attrName>
                                        </p:attrNameLst>
                                      </p:cBhvr>
                                      <p:to>
                                        <p:strVal val="visible"/>
                                      </p:to>
                                    </p:set>
                                    <p:anim calcmode="lin" valueType="num">
                                      <p:cBhvr>
                                        <p:cTn id="50" dur="500" fill="hold"/>
                                        <p:tgtEl>
                                          <p:spTgt spid="4">
                                            <p:graphicEl>
                                              <a:dgm id="{C5AEAF92-F32E-4C55-98CF-9267C7BE618F}"/>
                                            </p:graphicEl>
                                          </p:spTgt>
                                        </p:tgtEl>
                                        <p:attrNameLst>
                                          <p:attrName>ppt_w</p:attrName>
                                        </p:attrNameLst>
                                      </p:cBhvr>
                                      <p:tavLst>
                                        <p:tav tm="0">
                                          <p:val>
                                            <p:fltVal val="0"/>
                                          </p:val>
                                        </p:tav>
                                        <p:tav tm="100000">
                                          <p:val>
                                            <p:strVal val="#ppt_w"/>
                                          </p:val>
                                        </p:tav>
                                      </p:tavLst>
                                    </p:anim>
                                    <p:anim calcmode="lin" valueType="num">
                                      <p:cBhvr>
                                        <p:cTn id="51" dur="500" fill="hold"/>
                                        <p:tgtEl>
                                          <p:spTgt spid="4">
                                            <p:graphicEl>
                                              <a:dgm id="{C5AEAF92-F32E-4C55-98CF-9267C7BE618F}"/>
                                            </p:graphicEl>
                                          </p:spTgt>
                                        </p:tgtEl>
                                        <p:attrNameLst>
                                          <p:attrName>ppt_h</p:attrName>
                                        </p:attrNameLst>
                                      </p:cBhvr>
                                      <p:tavLst>
                                        <p:tav tm="0">
                                          <p:val>
                                            <p:fltVal val="0"/>
                                          </p:val>
                                        </p:tav>
                                        <p:tav tm="100000">
                                          <p:val>
                                            <p:strVal val="#ppt_h"/>
                                          </p:val>
                                        </p:tav>
                                      </p:tavLst>
                                    </p:anim>
                                    <p:animEffect transition="in" filter="fade">
                                      <p:cBhvr>
                                        <p:cTn id="52" dur="500"/>
                                        <p:tgtEl>
                                          <p:spTgt spid="4">
                                            <p:graphicEl>
                                              <a:dgm id="{C5AEAF92-F32E-4C55-98CF-9267C7BE618F}"/>
                                            </p:graphicEl>
                                          </p:spTgt>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4">
                                            <p:graphicEl>
                                              <a:dgm id="{636F103E-F066-4910-A2FE-C031F30ADC78}"/>
                                            </p:graphicEl>
                                          </p:spTgt>
                                        </p:tgtEl>
                                        <p:attrNameLst>
                                          <p:attrName>style.visibility</p:attrName>
                                        </p:attrNameLst>
                                      </p:cBhvr>
                                      <p:to>
                                        <p:strVal val="visible"/>
                                      </p:to>
                                    </p:set>
                                    <p:anim calcmode="lin" valueType="num">
                                      <p:cBhvr>
                                        <p:cTn id="55" dur="500" fill="hold"/>
                                        <p:tgtEl>
                                          <p:spTgt spid="4">
                                            <p:graphicEl>
                                              <a:dgm id="{636F103E-F066-4910-A2FE-C031F30ADC78}"/>
                                            </p:graphicEl>
                                          </p:spTgt>
                                        </p:tgtEl>
                                        <p:attrNameLst>
                                          <p:attrName>ppt_w</p:attrName>
                                        </p:attrNameLst>
                                      </p:cBhvr>
                                      <p:tavLst>
                                        <p:tav tm="0">
                                          <p:val>
                                            <p:fltVal val="0"/>
                                          </p:val>
                                        </p:tav>
                                        <p:tav tm="100000">
                                          <p:val>
                                            <p:strVal val="#ppt_w"/>
                                          </p:val>
                                        </p:tav>
                                      </p:tavLst>
                                    </p:anim>
                                    <p:anim calcmode="lin" valueType="num">
                                      <p:cBhvr>
                                        <p:cTn id="56" dur="500" fill="hold"/>
                                        <p:tgtEl>
                                          <p:spTgt spid="4">
                                            <p:graphicEl>
                                              <a:dgm id="{636F103E-F066-4910-A2FE-C031F30ADC78}"/>
                                            </p:graphicEl>
                                          </p:spTgt>
                                        </p:tgtEl>
                                        <p:attrNameLst>
                                          <p:attrName>ppt_h</p:attrName>
                                        </p:attrNameLst>
                                      </p:cBhvr>
                                      <p:tavLst>
                                        <p:tav tm="0">
                                          <p:val>
                                            <p:fltVal val="0"/>
                                          </p:val>
                                        </p:tav>
                                        <p:tav tm="100000">
                                          <p:val>
                                            <p:strVal val="#ppt_h"/>
                                          </p:val>
                                        </p:tav>
                                      </p:tavLst>
                                    </p:anim>
                                    <p:animEffect transition="in" filter="fade">
                                      <p:cBhvr>
                                        <p:cTn id="57" dur="500"/>
                                        <p:tgtEl>
                                          <p:spTgt spid="4">
                                            <p:graphicEl>
                                              <a:dgm id="{636F103E-F066-4910-A2FE-C031F30ADC78}"/>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randombar(horizontal)">
                                      <p:cBhvr>
                                        <p:cTn id="62" dur="500"/>
                                        <p:tgtEl>
                                          <p:spTgt spid="5"/>
                                        </p:tgtEl>
                                      </p:cBhvr>
                                    </p:animEffect>
                                  </p:childTnLst>
                                </p:cTn>
                              </p:par>
                            </p:childTnLst>
                          </p:cTn>
                        </p:par>
                        <p:par>
                          <p:cTn id="63" fill="hold">
                            <p:stCondLst>
                              <p:cond delay="500"/>
                            </p:stCondLst>
                            <p:childTnLst>
                              <p:par>
                                <p:cTn id="64" presetID="14" presetClass="entr" presetSubtype="10" fill="hold" nodeType="after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randombar(horizontal)">
                                      <p:cBhvr>
                                        <p:cTn id="66" dur="500"/>
                                        <p:tgtEl>
                                          <p:spTgt spid="8"/>
                                        </p:tgtEl>
                                      </p:cBhvr>
                                    </p:animEffect>
                                  </p:childTnLst>
                                </p:cTn>
                              </p:par>
                            </p:childTnLst>
                          </p:cTn>
                        </p:par>
                        <p:par>
                          <p:cTn id="67" fill="hold">
                            <p:stCondLst>
                              <p:cond delay="1000"/>
                            </p:stCondLst>
                            <p:childTnLst>
                              <p:par>
                                <p:cTn id="68" presetID="26" presetClass="entr" presetSubtype="0" fill="hold" nodeType="after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wipe(down)">
                                      <p:cBhvr>
                                        <p:cTn id="70" dur="580">
                                          <p:stCondLst>
                                            <p:cond delay="0"/>
                                          </p:stCondLst>
                                        </p:cTn>
                                        <p:tgtEl>
                                          <p:spTgt spid="18"/>
                                        </p:tgtEl>
                                      </p:cBhvr>
                                    </p:animEffect>
                                    <p:anim calcmode="lin" valueType="num">
                                      <p:cBhvr>
                                        <p:cTn id="71"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72"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73"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74"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75"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76" dur="26">
                                          <p:stCondLst>
                                            <p:cond delay="650"/>
                                          </p:stCondLst>
                                        </p:cTn>
                                        <p:tgtEl>
                                          <p:spTgt spid="18"/>
                                        </p:tgtEl>
                                      </p:cBhvr>
                                      <p:to x="100000" y="60000"/>
                                    </p:animScale>
                                    <p:animScale>
                                      <p:cBhvr>
                                        <p:cTn id="77" dur="166" decel="50000">
                                          <p:stCondLst>
                                            <p:cond delay="676"/>
                                          </p:stCondLst>
                                        </p:cTn>
                                        <p:tgtEl>
                                          <p:spTgt spid="18"/>
                                        </p:tgtEl>
                                      </p:cBhvr>
                                      <p:to x="100000" y="100000"/>
                                    </p:animScale>
                                    <p:animScale>
                                      <p:cBhvr>
                                        <p:cTn id="78" dur="26">
                                          <p:stCondLst>
                                            <p:cond delay="1312"/>
                                          </p:stCondLst>
                                        </p:cTn>
                                        <p:tgtEl>
                                          <p:spTgt spid="18"/>
                                        </p:tgtEl>
                                      </p:cBhvr>
                                      <p:to x="100000" y="80000"/>
                                    </p:animScale>
                                    <p:animScale>
                                      <p:cBhvr>
                                        <p:cTn id="79" dur="166" decel="50000">
                                          <p:stCondLst>
                                            <p:cond delay="1338"/>
                                          </p:stCondLst>
                                        </p:cTn>
                                        <p:tgtEl>
                                          <p:spTgt spid="18"/>
                                        </p:tgtEl>
                                      </p:cBhvr>
                                      <p:to x="100000" y="100000"/>
                                    </p:animScale>
                                    <p:animScale>
                                      <p:cBhvr>
                                        <p:cTn id="80" dur="26">
                                          <p:stCondLst>
                                            <p:cond delay="1642"/>
                                          </p:stCondLst>
                                        </p:cTn>
                                        <p:tgtEl>
                                          <p:spTgt spid="18"/>
                                        </p:tgtEl>
                                      </p:cBhvr>
                                      <p:to x="100000" y="90000"/>
                                    </p:animScale>
                                    <p:animScale>
                                      <p:cBhvr>
                                        <p:cTn id="81" dur="166" decel="50000">
                                          <p:stCondLst>
                                            <p:cond delay="1668"/>
                                          </p:stCondLst>
                                        </p:cTn>
                                        <p:tgtEl>
                                          <p:spTgt spid="18"/>
                                        </p:tgtEl>
                                      </p:cBhvr>
                                      <p:to x="100000" y="100000"/>
                                    </p:animScale>
                                    <p:animScale>
                                      <p:cBhvr>
                                        <p:cTn id="82" dur="26">
                                          <p:stCondLst>
                                            <p:cond delay="1808"/>
                                          </p:stCondLst>
                                        </p:cTn>
                                        <p:tgtEl>
                                          <p:spTgt spid="18"/>
                                        </p:tgtEl>
                                      </p:cBhvr>
                                      <p:to x="100000" y="95000"/>
                                    </p:animScale>
                                    <p:animScale>
                                      <p:cBhvr>
                                        <p:cTn id="83" dur="166" decel="50000">
                                          <p:stCondLst>
                                            <p:cond delay="1834"/>
                                          </p:stCondLst>
                                        </p:cTn>
                                        <p:tgtEl>
                                          <p:spTgt spid="18"/>
                                        </p:tgtEl>
                                      </p:cBhvr>
                                      <p:to x="100000" y="100000"/>
                                    </p:animScale>
                                  </p:childTnLst>
                                </p:cTn>
                              </p:par>
                            </p:childTnLst>
                          </p:cTn>
                        </p:par>
                        <p:par>
                          <p:cTn id="84" fill="hold">
                            <p:stCondLst>
                              <p:cond delay="3000"/>
                            </p:stCondLst>
                            <p:childTnLst>
                              <p:par>
                                <p:cTn id="85" presetID="26" presetClass="entr" presetSubtype="0" fill="hold" nodeType="after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wipe(down)">
                                      <p:cBhvr>
                                        <p:cTn id="87" dur="580">
                                          <p:stCondLst>
                                            <p:cond delay="0"/>
                                          </p:stCondLst>
                                        </p:cTn>
                                        <p:tgtEl>
                                          <p:spTgt spid="20"/>
                                        </p:tgtEl>
                                      </p:cBhvr>
                                    </p:animEffect>
                                    <p:anim calcmode="lin" valueType="num">
                                      <p:cBhvr>
                                        <p:cTn id="88"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93" dur="26">
                                          <p:stCondLst>
                                            <p:cond delay="650"/>
                                          </p:stCondLst>
                                        </p:cTn>
                                        <p:tgtEl>
                                          <p:spTgt spid="20"/>
                                        </p:tgtEl>
                                      </p:cBhvr>
                                      <p:to x="100000" y="60000"/>
                                    </p:animScale>
                                    <p:animScale>
                                      <p:cBhvr>
                                        <p:cTn id="94" dur="166" decel="50000">
                                          <p:stCondLst>
                                            <p:cond delay="676"/>
                                          </p:stCondLst>
                                        </p:cTn>
                                        <p:tgtEl>
                                          <p:spTgt spid="20"/>
                                        </p:tgtEl>
                                      </p:cBhvr>
                                      <p:to x="100000" y="100000"/>
                                    </p:animScale>
                                    <p:animScale>
                                      <p:cBhvr>
                                        <p:cTn id="95" dur="26">
                                          <p:stCondLst>
                                            <p:cond delay="1312"/>
                                          </p:stCondLst>
                                        </p:cTn>
                                        <p:tgtEl>
                                          <p:spTgt spid="20"/>
                                        </p:tgtEl>
                                      </p:cBhvr>
                                      <p:to x="100000" y="80000"/>
                                    </p:animScale>
                                    <p:animScale>
                                      <p:cBhvr>
                                        <p:cTn id="96" dur="166" decel="50000">
                                          <p:stCondLst>
                                            <p:cond delay="1338"/>
                                          </p:stCondLst>
                                        </p:cTn>
                                        <p:tgtEl>
                                          <p:spTgt spid="20"/>
                                        </p:tgtEl>
                                      </p:cBhvr>
                                      <p:to x="100000" y="100000"/>
                                    </p:animScale>
                                    <p:animScale>
                                      <p:cBhvr>
                                        <p:cTn id="97" dur="26">
                                          <p:stCondLst>
                                            <p:cond delay="1642"/>
                                          </p:stCondLst>
                                        </p:cTn>
                                        <p:tgtEl>
                                          <p:spTgt spid="20"/>
                                        </p:tgtEl>
                                      </p:cBhvr>
                                      <p:to x="100000" y="90000"/>
                                    </p:animScale>
                                    <p:animScale>
                                      <p:cBhvr>
                                        <p:cTn id="98" dur="166" decel="50000">
                                          <p:stCondLst>
                                            <p:cond delay="1668"/>
                                          </p:stCondLst>
                                        </p:cTn>
                                        <p:tgtEl>
                                          <p:spTgt spid="20"/>
                                        </p:tgtEl>
                                      </p:cBhvr>
                                      <p:to x="100000" y="100000"/>
                                    </p:animScale>
                                    <p:animScale>
                                      <p:cBhvr>
                                        <p:cTn id="99" dur="26">
                                          <p:stCondLst>
                                            <p:cond delay="1808"/>
                                          </p:stCondLst>
                                        </p:cTn>
                                        <p:tgtEl>
                                          <p:spTgt spid="20"/>
                                        </p:tgtEl>
                                      </p:cBhvr>
                                      <p:to x="100000" y="95000"/>
                                    </p:animScale>
                                    <p:animScale>
                                      <p:cBhvr>
                                        <p:cTn id="100" dur="166" decel="50000">
                                          <p:stCondLst>
                                            <p:cond delay="1834"/>
                                          </p:stCondLst>
                                        </p:cTn>
                                        <p:tgtEl>
                                          <p:spTgt spid="2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s-ES" dirty="0"/>
              <a:t>COMPLEMENTOS SALARIALES</a:t>
            </a:r>
          </a:p>
        </p:txBody>
      </p:sp>
      <p:sp>
        <p:nvSpPr>
          <p:cNvPr id="4" name="3 Marcador de contenido"/>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85000" lnSpcReduction="20000"/>
          </a:bodyPr>
          <a:lstStyle/>
          <a:p>
            <a:pPr marL="514350" indent="-514350">
              <a:buFont typeface="+mj-lt"/>
              <a:buAutoNum type="arabicPeriod"/>
            </a:pPr>
            <a:r>
              <a:rPr lang="es-ES" u="sng" dirty="0"/>
              <a:t>Personales</a:t>
            </a:r>
            <a:r>
              <a:rPr lang="es-ES" dirty="0"/>
              <a:t>: vinculados a los conocimientos o experiencia del trabajador: </a:t>
            </a:r>
            <a:r>
              <a:rPr lang="es-ES" dirty="0">
                <a:solidFill>
                  <a:srgbClr val="FF0000"/>
                </a:solidFill>
              </a:rPr>
              <a:t>Antigüedad, plus de idiomas, posesión de títulos especiales</a:t>
            </a:r>
            <a:r>
              <a:rPr lang="es-ES" dirty="0"/>
              <a:t>, etc.</a:t>
            </a:r>
          </a:p>
          <a:p>
            <a:pPr marL="514350" indent="-514350">
              <a:buFont typeface="+mj-lt"/>
              <a:buAutoNum type="arabicPeriod"/>
            </a:pPr>
            <a:r>
              <a:rPr lang="es-ES" u="sng" dirty="0"/>
              <a:t>Puesto de trabajo</a:t>
            </a:r>
            <a:r>
              <a:rPr lang="es-ES" dirty="0"/>
              <a:t>: determinado por las características propias del puesto: </a:t>
            </a:r>
            <a:r>
              <a:rPr lang="es-ES" dirty="0">
                <a:solidFill>
                  <a:srgbClr val="FF0000"/>
                </a:solidFill>
              </a:rPr>
              <a:t>Peligrosidad, toxicidad, nocturnidad, </a:t>
            </a:r>
            <a:r>
              <a:rPr lang="es-ES" dirty="0" err="1">
                <a:solidFill>
                  <a:srgbClr val="FF0000"/>
                </a:solidFill>
              </a:rPr>
              <a:t>turnicidad</a:t>
            </a:r>
            <a:r>
              <a:rPr lang="es-ES" dirty="0"/>
              <a:t>, etc.</a:t>
            </a:r>
          </a:p>
          <a:p>
            <a:pPr marL="514350" indent="-514350">
              <a:buFont typeface="+mj-lt"/>
              <a:buAutoNum type="arabicPeriod"/>
            </a:pPr>
            <a:r>
              <a:rPr lang="es-ES" u="sng" dirty="0"/>
              <a:t>Por cantidad o calidad del trabajo</a:t>
            </a:r>
            <a:r>
              <a:rPr lang="es-ES" dirty="0"/>
              <a:t>: asociados al rendimiento: </a:t>
            </a:r>
            <a:r>
              <a:rPr lang="es-ES" dirty="0">
                <a:solidFill>
                  <a:srgbClr val="FF0000"/>
                </a:solidFill>
              </a:rPr>
              <a:t>productividad, puntualidad, incentivos</a:t>
            </a:r>
            <a:r>
              <a:rPr lang="es-ES" dirty="0"/>
              <a:t>, etc.</a:t>
            </a:r>
          </a:p>
          <a:p>
            <a:pPr marL="514350" indent="-514350">
              <a:buFont typeface="+mj-lt"/>
              <a:buAutoNum type="arabicPeriod"/>
            </a:pPr>
            <a:r>
              <a:rPr lang="es-ES" u="sng" dirty="0"/>
              <a:t>De vencimiento superior al mes</a:t>
            </a:r>
            <a:r>
              <a:rPr lang="es-ES" dirty="0"/>
              <a:t>: Las dos </a:t>
            </a:r>
            <a:r>
              <a:rPr lang="es-ES" dirty="0">
                <a:solidFill>
                  <a:srgbClr val="FF0000"/>
                </a:solidFill>
              </a:rPr>
              <a:t>pagas extras </a:t>
            </a:r>
            <a:r>
              <a:rPr lang="es-ES" dirty="0"/>
              <a:t>al año determinadas por Ley y otras pagas negociadas por Convenio Colectivo (</a:t>
            </a:r>
            <a:r>
              <a:rPr lang="es-ES" dirty="0">
                <a:solidFill>
                  <a:srgbClr val="FF0000"/>
                </a:solidFill>
              </a:rPr>
              <a:t>paga de beneficios</a:t>
            </a:r>
            <a:r>
              <a:rPr lang="es-ES" dirty="0"/>
              <a:t>)</a:t>
            </a:r>
          </a:p>
          <a:p>
            <a:pPr lvl="1"/>
            <a:endParaRPr lang="es-ES" dirty="0"/>
          </a:p>
        </p:txBody>
      </p:sp>
    </p:spTree>
    <p:extLst>
      <p:ext uri="{BB962C8B-B14F-4D97-AF65-F5344CB8AC3E}">
        <p14:creationId xmlns:p14="http://schemas.microsoft.com/office/powerpoint/2010/main" val="187604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par>
                          <p:cTn id="8" fill="hold">
                            <p:stCondLst>
                              <p:cond delay="1000"/>
                            </p:stCondLst>
                            <p:childTnLst>
                              <p:par>
                                <p:cTn id="9" presetID="10" presetClass="entr" presetSubtype="0" fill="hold" grpId="0" nodeType="afterEffect">
                                  <p:stCondLst>
                                    <p:cond delay="50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par>
                          <p:cTn id="12" fill="hold">
                            <p:stCondLst>
                              <p:cond delay="2000"/>
                            </p:stCondLst>
                            <p:childTnLst>
                              <p:par>
                                <p:cTn id="13" presetID="10" presetClass="entr" presetSubtype="0" fill="hold" grpId="0" nodeType="afterEffect">
                                  <p:stCondLst>
                                    <p:cond delay="50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par>
                          <p:cTn id="16" fill="hold">
                            <p:stCondLst>
                              <p:cond delay="3000"/>
                            </p:stCondLst>
                            <p:childTnLst>
                              <p:par>
                                <p:cTn id="17" presetID="10" presetClass="entr" presetSubtype="0" fill="hold" grpId="0" nodeType="afterEffect">
                                  <p:stCondLst>
                                    <p:cond delay="50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500"/>
                                        <p:tgtEl>
                                          <p:spTgt spid="4">
                                            <p:txEl>
                                              <p:pRg st="2" end="2"/>
                                            </p:txEl>
                                          </p:spTgt>
                                        </p:tgtEl>
                                      </p:cBhvr>
                                    </p:animEffect>
                                  </p:childTnLst>
                                </p:cTn>
                              </p:par>
                            </p:childTnLst>
                          </p:cTn>
                        </p:par>
                        <p:par>
                          <p:cTn id="20" fill="hold">
                            <p:stCondLst>
                              <p:cond delay="4000"/>
                            </p:stCondLst>
                            <p:childTnLst>
                              <p:par>
                                <p:cTn id="21" presetID="10" presetClass="entr" presetSubtype="0" fill="hold" grpId="0" nodeType="afterEffect">
                                  <p:stCondLst>
                                    <p:cond delay="50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normAutofit fontScale="90000"/>
          </a:bodyPr>
          <a:lstStyle/>
          <a:p>
            <a:r>
              <a:rPr lang="es-ES" dirty="0"/>
              <a:t>COMPLEMENTOS EXTRASALARIALES</a:t>
            </a:r>
          </a:p>
        </p:txBody>
      </p:sp>
      <p:sp>
        <p:nvSpPr>
          <p:cNvPr id="4" name="3 Marcador de contenido"/>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85000" lnSpcReduction="20000"/>
          </a:bodyPr>
          <a:lstStyle/>
          <a:p>
            <a:pPr marL="514350" indent="-514350">
              <a:buFont typeface="+mj-lt"/>
              <a:buAutoNum type="arabicPeriod"/>
            </a:pPr>
            <a:r>
              <a:rPr lang="es-ES" dirty="0">
                <a:solidFill>
                  <a:srgbClr val="FF0000"/>
                </a:solidFill>
              </a:rPr>
              <a:t>Plus de transporte</a:t>
            </a:r>
            <a:r>
              <a:rPr lang="es-ES" dirty="0"/>
              <a:t>: por el desplazamiento en transporte público. </a:t>
            </a:r>
          </a:p>
          <a:p>
            <a:pPr marL="514350" indent="-514350">
              <a:buFont typeface="+mj-lt"/>
              <a:buAutoNum type="arabicPeriod"/>
            </a:pPr>
            <a:r>
              <a:rPr lang="es-ES" dirty="0">
                <a:solidFill>
                  <a:srgbClr val="FF0000"/>
                </a:solidFill>
              </a:rPr>
              <a:t>Plus de distancia</a:t>
            </a:r>
            <a:r>
              <a:rPr lang="es-ES" dirty="0"/>
              <a:t>: para compensar por vivir a una determinada distancia.</a:t>
            </a:r>
          </a:p>
          <a:p>
            <a:pPr marL="514350" indent="-514350">
              <a:buFont typeface="+mj-lt"/>
              <a:buAutoNum type="arabicPeriod"/>
            </a:pPr>
            <a:r>
              <a:rPr lang="es-ES" dirty="0">
                <a:solidFill>
                  <a:srgbClr val="FF0000"/>
                </a:solidFill>
              </a:rPr>
              <a:t>Dietas de viaje</a:t>
            </a:r>
            <a:r>
              <a:rPr lang="es-ES" dirty="0"/>
              <a:t>: por los gastos en comida y dormir fuera de casa POR MOTIVOS LABORALES.</a:t>
            </a:r>
          </a:p>
          <a:p>
            <a:pPr marL="514350" indent="-514350">
              <a:buFont typeface="+mj-lt"/>
              <a:buAutoNum type="arabicPeriod"/>
            </a:pPr>
            <a:r>
              <a:rPr lang="es-ES" dirty="0">
                <a:solidFill>
                  <a:srgbClr val="FF0000"/>
                </a:solidFill>
              </a:rPr>
              <a:t>Kilometraje</a:t>
            </a:r>
            <a:r>
              <a:rPr lang="es-ES" dirty="0"/>
              <a:t>: gasolina, peajes, etc. Por la utilización del vehículo propio en el desarrollo del trabajo.</a:t>
            </a:r>
          </a:p>
          <a:p>
            <a:pPr marL="514350" indent="-514350">
              <a:buFont typeface="+mj-lt"/>
              <a:buAutoNum type="arabicPeriod"/>
            </a:pPr>
            <a:r>
              <a:rPr lang="es-ES" dirty="0">
                <a:solidFill>
                  <a:srgbClr val="FF0000"/>
                </a:solidFill>
              </a:rPr>
              <a:t>Ropa de trabajo y desgaste de herramienta</a:t>
            </a:r>
            <a:r>
              <a:rPr lang="es-ES" dirty="0"/>
              <a:t>: por pertenecer en origen al trabajador.</a:t>
            </a:r>
          </a:p>
          <a:p>
            <a:pPr marL="514350" indent="-514350">
              <a:buFont typeface="+mj-lt"/>
              <a:buAutoNum type="arabicPeriod"/>
            </a:pPr>
            <a:r>
              <a:rPr lang="es-ES" dirty="0">
                <a:solidFill>
                  <a:srgbClr val="FF0000"/>
                </a:solidFill>
              </a:rPr>
              <a:t>Quebranto de moneda</a:t>
            </a:r>
            <a:r>
              <a:rPr lang="es-ES" dirty="0"/>
              <a:t>: Para compensar errores debidos al manejo de dinero.</a:t>
            </a:r>
          </a:p>
          <a:p>
            <a:pPr lvl="1"/>
            <a:endParaRPr lang="es-ES" dirty="0"/>
          </a:p>
        </p:txBody>
      </p:sp>
    </p:spTree>
    <p:extLst>
      <p:ext uri="{BB962C8B-B14F-4D97-AF65-F5344CB8AC3E}">
        <p14:creationId xmlns:p14="http://schemas.microsoft.com/office/powerpoint/2010/main" val="110514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1000"/>
                                        <p:tgtEl>
                                          <p:spTgt spid="4">
                                            <p:bg/>
                                          </p:spTgt>
                                        </p:tgtEl>
                                      </p:cBhvr>
                                    </p:animEffect>
                                    <p:anim calcmode="lin" valueType="num">
                                      <p:cBhvr>
                                        <p:cTn id="8" dur="1000" fill="hold"/>
                                        <p:tgtEl>
                                          <p:spTgt spid="4">
                                            <p:bg/>
                                          </p:spTgt>
                                        </p:tgtEl>
                                        <p:attrNameLst>
                                          <p:attrName>ppt_x</p:attrName>
                                        </p:attrNameLst>
                                      </p:cBhvr>
                                      <p:tavLst>
                                        <p:tav tm="0">
                                          <p:val>
                                            <p:strVal val="#ppt_x"/>
                                          </p:val>
                                        </p:tav>
                                        <p:tav tm="100000">
                                          <p:val>
                                            <p:strVal val="#ppt_x"/>
                                          </p:val>
                                        </p:tav>
                                      </p:tavLst>
                                    </p:anim>
                                    <p:anim calcmode="lin" valueType="num">
                                      <p:cBhvr>
                                        <p:cTn id="9" dur="1000" fill="hold"/>
                                        <p:tgtEl>
                                          <p:spTgt spid="4">
                                            <p:bg/>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1000"/>
                                        <p:tgtEl>
                                          <p:spTgt spid="4">
                                            <p:txEl>
                                              <p:pRg st="2" end="2"/>
                                            </p:txEl>
                                          </p:spTgt>
                                        </p:tgtEl>
                                      </p:cBhvr>
                                    </p:animEffect>
                                    <p:anim calcmode="lin" valueType="num">
                                      <p:cBhvr>
                                        <p:cTn id="26"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fade">
                                      <p:cBhvr>
                                        <p:cTn id="31" dur="1000"/>
                                        <p:tgtEl>
                                          <p:spTgt spid="4">
                                            <p:txEl>
                                              <p:pRg st="3" end="3"/>
                                            </p:txEl>
                                          </p:spTgt>
                                        </p:tgtEl>
                                      </p:cBhvr>
                                    </p:animEffect>
                                    <p:anim calcmode="lin" valueType="num">
                                      <p:cBhvr>
                                        <p:cTn id="3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fade">
                                      <p:cBhvr>
                                        <p:cTn id="37" dur="1000"/>
                                        <p:tgtEl>
                                          <p:spTgt spid="4">
                                            <p:txEl>
                                              <p:pRg st="4" end="4"/>
                                            </p:txEl>
                                          </p:spTgt>
                                        </p:tgtEl>
                                      </p:cBhvr>
                                    </p:animEffect>
                                    <p:anim calcmode="lin" valueType="num">
                                      <p:cBhvr>
                                        <p:cTn id="3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Effect transition="in" filter="fade">
                                      <p:cBhvr>
                                        <p:cTn id="43" dur="1000"/>
                                        <p:tgtEl>
                                          <p:spTgt spid="4">
                                            <p:txEl>
                                              <p:pRg st="5" end="5"/>
                                            </p:txEl>
                                          </p:spTgt>
                                        </p:tgtEl>
                                      </p:cBhvr>
                                    </p:animEffect>
                                    <p:anim calcmode="lin" valueType="num">
                                      <p:cBhvr>
                                        <p:cTn id="44"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3530</TotalTime>
  <Words>7221</Words>
  <Application>Microsoft Office PowerPoint</Application>
  <PresentationFormat>Presentación en pantalla (4:3)</PresentationFormat>
  <Paragraphs>747</Paragraphs>
  <Slides>68</Slides>
  <Notes>5</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68</vt:i4>
      </vt:variant>
    </vt:vector>
  </HeadingPairs>
  <TitlesOfParts>
    <vt:vector size="75" baseType="lpstr">
      <vt:lpstr>Arial</vt:lpstr>
      <vt:lpstr>Calibri</vt:lpstr>
      <vt:lpstr>Cambria Math</vt:lpstr>
      <vt:lpstr>Candara</vt:lpstr>
      <vt:lpstr>open sans</vt:lpstr>
      <vt:lpstr>Wingdings</vt:lpstr>
      <vt:lpstr>Tema de Office</vt:lpstr>
      <vt:lpstr>Presentación de PowerPoint</vt:lpstr>
      <vt:lpstr>Presentación de PowerPoint</vt:lpstr>
      <vt:lpstr>Presentación de PowerPoint</vt:lpstr>
      <vt:lpstr>Presentación de PowerPoint</vt:lpstr>
      <vt:lpstr>Presentación de PowerPoint</vt:lpstr>
      <vt:lpstr>EL SALARIO MÍNIMO INTERPROFESIONAL</vt:lpstr>
      <vt:lpstr>EL SALARIO DEL CONVENIO</vt:lpstr>
      <vt:lpstr>COMPLEMENTOS SALARIALES</vt:lpstr>
      <vt:lpstr>COMPLEMENTOS EXTRASALARIALES</vt:lpstr>
      <vt:lpstr>NOTA A TENER EN CUENTA</vt:lpstr>
      <vt:lpstr>EL SALARIO DEL CONTRATO DE TRABAJO</vt:lpstr>
      <vt:lpstr>MODIFICACIÓN DEL SALARIO DEL CONVENIO Y DEL CONTRATO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¿DE QUÉ SE COMPONE EL SALARIO?</vt:lpstr>
      <vt:lpstr>DEVENGOS: 1. SALARIO BASE </vt:lpstr>
      <vt:lpstr>DEVENGOS: 2. COMPLEMENTOS SALARIALES</vt:lpstr>
      <vt:lpstr>DEVENGOS: 3. COMPLEMENTOS EXTRASALARIALES</vt:lpstr>
      <vt:lpstr>A) DEVENGOS: 4. PAGAS EXTRAORDINARIAS</vt:lpstr>
      <vt:lpstr>A) DEVENGOS: 4. PAGAS EXTRAORDINARIAS</vt:lpstr>
      <vt:lpstr>A) DEVENGOS: 4. PAGAS EXTRAORDINARIAS</vt:lpstr>
      <vt:lpstr>A) DEVENGOS: OTROS DEVENGOS</vt:lpstr>
      <vt:lpstr>B) DEDUCCIONES</vt:lpstr>
      <vt:lpstr>Presentación de PowerPoint</vt:lpstr>
      <vt:lpstr>CÁLCULO DE LA NÓMINA</vt:lpstr>
      <vt:lpstr>PASO 1:  CALCULAR LOS DEVENGOS</vt:lpstr>
      <vt:lpstr>PASO 2:  CALCULAR LAS BASES DE COTIZACIÓN</vt:lpstr>
      <vt:lpstr>PASO 2:  CALCULAR LAS BASES DE COTIZACIÓN</vt:lpstr>
      <vt:lpstr>PASO 2:  CALCULAR LAS BASES DE COTIZACIÓN</vt:lpstr>
      <vt:lpstr>PASO 2:  ¿QUÉ OCURRE SI EL SALARIO ES DIARIO?</vt:lpstr>
      <vt:lpstr>PASO 2:  CALCULAR LAS BASES DE COTIZACIÓN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Nómina 1. Martina. Contrato indefinido.</vt:lpstr>
      <vt:lpstr>Presentación de PowerPoint</vt:lpstr>
      <vt:lpstr>Nómina 2. Roberto. Contrato indefinido.</vt:lpstr>
      <vt:lpstr>Presentación de PowerPoint</vt:lpstr>
      <vt:lpstr>Nómina 3. Marisa. Contrato indefinido. Mes de junio. Cobra Paga Extraordinaria.</vt:lpstr>
      <vt:lpstr>Presentación de PowerPoint</vt:lpstr>
      <vt:lpstr>Nómina 4. Ernesto. Contrato indefinido. Cobra Pagas Prorrateadas.</vt:lpstr>
      <vt:lpstr>Presentación de PowerPoint</vt:lpstr>
      <vt:lpstr>Nómina 5. FELISA. Contrato Temporal. Cobra Pagas Prorrateadas.</vt:lpstr>
      <vt:lpstr>SUPUESTOS ESPECIALES EN EL CÁLCULO DE LA NÓMINA: SALARIO EN ESPECIE</vt:lpstr>
      <vt:lpstr>SUPUESTOS ESPECIALES EN EL CÁLCULO DE LA NÓMINA: SALARIO EN ESPECIE</vt:lpstr>
      <vt:lpstr>Presentación de PowerPoint</vt:lpstr>
      <vt:lpstr>SUPUESTOS ESPECIALES EN EL CÁLCULO DE LA NÓMINA: LA HUELGA</vt:lpstr>
      <vt:lpstr>SUPUESTOS ESPECIALES EN EL CÁLCULO DE LA NÓMINA: PERMISO SIN SUELDO EN ALTA</vt:lpstr>
      <vt:lpstr>INCAPACIDAD TEMPORAL</vt:lpstr>
      <vt:lpstr>INCAPACIDAD TEMPORAL</vt:lpstr>
      <vt:lpstr>INCAPACIDAD TEMPORAL</vt:lpstr>
      <vt:lpstr>INCAPACIDAD TEMPORAL</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Irene</dc:creator>
  <cp:lastModifiedBy>Juan Carlos Rojas Martín</cp:lastModifiedBy>
  <cp:revision>285</cp:revision>
  <dcterms:created xsi:type="dcterms:W3CDTF">2017-12-18T10:37:07Z</dcterms:created>
  <dcterms:modified xsi:type="dcterms:W3CDTF">2021-04-06T21:30:40Z</dcterms:modified>
</cp:coreProperties>
</file>