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92"/>
  </p:notesMasterIdLst>
  <p:sldIdLst>
    <p:sldId id="301" r:id="rId3"/>
    <p:sldId id="335" r:id="rId4"/>
    <p:sldId id="256" r:id="rId5"/>
    <p:sldId id="327" r:id="rId6"/>
    <p:sldId id="372" r:id="rId7"/>
    <p:sldId id="259" r:id="rId8"/>
    <p:sldId id="260" r:id="rId9"/>
    <p:sldId id="328" r:id="rId10"/>
    <p:sldId id="329" r:id="rId11"/>
    <p:sldId id="330" r:id="rId12"/>
    <p:sldId id="373" r:id="rId13"/>
    <p:sldId id="374" r:id="rId14"/>
    <p:sldId id="262" r:id="rId15"/>
    <p:sldId id="266" r:id="rId16"/>
    <p:sldId id="264" r:id="rId17"/>
    <p:sldId id="265" r:id="rId18"/>
    <p:sldId id="267" r:id="rId19"/>
    <p:sldId id="331" r:id="rId20"/>
    <p:sldId id="375" r:id="rId21"/>
    <p:sldId id="269" r:id="rId22"/>
    <p:sldId id="271" r:id="rId23"/>
    <p:sldId id="270" r:id="rId24"/>
    <p:sldId id="274" r:id="rId25"/>
    <p:sldId id="273" r:id="rId26"/>
    <p:sldId id="287" r:id="rId27"/>
    <p:sldId id="333" r:id="rId28"/>
    <p:sldId id="276" r:id="rId29"/>
    <p:sldId id="277" r:id="rId30"/>
    <p:sldId id="376" r:id="rId31"/>
    <p:sldId id="377" r:id="rId32"/>
    <p:sldId id="278" r:id="rId33"/>
    <p:sldId id="282" r:id="rId34"/>
    <p:sldId id="283" r:id="rId35"/>
    <p:sldId id="279" r:id="rId36"/>
    <p:sldId id="336" r:id="rId37"/>
    <p:sldId id="341" r:id="rId38"/>
    <p:sldId id="342" r:id="rId39"/>
    <p:sldId id="343" r:id="rId40"/>
    <p:sldId id="378" r:id="rId41"/>
    <p:sldId id="379" r:id="rId42"/>
    <p:sldId id="380" r:id="rId43"/>
    <p:sldId id="344" r:id="rId44"/>
    <p:sldId id="345" r:id="rId45"/>
    <p:sldId id="346" r:id="rId46"/>
    <p:sldId id="347" r:id="rId47"/>
    <p:sldId id="382" r:id="rId48"/>
    <p:sldId id="348" r:id="rId49"/>
    <p:sldId id="349" r:id="rId50"/>
    <p:sldId id="350" r:id="rId51"/>
    <p:sldId id="351" r:id="rId52"/>
    <p:sldId id="392" r:id="rId53"/>
    <p:sldId id="383" r:id="rId54"/>
    <p:sldId id="352" r:id="rId55"/>
    <p:sldId id="384" r:id="rId56"/>
    <p:sldId id="353" r:id="rId57"/>
    <p:sldId id="354" r:id="rId58"/>
    <p:sldId id="355" r:id="rId59"/>
    <p:sldId id="356" r:id="rId60"/>
    <p:sldId id="357" r:id="rId61"/>
    <p:sldId id="358" r:id="rId62"/>
    <p:sldId id="359" r:id="rId63"/>
    <p:sldId id="360" r:id="rId64"/>
    <p:sldId id="388" r:id="rId65"/>
    <p:sldId id="363" r:id="rId66"/>
    <p:sldId id="386" r:id="rId67"/>
    <p:sldId id="362" r:id="rId68"/>
    <p:sldId id="364" r:id="rId69"/>
    <p:sldId id="365" r:id="rId70"/>
    <p:sldId id="366" r:id="rId71"/>
    <p:sldId id="391" r:id="rId72"/>
    <p:sldId id="387" r:id="rId73"/>
    <p:sldId id="393" r:id="rId74"/>
    <p:sldId id="394" r:id="rId75"/>
    <p:sldId id="367" r:id="rId76"/>
    <p:sldId id="368" r:id="rId77"/>
    <p:sldId id="369" r:id="rId78"/>
    <p:sldId id="370" r:id="rId79"/>
    <p:sldId id="389" r:id="rId80"/>
    <p:sldId id="390" r:id="rId81"/>
    <p:sldId id="395" r:id="rId82"/>
    <p:sldId id="396" r:id="rId83"/>
    <p:sldId id="397" r:id="rId84"/>
    <p:sldId id="398" r:id="rId85"/>
    <p:sldId id="399" r:id="rId86"/>
    <p:sldId id="400" r:id="rId87"/>
    <p:sldId id="401" r:id="rId88"/>
    <p:sldId id="402" r:id="rId89"/>
    <p:sldId id="403" r:id="rId90"/>
    <p:sldId id="404" r:id="rId9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37" autoAdjust="0"/>
  </p:normalViewPr>
  <p:slideViewPr>
    <p:cSldViewPr>
      <p:cViewPr varScale="1">
        <p:scale>
          <a:sx n="66" d="100"/>
          <a:sy n="66" d="100"/>
        </p:scale>
        <p:origin x="15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iagrams/_rels/data13.xml.rels><?xml version="1.0" encoding="UTF-8" standalone="yes"?>
<Relationships xmlns="http://schemas.openxmlformats.org/package/2006/relationships"><Relationship Id="rId1" Type="http://schemas.openxmlformats.org/officeDocument/2006/relationships/image" Target="../media/image18.png"/></Relationships>
</file>

<file path=ppt/diagrams/_rels/data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E3098-F56E-4960-B0F0-A6068C9AA439}" type="doc">
      <dgm:prSet loTypeId="urn:microsoft.com/office/officeart/2009/3/layout/HorizontalOrganizationChart" loCatId="hierarchy" qsTypeId="urn:microsoft.com/office/officeart/2005/8/quickstyle/simple3" qsCatId="simple" csTypeId="urn:microsoft.com/office/officeart/2005/8/colors/accent2_1" csCatId="accent2"/>
      <dgm:spPr/>
      <dgm:t>
        <a:bodyPr/>
        <a:lstStyle/>
        <a:p>
          <a:endParaRPr lang="es-ES"/>
        </a:p>
      </dgm:t>
    </dgm:pt>
    <dgm:pt modelId="{545799F0-EF8A-49A3-ADEB-C082D15C5BD5}">
      <dgm:prSet/>
      <dgm:spPr/>
      <dgm:t>
        <a:bodyPr/>
        <a:lstStyle/>
        <a:p>
          <a:r>
            <a:rPr lang="es-ES"/>
            <a:t>Piensa en las siguientes preguntas…</a:t>
          </a:r>
        </a:p>
      </dgm:t>
    </dgm:pt>
    <dgm:pt modelId="{43FAD6D1-0AFA-4B8E-A6C5-F9DFF5E4CDFB}" type="parTrans" cxnId="{8A5CE6F4-707A-453C-917D-795ECA408100}">
      <dgm:prSet/>
      <dgm:spPr/>
      <dgm:t>
        <a:bodyPr/>
        <a:lstStyle/>
        <a:p>
          <a:endParaRPr lang="es-ES"/>
        </a:p>
      </dgm:t>
    </dgm:pt>
    <dgm:pt modelId="{E4028FC6-DD8F-436D-924C-18F2958CAC69}" type="sibTrans" cxnId="{8A5CE6F4-707A-453C-917D-795ECA408100}">
      <dgm:prSet/>
      <dgm:spPr/>
      <dgm:t>
        <a:bodyPr/>
        <a:lstStyle/>
        <a:p>
          <a:endParaRPr lang="es-ES"/>
        </a:p>
      </dgm:t>
    </dgm:pt>
    <dgm:pt modelId="{0685715A-CB8D-4FBD-B2A7-129123E7FF73}">
      <dgm:prSet/>
      <dgm:spPr/>
      <dgm:t>
        <a:bodyPr/>
        <a:lstStyle/>
        <a:p>
          <a:r>
            <a:rPr lang="es-ES"/>
            <a:t>¿Puede la empresa cambiarme unilateralmente de puesto de trabajo?</a:t>
          </a:r>
        </a:p>
      </dgm:t>
    </dgm:pt>
    <dgm:pt modelId="{A05C59B0-1DD3-4450-AEFB-2DC1E26C3A04}" type="parTrans" cxnId="{BAC0983D-B6A0-46A5-8B17-9ABD315B4D0B}">
      <dgm:prSet/>
      <dgm:spPr/>
      <dgm:t>
        <a:bodyPr/>
        <a:lstStyle/>
        <a:p>
          <a:endParaRPr lang="es-ES"/>
        </a:p>
      </dgm:t>
    </dgm:pt>
    <dgm:pt modelId="{F42F02E9-EB47-4F25-95A3-185F0BC30AAC}" type="sibTrans" cxnId="{BAC0983D-B6A0-46A5-8B17-9ABD315B4D0B}">
      <dgm:prSet/>
      <dgm:spPr/>
      <dgm:t>
        <a:bodyPr/>
        <a:lstStyle/>
        <a:p>
          <a:endParaRPr lang="es-ES"/>
        </a:p>
      </dgm:t>
    </dgm:pt>
    <dgm:pt modelId="{934A8383-4D8F-4169-8234-2DB7B9E7BDDB}">
      <dgm:prSet/>
      <dgm:spPr/>
      <dgm:t>
        <a:bodyPr/>
        <a:lstStyle/>
        <a:p>
          <a:r>
            <a:rPr lang="es-ES"/>
            <a:t>¿Puede obligarme a desplazarme temporalmente a otra ciudad?</a:t>
          </a:r>
        </a:p>
      </dgm:t>
    </dgm:pt>
    <dgm:pt modelId="{0A4F4646-8117-43B5-9593-3E3F54C8CC60}" type="parTrans" cxnId="{73CE21B3-962B-4B1E-97D9-1898BC11008C}">
      <dgm:prSet/>
      <dgm:spPr/>
      <dgm:t>
        <a:bodyPr/>
        <a:lstStyle/>
        <a:p>
          <a:endParaRPr lang="es-ES"/>
        </a:p>
      </dgm:t>
    </dgm:pt>
    <dgm:pt modelId="{45098A7B-813E-46E3-A3A7-938F3B252191}" type="sibTrans" cxnId="{73CE21B3-962B-4B1E-97D9-1898BC11008C}">
      <dgm:prSet/>
      <dgm:spPr/>
      <dgm:t>
        <a:bodyPr/>
        <a:lstStyle/>
        <a:p>
          <a:endParaRPr lang="es-ES"/>
        </a:p>
      </dgm:t>
    </dgm:pt>
    <dgm:pt modelId="{33988BE9-6028-4F3B-90FC-C33993486C07}">
      <dgm:prSet/>
      <dgm:spPr/>
      <dgm:t>
        <a:bodyPr/>
        <a:lstStyle/>
        <a:p>
          <a:r>
            <a:rPr lang="es-ES"/>
            <a:t>¿Puede cambiarme el horario o turno de trabajo en cualquier momento?</a:t>
          </a:r>
        </a:p>
      </dgm:t>
    </dgm:pt>
    <dgm:pt modelId="{751B39E4-26CE-4A45-9CEB-7CBD8BA2CB15}" type="parTrans" cxnId="{5BA2A39D-36A2-4ED0-A777-87977BCDCDE3}">
      <dgm:prSet/>
      <dgm:spPr/>
      <dgm:t>
        <a:bodyPr/>
        <a:lstStyle/>
        <a:p>
          <a:endParaRPr lang="es-ES"/>
        </a:p>
      </dgm:t>
    </dgm:pt>
    <dgm:pt modelId="{B924E974-EBEC-47DA-AD04-279E75EBB7E5}" type="sibTrans" cxnId="{5BA2A39D-36A2-4ED0-A777-87977BCDCDE3}">
      <dgm:prSet/>
      <dgm:spPr/>
      <dgm:t>
        <a:bodyPr/>
        <a:lstStyle/>
        <a:p>
          <a:endParaRPr lang="es-ES"/>
        </a:p>
      </dgm:t>
    </dgm:pt>
    <dgm:pt modelId="{6E7E0D93-B677-4145-AFA1-59137E7C6BCC}">
      <dgm:prSet/>
      <dgm:spPr/>
      <dgm:t>
        <a:bodyPr/>
        <a:lstStyle/>
        <a:p>
          <a:r>
            <a:rPr lang="es-ES"/>
            <a:t>¿Puedo suspender mi relación laboral para trabajar en otra empresa?</a:t>
          </a:r>
        </a:p>
      </dgm:t>
    </dgm:pt>
    <dgm:pt modelId="{46558B4A-D1AA-4213-B787-D5DC512D4C0B}" type="parTrans" cxnId="{9B4171A7-6DE7-4FBF-9E6E-C09E0230E016}">
      <dgm:prSet/>
      <dgm:spPr/>
      <dgm:t>
        <a:bodyPr/>
        <a:lstStyle/>
        <a:p>
          <a:endParaRPr lang="es-ES"/>
        </a:p>
      </dgm:t>
    </dgm:pt>
    <dgm:pt modelId="{91FB87A7-ED2C-48B0-BC62-D8A0FF235AB3}" type="sibTrans" cxnId="{9B4171A7-6DE7-4FBF-9E6E-C09E0230E016}">
      <dgm:prSet/>
      <dgm:spPr/>
      <dgm:t>
        <a:bodyPr/>
        <a:lstStyle/>
        <a:p>
          <a:endParaRPr lang="es-ES"/>
        </a:p>
      </dgm:t>
    </dgm:pt>
    <dgm:pt modelId="{CDD7D0F2-F2C3-45D1-9DEA-BAFF3B8AF957}" type="pres">
      <dgm:prSet presAssocID="{1CFE3098-F56E-4960-B0F0-A6068C9AA439}" presName="hierChild1" presStyleCnt="0">
        <dgm:presLayoutVars>
          <dgm:orgChart val="1"/>
          <dgm:chPref val="1"/>
          <dgm:dir/>
          <dgm:animOne val="branch"/>
          <dgm:animLvl val="lvl"/>
          <dgm:resizeHandles/>
        </dgm:presLayoutVars>
      </dgm:prSet>
      <dgm:spPr/>
    </dgm:pt>
    <dgm:pt modelId="{404F2F52-4DF0-4954-BE4E-5ED2774C4FE9}" type="pres">
      <dgm:prSet presAssocID="{545799F0-EF8A-49A3-ADEB-C082D15C5BD5}" presName="hierRoot1" presStyleCnt="0">
        <dgm:presLayoutVars>
          <dgm:hierBranch val="init"/>
        </dgm:presLayoutVars>
      </dgm:prSet>
      <dgm:spPr/>
    </dgm:pt>
    <dgm:pt modelId="{082B3D14-6953-493E-8856-894201625F69}" type="pres">
      <dgm:prSet presAssocID="{545799F0-EF8A-49A3-ADEB-C082D15C5BD5}" presName="rootComposite1" presStyleCnt="0"/>
      <dgm:spPr/>
    </dgm:pt>
    <dgm:pt modelId="{FA3EF91B-863E-47AB-BEB8-F0D19F8684F0}" type="pres">
      <dgm:prSet presAssocID="{545799F0-EF8A-49A3-ADEB-C082D15C5BD5}" presName="rootText1" presStyleLbl="node0" presStyleIdx="0" presStyleCnt="1">
        <dgm:presLayoutVars>
          <dgm:chPref val="3"/>
        </dgm:presLayoutVars>
      </dgm:prSet>
      <dgm:spPr/>
    </dgm:pt>
    <dgm:pt modelId="{DF065BCD-8BF5-44F1-B512-5F6FD38AA2FF}" type="pres">
      <dgm:prSet presAssocID="{545799F0-EF8A-49A3-ADEB-C082D15C5BD5}" presName="rootConnector1" presStyleLbl="node1" presStyleIdx="0" presStyleCnt="0"/>
      <dgm:spPr/>
    </dgm:pt>
    <dgm:pt modelId="{136E8769-27E8-42B9-AE50-04F08506BC4E}" type="pres">
      <dgm:prSet presAssocID="{545799F0-EF8A-49A3-ADEB-C082D15C5BD5}" presName="hierChild2" presStyleCnt="0"/>
      <dgm:spPr/>
    </dgm:pt>
    <dgm:pt modelId="{93A0A8F9-AE98-407D-B60D-92FAC5E255D2}" type="pres">
      <dgm:prSet presAssocID="{A05C59B0-1DD3-4450-AEFB-2DC1E26C3A04}" presName="Name64" presStyleLbl="parChTrans1D2" presStyleIdx="0" presStyleCnt="4"/>
      <dgm:spPr/>
    </dgm:pt>
    <dgm:pt modelId="{C91CAC34-0D43-42D7-A1BC-A2A6DA919288}" type="pres">
      <dgm:prSet presAssocID="{0685715A-CB8D-4FBD-B2A7-129123E7FF73}" presName="hierRoot2" presStyleCnt="0">
        <dgm:presLayoutVars>
          <dgm:hierBranch val="init"/>
        </dgm:presLayoutVars>
      </dgm:prSet>
      <dgm:spPr/>
    </dgm:pt>
    <dgm:pt modelId="{FD723CCA-E545-49F9-A890-180A653E9679}" type="pres">
      <dgm:prSet presAssocID="{0685715A-CB8D-4FBD-B2A7-129123E7FF73}" presName="rootComposite" presStyleCnt="0"/>
      <dgm:spPr/>
    </dgm:pt>
    <dgm:pt modelId="{68707B4F-586F-4ADB-B2E5-556A8634EC53}" type="pres">
      <dgm:prSet presAssocID="{0685715A-CB8D-4FBD-B2A7-129123E7FF73}" presName="rootText" presStyleLbl="node2" presStyleIdx="0" presStyleCnt="4">
        <dgm:presLayoutVars>
          <dgm:chPref val="3"/>
        </dgm:presLayoutVars>
      </dgm:prSet>
      <dgm:spPr/>
    </dgm:pt>
    <dgm:pt modelId="{BB4AC63F-520F-47DA-B65C-99CF5DB5EFBE}" type="pres">
      <dgm:prSet presAssocID="{0685715A-CB8D-4FBD-B2A7-129123E7FF73}" presName="rootConnector" presStyleLbl="node2" presStyleIdx="0" presStyleCnt="4"/>
      <dgm:spPr/>
    </dgm:pt>
    <dgm:pt modelId="{C59C83F2-A61B-4E32-AF85-8408B75A4544}" type="pres">
      <dgm:prSet presAssocID="{0685715A-CB8D-4FBD-B2A7-129123E7FF73}" presName="hierChild4" presStyleCnt="0"/>
      <dgm:spPr/>
    </dgm:pt>
    <dgm:pt modelId="{46BF0C5E-5BD1-4405-B76F-D856A0941205}" type="pres">
      <dgm:prSet presAssocID="{0685715A-CB8D-4FBD-B2A7-129123E7FF73}" presName="hierChild5" presStyleCnt="0"/>
      <dgm:spPr/>
    </dgm:pt>
    <dgm:pt modelId="{9B172EE8-F9D4-4D39-AD1C-89861927D6BC}" type="pres">
      <dgm:prSet presAssocID="{0A4F4646-8117-43B5-9593-3E3F54C8CC60}" presName="Name64" presStyleLbl="parChTrans1D2" presStyleIdx="1" presStyleCnt="4"/>
      <dgm:spPr/>
    </dgm:pt>
    <dgm:pt modelId="{BAAB16ED-AAF5-4382-AFA2-A4E1030347BB}" type="pres">
      <dgm:prSet presAssocID="{934A8383-4D8F-4169-8234-2DB7B9E7BDDB}" presName="hierRoot2" presStyleCnt="0">
        <dgm:presLayoutVars>
          <dgm:hierBranch val="init"/>
        </dgm:presLayoutVars>
      </dgm:prSet>
      <dgm:spPr/>
    </dgm:pt>
    <dgm:pt modelId="{BFACE25F-8B96-4002-BCB6-5FBF6F45545A}" type="pres">
      <dgm:prSet presAssocID="{934A8383-4D8F-4169-8234-2DB7B9E7BDDB}" presName="rootComposite" presStyleCnt="0"/>
      <dgm:spPr/>
    </dgm:pt>
    <dgm:pt modelId="{28A3C699-E8C0-44FF-B5E1-01685BA77AC8}" type="pres">
      <dgm:prSet presAssocID="{934A8383-4D8F-4169-8234-2DB7B9E7BDDB}" presName="rootText" presStyleLbl="node2" presStyleIdx="1" presStyleCnt="4">
        <dgm:presLayoutVars>
          <dgm:chPref val="3"/>
        </dgm:presLayoutVars>
      </dgm:prSet>
      <dgm:spPr/>
    </dgm:pt>
    <dgm:pt modelId="{1CAAA4BA-40AB-42BA-BA40-1DD13C86DA73}" type="pres">
      <dgm:prSet presAssocID="{934A8383-4D8F-4169-8234-2DB7B9E7BDDB}" presName="rootConnector" presStyleLbl="node2" presStyleIdx="1" presStyleCnt="4"/>
      <dgm:spPr/>
    </dgm:pt>
    <dgm:pt modelId="{7D8C1EB3-6DD5-417D-A1BE-B0BC9E99D3BC}" type="pres">
      <dgm:prSet presAssocID="{934A8383-4D8F-4169-8234-2DB7B9E7BDDB}" presName="hierChild4" presStyleCnt="0"/>
      <dgm:spPr/>
    </dgm:pt>
    <dgm:pt modelId="{E6B9C947-1AAE-4AA8-9CE1-B27FE0321972}" type="pres">
      <dgm:prSet presAssocID="{934A8383-4D8F-4169-8234-2DB7B9E7BDDB}" presName="hierChild5" presStyleCnt="0"/>
      <dgm:spPr/>
    </dgm:pt>
    <dgm:pt modelId="{8701A285-D60E-490F-8EFF-0859D88F3773}" type="pres">
      <dgm:prSet presAssocID="{751B39E4-26CE-4A45-9CEB-7CBD8BA2CB15}" presName="Name64" presStyleLbl="parChTrans1D2" presStyleIdx="2" presStyleCnt="4"/>
      <dgm:spPr/>
    </dgm:pt>
    <dgm:pt modelId="{971D9B42-4747-4C90-BB78-0EA58BF9316D}" type="pres">
      <dgm:prSet presAssocID="{33988BE9-6028-4F3B-90FC-C33993486C07}" presName="hierRoot2" presStyleCnt="0">
        <dgm:presLayoutVars>
          <dgm:hierBranch val="init"/>
        </dgm:presLayoutVars>
      </dgm:prSet>
      <dgm:spPr/>
    </dgm:pt>
    <dgm:pt modelId="{8332739E-3E18-47B1-8F41-276DA45DC43F}" type="pres">
      <dgm:prSet presAssocID="{33988BE9-6028-4F3B-90FC-C33993486C07}" presName="rootComposite" presStyleCnt="0"/>
      <dgm:spPr/>
    </dgm:pt>
    <dgm:pt modelId="{82F2B017-A22A-4A4A-9572-608235F8315F}" type="pres">
      <dgm:prSet presAssocID="{33988BE9-6028-4F3B-90FC-C33993486C07}" presName="rootText" presStyleLbl="node2" presStyleIdx="2" presStyleCnt="4">
        <dgm:presLayoutVars>
          <dgm:chPref val="3"/>
        </dgm:presLayoutVars>
      </dgm:prSet>
      <dgm:spPr/>
    </dgm:pt>
    <dgm:pt modelId="{1BA1BF8D-74BF-41E6-9015-B76415774CCC}" type="pres">
      <dgm:prSet presAssocID="{33988BE9-6028-4F3B-90FC-C33993486C07}" presName="rootConnector" presStyleLbl="node2" presStyleIdx="2" presStyleCnt="4"/>
      <dgm:spPr/>
    </dgm:pt>
    <dgm:pt modelId="{F14DE618-0EBD-45C3-9211-83DD05303985}" type="pres">
      <dgm:prSet presAssocID="{33988BE9-6028-4F3B-90FC-C33993486C07}" presName="hierChild4" presStyleCnt="0"/>
      <dgm:spPr/>
    </dgm:pt>
    <dgm:pt modelId="{7A1A46FC-0BDC-4550-B7E8-3DB9D33B297E}" type="pres">
      <dgm:prSet presAssocID="{33988BE9-6028-4F3B-90FC-C33993486C07}" presName="hierChild5" presStyleCnt="0"/>
      <dgm:spPr/>
    </dgm:pt>
    <dgm:pt modelId="{E4E09C65-A7D6-407D-AE43-448E3177DAAA}" type="pres">
      <dgm:prSet presAssocID="{46558B4A-D1AA-4213-B787-D5DC512D4C0B}" presName="Name64" presStyleLbl="parChTrans1D2" presStyleIdx="3" presStyleCnt="4"/>
      <dgm:spPr/>
    </dgm:pt>
    <dgm:pt modelId="{D066EEB2-2F0D-435C-A102-9EFB2374B572}" type="pres">
      <dgm:prSet presAssocID="{6E7E0D93-B677-4145-AFA1-59137E7C6BCC}" presName="hierRoot2" presStyleCnt="0">
        <dgm:presLayoutVars>
          <dgm:hierBranch val="init"/>
        </dgm:presLayoutVars>
      </dgm:prSet>
      <dgm:spPr/>
    </dgm:pt>
    <dgm:pt modelId="{1D7C8FEF-D8B9-4313-83B7-550F69AC7BB1}" type="pres">
      <dgm:prSet presAssocID="{6E7E0D93-B677-4145-AFA1-59137E7C6BCC}" presName="rootComposite" presStyleCnt="0"/>
      <dgm:spPr/>
    </dgm:pt>
    <dgm:pt modelId="{8D35F632-4388-449B-9080-CAD89ECCBC46}" type="pres">
      <dgm:prSet presAssocID="{6E7E0D93-B677-4145-AFA1-59137E7C6BCC}" presName="rootText" presStyleLbl="node2" presStyleIdx="3" presStyleCnt="4">
        <dgm:presLayoutVars>
          <dgm:chPref val="3"/>
        </dgm:presLayoutVars>
      </dgm:prSet>
      <dgm:spPr/>
    </dgm:pt>
    <dgm:pt modelId="{98311F35-219C-4F58-BFA5-7510415CE665}" type="pres">
      <dgm:prSet presAssocID="{6E7E0D93-B677-4145-AFA1-59137E7C6BCC}" presName="rootConnector" presStyleLbl="node2" presStyleIdx="3" presStyleCnt="4"/>
      <dgm:spPr/>
    </dgm:pt>
    <dgm:pt modelId="{8EC78541-9E7F-4486-A3F1-E4F49D8CC6AB}" type="pres">
      <dgm:prSet presAssocID="{6E7E0D93-B677-4145-AFA1-59137E7C6BCC}" presName="hierChild4" presStyleCnt="0"/>
      <dgm:spPr/>
    </dgm:pt>
    <dgm:pt modelId="{A04AF9F3-D65F-4195-BF32-9FF129CF725D}" type="pres">
      <dgm:prSet presAssocID="{6E7E0D93-B677-4145-AFA1-59137E7C6BCC}" presName="hierChild5" presStyleCnt="0"/>
      <dgm:spPr/>
    </dgm:pt>
    <dgm:pt modelId="{26007741-D6EB-4A7D-97EF-0D5E112B89D8}" type="pres">
      <dgm:prSet presAssocID="{545799F0-EF8A-49A3-ADEB-C082D15C5BD5}" presName="hierChild3" presStyleCnt="0"/>
      <dgm:spPr/>
    </dgm:pt>
  </dgm:ptLst>
  <dgm:cxnLst>
    <dgm:cxn modelId="{C059E904-901E-46F9-9757-511D95BE03DB}" type="presOf" srcId="{0685715A-CB8D-4FBD-B2A7-129123E7FF73}" destId="{BB4AC63F-520F-47DA-B65C-99CF5DB5EFBE}" srcOrd="1" destOrd="0" presId="urn:microsoft.com/office/officeart/2009/3/layout/HorizontalOrganizationChart"/>
    <dgm:cxn modelId="{638A3409-CCE3-4E02-847D-4BCBD09BFFCA}" type="presOf" srcId="{0685715A-CB8D-4FBD-B2A7-129123E7FF73}" destId="{68707B4F-586F-4ADB-B2E5-556A8634EC53}" srcOrd="0" destOrd="0" presId="urn:microsoft.com/office/officeart/2009/3/layout/HorizontalOrganizationChart"/>
    <dgm:cxn modelId="{11AA870E-B175-4F89-956E-32A09F8C8439}" type="presOf" srcId="{751B39E4-26CE-4A45-9CEB-7CBD8BA2CB15}" destId="{8701A285-D60E-490F-8EFF-0859D88F3773}" srcOrd="0" destOrd="0" presId="urn:microsoft.com/office/officeart/2009/3/layout/HorizontalOrganizationChart"/>
    <dgm:cxn modelId="{92FADC3A-1355-4127-8383-02ECDF17A1E8}" type="presOf" srcId="{A05C59B0-1DD3-4450-AEFB-2DC1E26C3A04}" destId="{93A0A8F9-AE98-407D-B60D-92FAC5E255D2}" srcOrd="0" destOrd="0" presId="urn:microsoft.com/office/officeart/2009/3/layout/HorizontalOrganizationChart"/>
    <dgm:cxn modelId="{BAC0983D-B6A0-46A5-8B17-9ABD315B4D0B}" srcId="{545799F0-EF8A-49A3-ADEB-C082D15C5BD5}" destId="{0685715A-CB8D-4FBD-B2A7-129123E7FF73}" srcOrd="0" destOrd="0" parTransId="{A05C59B0-1DD3-4450-AEFB-2DC1E26C3A04}" sibTransId="{F42F02E9-EB47-4F25-95A3-185F0BC30AAC}"/>
    <dgm:cxn modelId="{C90F5252-3DA5-4D84-96D1-389560F4BA6C}" type="presOf" srcId="{6E7E0D93-B677-4145-AFA1-59137E7C6BCC}" destId="{98311F35-219C-4F58-BFA5-7510415CE665}" srcOrd="1" destOrd="0" presId="urn:microsoft.com/office/officeart/2009/3/layout/HorizontalOrganizationChart"/>
    <dgm:cxn modelId="{698C0E53-66DB-4FEE-AF96-D108FB6E1392}" type="presOf" srcId="{33988BE9-6028-4F3B-90FC-C33993486C07}" destId="{1BA1BF8D-74BF-41E6-9015-B76415774CCC}" srcOrd="1" destOrd="0" presId="urn:microsoft.com/office/officeart/2009/3/layout/HorizontalOrganizationChart"/>
    <dgm:cxn modelId="{8D3BED73-FDF5-452D-800A-1C9C1A4F4152}" type="presOf" srcId="{545799F0-EF8A-49A3-ADEB-C082D15C5BD5}" destId="{FA3EF91B-863E-47AB-BEB8-F0D19F8684F0}" srcOrd="0" destOrd="0" presId="urn:microsoft.com/office/officeart/2009/3/layout/HorizontalOrganizationChart"/>
    <dgm:cxn modelId="{F4860583-2DC0-4223-8D6C-1B5B702559AF}" type="presOf" srcId="{0A4F4646-8117-43B5-9593-3E3F54C8CC60}" destId="{9B172EE8-F9D4-4D39-AD1C-89861927D6BC}" srcOrd="0" destOrd="0" presId="urn:microsoft.com/office/officeart/2009/3/layout/HorizontalOrganizationChart"/>
    <dgm:cxn modelId="{C690BC8D-F56A-4508-A624-D99A24B3CF0D}" type="presOf" srcId="{934A8383-4D8F-4169-8234-2DB7B9E7BDDB}" destId="{28A3C699-E8C0-44FF-B5E1-01685BA77AC8}" srcOrd="0" destOrd="0" presId="urn:microsoft.com/office/officeart/2009/3/layout/HorizontalOrganizationChart"/>
    <dgm:cxn modelId="{15A7D59B-313A-49AA-88AF-22EEFDFB21E1}" type="presOf" srcId="{33988BE9-6028-4F3B-90FC-C33993486C07}" destId="{82F2B017-A22A-4A4A-9572-608235F8315F}" srcOrd="0" destOrd="0" presId="urn:microsoft.com/office/officeart/2009/3/layout/HorizontalOrganizationChart"/>
    <dgm:cxn modelId="{5BA2A39D-36A2-4ED0-A777-87977BCDCDE3}" srcId="{545799F0-EF8A-49A3-ADEB-C082D15C5BD5}" destId="{33988BE9-6028-4F3B-90FC-C33993486C07}" srcOrd="2" destOrd="0" parTransId="{751B39E4-26CE-4A45-9CEB-7CBD8BA2CB15}" sibTransId="{B924E974-EBEC-47DA-AD04-279E75EBB7E5}"/>
    <dgm:cxn modelId="{9B4171A7-6DE7-4FBF-9E6E-C09E0230E016}" srcId="{545799F0-EF8A-49A3-ADEB-C082D15C5BD5}" destId="{6E7E0D93-B677-4145-AFA1-59137E7C6BCC}" srcOrd="3" destOrd="0" parTransId="{46558B4A-D1AA-4213-B787-D5DC512D4C0B}" sibTransId="{91FB87A7-ED2C-48B0-BC62-D8A0FF235AB3}"/>
    <dgm:cxn modelId="{73CE21B3-962B-4B1E-97D9-1898BC11008C}" srcId="{545799F0-EF8A-49A3-ADEB-C082D15C5BD5}" destId="{934A8383-4D8F-4169-8234-2DB7B9E7BDDB}" srcOrd="1" destOrd="0" parTransId="{0A4F4646-8117-43B5-9593-3E3F54C8CC60}" sibTransId="{45098A7B-813E-46E3-A3A7-938F3B252191}"/>
    <dgm:cxn modelId="{DA04E5C3-C010-4423-9DB8-E4747F1DABB8}" type="presOf" srcId="{46558B4A-D1AA-4213-B787-D5DC512D4C0B}" destId="{E4E09C65-A7D6-407D-AE43-448E3177DAAA}" srcOrd="0" destOrd="0" presId="urn:microsoft.com/office/officeart/2009/3/layout/HorizontalOrganizationChart"/>
    <dgm:cxn modelId="{4CA8B0DE-A54E-4263-B4C5-F7542110E181}" type="presOf" srcId="{934A8383-4D8F-4169-8234-2DB7B9E7BDDB}" destId="{1CAAA4BA-40AB-42BA-BA40-1DD13C86DA73}" srcOrd="1" destOrd="0" presId="urn:microsoft.com/office/officeart/2009/3/layout/HorizontalOrganizationChart"/>
    <dgm:cxn modelId="{8633BCE4-F5C3-40B1-9008-BDB7C61AE25B}" type="presOf" srcId="{545799F0-EF8A-49A3-ADEB-C082D15C5BD5}" destId="{DF065BCD-8BF5-44F1-B512-5F6FD38AA2FF}" srcOrd="1" destOrd="0" presId="urn:microsoft.com/office/officeart/2009/3/layout/HorizontalOrganizationChart"/>
    <dgm:cxn modelId="{50292FE9-FD81-40AE-825F-9B994E5E9E9E}" type="presOf" srcId="{6E7E0D93-B677-4145-AFA1-59137E7C6BCC}" destId="{8D35F632-4388-449B-9080-CAD89ECCBC46}" srcOrd="0" destOrd="0" presId="urn:microsoft.com/office/officeart/2009/3/layout/HorizontalOrganizationChart"/>
    <dgm:cxn modelId="{8A5CE6F4-707A-453C-917D-795ECA408100}" srcId="{1CFE3098-F56E-4960-B0F0-A6068C9AA439}" destId="{545799F0-EF8A-49A3-ADEB-C082D15C5BD5}" srcOrd="0" destOrd="0" parTransId="{43FAD6D1-0AFA-4B8E-A6C5-F9DFF5E4CDFB}" sibTransId="{E4028FC6-DD8F-436D-924C-18F2958CAC69}"/>
    <dgm:cxn modelId="{9D13C1F9-8BDF-4C14-940C-8891073156FC}" type="presOf" srcId="{1CFE3098-F56E-4960-B0F0-A6068C9AA439}" destId="{CDD7D0F2-F2C3-45D1-9DEA-BAFF3B8AF957}" srcOrd="0" destOrd="0" presId="urn:microsoft.com/office/officeart/2009/3/layout/HorizontalOrganizationChart"/>
    <dgm:cxn modelId="{9A57771E-AB54-4308-BA9E-EF5665A953F7}" type="presParOf" srcId="{CDD7D0F2-F2C3-45D1-9DEA-BAFF3B8AF957}" destId="{404F2F52-4DF0-4954-BE4E-5ED2774C4FE9}" srcOrd="0" destOrd="0" presId="urn:microsoft.com/office/officeart/2009/3/layout/HorizontalOrganizationChart"/>
    <dgm:cxn modelId="{67D136C4-8A02-44F4-A037-B742B041D3C8}" type="presParOf" srcId="{404F2F52-4DF0-4954-BE4E-5ED2774C4FE9}" destId="{082B3D14-6953-493E-8856-894201625F69}" srcOrd="0" destOrd="0" presId="urn:microsoft.com/office/officeart/2009/3/layout/HorizontalOrganizationChart"/>
    <dgm:cxn modelId="{9042800C-2246-4718-8CE1-DC17E75B05B9}" type="presParOf" srcId="{082B3D14-6953-493E-8856-894201625F69}" destId="{FA3EF91B-863E-47AB-BEB8-F0D19F8684F0}" srcOrd="0" destOrd="0" presId="urn:microsoft.com/office/officeart/2009/3/layout/HorizontalOrganizationChart"/>
    <dgm:cxn modelId="{114EEB38-87F1-44C8-8DAB-7D7421BDFF3B}" type="presParOf" srcId="{082B3D14-6953-493E-8856-894201625F69}" destId="{DF065BCD-8BF5-44F1-B512-5F6FD38AA2FF}" srcOrd="1" destOrd="0" presId="urn:microsoft.com/office/officeart/2009/3/layout/HorizontalOrganizationChart"/>
    <dgm:cxn modelId="{0293A96F-C059-4C23-AF55-646EF6AAC05B}" type="presParOf" srcId="{404F2F52-4DF0-4954-BE4E-5ED2774C4FE9}" destId="{136E8769-27E8-42B9-AE50-04F08506BC4E}" srcOrd="1" destOrd="0" presId="urn:microsoft.com/office/officeart/2009/3/layout/HorizontalOrganizationChart"/>
    <dgm:cxn modelId="{7D41A21E-5D91-4A10-8CF3-F53356121634}" type="presParOf" srcId="{136E8769-27E8-42B9-AE50-04F08506BC4E}" destId="{93A0A8F9-AE98-407D-B60D-92FAC5E255D2}" srcOrd="0" destOrd="0" presId="urn:microsoft.com/office/officeart/2009/3/layout/HorizontalOrganizationChart"/>
    <dgm:cxn modelId="{FF4D1A53-E6FD-4760-8225-675F4547E89B}" type="presParOf" srcId="{136E8769-27E8-42B9-AE50-04F08506BC4E}" destId="{C91CAC34-0D43-42D7-A1BC-A2A6DA919288}" srcOrd="1" destOrd="0" presId="urn:microsoft.com/office/officeart/2009/3/layout/HorizontalOrganizationChart"/>
    <dgm:cxn modelId="{E76E97F9-3D3F-4FDC-8629-00447441207C}" type="presParOf" srcId="{C91CAC34-0D43-42D7-A1BC-A2A6DA919288}" destId="{FD723CCA-E545-49F9-A890-180A653E9679}" srcOrd="0" destOrd="0" presId="urn:microsoft.com/office/officeart/2009/3/layout/HorizontalOrganizationChart"/>
    <dgm:cxn modelId="{B3B814D2-0125-4052-BBAA-8AB8FD47C6A7}" type="presParOf" srcId="{FD723CCA-E545-49F9-A890-180A653E9679}" destId="{68707B4F-586F-4ADB-B2E5-556A8634EC53}" srcOrd="0" destOrd="0" presId="urn:microsoft.com/office/officeart/2009/3/layout/HorizontalOrganizationChart"/>
    <dgm:cxn modelId="{8ACB4364-9810-4ECC-A4E5-5D30CF50D7D4}" type="presParOf" srcId="{FD723CCA-E545-49F9-A890-180A653E9679}" destId="{BB4AC63F-520F-47DA-B65C-99CF5DB5EFBE}" srcOrd="1" destOrd="0" presId="urn:microsoft.com/office/officeart/2009/3/layout/HorizontalOrganizationChart"/>
    <dgm:cxn modelId="{7B231769-7672-4610-8CC1-43DCAB317832}" type="presParOf" srcId="{C91CAC34-0D43-42D7-A1BC-A2A6DA919288}" destId="{C59C83F2-A61B-4E32-AF85-8408B75A4544}" srcOrd="1" destOrd="0" presId="urn:microsoft.com/office/officeart/2009/3/layout/HorizontalOrganizationChart"/>
    <dgm:cxn modelId="{274AC686-803F-4F4E-BD93-FF9973703D2E}" type="presParOf" srcId="{C91CAC34-0D43-42D7-A1BC-A2A6DA919288}" destId="{46BF0C5E-5BD1-4405-B76F-D856A0941205}" srcOrd="2" destOrd="0" presId="urn:microsoft.com/office/officeart/2009/3/layout/HorizontalOrganizationChart"/>
    <dgm:cxn modelId="{A241B639-590A-442F-ADB8-F1D2D0A5E122}" type="presParOf" srcId="{136E8769-27E8-42B9-AE50-04F08506BC4E}" destId="{9B172EE8-F9D4-4D39-AD1C-89861927D6BC}" srcOrd="2" destOrd="0" presId="urn:microsoft.com/office/officeart/2009/3/layout/HorizontalOrganizationChart"/>
    <dgm:cxn modelId="{D5188A92-3E54-432C-97ED-FA7E4BB96BC0}" type="presParOf" srcId="{136E8769-27E8-42B9-AE50-04F08506BC4E}" destId="{BAAB16ED-AAF5-4382-AFA2-A4E1030347BB}" srcOrd="3" destOrd="0" presId="urn:microsoft.com/office/officeart/2009/3/layout/HorizontalOrganizationChart"/>
    <dgm:cxn modelId="{5647924C-5527-4FF7-A1D8-254556A0D92D}" type="presParOf" srcId="{BAAB16ED-AAF5-4382-AFA2-A4E1030347BB}" destId="{BFACE25F-8B96-4002-BCB6-5FBF6F45545A}" srcOrd="0" destOrd="0" presId="urn:microsoft.com/office/officeart/2009/3/layout/HorizontalOrganizationChart"/>
    <dgm:cxn modelId="{FB2B456B-944C-495F-94E7-F86BD3749A35}" type="presParOf" srcId="{BFACE25F-8B96-4002-BCB6-5FBF6F45545A}" destId="{28A3C699-E8C0-44FF-B5E1-01685BA77AC8}" srcOrd="0" destOrd="0" presId="urn:microsoft.com/office/officeart/2009/3/layout/HorizontalOrganizationChart"/>
    <dgm:cxn modelId="{498D4FF4-87A6-42D7-995C-B3297007577F}" type="presParOf" srcId="{BFACE25F-8B96-4002-BCB6-5FBF6F45545A}" destId="{1CAAA4BA-40AB-42BA-BA40-1DD13C86DA73}" srcOrd="1" destOrd="0" presId="urn:microsoft.com/office/officeart/2009/3/layout/HorizontalOrganizationChart"/>
    <dgm:cxn modelId="{8E211839-4D43-4222-8A75-397C9FF0872D}" type="presParOf" srcId="{BAAB16ED-AAF5-4382-AFA2-A4E1030347BB}" destId="{7D8C1EB3-6DD5-417D-A1BE-B0BC9E99D3BC}" srcOrd="1" destOrd="0" presId="urn:microsoft.com/office/officeart/2009/3/layout/HorizontalOrganizationChart"/>
    <dgm:cxn modelId="{91040CC5-5EE9-4445-BDF7-7E9362AAE4BE}" type="presParOf" srcId="{BAAB16ED-AAF5-4382-AFA2-A4E1030347BB}" destId="{E6B9C947-1AAE-4AA8-9CE1-B27FE0321972}" srcOrd="2" destOrd="0" presId="urn:microsoft.com/office/officeart/2009/3/layout/HorizontalOrganizationChart"/>
    <dgm:cxn modelId="{3FC99F77-56AA-4501-AC54-5BC93A4F9517}" type="presParOf" srcId="{136E8769-27E8-42B9-AE50-04F08506BC4E}" destId="{8701A285-D60E-490F-8EFF-0859D88F3773}" srcOrd="4" destOrd="0" presId="urn:microsoft.com/office/officeart/2009/3/layout/HorizontalOrganizationChart"/>
    <dgm:cxn modelId="{A371947F-4BC5-4E59-9520-7EDD1A640AEE}" type="presParOf" srcId="{136E8769-27E8-42B9-AE50-04F08506BC4E}" destId="{971D9B42-4747-4C90-BB78-0EA58BF9316D}" srcOrd="5" destOrd="0" presId="urn:microsoft.com/office/officeart/2009/3/layout/HorizontalOrganizationChart"/>
    <dgm:cxn modelId="{94F9302C-C52D-4804-A6F5-AA031829D9AA}" type="presParOf" srcId="{971D9B42-4747-4C90-BB78-0EA58BF9316D}" destId="{8332739E-3E18-47B1-8F41-276DA45DC43F}" srcOrd="0" destOrd="0" presId="urn:microsoft.com/office/officeart/2009/3/layout/HorizontalOrganizationChart"/>
    <dgm:cxn modelId="{38A26A45-83FF-44C6-9ED9-7C9ED658BC1F}" type="presParOf" srcId="{8332739E-3E18-47B1-8F41-276DA45DC43F}" destId="{82F2B017-A22A-4A4A-9572-608235F8315F}" srcOrd="0" destOrd="0" presId="urn:microsoft.com/office/officeart/2009/3/layout/HorizontalOrganizationChart"/>
    <dgm:cxn modelId="{DC0328C5-BC65-4EE1-8BA1-67FCBCB1DCDC}" type="presParOf" srcId="{8332739E-3E18-47B1-8F41-276DA45DC43F}" destId="{1BA1BF8D-74BF-41E6-9015-B76415774CCC}" srcOrd="1" destOrd="0" presId="urn:microsoft.com/office/officeart/2009/3/layout/HorizontalOrganizationChart"/>
    <dgm:cxn modelId="{4231AF74-328B-4413-BA95-7CED542FD208}" type="presParOf" srcId="{971D9B42-4747-4C90-BB78-0EA58BF9316D}" destId="{F14DE618-0EBD-45C3-9211-83DD05303985}" srcOrd="1" destOrd="0" presId="urn:microsoft.com/office/officeart/2009/3/layout/HorizontalOrganizationChart"/>
    <dgm:cxn modelId="{D26756EB-9C72-4BA6-9C16-208FB4E4B4DE}" type="presParOf" srcId="{971D9B42-4747-4C90-BB78-0EA58BF9316D}" destId="{7A1A46FC-0BDC-4550-B7E8-3DB9D33B297E}" srcOrd="2" destOrd="0" presId="urn:microsoft.com/office/officeart/2009/3/layout/HorizontalOrganizationChart"/>
    <dgm:cxn modelId="{0E0BF060-4AFD-4C77-A202-5B5DBCF7683E}" type="presParOf" srcId="{136E8769-27E8-42B9-AE50-04F08506BC4E}" destId="{E4E09C65-A7D6-407D-AE43-448E3177DAAA}" srcOrd="6" destOrd="0" presId="urn:microsoft.com/office/officeart/2009/3/layout/HorizontalOrganizationChart"/>
    <dgm:cxn modelId="{F3EEB3FD-0E50-41B6-8775-87855D603D4B}" type="presParOf" srcId="{136E8769-27E8-42B9-AE50-04F08506BC4E}" destId="{D066EEB2-2F0D-435C-A102-9EFB2374B572}" srcOrd="7" destOrd="0" presId="urn:microsoft.com/office/officeart/2009/3/layout/HorizontalOrganizationChart"/>
    <dgm:cxn modelId="{2BFAECDD-21E9-4D42-9600-4C8FDD3AD680}" type="presParOf" srcId="{D066EEB2-2F0D-435C-A102-9EFB2374B572}" destId="{1D7C8FEF-D8B9-4313-83B7-550F69AC7BB1}" srcOrd="0" destOrd="0" presId="urn:microsoft.com/office/officeart/2009/3/layout/HorizontalOrganizationChart"/>
    <dgm:cxn modelId="{20A7E1ED-4911-4AEB-B5E5-83A7B86612BA}" type="presParOf" srcId="{1D7C8FEF-D8B9-4313-83B7-550F69AC7BB1}" destId="{8D35F632-4388-449B-9080-CAD89ECCBC46}" srcOrd="0" destOrd="0" presId="urn:microsoft.com/office/officeart/2009/3/layout/HorizontalOrganizationChart"/>
    <dgm:cxn modelId="{589BFB10-10A3-4D3B-92D4-B43ABFFCCF18}" type="presParOf" srcId="{1D7C8FEF-D8B9-4313-83B7-550F69AC7BB1}" destId="{98311F35-219C-4F58-BFA5-7510415CE665}" srcOrd="1" destOrd="0" presId="urn:microsoft.com/office/officeart/2009/3/layout/HorizontalOrganizationChart"/>
    <dgm:cxn modelId="{6BA95877-4678-49CB-80A5-F4D4DE914727}" type="presParOf" srcId="{D066EEB2-2F0D-435C-A102-9EFB2374B572}" destId="{8EC78541-9E7F-4486-A3F1-E4F49D8CC6AB}" srcOrd="1" destOrd="0" presId="urn:microsoft.com/office/officeart/2009/3/layout/HorizontalOrganizationChart"/>
    <dgm:cxn modelId="{02E167F8-3F9D-4F90-994C-FE34E4C7434A}" type="presParOf" srcId="{D066EEB2-2F0D-435C-A102-9EFB2374B572}" destId="{A04AF9F3-D65F-4195-BF32-9FF129CF725D}" srcOrd="2" destOrd="0" presId="urn:microsoft.com/office/officeart/2009/3/layout/HorizontalOrganizationChart"/>
    <dgm:cxn modelId="{7773F497-986D-437F-B041-3EFD7D7564F2}" type="presParOf" srcId="{404F2F52-4DF0-4954-BE4E-5ED2774C4FE9}" destId="{26007741-D6EB-4A7D-97EF-0D5E112B89D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C401E4-A766-41A0-862D-D8C8A726C13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s-ES"/>
        </a:p>
      </dgm:t>
    </dgm:pt>
    <dgm:pt modelId="{69326E77-EAFD-482F-821D-FF64ADB8A05E}">
      <dgm:prSet phldrT="[Texto]">
        <dgm:style>
          <a:lnRef idx="3">
            <a:schemeClr val="lt1"/>
          </a:lnRef>
          <a:fillRef idx="1">
            <a:schemeClr val="accent4"/>
          </a:fillRef>
          <a:effectRef idx="1">
            <a:schemeClr val="accent4"/>
          </a:effectRef>
          <a:fontRef idx="minor">
            <a:schemeClr val="lt1"/>
          </a:fontRef>
        </dgm:style>
      </dgm:prSet>
      <dgm:spPr/>
      <dgm:t>
        <a:bodyPr/>
        <a:lstStyle/>
        <a:p>
          <a:r>
            <a:rPr lang="es-ES" dirty="0"/>
            <a:t>VÍCTIMA DE VIOLENCIA DE GÉNERO</a:t>
          </a:r>
        </a:p>
      </dgm:t>
    </dgm:pt>
    <dgm:pt modelId="{96DBC613-18B9-43B9-A810-71CDAC76890D}" type="parTrans" cxnId="{D9D3188B-C8D5-4E6C-A756-E784C775D178}">
      <dgm:prSet/>
      <dgm:spPr/>
      <dgm:t>
        <a:bodyPr/>
        <a:lstStyle/>
        <a:p>
          <a:endParaRPr lang="es-ES"/>
        </a:p>
      </dgm:t>
    </dgm:pt>
    <dgm:pt modelId="{EEE4CA31-B13C-4704-9769-E3FBFCC37A5A}" type="sibTrans" cxnId="{D9D3188B-C8D5-4E6C-A756-E784C775D178}">
      <dgm:prSet/>
      <dgm:spPr/>
      <dgm:t>
        <a:bodyPr/>
        <a:lstStyle/>
        <a:p>
          <a:endParaRPr lang="es-ES"/>
        </a:p>
      </dgm:t>
    </dgm:pt>
    <dgm:pt modelId="{DCAD0F43-5265-48CA-B7E9-82E4414C7C6A}">
      <dgm:prSet phldrT="[Texto]"/>
      <dgm:spPr/>
      <dgm:t>
        <a:bodyPr/>
        <a:lstStyle/>
        <a:p>
          <a:r>
            <a:rPr lang="es-ES" dirty="0"/>
            <a:t>No cobra indemnización.</a:t>
          </a:r>
        </a:p>
      </dgm:t>
    </dgm:pt>
    <dgm:pt modelId="{7F3A989C-B752-48C8-BA7B-BED5BC5FFB16}" type="parTrans" cxnId="{FC59B18A-35EB-4F8F-8741-6023E89DC735}">
      <dgm:prSet/>
      <dgm:spPr/>
      <dgm:t>
        <a:bodyPr/>
        <a:lstStyle/>
        <a:p>
          <a:endParaRPr lang="es-ES"/>
        </a:p>
      </dgm:t>
    </dgm:pt>
    <dgm:pt modelId="{F2FB9D6B-4BE2-43D2-8252-CB04D3BEAC70}" type="sibTrans" cxnId="{FC59B18A-35EB-4F8F-8741-6023E89DC735}">
      <dgm:prSet/>
      <dgm:spPr/>
      <dgm:t>
        <a:bodyPr/>
        <a:lstStyle/>
        <a:p>
          <a:endParaRPr lang="es-ES"/>
        </a:p>
      </dgm:t>
    </dgm:pt>
    <dgm:pt modelId="{2CB26969-53A3-4A36-AE0D-A01FC3D718A7}">
      <dgm:prSet phldrT="[Texto]"/>
      <dgm:spPr/>
      <dgm:t>
        <a:bodyPr/>
        <a:lstStyle/>
        <a:p>
          <a:r>
            <a:rPr lang="es-ES" dirty="0"/>
            <a:t>Pero sí tiene acceso a desempleo.</a:t>
          </a:r>
        </a:p>
      </dgm:t>
    </dgm:pt>
    <dgm:pt modelId="{61FB9259-EC08-4FAB-8A6C-4AE6CF609BE2}" type="parTrans" cxnId="{BAA926BE-36C2-42F9-BEFD-FF72304209E7}">
      <dgm:prSet/>
      <dgm:spPr/>
      <dgm:t>
        <a:bodyPr/>
        <a:lstStyle/>
        <a:p>
          <a:endParaRPr lang="es-ES"/>
        </a:p>
      </dgm:t>
    </dgm:pt>
    <dgm:pt modelId="{607B7BBB-FB44-49A8-8AA9-7B4B2504A14D}" type="sibTrans" cxnId="{BAA926BE-36C2-42F9-BEFD-FF72304209E7}">
      <dgm:prSet/>
      <dgm:spPr/>
      <dgm:t>
        <a:bodyPr/>
        <a:lstStyle/>
        <a:p>
          <a:endParaRPr lang="es-ES"/>
        </a:p>
      </dgm:t>
    </dgm:pt>
    <dgm:pt modelId="{A4169516-5D74-4D31-94B4-71763D91C952}" type="pres">
      <dgm:prSet presAssocID="{F4C401E4-A766-41A0-862D-D8C8A726C133}" presName="linear" presStyleCnt="0">
        <dgm:presLayoutVars>
          <dgm:dir/>
          <dgm:animLvl val="lvl"/>
          <dgm:resizeHandles val="exact"/>
        </dgm:presLayoutVars>
      </dgm:prSet>
      <dgm:spPr/>
    </dgm:pt>
    <dgm:pt modelId="{3ED85E1E-E73A-416B-A28F-380AD90A090B}" type="pres">
      <dgm:prSet presAssocID="{69326E77-EAFD-482F-821D-FF64ADB8A05E}" presName="parentLin" presStyleCnt="0"/>
      <dgm:spPr/>
    </dgm:pt>
    <dgm:pt modelId="{9686CDA0-A38A-48BF-8A74-E5AA3568DBA3}" type="pres">
      <dgm:prSet presAssocID="{69326E77-EAFD-482F-821D-FF64ADB8A05E}" presName="parentLeftMargin" presStyleLbl="node1" presStyleIdx="0" presStyleCnt="3"/>
      <dgm:spPr/>
    </dgm:pt>
    <dgm:pt modelId="{53AC53CA-3C0A-48CA-8352-60510A94C7A8}" type="pres">
      <dgm:prSet presAssocID="{69326E77-EAFD-482F-821D-FF64ADB8A05E}" presName="parentText" presStyleLbl="node1" presStyleIdx="0" presStyleCnt="3">
        <dgm:presLayoutVars>
          <dgm:chMax val="0"/>
          <dgm:bulletEnabled val="1"/>
        </dgm:presLayoutVars>
      </dgm:prSet>
      <dgm:spPr/>
    </dgm:pt>
    <dgm:pt modelId="{29C6B65F-C4A5-4487-9BAE-65B7F3BF60E5}" type="pres">
      <dgm:prSet presAssocID="{69326E77-EAFD-482F-821D-FF64ADB8A05E}" presName="negativeSpace" presStyleCnt="0"/>
      <dgm:spPr/>
    </dgm:pt>
    <dgm:pt modelId="{3CDCA94B-B4B5-422A-B24E-443E6A8CAC9E}" type="pres">
      <dgm:prSet presAssocID="{69326E77-EAFD-482F-821D-FF64ADB8A05E}" presName="childText" presStyleLbl="conFgAcc1" presStyleIdx="0" presStyleCnt="3">
        <dgm:presLayoutVars>
          <dgm:bulletEnabled val="1"/>
        </dgm:presLayoutVars>
      </dgm:prSet>
      <dgm:spPr/>
    </dgm:pt>
    <dgm:pt modelId="{754F9257-6718-4A05-BCEE-358FE7D1213B}" type="pres">
      <dgm:prSet presAssocID="{EEE4CA31-B13C-4704-9769-E3FBFCC37A5A}" presName="spaceBetweenRectangles" presStyleCnt="0"/>
      <dgm:spPr/>
    </dgm:pt>
    <dgm:pt modelId="{C9212073-1467-424A-8E05-62D594A24811}" type="pres">
      <dgm:prSet presAssocID="{DCAD0F43-5265-48CA-B7E9-82E4414C7C6A}" presName="parentLin" presStyleCnt="0"/>
      <dgm:spPr/>
    </dgm:pt>
    <dgm:pt modelId="{F9D673B0-D8B2-4F5F-95DF-77B3E9BC7073}" type="pres">
      <dgm:prSet presAssocID="{DCAD0F43-5265-48CA-B7E9-82E4414C7C6A}" presName="parentLeftMargin" presStyleLbl="node1" presStyleIdx="0" presStyleCnt="3"/>
      <dgm:spPr/>
    </dgm:pt>
    <dgm:pt modelId="{00453038-A120-4C33-9F49-512F3DC40FF2}" type="pres">
      <dgm:prSet presAssocID="{DCAD0F43-5265-48CA-B7E9-82E4414C7C6A}" presName="parentText" presStyleLbl="node1" presStyleIdx="1" presStyleCnt="3">
        <dgm:presLayoutVars>
          <dgm:chMax val="0"/>
          <dgm:bulletEnabled val="1"/>
        </dgm:presLayoutVars>
      </dgm:prSet>
      <dgm:spPr/>
    </dgm:pt>
    <dgm:pt modelId="{52EC6349-5ABD-4EF7-83B0-23DD06F2AC29}" type="pres">
      <dgm:prSet presAssocID="{DCAD0F43-5265-48CA-B7E9-82E4414C7C6A}" presName="negativeSpace" presStyleCnt="0"/>
      <dgm:spPr/>
    </dgm:pt>
    <dgm:pt modelId="{2290923A-B88B-4480-8345-1FF1AB9A492B}" type="pres">
      <dgm:prSet presAssocID="{DCAD0F43-5265-48CA-B7E9-82E4414C7C6A}" presName="childText" presStyleLbl="conFgAcc1" presStyleIdx="1" presStyleCnt="3">
        <dgm:presLayoutVars>
          <dgm:bulletEnabled val="1"/>
        </dgm:presLayoutVars>
      </dgm:prSet>
      <dgm:spPr/>
    </dgm:pt>
    <dgm:pt modelId="{2E0CE952-23C0-4108-B865-D42482DB0984}" type="pres">
      <dgm:prSet presAssocID="{F2FB9D6B-4BE2-43D2-8252-CB04D3BEAC70}" presName="spaceBetweenRectangles" presStyleCnt="0"/>
      <dgm:spPr/>
    </dgm:pt>
    <dgm:pt modelId="{B3933023-69FC-44FC-858B-E90F6BA49EAB}" type="pres">
      <dgm:prSet presAssocID="{2CB26969-53A3-4A36-AE0D-A01FC3D718A7}" presName="parentLin" presStyleCnt="0"/>
      <dgm:spPr/>
    </dgm:pt>
    <dgm:pt modelId="{D46E8D31-C3C0-4704-83E6-F77B59B95700}" type="pres">
      <dgm:prSet presAssocID="{2CB26969-53A3-4A36-AE0D-A01FC3D718A7}" presName="parentLeftMargin" presStyleLbl="node1" presStyleIdx="1" presStyleCnt="3"/>
      <dgm:spPr/>
    </dgm:pt>
    <dgm:pt modelId="{5F256D25-F270-4C25-86F5-CC09FDDCAAE3}" type="pres">
      <dgm:prSet presAssocID="{2CB26969-53A3-4A36-AE0D-A01FC3D718A7}" presName="parentText" presStyleLbl="node1" presStyleIdx="2" presStyleCnt="3">
        <dgm:presLayoutVars>
          <dgm:chMax val="0"/>
          <dgm:bulletEnabled val="1"/>
        </dgm:presLayoutVars>
      </dgm:prSet>
      <dgm:spPr/>
    </dgm:pt>
    <dgm:pt modelId="{71C312BE-5E7C-4527-9F47-E639124C9242}" type="pres">
      <dgm:prSet presAssocID="{2CB26969-53A3-4A36-AE0D-A01FC3D718A7}" presName="negativeSpace" presStyleCnt="0"/>
      <dgm:spPr/>
    </dgm:pt>
    <dgm:pt modelId="{E0655919-E33A-4304-B0FA-1A54B52D193A}" type="pres">
      <dgm:prSet presAssocID="{2CB26969-53A3-4A36-AE0D-A01FC3D718A7}" presName="childText" presStyleLbl="conFgAcc1" presStyleIdx="2" presStyleCnt="3">
        <dgm:presLayoutVars>
          <dgm:bulletEnabled val="1"/>
        </dgm:presLayoutVars>
      </dgm:prSet>
      <dgm:spPr/>
    </dgm:pt>
  </dgm:ptLst>
  <dgm:cxnLst>
    <dgm:cxn modelId="{3BB1F606-B817-4095-BAC8-2915E2C04204}" type="presOf" srcId="{69326E77-EAFD-482F-821D-FF64ADB8A05E}" destId="{53AC53CA-3C0A-48CA-8352-60510A94C7A8}" srcOrd="1" destOrd="0" presId="urn:microsoft.com/office/officeart/2005/8/layout/list1"/>
    <dgm:cxn modelId="{CAD33354-8F27-4033-9DF8-02C924A4A3F2}" type="presOf" srcId="{69326E77-EAFD-482F-821D-FF64ADB8A05E}" destId="{9686CDA0-A38A-48BF-8A74-E5AA3568DBA3}" srcOrd="0" destOrd="0" presId="urn:microsoft.com/office/officeart/2005/8/layout/list1"/>
    <dgm:cxn modelId="{79565979-5929-4489-BA62-97ECBC2F649D}" type="presOf" srcId="{2CB26969-53A3-4A36-AE0D-A01FC3D718A7}" destId="{5F256D25-F270-4C25-86F5-CC09FDDCAAE3}" srcOrd="1" destOrd="0" presId="urn:microsoft.com/office/officeart/2005/8/layout/list1"/>
    <dgm:cxn modelId="{FC59B18A-35EB-4F8F-8741-6023E89DC735}" srcId="{F4C401E4-A766-41A0-862D-D8C8A726C133}" destId="{DCAD0F43-5265-48CA-B7E9-82E4414C7C6A}" srcOrd="1" destOrd="0" parTransId="{7F3A989C-B752-48C8-BA7B-BED5BC5FFB16}" sibTransId="{F2FB9D6B-4BE2-43D2-8252-CB04D3BEAC70}"/>
    <dgm:cxn modelId="{D9D3188B-C8D5-4E6C-A756-E784C775D178}" srcId="{F4C401E4-A766-41A0-862D-D8C8A726C133}" destId="{69326E77-EAFD-482F-821D-FF64ADB8A05E}" srcOrd="0" destOrd="0" parTransId="{96DBC613-18B9-43B9-A810-71CDAC76890D}" sibTransId="{EEE4CA31-B13C-4704-9769-E3FBFCC37A5A}"/>
    <dgm:cxn modelId="{FF2BFCB4-CE0C-4454-8CFA-E5F340BCFF47}" type="presOf" srcId="{2CB26969-53A3-4A36-AE0D-A01FC3D718A7}" destId="{D46E8D31-C3C0-4704-83E6-F77B59B95700}" srcOrd="0" destOrd="0" presId="urn:microsoft.com/office/officeart/2005/8/layout/list1"/>
    <dgm:cxn modelId="{BAA926BE-36C2-42F9-BEFD-FF72304209E7}" srcId="{F4C401E4-A766-41A0-862D-D8C8A726C133}" destId="{2CB26969-53A3-4A36-AE0D-A01FC3D718A7}" srcOrd="2" destOrd="0" parTransId="{61FB9259-EC08-4FAB-8A6C-4AE6CF609BE2}" sibTransId="{607B7BBB-FB44-49A8-8AA9-7B4B2504A14D}"/>
    <dgm:cxn modelId="{F6DC45C4-1A41-43D8-81B3-D279D3D0EBC7}" type="presOf" srcId="{F4C401E4-A766-41A0-862D-D8C8A726C133}" destId="{A4169516-5D74-4D31-94B4-71763D91C952}" srcOrd="0" destOrd="0" presId="urn:microsoft.com/office/officeart/2005/8/layout/list1"/>
    <dgm:cxn modelId="{478213DB-820A-4C8F-A604-F371F0B33A70}" type="presOf" srcId="{DCAD0F43-5265-48CA-B7E9-82E4414C7C6A}" destId="{00453038-A120-4C33-9F49-512F3DC40FF2}" srcOrd="1" destOrd="0" presId="urn:microsoft.com/office/officeart/2005/8/layout/list1"/>
    <dgm:cxn modelId="{FE219DF2-F737-47B9-8015-FD939F874DFE}" type="presOf" srcId="{DCAD0F43-5265-48CA-B7E9-82E4414C7C6A}" destId="{F9D673B0-D8B2-4F5F-95DF-77B3E9BC7073}" srcOrd="0" destOrd="0" presId="urn:microsoft.com/office/officeart/2005/8/layout/list1"/>
    <dgm:cxn modelId="{D807970D-8BBF-426A-BB64-931CE29962F4}" type="presParOf" srcId="{A4169516-5D74-4D31-94B4-71763D91C952}" destId="{3ED85E1E-E73A-416B-A28F-380AD90A090B}" srcOrd="0" destOrd="0" presId="urn:microsoft.com/office/officeart/2005/8/layout/list1"/>
    <dgm:cxn modelId="{B8DBC04C-2E89-4726-A27F-56BB99EFAEED}" type="presParOf" srcId="{3ED85E1E-E73A-416B-A28F-380AD90A090B}" destId="{9686CDA0-A38A-48BF-8A74-E5AA3568DBA3}" srcOrd="0" destOrd="0" presId="urn:microsoft.com/office/officeart/2005/8/layout/list1"/>
    <dgm:cxn modelId="{B3A63546-9F0B-4E91-A599-3D8CBF9E6C34}" type="presParOf" srcId="{3ED85E1E-E73A-416B-A28F-380AD90A090B}" destId="{53AC53CA-3C0A-48CA-8352-60510A94C7A8}" srcOrd="1" destOrd="0" presId="urn:microsoft.com/office/officeart/2005/8/layout/list1"/>
    <dgm:cxn modelId="{60743459-C9EF-4D75-9E8E-A744D10A4CCD}" type="presParOf" srcId="{A4169516-5D74-4D31-94B4-71763D91C952}" destId="{29C6B65F-C4A5-4487-9BAE-65B7F3BF60E5}" srcOrd="1" destOrd="0" presId="urn:microsoft.com/office/officeart/2005/8/layout/list1"/>
    <dgm:cxn modelId="{68CC1D46-65EE-41E1-82A8-1B852C5F3B53}" type="presParOf" srcId="{A4169516-5D74-4D31-94B4-71763D91C952}" destId="{3CDCA94B-B4B5-422A-B24E-443E6A8CAC9E}" srcOrd="2" destOrd="0" presId="urn:microsoft.com/office/officeart/2005/8/layout/list1"/>
    <dgm:cxn modelId="{F3F9782E-BC52-4094-9142-EFB7A55A453C}" type="presParOf" srcId="{A4169516-5D74-4D31-94B4-71763D91C952}" destId="{754F9257-6718-4A05-BCEE-358FE7D1213B}" srcOrd="3" destOrd="0" presId="urn:microsoft.com/office/officeart/2005/8/layout/list1"/>
    <dgm:cxn modelId="{EDA3F336-3C1B-4480-AED0-0EE53EFC2794}" type="presParOf" srcId="{A4169516-5D74-4D31-94B4-71763D91C952}" destId="{C9212073-1467-424A-8E05-62D594A24811}" srcOrd="4" destOrd="0" presId="urn:microsoft.com/office/officeart/2005/8/layout/list1"/>
    <dgm:cxn modelId="{DF79CC86-5D89-4487-8C30-A018A2C9C19A}" type="presParOf" srcId="{C9212073-1467-424A-8E05-62D594A24811}" destId="{F9D673B0-D8B2-4F5F-95DF-77B3E9BC7073}" srcOrd="0" destOrd="0" presId="urn:microsoft.com/office/officeart/2005/8/layout/list1"/>
    <dgm:cxn modelId="{C558BA37-41CB-4798-AC9D-242339E2402A}" type="presParOf" srcId="{C9212073-1467-424A-8E05-62D594A24811}" destId="{00453038-A120-4C33-9F49-512F3DC40FF2}" srcOrd="1" destOrd="0" presId="urn:microsoft.com/office/officeart/2005/8/layout/list1"/>
    <dgm:cxn modelId="{BF1AEB7A-766A-4155-AA7D-201D65D4DB60}" type="presParOf" srcId="{A4169516-5D74-4D31-94B4-71763D91C952}" destId="{52EC6349-5ABD-4EF7-83B0-23DD06F2AC29}" srcOrd="5" destOrd="0" presId="urn:microsoft.com/office/officeart/2005/8/layout/list1"/>
    <dgm:cxn modelId="{F9B0DD89-8B48-45E0-B62D-7221DBC35423}" type="presParOf" srcId="{A4169516-5D74-4D31-94B4-71763D91C952}" destId="{2290923A-B88B-4480-8345-1FF1AB9A492B}" srcOrd="6" destOrd="0" presId="urn:microsoft.com/office/officeart/2005/8/layout/list1"/>
    <dgm:cxn modelId="{18E95E61-5666-47A0-9ED5-8215D9CDAB72}" type="presParOf" srcId="{A4169516-5D74-4D31-94B4-71763D91C952}" destId="{2E0CE952-23C0-4108-B865-D42482DB0984}" srcOrd="7" destOrd="0" presId="urn:microsoft.com/office/officeart/2005/8/layout/list1"/>
    <dgm:cxn modelId="{FEB175C6-621D-4AB7-9C93-AEF86590913B}" type="presParOf" srcId="{A4169516-5D74-4D31-94B4-71763D91C952}" destId="{B3933023-69FC-44FC-858B-E90F6BA49EAB}" srcOrd="8" destOrd="0" presId="urn:microsoft.com/office/officeart/2005/8/layout/list1"/>
    <dgm:cxn modelId="{23EA400A-7348-41B9-98B4-430F42FE077B}" type="presParOf" srcId="{B3933023-69FC-44FC-858B-E90F6BA49EAB}" destId="{D46E8D31-C3C0-4704-83E6-F77B59B95700}" srcOrd="0" destOrd="0" presId="urn:microsoft.com/office/officeart/2005/8/layout/list1"/>
    <dgm:cxn modelId="{3D03F750-4791-49C5-868E-F2C0454BA809}" type="presParOf" srcId="{B3933023-69FC-44FC-858B-E90F6BA49EAB}" destId="{5F256D25-F270-4C25-86F5-CC09FDDCAAE3}" srcOrd="1" destOrd="0" presId="urn:microsoft.com/office/officeart/2005/8/layout/list1"/>
    <dgm:cxn modelId="{2480A3F0-135E-41D4-80A1-D64DE3193CDE}" type="presParOf" srcId="{A4169516-5D74-4D31-94B4-71763D91C952}" destId="{71C312BE-5E7C-4527-9F47-E639124C9242}" srcOrd="9" destOrd="0" presId="urn:microsoft.com/office/officeart/2005/8/layout/list1"/>
    <dgm:cxn modelId="{E93ED3E6-F1F2-4F99-AE9D-4D592316BE70}" type="presParOf" srcId="{A4169516-5D74-4D31-94B4-71763D91C952}" destId="{E0655919-E33A-4304-B0FA-1A54B52D193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solidFill>
                <a:srgbClr val="FF0000"/>
              </a:solidFill>
            </a:rPr>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54B14F8-B452-4618-BA9F-41D0A9177475}" type="doc">
      <dgm:prSet loTypeId="urn:microsoft.com/office/officeart/2008/layout/LinedList" loCatId="hierarchy" qsTypeId="urn:microsoft.com/office/officeart/2005/8/quickstyle/simple1" qsCatId="simple" csTypeId="urn:microsoft.com/office/officeart/2005/8/colors/accent4_2" csCatId="accent4" phldr="1"/>
      <dgm:spPr/>
      <dgm:t>
        <a:bodyPr/>
        <a:lstStyle/>
        <a:p>
          <a:endParaRPr lang="es-ES"/>
        </a:p>
      </dgm:t>
    </dgm:pt>
    <dgm:pt modelId="{5D4435A5-F905-4ADB-8D34-FEEE52FB2E66}">
      <dgm:prSet phldrT="[Texto]">
        <dgm:style>
          <a:lnRef idx="2">
            <a:schemeClr val="accent2"/>
          </a:lnRef>
          <a:fillRef idx="1">
            <a:schemeClr val="lt1"/>
          </a:fillRef>
          <a:effectRef idx="0">
            <a:schemeClr val="accent2"/>
          </a:effectRef>
          <a:fontRef idx="minor">
            <a:schemeClr val="dk1"/>
          </a:fontRef>
        </dgm:style>
      </dgm:prSet>
      <dgm:spPr>
        <a:blipFill rotWithShape="0">
          <a:blip xmlns:r="http://schemas.openxmlformats.org/officeDocument/2006/relationships" r:embed="rId1"/>
          <a:srcRect/>
          <a:stretch>
            <a:fillRect l="-25000" r="-25000"/>
          </a:stretch>
        </a:blipFill>
      </dgm:spPr>
      <dgm:t>
        <a:bodyPr/>
        <a:lstStyle/>
        <a:p>
          <a:r>
            <a:rPr lang="es-ES" dirty="0"/>
            <a:t>DESPIDO DISCIPLINARIO (ART. 54 E.T.)</a:t>
          </a:r>
        </a:p>
      </dgm:t>
    </dgm:pt>
    <dgm:pt modelId="{192081A6-39D8-4BE7-8E33-5ABD108DF9AA}" type="parTrans" cxnId="{315BC91C-961D-4C72-BBB4-B115D5DEFBEF}">
      <dgm:prSet/>
      <dgm:spPr/>
      <dgm:t>
        <a:bodyPr/>
        <a:lstStyle/>
        <a:p>
          <a:endParaRPr lang="es-ES"/>
        </a:p>
      </dgm:t>
    </dgm:pt>
    <dgm:pt modelId="{9F9589E2-8754-4BFB-9497-FCFB085D08CB}" type="sibTrans" cxnId="{315BC91C-961D-4C72-BBB4-B115D5DEFBEF}">
      <dgm:prSet/>
      <dgm:spPr/>
      <dgm:t>
        <a:bodyPr/>
        <a:lstStyle/>
        <a:p>
          <a:endParaRPr lang="es-ES"/>
        </a:p>
      </dgm:t>
    </dgm:pt>
    <dgm:pt modelId="{605A5A3D-9046-4824-B518-7EC55708FE7C}">
      <dgm:prSet phldrT="[Texto]" custT="1"/>
      <dgm:spPr/>
      <dgm:t>
        <a:bodyPr/>
        <a:lstStyle/>
        <a:p>
          <a:r>
            <a:rPr lang="es-ES" sz="2200" dirty="0"/>
            <a:t>Se basa en el incumplimiento </a:t>
          </a:r>
          <a:r>
            <a:rPr lang="es-ES" sz="2200" b="1" dirty="0"/>
            <a:t>grave y culpable </a:t>
          </a:r>
          <a:r>
            <a:rPr lang="es-ES" sz="2200" dirty="0"/>
            <a:t>del trabajador.</a:t>
          </a:r>
        </a:p>
      </dgm:t>
    </dgm:pt>
    <dgm:pt modelId="{EF682922-0E87-4123-9287-ADB6E708FC59}" type="parTrans" cxnId="{76C77AEF-F62D-402A-A4C3-CEF4BB5194DE}">
      <dgm:prSet/>
      <dgm:spPr/>
      <dgm:t>
        <a:bodyPr/>
        <a:lstStyle/>
        <a:p>
          <a:endParaRPr lang="es-ES"/>
        </a:p>
      </dgm:t>
    </dgm:pt>
    <dgm:pt modelId="{89E2A981-4C58-4137-BB30-4A3A36820F63}" type="sibTrans" cxnId="{76C77AEF-F62D-402A-A4C3-CEF4BB5194DE}">
      <dgm:prSet/>
      <dgm:spPr/>
      <dgm:t>
        <a:bodyPr/>
        <a:lstStyle/>
        <a:p>
          <a:endParaRPr lang="es-ES"/>
        </a:p>
      </dgm:t>
    </dgm:pt>
    <dgm:pt modelId="{CB63CD8F-D89F-4EAC-8F1F-EE7853C239C0}">
      <dgm:prSet phldrT="[Texto]" custT="1"/>
      <dgm:spPr/>
      <dgm:t>
        <a:bodyPr/>
        <a:lstStyle/>
        <a:p>
          <a:r>
            <a:rPr lang="es-ES" sz="2200" dirty="0"/>
            <a:t>El trabajador tiene derecho a la liquidación, pero no a indemnización.</a:t>
          </a:r>
        </a:p>
      </dgm:t>
    </dgm:pt>
    <dgm:pt modelId="{98D202E3-5859-4C39-9992-658D979E2BAD}" type="parTrans" cxnId="{F0A62FE9-1E92-4B9F-8A4C-3B3C5E3C7A72}">
      <dgm:prSet/>
      <dgm:spPr/>
      <dgm:t>
        <a:bodyPr/>
        <a:lstStyle/>
        <a:p>
          <a:endParaRPr lang="es-ES"/>
        </a:p>
      </dgm:t>
    </dgm:pt>
    <dgm:pt modelId="{84819AF9-9489-45DD-904B-3043BC843E5B}" type="sibTrans" cxnId="{F0A62FE9-1E92-4B9F-8A4C-3B3C5E3C7A72}">
      <dgm:prSet/>
      <dgm:spPr/>
      <dgm:t>
        <a:bodyPr/>
        <a:lstStyle/>
        <a:p>
          <a:endParaRPr lang="es-ES"/>
        </a:p>
      </dgm:t>
    </dgm:pt>
    <dgm:pt modelId="{0C7923D3-B702-4FBC-97DA-29240BCDE0C4}">
      <dgm:prSet phldrT="[Texto]" custT="1"/>
      <dgm:spPr/>
      <dgm:t>
        <a:bodyPr/>
        <a:lstStyle/>
        <a:p>
          <a:r>
            <a:rPr lang="es-ES" sz="2200" dirty="0"/>
            <a:t>Requisitos de forma: Carta de despido con expresión de los hechos alegados y la fecha de efecto del despido.</a:t>
          </a:r>
        </a:p>
      </dgm:t>
    </dgm:pt>
    <dgm:pt modelId="{D61DDF2E-4C90-4D7F-9004-DCC6647DDC67}" type="parTrans" cxnId="{EC6D6E72-0A0A-48E5-8F5F-772A2EF359C0}">
      <dgm:prSet/>
      <dgm:spPr/>
      <dgm:t>
        <a:bodyPr/>
        <a:lstStyle/>
        <a:p>
          <a:endParaRPr lang="es-ES"/>
        </a:p>
      </dgm:t>
    </dgm:pt>
    <dgm:pt modelId="{80E2A13E-4BA6-4251-B45A-99BE4BEC9CEF}" type="sibTrans" cxnId="{EC6D6E72-0A0A-48E5-8F5F-772A2EF359C0}">
      <dgm:prSet/>
      <dgm:spPr/>
      <dgm:t>
        <a:bodyPr/>
        <a:lstStyle/>
        <a:p>
          <a:endParaRPr lang="es-ES"/>
        </a:p>
      </dgm:t>
    </dgm:pt>
    <dgm:pt modelId="{684A193F-3722-4997-A63C-52A989FE1659}">
      <dgm:prSet phldrT="[Texto]" custT="1"/>
      <dgm:spPr/>
      <dgm:t>
        <a:bodyPr/>
        <a:lstStyle/>
        <a:p>
          <a:r>
            <a:rPr lang="es-ES" sz="2200" dirty="0"/>
            <a:t>Si es representante de los trabajadores: Apertura de expediente contradictorio.</a:t>
          </a:r>
        </a:p>
      </dgm:t>
    </dgm:pt>
    <dgm:pt modelId="{DBD04FC3-B4ED-4FBB-B1F2-4D585BD53F82}" type="parTrans" cxnId="{8589CE96-FA87-44AE-A909-83FC3281A412}">
      <dgm:prSet/>
      <dgm:spPr/>
      <dgm:t>
        <a:bodyPr/>
        <a:lstStyle/>
        <a:p>
          <a:endParaRPr lang="es-ES"/>
        </a:p>
      </dgm:t>
    </dgm:pt>
    <dgm:pt modelId="{15526C51-4455-4078-902B-355AA538CE5B}" type="sibTrans" cxnId="{8589CE96-FA87-44AE-A909-83FC3281A412}">
      <dgm:prSet/>
      <dgm:spPr/>
      <dgm:t>
        <a:bodyPr/>
        <a:lstStyle/>
        <a:p>
          <a:endParaRPr lang="es-ES"/>
        </a:p>
      </dgm:t>
    </dgm:pt>
    <dgm:pt modelId="{108B9494-EEF7-4CD9-845C-9550FC223BF2}">
      <dgm:prSet phldrT="[Texto]" custT="1"/>
      <dgm:spPr/>
      <dgm:t>
        <a:bodyPr/>
        <a:lstStyle/>
        <a:p>
          <a:r>
            <a:rPr lang="es-ES" sz="2200" dirty="0"/>
            <a:t>Si el despido es de un representante: Audiencia con los representantes sindicales.</a:t>
          </a:r>
        </a:p>
      </dgm:t>
    </dgm:pt>
    <dgm:pt modelId="{FA59F43F-C5DD-4BC6-BCDB-DE7E7EAC92A0}" type="parTrans" cxnId="{F15DB6DD-1B08-49AC-B3A2-06018EE192D2}">
      <dgm:prSet/>
      <dgm:spPr/>
      <dgm:t>
        <a:bodyPr/>
        <a:lstStyle/>
        <a:p>
          <a:endParaRPr lang="es-ES"/>
        </a:p>
      </dgm:t>
    </dgm:pt>
    <dgm:pt modelId="{386B222C-4C2B-4806-B9D1-745F152EC222}" type="sibTrans" cxnId="{F15DB6DD-1B08-49AC-B3A2-06018EE192D2}">
      <dgm:prSet/>
      <dgm:spPr/>
      <dgm:t>
        <a:bodyPr/>
        <a:lstStyle/>
        <a:p>
          <a:endParaRPr lang="es-ES"/>
        </a:p>
      </dgm:t>
    </dgm:pt>
    <dgm:pt modelId="{D09E38AF-0916-4B95-BDCB-FC41B63C0E24}" type="pres">
      <dgm:prSet presAssocID="{854B14F8-B452-4618-BA9F-41D0A9177475}" presName="vert0" presStyleCnt="0">
        <dgm:presLayoutVars>
          <dgm:dir/>
          <dgm:animOne val="branch"/>
          <dgm:animLvl val="lvl"/>
        </dgm:presLayoutVars>
      </dgm:prSet>
      <dgm:spPr/>
    </dgm:pt>
    <dgm:pt modelId="{6FECB511-969F-411B-8A31-BFD0A8271525}" type="pres">
      <dgm:prSet presAssocID="{5D4435A5-F905-4ADB-8D34-FEEE52FB2E66}" presName="thickLine" presStyleLbl="alignNode1" presStyleIdx="0" presStyleCnt="1"/>
      <dgm:spPr/>
    </dgm:pt>
    <dgm:pt modelId="{7C29A8D7-EE73-42E0-B8F4-D5B153A00746}" type="pres">
      <dgm:prSet presAssocID="{5D4435A5-F905-4ADB-8D34-FEEE52FB2E66}" presName="horz1" presStyleCnt="0"/>
      <dgm:spPr/>
    </dgm:pt>
    <dgm:pt modelId="{55D4B25D-5E36-41EC-9C60-4D78AD783058}" type="pres">
      <dgm:prSet presAssocID="{5D4435A5-F905-4ADB-8D34-FEEE52FB2E66}" presName="tx1" presStyleLbl="revTx" presStyleIdx="0" presStyleCnt="6" custScaleX="218869"/>
      <dgm:spPr/>
    </dgm:pt>
    <dgm:pt modelId="{134B6B40-059A-45FD-96ED-5B98C9E9FA47}" type="pres">
      <dgm:prSet presAssocID="{5D4435A5-F905-4ADB-8D34-FEEE52FB2E66}" presName="vert1" presStyleCnt="0"/>
      <dgm:spPr/>
    </dgm:pt>
    <dgm:pt modelId="{328C331D-BBA5-469C-A977-020A6CA25935}" type="pres">
      <dgm:prSet presAssocID="{605A5A3D-9046-4824-B518-7EC55708FE7C}" presName="vertSpace2a" presStyleCnt="0"/>
      <dgm:spPr/>
    </dgm:pt>
    <dgm:pt modelId="{D82A8E9B-5046-44BC-9CB6-28D91F3F2ACF}" type="pres">
      <dgm:prSet presAssocID="{605A5A3D-9046-4824-B518-7EC55708FE7C}" presName="horz2" presStyleCnt="0"/>
      <dgm:spPr/>
    </dgm:pt>
    <dgm:pt modelId="{F8BE65B7-7884-4ED0-AAE9-BB43DDA0E0CB}" type="pres">
      <dgm:prSet presAssocID="{605A5A3D-9046-4824-B518-7EC55708FE7C}" presName="horzSpace2" presStyleCnt="0"/>
      <dgm:spPr/>
    </dgm:pt>
    <dgm:pt modelId="{22151127-440A-4D41-835E-6737A652E914}" type="pres">
      <dgm:prSet presAssocID="{605A5A3D-9046-4824-B518-7EC55708FE7C}" presName="tx2" presStyleLbl="revTx" presStyleIdx="1" presStyleCnt="6"/>
      <dgm:spPr/>
    </dgm:pt>
    <dgm:pt modelId="{9F513807-6E52-4836-9EC0-29CA88CCE1E2}" type="pres">
      <dgm:prSet presAssocID="{605A5A3D-9046-4824-B518-7EC55708FE7C}" presName="vert2" presStyleCnt="0"/>
      <dgm:spPr/>
    </dgm:pt>
    <dgm:pt modelId="{7A0D8D73-EE35-448E-AC8F-9BC0404A8DAE}" type="pres">
      <dgm:prSet presAssocID="{605A5A3D-9046-4824-B518-7EC55708FE7C}" presName="thinLine2b" presStyleLbl="callout" presStyleIdx="0" presStyleCnt="5"/>
      <dgm:spPr/>
    </dgm:pt>
    <dgm:pt modelId="{80378022-2D9B-48DA-A481-F2EB1E62BB39}" type="pres">
      <dgm:prSet presAssocID="{605A5A3D-9046-4824-B518-7EC55708FE7C}" presName="vertSpace2b" presStyleCnt="0"/>
      <dgm:spPr/>
    </dgm:pt>
    <dgm:pt modelId="{EFE43DE2-BE2A-4A16-B610-5198944A016C}" type="pres">
      <dgm:prSet presAssocID="{CB63CD8F-D89F-4EAC-8F1F-EE7853C239C0}" presName="horz2" presStyleCnt="0"/>
      <dgm:spPr/>
    </dgm:pt>
    <dgm:pt modelId="{E247EC59-078A-489F-9F54-1D2336EC716B}" type="pres">
      <dgm:prSet presAssocID="{CB63CD8F-D89F-4EAC-8F1F-EE7853C239C0}" presName="horzSpace2" presStyleCnt="0"/>
      <dgm:spPr/>
    </dgm:pt>
    <dgm:pt modelId="{225E0846-A402-491F-9E4D-35CBACCC25B1}" type="pres">
      <dgm:prSet presAssocID="{CB63CD8F-D89F-4EAC-8F1F-EE7853C239C0}" presName="tx2" presStyleLbl="revTx" presStyleIdx="2" presStyleCnt="6"/>
      <dgm:spPr/>
    </dgm:pt>
    <dgm:pt modelId="{9E8CD15D-86B0-4ED4-88DE-0F717C4F035B}" type="pres">
      <dgm:prSet presAssocID="{CB63CD8F-D89F-4EAC-8F1F-EE7853C239C0}" presName="vert2" presStyleCnt="0"/>
      <dgm:spPr/>
    </dgm:pt>
    <dgm:pt modelId="{33CA8C1C-7F7D-4669-86B8-405DBCCF5076}" type="pres">
      <dgm:prSet presAssocID="{CB63CD8F-D89F-4EAC-8F1F-EE7853C239C0}" presName="thinLine2b" presStyleLbl="callout" presStyleIdx="1" presStyleCnt="5"/>
      <dgm:spPr/>
    </dgm:pt>
    <dgm:pt modelId="{C36036B7-2963-4E74-AA24-C54E00CD6A06}" type="pres">
      <dgm:prSet presAssocID="{CB63CD8F-D89F-4EAC-8F1F-EE7853C239C0}" presName="vertSpace2b" presStyleCnt="0"/>
      <dgm:spPr/>
    </dgm:pt>
    <dgm:pt modelId="{0FF0329A-AC25-437F-A302-04714365A782}" type="pres">
      <dgm:prSet presAssocID="{0C7923D3-B702-4FBC-97DA-29240BCDE0C4}" presName="horz2" presStyleCnt="0"/>
      <dgm:spPr/>
    </dgm:pt>
    <dgm:pt modelId="{84C5FE6D-C75A-4E4E-BD59-CF80D44FBF94}" type="pres">
      <dgm:prSet presAssocID="{0C7923D3-B702-4FBC-97DA-29240BCDE0C4}" presName="horzSpace2" presStyleCnt="0"/>
      <dgm:spPr/>
    </dgm:pt>
    <dgm:pt modelId="{F7D3AB9C-CA5A-4513-8CA4-C3E9E096F60A}" type="pres">
      <dgm:prSet presAssocID="{0C7923D3-B702-4FBC-97DA-29240BCDE0C4}" presName="tx2" presStyleLbl="revTx" presStyleIdx="3" presStyleCnt="6"/>
      <dgm:spPr/>
    </dgm:pt>
    <dgm:pt modelId="{18FD2347-C855-4413-B69A-D4E576FC638B}" type="pres">
      <dgm:prSet presAssocID="{0C7923D3-B702-4FBC-97DA-29240BCDE0C4}" presName="vert2" presStyleCnt="0"/>
      <dgm:spPr/>
    </dgm:pt>
    <dgm:pt modelId="{D8DF6146-ADA7-4D8A-94EC-5D9DAB0E50E2}" type="pres">
      <dgm:prSet presAssocID="{0C7923D3-B702-4FBC-97DA-29240BCDE0C4}" presName="thinLine2b" presStyleLbl="callout" presStyleIdx="2" presStyleCnt="5"/>
      <dgm:spPr/>
    </dgm:pt>
    <dgm:pt modelId="{A4AD5B04-1C69-4E63-A53B-5C7922E08659}" type="pres">
      <dgm:prSet presAssocID="{0C7923D3-B702-4FBC-97DA-29240BCDE0C4}" presName="vertSpace2b" presStyleCnt="0"/>
      <dgm:spPr/>
    </dgm:pt>
    <dgm:pt modelId="{A3F9FEBC-3AFB-4FB8-808E-668E0C12A868}" type="pres">
      <dgm:prSet presAssocID="{684A193F-3722-4997-A63C-52A989FE1659}" presName="horz2" presStyleCnt="0"/>
      <dgm:spPr/>
    </dgm:pt>
    <dgm:pt modelId="{07F0D09B-0BCA-40C7-BB97-910041075BD0}" type="pres">
      <dgm:prSet presAssocID="{684A193F-3722-4997-A63C-52A989FE1659}" presName="horzSpace2" presStyleCnt="0"/>
      <dgm:spPr/>
    </dgm:pt>
    <dgm:pt modelId="{FAE2F9EF-0C20-4A2B-9D2C-9B9DB3592C85}" type="pres">
      <dgm:prSet presAssocID="{684A193F-3722-4997-A63C-52A989FE1659}" presName="tx2" presStyleLbl="revTx" presStyleIdx="4" presStyleCnt="6"/>
      <dgm:spPr/>
    </dgm:pt>
    <dgm:pt modelId="{5064D5C5-37E2-4D64-A85A-4A8110EFD731}" type="pres">
      <dgm:prSet presAssocID="{684A193F-3722-4997-A63C-52A989FE1659}" presName="vert2" presStyleCnt="0"/>
      <dgm:spPr/>
    </dgm:pt>
    <dgm:pt modelId="{63C08402-29B3-4F5F-AB1A-C03BDFBC4E36}" type="pres">
      <dgm:prSet presAssocID="{684A193F-3722-4997-A63C-52A989FE1659}" presName="thinLine2b" presStyleLbl="callout" presStyleIdx="3" presStyleCnt="5"/>
      <dgm:spPr/>
    </dgm:pt>
    <dgm:pt modelId="{A3B3803E-F813-40A2-945F-233488B746F3}" type="pres">
      <dgm:prSet presAssocID="{684A193F-3722-4997-A63C-52A989FE1659}" presName="vertSpace2b" presStyleCnt="0"/>
      <dgm:spPr/>
    </dgm:pt>
    <dgm:pt modelId="{6007BBB5-B51C-44F2-9C83-567AFC387B2D}" type="pres">
      <dgm:prSet presAssocID="{108B9494-EEF7-4CD9-845C-9550FC223BF2}" presName="horz2" presStyleCnt="0"/>
      <dgm:spPr/>
    </dgm:pt>
    <dgm:pt modelId="{44B3FCBD-B733-4F8D-B917-24E44C76DEAE}" type="pres">
      <dgm:prSet presAssocID="{108B9494-EEF7-4CD9-845C-9550FC223BF2}" presName="horzSpace2" presStyleCnt="0"/>
      <dgm:spPr/>
    </dgm:pt>
    <dgm:pt modelId="{B73015BA-41C5-46FF-8A98-BCB22151DC12}" type="pres">
      <dgm:prSet presAssocID="{108B9494-EEF7-4CD9-845C-9550FC223BF2}" presName="tx2" presStyleLbl="revTx" presStyleIdx="5" presStyleCnt="6"/>
      <dgm:spPr/>
    </dgm:pt>
    <dgm:pt modelId="{DC177902-A7A7-42B6-8DDC-F73218F80204}" type="pres">
      <dgm:prSet presAssocID="{108B9494-EEF7-4CD9-845C-9550FC223BF2}" presName="vert2" presStyleCnt="0"/>
      <dgm:spPr/>
    </dgm:pt>
    <dgm:pt modelId="{A82786F8-1787-4F96-A36B-EBAF330B8448}" type="pres">
      <dgm:prSet presAssocID="{108B9494-EEF7-4CD9-845C-9550FC223BF2}" presName="thinLine2b" presStyleLbl="callout" presStyleIdx="4" presStyleCnt="5"/>
      <dgm:spPr/>
    </dgm:pt>
    <dgm:pt modelId="{E72BDDCE-3EC1-435E-8C95-13CA372D9A48}" type="pres">
      <dgm:prSet presAssocID="{108B9494-EEF7-4CD9-845C-9550FC223BF2}" presName="vertSpace2b" presStyleCnt="0"/>
      <dgm:spPr/>
    </dgm:pt>
  </dgm:ptLst>
  <dgm:cxnLst>
    <dgm:cxn modelId="{FF6ED803-5B4F-4E1B-B0D3-6DAC6EDB163D}" type="presOf" srcId="{854B14F8-B452-4618-BA9F-41D0A9177475}" destId="{D09E38AF-0916-4B95-BDCB-FC41B63C0E24}" srcOrd="0" destOrd="0" presId="urn:microsoft.com/office/officeart/2008/layout/LinedList"/>
    <dgm:cxn modelId="{315BC91C-961D-4C72-BBB4-B115D5DEFBEF}" srcId="{854B14F8-B452-4618-BA9F-41D0A9177475}" destId="{5D4435A5-F905-4ADB-8D34-FEEE52FB2E66}" srcOrd="0" destOrd="0" parTransId="{192081A6-39D8-4BE7-8E33-5ABD108DF9AA}" sibTransId="{9F9589E2-8754-4BFB-9497-FCFB085D08CB}"/>
    <dgm:cxn modelId="{A96D7724-58FD-42A6-9232-0904B0F709DD}" type="presOf" srcId="{605A5A3D-9046-4824-B518-7EC55708FE7C}" destId="{22151127-440A-4D41-835E-6737A652E914}" srcOrd="0" destOrd="0" presId="urn:microsoft.com/office/officeart/2008/layout/LinedList"/>
    <dgm:cxn modelId="{D407FE26-0D55-4AF2-AEC4-FF563ACBCA61}" type="presOf" srcId="{5D4435A5-F905-4ADB-8D34-FEEE52FB2E66}" destId="{55D4B25D-5E36-41EC-9C60-4D78AD783058}" srcOrd="0" destOrd="0" presId="urn:microsoft.com/office/officeart/2008/layout/LinedList"/>
    <dgm:cxn modelId="{2B17C93E-0909-4475-BFF8-7BAC05E96D90}" type="presOf" srcId="{CB63CD8F-D89F-4EAC-8F1F-EE7853C239C0}" destId="{225E0846-A402-491F-9E4D-35CBACCC25B1}" srcOrd="0" destOrd="0" presId="urn:microsoft.com/office/officeart/2008/layout/LinedList"/>
    <dgm:cxn modelId="{C85D8440-6E41-49B6-9CF0-4AF997D064B2}" type="presOf" srcId="{108B9494-EEF7-4CD9-845C-9550FC223BF2}" destId="{B73015BA-41C5-46FF-8A98-BCB22151DC12}" srcOrd="0" destOrd="0" presId="urn:microsoft.com/office/officeart/2008/layout/LinedList"/>
    <dgm:cxn modelId="{EC6D6E72-0A0A-48E5-8F5F-772A2EF359C0}" srcId="{5D4435A5-F905-4ADB-8D34-FEEE52FB2E66}" destId="{0C7923D3-B702-4FBC-97DA-29240BCDE0C4}" srcOrd="2" destOrd="0" parTransId="{D61DDF2E-4C90-4D7F-9004-DCC6647DDC67}" sibTransId="{80E2A13E-4BA6-4251-B45A-99BE4BEC9CEF}"/>
    <dgm:cxn modelId="{C642AD92-1E9E-4F3E-AB06-0B1E83141D19}" type="presOf" srcId="{0C7923D3-B702-4FBC-97DA-29240BCDE0C4}" destId="{F7D3AB9C-CA5A-4513-8CA4-C3E9E096F60A}" srcOrd="0" destOrd="0" presId="urn:microsoft.com/office/officeart/2008/layout/LinedList"/>
    <dgm:cxn modelId="{8589CE96-FA87-44AE-A909-83FC3281A412}" srcId="{5D4435A5-F905-4ADB-8D34-FEEE52FB2E66}" destId="{684A193F-3722-4997-A63C-52A989FE1659}" srcOrd="3" destOrd="0" parTransId="{DBD04FC3-B4ED-4FBB-B1F2-4D585BD53F82}" sibTransId="{15526C51-4455-4078-902B-355AA538CE5B}"/>
    <dgm:cxn modelId="{B6CF78D8-6D96-4C2B-A0AF-D016673D7D3A}" type="presOf" srcId="{684A193F-3722-4997-A63C-52A989FE1659}" destId="{FAE2F9EF-0C20-4A2B-9D2C-9B9DB3592C85}" srcOrd="0" destOrd="0" presId="urn:microsoft.com/office/officeart/2008/layout/LinedList"/>
    <dgm:cxn modelId="{F15DB6DD-1B08-49AC-B3A2-06018EE192D2}" srcId="{5D4435A5-F905-4ADB-8D34-FEEE52FB2E66}" destId="{108B9494-EEF7-4CD9-845C-9550FC223BF2}" srcOrd="4" destOrd="0" parTransId="{FA59F43F-C5DD-4BC6-BCDB-DE7E7EAC92A0}" sibTransId="{386B222C-4C2B-4806-B9D1-745F152EC222}"/>
    <dgm:cxn modelId="{F0A62FE9-1E92-4B9F-8A4C-3B3C5E3C7A72}" srcId="{5D4435A5-F905-4ADB-8D34-FEEE52FB2E66}" destId="{CB63CD8F-D89F-4EAC-8F1F-EE7853C239C0}" srcOrd="1" destOrd="0" parTransId="{98D202E3-5859-4C39-9992-658D979E2BAD}" sibTransId="{84819AF9-9489-45DD-904B-3043BC843E5B}"/>
    <dgm:cxn modelId="{76C77AEF-F62D-402A-A4C3-CEF4BB5194DE}" srcId="{5D4435A5-F905-4ADB-8D34-FEEE52FB2E66}" destId="{605A5A3D-9046-4824-B518-7EC55708FE7C}" srcOrd="0" destOrd="0" parTransId="{EF682922-0E87-4123-9287-ADB6E708FC59}" sibTransId="{89E2A981-4C58-4137-BB30-4A3A36820F63}"/>
    <dgm:cxn modelId="{3DBABDD0-D399-4CA2-8527-957F3CDDA026}" type="presParOf" srcId="{D09E38AF-0916-4B95-BDCB-FC41B63C0E24}" destId="{6FECB511-969F-411B-8A31-BFD0A8271525}" srcOrd="0" destOrd="0" presId="urn:microsoft.com/office/officeart/2008/layout/LinedList"/>
    <dgm:cxn modelId="{E9DE065B-0F4D-417F-AAEB-044FBAD70BD6}" type="presParOf" srcId="{D09E38AF-0916-4B95-BDCB-FC41B63C0E24}" destId="{7C29A8D7-EE73-42E0-B8F4-D5B153A00746}" srcOrd="1" destOrd="0" presId="urn:microsoft.com/office/officeart/2008/layout/LinedList"/>
    <dgm:cxn modelId="{BCD27348-ED5C-44F1-925C-EC10A29C1E27}" type="presParOf" srcId="{7C29A8D7-EE73-42E0-B8F4-D5B153A00746}" destId="{55D4B25D-5E36-41EC-9C60-4D78AD783058}" srcOrd="0" destOrd="0" presId="urn:microsoft.com/office/officeart/2008/layout/LinedList"/>
    <dgm:cxn modelId="{2984A338-9AA7-42D0-9BD4-7E12C10932BF}" type="presParOf" srcId="{7C29A8D7-EE73-42E0-B8F4-D5B153A00746}" destId="{134B6B40-059A-45FD-96ED-5B98C9E9FA47}" srcOrd="1" destOrd="0" presId="urn:microsoft.com/office/officeart/2008/layout/LinedList"/>
    <dgm:cxn modelId="{36C24956-F063-40EE-B656-79883F382234}" type="presParOf" srcId="{134B6B40-059A-45FD-96ED-5B98C9E9FA47}" destId="{328C331D-BBA5-469C-A977-020A6CA25935}" srcOrd="0" destOrd="0" presId="urn:microsoft.com/office/officeart/2008/layout/LinedList"/>
    <dgm:cxn modelId="{03656AC9-E58B-4A4E-ACAF-B5D3739626E2}" type="presParOf" srcId="{134B6B40-059A-45FD-96ED-5B98C9E9FA47}" destId="{D82A8E9B-5046-44BC-9CB6-28D91F3F2ACF}" srcOrd="1" destOrd="0" presId="urn:microsoft.com/office/officeart/2008/layout/LinedList"/>
    <dgm:cxn modelId="{D6A55BDA-E3A7-439E-BB9D-8EEBBEE8622A}" type="presParOf" srcId="{D82A8E9B-5046-44BC-9CB6-28D91F3F2ACF}" destId="{F8BE65B7-7884-4ED0-AAE9-BB43DDA0E0CB}" srcOrd="0" destOrd="0" presId="urn:microsoft.com/office/officeart/2008/layout/LinedList"/>
    <dgm:cxn modelId="{E6F32ACC-21D8-4776-800F-A3F4B6C97427}" type="presParOf" srcId="{D82A8E9B-5046-44BC-9CB6-28D91F3F2ACF}" destId="{22151127-440A-4D41-835E-6737A652E914}" srcOrd="1" destOrd="0" presId="urn:microsoft.com/office/officeart/2008/layout/LinedList"/>
    <dgm:cxn modelId="{5E8D4615-1B33-475D-AA43-662F36999659}" type="presParOf" srcId="{D82A8E9B-5046-44BC-9CB6-28D91F3F2ACF}" destId="{9F513807-6E52-4836-9EC0-29CA88CCE1E2}" srcOrd="2" destOrd="0" presId="urn:microsoft.com/office/officeart/2008/layout/LinedList"/>
    <dgm:cxn modelId="{D2AD1757-C998-45BC-B370-71D47A81F473}" type="presParOf" srcId="{134B6B40-059A-45FD-96ED-5B98C9E9FA47}" destId="{7A0D8D73-EE35-448E-AC8F-9BC0404A8DAE}" srcOrd="2" destOrd="0" presId="urn:microsoft.com/office/officeart/2008/layout/LinedList"/>
    <dgm:cxn modelId="{8D311BF5-116E-4639-9E67-0CA30D317F2E}" type="presParOf" srcId="{134B6B40-059A-45FD-96ED-5B98C9E9FA47}" destId="{80378022-2D9B-48DA-A481-F2EB1E62BB39}" srcOrd="3" destOrd="0" presId="urn:microsoft.com/office/officeart/2008/layout/LinedList"/>
    <dgm:cxn modelId="{8D6384F0-8E28-4AE9-8494-78CE78926391}" type="presParOf" srcId="{134B6B40-059A-45FD-96ED-5B98C9E9FA47}" destId="{EFE43DE2-BE2A-4A16-B610-5198944A016C}" srcOrd="4" destOrd="0" presId="urn:microsoft.com/office/officeart/2008/layout/LinedList"/>
    <dgm:cxn modelId="{113888F1-A52E-4EBE-83AC-FBF0B439A778}" type="presParOf" srcId="{EFE43DE2-BE2A-4A16-B610-5198944A016C}" destId="{E247EC59-078A-489F-9F54-1D2336EC716B}" srcOrd="0" destOrd="0" presId="urn:microsoft.com/office/officeart/2008/layout/LinedList"/>
    <dgm:cxn modelId="{BD66F7B0-9D21-4FF0-AE6B-19AFCB8AF1C9}" type="presParOf" srcId="{EFE43DE2-BE2A-4A16-B610-5198944A016C}" destId="{225E0846-A402-491F-9E4D-35CBACCC25B1}" srcOrd="1" destOrd="0" presId="urn:microsoft.com/office/officeart/2008/layout/LinedList"/>
    <dgm:cxn modelId="{6676054E-09C6-4CBA-9274-1CC6D6663D42}" type="presParOf" srcId="{EFE43DE2-BE2A-4A16-B610-5198944A016C}" destId="{9E8CD15D-86B0-4ED4-88DE-0F717C4F035B}" srcOrd="2" destOrd="0" presId="urn:microsoft.com/office/officeart/2008/layout/LinedList"/>
    <dgm:cxn modelId="{9C13E35A-2368-4F1E-B832-09AB529DF447}" type="presParOf" srcId="{134B6B40-059A-45FD-96ED-5B98C9E9FA47}" destId="{33CA8C1C-7F7D-4669-86B8-405DBCCF5076}" srcOrd="5" destOrd="0" presId="urn:microsoft.com/office/officeart/2008/layout/LinedList"/>
    <dgm:cxn modelId="{AB26CB34-FD3B-44EA-ABA1-12BA545C089C}" type="presParOf" srcId="{134B6B40-059A-45FD-96ED-5B98C9E9FA47}" destId="{C36036B7-2963-4E74-AA24-C54E00CD6A06}" srcOrd="6" destOrd="0" presId="urn:microsoft.com/office/officeart/2008/layout/LinedList"/>
    <dgm:cxn modelId="{CF77174D-83F9-4E27-A5FC-070423BFF97F}" type="presParOf" srcId="{134B6B40-059A-45FD-96ED-5B98C9E9FA47}" destId="{0FF0329A-AC25-437F-A302-04714365A782}" srcOrd="7" destOrd="0" presId="urn:microsoft.com/office/officeart/2008/layout/LinedList"/>
    <dgm:cxn modelId="{B0D27FA5-19B6-4D0D-B4BE-F1A17315EFF8}" type="presParOf" srcId="{0FF0329A-AC25-437F-A302-04714365A782}" destId="{84C5FE6D-C75A-4E4E-BD59-CF80D44FBF94}" srcOrd="0" destOrd="0" presId="urn:microsoft.com/office/officeart/2008/layout/LinedList"/>
    <dgm:cxn modelId="{81A9F841-436E-4084-8858-87E534840C1C}" type="presParOf" srcId="{0FF0329A-AC25-437F-A302-04714365A782}" destId="{F7D3AB9C-CA5A-4513-8CA4-C3E9E096F60A}" srcOrd="1" destOrd="0" presId="urn:microsoft.com/office/officeart/2008/layout/LinedList"/>
    <dgm:cxn modelId="{6CA16C30-610F-4B50-BF3B-5E95539E9940}" type="presParOf" srcId="{0FF0329A-AC25-437F-A302-04714365A782}" destId="{18FD2347-C855-4413-B69A-D4E576FC638B}" srcOrd="2" destOrd="0" presId="urn:microsoft.com/office/officeart/2008/layout/LinedList"/>
    <dgm:cxn modelId="{3C5E5E3D-622C-4E18-A6F7-48CA7A175EBC}" type="presParOf" srcId="{134B6B40-059A-45FD-96ED-5B98C9E9FA47}" destId="{D8DF6146-ADA7-4D8A-94EC-5D9DAB0E50E2}" srcOrd="8" destOrd="0" presId="urn:microsoft.com/office/officeart/2008/layout/LinedList"/>
    <dgm:cxn modelId="{04C45C13-0289-4123-8A51-B8A53018A986}" type="presParOf" srcId="{134B6B40-059A-45FD-96ED-5B98C9E9FA47}" destId="{A4AD5B04-1C69-4E63-A53B-5C7922E08659}" srcOrd="9" destOrd="0" presId="urn:microsoft.com/office/officeart/2008/layout/LinedList"/>
    <dgm:cxn modelId="{5E64BD03-1DCC-4421-BB83-8A58B68534BB}" type="presParOf" srcId="{134B6B40-059A-45FD-96ED-5B98C9E9FA47}" destId="{A3F9FEBC-3AFB-4FB8-808E-668E0C12A868}" srcOrd="10" destOrd="0" presId="urn:microsoft.com/office/officeart/2008/layout/LinedList"/>
    <dgm:cxn modelId="{A8306F0C-A4E5-48DE-9B03-E6FE5ECA4BD3}" type="presParOf" srcId="{A3F9FEBC-3AFB-4FB8-808E-668E0C12A868}" destId="{07F0D09B-0BCA-40C7-BB97-910041075BD0}" srcOrd="0" destOrd="0" presId="urn:microsoft.com/office/officeart/2008/layout/LinedList"/>
    <dgm:cxn modelId="{9F8D2FCE-6A1C-4160-92B3-8A447E674039}" type="presParOf" srcId="{A3F9FEBC-3AFB-4FB8-808E-668E0C12A868}" destId="{FAE2F9EF-0C20-4A2B-9D2C-9B9DB3592C85}" srcOrd="1" destOrd="0" presId="urn:microsoft.com/office/officeart/2008/layout/LinedList"/>
    <dgm:cxn modelId="{23373423-1419-4ED6-BA8F-E86160F12C0E}" type="presParOf" srcId="{A3F9FEBC-3AFB-4FB8-808E-668E0C12A868}" destId="{5064D5C5-37E2-4D64-A85A-4A8110EFD731}" srcOrd="2" destOrd="0" presId="urn:microsoft.com/office/officeart/2008/layout/LinedList"/>
    <dgm:cxn modelId="{3EC93189-6706-48AE-9147-4AF0888345CC}" type="presParOf" srcId="{134B6B40-059A-45FD-96ED-5B98C9E9FA47}" destId="{63C08402-29B3-4F5F-AB1A-C03BDFBC4E36}" srcOrd="11" destOrd="0" presId="urn:microsoft.com/office/officeart/2008/layout/LinedList"/>
    <dgm:cxn modelId="{AF743339-6491-4493-A92E-5275A29FD6DE}" type="presParOf" srcId="{134B6B40-059A-45FD-96ED-5B98C9E9FA47}" destId="{A3B3803E-F813-40A2-945F-233488B746F3}" srcOrd="12" destOrd="0" presId="urn:microsoft.com/office/officeart/2008/layout/LinedList"/>
    <dgm:cxn modelId="{7F6F9B9B-6DC0-4504-9E56-2C567E4EA97F}" type="presParOf" srcId="{134B6B40-059A-45FD-96ED-5B98C9E9FA47}" destId="{6007BBB5-B51C-44F2-9C83-567AFC387B2D}" srcOrd="13" destOrd="0" presId="urn:microsoft.com/office/officeart/2008/layout/LinedList"/>
    <dgm:cxn modelId="{3B299362-DA18-4A69-A885-183AFCFD9382}" type="presParOf" srcId="{6007BBB5-B51C-44F2-9C83-567AFC387B2D}" destId="{44B3FCBD-B733-4F8D-B917-24E44C76DEAE}" srcOrd="0" destOrd="0" presId="urn:microsoft.com/office/officeart/2008/layout/LinedList"/>
    <dgm:cxn modelId="{5A5E3585-25F9-44AF-9374-FD94462D53C2}" type="presParOf" srcId="{6007BBB5-B51C-44F2-9C83-567AFC387B2D}" destId="{B73015BA-41C5-46FF-8A98-BCB22151DC12}" srcOrd="1" destOrd="0" presId="urn:microsoft.com/office/officeart/2008/layout/LinedList"/>
    <dgm:cxn modelId="{5476478D-61BE-443E-95B6-8C93AD86712B}" type="presParOf" srcId="{6007BBB5-B51C-44F2-9C83-567AFC387B2D}" destId="{DC177902-A7A7-42B6-8DDC-F73218F80204}" srcOrd="2" destOrd="0" presId="urn:microsoft.com/office/officeart/2008/layout/LinedList"/>
    <dgm:cxn modelId="{B777E666-87B9-4852-8165-8BD2F4ECAC7A}" type="presParOf" srcId="{134B6B40-059A-45FD-96ED-5B98C9E9FA47}" destId="{A82786F8-1787-4F96-A36B-EBAF330B8448}" srcOrd="14" destOrd="0" presId="urn:microsoft.com/office/officeart/2008/layout/LinedList"/>
    <dgm:cxn modelId="{6621DAEB-5A8A-4B08-90AC-3393D116DBED}" type="presParOf" srcId="{134B6B40-059A-45FD-96ED-5B98C9E9FA47}" destId="{E72BDDCE-3EC1-435E-8C95-13CA372D9A48}"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EF33F28-8A6C-4DDC-9210-04B48A7DD065}" type="doc">
      <dgm:prSet loTypeId="urn:microsoft.com/office/officeart/2005/8/layout/vList3" loCatId="list" qsTypeId="urn:microsoft.com/office/officeart/2005/8/quickstyle/simple3" qsCatId="simple" csTypeId="urn:microsoft.com/office/officeart/2005/8/colors/colorful1" csCatId="colorful" phldr="1"/>
      <dgm:spPr/>
    </dgm:pt>
    <dgm:pt modelId="{575FCBD9-5837-4FCB-A1D1-F5D595FEA8E3}">
      <dgm:prSet phldrT="[Texto]"/>
      <dgm:spPr/>
      <dgm:t>
        <a:bodyPr/>
        <a:lstStyle/>
        <a:p>
          <a:r>
            <a:rPr lang="es-ES" dirty="0"/>
            <a:t>Notificación del despido por escrito y con las causas motivadoras del mismo</a:t>
          </a:r>
        </a:p>
      </dgm:t>
    </dgm:pt>
    <dgm:pt modelId="{D7F932A6-326B-4D5F-8C90-70252DF09D73}" type="parTrans" cxnId="{2EADD052-D133-488A-B869-90BA79FB7A46}">
      <dgm:prSet/>
      <dgm:spPr/>
      <dgm:t>
        <a:bodyPr/>
        <a:lstStyle/>
        <a:p>
          <a:endParaRPr lang="es-ES"/>
        </a:p>
      </dgm:t>
    </dgm:pt>
    <dgm:pt modelId="{7686FBB5-36F3-493A-970D-69CF47E586C6}" type="sibTrans" cxnId="{2EADD052-D133-488A-B869-90BA79FB7A46}">
      <dgm:prSet/>
      <dgm:spPr/>
      <dgm:t>
        <a:bodyPr/>
        <a:lstStyle/>
        <a:p>
          <a:endParaRPr lang="es-ES"/>
        </a:p>
      </dgm:t>
    </dgm:pt>
    <dgm:pt modelId="{23135DF2-E427-44B3-82C3-13B89F4AD29E}">
      <dgm:prSet phldrT="[Texto]"/>
      <dgm:spPr/>
      <dgm:t>
        <a:bodyPr/>
        <a:lstStyle/>
        <a:p>
          <a:r>
            <a:rPr lang="es-ES" dirty="0"/>
            <a:t>20 días hábiles para emprender acciones contra el despido</a:t>
          </a:r>
        </a:p>
      </dgm:t>
    </dgm:pt>
    <dgm:pt modelId="{D8A78BC5-060C-4A97-B944-1274086DD835}" type="parTrans" cxnId="{7E22BE9F-2728-4E93-8C80-246D5C2472E0}">
      <dgm:prSet/>
      <dgm:spPr/>
      <dgm:t>
        <a:bodyPr/>
        <a:lstStyle/>
        <a:p>
          <a:endParaRPr lang="es-ES"/>
        </a:p>
      </dgm:t>
    </dgm:pt>
    <dgm:pt modelId="{82181AC1-80E8-4395-BC1E-4E8E14912816}" type="sibTrans" cxnId="{7E22BE9F-2728-4E93-8C80-246D5C2472E0}">
      <dgm:prSet/>
      <dgm:spPr/>
      <dgm:t>
        <a:bodyPr/>
        <a:lstStyle/>
        <a:p>
          <a:endParaRPr lang="es-ES"/>
        </a:p>
      </dgm:t>
    </dgm:pt>
    <dgm:pt modelId="{278E397E-0D8F-4A82-B73B-E6DE820F87A6}">
      <dgm:prSet phldrT="[Texto]"/>
      <dgm:spPr/>
      <dgm:t>
        <a:bodyPr/>
        <a:lstStyle/>
        <a:p>
          <a:r>
            <a:rPr lang="es-ES" dirty="0"/>
            <a:t>El procedimiento se inicia con una papeleta de conciliación en el Servicio de Conciliación de la provincia. (SMAC) </a:t>
          </a:r>
        </a:p>
      </dgm:t>
    </dgm:pt>
    <dgm:pt modelId="{4DB1197D-E29F-4966-87C1-5D2333DDB6C6}" type="parTrans" cxnId="{5D1E6343-68FA-4A6E-9CB6-CB8796AC95E1}">
      <dgm:prSet/>
      <dgm:spPr/>
      <dgm:t>
        <a:bodyPr/>
        <a:lstStyle/>
        <a:p>
          <a:endParaRPr lang="es-ES"/>
        </a:p>
      </dgm:t>
    </dgm:pt>
    <dgm:pt modelId="{0C627BB2-6D65-4B73-9FEA-C4B17D458B09}" type="sibTrans" cxnId="{5D1E6343-68FA-4A6E-9CB6-CB8796AC95E1}">
      <dgm:prSet/>
      <dgm:spPr/>
      <dgm:t>
        <a:bodyPr/>
        <a:lstStyle/>
        <a:p>
          <a:endParaRPr lang="es-ES"/>
        </a:p>
      </dgm:t>
    </dgm:pt>
    <dgm:pt modelId="{2B0D62BE-BDC6-4E4B-BC81-2DCD4E96935B}">
      <dgm:prSet phldrT="[Texto]"/>
      <dgm:spPr/>
      <dgm:t>
        <a:bodyPr/>
        <a:lstStyle/>
        <a:p>
          <a:r>
            <a:rPr lang="es-ES" dirty="0"/>
            <a:t>En este Servicio se intentará que las partes lleguen a un acuerdo. Si lo hay, el proceso termina.</a:t>
          </a:r>
        </a:p>
      </dgm:t>
    </dgm:pt>
    <dgm:pt modelId="{524ED3EF-B928-4C0A-8427-A7865244FFA4}" type="parTrans" cxnId="{F02D62A5-5D6D-4744-98E9-7352227DD913}">
      <dgm:prSet/>
      <dgm:spPr/>
      <dgm:t>
        <a:bodyPr/>
        <a:lstStyle/>
        <a:p>
          <a:endParaRPr lang="es-ES"/>
        </a:p>
      </dgm:t>
    </dgm:pt>
    <dgm:pt modelId="{470DF7FE-FA99-4F23-90EC-EC2C24E02948}" type="sibTrans" cxnId="{F02D62A5-5D6D-4744-98E9-7352227DD913}">
      <dgm:prSet/>
      <dgm:spPr/>
      <dgm:t>
        <a:bodyPr/>
        <a:lstStyle/>
        <a:p>
          <a:endParaRPr lang="es-ES"/>
        </a:p>
      </dgm:t>
    </dgm:pt>
    <dgm:pt modelId="{3E468D85-E34C-4514-85E7-8A1C954E82AE}">
      <dgm:prSet phldrT="[Texto]"/>
      <dgm:spPr/>
      <dgm:t>
        <a:bodyPr/>
        <a:lstStyle/>
        <a:p>
          <a:r>
            <a:rPr lang="es-ES" dirty="0"/>
            <a:t>Si no hay acuerdo, se presenta demanda por despido en el Juzgado de lo Social. Antes de celebrarse el juicio, el juez, intentará nuevamente que las partes leguen a un acuerdo.</a:t>
          </a:r>
        </a:p>
      </dgm:t>
    </dgm:pt>
    <dgm:pt modelId="{F310D2F5-6451-4AAB-A46F-B7C0F5841917}" type="parTrans" cxnId="{C2D2DB3E-DCE9-4FB3-9A1D-917446D766CD}">
      <dgm:prSet/>
      <dgm:spPr/>
      <dgm:t>
        <a:bodyPr/>
        <a:lstStyle/>
        <a:p>
          <a:endParaRPr lang="es-ES"/>
        </a:p>
      </dgm:t>
    </dgm:pt>
    <dgm:pt modelId="{05570CFC-4F63-4146-81C7-C1BFCCC20D15}" type="sibTrans" cxnId="{C2D2DB3E-DCE9-4FB3-9A1D-917446D766CD}">
      <dgm:prSet/>
      <dgm:spPr/>
      <dgm:t>
        <a:bodyPr/>
        <a:lstStyle/>
        <a:p>
          <a:endParaRPr lang="es-ES"/>
        </a:p>
      </dgm:t>
    </dgm:pt>
    <dgm:pt modelId="{8B6B25AB-A2DB-48E9-9AC3-B78A278A0506}">
      <dgm:prSet phldrT="[Texto]"/>
      <dgm:spPr/>
      <dgm:t>
        <a:bodyPr/>
        <a:lstStyle/>
        <a:p>
          <a:r>
            <a:rPr lang="es-ES" dirty="0"/>
            <a:t>Sin acuerdo, se celebrará el juicio</a:t>
          </a:r>
        </a:p>
      </dgm:t>
    </dgm:pt>
    <dgm:pt modelId="{F9CF1BE6-2A5A-4E79-BDBD-37FFDC8BB2B9}" type="parTrans" cxnId="{B9A5133B-AF0B-4477-8AB3-05E73C14A938}">
      <dgm:prSet/>
      <dgm:spPr/>
      <dgm:t>
        <a:bodyPr/>
        <a:lstStyle/>
        <a:p>
          <a:endParaRPr lang="es-ES"/>
        </a:p>
      </dgm:t>
    </dgm:pt>
    <dgm:pt modelId="{34DD61E2-5CD2-489F-8393-EFD190EE7532}" type="sibTrans" cxnId="{B9A5133B-AF0B-4477-8AB3-05E73C14A938}">
      <dgm:prSet/>
      <dgm:spPr/>
      <dgm:t>
        <a:bodyPr/>
        <a:lstStyle/>
        <a:p>
          <a:endParaRPr lang="es-ES"/>
        </a:p>
      </dgm:t>
    </dgm:pt>
    <dgm:pt modelId="{2664455D-76C4-48A9-8DBE-6E73E4F4A509}" type="pres">
      <dgm:prSet presAssocID="{9EF33F28-8A6C-4DDC-9210-04B48A7DD065}" presName="linearFlow" presStyleCnt="0">
        <dgm:presLayoutVars>
          <dgm:dir/>
          <dgm:resizeHandles val="exact"/>
        </dgm:presLayoutVars>
      </dgm:prSet>
      <dgm:spPr/>
    </dgm:pt>
    <dgm:pt modelId="{E9AEE1BD-9DB3-4409-8E20-5514D93D2318}" type="pres">
      <dgm:prSet presAssocID="{575FCBD9-5837-4FCB-A1D1-F5D595FEA8E3}" presName="composite" presStyleCnt="0"/>
      <dgm:spPr/>
    </dgm:pt>
    <dgm:pt modelId="{9C83C962-5C5F-487F-AE8B-D695E6CACA5A}" type="pres">
      <dgm:prSet presAssocID="{575FCBD9-5837-4FCB-A1D1-F5D595FEA8E3}" presName="imgShp" presStyleLbl="fgImgPlace1" presStyleIdx="0" presStyleCnt="6"/>
      <dgm:spPr>
        <a:blipFill rotWithShape="1">
          <a:blip xmlns:r="http://schemas.openxmlformats.org/officeDocument/2006/relationships" r:embed="rId1"/>
          <a:srcRect/>
          <a:stretch>
            <a:fillRect l="-50000" r="-50000"/>
          </a:stretch>
        </a:blipFill>
      </dgm:spPr>
    </dgm:pt>
    <dgm:pt modelId="{C3477E83-3F8A-4624-ADE2-DD411D42970A}" type="pres">
      <dgm:prSet presAssocID="{575FCBD9-5837-4FCB-A1D1-F5D595FEA8E3}" presName="txShp" presStyleLbl="node1" presStyleIdx="0" presStyleCnt="6">
        <dgm:presLayoutVars>
          <dgm:bulletEnabled val="1"/>
        </dgm:presLayoutVars>
      </dgm:prSet>
      <dgm:spPr/>
    </dgm:pt>
    <dgm:pt modelId="{8DBE686C-8D56-4F2C-93BB-5686B57A220A}" type="pres">
      <dgm:prSet presAssocID="{7686FBB5-36F3-493A-970D-69CF47E586C6}" presName="spacing" presStyleCnt="0"/>
      <dgm:spPr/>
    </dgm:pt>
    <dgm:pt modelId="{CC1C4D72-1712-4CD1-AF14-306F7EA5C0CE}" type="pres">
      <dgm:prSet presAssocID="{23135DF2-E427-44B3-82C3-13B89F4AD29E}" presName="composite" presStyleCnt="0"/>
      <dgm:spPr/>
    </dgm:pt>
    <dgm:pt modelId="{DDDCA42C-4BC3-402E-A3D7-71CD7B9BD712}" type="pres">
      <dgm:prSet presAssocID="{23135DF2-E427-44B3-82C3-13B89F4AD29E}" presName="imgShp" presStyleLbl="fgImgPlace1" presStyleIdx="1" presStyleCnt="6"/>
      <dgm:spPr>
        <a:blipFill rotWithShape="1">
          <a:blip xmlns:r="http://schemas.openxmlformats.org/officeDocument/2006/relationships" r:embed="rId2"/>
          <a:srcRect/>
          <a:stretch>
            <a:fillRect t="-1000" b="-1000"/>
          </a:stretch>
        </a:blipFill>
      </dgm:spPr>
    </dgm:pt>
    <dgm:pt modelId="{6478F647-3343-4C6B-86A9-1BE81C011388}" type="pres">
      <dgm:prSet presAssocID="{23135DF2-E427-44B3-82C3-13B89F4AD29E}" presName="txShp" presStyleLbl="node1" presStyleIdx="1" presStyleCnt="6">
        <dgm:presLayoutVars>
          <dgm:bulletEnabled val="1"/>
        </dgm:presLayoutVars>
      </dgm:prSet>
      <dgm:spPr/>
    </dgm:pt>
    <dgm:pt modelId="{11F7F114-5EAC-411C-AE0F-8811AA1D0CA3}" type="pres">
      <dgm:prSet presAssocID="{82181AC1-80E8-4395-BC1E-4E8E14912816}" presName="spacing" presStyleCnt="0"/>
      <dgm:spPr/>
    </dgm:pt>
    <dgm:pt modelId="{B78C90A1-94F4-4C27-A7C9-3D56423D0862}" type="pres">
      <dgm:prSet presAssocID="{278E397E-0D8F-4A82-B73B-E6DE820F87A6}" presName="composite" presStyleCnt="0"/>
      <dgm:spPr/>
    </dgm:pt>
    <dgm:pt modelId="{CD8AE3D1-8A08-4232-B087-9DE80CC1F2E0}" type="pres">
      <dgm:prSet presAssocID="{278E397E-0D8F-4A82-B73B-E6DE820F87A6}" presName="imgShp" presStyleLbl="fgImgPlace1" presStyleIdx="2" presStyleCnt="6"/>
      <dgm:spPr>
        <a:blipFill rotWithShape="1">
          <a:blip xmlns:r="http://schemas.openxmlformats.org/officeDocument/2006/relationships" r:embed="rId3"/>
          <a:srcRect/>
          <a:stretch>
            <a:fillRect l="-9000" r="-9000"/>
          </a:stretch>
        </a:blipFill>
      </dgm:spPr>
    </dgm:pt>
    <dgm:pt modelId="{300216FE-6271-4973-A351-1295D0790189}" type="pres">
      <dgm:prSet presAssocID="{278E397E-0D8F-4A82-B73B-E6DE820F87A6}" presName="txShp" presStyleLbl="node1" presStyleIdx="2" presStyleCnt="6">
        <dgm:presLayoutVars>
          <dgm:bulletEnabled val="1"/>
        </dgm:presLayoutVars>
      </dgm:prSet>
      <dgm:spPr/>
    </dgm:pt>
    <dgm:pt modelId="{38F74AEC-8D9C-4491-9333-C30BF27678B4}" type="pres">
      <dgm:prSet presAssocID="{0C627BB2-6D65-4B73-9FEA-C4B17D458B09}" presName="spacing" presStyleCnt="0"/>
      <dgm:spPr/>
    </dgm:pt>
    <dgm:pt modelId="{A0D01E4B-CC83-4386-9E80-60FE85D13A04}" type="pres">
      <dgm:prSet presAssocID="{2B0D62BE-BDC6-4E4B-BC81-2DCD4E96935B}" presName="composite" presStyleCnt="0"/>
      <dgm:spPr/>
    </dgm:pt>
    <dgm:pt modelId="{6BF09A0C-AB45-4FAB-8DDD-81543224900E}" type="pres">
      <dgm:prSet presAssocID="{2B0D62BE-BDC6-4E4B-BC81-2DCD4E96935B}" presName="imgShp" presStyleLbl="fgImgPlace1" presStyleIdx="3" presStyleCnt="6"/>
      <dgm:spPr>
        <a:blipFill rotWithShape="1">
          <a:blip xmlns:r="http://schemas.openxmlformats.org/officeDocument/2006/relationships" r:embed="rId4"/>
          <a:srcRect/>
          <a:stretch>
            <a:fillRect l="-37000" r="-37000"/>
          </a:stretch>
        </a:blipFill>
      </dgm:spPr>
    </dgm:pt>
    <dgm:pt modelId="{A8EAFE27-4B91-4F75-BBF2-7482834E3F72}" type="pres">
      <dgm:prSet presAssocID="{2B0D62BE-BDC6-4E4B-BC81-2DCD4E96935B}" presName="txShp" presStyleLbl="node1" presStyleIdx="3" presStyleCnt="6">
        <dgm:presLayoutVars>
          <dgm:bulletEnabled val="1"/>
        </dgm:presLayoutVars>
      </dgm:prSet>
      <dgm:spPr/>
    </dgm:pt>
    <dgm:pt modelId="{C38610C5-AEA6-4BBA-B4E5-801FC4ACE1E1}" type="pres">
      <dgm:prSet presAssocID="{470DF7FE-FA99-4F23-90EC-EC2C24E02948}" presName="spacing" presStyleCnt="0"/>
      <dgm:spPr/>
    </dgm:pt>
    <dgm:pt modelId="{9D6A9B62-B064-49E6-9384-5BBB7D887109}" type="pres">
      <dgm:prSet presAssocID="{3E468D85-E34C-4514-85E7-8A1C954E82AE}" presName="composite" presStyleCnt="0"/>
      <dgm:spPr/>
    </dgm:pt>
    <dgm:pt modelId="{7A7D0348-BEF4-48DB-9F57-046AE5EA5AF5}" type="pres">
      <dgm:prSet presAssocID="{3E468D85-E34C-4514-85E7-8A1C954E82AE}" presName="imgShp" presStyleLbl="fgImgPlace1" presStyleIdx="4" presStyleCnt="6"/>
      <dgm:spPr>
        <a:blipFill rotWithShape="1">
          <a:blip xmlns:r="http://schemas.openxmlformats.org/officeDocument/2006/relationships" r:embed="rId5"/>
          <a:srcRect/>
          <a:stretch>
            <a:fillRect l="-3000" r="-3000"/>
          </a:stretch>
        </a:blipFill>
      </dgm:spPr>
    </dgm:pt>
    <dgm:pt modelId="{224D0B85-6F3B-4C8D-B10A-C8E6E92C0151}" type="pres">
      <dgm:prSet presAssocID="{3E468D85-E34C-4514-85E7-8A1C954E82AE}" presName="txShp" presStyleLbl="node1" presStyleIdx="4" presStyleCnt="6">
        <dgm:presLayoutVars>
          <dgm:bulletEnabled val="1"/>
        </dgm:presLayoutVars>
      </dgm:prSet>
      <dgm:spPr/>
    </dgm:pt>
    <dgm:pt modelId="{90C5F4E6-08FE-4007-A0FC-FC7E860507D4}" type="pres">
      <dgm:prSet presAssocID="{05570CFC-4F63-4146-81C7-C1BFCCC20D15}" presName="spacing" presStyleCnt="0"/>
      <dgm:spPr/>
    </dgm:pt>
    <dgm:pt modelId="{C62F2B83-5EB6-48E1-A14C-E64349B0A831}" type="pres">
      <dgm:prSet presAssocID="{8B6B25AB-A2DB-48E9-9AC3-B78A278A0506}" presName="composite" presStyleCnt="0"/>
      <dgm:spPr/>
    </dgm:pt>
    <dgm:pt modelId="{51E78E80-E6EB-489D-9B9E-4BFC9704C067}" type="pres">
      <dgm:prSet presAssocID="{8B6B25AB-A2DB-48E9-9AC3-B78A278A0506}" presName="imgShp" presStyleLbl="fgImgPlace1" presStyleIdx="5" presStyleCnt="6"/>
      <dgm:spPr>
        <a:blipFill rotWithShape="1">
          <a:blip xmlns:r="http://schemas.openxmlformats.org/officeDocument/2006/relationships" r:embed="rId6"/>
          <a:srcRect/>
          <a:stretch>
            <a:fillRect l="-26000" r="-26000"/>
          </a:stretch>
        </a:blipFill>
      </dgm:spPr>
    </dgm:pt>
    <dgm:pt modelId="{D5D24165-FFBB-4D81-BD8A-D4E149D2CEBF}" type="pres">
      <dgm:prSet presAssocID="{8B6B25AB-A2DB-48E9-9AC3-B78A278A0506}" presName="txShp" presStyleLbl="node1" presStyleIdx="5" presStyleCnt="6">
        <dgm:presLayoutVars>
          <dgm:bulletEnabled val="1"/>
        </dgm:presLayoutVars>
      </dgm:prSet>
      <dgm:spPr/>
    </dgm:pt>
  </dgm:ptLst>
  <dgm:cxnLst>
    <dgm:cxn modelId="{4A0A9C09-3959-4573-B0E5-01EF42F99F06}" type="presOf" srcId="{278E397E-0D8F-4A82-B73B-E6DE820F87A6}" destId="{300216FE-6271-4973-A351-1295D0790189}" srcOrd="0" destOrd="0" presId="urn:microsoft.com/office/officeart/2005/8/layout/vList3"/>
    <dgm:cxn modelId="{C2601616-D40F-44BD-8747-30C0C9E016CF}" type="presOf" srcId="{575FCBD9-5837-4FCB-A1D1-F5D595FEA8E3}" destId="{C3477E83-3F8A-4624-ADE2-DD411D42970A}" srcOrd="0" destOrd="0" presId="urn:microsoft.com/office/officeart/2005/8/layout/vList3"/>
    <dgm:cxn modelId="{1CABD926-CECD-47CC-8571-69F99272B5B3}" type="presOf" srcId="{23135DF2-E427-44B3-82C3-13B89F4AD29E}" destId="{6478F647-3343-4C6B-86A9-1BE81C011388}" srcOrd="0" destOrd="0" presId="urn:microsoft.com/office/officeart/2005/8/layout/vList3"/>
    <dgm:cxn modelId="{B9A5133B-AF0B-4477-8AB3-05E73C14A938}" srcId="{9EF33F28-8A6C-4DDC-9210-04B48A7DD065}" destId="{8B6B25AB-A2DB-48E9-9AC3-B78A278A0506}" srcOrd="5" destOrd="0" parTransId="{F9CF1BE6-2A5A-4E79-BDBD-37FFDC8BB2B9}" sibTransId="{34DD61E2-5CD2-489F-8393-EFD190EE7532}"/>
    <dgm:cxn modelId="{C2D2DB3E-DCE9-4FB3-9A1D-917446D766CD}" srcId="{9EF33F28-8A6C-4DDC-9210-04B48A7DD065}" destId="{3E468D85-E34C-4514-85E7-8A1C954E82AE}" srcOrd="4" destOrd="0" parTransId="{F310D2F5-6451-4AAB-A46F-B7C0F5841917}" sibTransId="{05570CFC-4F63-4146-81C7-C1BFCCC20D15}"/>
    <dgm:cxn modelId="{5D1E6343-68FA-4A6E-9CB6-CB8796AC95E1}" srcId="{9EF33F28-8A6C-4DDC-9210-04B48A7DD065}" destId="{278E397E-0D8F-4A82-B73B-E6DE820F87A6}" srcOrd="2" destOrd="0" parTransId="{4DB1197D-E29F-4966-87C1-5D2333DDB6C6}" sibTransId="{0C627BB2-6D65-4B73-9FEA-C4B17D458B09}"/>
    <dgm:cxn modelId="{2EADD052-D133-488A-B869-90BA79FB7A46}" srcId="{9EF33F28-8A6C-4DDC-9210-04B48A7DD065}" destId="{575FCBD9-5837-4FCB-A1D1-F5D595FEA8E3}" srcOrd="0" destOrd="0" parTransId="{D7F932A6-326B-4D5F-8C90-70252DF09D73}" sibTransId="{7686FBB5-36F3-493A-970D-69CF47E586C6}"/>
    <dgm:cxn modelId="{CEE20353-7938-465E-BA38-8FF37CD00473}" type="presOf" srcId="{8B6B25AB-A2DB-48E9-9AC3-B78A278A0506}" destId="{D5D24165-FFBB-4D81-BD8A-D4E149D2CEBF}" srcOrd="0" destOrd="0" presId="urn:microsoft.com/office/officeart/2005/8/layout/vList3"/>
    <dgm:cxn modelId="{E599E292-2B21-46C8-B8BB-AF894D249083}" type="presOf" srcId="{3E468D85-E34C-4514-85E7-8A1C954E82AE}" destId="{224D0B85-6F3B-4C8D-B10A-C8E6E92C0151}" srcOrd="0" destOrd="0" presId="urn:microsoft.com/office/officeart/2005/8/layout/vList3"/>
    <dgm:cxn modelId="{7E22BE9F-2728-4E93-8C80-246D5C2472E0}" srcId="{9EF33F28-8A6C-4DDC-9210-04B48A7DD065}" destId="{23135DF2-E427-44B3-82C3-13B89F4AD29E}" srcOrd="1" destOrd="0" parTransId="{D8A78BC5-060C-4A97-B944-1274086DD835}" sibTransId="{82181AC1-80E8-4395-BC1E-4E8E14912816}"/>
    <dgm:cxn modelId="{F02D62A5-5D6D-4744-98E9-7352227DD913}" srcId="{9EF33F28-8A6C-4DDC-9210-04B48A7DD065}" destId="{2B0D62BE-BDC6-4E4B-BC81-2DCD4E96935B}" srcOrd="3" destOrd="0" parTransId="{524ED3EF-B928-4C0A-8427-A7865244FFA4}" sibTransId="{470DF7FE-FA99-4F23-90EC-EC2C24E02948}"/>
    <dgm:cxn modelId="{42D2D1C9-27CC-43AD-83EB-104987092C5A}" type="presOf" srcId="{2B0D62BE-BDC6-4E4B-BC81-2DCD4E96935B}" destId="{A8EAFE27-4B91-4F75-BBF2-7482834E3F72}" srcOrd="0" destOrd="0" presId="urn:microsoft.com/office/officeart/2005/8/layout/vList3"/>
    <dgm:cxn modelId="{8606D6D6-5D19-4C94-BB67-7C5D0F1ED781}" type="presOf" srcId="{9EF33F28-8A6C-4DDC-9210-04B48A7DD065}" destId="{2664455D-76C4-48A9-8DBE-6E73E4F4A509}" srcOrd="0" destOrd="0" presId="urn:microsoft.com/office/officeart/2005/8/layout/vList3"/>
    <dgm:cxn modelId="{D1752E14-9234-4400-A21E-A947804071F6}" type="presParOf" srcId="{2664455D-76C4-48A9-8DBE-6E73E4F4A509}" destId="{E9AEE1BD-9DB3-4409-8E20-5514D93D2318}" srcOrd="0" destOrd="0" presId="urn:microsoft.com/office/officeart/2005/8/layout/vList3"/>
    <dgm:cxn modelId="{8C6CE96A-5862-4C90-88C1-F3D4E6F49516}" type="presParOf" srcId="{E9AEE1BD-9DB3-4409-8E20-5514D93D2318}" destId="{9C83C962-5C5F-487F-AE8B-D695E6CACA5A}" srcOrd="0" destOrd="0" presId="urn:microsoft.com/office/officeart/2005/8/layout/vList3"/>
    <dgm:cxn modelId="{89A0B4D5-05FB-4B4D-A866-6BF132303C35}" type="presParOf" srcId="{E9AEE1BD-9DB3-4409-8E20-5514D93D2318}" destId="{C3477E83-3F8A-4624-ADE2-DD411D42970A}" srcOrd="1" destOrd="0" presId="urn:microsoft.com/office/officeart/2005/8/layout/vList3"/>
    <dgm:cxn modelId="{198AE49D-F81A-4120-98D9-CEA5E627C9CB}" type="presParOf" srcId="{2664455D-76C4-48A9-8DBE-6E73E4F4A509}" destId="{8DBE686C-8D56-4F2C-93BB-5686B57A220A}" srcOrd="1" destOrd="0" presId="urn:microsoft.com/office/officeart/2005/8/layout/vList3"/>
    <dgm:cxn modelId="{B68FAD27-BE22-4AE6-BEA2-5354A69FFAF5}" type="presParOf" srcId="{2664455D-76C4-48A9-8DBE-6E73E4F4A509}" destId="{CC1C4D72-1712-4CD1-AF14-306F7EA5C0CE}" srcOrd="2" destOrd="0" presId="urn:microsoft.com/office/officeart/2005/8/layout/vList3"/>
    <dgm:cxn modelId="{4C66AEA0-396D-4188-8476-B6B0D60F1001}" type="presParOf" srcId="{CC1C4D72-1712-4CD1-AF14-306F7EA5C0CE}" destId="{DDDCA42C-4BC3-402E-A3D7-71CD7B9BD712}" srcOrd="0" destOrd="0" presId="urn:microsoft.com/office/officeart/2005/8/layout/vList3"/>
    <dgm:cxn modelId="{C9F0E42E-195A-404B-87A2-7182202BE161}" type="presParOf" srcId="{CC1C4D72-1712-4CD1-AF14-306F7EA5C0CE}" destId="{6478F647-3343-4C6B-86A9-1BE81C011388}" srcOrd="1" destOrd="0" presId="urn:microsoft.com/office/officeart/2005/8/layout/vList3"/>
    <dgm:cxn modelId="{88D0E640-82F3-4073-812D-666F5D818488}" type="presParOf" srcId="{2664455D-76C4-48A9-8DBE-6E73E4F4A509}" destId="{11F7F114-5EAC-411C-AE0F-8811AA1D0CA3}" srcOrd="3" destOrd="0" presId="urn:microsoft.com/office/officeart/2005/8/layout/vList3"/>
    <dgm:cxn modelId="{86F3628F-95C9-41BA-AA19-39D5E44D8959}" type="presParOf" srcId="{2664455D-76C4-48A9-8DBE-6E73E4F4A509}" destId="{B78C90A1-94F4-4C27-A7C9-3D56423D0862}" srcOrd="4" destOrd="0" presId="urn:microsoft.com/office/officeart/2005/8/layout/vList3"/>
    <dgm:cxn modelId="{BAE98C8B-499A-42F3-BE83-374DA16BDB98}" type="presParOf" srcId="{B78C90A1-94F4-4C27-A7C9-3D56423D0862}" destId="{CD8AE3D1-8A08-4232-B087-9DE80CC1F2E0}" srcOrd="0" destOrd="0" presId="urn:microsoft.com/office/officeart/2005/8/layout/vList3"/>
    <dgm:cxn modelId="{12003F7B-4FEF-4E3F-BB27-E3684BFA7C3F}" type="presParOf" srcId="{B78C90A1-94F4-4C27-A7C9-3D56423D0862}" destId="{300216FE-6271-4973-A351-1295D0790189}" srcOrd="1" destOrd="0" presId="urn:microsoft.com/office/officeart/2005/8/layout/vList3"/>
    <dgm:cxn modelId="{E5B57F1D-D0BA-45C0-9F80-923A1D4D16B3}" type="presParOf" srcId="{2664455D-76C4-48A9-8DBE-6E73E4F4A509}" destId="{38F74AEC-8D9C-4491-9333-C30BF27678B4}" srcOrd="5" destOrd="0" presId="urn:microsoft.com/office/officeart/2005/8/layout/vList3"/>
    <dgm:cxn modelId="{CCB47598-96BF-4924-8058-248DA026A210}" type="presParOf" srcId="{2664455D-76C4-48A9-8DBE-6E73E4F4A509}" destId="{A0D01E4B-CC83-4386-9E80-60FE85D13A04}" srcOrd="6" destOrd="0" presId="urn:microsoft.com/office/officeart/2005/8/layout/vList3"/>
    <dgm:cxn modelId="{2B089D11-93E3-4AAB-99F3-1F58465DB22F}" type="presParOf" srcId="{A0D01E4B-CC83-4386-9E80-60FE85D13A04}" destId="{6BF09A0C-AB45-4FAB-8DDD-81543224900E}" srcOrd="0" destOrd="0" presId="urn:microsoft.com/office/officeart/2005/8/layout/vList3"/>
    <dgm:cxn modelId="{520474B4-F26F-42C3-B14A-0930294624E0}" type="presParOf" srcId="{A0D01E4B-CC83-4386-9E80-60FE85D13A04}" destId="{A8EAFE27-4B91-4F75-BBF2-7482834E3F72}" srcOrd="1" destOrd="0" presId="urn:microsoft.com/office/officeart/2005/8/layout/vList3"/>
    <dgm:cxn modelId="{9B6D5676-9DFF-41E4-B93A-EC1233BE3F87}" type="presParOf" srcId="{2664455D-76C4-48A9-8DBE-6E73E4F4A509}" destId="{C38610C5-AEA6-4BBA-B4E5-801FC4ACE1E1}" srcOrd="7" destOrd="0" presId="urn:microsoft.com/office/officeart/2005/8/layout/vList3"/>
    <dgm:cxn modelId="{002C159C-CDFC-4DFA-9F4D-CD2ABB045E8E}" type="presParOf" srcId="{2664455D-76C4-48A9-8DBE-6E73E4F4A509}" destId="{9D6A9B62-B064-49E6-9384-5BBB7D887109}" srcOrd="8" destOrd="0" presId="urn:microsoft.com/office/officeart/2005/8/layout/vList3"/>
    <dgm:cxn modelId="{42764606-B4FB-49E4-83CB-F98211B925DF}" type="presParOf" srcId="{9D6A9B62-B064-49E6-9384-5BBB7D887109}" destId="{7A7D0348-BEF4-48DB-9F57-046AE5EA5AF5}" srcOrd="0" destOrd="0" presId="urn:microsoft.com/office/officeart/2005/8/layout/vList3"/>
    <dgm:cxn modelId="{42FC01F6-9F87-4207-9494-7A9C241482CA}" type="presParOf" srcId="{9D6A9B62-B064-49E6-9384-5BBB7D887109}" destId="{224D0B85-6F3B-4C8D-B10A-C8E6E92C0151}" srcOrd="1" destOrd="0" presId="urn:microsoft.com/office/officeart/2005/8/layout/vList3"/>
    <dgm:cxn modelId="{7CF7C0AC-D9B8-43C9-988E-CF47BC70362E}" type="presParOf" srcId="{2664455D-76C4-48A9-8DBE-6E73E4F4A509}" destId="{90C5F4E6-08FE-4007-A0FC-FC7E860507D4}" srcOrd="9" destOrd="0" presId="urn:microsoft.com/office/officeart/2005/8/layout/vList3"/>
    <dgm:cxn modelId="{0CF5467D-0B0A-4D1D-9E60-F8FEBF5E1B41}" type="presParOf" srcId="{2664455D-76C4-48A9-8DBE-6E73E4F4A509}" destId="{C62F2B83-5EB6-48E1-A14C-E64349B0A831}" srcOrd="10" destOrd="0" presId="urn:microsoft.com/office/officeart/2005/8/layout/vList3"/>
    <dgm:cxn modelId="{DB2BA8F6-60AF-4CB5-9CCB-1823C4381352}" type="presParOf" srcId="{C62F2B83-5EB6-48E1-A14C-E64349B0A831}" destId="{51E78E80-E6EB-489D-9B9E-4BFC9704C067}" srcOrd="0" destOrd="0" presId="urn:microsoft.com/office/officeart/2005/8/layout/vList3"/>
    <dgm:cxn modelId="{E84D78AF-2A84-451E-8202-CEF49AD4B216}" type="presParOf" srcId="{C62F2B83-5EB6-48E1-A14C-E64349B0A831}" destId="{D5D24165-FFBB-4D81-BD8A-D4E149D2CEB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C473EBA-DFB0-4289-BAF8-31E7427FD8CB}" type="doc">
      <dgm:prSet loTypeId="urn:microsoft.com/office/officeart/2005/8/layout/hierarchy1" loCatId="hierarchy" qsTypeId="urn:microsoft.com/office/officeart/2005/8/quickstyle/simple3" qsCatId="simple" csTypeId="urn:microsoft.com/office/officeart/2005/8/colors/colorful3" csCatId="colorful" phldr="1"/>
      <dgm:spPr/>
      <dgm:t>
        <a:bodyPr/>
        <a:lstStyle/>
        <a:p>
          <a:endParaRPr lang="es-ES"/>
        </a:p>
      </dgm:t>
    </dgm:pt>
    <dgm:pt modelId="{225E9EC9-104C-49DA-9053-6E8753FC4CE7}">
      <dgm:prSet phldrT="[Texto]"/>
      <dgm:spPr/>
      <dgm:t>
        <a:bodyPr/>
        <a:lstStyle/>
        <a:p>
          <a:r>
            <a:rPr lang="es-ES" dirty="0"/>
            <a:t>Calificación del despido</a:t>
          </a:r>
        </a:p>
      </dgm:t>
    </dgm:pt>
    <dgm:pt modelId="{3187F3E4-BDE9-4AAC-8D03-CB09B7CBBA7F}" type="parTrans" cxnId="{CCDCF74D-0F4E-407B-A6A0-5C4A9BAC1A44}">
      <dgm:prSet/>
      <dgm:spPr/>
      <dgm:t>
        <a:bodyPr/>
        <a:lstStyle/>
        <a:p>
          <a:endParaRPr lang="es-ES"/>
        </a:p>
      </dgm:t>
    </dgm:pt>
    <dgm:pt modelId="{106001F5-3393-47DA-88FF-78689F340E5A}" type="sibTrans" cxnId="{CCDCF74D-0F4E-407B-A6A0-5C4A9BAC1A44}">
      <dgm:prSet/>
      <dgm:spPr/>
      <dgm:t>
        <a:bodyPr/>
        <a:lstStyle/>
        <a:p>
          <a:endParaRPr lang="es-ES"/>
        </a:p>
      </dgm:t>
    </dgm:pt>
    <dgm:pt modelId="{24EA75DA-C28F-4AB9-8433-36AC42FC247B}">
      <dgm:prSet phldrT="[Texto]"/>
      <dgm:spPr/>
      <dgm:t>
        <a:bodyPr/>
        <a:lstStyle/>
        <a:p>
          <a:r>
            <a:rPr lang="es-ES" dirty="0"/>
            <a:t>Procedente</a:t>
          </a:r>
        </a:p>
      </dgm:t>
    </dgm:pt>
    <dgm:pt modelId="{B30A0C47-458F-4B88-ACDB-2AFBA85D8218}" type="parTrans" cxnId="{8F991521-FEED-44F4-A9A9-CB57A7CC9A81}">
      <dgm:prSet/>
      <dgm:spPr/>
      <dgm:t>
        <a:bodyPr/>
        <a:lstStyle/>
        <a:p>
          <a:endParaRPr lang="es-ES"/>
        </a:p>
      </dgm:t>
    </dgm:pt>
    <dgm:pt modelId="{3040E26A-C23E-45AE-AA97-2E65BBAAC10C}" type="sibTrans" cxnId="{8F991521-FEED-44F4-A9A9-CB57A7CC9A81}">
      <dgm:prSet/>
      <dgm:spPr/>
      <dgm:t>
        <a:bodyPr/>
        <a:lstStyle/>
        <a:p>
          <a:endParaRPr lang="es-ES"/>
        </a:p>
      </dgm:t>
    </dgm:pt>
    <dgm:pt modelId="{F4ADF100-E606-4071-823E-729CF11A650F}">
      <dgm:prSet phldrT="[Texto]"/>
      <dgm:spPr/>
      <dgm:t>
        <a:bodyPr/>
        <a:lstStyle/>
        <a:p>
          <a:r>
            <a:rPr lang="es-ES" dirty="0"/>
            <a:t>Improcedente</a:t>
          </a:r>
        </a:p>
      </dgm:t>
    </dgm:pt>
    <dgm:pt modelId="{E0942742-1649-4A94-BB87-5CF8A3184834}" type="parTrans" cxnId="{805FC39E-0A9C-407A-9178-6EE69924A42A}">
      <dgm:prSet/>
      <dgm:spPr/>
      <dgm:t>
        <a:bodyPr/>
        <a:lstStyle/>
        <a:p>
          <a:endParaRPr lang="es-ES"/>
        </a:p>
      </dgm:t>
    </dgm:pt>
    <dgm:pt modelId="{36C850B1-A7DF-4E47-9B96-D3D0975FAABA}" type="sibTrans" cxnId="{805FC39E-0A9C-407A-9178-6EE69924A42A}">
      <dgm:prSet/>
      <dgm:spPr/>
      <dgm:t>
        <a:bodyPr/>
        <a:lstStyle/>
        <a:p>
          <a:endParaRPr lang="es-ES"/>
        </a:p>
      </dgm:t>
    </dgm:pt>
    <dgm:pt modelId="{44349C73-1BD4-423F-9EB4-28D4A154B5E2}">
      <dgm:prSet phldrT="[Texto]"/>
      <dgm:spPr/>
      <dgm:t>
        <a:bodyPr/>
        <a:lstStyle/>
        <a:p>
          <a:r>
            <a:rPr lang="es-ES" dirty="0"/>
            <a:t>Nulo</a:t>
          </a:r>
        </a:p>
      </dgm:t>
    </dgm:pt>
    <dgm:pt modelId="{F898FE94-A461-4C13-8D21-E1908003F252}" type="parTrans" cxnId="{6DA0EF1F-2107-4092-A1CC-50443547B368}">
      <dgm:prSet/>
      <dgm:spPr/>
      <dgm:t>
        <a:bodyPr/>
        <a:lstStyle/>
        <a:p>
          <a:endParaRPr lang="es-ES"/>
        </a:p>
      </dgm:t>
    </dgm:pt>
    <dgm:pt modelId="{71F6A4D1-2BA3-48E6-B1EC-81BB4DD392ED}" type="sibTrans" cxnId="{6DA0EF1F-2107-4092-A1CC-50443547B368}">
      <dgm:prSet/>
      <dgm:spPr/>
      <dgm:t>
        <a:bodyPr/>
        <a:lstStyle/>
        <a:p>
          <a:endParaRPr lang="es-ES"/>
        </a:p>
      </dgm:t>
    </dgm:pt>
    <dgm:pt modelId="{0F07672D-234A-4338-87E1-E88B8F253EEF}" type="pres">
      <dgm:prSet presAssocID="{4C473EBA-DFB0-4289-BAF8-31E7427FD8CB}" presName="hierChild1" presStyleCnt="0">
        <dgm:presLayoutVars>
          <dgm:chPref val="1"/>
          <dgm:dir/>
          <dgm:animOne val="branch"/>
          <dgm:animLvl val="lvl"/>
          <dgm:resizeHandles/>
        </dgm:presLayoutVars>
      </dgm:prSet>
      <dgm:spPr/>
    </dgm:pt>
    <dgm:pt modelId="{DDDDAC7B-F67E-4370-B231-C4E1FBB33BF9}" type="pres">
      <dgm:prSet presAssocID="{225E9EC9-104C-49DA-9053-6E8753FC4CE7}" presName="hierRoot1" presStyleCnt="0"/>
      <dgm:spPr/>
    </dgm:pt>
    <dgm:pt modelId="{A1A3860B-93C2-4EEE-A5F6-FC6C056B389B}" type="pres">
      <dgm:prSet presAssocID="{225E9EC9-104C-49DA-9053-6E8753FC4CE7}" presName="composite" presStyleCnt="0"/>
      <dgm:spPr/>
    </dgm:pt>
    <dgm:pt modelId="{D3D6B43D-D4B1-496C-8D3E-63C467B6BFB3}" type="pres">
      <dgm:prSet presAssocID="{225E9EC9-104C-49DA-9053-6E8753FC4CE7}" presName="background" presStyleLbl="node0" presStyleIdx="0" presStyleCnt="1"/>
      <dgm:spPr/>
    </dgm:pt>
    <dgm:pt modelId="{EC6E6468-8957-4BCF-AF2F-0231A481EF51}" type="pres">
      <dgm:prSet presAssocID="{225E9EC9-104C-49DA-9053-6E8753FC4CE7}" presName="text" presStyleLbl="fgAcc0" presStyleIdx="0" presStyleCnt="1">
        <dgm:presLayoutVars>
          <dgm:chPref val="3"/>
        </dgm:presLayoutVars>
      </dgm:prSet>
      <dgm:spPr/>
    </dgm:pt>
    <dgm:pt modelId="{443800E5-F867-4506-8786-B441C31642C1}" type="pres">
      <dgm:prSet presAssocID="{225E9EC9-104C-49DA-9053-6E8753FC4CE7}" presName="hierChild2" presStyleCnt="0"/>
      <dgm:spPr/>
    </dgm:pt>
    <dgm:pt modelId="{5ADC36A6-42CA-4980-B5F9-EA61475BFDE6}" type="pres">
      <dgm:prSet presAssocID="{B30A0C47-458F-4B88-ACDB-2AFBA85D8218}" presName="Name10" presStyleLbl="parChTrans1D2" presStyleIdx="0" presStyleCnt="3"/>
      <dgm:spPr/>
    </dgm:pt>
    <dgm:pt modelId="{8EAF7B7E-69E1-4D88-86DF-8347DA17AB88}" type="pres">
      <dgm:prSet presAssocID="{24EA75DA-C28F-4AB9-8433-36AC42FC247B}" presName="hierRoot2" presStyleCnt="0"/>
      <dgm:spPr/>
    </dgm:pt>
    <dgm:pt modelId="{EE7DED57-604D-4A4B-97B7-8825FD8C98CD}" type="pres">
      <dgm:prSet presAssocID="{24EA75DA-C28F-4AB9-8433-36AC42FC247B}" presName="composite2" presStyleCnt="0"/>
      <dgm:spPr/>
    </dgm:pt>
    <dgm:pt modelId="{DD1275C9-A33B-423D-AD74-3FEA5252702C}" type="pres">
      <dgm:prSet presAssocID="{24EA75DA-C28F-4AB9-8433-36AC42FC247B}" presName="background2" presStyleLbl="node2" presStyleIdx="0" presStyleCnt="3"/>
      <dgm:spPr/>
    </dgm:pt>
    <dgm:pt modelId="{476D09CD-9F4D-474D-A90B-FF7E419C2165}" type="pres">
      <dgm:prSet presAssocID="{24EA75DA-C28F-4AB9-8433-36AC42FC247B}" presName="text2" presStyleLbl="fgAcc2" presStyleIdx="0" presStyleCnt="3">
        <dgm:presLayoutVars>
          <dgm:chPref val="3"/>
        </dgm:presLayoutVars>
      </dgm:prSet>
      <dgm:spPr/>
    </dgm:pt>
    <dgm:pt modelId="{F57F0022-EA72-4D6C-9903-A0283A4B965F}" type="pres">
      <dgm:prSet presAssocID="{24EA75DA-C28F-4AB9-8433-36AC42FC247B}" presName="hierChild3" presStyleCnt="0"/>
      <dgm:spPr/>
    </dgm:pt>
    <dgm:pt modelId="{D6C18E66-263B-4811-ADDA-DDBB9F8AC6E2}" type="pres">
      <dgm:prSet presAssocID="{E0942742-1649-4A94-BB87-5CF8A3184834}" presName="Name10" presStyleLbl="parChTrans1D2" presStyleIdx="1" presStyleCnt="3"/>
      <dgm:spPr/>
    </dgm:pt>
    <dgm:pt modelId="{8D471E23-1243-4570-8761-2D0411156F86}" type="pres">
      <dgm:prSet presAssocID="{F4ADF100-E606-4071-823E-729CF11A650F}" presName="hierRoot2" presStyleCnt="0"/>
      <dgm:spPr/>
    </dgm:pt>
    <dgm:pt modelId="{80B0345B-55A1-43FD-BC1E-04114756BEC8}" type="pres">
      <dgm:prSet presAssocID="{F4ADF100-E606-4071-823E-729CF11A650F}" presName="composite2" presStyleCnt="0"/>
      <dgm:spPr/>
    </dgm:pt>
    <dgm:pt modelId="{A224FCE1-F0F8-4E76-BA5F-D9F003453A59}" type="pres">
      <dgm:prSet presAssocID="{F4ADF100-E606-4071-823E-729CF11A650F}" presName="background2" presStyleLbl="node2" presStyleIdx="1" presStyleCnt="3"/>
      <dgm:spPr/>
    </dgm:pt>
    <dgm:pt modelId="{E08E02DC-CC7D-44DF-B10D-135FCA89C585}" type="pres">
      <dgm:prSet presAssocID="{F4ADF100-E606-4071-823E-729CF11A650F}" presName="text2" presStyleLbl="fgAcc2" presStyleIdx="1" presStyleCnt="3">
        <dgm:presLayoutVars>
          <dgm:chPref val="3"/>
        </dgm:presLayoutVars>
      </dgm:prSet>
      <dgm:spPr/>
    </dgm:pt>
    <dgm:pt modelId="{FB0A2BFA-C4D2-44F1-BCD1-75FC18703AC8}" type="pres">
      <dgm:prSet presAssocID="{F4ADF100-E606-4071-823E-729CF11A650F}" presName="hierChild3" presStyleCnt="0"/>
      <dgm:spPr/>
    </dgm:pt>
    <dgm:pt modelId="{2D4BA65D-3498-437D-95AD-DA272EE86299}" type="pres">
      <dgm:prSet presAssocID="{F898FE94-A461-4C13-8D21-E1908003F252}" presName="Name10" presStyleLbl="parChTrans1D2" presStyleIdx="2" presStyleCnt="3"/>
      <dgm:spPr/>
    </dgm:pt>
    <dgm:pt modelId="{DAEAA788-4D54-402E-9C02-0400429B1864}" type="pres">
      <dgm:prSet presAssocID="{44349C73-1BD4-423F-9EB4-28D4A154B5E2}" presName="hierRoot2" presStyleCnt="0"/>
      <dgm:spPr/>
    </dgm:pt>
    <dgm:pt modelId="{66FEB976-2B9E-4DAC-9B57-D9CEA8C13005}" type="pres">
      <dgm:prSet presAssocID="{44349C73-1BD4-423F-9EB4-28D4A154B5E2}" presName="composite2" presStyleCnt="0"/>
      <dgm:spPr/>
    </dgm:pt>
    <dgm:pt modelId="{C304189B-0F3A-4042-8EEA-02304D3276AC}" type="pres">
      <dgm:prSet presAssocID="{44349C73-1BD4-423F-9EB4-28D4A154B5E2}" presName="background2" presStyleLbl="node2" presStyleIdx="2" presStyleCnt="3"/>
      <dgm:spPr/>
    </dgm:pt>
    <dgm:pt modelId="{8764E23C-85D5-434B-B58A-5CB1F863C8D2}" type="pres">
      <dgm:prSet presAssocID="{44349C73-1BD4-423F-9EB4-28D4A154B5E2}" presName="text2" presStyleLbl="fgAcc2" presStyleIdx="2" presStyleCnt="3">
        <dgm:presLayoutVars>
          <dgm:chPref val="3"/>
        </dgm:presLayoutVars>
      </dgm:prSet>
      <dgm:spPr/>
    </dgm:pt>
    <dgm:pt modelId="{968259E1-A01D-4AB7-BA90-D4D7F425EBE0}" type="pres">
      <dgm:prSet presAssocID="{44349C73-1BD4-423F-9EB4-28D4A154B5E2}" presName="hierChild3" presStyleCnt="0"/>
      <dgm:spPr/>
    </dgm:pt>
  </dgm:ptLst>
  <dgm:cxnLst>
    <dgm:cxn modelId="{BD85DA05-C8C2-435D-923A-56396906C53A}" type="presOf" srcId="{225E9EC9-104C-49DA-9053-6E8753FC4CE7}" destId="{EC6E6468-8957-4BCF-AF2F-0231A481EF51}" srcOrd="0" destOrd="0" presId="urn:microsoft.com/office/officeart/2005/8/layout/hierarchy1"/>
    <dgm:cxn modelId="{6DA0EF1F-2107-4092-A1CC-50443547B368}" srcId="{225E9EC9-104C-49DA-9053-6E8753FC4CE7}" destId="{44349C73-1BD4-423F-9EB4-28D4A154B5E2}" srcOrd="2" destOrd="0" parTransId="{F898FE94-A461-4C13-8D21-E1908003F252}" sibTransId="{71F6A4D1-2BA3-48E6-B1EC-81BB4DD392ED}"/>
    <dgm:cxn modelId="{8F991521-FEED-44F4-A9A9-CB57A7CC9A81}" srcId="{225E9EC9-104C-49DA-9053-6E8753FC4CE7}" destId="{24EA75DA-C28F-4AB9-8433-36AC42FC247B}" srcOrd="0" destOrd="0" parTransId="{B30A0C47-458F-4B88-ACDB-2AFBA85D8218}" sibTransId="{3040E26A-C23E-45AE-AA97-2E65BBAAC10C}"/>
    <dgm:cxn modelId="{6915685C-4852-49C6-9F51-2B4ACB8ADBAF}" type="presOf" srcId="{E0942742-1649-4A94-BB87-5CF8A3184834}" destId="{D6C18E66-263B-4811-ADDA-DDBB9F8AC6E2}" srcOrd="0" destOrd="0" presId="urn:microsoft.com/office/officeart/2005/8/layout/hierarchy1"/>
    <dgm:cxn modelId="{4798ED6D-610B-49AD-837B-140C4615EED6}" type="presOf" srcId="{F898FE94-A461-4C13-8D21-E1908003F252}" destId="{2D4BA65D-3498-437D-95AD-DA272EE86299}" srcOrd="0" destOrd="0" presId="urn:microsoft.com/office/officeart/2005/8/layout/hierarchy1"/>
    <dgm:cxn modelId="{CCDCF74D-0F4E-407B-A6A0-5C4A9BAC1A44}" srcId="{4C473EBA-DFB0-4289-BAF8-31E7427FD8CB}" destId="{225E9EC9-104C-49DA-9053-6E8753FC4CE7}" srcOrd="0" destOrd="0" parTransId="{3187F3E4-BDE9-4AAC-8D03-CB09B7CBBA7F}" sibTransId="{106001F5-3393-47DA-88FF-78689F340E5A}"/>
    <dgm:cxn modelId="{F8C0C770-4DAB-4C4F-BA6F-0493515E1D7E}" type="presOf" srcId="{F4ADF100-E606-4071-823E-729CF11A650F}" destId="{E08E02DC-CC7D-44DF-B10D-135FCA89C585}" srcOrd="0" destOrd="0" presId="urn:microsoft.com/office/officeart/2005/8/layout/hierarchy1"/>
    <dgm:cxn modelId="{E4FD9A8C-AFE0-4C11-9B8A-FA78C4E633E0}" type="presOf" srcId="{4C473EBA-DFB0-4289-BAF8-31E7427FD8CB}" destId="{0F07672D-234A-4338-87E1-E88B8F253EEF}" srcOrd="0" destOrd="0" presId="urn:microsoft.com/office/officeart/2005/8/layout/hierarchy1"/>
    <dgm:cxn modelId="{805FC39E-0A9C-407A-9178-6EE69924A42A}" srcId="{225E9EC9-104C-49DA-9053-6E8753FC4CE7}" destId="{F4ADF100-E606-4071-823E-729CF11A650F}" srcOrd="1" destOrd="0" parTransId="{E0942742-1649-4A94-BB87-5CF8A3184834}" sibTransId="{36C850B1-A7DF-4E47-9B96-D3D0975FAABA}"/>
    <dgm:cxn modelId="{D3487DBA-B714-4770-AB4E-AACB1A145D79}" type="presOf" srcId="{24EA75DA-C28F-4AB9-8433-36AC42FC247B}" destId="{476D09CD-9F4D-474D-A90B-FF7E419C2165}" srcOrd="0" destOrd="0" presId="urn:microsoft.com/office/officeart/2005/8/layout/hierarchy1"/>
    <dgm:cxn modelId="{CC9E64D6-2370-43D9-A9A9-A067C1B601D0}" type="presOf" srcId="{B30A0C47-458F-4B88-ACDB-2AFBA85D8218}" destId="{5ADC36A6-42CA-4980-B5F9-EA61475BFDE6}" srcOrd="0" destOrd="0" presId="urn:microsoft.com/office/officeart/2005/8/layout/hierarchy1"/>
    <dgm:cxn modelId="{D0F0D1E8-F11D-4267-87C8-63AC0A4599FD}" type="presOf" srcId="{44349C73-1BD4-423F-9EB4-28D4A154B5E2}" destId="{8764E23C-85D5-434B-B58A-5CB1F863C8D2}" srcOrd="0" destOrd="0" presId="urn:microsoft.com/office/officeart/2005/8/layout/hierarchy1"/>
    <dgm:cxn modelId="{2717E413-53D0-4131-B3CB-8A75C844C433}" type="presParOf" srcId="{0F07672D-234A-4338-87E1-E88B8F253EEF}" destId="{DDDDAC7B-F67E-4370-B231-C4E1FBB33BF9}" srcOrd="0" destOrd="0" presId="urn:microsoft.com/office/officeart/2005/8/layout/hierarchy1"/>
    <dgm:cxn modelId="{A2F64061-228F-4E29-A624-BBA917713BC3}" type="presParOf" srcId="{DDDDAC7B-F67E-4370-B231-C4E1FBB33BF9}" destId="{A1A3860B-93C2-4EEE-A5F6-FC6C056B389B}" srcOrd="0" destOrd="0" presId="urn:microsoft.com/office/officeart/2005/8/layout/hierarchy1"/>
    <dgm:cxn modelId="{3FEBA67D-F897-4BC2-8008-E5E37EE149AA}" type="presParOf" srcId="{A1A3860B-93C2-4EEE-A5F6-FC6C056B389B}" destId="{D3D6B43D-D4B1-496C-8D3E-63C467B6BFB3}" srcOrd="0" destOrd="0" presId="urn:microsoft.com/office/officeart/2005/8/layout/hierarchy1"/>
    <dgm:cxn modelId="{43CF80C1-AC0A-4AE8-AAB6-FCBAF72BB2E1}" type="presParOf" srcId="{A1A3860B-93C2-4EEE-A5F6-FC6C056B389B}" destId="{EC6E6468-8957-4BCF-AF2F-0231A481EF51}" srcOrd="1" destOrd="0" presId="urn:microsoft.com/office/officeart/2005/8/layout/hierarchy1"/>
    <dgm:cxn modelId="{F07A8BE2-7AFE-48E0-97F3-D7948BE1AEDD}" type="presParOf" srcId="{DDDDAC7B-F67E-4370-B231-C4E1FBB33BF9}" destId="{443800E5-F867-4506-8786-B441C31642C1}" srcOrd="1" destOrd="0" presId="urn:microsoft.com/office/officeart/2005/8/layout/hierarchy1"/>
    <dgm:cxn modelId="{2696876C-B848-4B29-8D5B-371E67B2FCDD}" type="presParOf" srcId="{443800E5-F867-4506-8786-B441C31642C1}" destId="{5ADC36A6-42CA-4980-B5F9-EA61475BFDE6}" srcOrd="0" destOrd="0" presId="urn:microsoft.com/office/officeart/2005/8/layout/hierarchy1"/>
    <dgm:cxn modelId="{9EEBC8DD-B359-43FE-945C-7A1DDC35102F}" type="presParOf" srcId="{443800E5-F867-4506-8786-B441C31642C1}" destId="{8EAF7B7E-69E1-4D88-86DF-8347DA17AB88}" srcOrd="1" destOrd="0" presId="urn:microsoft.com/office/officeart/2005/8/layout/hierarchy1"/>
    <dgm:cxn modelId="{E6E553CD-DB94-4663-A43E-D6A37EC670CA}" type="presParOf" srcId="{8EAF7B7E-69E1-4D88-86DF-8347DA17AB88}" destId="{EE7DED57-604D-4A4B-97B7-8825FD8C98CD}" srcOrd="0" destOrd="0" presId="urn:microsoft.com/office/officeart/2005/8/layout/hierarchy1"/>
    <dgm:cxn modelId="{48B5BF58-CA05-44F9-9894-435EC6C2CD13}" type="presParOf" srcId="{EE7DED57-604D-4A4B-97B7-8825FD8C98CD}" destId="{DD1275C9-A33B-423D-AD74-3FEA5252702C}" srcOrd="0" destOrd="0" presId="urn:microsoft.com/office/officeart/2005/8/layout/hierarchy1"/>
    <dgm:cxn modelId="{F90C5238-77CE-4FE5-B528-1AE5ABBC44B2}" type="presParOf" srcId="{EE7DED57-604D-4A4B-97B7-8825FD8C98CD}" destId="{476D09CD-9F4D-474D-A90B-FF7E419C2165}" srcOrd="1" destOrd="0" presId="urn:microsoft.com/office/officeart/2005/8/layout/hierarchy1"/>
    <dgm:cxn modelId="{69C29626-5EE7-457B-BF0B-6DDE8E34E5BA}" type="presParOf" srcId="{8EAF7B7E-69E1-4D88-86DF-8347DA17AB88}" destId="{F57F0022-EA72-4D6C-9903-A0283A4B965F}" srcOrd="1" destOrd="0" presId="urn:microsoft.com/office/officeart/2005/8/layout/hierarchy1"/>
    <dgm:cxn modelId="{1DB4C51F-D453-4EDA-BABF-0A7E7D91A518}" type="presParOf" srcId="{443800E5-F867-4506-8786-B441C31642C1}" destId="{D6C18E66-263B-4811-ADDA-DDBB9F8AC6E2}" srcOrd="2" destOrd="0" presId="urn:microsoft.com/office/officeart/2005/8/layout/hierarchy1"/>
    <dgm:cxn modelId="{F29A5B39-F0A4-43A3-B96D-5B9327508196}" type="presParOf" srcId="{443800E5-F867-4506-8786-B441C31642C1}" destId="{8D471E23-1243-4570-8761-2D0411156F86}" srcOrd="3" destOrd="0" presId="urn:microsoft.com/office/officeart/2005/8/layout/hierarchy1"/>
    <dgm:cxn modelId="{42272728-8824-4E98-AF4F-229F270AF4AB}" type="presParOf" srcId="{8D471E23-1243-4570-8761-2D0411156F86}" destId="{80B0345B-55A1-43FD-BC1E-04114756BEC8}" srcOrd="0" destOrd="0" presId="urn:microsoft.com/office/officeart/2005/8/layout/hierarchy1"/>
    <dgm:cxn modelId="{4DCBD3F0-A97F-4DB2-96E9-2D48403F7386}" type="presParOf" srcId="{80B0345B-55A1-43FD-BC1E-04114756BEC8}" destId="{A224FCE1-F0F8-4E76-BA5F-D9F003453A59}" srcOrd="0" destOrd="0" presId="urn:microsoft.com/office/officeart/2005/8/layout/hierarchy1"/>
    <dgm:cxn modelId="{5D03B6CC-AF2B-49F8-B25F-AC4B79117E8B}" type="presParOf" srcId="{80B0345B-55A1-43FD-BC1E-04114756BEC8}" destId="{E08E02DC-CC7D-44DF-B10D-135FCA89C585}" srcOrd="1" destOrd="0" presId="urn:microsoft.com/office/officeart/2005/8/layout/hierarchy1"/>
    <dgm:cxn modelId="{B0ABB274-8095-4BA4-9615-BF18500405AE}" type="presParOf" srcId="{8D471E23-1243-4570-8761-2D0411156F86}" destId="{FB0A2BFA-C4D2-44F1-BCD1-75FC18703AC8}" srcOrd="1" destOrd="0" presId="urn:microsoft.com/office/officeart/2005/8/layout/hierarchy1"/>
    <dgm:cxn modelId="{3291B383-1E96-4B38-9769-F93F3BE198A1}" type="presParOf" srcId="{443800E5-F867-4506-8786-B441C31642C1}" destId="{2D4BA65D-3498-437D-95AD-DA272EE86299}" srcOrd="4" destOrd="0" presId="urn:microsoft.com/office/officeart/2005/8/layout/hierarchy1"/>
    <dgm:cxn modelId="{62D7838C-79C4-4624-AB73-CBCB13D7489B}" type="presParOf" srcId="{443800E5-F867-4506-8786-B441C31642C1}" destId="{DAEAA788-4D54-402E-9C02-0400429B1864}" srcOrd="5" destOrd="0" presId="urn:microsoft.com/office/officeart/2005/8/layout/hierarchy1"/>
    <dgm:cxn modelId="{6DAFD53A-F673-4CCB-BFC3-C8DCA3D4E6D5}" type="presParOf" srcId="{DAEAA788-4D54-402E-9C02-0400429B1864}" destId="{66FEB976-2B9E-4DAC-9B57-D9CEA8C13005}" srcOrd="0" destOrd="0" presId="urn:microsoft.com/office/officeart/2005/8/layout/hierarchy1"/>
    <dgm:cxn modelId="{A8A7EE8A-667A-4498-BF22-BF2116CD5565}" type="presParOf" srcId="{66FEB976-2B9E-4DAC-9B57-D9CEA8C13005}" destId="{C304189B-0F3A-4042-8EEA-02304D3276AC}" srcOrd="0" destOrd="0" presId="urn:microsoft.com/office/officeart/2005/8/layout/hierarchy1"/>
    <dgm:cxn modelId="{A5CEB0AC-26D5-4F48-94A8-D2083B4E7923}" type="presParOf" srcId="{66FEB976-2B9E-4DAC-9B57-D9CEA8C13005}" destId="{8764E23C-85D5-434B-B58A-5CB1F863C8D2}" srcOrd="1" destOrd="0" presId="urn:microsoft.com/office/officeart/2005/8/layout/hierarchy1"/>
    <dgm:cxn modelId="{2522C6E3-0CC2-4467-9406-53C8B66FA6C5}" type="presParOf" srcId="{DAEAA788-4D54-402E-9C02-0400429B1864}" destId="{968259E1-A01D-4AB7-BA90-D4D7F425EBE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EF6CB1E-BFD9-4108-8355-02299516668C}" type="doc">
      <dgm:prSet loTypeId="urn:microsoft.com/office/officeart/2005/8/layout/lProcess3" loCatId="process" qsTypeId="urn:microsoft.com/office/officeart/2005/8/quickstyle/simple5" qsCatId="simple" csTypeId="urn:microsoft.com/office/officeart/2005/8/colors/colorful1" csCatId="colorful"/>
      <dgm:spPr/>
      <dgm:t>
        <a:bodyPr/>
        <a:lstStyle/>
        <a:p>
          <a:endParaRPr lang="es-ES"/>
        </a:p>
      </dgm:t>
    </dgm:pt>
    <dgm:pt modelId="{527F96CA-EBE5-4D16-AA79-6CDE2A9CE5C0}">
      <dgm:prSet/>
      <dgm:spPr/>
      <dgm:t>
        <a:bodyPr/>
        <a:lstStyle/>
        <a:p>
          <a:pPr rtl="0"/>
          <a:r>
            <a:rPr lang="es-ES" dirty="0"/>
            <a:t>Despido Procedente</a:t>
          </a:r>
        </a:p>
      </dgm:t>
    </dgm:pt>
    <dgm:pt modelId="{A1738143-B484-4700-B5B2-19509954E027}" type="parTrans" cxnId="{21CAA780-AED4-4872-BDE2-DB7311F95B44}">
      <dgm:prSet/>
      <dgm:spPr/>
      <dgm:t>
        <a:bodyPr/>
        <a:lstStyle/>
        <a:p>
          <a:endParaRPr lang="es-ES"/>
        </a:p>
      </dgm:t>
    </dgm:pt>
    <dgm:pt modelId="{A87006B2-B168-47B2-914F-3D012A06BBD3}" type="sibTrans" cxnId="{21CAA780-AED4-4872-BDE2-DB7311F95B44}">
      <dgm:prSet/>
      <dgm:spPr/>
      <dgm:t>
        <a:bodyPr/>
        <a:lstStyle/>
        <a:p>
          <a:endParaRPr lang="es-ES"/>
        </a:p>
      </dgm:t>
    </dgm:pt>
    <dgm:pt modelId="{6D7831A8-1533-4200-9524-AABC48D7B578}">
      <dgm:prSet/>
      <dgm:spPr/>
      <dgm:t>
        <a:bodyPr/>
        <a:lstStyle/>
        <a:p>
          <a:pPr rtl="0"/>
          <a:r>
            <a:rPr lang="es-ES"/>
            <a:t>Se convalida la causa extintiva.</a:t>
          </a:r>
        </a:p>
      </dgm:t>
    </dgm:pt>
    <dgm:pt modelId="{45F74755-0880-4308-BF3B-10DCDD9AD8EA}" type="parTrans" cxnId="{42090449-8881-45A0-A431-3205A125E1B4}">
      <dgm:prSet/>
      <dgm:spPr/>
      <dgm:t>
        <a:bodyPr/>
        <a:lstStyle/>
        <a:p>
          <a:endParaRPr lang="es-ES"/>
        </a:p>
      </dgm:t>
    </dgm:pt>
    <dgm:pt modelId="{72C9796C-8F4A-4750-83E2-4F922913C784}" type="sibTrans" cxnId="{42090449-8881-45A0-A431-3205A125E1B4}">
      <dgm:prSet/>
      <dgm:spPr/>
      <dgm:t>
        <a:bodyPr/>
        <a:lstStyle/>
        <a:p>
          <a:endParaRPr lang="es-ES"/>
        </a:p>
      </dgm:t>
    </dgm:pt>
    <dgm:pt modelId="{9591A959-E6D0-4377-9DF0-EE31449762F7}">
      <dgm:prSet/>
      <dgm:spPr/>
      <dgm:t>
        <a:bodyPr/>
        <a:lstStyle/>
        <a:p>
          <a:pPr rtl="0"/>
          <a:r>
            <a:rPr lang="es-ES"/>
            <a:t>Acreditación de los hechos alegados en la carta de despido.</a:t>
          </a:r>
        </a:p>
      </dgm:t>
    </dgm:pt>
    <dgm:pt modelId="{FE257B4B-ED29-482F-A03A-D1D945F4BC78}" type="parTrans" cxnId="{DC29C386-8D2A-4CEB-9511-5B4C08CB1374}">
      <dgm:prSet/>
      <dgm:spPr/>
      <dgm:t>
        <a:bodyPr/>
        <a:lstStyle/>
        <a:p>
          <a:endParaRPr lang="es-ES"/>
        </a:p>
      </dgm:t>
    </dgm:pt>
    <dgm:pt modelId="{DF437685-5120-4E0D-8C8A-C766E9EC4D32}" type="sibTrans" cxnId="{DC29C386-8D2A-4CEB-9511-5B4C08CB1374}">
      <dgm:prSet/>
      <dgm:spPr/>
      <dgm:t>
        <a:bodyPr/>
        <a:lstStyle/>
        <a:p>
          <a:endParaRPr lang="es-ES"/>
        </a:p>
      </dgm:t>
    </dgm:pt>
    <dgm:pt modelId="{AA19DA15-5C66-454E-AE21-EFE71C5B05BC}">
      <dgm:prSet/>
      <dgm:spPr/>
      <dgm:t>
        <a:bodyPr/>
        <a:lstStyle/>
        <a:p>
          <a:pPr rtl="0"/>
          <a:r>
            <a:rPr lang="es-ES"/>
            <a:t>El trabajador no cobra indemnización por despido.</a:t>
          </a:r>
        </a:p>
      </dgm:t>
    </dgm:pt>
    <dgm:pt modelId="{81EC273F-9B1D-47E6-BD70-AEB48EA3408E}" type="parTrans" cxnId="{D2C01D84-B834-4255-A46A-0263B499C431}">
      <dgm:prSet/>
      <dgm:spPr/>
      <dgm:t>
        <a:bodyPr/>
        <a:lstStyle/>
        <a:p>
          <a:endParaRPr lang="es-ES"/>
        </a:p>
      </dgm:t>
    </dgm:pt>
    <dgm:pt modelId="{B8D4CC7A-0053-4C93-A0B1-00881A287E5D}" type="sibTrans" cxnId="{D2C01D84-B834-4255-A46A-0263B499C431}">
      <dgm:prSet/>
      <dgm:spPr/>
      <dgm:t>
        <a:bodyPr/>
        <a:lstStyle/>
        <a:p>
          <a:endParaRPr lang="es-ES"/>
        </a:p>
      </dgm:t>
    </dgm:pt>
    <dgm:pt modelId="{3C6A2915-32A7-4F6A-B021-2EF945525CFB}" type="pres">
      <dgm:prSet presAssocID="{4EF6CB1E-BFD9-4108-8355-02299516668C}" presName="Name0" presStyleCnt="0">
        <dgm:presLayoutVars>
          <dgm:chPref val="3"/>
          <dgm:dir/>
          <dgm:animLvl val="lvl"/>
          <dgm:resizeHandles/>
        </dgm:presLayoutVars>
      </dgm:prSet>
      <dgm:spPr/>
    </dgm:pt>
    <dgm:pt modelId="{D6ED0033-B69C-4087-BCBD-BFEEE80996FF}" type="pres">
      <dgm:prSet presAssocID="{527F96CA-EBE5-4D16-AA79-6CDE2A9CE5C0}" presName="horFlow" presStyleCnt="0"/>
      <dgm:spPr/>
    </dgm:pt>
    <dgm:pt modelId="{BB88495B-B3CF-4A37-8645-D57A63300A93}" type="pres">
      <dgm:prSet presAssocID="{527F96CA-EBE5-4D16-AA79-6CDE2A9CE5C0}" presName="bigChev" presStyleLbl="node1" presStyleIdx="0" presStyleCnt="1"/>
      <dgm:spPr/>
    </dgm:pt>
    <dgm:pt modelId="{EBCAB5C1-F200-4D3C-834C-5F475010878C}" type="pres">
      <dgm:prSet presAssocID="{45F74755-0880-4308-BF3B-10DCDD9AD8EA}" presName="parTrans" presStyleCnt="0"/>
      <dgm:spPr/>
    </dgm:pt>
    <dgm:pt modelId="{A712BAC3-2A29-4D4A-8A50-4425E6BE938B}" type="pres">
      <dgm:prSet presAssocID="{6D7831A8-1533-4200-9524-AABC48D7B578}" presName="node" presStyleLbl="alignAccFollowNode1" presStyleIdx="0" presStyleCnt="3">
        <dgm:presLayoutVars>
          <dgm:bulletEnabled val="1"/>
        </dgm:presLayoutVars>
      </dgm:prSet>
      <dgm:spPr/>
    </dgm:pt>
    <dgm:pt modelId="{3F69FCDD-C293-4909-9A50-734D34AFFCD1}" type="pres">
      <dgm:prSet presAssocID="{72C9796C-8F4A-4750-83E2-4F922913C784}" presName="sibTrans" presStyleCnt="0"/>
      <dgm:spPr/>
    </dgm:pt>
    <dgm:pt modelId="{06B8F604-CB24-4380-9189-E68E67E132EB}" type="pres">
      <dgm:prSet presAssocID="{9591A959-E6D0-4377-9DF0-EE31449762F7}" presName="node" presStyleLbl="alignAccFollowNode1" presStyleIdx="1" presStyleCnt="3">
        <dgm:presLayoutVars>
          <dgm:bulletEnabled val="1"/>
        </dgm:presLayoutVars>
      </dgm:prSet>
      <dgm:spPr/>
    </dgm:pt>
    <dgm:pt modelId="{67073AF7-3B20-432C-A62C-FAC910EA7BFF}" type="pres">
      <dgm:prSet presAssocID="{DF437685-5120-4E0D-8C8A-C766E9EC4D32}" presName="sibTrans" presStyleCnt="0"/>
      <dgm:spPr/>
    </dgm:pt>
    <dgm:pt modelId="{496148FA-516D-4C5A-8AC8-EB1746C542A9}" type="pres">
      <dgm:prSet presAssocID="{AA19DA15-5C66-454E-AE21-EFE71C5B05BC}" presName="node" presStyleLbl="alignAccFollowNode1" presStyleIdx="2" presStyleCnt="3">
        <dgm:presLayoutVars>
          <dgm:bulletEnabled val="1"/>
        </dgm:presLayoutVars>
      </dgm:prSet>
      <dgm:spPr/>
    </dgm:pt>
  </dgm:ptLst>
  <dgm:cxnLst>
    <dgm:cxn modelId="{5561F93F-0FFC-4186-86B9-BEE11FA84E16}" type="presOf" srcId="{4EF6CB1E-BFD9-4108-8355-02299516668C}" destId="{3C6A2915-32A7-4F6A-B021-2EF945525CFB}" srcOrd="0" destOrd="0" presId="urn:microsoft.com/office/officeart/2005/8/layout/lProcess3"/>
    <dgm:cxn modelId="{42090449-8881-45A0-A431-3205A125E1B4}" srcId="{527F96CA-EBE5-4D16-AA79-6CDE2A9CE5C0}" destId="{6D7831A8-1533-4200-9524-AABC48D7B578}" srcOrd="0" destOrd="0" parTransId="{45F74755-0880-4308-BF3B-10DCDD9AD8EA}" sibTransId="{72C9796C-8F4A-4750-83E2-4F922913C784}"/>
    <dgm:cxn modelId="{75A5437E-FDFD-40E1-B43A-796277A89CAD}" type="presOf" srcId="{6D7831A8-1533-4200-9524-AABC48D7B578}" destId="{A712BAC3-2A29-4D4A-8A50-4425E6BE938B}" srcOrd="0" destOrd="0" presId="urn:microsoft.com/office/officeart/2005/8/layout/lProcess3"/>
    <dgm:cxn modelId="{21CAA780-AED4-4872-BDE2-DB7311F95B44}" srcId="{4EF6CB1E-BFD9-4108-8355-02299516668C}" destId="{527F96CA-EBE5-4D16-AA79-6CDE2A9CE5C0}" srcOrd="0" destOrd="0" parTransId="{A1738143-B484-4700-B5B2-19509954E027}" sibTransId="{A87006B2-B168-47B2-914F-3D012A06BBD3}"/>
    <dgm:cxn modelId="{D2C01D84-B834-4255-A46A-0263B499C431}" srcId="{527F96CA-EBE5-4D16-AA79-6CDE2A9CE5C0}" destId="{AA19DA15-5C66-454E-AE21-EFE71C5B05BC}" srcOrd="2" destOrd="0" parTransId="{81EC273F-9B1D-47E6-BD70-AEB48EA3408E}" sibTransId="{B8D4CC7A-0053-4C93-A0B1-00881A287E5D}"/>
    <dgm:cxn modelId="{DC29C386-8D2A-4CEB-9511-5B4C08CB1374}" srcId="{527F96CA-EBE5-4D16-AA79-6CDE2A9CE5C0}" destId="{9591A959-E6D0-4377-9DF0-EE31449762F7}" srcOrd="1" destOrd="0" parTransId="{FE257B4B-ED29-482F-A03A-D1D945F4BC78}" sibTransId="{DF437685-5120-4E0D-8C8A-C766E9EC4D32}"/>
    <dgm:cxn modelId="{CCCB68AB-DCF2-490D-8600-5204397BE4F1}" type="presOf" srcId="{527F96CA-EBE5-4D16-AA79-6CDE2A9CE5C0}" destId="{BB88495B-B3CF-4A37-8645-D57A63300A93}" srcOrd="0" destOrd="0" presId="urn:microsoft.com/office/officeart/2005/8/layout/lProcess3"/>
    <dgm:cxn modelId="{C4B6FDCF-0082-45A3-A1D0-5F096C71A3A9}" type="presOf" srcId="{AA19DA15-5C66-454E-AE21-EFE71C5B05BC}" destId="{496148FA-516D-4C5A-8AC8-EB1746C542A9}" srcOrd="0" destOrd="0" presId="urn:microsoft.com/office/officeart/2005/8/layout/lProcess3"/>
    <dgm:cxn modelId="{621897D9-71EC-417B-BC54-C0F061CC9A9C}" type="presOf" srcId="{9591A959-E6D0-4377-9DF0-EE31449762F7}" destId="{06B8F604-CB24-4380-9189-E68E67E132EB}" srcOrd="0" destOrd="0" presId="urn:microsoft.com/office/officeart/2005/8/layout/lProcess3"/>
    <dgm:cxn modelId="{EA342448-B917-47CE-A8FC-6148563D36D4}" type="presParOf" srcId="{3C6A2915-32A7-4F6A-B021-2EF945525CFB}" destId="{D6ED0033-B69C-4087-BCBD-BFEEE80996FF}" srcOrd="0" destOrd="0" presId="urn:microsoft.com/office/officeart/2005/8/layout/lProcess3"/>
    <dgm:cxn modelId="{ECEBE328-E151-43F1-B458-E4F629609B9D}" type="presParOf" srcId="{D6ED0033-B69C-4087-BCBD-BFEEE80996FF}" destId="{BB88495B-B3CF-4A37-8645-D57A63300A93}" srcOrd="0" destOrd="0" presId="urn:microsoft.com/office/officeart/2005/8/layout/lProcess3"/>
    <dgm:cxn modelId="{0552A19E-C474-4AD3-AD4B-5BAF6EECF407}" type="presParOf" srcId="{D6ED0033-B69C-4087-BCBD-BFEEE80996FF}" destId="{EBCAB5C1-F200-4D3C-834C-5F475010878C}" srcOrd="1" destOrd="0" presId="urn:microsoft.com/office/officeart/2005/8/layout/lProcess3"/>
    <dgm:cxn modelId="{607F8966-E577-40A2-978D-E1ABB4AE7208}" type="presParOf" srcId="{D6ED0033-B69C-4087-BCBD-BFEEE80996FF}" destId="{A712BAC3-2A29-4D4A-8A50-4425E6BE938B}" srcOrd="2" destOrd="0" presId="urn:microsoft.com/office/officeart/2005/8/layout/lProcess3"/>
    <dgm:cxn modelId="{65C7D387-1001-4990-826B-2F8FE38EA27C}" type="presParOf" srcId="{D6ED0033-B69C-4087-BCBD-BFEEE80996FF}" destId="{3F69FCDD-C293-4909-9A50-734D34AFFCD1}" srcOrd="3" destOrd="0" presId="urn:microsoft.com/office/officeart/2005/8/layout/lProcess3"/>
    <dgm:cxn modelId="{9A293C29-0B89-47EF-B566-3B35A89EEA9E}" type="presParOf" srcId="{D6ED0033-B69C-4087-BCBD-BFEEE80996FF}" destId="{06B8F604-CB24-4380-9189-E68E67E132EB}" srcOrd="4" destOrd="0" presId="urn:microsoft.com/office/officeart/2005/8/layout/lProcess3"/>
    <dgm:cxn modelId="{C9644F67-7395-478D-A6B3-07E412186272}" type="presParOf" srcId="{D6ED0033-B69C-4087-BCBD-BFEEE80996FF}" destId="{67073AF7-3B20-432C-A62C-FAC910EA7BFF}" srcOrd="5" destOrd="0" presId="urn:microsoft.com/office/officeart/2005/8/layout/lProcess3"/>
    <dgm:cxn modelId="{6F6C3664-2FCE-4D31-8934-92A20165EB88}" type="presParOf" srcId="{D6ED0033-B69C-4087-BCBD-BFEEE80996FF}" destId="{496148FA-516D-4C5A-8AC8-EB1746C542A9}"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8E6821-0788-4CEC-94D3-1D82924142D6}" type="doc">
      <dgm:prSet loTypeId="urn:microsoft.com/office/officeart/2005/8/layout/lProcess2" loCatId="list" qsTypeId="urn:microsoft.com/office/officeart/2005/8/quickstyle/simple3" qsCatId="simple" csTypeId="urn:microsoft.com/office/officeart/2005/8/colors/colorful3" csCatId="colorful"/>
      <dgm:spPr/>
      <dgm:t>
        <a:bodyPr/>
        <a:lstStyle/>
        <a:p>
          <a:endParaRPr lang="es-ES"/>
        </a:p>
      </dgm:t>
    </dgm:pt>
    <dgm:pt modelId="{C94ED380-2765-4179-92A2-C406AE34461A}">
      <dgm:prSet/>
      <dgm:spPr/>
      <dgm:t>
        <a:bodyPr/>
        <a:lstStyle/>
        <a:p>
          <a:r>
            <a:rPr lang="es-ES" dirty="0">
              <a:latin typeface="Calibri" panose="020F0502020204030204" pitchFamily="34" charset="0"/>
              <a:cs typeface="Calibri" panose="020F0502020204030204" pitchFamily="34" charset="0"/>
            </a:rPr>
            <a:t>DESPIDO NULO:</a:t>
          </a:r>
        </a:p>
      </dgm:t>
    </dgm:pt>
    <dgm:pt modelId="{997A1D70-DCED-417B-87C0-AC64E297B41E}" type="parTrans" cxnId="{12654E42-7A43-4E10-989B-AB7676BF7074}">
      <dgm:prSet/>
      <dgm:spPr/>
      <dgm:t>
        <a:bodyPr/>
        <a:lstStyle/>
        <a:p>
          <a:endParaRPr lang="es-ES"/>
        </a:p>
      </dgm:t>
    </dgm:pt>
    <dgm:pt modelId="{4ACB8080-3944-43BC-894A-CB3623FE64D0}" type="sibTrans" cxnId="{12654E42-7A43-4E10-989B-AB7676BF7074}">
      <dgm:prSet/>
      <dgm:spPr/>
      <dgm:t>
        <a:bodyPr/>
        <a:lstStyle/>
        <a:p>
          <a:endParaRPr lang="es-ES"/>
        </a:p>
      </dgm:t>
    </dgm:pt>
    <dgm:pt modelId="{06F5002A-0679-4413-AADC-437622B3A16B}">
      <dgm:prSet/>
      <dgm:spPr/>
      <dgm:t>
        <a:bodyPr/>
        <a:lstStyle/>
        <a:p>
          <a:r>
            <a:rPr lang="es-ES" dirty="0">
              <a:latin typeface="Calibri" panose="020F0502020204030204" pitchFamily="34" charset="0"/>
              <a:cs typeface="Calibri" panose="020F0502020204030204" pitchFamily="34" charset="0"/>
            </a:rPr>
            <a:t>Por discriminación o violación de los derechos fundamentales del trabajador.</a:t>
          </a:r>
        </a:p>
      </dgm:t>
    </dgm:pt>
    <dgm:pt modelId="{6B13C4F6-1FE4-45D2-92D8-DCC54E1FEBFA}" type="parTrans" cxnId="{D0F6B741-DB5B-4AC2-856F-30A247E5B13B}">
      <dgm:prSet/>
      <dgm:spPr/>
      <dgm:t>
        <a:bodyPr/>
        <a:lstStyle/>
        <a:p>
          <a:endParaRPr lang="es-ES"/>
        </a:p>
      </dgm:t>
    </dgm:pt>
    <dgm:pt modelId="{3CE3362E-D560-483C-B318-E0875B6B0151}" type="sibTrans" cxnId="{D0F6B741-DB5B-4AC2-856F-30A247E5B13B}">
      <dgm:prSet/>
      <dgm:spPr/>
      <dgm:t>
        <a:bodyPr/>
        <a:lstStyle/>
        <a:p>
          <a:endParaRPr lang="es-ES"/>
        </a:p>
      </dgm:t>
    </dgm:pt>
    <dgm:pt modelId="{08C515B5-0AB4-4FEF-9C9C-DBB610CEFFFE}">
      <dgm:prSet/>
      <dgm:spPr/>
      <dgm:t>
        <a:bodyPr/>
        <a:lstStyle/>
        <a:p>
          <a:r>
            <a:rPr lang="es-ES">
              <a:latin typeface="Calibri" panose="020F0502020204030204" pitchFamily="34" charset="0"/>
              <a:cs typeface="Calibri" panose="020F0502020204030204" pitchFamily="34" charset="0"/>
            </a:rPr>
            <a:t>Cuando se acredita que el motivo es por embarazo, por solicitar permisos y excedencias por cuidados de hijos, durante la lactancia.</a:t>
          </a:r>
        </a:p>
      </dgm:t>
    </dgm:pt>
    <dgm:pt modelId="{37791154-33EB-4A1E-8B44-E444A06256E0}" type="parTrans" cxnId="{40565C55-D963-496F-AAB3-71E908B698A4}">
      <dgm:prSet/>
      <dgm:spPr/>
      <dgm:t>
        <a:bodyPr/>
        <a:lstStyle/>
        <a:p>
          <a:endParaRPr lang="es-ES"/>
        </a:p>
      </dgm:t>
    </dgm:pt>
    <dgm:pt modelId="{55F5F89A-3D67-4D5F-802C-A887AB57924E}" type="sibTrans" cxnId="{40565C55-D963-496F-AAB3-71E908B698A4}">
      <dgm:prSet/>
      <dgm:spPr/>
      <dgm:t>
        <a:bodyPr/>
        <a:lstStyle/>
        <a:p>
          <a:endParaRPr lang="es-ES"/>
        </a:p>
      </dgm:t>
    </dgm:pt>
    <dgm:pt modelId="{AB8956A5-7B42-4194-B6B4-D35EF7EF4D13}" type="pres">
      <dgm:prSet presAssocID="{9B8E6821-0788-4CEC-94D3-1D82924142D6}" presName="theList" presStyleCnt="0">
        <dgm:presLayoutVars>
          <dgm:dir/>
          <dgm:animLvl val="lvl"/>
          <dgm:resizeHandles val="exact"/>
        </dgm:presLayoutVars>
      </dgm:prSet>
      <dgm:spPr/>
    </dgm:pt>
    <dgm:pt modelId="{F9C70AD6-33D1-4BB8-95C4-FE14F70AAE0F}" type="pres">
      <dgm:prSet presAssocID="{C94ED380-2765-4179-92A2-C406AE34461A}" presName="compNode" presStyleCnt="0"/>
      <dgm:spPr/>
    </dgm:pt>
    <dgm:pt modelId="{143AE524-5A56-44C5-9952-2DFE1A029ADD}" type="pres">
      <dgm:prSet presAssocID="{C94ED380-2765-4179-92A2-C406AE34461A}" presName="aNode" presStyleLbl="bgShp" presStyleIdx="0" presStyleCnt="1"/>
      <dgm:spPr/>
    </dgm:pt>
    <dgm:pt modelId="{908ED0FB-2207-4AD4-A74D-DA3B99E83260}" type="pres">
      <dgm:prSet presAssocID="{C94ED380-2765-4179-92A2-C406AE34461A}" presName="textNode" presStyleLbl="bgShp" presStyleIdx="0" presStyleCnt="1"/>
      <dgm:spPr/>
    </dgm:pt>
    <dgm:pt modelId="{F9E0D75E-548F-4761-A2D3-F10419298DE1}" type="pres">
      <dgm:prSet presAssocID="{C94ED380-2765-4179-92A2-C406AE34461A}" presName="compChildNode" presStyleCnt="0"/>
      <dgm:spPr/>
    </dgm:pt>
    <dgm:pt modelId="{543C9CD6-54D2-4687-A36B-AEADC33F6C6F}" type="pres">
      <dgm:prSet presAssocID="{C94ED380-2765-4179-92A2-C406AE34461A}" presName="theInnerList" presStyleCnt="0"/>
      <dgm:spPr/>
    </dgm:pt>
    <dgm:pt modelId="{EC8C2642-223D-4A8E-A495-36F431B81331}" type="pres">
      <dgm:prSet presAssocID="{06F5002A-0679-4413-AADC-437622B3A16B}" presName="childNode" presStyleLbl="node1" presStyleIdx="0" presStyleCnt="2">
        <dgm:presLayoutVars>
          <dgm:bulletEnabled val="1"/>
        </dgm:presLayoutVars>
      </dgm:prSet>
      <dgm:spPr/>
    </dgm:pt>
    <dgm:pt modelId="{22A675E1-50BD-4DA3-8B77-43DE19E620CD}" type="pres">
      <dgm:prSet presAssocID="{06F5002A-0679-4413-AADC-437622B3A16B}" presName="aSpace2" presStyleCnt="0"/>
      <dgm:spPr/>
    </dgm:pt>
    <dgm:pt modelId="{B404D5E2-631F-45D6-8ED5-DBA37F6E724B}" type="pres">
      <dgm:prSet presAssocID="{08C515B5-0AB4-4FEF-9C9C-DBB610CEFFFE}" presName="childNode" presStyleLbl="node1" presStyleIdx="1" presStyleCnt="2">
        <dgm:presLayoutVars>
          <dgm:bulletEnabled val="1"/>
        </dgm:presLayoutVars>
      </dgm:prSet>
      <dgm:spPr/>
    </dgm:pt>
  </dgm:ptLst>
  <dgm:cxnLst>
    <dgm:cxn modelId="{D0F6B741-DB5B-4AC2-856F-30A247E5B13B}" srcId="{C94ED380-2765-4179-92A2-C406AE34461A}" destId="{06F5002A-0679-4413-AADC-437622B3A16B}" srcOrd="0" destOrd="0" parTransId="{6B13C4F6-1FE4-45D2-92D8-DCC54E1FEBFA}" sibTransId="{3CE3362E-D560-483C-B318-E0875B6B0151}"/>
    <dgm:cxn modelId="{12654E42-7A43-4E10-989B-AB7676BF7074}" srcId="{9B8E6821-0788-4CEC-94D3-1D82924142D6}" destId="{C94ED380-2765-4179-92A2-C406AE34461A}" srcOrd="0" destOrd="0" parTransId="{997A1D70-DCED-417B-87C0-AC64E297B41E}" sibTransId="{4ACB8080-3944-43BC-894A-CB3623FE64D0}"/>
    <dgm:cxn modelId="{AF4A9344-6938-4DEB-8F5E-12BBB14DB1C5}" type="presOf" srcId="{06F5002A-0679-4413-AADC-437622B3A16B}" destId="{EC8C2642-223D-4A8E-A495-36F431B81331}" srcOrd="0" destOrd="0" presId="urn:microsoft.com/office/officeart/2005/8/layout/lProcess2"/>
    <dgm:cxn modelId="{7C86B06B-B92B-48DD-8DA9-7B648E403EBC}" type="presOf" srcId="{9B8E6821-0788-4CEC-94D3-1D82924142D6}" destId="{AB8956A5-7B42-4194-B6B4-D35EF7EF4D13}" srcOrd="0" destOrd="0" presId="urn:microsoft.com/office/officeart/2005/8/layout/lProcess2"/>
    <dgm:cxn modelId="{40565C55-D963-496F-AAB3-71E908B698A4}" srcId="{C94ED380-2765-4179-92A2-C406AE34461A}" destId="{08C515B5-0AB4-4FEF-9C9C-DBB610CEFFFE}" srcOrd="1" destOrd="0" parTransId="{37791154-33EB-4A1E-8B44-E444A06256E0}" sibTransId="{55F5F89A-3D67-4D5F-802C-A887AB57924E}"/>
    <dgm:cxn modelId="{1CEB7C8D-E4E3-41CE-8ABD-FFA60806F29D}" type="presOf" srcId="{C94ED380-2765-4179-92A2-C406AE34461A}" destId="{908ED0FB-2207-4AD4-A74D-DA3B99E83260}" srcOrd="1" destOrd="0" presId="urn:microsoft.com/office/officeart/2005/8/layout/lProcess2"/>
    <dgm:cxn modelId="{742D6299-A020-4D6E-9C0A-F54D7273DB0B}" type="presOf" srcId="{C94ED380-2765-4179-92A2-C406AE34461A}" destId="{143AE524-5A56-44C5-9952-2DFE1A029ADD}" srcOrd="0" destOrd="0" presId="urn:microsoft.com/office/officeart/2005/8/layout/lProcess2"/>
    <dgm:cxn modelId="{DDEFC4E1-A37B-49E1-B0EB-8D61A0357F0D}" type="presOf" srcId="{08C515B5-0AB4-4FEF-9C9C-DBB610CEFFFE}" destId="{B404D5E2-631F-45D6-8ED5-DBA37F6E724B}" srcOrd="0" destOrd="0" presId="urn:microsoft.com/office/officeart/2005/8/layout/lProcess2"/>
    <dgm:cxn modelId="{DD096811-7600-4C00-8EC4-500B3E3B8214}" type="presParOf" srcId="{AB8956A5-7B42-4194-B6B4-D35EF7EF4D13}" destId="{F9C70AD6-33D1-4BB8-95C4-FE14F70AAE0F}" srcOrd="0" destOrd="0" presId="urn:microsoft.com/office/officeart/2005/8/layout/lProcess2"/>
    <dgm:cxn modelId="{E450D579-D149-47EF-B15D-52F87DD1C96B}" type="presParOf" srcId="{F9C70AD6-33D1-4BB8-95C4-FE14F70AAE0F}" destId="{143AE524-5A56-44C5-9952-2DFE1A029ADD}" srcOrd="0" destOrd="0" presId="urn:microsoft.com/office/officeart/2005/8/layout/lProcess2"/>
    <dgm:cxn modelId="{DBA2F904-5F0A-4B16-9FDD-08B7E92049BD}" type="presParOf" srcId="{F9C70AD6-33D1-4BB8-95C4-FE14F70AAE0F}" destId="{908ED0FB-2207-4AD4-A74D-DA3B99E83260}" srcOrd="1" destOrd="0" presId="urn:microsoft.com/office/officeart/2005/8/layout/lProcess2"/>
    <dgm:cxn modelId="{695092FA-933C-4EE8-94D6-DA843029D008}" type="presParOf" srcId="{F9C70AD6-33D1-4BB8-95C4-FE14F70AAE0F}" destId="{F9E0D75E-548F-4761-A2D3-F10419298DE1}" srcOrd="2" destOrd="0" presId="urn:microsoft.com/office/officeart/2005/8/layout/lProcess2"/>
    <dgm:cxn modelId="{6B0B30BE-3CEE-4457-AB2C-CA41A64333F4}" type="presParOf" srcId="{F9E0D75E-548F-4761-A2D3-F10419298DE1}" destId="{543C9CD6-54D2-4687-A36B-AEADC33F6C6F}" srcOrd="0" destOrd="0" presId="urn:microsoft.com/office/officeart/2005/8/layout/lProcess2"/>
    <dgm:cxn modelId="{2E871533-9D22-4679-B90A-6ACE95102387}" type="presParOf" srcId="{543C9CD6-54D2-4687-A36B-AEADC33F6C6F}" destId="{EC8C2642-223D-4A8E-A495-36F431B81331}" srcOrd="0" destOrd="0" presId="urn:microsoft.com/office/officeart/2005/8/layout/lProcess2"/>
    <dgm:cxn modelId="{DBEDF0A2-5593-4531-8EB2-A39876E19F1A}" type="presParOf" srcId="{543C9CD6-54D2-4687-A36B-AEADC33F6C6F}" destId="{22A675E1-50BD-4DA3-8B77-43DE19E620CD}" srcOrd="1" destOrd="0" presId="urn:microsoft.com/office/officeart/2005/8/layout/lProcess2"/>
    <dgm:cxn modelId="{D451A85F-ABAF-4E53-9A29-C9D44A418F37}" type="presParOf" srcId="{543C9CD6-54D2-4687-A36B-AEADC33F6C6F}" destId="{B404D5E2-631F-45D6-8ED5-DBA37F6E724B}"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solidFill>
                <a:srgbClr val="FF0000"/>
              </a:solidFill>
            </a:rPr>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958A21-F1F3-49FD-A498-19A06D70EAA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A6D88910-A8CD-48C9-B82D-39B6D75CE929}">
      <dgm:prSet/>
      <dgm:spPr/>
      <dgm:t>
        <a:bodyPr/>
        <a:lstStyle/>
        <a:p>
          <a:r>
            <a:rPr lang="es-ES"/>
            <a:t>Regulación: artículo 39 ET.</a:t>
          </a:r>
        </a:p>
      </dgm:t>
    </dgm:pt>
    <dgm:pt modelId="{D84F7B81-9906-460E-A419-BD40BD7FCABF}" type="parTrans" cxnId="{4341210C-1A9D-46E2-9367-9D903876D821}">
      <dgm:prSet/>
      <dgm:spPr/>
      <dgm:t>
        <a:bodyPr/>
        <a:lstStyle/>
        <a:p>
          <a:endParaRPr lang="es-ES"/>
        </a:p>
      </dgm:t>
    </dgm:pt>
    <dgm:pt modelId="{1D3B06E0-BCFF-465F-AFBD-467DEBAA2786}" type="sibTrans" cxnId="{4341210C-1A9D-46E2-9367-9D903876D821}">
      <dgm:prSet/>
      <dgm:spPr/>
      <dgm:t>
        <a:bodyPr/>
        <a:lstStyle/>
        <a:p>
          <a:endParaRPr lang="es-ES"/>
        </a:p>
      </dgm:t>
    </dgm:pt>
    <dgm:pt modelId="{E418A532-0F1B-4367-9695-42C4C91139F2}">
      <dgm:prSet/>
      <dgm:spPr/>
      <dgm:t>
        <a:bodyPr/>
        <a:lstStyle/>
        <a:p>
          <a:r>
            <a:rPr lang="es-ES"/>
            <a:t>¿Es qué consiste?: Se cambian las funciones del trabajador por distintas de las que habitualmente presta.</a:t>
          </a:r>
        </a:p>
      </dgm:t>
    </dgm:pt>
    <dgm:pt modelId="{41F458E1-383D-462E-AA25-62E9A85BDE1F}" type="parTrans" cxnId="{C8CA1350-03DF-4F24-BA3D-256D40CA87F7}">
      <dgm:prSet/>
      <dgm:spPr/>
      <dgm:t>
        <a:bodyPr/>
        <a:lstStyle/>
        <a:p>
          <a:endParaRPr lang="es-ES"/>
        </a:p>
      </dgm:t>
    </dgm:pt>
    <dgm:pt modelId="{DBB0CA4D-EC5D-4965-B547-24E48C482B30}" type="sibTrans" cxnId="{C8CA1350-03DF-4F24-BA3D-256D40CA87F7}">
      <dgm:prSet/>
      <dgm:spPr/>
      <dgm:t>
        <a:bodyPr/>
        <a:lstStyle/>
        <a:p>
          <a:endParaRPr lang="es-ES"/>
        </a:p>
      </dgm:t>
    </dgm:pt>
    <dgm:pt modelId="{10C058EB-51CD-40B5-B477-C1B1BFFF7607}">
      <dgm:prSet/>
      <dgm:spPr/>
      <dgm:t>
        <a:bodyPr/>
        <a:lstStyle/>
        <a:p>
          <a:r>
            <a:rPr lang="es-ES"/>
            <a:t>Tres tipos de movilidad funcional:</a:t>
          </a:r>
        </a:p>
      </dgm:t>
    </dgm:pt>
    <dgm:pt modelId="{02C72288-F075-49F7-969A-026B27C3DF75}" type="parTrans" cxnId="{90F3AFC0-5E1C-42DF-9D79-D239A7303FC6}">
      <dgm:prSet/>
      <dgm:spPr/>
      <dgm:t>
        <a:bodyPr/>
        <a:lstStyle/>
        <a:p>
          <a:endParaRPr lang="es-ES"/>
        </a:p>
      </dgm:t>
    </dgm:pt>
    <dgm:pt modelId="{B16F80EF-7F1E-4342-8A95-3A91976F3EE0}" type="sibTrans" cxnId="{90F3AFC0-5E1C-42DF-9D79-D239A7303FC6}">
      <dgm:prSet/>
      <dgm:spPr/>
      <dgm:t>
        <a:bodyPr/>
        <a:lstStyle/>
        <a:p>
          <a:endParaRPr lang="es-ES"/>
        </a:p>
      </dgm:t>
    </dgm:pt>
    <dgm:pt modelId="{A8B347D4-C48F-4218-8BFA-204FC4E31EDE}">
      <dgm:prSet/>
      <dgm:spPr/>
      <dgm:t>
        <a:bodyPr/>
        <a:lstStyle/>
        <a:p>
          <a:r>
            <a:rPr lang="es-ES" dirty="0"/>
            <a:t>Dentro del mismo grupo profesional o categorías equivalentes (HORIZONTAL).</a:t>
          </a:r>
        </a:p>
      </dgm:t>
    </dgm:pt>
    <dgm:pt modelId="{3BE5723B-4805-43C7-86CE-40EE7DCABA0D}" type="parTrans" cxnId="{EB11FF92-D0A1-470D-8973-A5A1DF4FD880}">
      <dgm:prSet/>
      <dgm:spPr/>
      <dgm:t>
        <a:bodyPr/>
        <a:lstStyle/>
        <a:p>
          <a:endParaRPr lang="es-ES"/>
        </a:p>
      </dgm:t>
    </dgm:pt>
    <dgm:pt modelId="{45C9BE45-2525-4BA3-9E2F-C333A5744758}" type="sibTrans" cxnId="{EB11FF92-D0A1-470D-8973-A5A1DF4FD880}">
      <dgm:prSet/>
      <dgm:spPr/>
      <dgm:t>
        <a:bodyPr/>
        <a:lstStyle/>
        <a:p>
          <a:endParaRPr lang="es-ES"/>
        </a:p>
      </dgm:t>
    </dgm:pt>
    <dgm:pt modelId="{104CD65B-1A56-4535-BA84-5D1DB5C9582A}">
      <dgm:prSet/>
      <dgm:spPr/>
      <dgm:t>
        <a:bodyPr/>
        <a:lstStyle/>
        <a:p>
          <a:r>
            <a:rPr lang="es-ES" dirty="0"/>
            <a:t>Temporal fuera del grupo profesional (VERTICAL).</a:t>
          </a:r>
        </a:p>
      </dgm:t>
    </dgm:pt>
    <dgm:pt modelId="{D36BEC18-2D15-464D-9833-D241E5AD06E8}" type="parTrans" cxnId="{F435B4ED-8F78-4A34-A6F1-C0BA50C2B3E8}">
      <dgm:prSet/>
      <dgm:spPr/>
      <dgm:t>
        <a:bodyPr/>
        <a:lstStyle/>
        <a:p>
          <a:endParaRPr lang="es-ES"/>
        </a:p>
      </dgm:t>
    </dgm:pt>
    <dgm:pt modelId="{FDB9FB78-D799-47C3-9408-56FC3A697337}" type="sibTrans" cxnId="{F435B4ED-8F78-4A34-A6F1-C0BA50C2B3E8}">
      <dgm:prSet/>
      <dgm:spPr/>
      <dgm:t>
        <a:bodyPr/>
        <a:lstStyle/>
        <a:p>
          <a:endParaRPr lang="es-ES"/>
        </a:p>
      </dgm:t>
    </dgm:pt>
    <dgm:pt modelId="{992F2A66-DFD0-4E58-A58B-E67B2CF3228D}">
      <dgm:prSet/>
      <dgm:spPr/>
      <dgm:t>
        <a:bodyPr/>
        <a:lstStyle/>
        <a:p>
          <a:r>
            <a:rPr lang="es-ES" dirty="0"/>
            <a:t>Definitiva fuera del grupo profesional (MODIFICACIÓN SUSTANCIAL DE LAS CONDICIONES DE TRABAJO. Se verá en el epígrafe correspondiente)</a:t>
          </a:r>
        </a:p>
      </dgm:t>
    </dgm:pt>
    <dgm:pt modelId="{0F988C8E-7A18-4A15-8344-4C92B70AC45C}" type="parTrans" cxnId="{D70EC30A-5BE3-40EA-B744-0BC182C67104}">
      <dgm:prSet/>
      <dgm:spPr/>
      <dgm:t>
        <a:bodyPr/>
        <a:lstStyle/>
        <a:p>
          <a:endParaRPr lang="es-ES"/>
        </a:p>
      </dgm:t>
    </dgm:pt>
    <dgm:pt modelId="{CA7B9934-1661-44B2-A88C-8D259EB5667E}" type="sibTrans" cxnId="{D70EC30A-5BE3-40EA-B744-0BC182C67104}">
      <dgm:prSet/>
      <dgm:spPr/>
      <dgm:t>
        <a:bodyPr/>
        <a:lstStyle/>
        <a:p>
          <a:endParaRPr lang="es-ES"/>
        </a:p>
      </dgm:t>
    </dgm:pt>
    <dgm:pt modelId="{DD17CE90-6FBB-4DDA-B520-3EC2330CFEBA}" type="pres">
      <dgm:prSet presAssocID="{83958A21-F1F3-49FD-A498-19A06D70EAA3}" presName="linear" presStyleCnt="0">
        <dgm:presLayoutVars>
          <dgm:animLvl val="lvl"/>
          <dgm:resizeHandles val="exact"/>
        </dgm:presLayoutVars>
      </dgm:prSet>
      <dgm:spPr/>
    </dgm:pt>
    <dgm:pt modelId="{CF3320AC-B0AE-4D65-973E-EDACA0E7A9CD}" type="pres">
      <dgm:prSet presAssocID="{A6D88910-A8CD-48C9-B82D-39B6D75CE929}" presName="parentText" presStyleLbl="node1" presStyleIdx="0" presStyleCnt="3">
        <dgm:presLayoutVars>
          <dgm:chMax val="0"/>
          <dgm:bulletEnabled val="1"/>
        </dgm:presLayoutVars>
      </dgm:prSet>
      <dgm:spPr/>
    </dgm:pt>
    <dgm:pt modelId="{BDD17827-D99A-43B0-9E20-B01606F03A10}" type="pres">
      <dgm:prSet presAssocID="{1D3B06E0-BCFF-465F-AFBD-467DEBAA2786}" presName="spacer" presStyleCnt="0"/>
      <dgm:spPr/>
    </dgm:pt>
    <dgm:pt modelId="{04C70C62-4F83-4CF5-8248-5DEAE4F3B3C0}" type="pres">
      <dgm:prSet presAssocID="{E418A532-0F1B-4367-9695-42C4C91139F2}" presName="parentText" presStyleLbl="node1" presStyleIdx="1" presStyleCnt="3">
        <dgm:presLayoutVars>
          <dgm:chMax val="0"/>
          <dgm:bulletEnabled val="1"/>
        </dgm:presLayoutVars>
      </dgm:prSet>
      <dgm:spPr/>
    </dgm:pt>
    <dgm:pt modelId="{1BECCA13-4A08-4628-B485-F1AD3FF5AF88}" type="pres">
      <dgm:prSet presAssocID="{DBB0CA4D-EC5D-4965-B547-24E48C482B30}" presName="spacer" presStyleCnt="0"/>
      <dgm:spPr/>
    </dgm:pt>
    <dgm:pt modelId="{46C1B142-76E1-4D43-8514-2D3A9878E38B}" type="pres">
      <dgm:prSet presAssocID="{10C058EB-51CD-40B5-B477-C1B1BFFF7607}" presName="parentText" presStyleLbl="node1" presStyleIdx="2" presStyleCnt="3">
        <dgm:presLayoutVars>
          <dgm:chMax val="0"/>
          <dgm:bulletEnabled val="1"/>
        </dgm:presLayoutVars>
      </dgm:prSet>
      <dgm:spPr/>
    </dgm:pt>
    <dgm:pt modelId="{50FA8E18-37C2-4B95-99C1-36E111DD312C}" type="pres">
      <dgm:prSet presAssocID="{10C058EB-51CD-40B5-B477-C1B1BFFF7607}" presName="childText" presStyleLbl="revTx" presStyleIdx="0" presStyleCnt="1">
        <dgm:presLayoutVars>
          <dgm:bulletEnabled val="1"/>
        </dgm:presLayoutVars>
      </dgm:prSet>
      <dgm:spPr/>
    </dgm:pt>
  </dgm:ptLst>
  <dgm:cxnLst>
    <dgm:cxn modelId="{EB78DD09-4C79-456C-8F30-8709BB586E00}" type="presOf" srcId="{A8B347D4-C48F-4218-8BFA-204FC4E31EDE}" destId="{50FA8E18-37C2-4B95-99C1-36E111DD312C}" srcOrd="0" destOrd="0" presId="urn:microsoft.com/office/officeart/2005/8/layout/vList2"/>
    <dgm:cxn modelId="{D70EC30A-5BE3-40EA-B744-0BC182C67104}" srcId="{10C058EB-51CD-40B5-B477-C1B1BFFF7607}" destId="{992F2A66-DFD0-4E58-A58B-E67B2CF3228D}" srcOrd="2" destOrd="0" parTransId="{0F988C8E-7A18-4A15-8344-4C92B70AC45C}" sibTransId="{CA7B9934-1661-44B2-A88C-8D259EB5667E}"/>
    <dgm:cxn modelId="{4341210C-1A9D-46E2-9367-9D903876D821}" srcId="{83958A21-F1F3-49FD-A498-19A06D70EAA3}" destId="{A6D88910-A8CD-48C9-B82D-39B6D75CE929}" srcOrd="0" destOrd="0" parTransId="{D84F7B81-9906-460E-A419-BD40BD7FCABF}" sibTransId="{1D3B06E0-BCFF-465F-AFBD-467DEBAA2786}"/>
    <dgm:cxn modelId="{5C66ED0C-AEB5-48B8-9F9E-3E4094EAA898}" type="presOf" srcId="{83958A21-F1F3-49FD-A498-19A06D70EAA3}" destId="{DD17CE90-6FBB-4DDA-B520-3EC2330CFEBA}" srcOrd="0" destOrd="0" presId="urn:microsoft.com/office/officeart/2005/8/layout/vList2"/>
    <dgm:cxn modelId="{8CE22533-52CC-4C0F-99E4-B32354C2A8B0}" type="presOf" srcId="{E418A532-0F1B-4367-9695-42C4C91139F2}" destId="{04C70C62-4F83-4CF5-8248-5DEAE4F3B3C0}" srcOrd="0" destOrd="0" presId="urn:microsoft.com/office/officeart/2005/8/layout/vList2"/>
    <dgm:cxn modelId="{22EF4749-042F-4407-A665-0991E91791AA}" type="presOf" srcId="{A6D88910-A8CD-48C9-B82D-39B6D75CE929}" destId="{CF3320AC-B0AE-4D65-973E-EDACA0E7A9CD}" srcOrd="0" destOrd="0" presId="urn:microsoft.com/office/officeart/2005/8/layout/vList2"/>
    <dgm:cxn modelId="{C8CA1350-03DF-4F24-BA3D-256D40CA87F7}" srcId="{83958A21-F1F3-49FD-A498-19A06D70EAA3}" destId="{E418A532-0F1B-4367-9695-42C4C91139F2}" srcOrd="1" destOrd="0" parTransId="{41F458E1-383D-462E-AA25-62E9A85BDE1F}" sibTransId="{DBB0CA4D-EC5D-4965-B547-24E48C482B30}"/>
    <dgm:cxn modelId="{E60AD957-80F6-4712-A923-D49BA68EABAA}" type="presOf" srcId="{10C058EB-51CD-40B5-B477-C1B1BFFF7607}" destId="{46C1B142-76E1-4D43-8514-2D3A9878E38B}" srcOrd="0" destOrd="0" presId="urn:microsoft.com/office/officeart/2005/8/layout/vList2"/>
    <dgm:cxn modelId="{EB11FF92-D0A1-470D-8973-A5A1DF4FD880}" srcId="{10C058EB-51CD-40B5-B477-C1B1BFFF7607}" destId="{A8B347D4-C48F-4218-8BFA-204FC4E31EDE}" srcOrd="0" destOrd="0" parTransId="{3BE5723B-4805-43C7-86CE-40EE7DCABA0D}" sibTransId="{45C9BE45-2525-4BA3-9E2F-C333A5744758}"/>
    <dgm:cxn modelId="{90F3AFC0-5E1C-42DF-9D79-D239A7303FC6}" srcId="{83958A21-F1F3-49FD-A498-19A06D70EAA3}" destId="{10C058EB-51CD-40B5-B477-C1B1BFFF7607}" srcOrd="2" destOrd="0" parTransId="{02C72288-F075-49F7-969A-026B27C3DF75}" sibTransId="{B16F80EF-7F1E-4342-8A95-3A91976F3EE0}"/>
    <dgm:cxn modelId="{A1BBC4C7-DBB4-4C94-8996-6D4DF1806A9A}" type="presOf" srcId="{104CD65B-1A56-4535-BA84-5D1DB5C9582A}" destId="{50FA8E18-37C2-4B95-99C1-36E111DD312C}" srcOrd="0" destOrd="1" presId="urn:microsoft.com/office/officeart/2005/8/layout/vList2"/>
    <dgm:cxn modelId="{F435B4ED-8F78-4A34-A6F1-C0BA50C2B3E8}" srcId="{10C058EB-51CD-40B5-B477-C1B1BFFF7607}" destId="{104CD65B-1A56-4535-BA84-5D1DB5C9582A}" srcOrd="1" destOrd="0" parTransId="{D36BEC18-2D15-464D-9833-D241E5AD06E8}" sibTransId="{FDB9FB78-D799-47C3-9408-56FC3A697337}"/>
    <dgm:cxn modelId="{1EF12EF2-8882-43C9-9773-E32A2D553FE1}" type="presOf" srcId="{992F2A66-DFD0-4E58-A58B-E67B2CF3228D}" destId="{50FA8E18-37C2-4B95-99C1-36E111DD312C}" srcOrd="0" destOrd="2" presId="urn:microsoft.com/office/officeart/2005/8/layout/vList2"/>
    <dgm:cxn modelId="{738E91D7-14A1-4F01-BED8-8E23C3B95BA6}" type="presParOf" srcId="{DD17CE90-6FBB-4DDA-B520-3EC2330CFEBA}" destId="{CF3320AC-B0AE-4D65-973E-EDACA0E7A9CD}" srcOrd="0" destOrd="0" presId="urn:microsoft.com/office/officeart/2005/8/layout/vList2"/>
    <dgm:cxn modelId="{9E25DCFC-00D2-465B-9CD7-608319B338FC}" type="presParOf" srcId="{DD17CE90-6FBB-4DDA-B520-3EC2330CFEBA}" destId="{BDD17827-D99A-43B0-9E20-B01606F03A10}" srcOrd="1" destOrd="0" presId="urn:microsoft.com/office/officeart/2005/8/layout/vList2"/>
    <dgm:cxn modelId="{68E4C6B0-A06A-4EDC-87A2-6106212C47AC}" type="presParOf" srcId="{DD17CE90-6FBB-4DDA-B520-3EC2330CFEBA}" destId="{04C70C62-4F83-4CF5-8248-5DEAE4F3B3C0}" srcOrd="2" destOrd="0" presId="urn:microsoft.com/office/officeart/2005/8/layout/vList2"/>
    <dgm:cxn modelId="{CE7C86D9-2E7F-4647-8E2B-86EFE4752D0F}" type="presParOf" srcId="{DD17CE90-6FBB-4DDA-B520-3EC2330CFEBA}" destId="{1BECCA13-4A08-4628-B485-F1AD3FF5AF88}" srcOrd="3" destOrd="0" presId="urn:microsoft.com/office/officeart/2005/8/layout/vList2"/>
    <dgm:cxn modelId="{5DF8C780-9027-435A-B2DA-3EBB91C7EC8A}" type="presParOf" srcId="{DD17CE90-6FBB-4DDA-B520-3EC2330CFEBA}" destId="{46C1B142-76E1-4D43-8514-2D3A9878E38B}" srcOrd="4" destOrd="0" presId="urn:microsoft.com/office/officeart/2005/8/layout/vList2"/>
    <dgm:cxn modelId="{E1533C7F-1D6F-4C2C-9B11-562A0A6B693A}" type="presParOf" srcId="{DD17CE90-6FBB-4DDA-B520-3EC2330CFEBA}" destId="{50FA8E18-37C2-4B95-99C1-36E111DD312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A8FCBFF-0DA6-4AE4-A703-DB6CEA6E2B9A}"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s-ES"/>
        </a:p>
      </dgm:t>
    </dgm:pt>
    <dgm:pt modelId="{E1A42D85-F90F-47F9-93CB-632D230709B4}">
      <dgm:prSet/>
      <dgm:spPr/>
      <dgm:t>
        <a:bodyPr/>
        <a:lstStyle/>
        <a:p>
          <a:pPr rtl="0"/>
          <a:r>
            <a:rPr lang="es-ES" dirty="0"/>
            <a:t>a) Ineptitud del trabajador conocida o sobrevenida con posterioridad a su colocación efectiva en la empresa (Después del periodo de prueba).</a:t>
          </a:r>
        </a:p>
      </dgm:t>
    </dgm:pt>
    <dgm:pt modelId="{C0416EEA-FEC7-4C20-9D48-FD3BAFFC0C96}" type="parTrans" cxnId="{AB714600-3DC1-430A-AD19-F62D47CD9D7D}">
      <dgm:prSet/>
      <dgm:spPr/>
      <dgm:t>
        <a:bodyPr/>
        <a:lstStyle/>
        <a:p>
          <a:endParaRPr lang="es-ES"/>
        </a:p>
      </dgm:t>
    </dgm:pt>
    <dgm:pt modelId="{23D1C130-CF95-4B94-AD41-4C3A3A86AEA9}" type="sibTrans" cxnId="{AB714600-3DC1-430A-AD19-F62D47CD9D7D}">
      <dgm:prSet/>
      <dgm:spPr/>
      <dgm:t>
        <a:bodyPr/>
        <a:lstStyle/>
        <a:p>
          <a:endParaRPr lang="es-ES"/>
        </a:p>
      </dgm:t>
    </dgm:pt>
    <dgm:pt modelId="{36F531C8-82F3-43A6-A32F-68468E7A4BE3}">
      <dgm:prSet/>
      <dgm:spPr/>
      <dgm:t>
        <a:bodyPr/>
        <a:lstStyle/>
        <a:p>
          <a:pPr rtl="0"/>
          <a:r>
            <a:rPr lang="es-ES" dirty="0"/>
            <a:t>Ejemplo: La retirada del permiso de conducir a un conductor profesional, el descubrimiento de que el trabajador ha mentido en su </a:t>
          </a:r>
          <a:r>
            <a:rPr lang="es-ES" dirty="0" err="1"/>
            <a:t>curriculum</a:t>
          </a:r>
          <a:r>
            <a:rPr lang="es-ES" dirty="0"/>
            <a:t> y no tiene la titulación o formación por la que se le contrató, la no renovación de los permisos de residencia y trabajo en el caso de trabajadores extranjeros, La discapacidad de un trabajador después de un accidente…</a:t>
          </a:r>
        </a:p>
      </dgm:t>
    </dgm:pt>
    <dgm:pt modelId="{36E5D8B0-9CD2-4A39-A432-BD4A4A62F69D}" type="parTrans" cxnId="{A9EB8AC7-7C34-47D1-AB8D-65876E94E59A}">
      <dgm:prSet/>
      <dgm:spPr/>
      <dgm:t>
        <a:bodyPr/>
        <a:lstStyle/>
        <a:p>
          <a:endParaRPr lang="es-ES"/>
        </a:p>
      </dgm:t>
    </dgm:pt>
    <dgm:pt modelId="{F144523B-771C-4FCF-80E1-250836981F79}" type="sibTrans" cxnId="{A9EB8AC7-7C34-47D1-AB8D-65876E94E59A}">
      <dgm:prSet/>
      <dgm:spPr/>
      <dgm:t>
        <a:bodyPr/>
        <a:lstStyle/>
        <a:p>
          <a:endParaRPr lang="es-ES"/>
        </a:p>
      </dgm:t>
    </dgm:pt>
    <dgm:pt modelId="{55F10E55-0558-4197-AC28-F725B5C148DD}">
      <dgm:prSet/>
      <dgm:spPr/>
      <dgm:t>
        <a:bodyPr/>
        <a:lstStyle/>
        <a:p>
          <a:pPr rtl="0"/>
          <a:r>
            <a:rPr lang="es-ES" dirty="0"/>
            <a:t>Despido por causas objetivas (art. 52.ET): </a:t>
          </a:r>
        </a:p>
      </dgm:t>
    </dgm:pt>
    <dgm:pt modelId="{448E96AB-ACE8-49AF-A522-EE0AA56ABD24}" type="sibTrans" cxnId="{9CDE2FCA-5FB0-4ADF-9086-0E4D27172918}">
      <dgm:prSet/>
      <dgm:spPr/>
      <dgm:t>
        <a:bodyPr/>
        <a:lstStyle/>
        <a:p>
          <a:endParaRPr lang="es-ES"/>
        </a:p>
      </dgm:t>
    </dgm:pt>
    <dgm:pt modelId="{EDDBAAB0-3631-4D02-BFA7-BDCB23F3F5C1}" type="parTrans" cxnId="{9CDE2FCA-5FB0-4ADF-9086-0E4D27172918}">
      <dgm:prSet/>
      <dgm:spPr/>
      <dgm:t>
        <a:bodyPr/>
        <a:lstStyle/>
        <a:p>
          <a:endParaRPr lang="es-ES"/>
        </a:p>
      </dgm:t>
    </dgm:pt>
    <dgm:pt modelId="{9AC854F7-B911-4EEB-99BB-71E9EF9B2558}" type="pres">
      <dgm:prSet presAssocID="{CA8FCBFF-0DA6-4AE4-A703-DB6CEA6E2B9A}" presName="Name0" presStyleCnt="0">
        <dgm:presLayoutVars>
          <dgm:chPref val="1"/>
          <dgm:dir/>
          <dgm:animOne val="branch"/>
          <dgm:animLvl val="lvl"/>
          <dgm:resizeHandles/>
        </dgm:presLayoutVars>
      </dgm:prSet>
      <dgm:spPr/>
    </dgm:pt>
    <dgm:pt modelId="{240543EA-6C6D-4363-8A3F-BE2220D04F70}" type="pres">
      <dgm:prSet presAssocID="{55F10E55-0558-4197-AC28-F725B5C148DD}" presName="vertOne" presStyleCnt="0"/>
      <dgm:spPr/>
    </dgm:pt>
    <dgm:pt modelId="{5B70EF83-38A5-4552-BE11-BFBF5AD32C83}" type="pres">
      <dgm:prSet presAssocID="{55F10E55-0558-4197-AC28-F725B5C148DD}" presName="txOne" presStyleLbl="node0" presStyleIdx="0" presStyleCnt="1" custScaleY="30534">
        <dgm:presLayoutVars>
          <dgm:chPref val="3"/>
        </dgm:presLayoutVars>
      </dgm:prSet>
      <dgm:spPr/>
    </dgm:pt>
    <dgm:pt modelId="{1430C841-871D-4BD4-8850-EA909C56E694}" type="pres">
      <dgm:prSet presAssocID="{55F10E55-0558-4197-AC28-F725B5C148DD}" presName="parTransOne" presStyleCnt="0"/>
      <dgm:spPr/>
    </dgm:pt>
    <dgm:pt modelId="{85C58A96-8E02-4545-A86D-162DE12EA74A}" type="pres">
      <dgm:prSet presAssocID="{55F10E55-0558-4197-AC28-F725B5C148DD}" presName="horzOne" presStyleCnt="0"/>
      <dgm:spPr/>
    </dgm:pt>
    <dgm:pt modelId="{5BA028C5-6C72-4A20-B548-412802844E71}" type="pres">
      <dgm:prSet presAssocID="{E1A42D85-F90F-47F9-93CB-632D230709B4}" presName="vertTwo" presStyleCnt="0"/>
      <dgm:spPr/>
    </dgm:pt>
    <dgm:pt modelId="{79911606-6BB0-45F5-B529-B888E337C3E2}" type="pres">
      <dgm:prSet presAssocID="{E1A42D85-F90F-47F9-93CB-632D230709B4}" presName="txTwo" presStyleLbl="node2" presStyleIdx="0" presStyleCnt="1" custScaleY="87000">
        <dgm:presLayoutVars>
          <dgm:chPref val="3"/>
        </dgm:presLayoutVars>
      </dgm:prSet>
      <dgm:spPr/>
    </dgm:pt>
    <dgm:pt modelId="{D3C185B5-A5C1-47DE-A3BA-4FD5D73CFABC}" type="pres">
      <dgm:prSet presAssocID="{E1A42D85-F90F-47F9-93CB-632D230709B4}" presName="parTransTwo" presStyleCnt="0"/>
      <dgm:spPr/>
    </dgm:pt>
    <dgm:pt modelId="{EA314F0A-D851-4876-A0DD-A37530F2E4C6}" type="pres">
      <dgm:prSet presAssocID="{E1A42D85-F90F-47F9-93CB-632D230709B4}" presName="horzTwo" presStyleCnt="0"/>
      <dgm:spPr/>
    </dgm:pt>
    <dgm:pt modelId="{DAC53A11-F6A3-40DC-9CAB-122B16C3C7FA}" type="pres">
      <dgm:prSet presAssocID="{36F531C8-82F3-43A6-A32F-68468E7A4BE3}" presName="vertThree" presStyleCnt="0"/>
      <dgm:spPr/>
    </dgm:pt>
    <dgm:pt modelId="{D89604B6-E48F-4A80-BADB-A2986BBA0E40}" type="pres">
      <dgm:prSet presAssocID="{36F531C8-82F3-43A6-A32F-68468E7A4BE3}" presName="txThree" presStyleLbl="node3" presStyleIdx="0" presStyleCnt="1">
        <dgm:presLayoutVars>
          <dgm:chPref val="3"/>
        </dgm:presLayoutVars>
      </dgm:prSet>
      <dgm:spPr/>
    </dgm:pt>
    <dgm:pt modelId="{965956D4-372A-4397-BD27-413F4DA09256}" type="pres">
      <dgm:prSet presAssocID="{36F531C8-82F3-43A6-A32F-68468E7A4BE3}" presName="horzThree" presStyleCnt="0"/>
      <dgm:spPr/>
    </dgm:pt>
  </dgm:ptLst>
  <dgm:cxnLst>
    <dgm:cxn modelId="{AB714600-3DC1-430A-AD19-F62D47CD9D7D}" srcId="{55F10E55-0558-4197-AC28-F725B5C148DD}" destId="{E1A42D85-F90F-47F9-93CB-632D230709B4}" srcOrd="0" destOrd="0" parTransId="{C0416EEA-FEC7-4C20-9D48-FD3BAFFC0C96}" sibTransId="{23D1C130-CF95-4B94-AD41-4C3A3A86AEA9}"/>
    <dgm:cxn modelId="{934D7F11-0BCE-45E6-8249-5B04F5345DF1}" type="presOf" srcId="{55F10E55-0558-4197-AC28-F725B5C148DD}" destId="{5B70EF83-38A5-4552-BE11-BFBF5AD32C83}" srcOrd="0" destOrd="0" presId="urn:microsoft.com/office/officeart/2005/8/layout/hierarchy4"/>
    <dgm:cxn modelId="{CF37234E-450D-41A1-AC6B-1D19BFE7E620}" type="presOf" srcId="{E1A42D85-F90F-47F9-93CB-632D230709B4}" destId="{79911606-6BB0-45F5-B529-B888E337C3E2}" srcOrd="0" destOrd="0" presId="urn:microsoft.com/office/officeart/2005/8/layout/hierarchy4"/>
    <dgm:cxn modelId="{BF6DB088-D154-4923-9654-703213495E9C}" type="presOf" srcId="{36F531C8-82F3-43A6-A32F-68468E7A4BE3}" destId="{D89604B6-E48F-4A80-BADB-A2986BBA0E40}" srcOrd="0" destOrd="0" presId="urn:microsoft.com/office/officeart/2005/8/layout/hierarchy4"/>
    <dgm:cxn modelId="{A9EB8AC7-7C34-47D1-AB8D-65876E94E59A}" srcId="{E1A42D85-F90F-47F9-93CB-632D230709B4}" destId="{36F531C8-82F3-43A6-A32F-68468E7A4BE3}" srcOrd="0" destOrd="0" parTransId="{36E5D8B0-9CD2-4A39-A432-BD4A4A62F69D}" sibTransId="{F144523B-771C-4FCF-80E1-250836981F79}"/>
    <dgm:cxn modelId="{9CDE2FCA-5FB0-4ADF-9086-0E4D27172918}" srcId="{CA8FCBFF-0DA6-4AE4-A703-DB6CEA6E2B9A}" destId="{55F10E55-0558-4197-AC28-F725B5C148DD}" srcOrd="0" destOrd="0" parTransId="{EDDBAAB0-3631-4D02-BFA7-BDCB23F3F5C1}" sibTransId="{448E96AB-ACE8-49AF-A522-EE0AA56ABD24}"/>
    <dgm:cxn modelId="{DA1569F0-7605-472C-B0E4-7A89A6C2FA93}" type="presOf" srcId="{CA8FCBFF-0DA6-4AE4-A703-DB6CEA6E2B9A}" destId="{9AC854F7-B911-4EEB-99BB-71E9EF9B2558}" srcOrd="0" destOrd="0" presId="urn:microsoft.com/office/officeart/2005/8/layout/hierarchy4"/>
    <dgm:cxn modelId="{842A1053-D0E9-4114-BFE9-98DD30C3661B}" type="presParOf" srcId="{9AC854F7-B911-4EEB-99BB-71E9EF9B2558}" destId="{240543EA-6C6D-4363-8A3F-BE2220D04F70}" srcOrd="0" destOrd="0" presId="urn:microsoft.com/office/officeart/2005/8/layout/hierarchy4"/>
    <dgm:cxn modelId="{75A515E1-ADD2-4400-B453-523FED08786A}" type="presParOf" srcId="{240543EA-6C6D-4363-8A3F-BE2220D04F70}" destId="{5B70EF83-38A5-4552-BE11-BFBF5AD32C83}" srcOrd="0" destOrd="0" presId="urn:microsoft.com/office/officeart/2005/8/layout/hierarchy4"/>
    <dgm:cxn modelId="{8D601F7F-6B65-4507-857D-B5493FED8E3A}" type="presParOf" srcId="{240543EA-6C6D-4363-8A3F-BE2220D04F70}" destId="{1430C841-871D-4BD4-8850-EA909C56E694}" srcOrd="1" destOrd="0" presId="urn:microsoft.com/office/officeart/2005/8/layout/hierarchy4"/>
    <dgm:cxn modelId="{4FA2FCF3-C8A4-41E8-8C7E-544BA3F82DCD}" type="presParOf" srcId="{240543EA-6C6D-4363-8A3F-BE2220D04F70}" destId="{85C58A96-8E02-4545-A86D-162DE12EA74A}" srcOrd="2" destOrd="0" presId="urn:microsoft.com/office/officeart/2005/8/layout/hierarchy4"/>
    <dgm:cxn modelId="{17D8872B-75E4-4969-A919-6F2D2B14EFFF}" type="presParOf" srcId="{85C58A96-8E02-4545-A86D-162DE12EA74A}" destId="{5BA028C5-6C72-4A20-B548-412802844E71}" srcOrd="0" destOrd="0" presId="urn:microsoft.com/office/officeart/2005/8/layout/hierarchy4"/>
    <dgm:cxn modelId="{FA7A7DC7-73AB-4C2C-95F9-0571EF58DDF6}" type="presParOf" srcId="{5BA028C5-6C72-4A20-B548-412802844E71}" destId="{79911606-6BB0-45F5-B529-B888E337C3E2}" srcOrd="0" destOrd="0" presId="urn:microsoft.com/office/officeart/2005/8/layout/hierarchy4"/>
    <dgm:cxn modelId="{C9D5F970-B732-4195-919F-F660EC9EC4C4}" type="presParOf" srcId="{5BA028C5-6C72-4A20-B548-412802844E71}" destId="{D3C185B5-A5C1-47DE-A3BA-4FD5D73CFABC}" srcOrd="1" destOrd="0" presId="urn:microsoft.com/office/officeart/2005/8/layout/hierarchy4"/>
    <dgm:cxn modelId="{EE7AF776-318B-4A80-BA3C-DD9506432B2B}" type="presParOf" srcId="{5BA028C5-6C72-4A20-B548-412802844E71}" destId="{EA314F0A-D851-4876-A0DD-A37530F2E4C6}" srcOrd="2" destOrd="0" presId="urn:microsoft.com/office/officeart/2005/8/layout/hierarchy4"/>
    <dgm:cxn modelId="{131B0D48-7402-44EA-A110-D42B8B51CC4B}" type="presParOf" srcId="{EA314F0A-D851-4876-A0DD-A37530F2E4C6}" destId="{DAC53A11-F6A3-40DC-9CAB-122B16C3C7FA}" srcOrd="0" destOrd="0" presId="urn:microsoft.com/office/officeart/2005/8/layout/hierarchy4"/>
    <dgm:cxn modelId="{E1264221-7EC6-475F-9D2F-C5FBDA35B3FE}" type="presParOf" srcId="{DAC53A11-F6A3-40DC-9CAB-122B16C3C7FA}" destId="{D89604B6-E48F-4A80-BADB-A2986BBA0E40}" srcOrd="0" destOrd="0" presId="urn:microsoft.com/office/officeart/2005/8/layout/hierarchy4"/>
    <dgm:cxn modelId="{46A99C94-173A-4F52-8887-F2F9D1693619}" type="presParOf" srcId="{DAC53A11-F6A3-40DC-9CAB-122B16C3C7FA}" destId="{965956D4-372A-4397-BD27-413F4DA0925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8FCBFF-0DA6-4AE4-A703-DB6CEA6E2B9A}"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s-ES"/>
        </a:p>
      </dgm:t>
    </dgm:pt>
    <dgm:pt modelId="{E1A42D85-F90F-47F9-93CB-632D230709B4}">
      <dgm:prSet custT="1"/>
      <dgm:spPr/>
      <dgm:t>
        <a:bodyPr/>
        <a:lstStyle/>
        <a:p>
          <a:pPr rtl="0"/>
          <a:r>
            <a:rPr lang="es-ES" sz="1800" dirty="0"/>
            <a:t>b) Falta de adaptación del trabajador a las modificaciones técnicas operadas en su puesto de trabajo, cuando dichos cambios sean razonables. Previamente el empresario deberá ofrecer al trabajador un curso dirigido a facilitar la adaptación a las modificaciones operadas. El tiempo destinado a la formación se considerará  tiempo de trabajo efectivo. Deben transcurrir, como mínimo, dos meses desde que se introdujo la modificación o desde que finalizó la formación dirigida a la adaptación.</a:t>
          </a:r>
        </a:p>
      </dgm:t>
    </dgm:pt>
    <dgm:pt modelId="{C0416EEA-FEC7-4C20-9D48-FD3BAFFC0C96}" type="parTrans" cxnId="{AB714600-3DC1-430A-AD19-F62D47CD9D7D}">
      <dgm:prSet/>
      <dgm:spPr/>
      <dgm:t>
        <a:bodyPr/>
        <a:lstStyle/>
        <a:p>
          <a:endParaRPr lang="es-ES"/>
        </a:p>
      </dgm:t>
    </dgm:pt>
    <dgm:pt modelId="{23D1C130-CF95-4B94-AD41-4C3A3A86AEA9}" type="sibTrans" cxnId="{AB714600-3DC1-430A-AD19-F62D47CD9D7D}">
      <dgm:prSet/>
      <dgm:spPr/>
      <dgm:t>
        <a:bodyPr/>
        <a:lstStyle/>
        <a:p>
          <a:endParaRPr lang="es-ES"/>
        </a:p>
      </dgm:t>
    </dgm:pt>
    <dgm:pt modelId="{36F531C8-82F3-43A6-A32F-68468E7A4BE3}">
      <dgm:prSet custT="1"/>
      <dgm:spPr/>
      <dgm:t>
        <a:bodyPr/>
        <a:lstStyle/>
        <a:p>
          <a:pPr rtl="0"/>
          <a:r>
            <a:rPr lang="es-ES" sz="1800" dirty="0"/>
            <a:t>Esta causa de despido está directamente relacionada con la incorporación a las empresas de nuevas tecnologías, nuevas maquinarias y nuevas herramientas para desarrollo de procesos de producción; y que implican la adaptación de los trabajadores que las utilizan; y la obligación de las empresas de facilitar a los trabajadores  la formación necesaria para esa adaptación.</a:t>
          </a:r>
          <a:r>
            <a:rPr lang="es-ES" sz="1600" dirty="0"/>
            <a:t>   </a:t>
          </a:r>
        </a:p>
      </dgm:t>
    </dgm:pt>
    <dgm:pt modelId="{36E5D8B0-9CD2-4A39-A432-BD4A4A62F69D}" type="parTrans" cxnId="{A9EB8AC7-7C34-47D1-AB8D-65876E94E59A}">
      <dgm:prSet/>
      <dgm:spPr/>
      <dgm:t>
        <a:bodyPr/>
        <a:lstStyle/>
        <a:p>
          <a:endParaRPr lang="es-ES"/>
        </a:p>
      </dgm:t>
    </dgm:pt>
    <dgm:pt modelId="{F144523B-771C-4FCF-80E1-250836981F79}" type="sibTrans" cxnId="{A9EB8AC7-7C34-47D1-AB8D-65876E94E59A}">
      <dgm:prSet/>
      <dgm:spPr/>
      <dgm:t>
        <a:bodyPr/>
        <a:lstStyle/>
        <a:p>
          <a:endParaRPr lang="es-ES"/>
        </a:p>
      </dgm:t>
    </dgm:pt>
    <dgm:pt modelId="{9AC854F7-B911-4EEB-99BB-71E9EF9B2558}" type="pres">
      <dgm:prSet presAssocID="{CA8FCBFF-0DA6-4AE4-A703-DB6CEA6E2B9A}" presName="Name0" presStyleCnt="0">
        <dgm:presLayoutVars>
          <dgm:chPref val="1"/>
          <dgm:dir/>
          <dgm:animOne val="branch"/>
          <dgm:animLvl val="lvl"/>
          <dgm:resizeHandles/>
        </dgm:presLayoutVars>
      </dgm:prSet>
      <dgm:spPr/>
    </dgm:pt>
    <dgm:pt modelId="{12F4D859-AE1F-44C9-8BFB-C2D99C820316}" type="pres">
      <dgm:prSet presAssocID="{E1A42D85-F90F-47F9-93CB-632D230709B4}" presName="vertOne" presStyleCnt="0"/>
      <dgm:spPr/>
    </dgm:pt>
    <dgm:pt modelId="{67540EEA-E628-4E18-8928-1E68A3B07905}" type="pres">
      <dgm:prSet presAssocID="{E1A42D85-F90F-47F9-93CB-632D230709B4}" presName="txOne" presStyleLbl="node0" presStyleIdx="0" presStyleCnt="1">
        <dgm:presLayoutVars>
          <dgm:chPref val="3"/>
        </dgm:presLayoutVars>
      </dgm:prSet>
      <dgm:spPr/>
    </dgm:pt>
    <dgm:pt modelId="{858B0D11-5661-4D27-9046-0182F449D762}" type="pres">
      <dgm:prSet presAssocID="{E1A42D85-F90F-47F9-93CB-632D230709B4}" presName="parTransOne" presStyleCnt="0"/>
      <dgm:spPr/>
    </dgm:pt>
    <dgm:pt modelId="{1A9A9679-57F4-4349-87F9-556548651659}" type="pres">
      <dgm:prSet presAssocID="{E1A42D85-F90F-47F9-93CB-632D230709B4}" presName="horzOne" presStyleCnt="0"/>
      <dgm:spPr/>
    </dgm:pt>
    <dgm:pt modelId="{885ECD4D-1537-48C6-8969-E03BB3A903A3}" type="pres">
      <dgm:prSet presAssocID="{36F531C8-82F3-43A6-A32F-68468E7A4BE3}" presName="vertTwo" presStyleCnt="0"/>
      <dgm:spPr/>
    </dgm:pt>
    <dgm:pt modelId="{3F5E1A2C-5CB9-4B11-A1AA-0832C34E3129}" type="pres">
      <dgm:prSet presAssocID="{36F531C8-82F3-43A6-A32F-68468E7A4BE3}" presName="txTwo" presStyleLbl="node2" presStyleIdx="0" presStyleCnt="1">
        <dgm:presLayoutVars>
          <dgm:chPref val="3"/>
        </dgm:presLayoutVars>
      </dgm:prSet>
      <dgm:spPr/>
    </dgm:pt>
    <dgm:pt modelId="{91A2713E-0438-489C-A50F-D7C78DCF0661}" type="pres">
      <dgm:prSet presAssocID="{36F531C8-82F3-43A6-A32F-68468E7A4BE3}" presName="horzTwo" presStyleCnt="0"/>
      <dgm:spPr/>
    </dgm:pt>
  </dgm:ptLst>
  <dgm:cxnLst>
    <dgm:cxn modelId="{AB714600-3DC1-430A-AD19-F62D47CD9D7D}" srcId="{CA8FCBFF-0DA6-4AE4-A703-DB6CEA6E2B9A}" destId="{E1A42D85-F90F-47F9-93CB-632D230709B4}" srcOrd="0" destOrd="0" parTransId="{C0416EEA-FEC7-4C20-9D48-FD3BAFFC0C96}" sibTransId="{23D1C130-CF95-4B94-AD41-4C3A3A86AEA9}"/>
    <dgm:cxn modelId="{19A08F2E-0DF9-4A6B-9BD6-46DABDCF9555}" type="presOf" srcId="{36F531C8-82F3-43A6-A32F-68468E7A4BE3}" destId="{3F5E1A2C-5CB9-4B11-A1AA-0832C34E3129}" srcOrd="0" destOrd="0" presId="urn:microsoft.com/office/officeart/2005/8/layout/hierarchy4"/>
    <dgm:cxn modelId="{C3A6DB42-A8FB-42EF-B7E9-B5BA10C2B922}" type="presOf" srcId="{CA8FCBFF-0DA6-4AE4-A703-DB6CEA6E2B9A}" destId="{9AC854F7-B911-4EEB-99BB-71E9EF9B2558}" srcOrd="0" destOrd="0" presId="urn:microsoft.com/office/officeart/2005/8/layout/hierarchy4"/>
    <dgm:cxn modelId="{A1133556-4569-4A71-BC52-119479FF86BB}" type="presOf" srcId="{E1A42D85-F90F-47F9-93CB-632D230709B4}" destId="{67540EEA-E628-4E18-8928-1E68A3B07905}" srcOrd="0" destOrd="0" presId="urn:microsoft.com/office/officeart/2005/8/layout/hierarchy4"/>
    <dgm:cxn modelId="{A9EB8AC7-7C34-47D1-AB8D-65876E94E59A}" srcId="{E1A42D85-F90F-47F9-93CB-632D230709B4}" destId="{36F531C8-82F3-43A6-A32F-68468E7A4BE3}" srcOrd="0" destOrd="0" parTransId="{36E5D8B0-9CD2-4A39-A432-BD4A4A62F69D}" sibTransId="{F144523B-771C-4FCF-80E1-250836981F79}"/>
    <dgm:cxn modelId="{DDB99CA2-3C13-453C-AA23-D9AC7C2A6CF6}" type="presParOf" srcId="{9AC854F7-B911-4EEB-99BB-71E9EF9B2558}" destId="{12F4D859-AE1F-44C9-8BFB-C2D99C820316}" srcOrd="0" destOrd="0" presId="urn:microsoft.com/office/officeart/2005/8/layout/hierarchy4"/>
    <dgm:cxn modelId="{8B29E102-AD7A-4803-A937-F4A3557334CD}" type="presParOf" srcId="{12F4D859-AE1F-44C9-8BFB-C2D99C820316}" destId="{67540EEA-E628-4E18-8928-1E68A3B07905}" srcOrd="0" destOrd="0" presId="urn:microsoft.com/office/officeart/2005/8/layout/hierarchy4"/>
    <dgm:cxn modelId="{37FCB1B9-2D59-4526-8EAA-3E09A648EC87}" type="presParOf" srcId="{12F4D859-AE1F-44C9-8BFB-C2D99C820316}" destId="{858B0D11-5661-4D27-9046-0182F449D762}" srcOrd="1" destOrd="0" presId="urn:microsoft.com/office/officeart/2005/8/layout/hierarchy4"/>
    <dgm:cxn modelId="{CAD4C387-E0DD-4829-9AEE-E216A1AEAF06}" type="presParOf" srcId="{12F4D859-AE1F-44C9-8BFB-C2D99C820316}" destId="{1A9A9679-57F4-4349-87F9-556548651659}" srcOrd="2" destOrd="0" presId="urn:microsoft.com/office/officeart/2005/8/layout/hierarchy4"/>
    <dgm:cxn modelId="{8D14FDBF-4506-4F16-BA2F-90B5CD3C2C4B}" type="presParOf" srcId="{1A9A9679-57F4-4349-87F9-556548651659}" destId="{885ECD4D-1537-48C6-8969-E03BB3A903A3}" srcOrd="0" destOrd="0" presId="urn:microsoft.com/office/officeart/2005/8/layout/hierarchy4"/>
    <dgm:cxn modelId="{CFE8941A-63DF-4BB1-9DBB-FB36E17C98E1}" type="presParOf" srcId="{885ECD4D-1537-48C6-8969-E03BB3A903A3}" destId="{3F5E1A2C-5CB9-4B11-A1AA-0832C34E3129}" srcOrd="0" destOrd="0" presId="urn:microsoft.com/office/officeart/2005/8/layout/hierarchy4"/>
    <dgm:cxn modelId="{8307CB84-5C92-431C-8777-908E6563853F}" type="presParOf" srcId="{885ECD4D-1537-48C6-8969-E03BB3A903A3}" destId="{91A2713E-0438-489C-A50F-D7C78DCF066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8FCBFF-0DA6-4AE4-A703-DB6CEA6E2B9A}"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s-ES"/>
        </a:p>
      </dgm:t>
    </dgm:pt>
    <dgm:pt modelId="{E1A42D85-F90F-47F9-93CB-632D230709B4}">
      <dgm:prSet custT="1"/>
      <dgm:spPr/>
      <dgm:t>
        <a:bodyPr/>
        <a:lstStyle/>
        <a:p>
          <a:pPr rtl="0"/>
          <a:r>
            <a:rPr lang="es-ES" sz="2400" dirty="0"/>
            <a:t>c) Amortización de los puestos de trabajo por razones técnicas, organizativas, económicas o de producción.</a:t>
          </a:r>
        </a:p>
      </dgm:t>
    </dgm:pt>
    <dgm:pt modelId="{C0416EEA-FEC7-4C20-9D48-FD3BAFFC0C96}" type="parTrans" cxnId="{AB714600-3DC1-430A-AD19-F62D47CD9D7D}">
      <dgm:prSet/>
      <dgm:spPr/>
      <dgm:t>
        <a:bodyPr/>
        <a:lstStyle/>
        <a:p>
          <a:endParaRPr lang="es-ES"/>
        </a:p>
      </dgm:t>
    </dgm:pt>
    <dgm:pt modelId="{23D1C130-CF95-4B94-AD41-4C3A3A86AEA9}" type="sibTrans" cxnId="{AB714600-3DC1-430A-AD19-F62D47CD9D7D}">
      <dgm:prSet/>
      <dgm:spPr/>
      <dgm:t>
        <a:bodyPr/>
        <a:lstStyle/>
        <a:p>
          <a:endParaRPr lang="es-ES"/>
        </a:p>
      </dgm:t>
    </dgm:pt>
    <dgm:pt modelId="{36F531C8-82F3-43A6-A32F-68468E7A4BE3}">
      <dgm:prSet custT="1"/>
      <dgm:spPr/>
      <dgm:t>
        <a:bodyPr/>
        <a:lstStyle/>
        <a:p>
          <a:pPr rtl="0"/>
          <a:r>
            <a:rPr lang="es-ES" sz="1600" dirty="0"/>
            <a:t>Concurren </a:t>
          </a:r>
          <a:r>
            <a:rPr lang="es-ES" sz="1600" u="sng" dirty="0"/>
            <a:t>causas técnicas </a:t>
          </a:r>
          <a:r>
            <a:rPr lang="es-ES" sz="1600" dirty="0"/>
            <a:t>cuando se produzcan cambios, entre otros, en el ámbito de los medios o instrumentos de producción; </a:t>
          </a:r>
          <a:r>
            <a:rPr lang="es-ES" sz="1600" u="sng" dirty="0"/>
            <a:t>causas organizativas</a:t>
          </a:r>
          <a:r>
            <a:rPr lang="es-ES" sz="1600" dirty="0"/>
            <a:t> cuando se produzcan cambios, entre otros, en el ámbito de los sistemas y métodos de trabajo del personal o en el modo de organizar la producción y </a:t>
          </a:r>
          <a:r>
            <a:rPr lang="es-ES" sz="1600" u="sng" dirty="0"/>
            <a:t>causas productivas </a:t>
          </a:r>
          <a:r>
            <a:rPr lang="es-ES" sz="1600" dirty="0"/>
            <a:t>cuando se produzcan cambios, entre otros, en la demanda de los productos o servicios que la empresa pretende colocar en el mercado.</a:t>
          </a:r>
        </a:p>
      </dgm:t>
    </dgm:pt>
    <dgm:pt modelId="{36E5D8B0-9CD2-4A39-A432-BD4A4A62F69D}" type="parTrans" cxnId="{A9EB8AC7-7C34-47D1-AB8D-65876E94E59A}">
      <dgm:prSet/>
      <dgm:spPr/>
      <dgm:t>
        <a:bodyPr/>
        <a:lstStyle/>
        <a:p>
          <a:endParaRPr lang="es-ES"/>
        </a:p>
      </dgm:t>
    </dgm:pt>
    <dgm:pt modelId="{F144523B-771C-4FCF-80E1-250836981F79}" type="sibTrans" cxnId="{A9EB8AC7-7C34-47D1-AB8D-65876E94E59A}">
      <dgm:prSet/>
      <dgm:spPr/>
      <dgm:t>
        <a:bodyPr/>
        <a:lstStyle/>
        <a:p>
          <a:endParaRPr lang="es-ES"/>
        </a:p>
      </dgm:t>
    </dgm:pt>
    <dgm:pt modelId="{09F1BB22-7E78-4E97-8919-EAF2D6FBDEC4}">
      <dgm:prSet custT="1"/>
      <dgm:spPr/>
      <dgm:t>
        <a:bodyPr/>
        <a:lstStyle/>
        <a:p>
          <a:r>
            <a:rPr lang="es-ES" sz="1600" u="sng" dirty="0"/>
            <a:t>Causas económicas</a:t>
          </a:r>
          <a:r>
            <a:rPr lang="es-ES" sz="1600" dirty="0"/>
            <a:t>: cuando de los resultados de la empresa se desprenda una situación económica negativa: pérdidas actuales o previstas, o la disminución persistente de su nivel de ingresos ordinarios o ventas. </a:t>
          </a:r>
        </a:p>
        <a:p>
          <a:r>
            <a:rPr lang="es-ES" sz="1600" dirty="0"/>
            <a:t>Se entenderá que la disminución es persistente si durante tres trimestres consecutivos el nivel de ingresos ordinarios o ventas de cada trimestre es inferior al registrado en el mismo trimestre del año anterior.</a:t>
          </a:r>
        </a:p>
      </dgm:t>
    </dgm:pt>
    <dgm:pt modelId="{EDA65B78-1503-4194-B0C4-8D0604A3925F}" type="parTrans" cxnId="{A5699FFE-C633-457D-8B2E-4C55D6E8F1D3}">
      <dgm:prSet/>
      <dgm:spPr/>
      <dgm:t>
        <a:bodyPr/>
        <a:lstStyle/>
        <a:p>
          <a:endParaRPr lang="es-ES"/>
        </a:p>
      </dgm:t>
    </dgm:pt>
    <dgm:pt modelId="{D429EFB1-865F-4F6E-8F22-BA3B744B74EA}" type="sibTrans" cxnId="{A5699FFE-C633-457D-8B2E-4C55D6E8F1D3}">
      <dgm:prSet/>
      <dgm:spPr/>
      <dgm:t>
        <a:bodyPr/>
        <a:lstStyle/>
        <a:p>
          <a:endParaRPr lang="es-ES"/>
        </a:p>
      </dgm:t>
    </dgm:pt>
    <dgm:pt modelId="{9AC854F7-B911-4EEB-99BB-71E9EF9B2558}" type="pres">
      <dgm:prSet presAssocID="{CA8FCBFF-0DA6-4AE4-A703-DB6CEA6E2B9A}" presName="Name0" presStyleCnt="0">
        <dgm:presLayoutVars>
          <dgm:chPref val="1"/>
          <dgm:dir/>
          <dgm:animOne val="branch"/>
          <dgm:animLvl val="lvl"/>
          <dgm:resizeHandles/>
        </dgm:presLayoutVars>
      </dgm:prSet>
      <dgm:spPr/>
    </dgm:pt>
    <dgm:pt modelId="{5D9FB3DE-2F95-4987-A9A4-5B676AC7D4DF}" type="pres">
      <dgm:prSet presAssocID="{E1A42D85-F90F-47F9-93CB-632D230709B4}" presName="vertOne" presStyleCnt="0"/>
      <dgm:spPr/>
    </dgm:pt>
    <dgm:pt modelId="{92E18454-DF51-413B-B55F-350CED1EF7AF}" type="pres">
      <dgm:prSet presAssocID="{E1A42D85-F90F-47F9-93CB-632D230709B4}" presName="txOne" presStyleLbl="node0" presStyleIdx="0" presStyleCnt="1" custScaleY="46350" custLinFactNeighborX="-200" custLinFactNeighborY="12882">
        <dgm:presLayoutVars>
          <dgm:chPref val="3"/>
        </dgm:presLayoutVars>
      </dgm:prSet>
      <dgm:spPr/>
    </dgm:pt>
    <dgm:pt modelId="{C557CBC8-EC33-41FC-97DB-C3D8AA93A05E}" type="pres">
      <dgm:prSet presAssocID="{E1A42D85-F90F-47F9-93CB-632D230709B4}" presName="parTransOne" presStyleCnt="0"/>
      <dgm:spPr/>
    </dgm:pt>
    <dgm:pt modelId="{994E7B0C-E294-49AB-9FD0-E650F7CBDC66}" type="pres">
      <dgm:prSet presAssocID="{E1A42D85-F90F-47F9-93CB-632D230709B4}" presName="horzOne" presStyleCnt="0"/>
      <dgm:spPr/>
    </dgm:pt>
    <dgm:pt modelId="{A5556A66-C732-4CA1-99F1-29868679DD95}" type="pres">
      <dgm:prSet presAssocID="{36F531C8-82F3-43A6-A32F-68468E7A4BE3}" presName="vertTwo" presStyleCnt="0"/>
      <dgm:spPr/>
    </dgm:pt>
    <dgm:pt modelId="{5CB16D61-5B21-4017-B2A2-1EB71B7F1FBB}" type="pres">
      <dgm:prSet presAssocID="{36F531C8-82F3-43A6-A32F-68468E7A4BE3}" presName="txTwo" presStyleLbl="node2" presStyleIdx="0" presStyleCnt="2">
        <dgm:presLayoutVars>
          <dgm:chPref val="3"/>
        </dgm:presLayoutVars>
      </dgm:prSet>
      <dgm:spPr/>
    </dgm:pt>
    <dgm:pt modelId="{5BF20CBF-EFC0-41D8-A9DE-5FC7F5D4B399}" type="pres">
      <dgm:prSet presAssocID="{36F531C8-82F3-43A6-A32F-68468E7A4BE3}" presName="horzTwo" presStyleCnt="0"/>
      <dgm:spPr/>
    </dgm:pt>
    <dgm:pt modelId="{B6F7E62C-61D9-4D5C-98F4-F54049E0DBDC}" type="pres">
      <dgm:prSet presAssocID="{F144523B-771C-4FCF-80E1-250836981F79}" presName="sibSpaceTwo" presStyleCnt="0"/>
      <dgm:spPr/>
    </dgm:pt>
    <dgm:pt modelId="{50C5978B-A73B-4ACB-9897-7E3B62D53061}" type="pres">
      <dgm:prSet presAssocID="{09F1BB22-7E78-4E97-8919-EAF2D6FBDEC4}" presName="vertTwo" presStyleCnt="0"/>
      <dgm:spPr/>
    </dgm:pt>
    <dgm:pt modelId="{44FC9B50-2159-474D-B748-A36FDC404A79}" type="pres">
      <dgm:prSet presAssocID="{09F1BB22-7E78-4E97-8919-EAF2D6FBDEC4}" presName="txTwo" presStyleLbl="node2" presStyleIdx="1" presStyleCnt="2">
        <dgm:presLayoutVars>
          <dgm:chPref val="3"/>
        </dgm:presLayoutVars>
      </dgm:prSet>
      <dgm:spPr/>
    </dgm:pt>
    <dgm:pt modelId="{2250ACC6-EEA6-4E10-A24F-FAA21C416BA7}" type="pres">
      <dgm:prSet presAssocID="{09F1BB22-7E78-4E97-8919-EAF2D6FBDEC4}" presName="horzTwo" presStyleCnt="0"/>
      <dgm:spPr/>
    </dgm:pt>
  </dgm:ptLst>
  <dgm:cxnLst>
    <dgm:cxn modelId="{AB714600-3DC1-430A-AD19-F62D47CD9D7D}" srcId="{CA8FCBFF-0DA6-4AE4-A703-DB6CEA6E2B9A}" destId="{E1A42D85-F90F-47F9-93CB-632D230709B4}" srcOrd="0" destOrd="0" parTransId="{C0416EEA-FEC7-4C20-9D48-FD3BAFFC0C96}" sibTransId="{23D1C130-CF95-4B94-AD41-4C3A3A86AEA9}"/>
    <dgm:cxn modelId="{EBD02F05-C38D-42B0-8A62-E51C9C0440B6}" type="presOf" srcId="{E1A42D85-F90F-47F9-93CB-632D230709B4}" destId="{92E18454-DF51-413B-B55F-350CED1EF7AF}" srcOrd="0" destOrd="0" presId="urn:microsoft.com/office/officeart/2005/8/layout/hierarchy4"/>
    <dgm:cxn modelId="{4359AF05-3BBB-4CA1-9BEB-155B393C836E}" type="presOf" srcId="{36F531C8-82F3-43A6-A32F-68468E7A4BE3}" destId="{5CB16D61-5B21-4017-B2A2-1EB71B7F1FBB}" srcOrd="0" destOrd="0" presId="urn:microsoft.com/office/officeart/2005/8/layout/hierarchy4"/>
    <dgm:cxn modelId="{49BE619B-DDAC-47C7-A982-86547B45554C}" type="presOf" srcId="{CA8FCBFF-0DA6-4AE4-A703-DB6CEA6E2B9A}" destId="{9AC854F7-B911-4EEB-99BB-71E9EF9B2558}" srcOrd="0" destOrd="0" presId="urn:microsoft.com/office/officeart/2005/8/layout/hierarchy4"/>
    <dgm:cxn modelId="{EB35C09B-198D-41FE-8F49-9AC656F848E5}" type="presOf" srcId="{09F1BB22-7E78-4E97-8919-EAF2D6FBDEC4}" destId="{44FC9B50-2159-474D-B748-A36FDC404A79}" srcOrd="0" destOrd="0" presId="urn:microsoft.com/office/officeart/2005/8/layout/hierarchy4"/>
    <dgm:cxn modelId="{A9EB8AC7-7C34-47D1-AB8D-65876E94E59A}" srcId="{E1A42D85-F90F-47F9-93CB-632D230709B4}" destId="{36F531C8-82F3-43A6-A32F-68468E7A4BE3}" srcOrd="0" destOrd="0" parTransId="{36E5D8B0-9CD2-4A39-A432-BD4A4A62F69D}" sibTransId="{F144523B-771C-4FCF-80E1-250836981F79}"/>
    <dgm:cxn modelId="{A5699FFE-C633-457D-8B2E-4C55D6E8F1D3}" srcId="{E1A42D85-F90F-47F9-93CB-632D230709B4}" destId="{09F1BB22-7E78-4E97-8919-EAF2D6FBDEC4}" srcOrd="1" destOrd="0" parTransId="{EDA65B78-1503-4194-B0C4-8D0604A3925F}" sibTransId="{D429EFB1-865F-4F6E-8F22-BA3B744B74EA}"/>
    <dgm:cxn modelId="{6E7B085E-5BDD-4827-8B96-732204DC4CF0}" type="presParOf" srcId="{9AC854F7-B911-4EEB-99BB-71E9EF9B2558}" destId="{5D9FB3DE-2F95-4987-A9A4-5B676AC7D4DF}" srcOrd="0" destOrd="0" presId="urn:microsoft.com/office/officeart/2005/8/layout/hierarchy4"/>
    <dgm:cxn modelId="{C5CDDB81-90BC-4A24-9596-C7D168BDD454}" type="presParOf" srcId="{5D9FB3DE-2F95-4987-A9A4-5B676AC7D4DF}" destId="{92E18454-DF51-413B-B55F-350CED1EF7AF}" srcOrd="0" destOrd="0" presId="urn:microsoft.com/office/officeart/2005/8/layout/hierarchy4"/>
    <dgm:cxn modelId="{E82CF0A8-59ED-41A3-9339-2ACF5081BE67}" type="presParOf" srcId="{5D9FB3DE-2F95-4987-A9A4-5B676AC7D4DF}" destId="{C557CBC8-EC33-41FC-97DB-C3D8AA93A05E}" srcOrd="1" destOrd="0" presId="urn:microsoft.com/office/officeart/2005/8/layout/hierarchy4"/>
    <dgm:cxn modelId="{D8ABFC04-D7F5-4621-B29A-D9A632068A44}" type="presParOf" srcId="{5D9FB3DE-2F95-4987-A9A4-5B676AC7D4DF}" destId="{994E7B0C-E294-49AB-9FD0-E650F7CBDC66}" srcOrd="2" destOrd="0" presId="urn:microsoft.com/office/officeart/2005/8/layout/hierarchy4"/>
    <dgm:cxn modelId="{5B9EEA15-0DCD-4E07-B3A4-D1EF59E05852}" type="presParOf" srcId="{994E7B0C-E294-49AB-9FD0-E650F7CBDC66}" destId="{A5556A66-C732-4CA1-99F1-29868679DD95}" srcOrd="0" destOrd="0" presId="urn:microsoft.com/office/officeart/2005/8/layout/hierarchy4"/>
    <dgm:cxn modelId="{1BEE9F66-0692-436F-B290-B6DD6C660982}" type="presParOf" srcId="{A5556A66-C732-4CA1-99F1-29868679DD95}" destId="{5CB16D61-5B21-4017-B2A2-1EB71B7F1FBB}" srcOrd="0" destOrd="0" presId="urn:microsoft.com/office/officeart/2005/8/layout/hierarchy4"/>
    <dgm:cxn modelId="{88244737-5DE1-45F8-B0F1-5C8F496D6275}" type="presParOf" srcId="{A5556A66-C732-4CA1-99F1-29868679DD95}" destId="{5BF20CBF-EFC0-41D8-A9DE-5FC7F5D4B399}" srcOrd="1" destOrd="0" presId="urn:microsoft.com/office/officeart/2005/8/layout/hierarchy4"/>
    <dgm:cxn modelId="{5B5219B1-E442-4449-88DF-E09F9B32AAD5}" type="presParOf" srcId="{994E7B0C-E294-49AB-9FD0-E650F7CBDC66}" destId="{B6F7E62C-61D9-4D5C-98F4-F54049E0DBDC}" srcOrd="1" destOrd="0" presId="urn:microsoft.com/office/officeart/2005/8/layout/hierarchy4"/>
    <dgm:cxn modelId="{D4ECA0D3-0D39-4C63-9296-785FE5C92C77}" type="presParOf" srcId="{994E7B0C-E294-49AB-9FD0-E650F7CBDC66}" destId="{50C5978B-A73B-4ACB-9897-7E3B62D53061}" srcOrd="2" destOrd="0" presId="urn:microsoft.com/office/officeart/2005/8/layout/hierarchy4"/>
    <dgm:cxn modelId="{A749DEB9-92F3-470C-9A26-F3E1CE2CEA79}" type="presParOf" srcId="{50C5978B-A73B-4ACB-9897-7E3B62D53061}" destId="{44FC9B50-2159-474D-B748-A36FDC404A79}" srcOrd="0" destOrd="0" presId="urn:microsoft.com/office/officeart/2005/8/layout/hierarchy4"/>
    <dgm:cxn modelId="{97390AAF-A3BF-4DA7-8895-4630F1EBD7DC}" type="presParOf" srcId="{50C5978B-A73B-4ACB-9897-7E3B62D53061}" destId="{2250ACC6-EEA6-4E10-A24F-FAA21C416BA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A8FCBFF-0DA6-4AE4-A703-DB6CEA6E2B9A}"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s-ES"/>
        </a:p>
      </dgm:t>
    </dgm:pt>
    <dgm:pt modelId="{E1A42D85-F90F-47F9-93CB-632D230709B4}">
      <dgm:prSet custT="1"/>
      <dgm:spPr/>
      <dgm:t>
        <a:bodyPr/>
        <a:lstStyle/>
        <a:p>
          <a:pPr rtl="0"/>
          <a:r>
            <a:rPr lang="es-ES" sz="2800" dirty="0"/>
            <a:t>d) Finalizar una contrata pública.</a:t>
          </a:r>
        </a:p>
      </dgm:t>
    </dgm:pt>
    <dgm:pt modelId="{C0416EEA-FEC7-4C20-9D48-FD3BAFFC0C96}" type="parTrans" cxnId="{AB714600-3DC1-430A-AD19-F62D47CD9D7D}">
      <dgm:prSet/>
      <dgm:spPr/>
      <dgm:t>
        <a:bodyPr/>
        <a:lstStyle/>
        <a:p>
          <a:endParaRPr lang="es-ES"/>
        </a:p>
      </dgm:t>
    </dgm:pt>
    <dgm:pt modelId="{23D1C130-CF95-4B94-AD41-4C3A3A86AEA9}" type="sibTrans" cxnId="{AB714600-3DC1-430A-AD19-F62D47CD9D7D}">
      <dgm:prSet/>
      <dgm:spPr/>
      <dgm:t>
        <a:bodyPr/>
        <a:lstStyle/>
        <a:p>
          <a:endParaRPr lang="es-ES"/>
        </a:p>
      </dgm:t>
    </dgm:pt>
    <dgm:pt modelId="{36F531C8-82F3-43A6-A32F-68468E7A4BE3}">
      <dgm:prSet custT="1"/>
      <dgm:spPr/>
      <dgm:t>
        <a:bodyPr/>
        <a:lstStyle/>
        <a:p>
          <a:pPr rtl="0"/>
          <a:r>
            <a:rPr lang="es-ES" sz="2400" dirty="0"/>
            <a:t>Por ejemplo, un Ayuntamiento que no renueva la contrata de una empresa de jardinería</a:t>
          </a:r>
        </a:p>
      </dgm:t>
    </dgm:pt>
    <dgm:pt modelId="{36E5D8B0-9CD2-4A39-A432-BD4A4A62F69D}" type="parTrans" cxnId="{A9EB8AC7-7C34-47D1-AB8D-65876E94E59A}">
      <dgm:prSet/>
      <dgm:spPr/>
      <dgm:t>
        <a:bodyPr/>
        <a:lstStyle/>
        <a:p>
          <a:endParaRPr lang="es-ES"/>
        </a:p>
      </dgm:t>
    </dgm:pt>
    <dgm:pt modelId="{F144523B-771C-4FCF-80E1-250836981F79}" type="sibTrans" cxnId="{A9EB8AC7-7C34-47D1-AB8D-65876E94E59A}">
      <dgm:prSet/>
      <dgm:spPr/>
      <dgm:t>
        <a:bodyPr/>
        <a:lstStyle/>
        <a:p>
          <a:endParaRPr lang="es-ES"/>
        </a:p>
      </dgm:t>
    </dgm:pt>
    <dgm:pt modelId="{9AC854F7-B911-4EEB-99BB-71E9EF9B2558}" type="pres">
      <dgm:prSet presAssocID="{CA8FCBFF-0DA6-4AE4-A703-DB6CEA6E2B9A}" presName="Name0" presStyleCnt="0">
        <dgm:presLayoutVars>
          <dgm:chPref val="1"/>
          <dgm:dir/>
          <dgm:animOne val="branch"/>
          <dgm:animLvl val="lvl"/>
          <dgm:resizeHandles/>
        </dgm:presLayoutVars>
      </dgm:prSet>
      <dgm:spPr/>
    </dgm:pt>
    <dgm:pt modelId="{9B1B1107-ACDF-47FA-A778-5C94F7D1EC04}" type="pres">
      <dgm:prSet presAssocID="{E1A42D85-F90F-47F9-93CB-632D230709B4}" presName="vertOne" presStyleCnt="0"/>
      <dgm:spPr/>
    </dgm:pt>
    <dgm:pt modelId="{12E573A4-C577-4A45-9C59-5FFEFE8CFEE1}" type="pres">
      <dgm:prSet presAssocID="{E1A42D85-F90F-47F9-93CB-632D230709B4}" presName="txOne" presStyleLbl="node0" presStyleIdx="0" presStyleCnt="1" custScaleY="48226">
        <dgm:presLayoutVars>
          <dgm:chPref val="3"/>
        </dgm:presLayoutVars>
      </dgm:prSet>
      <dgm:spPr/>
    </dgm:pt>
    <dgm:pt modelId="{C84AE313-8DBF-4326-8115-A26BC10D1352}" type="pres">
      <dgm:prSet presAssocID="{E1A42D85-F90F-47F9-93CB-632D230709B4}" presName="parTransOne" presStyleCnt="0"/>
      <dgm:spPr/>
    </dgm:pt>
    <dgm:pt modelId="{B040C0D5-9610-4A94-9939-DA849ED2DBB8}" type="pres">
      <dgm:prSet presAssocID="{E1A42D85-F90F-47F9-93CB-632D230709B4}" presName="horzOne" presStyleCnt="0"/>
      <dgm:spPr/>
    </dgm:pt>
    <dgm:pt modelId="{0942153F-75F5-4897-952D-098A42662C9E}" type="pres">
      <dgm:prSet presAssocID="{36F531C8-82F3-43A6-A32F-68468E7A4BE3}" presName="vertTwo" presStyleCnt="0"/>
      <dgm:spPr/>
    </dgm:pt>
    <dgm:pt modelId="{8687653C-1EDD-430F-8502-444032ABAF2C}" type="pres">
      <dgm:prSet presAssocID="{36F531C8-82F3-43A6-A32F-68468E7A4BE3}" presName="txTwo" presStyleLbl="node2" presStyleIdx="0" presStyleCnt="1" custLinFactNeighborY="2256">
        <dgm:presLayoutVars>
          <dgm:chPref val="3"/>
        </dgm:presLayoutVars>
      </dgm:prSet>
      <dgm:spPr/>
    </dgm:pt>
    <dgm:pt modelId="{F86A987A-AD5D-4C2D-848E-1FAA5CBDC7D6}" type="pres">
      <dgm:prSet presAssocID="{36F531C8-82F3-43A6-A32F-68468E7A4BE3}" presName="horzTwo" presStyleCnt="0"/>
      <dgm:spPr/>
    </dgm:pt>
  </dgm:ptLst>
  <dgm:cxnLst>
    <dgm:cxn modelId="{AB714600-3DC1-430A-AD19-F62D47CD9D7D}" srcId="{CA8FCBFF-0DA6-4AE4-A703-DB6CEA6E2B9A}" destId="{E1A42D85-F90F-47F9-93CB-632D230709B4}" srcOrd="0" destOrd="0" parTransId="{C0416EEA-FEC7-4C20-9D48-FD3BAFFC0C96}" sibTransId="{23D1C130-CF95-4B94-AD41-4C3A3A86AEA9}"/>
    <dgm:cxn modelId="{B5CBC247-90DA-455B-806C-C93EC6180B80}" type="presOf" srcId="{CA8FCBFF-0DA6-4AE4-A703-DB6CEA6E2B9A}" destId="{9AC854F7-B911-4EEB-99BB-71E9EF9B2558}" srcOrd="0" destOrd="0" presId="urn:microsoft.com/office/officeart/2005/8/layout/hierarchy4"/>
    <dgm:cxn modelId="{93D9BF4D-DE85-46F6-B785-0E54BD67A11A}" type="presOf" srcId="{36F531C8-82F3-43A6-A32F-68468E7A4BE3}" destId="{8687653C-1EDD-430F-8502-444032ABAF2C}" srcOrd="0" destOrd="0" presId="urn:microsoft.com/office/officeart/2005/8/layout/hierarchy4"/>
    <dgm:cxn modelId="{A9EB8AC7-7C34-47D1-AB8D-65876E94E59A}" srcId="{E1A42D85-F90F-47F9-93CB-632D230709B4}" destId="{36F531C8-82F3-43A6-A32F-68468E7A4BE3}" srcOrd="0" destOrd="0" parTransId="{36E5D8B0-9CD2-4A39-A432-BD4A4A62F69D}" sibTransId="{F144523B-771C-4FCF-80E1-250836981F79}"/>
    <dgm:cxn modelId="{2E1556ED-F60A-4752-A7BD-1E75F5EC4A0C}" type="presOf" srcId="{E1A42D85-F90F-47F9-93CB-632D230709B4}" destId="{12E573A4-C577-4A45-9C59-5FFEFE8CFEE1}" srcOrd="0" destOrd="0" presId="urn:microsoft.com/office/officeart/2005/8/layout/hierarchy4"/>
    <dgm:cxn modelId="{DDD9C6BB-30E6-4DC8-AC12-0869B854BFC4}" type="presParOf" srcId="{9AC854F7-B911-4EEB-99BB-71E9EF9B2558}" destId="{9B1B1107-ACDF-47FA-A778-5C94F7D1EC04}" srcOrd="0" destOrd="0" presId="urn:microsoft.com/office/officeart/2005/8/layout/hierarchy4"/>
    <dgm:cxn modelId="{FEE76EB8-9E2B-4843-8B5A-39B1C6B4CDE0}" type="presParOf" srcId="{9B1B1107-ACDF-47FA-A778-5C94F7D1EC04}" destId="{12E573A4-C577-4A45-9C59-5FFEFE8CFEE1}" srcOrd="0" destOrd="0" presId="urn:microsoft.com/office/officeart/2005/8/layout/hierarchy4"/>
    <dgm:cxn modelId="{D24A0A0A-E728-4882-80D0-8377712D0507}" type="presParOf" srcId="{9B1B1107-ACDF-47FA-A778-5C94F7D1EC04}" destId="{C84AE313-8DBF-4326-8115-A26BC10D1352}" srcOrd="1" destOrd="0" presId="urn:microsoft.com/office/officeart/2005/8/layout/hierarchy4"/>
    <dgm:cxn modelId="{FE4E94B2-7BE4-4B41-91E6-7E9E8F1B0C79}" type="presParOf" srcId="{9B1B1107-ACDF-47FA-A778-5C94F7D1EC04}" destId="{B040C0D5-9610-4A94-9939-DA849ED2DBB8}" srcOrd="2" destOrd="0" presId="urn:microsoft.com/office/officeart/2005/8/layout/hierarchy4"/>
    <dgm:cxn modelId="{EC206116-3C75-401E-842D-991B10C90B47}" type="presParOf" srcId="{B040C0D5-9610-4A94-9939-DA849ED2DBB8}" destId="{0942153F-75F5-4897-952D-098A42662C9E}" srcOrd="0" destOrd="0" presId="urn:microsoft.com/office/officeart/2005/8/layout/hierarchy4"/>
    <dgm:cxn modelId="{AF491027-A187-4414-995E-E19F34743A1D}" type="presParOf" srcId="{0942153F-75F5-4897-952D-098A42662C9E}" destId="{8687653C-1EDD-430F-8502-444032ABAF2C}" srcOrd="0" destOrd="0" presId="urn:microsoft.com/office/officeart/2005/8/layout/hierarchy4"/>
    <dgm:cxn modelId="{5B731822-B4FD-4C51-AA51-CA52F83C77C6}" type="presParOf" srcId="{0942153F-75F5-4897-952D-098A42662C9E}" destId="{F86A987A-AD5D-4C2D-848E-1FAA5CBDC7D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FC19725-E46A-4133-BAA0-2FAEBB5E35DC}"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s-ES"/>
        </a:p>
      </dgm:t>
    </dgm:pt>
    <dgm:pt modelId="{F2D26BCA-017D-45CE-A655-385270E1EB85}">
      <dgm:prSet/>
      <dgm:spPr/>
      <dgm:t>
        <a:bodyPr/>
        <a:lstStyle/>
        <a:p>
          <a:r>
            <a:rPr lang="es-ES"/>
            <a:t>REQUISITOS FORMALES:</a:t>
          </a:r>
        </a:p>
      </dgm:t>
    </dgm:pt>
    <dgm:pt modelId="{BDAF5787-107C-4F26-B6CC-2ED3745839E5}" type="parTrans" cxnId="{955EA05E-51EB-4737-B042-02C7E55E0FE1}">
      <dgm:prSet/>
      <dgm:spPr/>
      <dgm:t>
        <a:bodyPr/>
        <a:lstStyle/>
        <a:p>
          <a:endParaRPr lang="es-ES"/>
        </a:p>
      </dgm:t>
    </dgm:pt>
    <dgm:pt modelId="{8C6C527E-9A18-4F9D-9B7C-BEE4A0504D7A}" type="sibTrans" cxnId="{955EA05E-51EB-4737-B042-02C7E55E0FE1}">
      <dgm:prSet/>
      <dgm:spPr/>
      <dgm:t>
        <a:bodyPr/>
        <a:lstStyle/>
        <a:p>
          <a:endParaRPr lang="es-ES"/>
        </a:p>
      </dgm:t>
    </dgm:pt>
    <dgm:pt modelId="{9DF1064E-DFF0-4619-84F2-C41077EA1D9E}">
      <dgm:prSet/>
      <dgm:spPr/>
      <dgm:t>
        <a:bodyPr/>
        <a:lstStyle/>
        <a:p>
          <a:r>
            <a:rPr lang="es-ES"/>
            <a:t>Carta de despido.</a:t>
          </a:r>
        </a:p>
      </dgm:t>
    </dgm:pt>
    <dgm:pt modelId="{3AB6A697-8853-424C-A749-6CCBE5527F56}" type="parTrans" cxnId="{B733D8F9-421C-4E06-8DAF-11E07A08D148}">
      <dgm:prSet/>
      <dgm:spPr/>
      <dgm:t>
        <a:bodyPr/>
        <a:lstStyle/>
        <a:p>
          <a:endParaRPr lang="es-ES"/>
        </a:p>
      </dgm:t>
    </dgm:pt>
    <dgm:pt modelId="{C9BEC4B7-7DC1-4D8E-A45F-633C36497A9D}" type="sibTrans" cxnId="{B733D8F9-421C-4E06-8DAF-11E07A08D148}">
      <dgm:prSet/>
      <dgm:spPr/>
      <dgm:t>
        <a:bodyPr/>
        <a:lstStyle/>
        <a:p>
          <a:endParaRPr lang="es-ES"/>
        </a:p>
      </dgm:t>
    </dgm:pt>
    <dgm:pt modelId="{99C8BE9F-0358-4256-850E-C674A970A30B}">
      <dgm:prSet/>
      <dgm:spPr/>
      <dgm:t>
        <a:bodyPr/>
        <a:lstStyle/>
        <a:p>
          <a:r>
            <a:rPr lang="es-ES"/>
            <a:t>Preaviso de 15 días al trabajador. Si no se preavisara, se abonarán esos días en el finiquito.</a:t>
          </a:r>
        </a:p>
      </dgm:t>
    </dgm:pt>
    <dgm:pt modelId="{E8819736-57AE-4283-88A8-61302D7187B3}" type="parTrans" cxnId="{E8292D40-BCF0-495A-AD75-B632074BF4A0}">
      <dgm:prSet/>
      <dgm:spPr/>
      <dgm:t>
        <a:bodyPr/>
        <a:lstStyle/>
        <a:p>
          <a:endParaRPr lang="es-ES"/>
        </a:p>
      </dgm:t>
    </dgm:pt>
    <dgm:pt modelId="{9F2FF209-CC5F-4FD2-B152-A7C5FD258EFD}" type="sibTrans" cxnId="{E8292D40-BCF0-495A-AD75-B632074BF4A0}">
      <dgm:prSet/>
      <dgm:spPr/>
      <dgm:t>
        <a:bodyPr/>
        <a:lstStyle/>
        <a:p>
          <a:endParaRPr lang="es-ES"/>
        </a:p>
      </dgm:t>
    </dgm:pt>
    <dgm:pt modelId="{3273ADD0-4279-4EB8-837B-5165E085A5A9}">
      <dgm:prSet/>
      <dgm:spPr/>
      <dgm:t>
        <a:bodyPr/>
        <a:lstStyle/>
        <a:p>
          <a:r>
            <a:rPr lang="es-ES"/>
            <a:t>Derecho del trabajador a 6 horas semanales retribuidas dedicadas a la búsqueda de un nuevo empleo.</a:t>
          </a:r>
        </a:p>
      </dgm:t>
    </dgm:pt>
    <dgm:pt modelId="{978A82FA-CE84-4A31-915D-E6AD1DC544B7}" type="parTrans" cxnId="{0C356F79-7457-43EC-9DD5-A5BB459A2201}">
      <dgm:prSet/>
      <dgm:spPr/>
      <dgm:t>
        <a:bodyPr/>
        <a:lstStyle/>
        <a:p>
          <a:endParaRPr lang="es-ES"/>
        </a:p>
      </dgm:t>
    </dgm:pt>
    <dgm:pt modelId="{942C35AA-B687-4E6C-86D9-6A718DF2C386}" type="sibTrans" cxnId="{0C356F79-7457-43EC-9DD5-A5BB459A2201}">
      <dgm:prSet/>
      <dgm:spPr/>
      <dgm:t>
        <a:bodyPr/>
        <a:lstStyle/>
        <a:p>
          <a:endParaRPr lang="es-ES"/>
        </a:p>
      </dgm:t>
    </dgm:pt>
    <dgm:pt modelId="{0F324F1C-F21A-4FD0-B750-7BA6B48E13A5}">
      <dgm:prSet/>
      <dgm:spPr/>
      <dgm:t>
        <a:bodyPr/>
        <a:lstStyle/>
        <a:p>
          <a:r>
            <a:rPr lang="es-ES"/>
            <a:t>Junto con la carta de despido  se entregará la indemnización correspondiente a 20 días de salario x año trabajado con un tope de 12 mensualidades (360 días)</a:t>
          </a:r>
        </a:p>
      </dgm:t>
    </dgm:pt>
    <dgm:pt modelId="{AD967970-B80C-47D6-8AB4-85722CEC648D}" type="parTrans" cxnId="{10AC2FD7-7CB3-4F9B-84CF-8DB42E48114C}">
      <dgm:prSet/>
      <dgm:spPr/>
      <dgm:t>
        <a:bodyPr/>
        <a:lstStyle/>
        <a:p>
          <a:endParaRPr lang="es-ES"/>
        </a:p>
      </dgm:t>
    </dgm:pt>
    <dgm:pt modelId="{9F9A4BB8-7496-4E13-8CB4-99D515FBF9FD}" type="sibTrans" cxnId="{10AC2FD7-7CB3-4F9B-84CF-8DB42E48114C}">
      <dgm:prSet/>
      <dgm:spPr/>
      <dgm:t>
        <a:bodyPr/>
        <a:lstStyle/>
        <a:p>
          <a:endParaRPr lang="es-ES"/>
        </a:p>
      </dgm:t>
    </dgm:pt>
    <dgm:pt modelId="{F2ED57EE-E156-4BF6-A84A-B87F110FC7EE}" type="pres">
      <dgm:prSet presAssocID="{3FC19725-E46A-4133-BAA0-2FAEBB5E35DC}" presName="linear" presStyleCnt="0">
        <dgm:presLayoutVars>
          <dgm:animLvl val="lvl"/>
          <dgm:resizeHandles val="exact"/>
        </dgm:presLayoutVars>
      </dgm:prSet>
      <dgm:spPr/>
    </dgm:pt>
    <dgm:pt modelId="{AB4F4D3F-B3CF-4E7B-A482-8B4303D8C108}" type="pres">
      <dgm:prSet presAssocID="{F2D26BCA-017D-45CE-A655-385270E1EB85}" presName="parentText" presStyleLbl="node1" presStyleIdx="0" presStyleCnt="1">
        <dgm:presLayoutVars>
          <dgm:chMax val="0"/>
          <dgm:bulletEnabled val="1"/>
        </dgm:presLayoutVars>
      </dgm:prSet>
      <dgm:spPr/>
    </dgm:pt>
    <dgm:pt modelId="{01180EC0-DADD-4B0E-8C8A-FBFE612EE5E7}" type="pres">
      <dgm:prSet presAssocID="{F2D26BCA-017D-45CE-A655-385270E1EB85}" presName="childText" presStyleLbl="revTx" presStyleIdx="0" presStyleCnt="1">
        <dgm:presLayoutVars>
          <dgm:bulletEnabled val="1"/>
        </dgm:presLayoutVars>
      </dgm:prSet>
      <dgm:spPr/>
    </dgm:pt>
  </dgm:ptLst>
  <dgm:cxnLst>
    <dgm:cxn modelId="{A4AE9936-7FCE-4D7D-94A3-B0C551DA21E1}" type="presOf" srcId="{99C8BE9F-0358-4256-850E-C674A970A30B}" destId="{01180EC0-DADD-4B0E-8C8A-FBFE612EE5E7}" srcOrd="0" destOrd="1" presId="urn:microsoft.com/office/officeart/2005/8/layout/vList2"/>
    <dgm:cxn modelId="{E8292D40-BCF0-495A-AD75-B632074BF4A0}" srcId="{F2D26BCA-017D-45CE-A655-385270E1EB85}" destId="{99C8BE9F-0358-4256-850E-C674A970A30B}" srcOrd="1" destOrd="0" parTransId="{E8819736-57AE-4283-88A8-61302D7187B3}" sibTransId="{9F2FF209-CC5F-4FD2-B152-A7C5FD258EFD}"/>
    <dgm:cxn modelId="{955EA05E-51EB-4737-B042-02C7E55E0FE1}" srcId="{3FC19725-E46A-4133-BAA0-2FAEBB5E35DC}" destId="{F2D26BCA-017D-45CE-A655-385270E1EB85}" srcOrd="0" destOrd="0" parTransId="{BDAF5787-107C-4F26-B6CC-2ED3745839E5}" sibTransId="{8C6C527E-9A18-4F9D-9B7C-BEE4A0504D7A}"/>
    <dgm:cxn modelId="{6A1E2B77-2691-4D7D-923B-A36E49D092E8}" type="presOf" srcId="{9DF1064E-DFF0-4619-84F2-C41077EA1D9E}" destId="{01180EC0-DADD-4B0E-8C8A-FBFE612EE5E7}" srcOrd="0" destOrd="0" presId="urn:microsoft.com/office/officeart/2005/8/layout/vList2"/>
    <dgm:cxn modelId="{14314B57-6DEF-4CA1-BFE4-3AFB4C5B3A24}" type="presOf" srcId="{F2D26BCA-017D-45CE-A655-385270E1EB85}" destId="{AB4F4D3F-B3CF-4E7B-A482-8B4303D8C108}" srcOrd="0" destOrd="0" presId="urn:microsoft.com/office/officeart/2005/8/layout/vList2"/>
    <dgm:cxn modelId="{0C356F79-7457-43EC-9DD5-A5BB459A2201}" srcId="{F2D26BCA-017D-45CE-A655-385270E1EB85}" destId="{3273ADD0-4279-4EB8-837B-5165E085A5A9}" srcOrd="2" destOrd="0" parTransId="{978A82FA-CE84-4A31-915D-E6AD1DC544B7}" sibTransId="{942C35AA-B687-4E6C-86D9-6A718DF2C386}"/>
    <dgm:cxn modelId="{8553298C-790B-479B-8321-B737DD7DA9B3}" type="presOf" srcId="{3273ADD0-4279-4EB8-837B-5165E085A5A9}" destId="{01180EC0-DADD-4B0E-8C8A-FBFE612EE5E7}" srcOrd="0" destOrd="2" presId="urn:microsoft.com/office/officeart/2005/8/layout/vList2"/>
    <dgm:cxn modelId="{4DEB4DBF-EAEC-44EB-B55A-41EBE17BF043}" type="presOf" srcId="{0F324F1C-F21A-4FD0-B750-7BA6B48E13A5}" destId="{01180EC0-DADD-4B0E-8C8A-FBFE612EE5E7}" srcOrd="0" destOrd="3" presId="urn:microsoft.com/office/officeart/2005/8/layout/vList2"/>
    <dgm:cxn modelId="{10AC2FD7-7CB3-4F9B-84CF-8DB42E48114C}" srcId="{F2D26BCA-017D-45CE-A655-385270E1EB85}" destId="{0F324F1C-F21A-4FD0-B750-7BA6B48E13A5}" srcOrd="3" destOrd="0" parTransId="{AD967970-B80C-47D6-8AB4-85722CEC648D}" sibTransId="{9F9A4BB8-7496-4E13-8CB4-99D515FBF9FD}"/>
    <dgm:cxn modelId="{A96BE9E6-B7D7-436A-B06B-42B5298D68A9}" type="presOf" srcId="{3FC19725-E46A-4133-BAA0-2FAEBB5E35DC}" destId="{F2ED57EE-E156-4BF6-A84A-B87F110FC7EE}" srcOrd="0" destOrd="0" presId="urn:microsoft.com/office/officeart/2005/8/layout/vList2"/>
    <dgm:cxn modelId="{B733D8F9-421C-4E06-8DAF-11E07A08D148}" srcId="{F2D26BCA-017D-45CE-A655-385270E1EB85}" destId="{9DF1064E-DFF0-4619-84F2-C41077EA1D9E}" srcOrd="0" destOrd="0" parTransId="{3AB6A697-8853-424C-A749-6CCBE5527F56}" sibTransId="{C9BEC4B7-7DC1-4D8E-A45F-633C36497A9D}"/>
    <dgm:cxn modelId="{A591D1EC-5D0F-40A8-8B2D-744B8A984D4A}" type="presParOf" srcId="{F2ED57EE-E156-4BF6-A84A-B87F110FC7EE}" destId="{AB4F4D3F-B3CF-4E7B-A482-8B4303D8C108}" srcOrd="0" destOrd="0" presId="urn:microsoft.com/office/officeart/2005/8/layout/vList2"/>
    <dgm:cxn modelId="{73BA68EF-EE72-4522-96A3-293699F863FC}" type="presParOf" srcId="{F2ED57EE-E156-4BF6-A84A-B87F110FC7EE}" destId="{01180EC0-DADD-4B0E-8C8A-FBFE612EE5E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FC19725-E46A-4133-BAA0-2FAEBB5E35D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ES"/>
        </a:p>
      </dgm:t>
    </dgm:pt>
    <dgm:pt modelId="{F2D26BCA-017D-45CE-A655-385270E1EB85}">
      <dgm:prSet/>
      <dgm:spPr/>
      <dgm:t>
        <a:bodyPr/>
        <a:lstStyle/>
        <a:p>
          <a:r>
            <a:rPr lang="es-ES" dirty="0"/>
            <a:t>RECLAMAR EL DESPIDO:</a:t>
          </a:r>
        </a:p>
      </dgm:t>
    </dgm:pt>
    <dgm:pt modelId="{BDAF5787-107C-4F26-B6CC-2ED3745839E5}" type="parTrans" cxnId="{955EA05E-51EB-4737-B042-02C7E55E0FE1}">
      <dgm:prSet/>
      <dgm:spPr/>
      <dgm:t>
        <a:bodyPr/>
        <a:lstStyle/>
        <a:p>
          <a:endParaRPr lang="es-ES"/>
        </a:p>
      </dgm:t>
    </dgm:pt>
    <dgm:pt modelId="{8C6C527E-9A18-4F9D-9B7C-BEE4A0504D7A}" type="sibTrans" cxnId="{955EA05E-51EB-4737-B042-02C7E55E0FE1}">
      <dgm:prSet/>
      <dgm:spPr/>
      <dgm:t>
        <a:bodyPr/>
        <a:lstStyle/>
        <a:p>
          <a:endParaRPr lang="es-ES"/>
        </a:p>
      </dgm:t>
    </dgm:pt>
    <dgm:pt modelId="{9DF1064E-DFF0-4619-84F2-C41077EA1D9E}">
      <dgm:prSet/>
      <dgm:spPr/>
      <dgm:t>
        <a:bodyPr/>
        <a:lstStyle/>
        <a:p>
          <a:r>
            <a:rPr lang="es-ES" b="1" dirty="0"/>
            <a:t>Mismo procedimiento que el visto anteriormente</a:t>
          </a:r>
          <a:r>
            <a:rPr lang="es-ES" dirty="0"/>
            <a:t>.</a:t>
          </a:r>
        </a:p>
      </dgm:t>
    </dgm:pt>
    <dgm:pt modelId="{3AB6A697-8853-424C-A749-6CCBE5527F56}" type="parTrans" cxnId="{B733D8F9-421C-4E06-8DAF-11E07A08D148}">
      <dgm:prSet/>
      <dgm:spPr/>
      <dgm:t>
        <a:bodyPr/>
        <a:lstStyle/>
        <a:p>
          <a:endParaRPr lang="es-ES"/>
        </a:p>
      </dgm:t>
    </dgm:pt>
    <dgm:pt modelId="{C9BEC4B7-7DC1-4D8E-A45F-633C36497A9D}" type="sibTrans" cxnId="{B733D8F9-421C-4E06-8DAF-11E07A08D148}">
      <dgm:prSet/>
      <dgm:spPr/>
      <dgm:t>
        <a:bodyPr/>
        <a:lstStyle/>
        <a:p>
          <a:endParaRPr lang="es-ES"/>
        </a:p>
      </dgm:t>
    </dgm:pt>
    <dgm:pt modelId="{3273ADD0-4279-4EB8-837B-5165E085A5A9}">
      <dgm:prSet/>
      <dgm:spPr/>
      <dgm:t>
        <a:bodyPr/>
        <a:lstStyle/>
        <a:p>
          <a:r>
            <a:rPr lang="es-ES" dirty="0"/>
            <a:t>Si se declara </a:t>
          </a:r>
          <a:r>
            <a:rPr lang="es-ES" b="1" u="sng" dirty="0"/>
            <a:t>procedente</a:t>
          </a:r>
          <a:r>
            <a:rPr lang="es-ES" dirty="0"/>
            <a:t>, se admiten las causas esgrimidas por la empresa.</a:t>
          </a:r>
        </a:p>
      </dgm:t>
    </dgm:pt>
    <dgm:pt modelId="{978A82FA-CE84-4A31-915D-E6AD1DC544B7}" type="parTrans" cxnId="{0C356F79-7457-43EC-9DD5-A5BB459A2201}">
      <dgm:prSet/>
      <dgm:spPr/>
      <dgm:t>
        <a:bodyPr/>
        <a:lstStyle/>
        <a:p>
          <a:endParaRPr lang="es-ES"/>
        </a:p>
      </dgm:t>
    </dgm:pt>
    <dgm:pt modelId="{942C35AA-B687-4E6C-86D9-6A718DF2C386}" type="sibTrans" cxnId="{0C356F79-7457-43EC-9DD5-A5BB459A2201}">
      <dgm:prSet/>
      <dgm:spPr/>
      <dgm:t>
        <a:bodyPr/>
        <a:lstStyle/>
        <a:p>
          <a:endParaRPr lang="es-ES"/>
        </a:p>
      </dgm:t>
    </dgm:pt>
    <dgm:pt modelId="{0F324F1C-F21A-4FD0-B750-7BA6B48E13A5}">
      <dgm:prSet/>
      <dgm:spPr/>
      <dgm:t>
        <a:bodyPr/>
        <a:lstStyle/>
        <a:p>
          <a:r>
            <a:rPr lang="es-ES" dirty="0"/>
            <a:t>Si se declara </a:t>
          </a:r>
          <a:r>
            <a:rPr lang="es-ES" b="1" u="sng" dirty="0"/>
            <a:t>improcedente</a:t>
          </a:r>
          <a:r>
            <a:rPr lang="es-ES" dirty="0"/>
            <a:t> hay dos opciones:</a:t>
          </a:r>
        </a:p>
      </dgm:t>
    </dgm:pt>
    <dgm:pt modelId="{AD967970-B80C-47D6-8AB4-85722CEC648D}" type="parTrans" cxnId="{10AC2FD7-7CB3-4F9B-84CF-8DB42E48114C}">
      <dgm:prSet/>
      <dgm:spPr/>
      <dgm:t>
        <a:bodyPr/>
        <a:lstStyle/>
        <a:p>
          <a:endParaRPr lang="es-ES"/>
        </a:p>
      </dgm:t>
    </dgm:pt>
    <dgm:pt modelId="{9F9A4BB8-7496-4E13-8CB4-99D515FBF9FD}" type="sibTrans" cxnId="{10AC2FD7-7CB3-4F9B-84CF-8DB42E48114C}">
      <dgm:prSet/>
      <dgm:spPr/>
      <dgm:t>
        <a:bodyPr/>
        <a:lstStyle/>
        <a:p>
          <a:endParaRPr lang="es-ES"/>
        </a:p>
      </dgm:t>
    </dgm:pt>
    <dgm:pt modelId="{BD2102E2-73C3-4510-BD2E-8C2871CB9BAA}">
      <dgm:prSet/>
      <dgm:spPr/>
      <dgm:t>
        <a:bodyPr/>
        <a:lstStyle/>
        <a:p>
          <a:pPr>
            <a:buFont typeface="Wingdings" panose="05000000000000000000" pitchFamily="2" charset="2"/>
            <a:buChar char="Ø"/>
          </a:pPr>
          <a:r>
            <a:rPr lang="es-ES" dirty="0"/>
            <a:t>Readmitir al trabajador, el cual tendrá que devolver la indemnización.</a:t>
          </a:r>
        </a:p>
      </dgm:t>
    </dgm:pt>
    <dgm:pt modelId="{79C1E5CF-4F9B-4F16-B19C-1A2AAF5E9989}" type="parTrans" cxnId="{926BCB77-7A28-44B8-9076-50C952D9AA9A}">
      <dgm:prSet/>
      <dgm:spPr/>
    </dgm:pt>
    <dgm:pt modelId="{B786D849-62B9-494C-8283-1F0E7FFA4690}" type="sibTrans" cxnId="{926BCB77-7A28-44B8-9076-50C952D9AA9A}">
      <dgm:prSet/>
      <dgm:spPr/>
    </dgm:pt>
    <dgm:pt modelId="{A067E35C-0184-4718-92E9-991F5A7A1062}">
      <dgm:prSet/>
      <dgm:spPr/>
      <dgm:t>
        <a:bodyPr/>
        <a:lstStyle/>
        <a:p>
          <a:pPr>
            <a:buFont typeface="Wingdings" panose="05000000000000000000" pitchFamily="2" charset="2"/>
            <a:buChar char="Ø"/>
          </a:pPr>
          <a:r>
            <a:rPr lang="es-ES" dirty="0"/>
            <a:t>Pagar la indemnización de 33 días x año con tope de 24 mensualidades.</a:t>
          </a:r>
        </a:p>
      </dgm:t>
    </dgm:pt>
    <dgm:pt modelId="{04DC0532-21EA-477F-A1E0-8E74E588942A}" type="parTrans" cxnId="{8AE11728-BC6A-45AF-B7D8-33257CB0551D}">
      <dgm:prSet/>
      <dgm:spPr/>
    </dgm:pt>
    <dgm:pt modelId="{CA050D5F-93B5-46D4-B697-7CCD633533DD}" type="sibTrans" cxnId="{8AE11728-BC6A-45AF-B7D8-33257CB0551D}">
      <dgm:prSet/>
      <dgm:spPr/>
    </dgm:pt>
    <dgm:pt modelId="{76AEF083-D164-4964-BD26-04DB13016B66}">
      <dgm:prSet/>
      <dgm:spPr/>
      <dgm:t>
        <a:bodyPr/>
        <a:lstStyle/>
        <a:p>
          <a:r>
            <a:rPr lang="es-ES" dirty="0"/>
            <a:t>Si se declara </a:t>
          </a:r>
          <a:r>
            <a:rPr lang="es-ES" b="1" u="sng" dirty="0"/>
            <a:t>nulo</a:t>
          </a:r>
          <a:r>
            <a:rPr lang="es-ES" dirty="0"/>
            <a:t> es porque no se han cumplido los requisitos formales o porque es discriminatorio </a:t>
          </a:r>
        </a:p>
      </dgm:t>
    </dgm:pt>
    <dgm:pt modelId="{87E36A08-6453-43AD-BC14-032547540CC8}" type="parTrans" cxnId="{1C7997CC-04B1-4CC9-951E-7D21CDF7BA79}">
      <dgm:prSet/>
      <dgm:spPr/>
    </dgm:pt>
    <dgm:pt modelId="{C34DFD21-401E-4DFF-AFB1-FA3F84DB1285}" type="sibTrans" cxnId="{1C7997CC-04B1-4CC9-951E-7D21CDF7BA79}">
      <dgm:prSet/>
      <dgm:spPr/>
    </dgm:pt>
    <dgm:pt modelId="{F2ED57EE-E156-4BF6-A84A-B87F110FC7EE}" type="pres">
      <dgm:prSet presAssocID="{3FC19725-E46A-4133-BAA0-2FAEBB5E35DC}" presName="linear" presStyleCnt="0">
        <dgm:presLayoutVars>
          <dgm:animLvl val="lvl"/>
          <dgm:resizeHandles val="exact"/>
        </dgm:presLayoutVars>
      </dgm:prSet>
      <dgm:spPr/>
    </dgm:pt>
    <dgm:pt modelId="{AB4F4D3F-B3CF-4E7B-A482-8B4303D8C108}" type="pres">
      <dgm:prSet presAssocID="{F2D26BCA-017D-45CE-A655-385270E1EB85}" presName="parentText" presStyleLbl="node1" presStyleIdx="0" presStyleCnt="1">
        <dgm:presLayoutVars>
          <dgm:chMax val="0"/>
          <dgm:bulletEnabled val="1"/>
        </dgm:presLayoutVars>
      </dgm:prSet>
      <dgm:spPr/>
    </dgm:pt>
    <dgm:pt modelId="{01180EC0-DADD-4B0E-8C8A-FBFE612EE5E7}" type="pres">
      <dgm:prSet presAssocID="{F2D26BCA-017D-45CE-A655-385270E1EB85}" presName="childText" presStyleLbl="revTx" presStyleIdx="0" presStyleCnt="1">
        <dgm:presLayoutVars>
          <dgm:bulletEnabled val="1"/>
        </dgm:presLayoutVars>
      </dgm:prSet>
      <dgm:spPr/>
    </dgm:pt>
  </dgm:ptLst>
  <dgm:cxnLst>
    <dgm:cxn modelId="{8AE11728-BC6A-45AF-B7D8-33257CB0551D}" srcId="{0F324F1C-F21A-4FD0-B750-7BA6B48E13A5}" destId="{A067E35C-0184-4718-92E9-991F5A7A1062}" srcOrd="1" destOrd="0" parTransId="{04DC0532-21EA-477F-A1E0-8E74E588942A}" sibTransId="{CA050D5F-93B5-46D4-B697-7CCD633533DD}"/>
    <dgm:cxn modelId="{955EA05E-51EB-4737-B042-02C7E55E0FE1}" srcId="{3FC19725-E46A-4133-BAA0-2FAEBB5E35DC}" destId="{F2D26BCA-017D-45CE-A655-385270E1EB85}" srcOrd="0" destOrd="0" parTransId="{BDAF5787-107C-4F26-B6CC-2ED3745839E5}" sibTransId="{8C6C527E-9A18-4F9D-9B7C-BEE4A0504D7A}"/>
    <dgm:cxn modelId="{421D5860-99C4-4BA3-9B37-E00173EAEBB5}" type="presOf" srcId="{BD2102E2-73C3-4510-BD2E-8C2871CB9BAA}" destId="{01180EC0-DADD-4B0E-8C8A-FBFE612EE5E7}" srcOrd="0" destOrd="3" presId="urn:microsoft.com/office/officeart/2005/8/layout/vList2"/>
    <dgm:cxn modelId="{6A1E2B77-2691-4D7D-923B-A36E49D092E8}" type="presOf" srcId="{9DF1064E-DFF0-4619-84F2-C41077EA1D9E}" destId="{01180EC0-DADD-4B0E-8C8A-FBFE612EE5E7}" srcOrd="0" destOrd="0" presId="urn:microsoft.com/office/officeart/2005/8/layout/vList2"/>
    <dgm:cxn modelId="{14314B57-6DEF-4CA1-BFE4-3AFB4C5B3A24}" type="presOf" srcId="{F2D26BCA-017D-45CE-A655-385270E1EB85}" destId="{AB4F4D3F-B3CF-4E7B-A482-8B4303D8C108}" srcOrd="0" destOrd="0" presId="urn:microsoft.com/office/officeart/2005/8/layout/vList2"/>
    <dgm:cxn modelId="{926BCB77-7A28-44B8-9076-50C952D9AA9A}" srcId="{0F324F1C-F21A-4FD0-B750-7BA6B48E13A5}" destId="{BD2102E2-73C3-4510-BD2E-8C2871CB9BAA}" srcOrd="0" destOrd="0" parTransId="{79C1E5CF-4F9B-4F16-B19C-1A2AAF5E9989}" sibTransId="{B786D849-62B9-494C-8283-1F0E7FFA4690}"/>
    <dgm:cxn modelId="{0C356F79-7457-43EC-9DD5-A5BB459A2201}" srcId="{F2D26BCA-017D-45CE-A655-385270E1EB85}" destId="{3273ADD0-4279-4EB8-837B-5165E085A5A9}" srcOrd="1" destOrd="0" parTransId="{978A82FA-CE84-4A31-915D-E6AD1DC544B7}" sibTransId="{942C35AA-B687-4E6C-86D9-6A718DF2C386}"/>
    <dgm:cxn modelId="{8553298C-790B-479B-8321-B737DD7DA9B3}" type="presOf" srcId="{3273ADD0-4279-4EB8-837B-5165E085A5A9}" destId="{01180EC0-DADD-4B0E-8C8A-FBFE612EE5E7}" srcOrd="0" destOrd="1" presId="urn:microsoft.com/office/officeart/2005/8/layout/vList2"/>
    <dgm:cxn modelId="{7368E094-09AD-4584-B495-808700623865}" type="presOf" srcId="{76AEF083-D164-4964-BD26-04DB13016B66}" destId="{01180EC0-DADD-4B0E-8C8A-FBFE612EE5E7}" srcOrd="0" destOrd="5" presId="urn:microsoft.com/office/officeart/2005/8/layout/vList2"/>
    <dgm:cxn modelId="{4DEB4DBF-EAEC-44EB-B55A-41EBE17BF043}" type="presOf" srcId="{0F324F1C-F21A-4FD0-B750-7BA6B48E13A5}" destId="{01180EC0-DADD-4B0E-8C8A-FBFE612EE5E7}" srcOrd="0" destOrd="2" presId="urn:microsoft.com/office/officeart/2005/8/layout/vList2"/>
    <dgm:cxn modelId="{0EA241C3-C9A3-4051-9B04-C663E2273CD4}" type="presOf" srcId="{A067E35C-0184-4718-92E9-991F5A7A1062}" destId="{01180EC0-DADD-4B0E-8C8A-FBFE612EE5E7}" srcOrd="0" destOrd="4" presId="urn:microsoft.com/office/officeart/2005/8/layout/vList2"/>
    <dgm:cxn modelId="{1C7997CC-04B1-4CC9-951E-7D21CDF7BA79}" srcId="{F2D26BCA-017D-45CE-A655-385270E1EB85}" destId="{76AEF083-D164-4964-BD26-04DB13016B66}" srcOrd="3" destOrd="0" parTransId="{87E36A08-6453-43AD-BC14-032547540CC8}" sibTransId="{C34DFD21-401E-4DFF-AFB1-FA3F84DB1285}"/>
    <dgm:cxn modelId="{10AC2FD7-7CB3-4F9B-84CF-8DB42E48114C}" srcId="{F2D26BCA-017D-45CE-A655-385270E1EB85}" destId="{0F324F1C-F21A-4FD0-B750-7BA6B48E13A5}" srcOrd="2" destOrd="0" parTransId="{AD967970-B80C-47D6-8AB4-85722CEC648D}" sibTransId="{9F9A4BB8-7496-4E13-8CB4-99D515FBF9FD}"/>
    <dgm:cxn modelId="{A96BE9E6-B7D7-436A-B06B-42B5298D68A9}" type="presOf" srcId="{3FC19725-E46A-4133-BAA0-2FAEBB5E35DC}" destId="{F2ED57EE-E156-4BF6-A84A-B87F110FC7EE}" srcOrd="0" destOrd="0" presId="urn:microsoft.com/office/officeart/2005/8/layout/vList2"/>
    <dgm:cxn modelId="{B733D8F9-421C-4E06-8DAF-11E07A08D148}" srcId="{F2D26BCA-017D-45CE-A655-385270E1EB85}" destId="{9DF1064E-DFF0-4619-84F2-C41077EA1D9E}" srcOrd="0" destOrd="0" parTransId="{3AB6A697-8853-424C-A749-6CCBE5527F56}" sibTransId="{C9BEC4B7-7DC1-4D8E-A45F-633C36497A9D}"/>
    <dgm:cxn modelId="{A591D1EC-5D0F-40A8-8B2D-744B8A984D4A}" type="presParOf" srcId="{F2ED57EE-E156-4BF6-A84A-B87F110FC7EE}" destId="{AB4F4D3F-B3CF-4E7B-A482-8B4303D8C108}" srcOrd="0" destOrd="0" presId="urn:microsoft.com/office/officeart/2005/8/layout/vList2"/>
    <dgm:cxn modelId="{73BA68EF-EE72-4522-96A3-293699F863FC}" type="presParOf" srcId="{F2ED57EE-E156-4BF6-A84A-B87F110FC7EE}" destId="{01180EC0-DADD-4B0E-8C8A-FBFE612EE5E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solidFill>
                <a:srgbClr val="FF0000"/>
              </a:solidFill>
            </a:rPr>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FC19725-E46A-4133-BAA0-2FAEBB5E35D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s-ES"/>
        </a:p>
      </dgm:t>
    </dgm:pt>
    <dgm:pt modelId="{F2D26BCA-017D-45CE-A655-385270E1EB85}">
      <dgm:prSet/>
      <dgm:spPr/>
      <dgm:t>
        <a:bodyPr/>
        <a:lstStyle/>
        <a:p>
          <a:r>
            <a:rPr lang="es-ES" dirty="0"/>
            <a:t>ARTÍCULO 51 E.T. (ERE):</a:t>
          </a:r>
        </a:p>
      </dgm:t>
    </dgm:pt>
    <dgm:pt modelId="{BDAF5787-107C-4F26-B6CC-2ED3745839E5}" type="parTrans" cxnId="{955EA05E-51EB-4737-B042-02C7E55E0FE1}">
      <dgm:prSet/>
      <dgm:spPr/>
      <dgm:t>
        <a:bodyPr/>
        <a:lstStyle/>
        <a:p>
          <a:endParaRPr lang="es-ES"/>
        </a:p>
      </dgm:t>
    </dgm:pt>
    <dgm:pt modelId="{8C6C527E-9A18-4F9D-9B7C-BEE4A0504D7A}" type="sibTrans" cxnId="{955EA05E-51EB-4737-B042-02C7E55E0FE1}">
      <dgm:prSet/>
      <dgm:spPr/>
      <dgm:t>
        <a:bodyPr/>
        <a:lstStyle/>
        <a:p>
          <a:endParaRPr lang="es-ES"/>
        </a:p>
      </dgm:t>
    </dgm:pt>
    <dgm:pt modelId="{9DF1064E-DFF0-4619-84F2-C41077EA1D9E}">
      <dgm:prSet/>
      <dgm:spPr/>
      <dgm:t>
        <a:bodyPr/>
        <a:lstStyle/>
        <a:p>
          <a:pPr>
            <a:buFont typeface="+mj-lt"/>
            <a:buAutoNum type="alphaLcParenR"/>
          </a:pPr>
          <a:r>
            <a:rPr lang="es-ES" dirty="0"/>
            <a:t>Causas técnicas, organizativas, económicas o de producción.</a:t>
          </a:r>
        </a:p>
      </dgm:t>
    </dgm:pt>
    <dgm:pt modelId="{3AB6A697-8853-424C-A749-6CCBE5527F56}" type="parTrans" cxnId="{B733D8F9-421C-4E06-8DAF-11E07A08D148}">
      <dgm:prSet/>
      <dgm:spPr/>
      <dgm:t>
        <a:bodyPr/>
        <a:lstStyle/>
        <a:p>
          <a:endParaRPr lang="es-ES"/>
        </a:p>
      </dgm:t>
    </dgm:pt>
    <dgm:pt modelId="{C9BEC4B7-7DC1-4D8E-A45F-633C36497A9D}" type="sibTrans" cxnId="{B733D8F9-421C-4E06-8DAF-11E07A08D148}">
      <dgm:prSet/>
      <dgm:spPr/>
      <dgm:t>
        <a:bodyPr/>
        <a:lstStyle/>
        <a:p>
          <a:endParaRPr lang="es-ES"/>
        </a:p>
      </dgm:t>
    </dgm:pt>
    <dgm:pt modelId="{3273ADD0-4279-4EB8-837B-5165E085A5A9}">
      <dgm:prSet/>
      <dgm:spPr/>
      <dgm:t>
        <a:bodyPr/>
        <a:lstStyle/>
        <a:p>
          <a:pPr>
            <a:buFont typeface="+mj-lt"/>
            <a:buAutoNum type="alphaLcParenR"/>
          </a:pPr>
          <a:r>
            <a:rPr lang="es-ES" dirty="0"/>
            <a:t>Afecta al mismo número de trabajadores que en el  TRASLADO COLECTIVO y en las MSCT COLECTIVAS. (periodo horquilla de 90 días).</a:t>
          </a:r>
        </a:p>
      </dgm:t>
    </dgm:pt>
    <dgm:pt modelId="{978A82FA-CE84-4A31-915D-E6AD1DC544B7}" type="parTrans" cxnId="{0C356F79-7457-43EC-9DD5-A5BB459A2201}">
      <dgm:prSet/>
      <dgm:spPr/>
      <dgm:t>
        <a:bodyPr/>
        <a:lstStyle/>
        <a:p>
          <a:endParaRPr lang="es-ES"/>
        </a:p>
      </dgm:t>
    </dgm:pt>
    <dgm:pt modelId="{942C35AA-B687-4E6C-86D9-6A718DF2C386}" type="sibTrans" cxnId="{0C356F79-7457-43EC-9DD5-A5BB459A2201}">
      <dgm:prSet/>
      <dgm:spPr/>
      <dgm:t>
        <a:bodyPr/>
        <a:lstStyle/>
        <a:p>
          <a:endParaRPr lang="es-ES"/>
        </a:p>
      </dgm:t>
    </dgm:pt>
    <dgm:pt modelId="{0F324F1C-F21A-4FD0-B750-7BA6B48E13A5}">
      <dgm:prSet/>
      <dgm:spPr/>
      <dgm:t>
        <a:bodyPr/>
        <a:lstStyle/>
        <a:p>
          <a:pPr>
            <a:buFont typeface="+mj-lt"/>
            <a:buAutoNum type="alphaLcParenR"/>
          </a:pPr>
          <a:r>
            <a:rPr lang="es-ES" dirty="0"/>
            <a:t>Se puede recurrir este despido de forma colectiva e individual. La sentencia puede declararlo procedente, improcedente y nulo.</a:t>
          </a:r>
        </a:p>
      </dgm:t>
    </dgm:pt>
    <dgm:pt modelId="{AD967970-B80C-47D6-8AB4-85722CEC648D}" type="parTrans" cxnId="{10AC2FD7-7CB3-4F9B-84CF-8DB42E48114C}">
      <dgm:prSet/>
      <dgm:spPr/>
      <dgm:t>
        <a:bodyPr/>
        <a:lstStyle/>
        <a:p>
          <a:endParaRPr lang="es-ES"/>
        </a:p>
      </dgm:t>
    </dgm:pt>
    <dgm:pt modelId="{9F9A4BB8-7496-4E13-8CB4-99D515FBF9FD}" type="sibTrans" cxnId="{10AC2FD7-7CB3-4F9B-84CF-8DB42E48114C}">
      <dgm:prSet/>
      <dgm:spPr/>
      <dgm:t>
        <a:bodyPr/>
        <a:lstStyle/>
        <a:p>
          <a:endParaRPr lang="es-ES"/>
        </a:p>
      </dgm:t>
    </dgm:pt>
    <dgm:pt modelId="{56D7270B-E9FE-4699-87B0-7C04C658D6DD}">
      <dgm:prSet/>
      <dgm:spPr/>
      <dgm:t>
        <a:bodyPr/>
        <a:lstStyle/>
        <a:p>
          <a:pPr>
            <a:buFont typeface="+mj-lt"/>
            <a:buAutoNum type="alphaLcParenR"/>
          </a:pPr>
          <a:r>
            <a:rPr lang="es-ES" dirty="0"/>
            <a:t>Se preavisa a los trabajadores con 30 días. La indemnización es de 20días x año con tope de 12 mensualidades. </a:t>
          </a:r>
        </a:p>
      </dgm:t>
    </dgm:pt>
    <dgm:pt modelId="{B5DF9D57-74FA-4BB0-886E-6057797D7F7C}" type="parTrans" cxnId="{A5002463-5ADA-4200-8B4C-558DDDF3A000}">
      <dgm:prSet/>
      <dgm:spPr/>
      <dgm:t>
        <a:bodyPr/>
        <a:lstStyle/>
        <a:p>
          <a:endParaRPr lang="es-ES"/>
        </a:p>
      </dgm:t>
    </dgm:pt>
    <dgm:pt modelId="{92A35D15-284B-461C-A10E-5A2AD2AAA57F}" type="sibTrans" cxnId="{A5002463-5ADA-4200-8B4C-558DDDF3A000}">
      <dgm:prSet/>
      <dgm:spPr/>
      <dgm:t>
        <a:bodyPr/>
        <a:lstStyle/>
        <a:p>
          <a:endParaRPr lang="es-ES"/>
        </a:p>
      </dgm:t>
    </dgm:pt>
    <dgm:pt modelId="{3F78473A-A8E7-453B-89C0-DCDAB5A23EC6}">
      <dgm:prSet/>
      <dgm:spPr/>
      <dgm:t>
        <a:bodyPr/>
        <a:lstStyle/>
        <a:p>
          <a:pPr>
            <a:buFont typeface="+mj-lt"/>
            <a:buAutoNum type="alphaLcParenR"/>
          </a:pPr>
          <a:r>
            <a:rPr lang="es-ES" dirty="0"/>
            <a:t>Se debe abrir un periodo de consultas con los representantes de los trabajadores en un proceso parecido a los anteriores. La última palabra la tiene la empresa.</a:t>
          </a:r>
        </a:p>
      </dgm:t>
    </dgm:pt>
    <dgm:pt modelId="{D05AE53C-0FD7-4F2F-A568-DABDF7C89F9A}" type="parTrans" cxnId="{727F151C-3061-4D53-A005-CBBEB16C3788}">
      <dgm:prSet/>
      <dgm:spPr/>
      <dgm:t>
        <a:bodyPr/>
        <a:lstStyle/>
        <a:p>
          <a:endParaRPr lang="es-ES"/>
        </a:p>
      </dgm:t>
    </dgm:pt>
    <dgm:pt modelId="{A0773CF9-5F1E-47CD-B2F2-2533D4776538}" type="sibTrans" cxnId="{727F151C-3061-4D53-A005-CBBEB16C3788}">
      <dgm:prSet/>
      <dgm:spPr/>
      <dgm:t>
        <a:bodyPr/>
        <a:lstStyle/>
        <a:p>
          <a:endParaRPr lang="es-ES"/>
        </a:p>
      </dgm:t>
    </dgm:pt>
    <dgm:pt modelId="{8229E52D-0061-493D-8AC0-69EB55325953}" type="pres">
      <dgm:prSet presAssocID="{3FC19725-E46A-4133-BAA0-2FAEBB5E35DC}" presName="linear" presStyleCnt="0">
        <dgm:presLayoutVars>
          <dgm:dir/>
          <dgm:animLvl val="lvl"/>
          <dgm:resizeHandles val="exact"/>
        </dgm:presLayoutVars>
      </dgm:prSet>
      <dgm:spPr/>
    </dgm:pt>
    <dgm:pt modelId="{DA5CA39D-A957-4FC0-BE92-70AA121C33AF}" type="pres">
      <dgm:prSet presAssocID="{F2D26BCA-017D-45CE-A655-385270E1EB85}" presName="parentLin" presStyleCnt="0"/>
      <dgm:spPr/>
    </dgm:pt>
    <dgm:pt modelId="{BD389B1E-7C27-4A71-98C3-FB6C57E59DF1}" type="pres">
      <dgm:prSet presAssocID="{F2D26BCA-017D-45CE-A655-385270E1EB85}" presName="parentLeftMargin" presStyleLbl="node1" presStyleIdx="0" presStyleCnt="1"/>
      <dgm:spPr/>
    </dgm:pt>
    <dgm:pt modelId="{E6FF6453-D716-47AC-945C-1153929055AA}" type="pres">
      <dgm:prSet presAssocID="{F2D26BCA-017D-45CE-A655-385270E1EB85}" presName="parentText" presStyleLbl="node1" presStyleIdx="0" presStyleCnt="1">
        <dgm:presLayoutVars>
          <dgm:chMax val="0"/>
          <dgm:bulletEnabled val="1"/>
        </dgm:presLayoutVars>
      </dgm:prSet>
      <dgm:spPr/>
    </dgm:pt>
    <dgm:pt modelId="{D7FE09AC-C90A-4576-AFDF-AB4CD8967B88}" type="pres">
      <dgm:prSet presAssocID="{F2D26BCA-017D-45CE-A655-385270E1EB85}" presName="negativeSpace" presStyleCnt="0"/>
      <dgm:spPr/>
    </dgm:pt>
    <dgm:pt modelId="{FDD36B85-D8AD-4CF7-836F-58884FED5A88}" type="pres">
      <dgm:prSet presAssocID="{F2D26BCA-017D-45CE-A655-385270E1EB85}" presName="childText" presStyleLbl="conFgAcc1" presStyleIdx="0" presStyleCnt="1" custLinFactNeighborY="-36588">
        <dgm:presLayoutVars>
          <dgm:bulletEnabled val="1"/>
        </dgm:presLayoutVars>
      </dgm:prSet>
      <dgm:spPr/>
    </dgm:pt>
  </dgm:ptLst>
  <dgm:cxnLst>
    <dgm:cxn modelId="{C0BD760E-E233-4974-B2AE-261A266AF447}" type="presOf" srcId="{F2D26BCA-017D-45CE-A655-385270E1EB85}" destId="{E6FF6453-D716-47AC-945C-1153929055AA}" srcOrd="1" destOrd="0" presId="urn:microsoft.com/office/officeart/2005/8/layout/list1"/>
    <dgm:cxn modelId="{727F151C-3061-4D53-A005-CBBEB16C3788}" srcId="{F2D26BCA-017D-45CE-A655-385270E1EB85}" destId="{3F78473A-A8E7-453B-89C0-DCDAB5A23EC6}" srcOrd="2" destOrd="0" parTransId="{D05AE53C-0FD7-4F2F-A568-DABDF7C89F9A}" sibTransId="{A0773CF9-5F1E-47CD-B2F2-2533D4776538}"/>
    <dgm:cxn modelId="{E8960121-B1CE-4E2B-A3B6-24B8A519C102}" type="presOf" srcId="{3273ADD0-4279-4EB8-837B-5165E085A5A9}" destId="{FDD36B85-D8AD-4CF7-836F-58884FED5A88}" srcOrd="0" destOrd="1" presId="urn:microsoft.com/office/officeart/2005/8/layout/list1"/>
    <dgm:cxn modelId="{B8361E2A-45A6-4922-88E8-0001DCE5C8CA}" type="presOf" srcId="{9DF1064E-DFF0-4619-84F2-C41077EA1D9E}" destId="{FDD36B85-D8AD-4CF7-836F-58884FED5A88}" srcOrd="0" destOrd="0" presId="urn:microsoft.com/office/officeart/2005/8/layout/list1"/>
    <dgm:cxn modelId="{2C19AE3D-01EF-41D1-BD27-9F2E417C314A}" type="presOf" srcId="{3FC19725-E46A-4133-BAA0-2FAEBB5E35DC}" destId="{8229E52D-0061-493D-8AC0-69EB55325953}" srcOrd="0" destOrd="0" presId="urn:microsoft.com/office/officeart/2005/8/layout/list1"/>
    <dgm:cxn modelId="{955EA05E-51EB-4737-B042-02C7E55E0FE1}" srcId="{3FC19725-E46A-4133-BAA0-2FAEBB5E35DC}" destId="{F2D26BCA-017D-45CE-A655-385270E1EB85}" srcOrd="0" destOrd="0" parTransId="{BDAF5787-107C-4F26-B6CC-2ED3745839E5}" sibTransId="{8C6C527E-9A18-4F9D-9B7C-BEE4A0504D7A}"/>
    <dgm:cxn modelId="{A5002463-5ADA-4200-8B4C-558DDDF3A000}" srcId="{F2D26BCA-017D-45CE-A655-385270E1EB85}" destId="{56D7270B-E9FE-4699-87B0-7C04C658D6DD}" srcOrd="3" destOrd="0" parTransId="{B5DF9D57-74FA-4BB0-886E-6057797D7F7C}" sibTransId="{92A35D15-284B-461C-A10E-5A2AD2AAA57F}"/>
    <dgm:cxn modelId="{0C356F79-7457-43EC-9DD5-A5BB459A2201}" srcId="{F2D26BCA-017D-45CE-A655-385270E1EB85}" destId="{3273ADD0-4279-4EB8-837B-5165E085A5A9}" srcOrd="1" destOrd="0" parTransId="{978A82FA-CE84-4A31-915D-E6AD1DC544B7}" sibTransId="{942C35AA-B687-4E6C-86D9-6A718DF2C386}"/>
    <dgm:cxn modelId="{9E808997-BC94-4FB6-AB33-AF5643DE9443}" type="presOf" srcId="{F2D26BCA-017D-45CE-A655-385270E1EB85}" destId="{BD389B1E-7C27-4A71-98C3-FB6C57E59DF1}" srcOrd="0" destOrd="0" presId="urn:microsoft.com/office/officeart/2005/8/layout/list1"/>
    <dgm:cxn modelId="{71822498-6D5E-4D33-912D-060AD7345A06}" type="presOf" srcId="{3F78473A-A8E7-453B-89C0-DCDAB5A23EC6}" destId="{FDD36B85-D8AD-4CF7-836F-58884FED5A88}" srcOrd="0" destOrd="2" presId="urn:microsoft.com/office/officeart/2005/8/layout/list1"/>
    <dgm:cxn modelId="{38D9329E-6976-4AE9-9B15-0BAF3FD52D37}" type="presOf" srcId="{0F324F1C-F21A-4FD0-B750-7BA6B48E13A5}" destId="{FDD36B85-D8AD-4CF7-836F-58884FED5A88}" srcOrd="0" destOrd="4" presId="urn:microsoft.com/office/officeart/2005/8/layout/list1"/>
    <dgm:cxn modelId="{10AC2FD7-7CB3-4F9B-84CF-8DB42E48114C}" srcId="{F2D26BCA-017D-45CE-A655-385270E1EB85}" destId="{0F324F1C-F21A-4FD0-B750-7BA6B48E13A5}" srcOrd="4" destOrd="0" parTransId="{AD967970-B80C-47D6-8AB4-85722CEC648D}" sibTransId="{9F9A4BB8-7496-4E13-8CB4-99D515FBF9FD}"/>
    <dgm:cxn modelId="{B733D8F9-421C-4E06-8DAF-11E07A08D148}" srcId="{F2D26BCA-017D-45CE-A655-385270E1EB85}" destId="{9DF1064E-DFF0-4619-84F2-C41077EA1D9E}" srcOrd="0" destOrd="0" parTransId="{3AB6A697-8853-424C-A749-6CCBE5527F56}" sibTransId="{C9BEC4B7-7DC1-4D8E-A45F-633C36497A9D}"/>
    <dgm:cxn modelId="{FD29CEFA-FC91-4FDE-901E-A4F8628703F5}" type="presOf" srcId="{56D7270B-E9FE-4699-87B0-7C04C658D6DD}" destId="{FDD36B85-D8AD-4CF7-836F-58884FED5A88}" srcOrd="0" destOrd="3" presId="urn:microsoft.com/office/officeart/2005/8/layout/list1"/>
    <dgm:cxn modelId="{D701F56B-7620-4BDF-9CA2-4098F4C0AA2B}" type="presParOf" srcId="{8229E52D-0061-493D-8AC0-69EB55325953}" destId="{DA5CA39D-A957-4FC0-BE92-70AA121C33AF}" srcOrd="0" destOrd="0" presId="urn:microsoft.com/office/officeart/2005/8/layout/list1"/>
    <dgm:cxn modelId="{7415394E-E7C6-45AE-A358-7EFED2C431AC}" type="presParOf" srcId="{DA5CA39D-A957-4FC0-BE92-70AA121C33AF}" destId="{BD389B1E-7C27-4A71-98C3-FB6C57E59DF1}" srcOrd="0" destOrd="0" presId="urn:microsoft.com/office/officeart/2005/8/layout/list1"/>
    <dgm:cxn modelId="{4A2F585F-8AE6-420C-B990-212B8C57F738}" type="presParOf" srcId="{DA5CA39D-A957-4FC0-BE92-70AA121C33AF}" destId="{E6FF6453-D716-47AC-945C-1153929055AA}" srcOrd="1" destOrd="0" presId="urn:microsoft.com/office/officeart/2005/8/layout/list1"/>
    <dgm:cxn modelId="{FA907CC9-646F-4A0B-97EF-17B8EC3E9256}" type="presParOf" srcId="{8229E52D-0061-493D-8AC0-69EB55325953}" destId="{D7FE09AC-C90A-4576-AFDF-AB4CD8967B88}" srcOrd="1" destOrd="0" presId="urn:microsoft.com/office/officeart/2005/8/layout/list1"/>
    <dgm:cxn modelId="{132650E8-6D43-45A0-AE23-CA4363C8431A}" type="presParOf" srcId="{8229E52D-0061-493D-8AC0-69EB55325953}" destId="{FDD36B85-D8AD-4CF7-836F-58884FED5A8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B1F450-F873-4B16-8C6D-68854B4E9907}" type="doc">
      <dgm:prSet loTypeId="urn:microsoft.com/office/officeart/2008/layout/HorizontalMultiLevelHierarchy" loCatId="hierarchy" qsTypeId="urn:microsoft.com/office/officeart/2005/8/quickstyle/3d4" qsCatId="3D" csTypeId="urn:microsoft.com/office/officeart/2005/8/colors/accent2_1" csCatId="accent2" phldr="1"/>
      <dgm:spPr/>
      <dgm:t>
        <a:bodyPr/>
        <a:lstStyle/>
        <a:p>
          <a:endParaRPr lang="es-ES"/>
        </a:p>
      </dgm:t>
    </dgm:pt>
    <dgm:pt modelId="{2816C2A1-22EC-445B-95BF-FB9937E2B006}">
      <dgm:prSet phldrT="[Texto]" custT="1">
        <dgm:style>
          <a:lnRef idx="1">
            <a:schemeClr val="accent3"/>
          </a:lnRef>
          <a:fillRef idx="2">
            <a:schemeClr val="accent3"/>
          </a:fillRef>
          <a:effectRef idx="1">
            <a:schemeClr val="accent3"/>
          </a:effectRef>
          <a:fontRef idx="minor">
            <a:schemeClr val="dk1"/>
          </a:fontRef>
        </dgm:style>
      </dgm:prSet>
      <dgm:spPr/>
      <dgm:t>
        <a:bodyPr vert="horz" anchor="ctr"/>
        <a:lstStyle/>
        <a:p>
          <a:pPr algn="ctr"/>
          <a:endParaRPr lang="es-ES" sz="1600" dirty="0"/>
        </a:p>
        <a:p>
          <a:pPr algn="ctr"/>
          <a:r>
            <a:rPr lang="es-ES" sz="4400" dirty="0"/>
            <a:t>Traslado  Colectivo</a:t>
          </a:r>
        </a:p>
        <a:p>
          <a:pPr algn="ctr"/>
          <a:endParaRPr lang="es-ES" sz="1600" dirty="0"/>
        </a:p>
      </dgm:t>
    </dgm:pt>
    <dgm:pt modelId="{550ACED5-1CA7-42A9-9719-911B9F5D41E7}" type="parTrans" cxnId="{80EC23E8-38A2-4629-9E49-137ABB1BEBFF}">
      <dgm:prSet/>
      <dgm:spPr/>
      <dgm:t>
        <a:bodyPr/>
        <a:lstStyle/>
        <a:p>
          <a:endParaRPr lang="es-ES" sz="1600"/>
        </a:p>
      </dgm:t>
    </dgm:pt>
    <dgm:pt modelId="{1183C0BE-A001-4561-B1E6-395F826CA1E7}" type="sibTrans" cxnId="{80EC23E8-38A2-4629-9E49-137ABB1BEBFF}">
      <dgm:prSet/>
      <dgm:spPr/>
      <dgm:t>
        <a:bodyPr/>
        <a:lstStyle/>
        <a:p>
          <a:endParaRPr lang="es-ES" sz="1600"/>
        </a:p>
      </dgm:t>
    </dgm:pt>
    <dgm:pt modelId="{8CB1372F-16DB-4B8E-9C7B-17FCF68D5647}" type="asst">
      <dgm:prSet phldrT="[Texto]" custT="1"/>
      <dgm:spPr/>
      <dgm:t>
        <a:bodyPr/>
        <a:lstStyle/>
        <a:p>
          <a:r>
            <a:rPr lang="es-ES" sz="1600" b="1" dirty="0"/>
            <a:t>Debe afectar a toda la plantilla en empresas de más de 5 trabajadores o bien:</a:t>
          </a:r>
        </a:p>
      </dgm:t>
    </dgm:pt>
    <dgm:pt modelId="{E5D0EA7B-D616-4321-92B3-BD5FB3AE7C1A}" type="sibTrans" cxnId="{2FFC4A49-AE59-47F8-B8D4-3D0329F7DAFA}">
      <dgm:prSet/>
      <dgm:spPr/>
      <dgm:t>
        <a:bodyPr/>
        <a:lstStyle/>
        <a:p>
          <a:endParaRPr lang="es-ES" sz="1600"/>
        </a:p>
      </dgm:t>
    </dgm:pt>
    <dgm:pt modelId="{896D3FC7-F2C1-4C10-80E8-223828047426}" type="parTrans" cxnId="{2FFC4A49-AE59-47F8-B8D4-3D0329F7DAFA}">
      <dgm:prSet custT="1"/>
      <dgm:spPr/>
      <dgm:t>
        <a:bodyPr/>
        <a:lstStyle/>
        <a:p>
          <a:endParaRPr lang="es-ES" sz="1600"/>
        </a:p>
      </dgm:t>
    </dgm:pt>
    <dgm:pt modelId="{CF7A3BDB-8AC2-421E-9FEA-3C9AE18B0A2E}" type="asst">
      <dgm:prSet phldrT="[Texto]" custT="1"/>
      <dgm:spPr/>
      <dgm:t>
        <a:bodyPr/>
        <a:lstStyle/>
        <a:p>
          <a:r>
            <a:rPr lang="es-ES" sz="1600" b="1" dirty="0"/>
            <a:t>Afectar en un periodo de 90 días a, al menos:</a:t>
          </a:r>
          <a:br>
            <a:rPr lang="es-ES" sz="1600" b="1" dirty="0"/>
          </a:br>
          <a:r>
            <a:rPr lang="es-ES" sz="1600" b="1" dirty="0"/>
            <a:t>- 10 trabajadores en empresas de menos de 100 trabajadores.</a:t>
          </a:r>
          <a:br>
            <a:rPr lang="es-ES" sz="1600" b="1" dirty="0"/>
          </a:br>
          <a:r>
            <a:rPr lang="es-ES" sz="1600" b="1" dirty="0"/>
            <a:t>- El 10% de los trabajadores en empresas de entre 100 y 300 trabajadores.</a:t>
          </a:r>
          <a:br>
            <a:rPr lang="es-ES" sz="1600" b="1" dirty="0"/>
          </a:br>
          <a:r>
            <a:rPr lang="es-ES" sz="1600" b="1" dirty="0"/>
            <a:t>- 30 trabajadores en empresas de más de 300 trabajadores.</a:t>
          </a:r>
        </a:p>
      </dgm:t>
    </dgm:pt>
    <dgm:pt modelId="{71447804-F311-40AC-A532-20CEC3307BD1}" type="parTrans" cxnId="{7935C465-754E-4260-9031-22DEE7C07E73}">
      <dgm:prSet custT="1"/>
      <dgm:spPr/>
      <dgm:t>
        <a:bodyPr/>
        <a:lstStyle/>
        <a:p>
          <a:endParaRPr lang="es-ES" sz="1600"/>
        </a:p>
      </dgm:t>
    </dgm:pt>
    <dgm:pt modelId="{458513F5-1C53-4670-B78D-7F49A37507BC}" type="sibTrans" cxnId="{7935C465-754E-4260-9031-22DEE7C07E73}">
      <dgm:prSet/>
      <dgm:spPr/>
      <dgm:t>
        <a:bodyPr/>
        <a:lstStyle/>
        <a:p>
          <a:endParaRPr lang="es-ES" sz="1600"/>
        </a:p>
      </dgm:t>
    </dgm:pt>
    <dgm:pt modelId="{3FD1CF14-AB39-49E2-B6FC-347B3FAFCA8F}" type="asst">
      <dgm:prSet phldrT="[Texto]" custT="1"/>
      <dgm:spPr/>
      <dgm:t>
        <a:bodyPr/>
        <a:lstStyle/>
        <a:p>
          <a:r>
            <a:rPr lang="es-ES" sz="1600" b="1" dirty="0"/>
            <a:t>Deberá ir precedido de un periodo de consultas con los representantes legales de los trabajadores de una duración no superior a quince días, sobre las causas motivadoras de la decisión empresarial y la posibilidad de evitar o reducir sus efectos, así como sobre las medidas necesarias para atenuar sus consecuencias para los trabajadores afectados.</a:t>
          </a:r>
          <a:endParaRPr lang="es-ES" sz="1600" dirty="0"/>
        </a:p>
      </dgm:t>
    </dgm:pt>
    <dgm:pt modelId="{F074CF62-73D7-413E-9DF5-1852E36A05A8}" type="parTrans" cxnId="{3219B2D8-FD62-4E65-89E8-70E63563AE6F}">
      <dgm:prSet custT="1"/>
      <dgm:spPr/>
      <dgm:t>
        <a:bodyPr/>
        <a:lstStyle/>
        <a:p>
          <a:endParaRPr lang="es-ES" sz="1600"/>
        </a:p>
      </dgm:t>
    </dgm:pt>
    <dgm:pt modelId="{E1A42CAF-AC0E-495A-8D8E-436A8504DE02}" type="sibTrans" cxnId="{3219B2D8-FD62-4E65-89E8-70E63563AE6F}">
      <dgm:prSet/>
      <dgm:spPr/>
      <dgm:t>
        <a:bodyPr/>
        <a:lstStyle/>
        <a:p>
          <a:endParaRPr lang="es-ES" sz="1600"/>
        </a:p>
      </dgm:t>
    </dgm:pt>
    <dgm:pt modelId="{361ED80F-47CF-4325-B47D-C7C8D1E4F7B4}">
      <dgm:prSet custT="1"/>
      <dgm:spPr/>
      <dgm:t>
        <a:bodyPr/>
        <a:lstStyle/>
        <a:p>
          <a:r>
            <a:rPr lang="es-ES" sz="1600" b="1" dirty="0"/>
            <a:t>En el caso de no llegar a un acuerdo, la empresa comunicará su decisión a los afectados, pudiéndose interponer demanda de Conflicto Colectivo que paralizará la tramitación de las acciones individuales iniciadas.</a:t>
          </a:r>
        </a:p>
      </dgm:t>
    </dgm:pt>
    <dgm:pt modelId="{9DE5678F-1A92-4F9E-843C-662520C369EB}" type="parTrans" cxnId="{8CF351C8-EF9E-452D-B090-5742A9A11498}">
      <dgm:prSet custT="1"/>
      <dgm:spPr/>
      <dgm:t>
        <a:bodyPr/>
        <a:lstStyle/>
        <a:p>
          <a:endParaRPr lang="es-ES" sz="1600"/>
        </a:p>
      </dgm:t>
    </dgm:pt>
    <dgm:pt modelId="{0D62ADAD-482A-4DAE-9347-C6777BFD4770}" type="sibTrans" cxnId="{8CF351C8-EF9E-452D-B090-5742A9A11498}">
      <dgm:prSet/>
      <dgm:spPr/>
      <dgm:t>
        <a:bodyPr/>
        <a:lstStyle/>
        <a:p>
          <a:endParaRPr lang="es-ES" sz="1600"/>
        </a:p>
      </dgm:t>
    </dgm:pt>
    <dgm:pt modelId="{D5E6E968-28DA-405E-98EE-7E5A36DBF78A}" type="pres">
      <dgm:prSet presAssocID="{0FB1F450-F873-4B16-8C6D-68854B4E9907}" presName="Name0" presStyleCnt="0">
        <dgm:presLayoutVars>
          <dgm:chPref val="1"/>
          <dgm:dir/>
          <dgm:animOne val="branch"/>
          <dgm:animLvl val="lvl"/>
          <dgm:resizeHandles val="exact"/>
        </dgm:presLayoutVars>
      </dgm:prSet>
      <dgm:spPr/>
    </dgm:pt>
    <dgm:pt modelId="{E9BBA36F-B926-45B2-8ED8-631C8A38AE3E}" type="pres">
      <dgm:prSet presAssocID="{2816C2A1-22EC-445B-95BF-FB9937E2B006}" presName="root1" presStyleCnt="0"/>
      <dgm:spPr/>
    </dgm:pt>
    <dgm:pt modelId="{58B905CB-BCE3-4C3F-8B07-DF79F4FBD8A6}" type="pres">
      <dgm:prSet presAssocID="{2816C2A1-22EC-445B-95BF-FB9937E2B006}" presName="LevelOneTextNode" presStyleLbl="node0" presStyleIdx="0" presStyleCnt="1">
        <dgm:presLayoutVars>
          <dgm:chPref val="3"/>
        </dgm:presLayoutVars>
      </dgm:prSet>
      <dgm:spPr/>
    </dgm:pt>
    <dgm:pt modelId="{7E6BE1AA-EFA7-4788-84C2-C2F83F3DD82A}" type="pres">
      <dgm:prSet presAssocID="{2816C2A1-22EC-445B-95BF-FB9937E2B006}" presName="level2hierChild" presStyleCnt="0"/>
      <dgm:spPr/>
    </dgm:pt>
    <dgm:pt modelId="{B6689083-4113-4724-94F8-333E6013897F}" type="pres">
      <dgm:prSet presAssocID="{896D3FC7-F2C1-4C10-80E8-223828047426}" presName="conn2-1" presStyleLbl="parChTrans1D2" presStyleIdx="0" presStyleCnt="4"/>
      <dgm:spPr/>
    </dgm:pt>
    <dgm:pt modelId="{1FB90472-09DF-46E1-85B0-B0DC3F8BA253}" type="pres">
      <dgm:prSet presAssocID="{896D3FC7-F2C1-4C10-80E8-223828047426}" presName="connTx" presStyleLbl="parChTrans1D2" presStyleIdx="0" presStyleCnt="4"/>
      <dgm:spPr/>
    </dgm:pt>
    <dgm:pt modelId="{486906B3-7F8A-4BD9-98B9-DC4FF54AE7F4}" type="pres">
      <dgm:prSet presAssocID="{8CB1372F-16DB-4B8E-9C7B-17FCF68D5647}" presName="root2" presStyleCnt="0"/>
      <dgm:spPr/>
    </dgm:pt>
    <dgm:pt modelId="{88C92E9A-B75C-4B7D-B1F8-E0333304514B}" type="pres">
      <dgm:prSet presAssocID="{8CB1372F-16DB-4B8E-9C7B-17FCF68D5647}" presName="LevelTwoTextNode" presStyleLbl="asst1" presStyleIdx="0" presStyleCnt="3" custScaleX="198698" custScaleY="59035" custLinFactNeighborY="-39106">
        <dgm:presLayoutVars>
          <dgm:chPref val="3"/>
        </dgm:presLayoutVars>
      </dgm:prSet>
      <dgm:spPr/>
    </dgm:pt>
    <dgm:pt modelId="{8C8E739D-63D0-4232-974E-23EB746699FD}" type="pres">
      <dgm:prSet presAssocID="{8CB1372F-16DB-4B8E-9C7B-17FCF68D5647}" presName="level3hierChild" presStyleCnt="0"/>
      <dgm:spPr/>
    </dgm:pt>
    <dgm:pt modelId="{E0776DD3-7A2D-4BD7-B6DC-E2DE9C5C4F68}" type="pres">
      <dgm:prSet presAssocID="{71447804-F311-40AC-A532-20CEC3307BD1}" presName="conn2-1" presStyleLbl="parChTrans1D2" presStyleIdx="1" presStyleCnt="4"/>
      <dgm:spPr/>
    </dgm:pt>
    <dgm:pt modelId="{A44AD2FF-D4DA-4913-899A-BC428FD7C4B7}" type="pres">
      <dgm:prSet presAssocID="{71447804-F311-40AC-A532-20CEC3307BD1}" presName="connTx" presStyleLbl="parChTrans1D2" presStyleIdx="1" presStyleCnt="4"/>
      <dgm:spPr/>
    </dgm:pt>
    <dgm:pt modelId="{4DBDE583-4A09-467D-8CFE-50D14DFB9ECC}" type="pres">
      <dgm:prSet presAssocID="{CF7A3BDB-8AC2-421E-9FEA-3C9AE18B0A2E}" presName="root2" presStyleCnt="0"/>
      <dgm:spPr/>
    </dgm:pt>
    <dgm:pt modelId="{33954B39-D843-4258-830D-AB700F4298E9}" type="pres">
      <dgm:prSet presAssocID="{CF7A3BDB-8AC2-421E-9FEA-3C9AE18B0A2E}" presName="LevelTwoTextNode" presStyleLbl="asst1" presStyleIdx="1" presStyleCnt="3" custScaleX="198698" custLinFactNeighborY="-26859">
        <dgm:presLayoutVars>
          <dgm:chPref val="3"/>
        </dgm:presLayoutVars>
      </dgm:prSet>
      <dgm:spPr/>
    </dgm:pt>
    <dgm:pt modelId="{41840A69-D3FF-4F76-B337-A6D16D3C36A4}" type="pres">
      <dgm:prSet presAssocID="{CF7A3BDB-8AC2-421E-9FEA-3C9AE18B0A2E}" presName="level3hierChild" presStyleCnt="0"/>
      <dgm:spPr/>
    </dgm:pt>
    <dgm:pt modelId="{F947AC8E-82F4-4E6B-BA3F-D621CDE30E0E}" type="pres">
      <dgm:prSet presAssocID="{F074CF62-73D7-413E-9DF5-1852E36A05A8}" presName="conn2-1" presStyleLbl="parChTrans1D2" presStyleIdx="2" presStyleCnt="4"/>
      <dgm:spPr/>
    </dgm:pt>
    <dgm:pt modelId="{E789E300-550C-466D-A0E1-C99F5DB3B06E}" type="pres">
      <dgm:prSet presAssocID="{F074CF62-73D7-413E-9DF5-1852E36A05A8}" presName="connTx" presStyleLbl="parChTrans1D2" presStyleIdx="2" presStyleCnt="4"/>
      <dgm:spPr/>
    </dgm:pt>
    <dgm:pt modelId="{3AB1AFA3-6476-4544-A7EE-C2C92951418B}" type="pres">
      <dgm:prSet presAssocID="{3FD1CF14-AB39-49E2-B6FC-347B3FAFCA8F}" presName="root2" presStyleCnt="0"/>
      <dgm:spPr/>
    </dgm:pt>
    <dgm:pt modelId="{D9BA849E-9AB5-4C2A-8606-17B70CCF2D4F}" type="pres">
      <dgm:prSet presAssocID="{3FD1CF14-AB39-49E2-B6FC-347B3FAFCA8F}" presName="LevelTwoTextNode" presStyleLbl="asst1" presStyleIdx="2" presStyleCnt="3" custScaleX="198698" custScaleY="145295" custLinFactNeighborX="248" custLinFactNeighborY="-15971">
        <dgm:presLayoutVars>
          <dgm:chPref val="3"/>
        </dgm:presLayoutVars>
      </dgm:prSet>
      <dgm:spPr/>
    </dgm:pt>
    <dgm:pt modelId="{DA760A74-3125-424A-9BE7-D2D031D480AD}" type="pres">
      <dgm:prSet presAssocID="{3FD1CF14-AB39-49E2-B6FC-347B3FAFCA8F}" presName="level3hierChild" presStyleCnt="0"/>
      <dgm:spPr/>
    </dgm:pt>
    <dgm:pt modelId="{972CFB22-7D40-481C-81E7-EB7053C3147E}" type="pres">
      <dgm:prSet presAssocID="{9DE5678F-1A92-4F9E-843C-662520C369EB}" presName="conn2-1" presStyleLbl="parChTrans1D2" presStyleIdx="3" presStyleCnt="4"/>
      <dgm:spPr/>
    </dgm:pt>
    <dgm:pt modelId="{A212B2F5-3263-4265-8B6C-3B39894BF190}" type="pres">
      <dgm:prSet presAssocID="{9DE5678F-1A92-4F9E-843C-662520C369EB}" presName="connTx" presStyleLbl="parChTrans1D2" presStyleIdx="3" presStyleCnt="4"/>
      <dgm:spPr/>
    </dgm:pt>
    <dgm:pt modelId="{5B9D9C06-D40A-43F0-A116-764AB663ACA0}" type="pres">
      <dgm:prSet presAssocID="{361ED80F-47CF-4325-B47D-C7C8D1E4F7B4}" presName="root2" presStyleCnt="0"/>
      <dgm:spPr/>
    </dgm:pt>
    <dgm:pt modelId="{D7272B07-7DF8-4649-A2A3-E383634E58C4}" type="pres">
      <dgm:prSet presAssocID="{361ED80F-47CF-4325-B47D-C7C8D1E4F7B4}" presName="LevelTwoTextNode" presStyleLbl="node2" presStyleIdx="0" presStyleCnt="1" custScaleX="199805">
        <dgm:presLayoutVars>
          <dgm:chPref val="3"/>
        </dgm:presLayoutVars>
      </dgm:prSet>
      <dgm:spPr/>
    </dgm:pt>
    <dgm:pt modelId="{01E33075-7549-44F6-9FD8-A7403C70C970}" type="pres">
      <dgm:prSet presAssocID="{361ED80F-47CF-4325-B47D-C7C8D1E4F7B4}" presName="level3hierChild" presStyleCnt="0"/>
      <dgm:spPr/>
    </dgm:pt>
  </dgm:ptLst>
  <dgm:cxnLst>
    <dgm:cxn modelId="{8F4F0101-A714-435E-8B46-090C94FA685B}" type="presOf" srcId="{CF7A3BDB-8AC2-421E-9FEA-3C9AE18B0A2E}" destId="{33954B39-D843-4258-830D-AB700F4298E9}" srcOrd="0" destOrd="0" presId="urn:microsoft.com/office/officeart/2008/layout/HorizontalMultiLevelHierarchy"/>
    <dgm:cxn modelId="{8164B303-5057-4814-8B13-B9AA5894249C}" type="presOf" srcId="{3FD1CF14-AB39-49E2-B6FC-347B3FAFCA8F}" destId="{D9BA849E-9AB5-4C2A-8606-17B70CCF2D4F}" srcOrd="0" destOrd="0" presId="urn:microsoft.com/office/officeart/2008/layout/HorizontalMultiLevelHierarchy"/>
    <dgm:cxn modelId="{9B40DB08-2A79-42D8-B80B-2276639CEEED}" type="presOf" srcId="{9DE5678F-1A92-4F9E-843C-662520C369EB}" destId="{972CFB22-7D40-481C-81E7-EB7053C3147E}" srcOrd="0" destOrd="0" presId="urn:microsoft.com/office/officeart/2008/layout/HorizontalMultiLevelHierarchy"/>
    <dgm:cxn modelId="{7D837D1E-8E7C-4B11-A559-BB1DBB6EDC49}" type="presOf" srcId="{2816C2A1-22EC-445B-95BF-FB9937E2B006}" destId="{58B905CB-BCE3-4C3F-8B07-DF79F4FBD8A6}" srcOrd="0" destOrd="0" presId="urn:microsoft.com/office/officeart/2008/layout/HorizontalMultiLevelHierarchy"/>
    <dgm:cxn modelId="{8F66DE36-DCD9-4690-91E4-58C5E17D20B0}" type="presOf" srcId="{361ED80F-47CF-4325-B47D-C7C8D1E4F7B4}" destId="{D7272B07-7DF8-4649-A2A3-E383634E58C4}" srcOrd="0" destOrd="0" presId="urn:microsoft.com/office/officeart/2008/layout/HorizontalMultiLevelHierarchy"/>
    <dgm:cxn modelId="{D45B913C-88A7-4118-895E-7A3DA3D17FBA}" type="presOf" srcId="{896D3FC7-F2C1-4C10-80E8-223828047426}" destId="{1FB90472-09DF-46E1-85B0-B0DC3F8BA253}" srcOrd="1" destOrd="0" presId="urn:microsoft.com/office/officeart/2008/layout/HorizontalMultiLevelHierarchy"/>
    <dgm:cxn modelId="{F0A08C44-F52B-4672-9D4D-30F73B0E2395}" type="presOf" srcId="{0FB1F450-F873-4B16-8C6D-68854B4E9907}" destId="{D5E6E968-28DA-405E-98EE-7E5A36DBF78A}" srcOrd="0" destOrd="0" presId="urn:microsoft.com/office/officeart/2008/layout/HorizontalMultiLevelHierarchy"/>
    <dgm:cxn modelId="{7935C465-754E-4260-9031-22DEE7C07E73}" srcId="{2816C2A1-22EC-445B-95BF-FB9937E2B006}" destId="{CF7A3BDB-8AC2-421E-9FEA-3C9AE18B0A2E}" srcOrd="1" destOrd="0" parTransId="{71447804-F311-40AC-A532-20CEC3307BD1}" sibTransId="{458513F5-1C53-4670-B78D-7F49A37507BC}"/>
    <dgm:cxn modelId="{2FFC4A49-AE59-47F8-B8D4-3D0329F7DAFA}" srcId="{2816C2A1-22EC-445B-95BF-FB9937E2B006}" destId="{8CB1372F-16DB-4B8E-9C7B-17FCF68D5647}" srcOrd="0" destOrd="0" parTransId="{896D3FC7-F2C1-4C10-80E8-223828047426}" sibTransId="{E5D0EA7B-D616-4321-92B3-BD5FB3AE7C1A}"/>
    <dgm:cxn modelId="{6D1B5355-4490-4DB1-A4A3-05E61A5415EC}" type="presOf" srcId="{71447804-F311-40AC-A532-20CEC3307BD1}" destId="{E0776DD3-7A2D-4BD7-B6DC-E2DE9C5C4F68}" srcOrd="0" destOrd="0" presId="urn:microsoft.com/office/officeart/2008/layout/HorizontalMultiLevelHierarchy"/>
    <dgm:cxn modelId="{57F3F8A6-370E-407C-8181-83440D1FD0E6}" type="presOf" srcId="{F074CF62-73D7-413E-9DF5-1852E36A05A8}" destId="{F947AC8E-82F4-4E6B-BA3F-D621CDE30E0E}" srcOrd="0" destOrd="0" presId="urn:microsoft.com/office/officeart/2008/layout/HorizontalMultiLevelHierarchy"/>
    <dgm:cxn modelId="{D8333FAD-1EF6-4EEB-88BC-F94C67DDF9C5}" type="presOf" srcId="{71447804-F311-40AC-A532-20CEC3307BD1}" destId="{A44AD2FF-D4DA-4913-899A-BC428FD7C4B7}" srcOrd="1" destOrd="0" presId="urn:microsoft.com/office/officeart/2008/layout/HorizontalMultiLevelHierarchy"/>
    <dgm:cxn modelId="{2894A5AE-ECF2-4B87-8E50-201233F4719D}" type="presOf" srcId="{896D3FC7-F2C1-4C10-80E8-223828047426}" destId="{B6689083-4113-4724-94F8-333E6013897F}" srcOrd="0" destOrd="0" presId="urn:microsoft.com/office/officeart/2008/layout/HorizontalMultiLevelHierarchy"/>
    <dgm:cxn modelId="{C3EE9CB8-3DD6-4760-9536-9F6151CDDCCF}" type="presOf" srcId="{F074CF62-73D7-413E-9DF5-1852E36A05A8}" destId="{E789E300-550C-466D-A0E1-C99F5DB3B06E}" srcOrd="1" destOrd="0" presId="urn:microsoft.com/office/officeart/2008/layout/HorizontalMultiLevelHierarchy"/>
    <dgm:cxn modelId="{2AD1BCBF-88A9-4963-BCE4-E02FC7415574}" type="presOf" srcId="{8CB1372F-16DB-4B8E-9C7B-17FCF68D5647}" destId="{88C92E9A-B75C-4B7D-B1F8-E0333304514B}" srcOrd="0" destOrd="0" presId="urn:microsoft.com/office/officeart/2008/layout/HorizontalMultiLevelHierarchy"/>
    <dgm:cxn modelId="{8CF351C8-EF9E-452D-B090-5742A9A11498}" srcId="{2816C2A1-22EC-445B-95BF-FB9937E2B006}" destId="{361ED80F-47CF-4325-B47D-C7C8D1E4F7B4}" srcOrd="3" destOrd="0" parTransId="{9DE5678F-1A92-4F9E-843C-662520C369EB}" sibTransId="{0D62ADAD-482A-4DAE-9347-C6777BFD4770}"/>
    <dgm:cxn modelId="{3219B2D8-FD62-4E65-89E8-70E63563AE6F}" srcId="{2816C2A1-22EC-445B-95BF-FB9937E2B006}" destId="{3FD1CF14-AB39-49E2-B6FC-347B3FAFCA8F}" srcOrd="2" destOrd="0" parTransId="{F074CF62-73D7-413E-9DF5-1852E36A05A8}" sibTransId="{E1A42CAF-AC0E-495A-8D8E-436A8504DE02}"/>
    <dgm:cxn modelId="{BA69DBDA-7C71-4CBE-97FA-6856A79FC9F5}" type="presOf" srcId="{9DE5678F-1A92-4F9E-843C-662520C369EB}" destId="{A212B2F5-3263-4265-8B6C-3B39894BF190}" srcOrd="1" destOrd="0" presId="urn:microsoft.com/office/officeart/2008/layout/HorizontalMultiLevelHierarchy"/>
    <dgm:cxn modelId="{80EC23E8-38A2-4629-9E49-137ABB1BEBFF}" srcId="{0FB1F450-F873-4B16-8C6D-68854B4E9907}" destId="{2816C2A1-22EC-445B-95BF-FB9937E2B006}" srcOrd="0" destOrd="0" parTransId="{550ACED5-1CA7-42A9-9719-911B9F5D41E7}" sibTransId="{1183C0BE-A001-4561-B1E6-395F826CA1E7}"/>
    <dgm:cxn modelId="{E10C2357-B53B-4CB0-8E82-72E77E1ADFBA}" type="presParOf" srcId="{D5E6E968-28DA-405E-98EE-7E5A36DBF78A}" destId="{E9BBA36F-B926-45B2-8ED8-631C8A38AE3E}" srcOrd="0" destOrd="0" presId="urn:microsoft.com/office/officeart/2008/layout/HorizontalMultiLevelHierarchy"/>
    <dgm:cxn modelId="{C2CB2228-8EBB-42D5-B624-C27A34FACD06}" type="presParOf" srcId="{E9BBA36F-B926-45B2-8ED8-631C8A38AE3E}" destId="{58B905CB-BCE3-4C3F-8B07-DF79F4FBD8A6}" srcOrd="0" destOrd="0" presId="urn:microsoft.com/office/officeart/2008/layout/HorizontalMultiLevelHierarchy"/>
    <dgm:cxn modelId="{EA9D4EEA-E120-4E96-88F7-CC2EDF96CD1B}" type="presParOf" srcId="{E9BBA36F-B926-45B2-8ED8-631C8A38AE3E}" destId="{7E6BE1AA-EFA7-4788-84C2-C2F83F3DD82A}" srcOrd="1" destOrd="0" presId="urn:microsoft.com/office/officeart/2008/layout/HorizontalMultiLevelHierarchy"/>
    <dgm:cxn modelId="{4AC2586E-575D-49BC-90E3-DF75C03DD4E2}" type="presParOf" srcId="{7E6BE1AA-EFA7-4788-84C2-C2F83F3DD82A}" destId="{B6689083-4113-4724-94F8-333E6013897F}" srcOrd="0" destOrd="0" presId="urn:microsoft.com/office/officeart/2008/layout/HorizontalMultiLevelHierarchy"/>
    <dgm:cxn modelId="{EB954AF4-BCCD-469E-98D0-966370C6A077}" type="presParOf" srcId="{B6689083-4113-4724-94F8-333E6013897F}" destId="{1FB90472-09DF-46E1-85B0-B0DC3F8BA253}" srcOrd="0" destOrd="0" presId="urn:microsoft.com/office/officeart/2008/layout/HorizontalMultiLevelHierarchy"/>
    <dgm:cxn modelId="{F97ED7FC-C7BF-4B0B-8C9E-E807ABB01CB7}" type="presParOf" srcId="{7E6BE1AA-EFA7-4788-84C2-C2F83F3DD82A}" destId="{486906B3-7F8A-4BD9-98B9-DC4FF54AE7F4}" srcOrd="1" destOrd="0" presId="urn:microsoft.com/office/officeart/2008/layout/HorizontalMultiLevelHierarchy"/>
    <dgm:cxn modelId="{C0849CCB-8AF0-4E49-A9AF-EA36BCA94C96}" type="presParOf" srcId="{486906B3-7F8A-4BD9-98B9-DC4FF54AE7F4}" destId="{88C92E9A-B75C-4B7D-B1F8-E0333304514B}" srcOrd="0" destOrd="0" presId="urn:microsoft.com/office/officeart/2008/layout/HorizontalMultiLevelHierarchy"/>
    <dgm:cxn modelId="{4A3096B9-5F71-4B6D-B2CE-2F24A054D8BE}" type="presParOf" srcId="{486906B3-7F8A-4BD9-98B9-DC4FF54AE7F4}" destId="{8C8E739D-63D0-4232-974E-23EB746699FD}" srcOrd="1" destOrd="0" presId="urn:microsoft.com/office/officeart/2008/layout/HorizontalMultiLevelHierarchy"/>
    <dgm:cxn modelId="{21D15097-7086-4D8D-8405-34F5D1372398}" type="presParOf" srcId="{7E6BE1AA-EFA7-4788-84C2-C2F83F3DD82A}" destId="{E0776DD3-7A2D-4BD7-B6DC-E2DE9C5C4F68}" srcOrd="2" destOrd="0" presId="urn:microsoft.com/office/officeart/2008/layout/HorizontalMultiLevelHierarchy"/>
    <dgm:cxn modelId="{8B4677B8-19CC-4AAA-BF01-71F808491B09}" type="presParOf" srcId="{E0776DD3-7A2D-4BD7-B6DC-E2DE9C5C4F68}" destId="{A44AD2FF-D4DA-4913-899A-BC428FD7C4B7}" srcOrd="0" destOrd="0" presId="urn:microsoft.com/office/officeart/2008/layout/HorizontalMultiLevelHierarchy"/>
    <dgm:cxn modelId="{5F8B5A75-3404-4363-8F28-5C908B34A4C9}" type="presParOf" srcId="{7E6BE1AA-EFA7-4788-84C2-C2F83F3DD82A}" destId="{4DBDE583-4A09-467D-8CFE-50D14DFB9ECC}" srcOrd="3" destOrd="0" presId="urn:microsoft.com/office/officeart/2008/layout/HorizontalMultiLevelHierarchy"/>
    <dgm:cxn modelId="{C31BDA88-91FD-44F8-9D6E-545EB0009CC3}" type="presParOf" srcId="{4DBDE583-4A09-467D-8CFE-50D14DFB9ECC}" destId="{33954B39-D843-4258-830D-AB700F4298E9}" srcOrd="0" destOrd="0" presId="urn:microsoft.com/office/officeart/2008/layout/HorizontalMultiLevelHierarchy"/>
    <dgm:cxn modelId="{7A519D86-C93C-45FE-9DC7-933A4F8F8088}" type="presParOf" srcId="{4DBDE583-4A09-467D-8CFE-50D14DFB9ECC}" destId="{41840A69-D3FF-4F76-B337-A6D16D3C36A4}" srcOrd="1" destOrd="0" presId="urn:microsoft.com/office/officeart/2008/layout/HorizontalMultiLevelHierarchy"/>
    <dgm:cxn modelId="{5D6ED45F-1015-45B0-B520-F7CFC25996AD}" type="presParOf" srcId="{7E6BE1AA-EFA7-4788-84C2-C2F83F3DD82A}" destId="{F947AC8E-82F4-4E6B-BA3F-D621CDE30E0E}" srcOrd="4" destOrd="0" presId="urn:microsoft.com/office/officeart/2008/layout/HorizontalMultiLevelHierarchy"/>
    <dgm:cxn modelId="{FA83AAD1-611E-471B-A41D-6DA701955F74}" type="presParOf" srcId="{F947AC8E-82F4-4E6B-BA3F-D621CDE30E0E}" destId="{E789E300-550C-466D-A0E1-C99F5DB3B06E}" srcOrd="0" destOrd="0" presId="urn:microsoft.com/office/officeart/2008/layout/HorizontalMultiLevelHierarchy"/>
    <dgm:cxn modelId="{828779A5-394F-4361-B6F9-B0E0F90E7210}" type="presParOf" srcId="{7E6BE1AA-EFA7-4788-84C2-C2F83F3DD82A}" destId="{3AB1AFA3-6476-4544-A7EE-C2C92951418B}" srcOrd="5" destOrd="0" presId="urn:microsoft.com/office/officeart/2008/layout/HorizontalMultiLevelHierarchy"/>
    <dgm:cxn modelId="{ACBF8A35-2039-4EF1-A6F5-4D3C3E3C14E1}" type="presParOf" srcId="{3AB1AFA3-6476-4544-A7EE-C2C92951418B}" destId="{D9BA849E-9AB5-4C2A-8606-17B70CCF2D4F}" srcOrd="0" destOrd="0" presId="urn:microsoft.com/office/officeart/2008/layout/HorizontalMultiLevelHierarchy"/>
    <dgm:cxn modelId="{CA494E1D-08A4-4A3D-9516-DA1885BAFA55}" type="presParOf" srcId="{3AB1AFA3-6476-4544-A7EE-C2C92951418B}" destId="{DA760A74-3125-424A-9BE7-D2D031D480AD}" srcOrd="1" destOrd="0" presId="urn:microsoft.com/office/officeart/2008/layout/HorizontalMultiLevelHierarchy"/>
    <dgm:cxn modelId="{66DD46BD-A33A-488F-A41C-F5C50CC73380}" type="presParOf" srcId="{7E6BE1AA-EFA7-4788-84C2-C2F83F3DD82A}" destId="{972CFB22-7D40-481C-81E7-EB7053C3147E}" srcOrd="6" destOrd="0" presId="urn:microsoft.com/office/officeart/2008/layout/HorizontalMultiLevelHierarchy"/>
    <dgm:cxn modelId="{45FED2A2-9ABB-4CAA-99C9-CD78CE2B3B65}" type="presParOf" srcId="{972CFB22-7D40-481C-81E7-EB7053C3147E}" destId="{A212B2F5-3263-4265-8B6C-3B39894BF190}" srcOrd="0" destOrd="0" presId="urn:microsoft.com/office/officeart/2008/layout/HorizontalMultiLevelHierarchy"/>
    <dgm:cxn modelId="{A9684843-F219-4D32-AE34-EB3442E4CFCA}" type="presParOf" srcId="{7E6BE1AA-EFA7-4788-84C2-C2F83F3DD82A}" destId="{5B9D9C06-D40A-43F0-A116-764AB663ACA0}" srcOrd="7" destOrd="0" presId="urn:microsoft.com/office/officeart/2008/layout/HorizontalMultiLevelHierarchy"/>
    <dgm:cxn modelId="{8F50ADE1-F065-4EA5-A287-7DF32BF7530E}" type="presParOf" srcId="{5B9D9C06-D40A-43F0-A116-764AB663ACA0}" destId="{D7272B07-7DF8-4649-A2A3-E383634E58C4}" srcOrd="0" destOrd="0" presId="urn:microsoft.com/office/officeart/2008/layout/HorizontalMultiLevelHierarchy"/>
    <dgm:cxn modelId="{FB09D39E-96A6-4F43-B2E3-A05723E79747}" type="presParOf" srcId="{5B9D9C06-D40A-43F0-A116-764AB663ACA0}" destId="{01E33075-7549-44F6-9FD8-A7403C70C97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181AD55-A540-49D6-96A4-2C3758B94ED0}"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S"/>
        </a:p>
      </dgm:t>
    </dgm:pt>
    <dgm:pt modelId="{5131BAAF-68F4-47F3-91D4-8C52E62F526D}">
      <dgm:prSet phldrT="[Texto]"/>
      <dgm:spPr/>
      <dgm:t>
        <a:bodyPr/>
        <a:lstStyle/>
        <a:p>
          <a:r>
            <a:rPr lang="es-ES" dirty="0"/>
            <a:t>DESPIDOS</a:t>
          </a:r>
        </a:p>
      </dgm:t>
    </dgm:pt>
    <dgm:pt modelId="{ADE7B9D4-C12D-414D-92E5-32A309CB1290}" type="parTrans" cxnId="{39C8AD56-198D-486C-9117-1C3AAC610DE8}">
      <dgm:prSet/>
      <dgm:spPr/>
      <dgm:t>
        <a:bodyPr/>
        <a:lstStyle/>
        <a:p>
          <a:endParaRPr lang="es-ES"/>
        </a:p>
      </dgm:t>
    </dgm:pt>
    <dgm:pt modelId="{FEFEC807-B434-4B5F-A707-D9289059AADA}" type="sibTrans" cxnId="{39C8AD56-198D-486C-9117-1C3AAC610DE8}">
      <dgm:prSet/>
      <dgm:spPr/>
      <dgm:t>
        <a:bodyPr/>
        <a:lstStyle/>
        <a:p>
          <a:endParaRPr lang="es-ES"/>
        </a:p>
      </dgm:t>
    </dgm:pt>
    <dgm:pt modelId="{FB1B965D-33C7-41F4-8C46-7FD9EB400D17}">
      <dgm:prSet phldrT="[Texto]"/>
      <dgm:spPr/>
      <dgm:t>
        <a:bodyPr/>
        <a:lstStyle/>
        <a:p>
          <a:r>
            <a:rPr lang="es-ES" dirty="0"/>
            <a:t>DISCIPLINARIO</a:t>
          </a:r>
        </a:p>
      </dgm:t>
    </dgm:pt>
    <dgm:pt modelId="{2CAE0B5F-DB96-44E3-8EDC-12D3277F4765}" type="parTrans" cxnId="{98694667-7EA3-4FE0-9028-4FCC4255822D}">
      <dgm:prSet/>
      <dgm:spPr/>
      <dgm:t>
        <a:bodyPr/>
        <a:lstStyle/>
        <a:p>
          <a:endParaRPr lang="es-ES"/>
        </a:p>
      </dgm:t>
    </dgm:pt>
    <dgm:pt modelId="{0A927E66-F4D8-4DC4-B687-2BF64072FE63}" type="sibTrans" cxnId="{98694667-7EA3-4FE0-9028-4FCC4255822D}">
      <dgm:prSet/>
      <dgm:spPr/>
      <dgm:t>
        <a:bodyPr/>
        <a:lstStyle/>
        <a:p>
          <a:endParaRPr lang="es-ES"/>
        </a:p>
      </dgm:t>
    </dgm:pt>
    <dgm:pt modelId="{0E4A7A32-D9A1-4DFC-8380-6DCDBCE85F6D}">
      <dgm:prSet phldrT="[Texto]"/>
      <dgm:spPr/>
      <dgm:t>
        <a:bodyPr/>
        <a:lstStyle/>
        <a:p>
          <a:r>
            <a:rPr lang="es-ES" dirty="0"/>
            <a:t>CAUSAS OBJETIVAS</a:t>
          </a:r>
        </a:p>
      </dgm:t>
    </dgm:pt>
    <dgm:pt modelId="{7CC4CF0F-E010-45FD-8E8E-75FF1403B1FF}" type="parTrans" cxnId="{DF35D682-3132-454E-A4D5-12BC0884A0E3}">
      <dgm:prSet/>
      <dgm:spPr/>
      <dgm:t>
        <a:bodyPr/>
        <a:lstStyle/>
        <a:p>
          <a:endParaRPr lang="es-ES"/>
        </a:p>
      </dgm:t>
    </dgm:pt>
    <dgm:pt modelId="{82659431-CA18-4E34-A39B-BF812ED6E8E4}" type="sibTrans" cxnId="{DF35D682-3132-454E-A4D5-12BC0884A0E3}">
      <dgm:prSet/>
      <dgm:spPr/>
      <dgm:t>
        <a:bodyPr/>
        <a:lstStyle/>
        <a:p>
          <a:endParaRPr lang="es-ES"/>
        </a:p>
      </dgm:t>
    </dgm:pt>
    <dgm:pt modelId="{A9B73F49-B400-4FF0-9D77-6A2A4071CD44}">
      <dgm:prSet phldrT="[Texto]"/>
      <dgm:spPr/>
      <dgm:t>
        <a:bodyPr/>
        <a:lstStyle/>
        <a:p>
          <a:endParaRPr lang="es-ES" dirty="0"/>
        </a:p>
      </dgm:t>
    </dgm:pt>
    <dgm:pt modelId="{DC551FFC-064D-4338-9F92-94017D9EAC0A}" type="parTrans" cxnId="{7BE637D4-636C-4645-9AE5-378A13C4D066}">
      <dgm:prSet/>
      <dgm:spPr/>
      <dgm:t>
        <a:bodyPr/>
        <a:lstStyle/>
        <a:p>
          <a:endParaRPr lang="es-ES"/>
        </a:p>
      </dgm:t>
    </dgm:pt>
    <dgm:pt modelId="{047A8A4B-1F03-4E91-8FD9-A1ED8BC8FA3B}" type="sibTrans" cxnId="{7BE637D4-636C-4645-9AE5-378A13C4D066}">
      <dgm:prSet/>
      <dgm:spPr/>
      <dgm:t>
        <a:bodyPr/>
        <a:lstStyle/>
        <a:p>
          <a:endParaRPr lang="es-ES"/>
        </a:p>
      </dgm:t>
    </dgm:pt>
    <dgm:pt modelId="{A30A1A1F-2CC5-4E39-8151-5A097D6CE9CF}">
      <dgm:prSet/>
      <dgm:spPr/>
      <dgm:t>
        <a:bodyPr/>
        <a:lstStyle/>
        <a:p>
          <a:r>
            <a:rPr lang="es-ES" dirty="0">
              <a:solidFill>
                <a:srgbClr val="FF0000"/>
              </a:solidFill>
            </a:rPr>
            <a:t>FUERZA MAYOR</a:t>
          </a:r>
        </a:p>
      </dgm:t>
    </dgm:pt>
    <dgm:pt modelId="{7B4EE150-0669-4186-B982-D10F5B66810B}" type="parTrans" cxnId="{1F45D8FC-4D1B-44C3-863B-1CD07D24735E}">
      <dgm:prSet/>
      <dgm:spPr/>
      <dgm:t>
        <a:bodyPr/>
        <a:lstStyle/>
        <a:p>
          <a:endParaRPr lang="es-ES"/>
        </a:p>
      </dgm:t>
    </dgm:pt>
    <dgm:pt modelId="{E909525B-7075-42BD-BB2D-39A6D8D51696}" type="sibTrans" cxnId="{1F45D8FC-4D1B-44C3-863B-1CD07D24735E}">
      <dgm:prSet/>
      <dgm:spPr/>
      <dgm:t>
        <a:bodyPr/>
        <a:lstStyle/>
        <a:p>
          <a:endParaRPr lang="es-ES"/>
        </a:p>
      </dgm:t>
    </dgm:pt>
    <dgm:pt modelId="{B076F6B5-3DE7-4670-8235-58E854F3F2A0}">
      <dgm:prSet/>
      <dgm:spPr/>
      <dgm:t>
        <a:bodyPr/>
        <a:lstStyle/>
        <a:p>
          <a:r>
            <a:rPr lang="es-ES" dirty="0"/>
            <a:t>DESPIDO COLECTIVO</a:t>
          </a:r>
        </a:p>
      </dgm:t>
    </dgm:pt>
    <dgm:pt modelId="{C511CCA2-95F9-4776-833A-A5C62AEE5422}" type="parTrans" cxnId="{977416C4-1531-4676-A266-72C51C8B09F3}">
      <dgm:prSet/>
      <dgm:spPr/>
      <dgm:t>
        <a:bodyPr/>
        <a:lstStyle/>
        <a:p>
          <a:endParaRPr lang="es-ES"/>
        </a:p>
      </dgm:t>
    </dgm:pt>
    <dgm:pt modelId="{C2E24240-2A6E-4C15-880C-426E103122E5}" type="sibTrans" cxnId="{977416C4-1531-4676-A266-72C51C8B09F3}">
      <dgm:prSet/>
      <dgm:spPr/>
      <dgm:t>
        <a:bodyPr/>
        <a:lstStyle/>
        <a:p>
          <a:endParaRPr lang="es-ES"/>
        </a:p>
      </dgm:t>
    </dgm:pt>
    <dgm:pt modelId="{55E2B15A-0EA8-4423-BBD1-EBB367311F97}" type="pres">
      <dgm:prSet presAssocID="{4181AD55-A540-49D6-96A4-2C3758B94ED0}" presName="diagram" presStyleCnt="0">
        <dgm:presLayoutVars>
          <dgm:chMax val="1"/>
          <dgm:dir/>
          <dgm:animLvl val="ctr"/>
          <dgm:resizeHandles val="exact"/>
        </dgm:presLayoutVars>
      </dgm:prSet>
      <dgm:spPr/>
    </dgm:pt>
    <dgm:pt modelId="{BD90B22F-2F57-4FA4-868D-5E6909B1E38B}" type="pres">
      <dgm:prSet presAssocID="{4181AD55-A540-49D6-96A4-2C3758B94ED0}" presName="matrix" presStyleCnt="0"/>
      <dgm:spPr/>
    </dgm:pt>
    <dgm:pt modelId="{3F94294F-A1EC-4CF3-B2DD-FCDA89405CA3}" type="pres">
      <dgm:prSet presAssocID="{4181AD55-A540-49D6-96A4-2C3758B94ED0}" presName="tile1" presStyleLbl="node1" presStyleIdx="0" presStyleCnt="4"/>
      <dgm:spPr/>
    </dgm:pt>
    <dgm:pt modelId="{A8D854CD-82DD-4D6B-9553-09E1A4A581A7}" type="pres">
      <dgm:prSet presAssocID="{4181AD55-A540-49D6-96A4-2C3758B94ED0}" presName="tile1text" presStyleLbl="node1" presStyleIdx="0" presStyleCnt="4">
        <dgm:presLayoutVars>
          <dgm:chMax val="0"/>
          <dgm:chPref val="0"/>
          <dgm:bulletEnabled val="1"/>
        </dgm:presLayoutVars>
      </dgm:prSet>
      <dgm:spPr/>
    </dgm:pt>
    <dgm:pt modelId="{B659C89C-62EA-4A0F-84DA-50A18CF46DB8}" type="pres">
      <dgm:prSet presAssocID="{4181AD55-A540-49D6-96A4-2C3758B94ED0}" presName="tile2" presStyleLbl="node1" presStyleIdx="1" presStyleCnt="4"/>
      <dgm:spPr/>
    </dgm:pt>
    <dgm:pt modelId="{FABF98F1-4FBC-4CEE-8CD7-E3BBB0EF9775}" type="pres">
      <dgm:prSet presAssocID="{4181AD55-A540-49D6-96A4-2C3758B94ED0}" presName="tile2text" presStyleLbl="node1" presStyleIdx="1" presStyleCnt="4">
        <dgm:presLayoutVars>
          <dgm:chMax val="0"/>
          <dgm:chPref val="0"/>
          <dgm:bulletEnabled val="1"/>
        </dgm:presLayoutVars>
      </dgm:prSet>
      <dgm:spPr/>
    </dgm:pt>
    <dgm:pt modelId="{B27A63E2-032D-45BF-B5A5-D13C2D9C8F6C}" type="pres">
      <dgm:prSet presAssocID="{4181AD55-A540-49D6-96A4-2C3758B94ED0}" presName="tile3" presStyleLbl="node1" presStyleIdx="2" presStyleCnt="4"/>
      <dgm:spPr/>
    </dgm:pt>
    <dgm:pt modelId="{2DA019C1-DDB6-4774-84FA-7C6BCCCF0AE7}" type="pres">
      <dgm:prSet presAssocID="{4181AD55-A540-49D6-96A4-2C3758B94ED0}" presName="tile3text" presStyleLbl="node1" presStyleIdx="2" presStyleCnt="4">
        <dgm:presLayoutVars>
          <dgm:chMax val="0"/>
          <dgm:chPref val="0"/>
          <dgm:bulletEnabled val="1"/>
        </dgm:presLayoutVars>
      </dgm:prSet>
      <dgm:spPr/>
    </dgm:pt>
    <dgm:pt modelId="{66728C17-7EE1-4E2C-BF15-1F35A8DE248A}" type="pres">
      <dgm:prSet presAssocID="{4181AD55-A540-49D6-96A4-2C3758B94ED0}" presName="tile4" presStyleLbl="node1" presStyleIdx="3" presStyleCnt="4"/>
      <dgm:spPr/>
    </dgm:pt>
    <dgm:pt modelId="{B8530748-5F02-4B72-ABDC-F274EC6D1638}" type="pres">
      <dgm:prSet presAssocID="{4181AD55-A540-49D6-96A4-2C3758B94ED0}" presName="tile4text" presStyleLbl="node1" presStyleIdx="3" presStyleCnt="4">
        <dgm:presLayoutVars>
          <dgm:chMax val="0"/>
          <dgm:chPref val="0"/>
          <dgm:bulletEnabled val="1"/>
        </dgm:presLayoutVars>
      </dgm:prSet>
      <dgm:spPr/>
    </dgm:pt>
    <dgm:pt modelId="{DB0AD419-5111-47AD-AE37-41D863AA0098}" type="pres">
      <dgm:prSet presAssocID="{4181AD55-A540-49D6-96A4-2C3758B94ED0}" presName="centerTile" presStyleLbl="fgShp" presStyleIdx="0" presStyleCnt="1">
        <dgm:presLayoutVars>
          <dgm:chMax val="0"/>
          <dgm:chPref val="0"/>
        </dgm:presLayoutVars>
      </dgm:prSet>
      <dgm:spPr/>
    </dgm:pt>
  </dgm:ptLst>
  <dgm:cxnLst>
    <dgm:cxn modelId="{3D8ED33F-1070-4C82-B01A-F7594828D1D1}" type="presOf" srcId="{FB1B965D-33C7-41F4-8C46-7FD9EB400D17}" destId="{3F94294F-A1EC-4CF3-B2DD-FCDA89405CA3}" srcOrd="0" destOrd="0" presId="urn:microsoft.com/office/officeart/2005/8/layout/matrix1"/>
    <dgm:cxn modelId="{A37E0447-3080-4982-940D-6CC3ABAA94E3}" type="presOf" srcId="{0E4A7A32-D9A1-4DFC-8380-6DCDBCE85F6D}" destId="{FABF98F1-4FBC-4CEE-8CD7-E3BBB0EF9775}" srcOrd="1" destOrd="0" presId="urn:microsoft.com/office/officeart/2005/8/layout/matrix1"/>
    <dgm:cxn modelId="{98694667-7EA3-4FE0-9028-4FCC4255822D}" srcId="{5131BAAF-68F4-47F3-91D4-8C52E62F526D}" destId="{FB1B965D-33C7-41F4-8C46-7FD9EB400D17}" srcOrd="0" destOrd="0" parTransId="{2CAE0B5F-DB96-44E3-8EDC-12D3277F4765}" sibTransId="{0A927E66-F4D8-4DC4-B687-2BF64072FE63}"/>
    <dgm:cxn modelId="{39C8AD56-198D-486C-9117-1C3AAC610DE8}" srcId="{4181AD55-A540-49D6-96A4-2C3758B94ED0}" destId="{5131BAAF-68F4-47F3-91D4-8C52E62F526D}" srcOrd="0" destOrd="0" parTransId="{ADE7B9D4-C12D-414D-92E5-32A309CB1290}" sibTransId="{FEFEC807-B434-4B5F-A707-D9289059AADA}"/>
    <dgm:cxn modelId="{DF35D682-3132-454E-A4D5-12BC0884A0E3}" srcId="{5131BAAF-68F4-47F3-91D4-8C52E62F526D}" destId="{0E4A7A32-D9A1-4DFC-8380-6DCDBCE85F6D}" srcOrd="1" destOrd="0" parTransId="{7CC4CF0F-E010-45FD-8E8E-75FF1403B1FF}" sibTransId="{82659431-CA18-4E34-A39B-BF812ED6E8E4}"/>
    <dgm:cxn modelId="{8DAC559D-C13A-45FF-8ADE-263004B9270B}" type="presOf" srcId="{B076F6B5-3DE7-4670-8235-58E854F3F2A0}" destId="{66728C17-7EE1-4E2C-BF15-1F35A8DE248A}" srcOrd="0" destOrd="0" presId="urn:microsoft.com/office/officeart/2005/8/layout/matrix1"/>
    <dgm:cxn modelId="{B63756B0-758F-4D9B-B5D9-67FD2CF6162C}" type="presOf" srcId="{FB1B965D-33C7-41F4-8C46-7FD9EB400D17}" destId="{A8D854CD-82DD-4D6B-9553-09E1A4A581A7}" srcOrd="1" destOrd="0" presId="urn:microsoft.com/office/officeart/2005/8/layout/matrix1"/>
    <dgm:cxn modelId="{2EA518BF-427B-4DFB-99FA-12AF5E557B0A}" type="presOf" srcId="{A30A1A1F-2CC5-4E39-8151-5A097D6CE9CF}" destId="{B27A63E2-032D-45BF-B5A5-D13C2D9C8F6C}" srcOrd="0" destOrd="0" presId="urn:microsoft.com/office/officeart/2005/8/layout/matrix1"/>
    <dgm:cxn modelId="{FA4AECC1-37E5-424F-AA6C-B69A99E54A4B}" type="presOf" srcId="{5131BAAF-68F4-47F3-91D4-8C52E62F526D}" destId="{DB0AD419-5111-47AD-AE37-41D863AA0098}" srcOrd="0" destOrd="0" presId="urn:microsoft.com/office/officeart/2005/8/layout/matrix1"/>
    <dgm:cxn modelId="{977416C4-1531-4676-A266-72C51C8B09F3}" srcId="{5131BAAF-68F4-47F3-91D4-8C52E62F526D}" destId="{B076F6B5-3DE7-4670-8235-58E854F3F2A0}" srcOrd="3" destOrd="0" parTransId="{C511CCA2-95F9-4776-833A-A5C62AEE5422}" sibTransId="{C2E24240-2A6E-4C15-880C-426E103122E5}"/>
    <dgm:cxn modelId="{597582CD-0441-49C0-BBF8-0EB2CFBB0279}" type="presOf" srcId="{B076F6B5-3DE7-4670-8235-58E854F3F2A0}" destId="{B8530748-5F02-4B72-ABDC-F274EC6D1638}" srcOrd="1" destOrd="0" presId="urn:microsoft.com/office/officeart/2005/8/layout/matrix1"/>
    <dgm:cxn modelId="{7BE637D4-636C-4645-9AE5-378A13C4D066}" srcId="{4181AD55-A540-49D6-96A4-2C3758B94ED0}" destId="{A9B73F49-B400-4FF0-9D77-6A2A4071CD44}" srcOrd="1" destOrd="0" parTransId="{DC551FFC-064D-4338-9F92-94017D9EAC0A}" sibTransId="{047A8A4B-1F03-4E91-8FD9-A1ED8BC8FA3B}"/>
    <dgm:cxn modelId="{4B35A5D9-BCD2-4EC3-966B-BBFA133AB5F3}" type="presOf" srcId="{A30A1A1F-2CC5-4E39-8151-5A097D6CE9CF}" destId="{2DA019C1-DDB6-4774-84FA-7C6BCCCF0AE7}" srcOrd="1" destOrd="0" presId="urn:microsoft.com/office/officeart/2005/8/layout/matrix1"/>
    <dgm:cxn modelId="{AF87A4E1-0187-424E-A26C-AF4C6099E05C}" type="presOf" srcId="{4181AD55-A540-49D6-96A4-2C3758B94ED0}" destId="{55E2B15A-0EA8-4423-BBD1-EBB367311F97}" srcOrd="0" destOrd="0" presId="urn:microsoft.com/office/officeart/2005/8/layout/matrix1"/>
    <dgm:cxn modelId="{F42F77E5-755F-4586-BE24-83A3E6E8E944}" type="presOf" srcId="{0E4A7A32-D9A1-4DFC-8380-6DCDBCE85F6D}" destId="{B659C89C-62EA-4A0F-84DA-50A18CF46DB8}" srcOrd="0" destOrd="0" presId="urn:microsoft.com/office/officeart/2005/8/layout/matrix1"/>
    <dgm:cxn modelId="{1F45D8FC-4D1B-44C3-863B-1CD07D24735E}" srcId="{5131BAAF-68F4-47F3-91D4-8C52E62F526D}" destId="{A30A1A1F-2CC5-4E39-8151-5A097D6CE9CF}" srcOrd="2" destOrd="0" parTransId="{7B4EE150-0669-4186-B982-D10F5B66810B}" sibTransId="{E909525B-7075-42BD-BB2D-39A6D8D51696}"/>
    <dgm:cxn modelId="{19864B7B-6C88-481D-B33F-508EDD80C97F}" type="presParOf" srcId="{55E2B15A-0EA8-4423-BBD1-EBB367311F97}" destId="{BD90B22F-2F57-4FA4-868D-5E6909B1E38B}" srcOrd="0" destOrd="0" presId="urn:microsoft.com/office/officeart/2005/8/layout/matrix1"/>
    <dgm:cxn modelId="{F488D727-0A5C-491A-9DF0-71FD76031AF0}" type="presParOf" srcId="{BD90B22F-2F57-4FA4-868D-5E6909B1E38B}" destId="{3F94294F-A1EC-4CF3-B2DD-FCDA89405CA3}" srcOrd="0" destOrd="0" presId="urn:microsoft.com/office/officeart/2005/8/layout/matrix1"/>
    <dgm:cxn modelId="{00BA073D-87B6-4575-84D3-95BF6A2FB660}" type="presParOf" srcId="{BD90B22F-2F57-4FA4-868D-5E6909B1E38B}" destId="{A8D854CD-82DD-4D6B-9553-09E1A4A581A7}" srcOrd="1" destOrd="0" presId="urn:microsoft.com/office/officeart/2005/8/layout/matrix1"/>
    <dgm:cxn modelId="{0BA03C46-B942-495B-AF67-4F5721F8E0AF}" type="presParOf" srcId="{BD90B22F-2F57-4FA4-868D-5E6909B1E38B}" destId="{B659C89C-62EA-4A0F-84DA-50A18CF46DB8}" srcOrd="2" destOrd="0" presId="urn:microsoft.com/office/officeart/2005/8/layout/matrix1"/>
    <dgm:cxn modelId="{C59D046F-C64F-4E3D-A53F-F6905E7A1BCF}" type="presParOf" srcId="{BD90B22F-2F57-4FA4-868D-5E6909B1E38B}" destId="{FABF98F1-4FBC-4CEE-8CD7-E3BBB0EF9775}" srcOrd="3" destOrd="0" presId="urn:microsoft.com/office/officeart/2005/8/layout/matrix1"/>
    <dgm:cxn modelId="{3F325CE2-9769-4855-A63A-A460F9289966}" type="presParOf" srcId="{BD90B22F-2F57-4FA4-868D-5E6909B1E38B}" destId="{B27A63E2-032D-45BF-B5A5-D13C2D9C8F6C}" srcOrd="4" destOrd="0" presId="urn:microsoft.com/office/officeart/2005/8/layout/matrix1"/>
    <dgm:cxn modelId="{BFA456D7-1E1A-436F-B70F-542BE78A5E67}" type="presParOf" srcId="{BD90B22F-2F57-4FA4-868D-5E6909B1E38B}" destId="{2DA019C1-DDB6-4774-84FA-7C6BCCCF0AE7}" srcOrd="5" destOrd="0" presId="urn:microsoft.com/office/officeart/2005/8/layout/matrix1"/>
    <dgm:cxn modelId="{12EE2308-AB66-4146-8F16-B7EA8170695B}" type="presParOf" srcId="{BD90B22F-2F57-4FA4-868D-5E6909B1E38B}" destId="{66728C17-7EE1-4E2C-BF15-1F35A8DE248A}" srcOrd="6" destOrd="0" presId="urn:microsoft.com/office/officeart/2005/8/layout/matrix1"/>
    <dgm:cxn modelId="{DDD378DC-544C-42F1-8F61-8AFDABD6E293}" type="presParOf" srcId="{BD90B22F-2F57-4FA4-868D-5E6909B1E38B}" destId="{B8530748-5F02-4B72-ABDC-F274EC6D1638}" srcOrd="7" destOrd="0" presId="urn:microsoft.com/office/officeart/2005/8/layout/matrix1"/>
    <dgm:cxn modelId="{C8D4E51D-B54F-4086-B5C7-1BFEF1A48FDB}" type="presParOf" srcId="{55E2B15A-0EA8-4423-BBD1-EBB367311F97}" destId="{DB0AD419-5111-47AD-AE37-41D863AA009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FC19725-E46A-4133-BAA0-2FAEBB5E35D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s-ES"/>
        </a:p>
      </dgm:t>
    </dgm:pt>
    <dgm:pt modelId="{F2D26BCA-017D-45CE-A655-385270E1EB85}">
      <dgm:prSet/>
      <dgm:spPr/>
      <dgm:t>
        <a:bodyPr/>
        <a:lstStyle/>
        <a:p>
          <a:r>
            <a:rPr lang="es-ES" dirty="0"/>
            <a:t>ARTÍCULO 49 E.T.:</a:t>
          </a:r>
        </a:p>
      </dgm:t>
    </dgm:pt>
    <dgm:pt modelId="{BDAF5787-107C-4F26-B6CC-2ED3745839E5}" type="parTrans" cxnId="{955EA05E-51EB-4737-B042-02C7E55E0FE1}">
      <dgm:prSet/>
      <dgm:spPr/>
      <dgm:t>
        <a:bodyPr/>
        <a:lstStyle/>
        <a:p>
          <a:endParaRPr lang="es-ES"/>
        </a:p>
      </dgm:t>
    </dgm:pt>
    <dgm:pt modelId="{8C6C527E-9A18-4F9D-9B7C-BEE4A0504D7A}" type="sibTrans" cxnId="{955EA05E-51EB-4737-B042-02C7E55E0FE1}">
      <dgm:prSet/>
      <dgm:spPr/>
      <dgm:t>
        <a:bodyPr/>
        <a:lstStyle/>
        <a:p>
          <a:endParaRPr lang="es-ES"/>
        </a:p>
      </dgm:t>
    </dgm:pt>
    <dgm:pt modelId="{9DF1064E-DFF0-4619-84F2-C41077EA1D9E}">
      <dgm:prSet/>
      <dgm:spPr/>
      <dgm:t>
        <a:bodyPr/>
        <a:lstStyle/>
        <a:p>
          <a:pPr>
            <a:buFont typeface="+mj-lt"/>
            <a:buAutoNum type="alphaLcParenR"/>
          </a:pPr>
          <a:r>
            <a:rPr lang="es-ES" dirty="0"/>
            <a:t>Se trata de una causa extraña al empresario que queda fuera de su control y voluntad. </a:t>
          </a:r>
        </a:p>
      </dgm:t>
    </dgm:pt>
    <dgm:pt modelId="{3AB6A697-8853-424C-A749-6CCBE5527F56}" type="parTrans" cxnId="{B733D8F9-421C-4E06-8DAF-11E07A08D148}">
      <dgm:prSet/>
      <dgm:spPr/>
      <dgm:t>
        <a:bodyPr/>
        <a:lstStyle/>
        <a:p>
          <a:endParaRPr lang="es-ES"/>
        </a:p>
      </dgm:t>
    </dgm:pt>
    <dgm:pt modelId="{C9BEC4B7-7DC1-4D8E-A45F-633C36497A9D}" type="sibTrans" cxnId="{B733D8F9-421C-4E06-8DAF-11E07A08D148}">
      <dgm:prSet/>
      <dgm:spPr/>
      <dgm:t>
        <a:bodyPr/>
        <a:lstStyle/>
        <a:p>
          <a:endParaRPr lang="es-ES"/>
        </a:p>
      </dgm:t>
    </dgm:pt>
    <dgm:pt modelId="{3273ADD0-4279-4EB8-837B-5165E085A5A9}">
      <dgm:prSet/>
      <dgm:spPr/>
      <dgm:t>
        <a:bodyPr/>
        <a:lstStyle/>
        <a:p>
          <a:pPr>
            <a:buFont typeface="+mj-lt"/>
            <a:buAutoNum type="alphaLcParenR"/>
          </a:pPr>
          <a:r>
            <a:rPr lang="es-ES" dirty="0"/>
            <a:t>Su existencia debe ser constatada y </a:t>
          </a:r>
          <a:r>
            <a:rPr lang="es-ES" b="0" i="0" dirty="0"/>
            <a:t>Debe existir una </a:t>
          </a:r>
          <a:r>
            <a:rPr lang="es-ES" b="1" i="0" dirty="0"/>
            <a:t>autorización de la Autoridad Laboral</a:t>
          </a:r>
          <a:r>
            <a:rPr lang="es-ES" b="0" i="0" dirty="0"/>
            <a:t>.</a:t>
          </a:r>
          <a:endParaRPr lang="es-ES" dirty="0"/>
        </a:p>
      </dgm:t>
    </dgm:pt>
    <dgm:pt modelId="{978A82FA-CE84-4A31-915D-E6AD1DC544B7}" type="parTrans" cxnId="{0C356F79-7457-43EC-9DD5-A5BB459A2201}">
      <dgm:prSet/>
      <dgm:spPr/>
      <dgm:t>
        <a:bodyPr/>
        <a:lstStyle/>
        <a:p>
          <a:endParaRPr lang="es-ES"/>
        </a:p>
      </dgm:t>
    </dgm:pt>
    <dgm:pt modelId="{942C35AA-B687-4E6C-86D9-6A718DF2C386}" type="sibTrans" cxnId="{0C356F79-7457-43EC-9DD5-A5BB459A2201}">
      <dgm:prSet/>
      <dgm:spPr/>
      <dgm:t>
        <a:bodyPr/>
        <a:lstStyle/>
        <a:p>
          <a:endParaRPr lang="es-ES"/>
        </a:p>
      </dgm:t>
    </dgm:pt>
    <dgm:pt modelId="{3F78473A-A8E7-453B-89C0-DCDAB5A23EC6}">
      <dgm:prSet/>
      <dgm:spPr/>
      <dgm:t>
        <a:bodyPr/>
        <a:lstStyle/>
        <a:p>
          <a:pPr>
            <a:buFont typeface="+mj-lt"/>
            <a:buAutoNum type="alphaLcParenR"/>
          </a:pPr>
          <a:r>
            <a:rPr lang="es-ES" dirty="0"/>
            <a:t>La indemnización es de 20 x año tope 12 mensualidades.</a:t>
          </a:r>
        </a:p>
      </dgm:t>
    </dgm:pt>
    <dgm:pt modelId="{D05AE53C-0FD7-4F2F-A568-DABDF7C89F9A}" type="parTrans" cxnId="{727F151C-3061-4D53-A005-CBBEB16C3788}">
      <dgm:prSet/>
      <dgm:spPr/>
      <dgm:t>
        <a:bodyPr/>
        <a:lstStyle/>
        <a:p>
          <a:endParaRPr lang="es-ES"/>
        </a:p>
      </dgm:t>
    </dgm:pt>
    <dgm:pt modelId="{A0773CF9-5F1E-47CD-B2F2-2533D4776538}" type="sibTrans" cxnId="{727F151C-3061-4D53-A005-CBBEB16C3788}">
      <dgm:prSet/>
      <dgm:spPr/>
      <dgm:t>
        <a:bodyPr/>
        <a:lstStyle/>
        <a:p>
          <a:endParaRPr lang="es-ES"/>
        </a:p>
      </dgm:t>
    </dgm:pt>
    <dgm:pt modelId="{3A5E934C-33E3-4A0E-8ABC-8CA8FAD26E07}">
      <dgm:prSet/>
      <dgm:spPr/>
      <dgm:t>
        <a:bodyPr/>
        <a:lstStyle/>
        <a:p>
          <a:r>
            <a:rPr lang="es-ES"/>
            <a:t>Con </a:t>
          </a:r>
          <a:r>
            <a:rPr lang="es-ES" b="1"/>
            <a:t>carácter definitivo </a:t>
          </a:r>
          <a:r>
            <a:rPr lang="es-ES"/>
            <a:t>impide la continuación de la relación laboral entre la empresa y los trabajadores.</a:t>
          </a:r>
          <a:endParaRPr lang="es-ES" dirty="0"/>
        </a:p>
      </dgm:t>
    </dgm:pt>
    <dgm:pt modelId="{17E8EA7E-7863-47D2-8D31-42C2E79370F4}" type="parTrans" cxnId="{CC6144B1-AACB-4B1F-AB6F-A7427B5ABD8B}">
      <dgm:prSet/>
      <dgm:spPr/>
      <dgm:t>
        <a:bodyPr/>
        <a:lstStyle/>
        <a:p>
          <a:endParaRPr lang="es-ES"/>
        </a:p>
      </dgm:t>
    </dgm:pt>
    <dgm:pt modelId="{1F461063-2371-443F-8338-C70D5FDFC424}" type="sibTrans" cxnId="{CC6144B1-AACB-4B1F-AB6F-A7427B5ABD8B}">
      <dgm:prSet/>
      <dgm:spPr/>
      <dgm:t>
        <a:bodyPr/>
        <a:lstStyle/>
        <a:p>
          <a:endParaRPr lang="es-ES"/>
        </a:p>
      </dgm:t>
    </dgm:pt>
    <dgm:pt modelId="{55367379-2270-49B2-819A-59B5DE95879F}" type="pres">
      <dgm:prSet presAssocID="{3FC19725-E46A-4133-BAA0-2FAEBB5E35DC}" presName="vert0" presStyleCnt="0">
        <dgm:presLayoutVars>
          <dgm:dir/>
          <dgm:animOne val="branch"/>
          <dgm:animLvl val="lvl"/>
        </dgm:presLayoutVars>
      </dgm:prSet>
      <dgm:spPr/>
    </dgm:pt>
    <dgm:pt modelId="{4F05F7CF-0AEC-419F-B7D6-0D3B28BD23B6}" type="pres">
      <dgm:prSet presAssocID="{F2D26BCA-017D-45CE-A655-385270E1EB85}" presName="thickLine" presStyleLbl="alignNode1" presStyleIdx="0" presStyleCnt="1"/>
      <dgm:spPr/>
    </dgm:pt>
    <dgm:pt modelId="{A31A67B1-9EFE-4FDE-85E2-7CFBCB85EA60}" type="pres">
      <dgm:prSet presAssocID="{F2D26BCA-017D-45CE-A655-385270E1EB85}" presName="horz1" presStyleCnt="0"/>
      <dgm:spPr/>
    </dgm:pt>
    <dgm:pt modelId="{CEFBDFC4-7F61-41C6-BAC5-B820F16C4912}" type="pres">
      <dgm:prSet presAssocID="{F2D26BCA-017D-45CE-A655-385270E1EB85}" presName="tx1" presStyleLbl="revTx" presStyleIdx="0" presStyleCnt="5"/>
      <dgm:spPr/>
    </dgm:pt>
    <dgm:pt modelId="{BE645DFA-974B-4FF8-A501-65BA1E70C7E2}" type="pres">
      <dgm:prSet presAssocID="{F2D26BCA-017D-45CE-A655-385270E1EB85}" presName="vert1" presStyleCnt="0"/>
      <dgm:spPr/>
    </dgm:pt>
    <dgm:pt modelId="{E3FD6B02-3057-4C06-A985-3C88E6FD25D5}" type="pres">
      <dgm:prSet presAssocID="{9DF1064E-DFF0-4619-84F2-C41077EA1D9E}" presName="vertSpace2a" presStyleCnt="0"/>
      <dgm:spPr/>
    </dgm:pt>
    <dgm:pt modelId="{8661ECB6-5F2F-4735-84AC-4B7252930323}" type="pres">
      <dgm:prSet presAssocID="{9DF1064E-DFF0-4619-84F2-C41077EA1D9E}" presName="horz2" presStyleCnt="0"/>
      <dgm:spPr/>
    </dgm:pt>
    <dgm:pt modelId="{7B4D08EB-938D-410D-89CE-FD73106F7807}" type="pres">
      <dgm:prSet presAssocID="{9DF1064E-DFF0-4619-84F2-C41077EA1D9E}" presName="horzSpace2" presStyleCnt="0"/>
      <dgm:spPr/>
    </dgm:pt>
    <dgm:pt modelId="{B633ACBC-9000-4E90-A7D0-5F303618A419}" type="pres">
      <dgm:prSet presAssocID="{9DF1064E-DFF0-4619-84F2-C41077EA1D9E}" presName="tx2" presStyleLbl="revTx" presStyleIdx="1" presStyleCnt="5"/>
      <dgm:spPr/>
    </dgm:pt>
    <dgm:pt modelId="{1D928584-56A3-4D01-8079-E5DB4FC00C04}" type="pres">
      <dgm:prSet presAssocID="{9DF1064E-DFF0-4619-84F2-C41077EA1D9E}" presName="vert2" presStyleCnt="0"/>
      <dgm:spPr/>
    </dgm:pt>
    <dgm:pt modelId="{3E7600F5-2EBC-4DE3-9A41-829B8F39FF64}" type="pres">
      <dgm:prSet presAssocID="{9DF1064E-DFF0-4619-84F2-C41077EA1D9E}" presName="thinLine2b" presStyleLbl="callout" presStyleIdx="0" presStyleCnt="4"/>
      <dgm:spPr/>
    </dgm:pt>
    <dgm:pt modelId="{24BE68F1-24B3-46BC-B2D4-6331EF08E7BF}" type="pres">
      <dgm:prSet presAssocID="{9DF1064E-DFF0-4619-84F2-C41077EA1D9E}" presName="vertSpace2b" presStyleCnt="0"/>
      <dgm:spPr/>
    </dgm:pt>
    <dgm:pt modelId="{A1F56351-36F0-4435-9AA7-B954F9601606}" type="pres">
      <dgm:prSet presAssocID="{3A5E934C-33E3-4A0E-8ABC-8CA8FAD26E07}" presName="horz2" presStyleCnt="0"/>
      <dgm:spPr/>
    </dgm:pt>
    <dgm:pt modelId="{D61C8442-37B4-4428-B878-A8D11B5D2078}" type="pres">
      <dgm:prSet presAssocID="{3A5E934C-33E3-4A0E-8ABC-8CA8FAD26E07}" presName="horzSpace2" presStyleCnt="0"/>
      <dgm:spPr/>
    </dgm:pt>
    <dgm:pt modelId="{B9854FAC-D271-434E-AE62-8608D80BE801}" type="pres">
      <dgm:prSet presAssocID="{3A5E934C-33E3-4A0E-8ABC-8CA8FAD26E07}" presName="tx2" presStyleLbl="revTx" presStyleIdx="2" presStyleCnt="5"/>
      <dgm:spPr/>
    </dgm:pt>
    <dgm:pt modelId="{09013E5C-A9FE-45AD-AEA2-69AB2CD5D3FC}" type="pres">
      <dgm:prSet presAssocID="{3A5E934C-33E3-4A0E-8ABC-8CA8FAD26E07}" presName="vert2" presStyleCnt="0"/>
      <dgm:spPr/>
    </dgm:pt>
    <dgm:pt modelId="{0CC9C55C-92F7-43C4-8534-665E64EBB792}" type="pres">
      <dgm:prSet presAssocID="{3A5E934C-33E3-4A0E-8ABC-8CA8FAD26E07}" presName="thinLine2b" presStyleLbl="callout" presStyleIdx="1" presStyleCnt="4"/>
      <dgm:spPr/>
    </dgm:pt>
    <dgm:pt modelId="{5D67F61B-F591-40F8-A327-220FA0C5B88F}" type="pres">
      <dgm:prSet presAssocID="{3A5E934C-33E3-4A0E-8ABC-8CA8FAD26E07}" presName="vertSpace2b" presStyleCnt="0"/>
      <dgm:spPr/>
    </dgm:pt>
    <dgm:pt modelId="{6D56627B-8E13-46AD-89EF-A7E681ACE804}" type="pres">
      <dgm:prSet presAssocID="{3273ADD0-4279-4EB8-837B-5165E085A5A9}" presName="horz2" presStyleCnt="0"/>
      <dgm:spPr/>
    </dgm:pt>
    <dgm:pt modelId="{1D99634B-9E80-4AA4-8AB8-0B8E3837AE01}" type="pres">
      <dgm:prSet presAssocID="{3273ADD0-4279-4EB8-837B-5165E085A5A9}" presName="horzSpace2" presStyleCnt="0"/>
      <dgm:spPr/>
    </dgm:pt>
    <dgm:pt modelId="{5770617F-1279-46AF-860B-2C658412B4C4}" type="pres">
      <dgm:prSet presAssocID="{3273ADD0-4279-4EB8-837B-5165E085A5A9}" presName="tx2" presStyleLbl="revTx" presStyleIdx="3" presStyleCnt="5"/>
      <dgm:spPr/>
    </dgm:pt>
    <dgm:pt modelId="{AB2925A7-B32D-4D18-A54D-F7AFFB27C0F6}" type="pres">
      <dgm:prSet presAssocID="{3273ADD0-4279-4EB8-837B-5165E085A5A9}" presName="vert2" presStyleCnt="0"/>
      <dgm:spPr/>
    </dgm:pt>
    <dgm:pt modelId="{135C5E73-981F-4959-824B-31353B4CE31C}" type="pres">
      <dgm:prSet presAssocID="{3273ADD0-4279-4EB8-837B-5165E085A5A9}" presName="thinLine2b" presStyleLbl="callout" presStyleIdx="2" presStyleCnt="4"/>
      <dgm:spPr/>
    </dgm:pt>
    <dgm:pt modelId="{58DC10BB-7E3E-4EAD-B6D6-C1D9630A9706}" type="pres">
      <dgm:prSet presAssocID="{3273ADD0-4279-4EB8-837B-5165E085A5A9}" presName="vertSpace2b" presStyleCnt="0"/>
      <dgm:spPr/>
    </dgm:pt>
    <dgm:pt modelId="{AE925B31-11A5-48D0-B493-59582467427F}" type="pres">
      <dgm:prSet presAssocID="{3F78473A-A8E7-453B-89C0-DCDAB5A23EC6}" presName="horz2" presStyleCnt="0"/>
      <dgm:spPr/>
    </dgm:pt>
    <dgm:pt modelId="{C4FDB4A9-9B3E-4230-8D27-724645A7A2FC}" type="pres">
      <dgm:prSet presAssocID="{3F78473A-A8E7-453B-89C0-DCDAB5A23EC6}" presName="horzSpace2" presStyleCnt="0"/>
      <dgm:spPr/>
    </dgm:pt>
    <dgm:pt modelId="{29562AF7-4A62-46F4-97A0-350E6679E425}" type="pres">
      <dgm:prSet presAssocID="{3F78473A-A8E7-453B-89C0-DCDAB5A23EC6}" presName="tx2" presStyleLbl="revTx" presStyleIdx="4" presStyleCnt="5"/>
      <dgm:spPr/>
    </dgm:pt>
    <dgm:pt modelId="{1D22162A-4841-4AA7-94B4-5F919AD89720}" type="pres">
      <dgm:prSet presAssocID="{3F78473A-A8E7-453B-89C0-DCDAB5A23EC6}" presName="vert2" presStyleCnt="0"/>
      <dgm:spPr/>
    </dgm:pt>
    <dgm:pt modelId="{C20B3D5C-19B8-41A8-9954-DC812AA4FDEB}" type="pres">
      <dgm:prSet presAssocID="{3F78473A-A8E7-453B-89C0-DCDAB5A23EC6}" presName="thinLine2b" presStyleLbl="callout" presStyleIdx="3" presStyleCnt="4"/>
      <dgm:spPr/>
    </dgm:pt>
    <dgm:pt modelId="{EFB44A93-CFDF-4C58-9697-40F6859680EB}" type="pres">
      <dgm:prSet presAssocID="{3F78473A-A8E7-453B-89C0-DCDAB5A23EC6}" presName="vertSpace2b" presStyleCnt="0"/>
      <dgm:spPr/>
    </dgm:pt>
  </dgm:ptLst>
  <dgm:cxnLst>
    <dgm:cxn modelId="{8FB2F709-B9D6-4819-806E-78553D1BF89B}" type="presOf" srcId="{9DF1064E-DFF0-4619-84F2-C41077EA1D9E}" destId="{B633ACBC-9000-4E90-A7D0-5F303618A419}" srcOrd="0" destOrd="0" presId="urn:microsoft.com/office/officeart/2008/layout/LinedList"/>
    <dgm:cxn modelId="{727F151C-3061-4D53-A005-CBBEB16C3788}" srcId="{F2D26BCA-017D-45CE-A655-385270E1EB85}" destId="{3F78473A-A8E7-453B-89C0-DCDAB5A23EC6}" srcOrd="3" destOrd="0" parTransId="{D05AE53C-0FD7-4F2F-A568-DABDF7C89F9A}" sibTransId="{A0773CF9-5F1E-47CD-B2F2-2533D4776538}"/>
    <dgm:cxn modelId="{BD4E0D2E-5F86-4E85-9643-00D99BFBBEA7}" type="presOf" srcId="{F2D26BCA-017D-45CE-A655-385270E1EB85}" destId="{CEFBDFC4-7F61-41C6-BAC5-B820F16C4912}" srcOrd="0" destOrd="0" presId="urn:microsoft.com/office/officeart/2008/layout/LinedList"/>
    <dgm:cxn modelId="{955EA05E-51EB-4737-B042-02C7E55E0FE1}" srcId="{3FC19725-E46A-4133-BAA0-2FAEBB5E35DC}" destId="{F2D26BCA-017D-45CE-A655-385270E1EB85}" srcOrd="0" destOrd="0" parTransId="{BDAF5787-107C-4F26-B6CC-2ED3745839E5}" sibTransId="{8C6C527E-9A18-4F9D-9B7C-BEE4A0504D7A}"/>
    <dgm:cxn modelId="{3960D560-4EA7-4DD9-B9E3-C4B232D13646}" type="presOf" srcId="{3273ADD0-4279-4EB8-837B-5165E085A5A9}" destId="{5770617F-1279-46AF-860B-2C658412B4C4}" srcOrd="0" destOrd="0" presId="urn:microsoft.com/office/officeart/2008/layout/LinedList"/>
    <dgm:cxn modelId="{96757345-4254-4DC0-9C72-176FDF53AFB0}" type="presOf" srcId="{3FC19725-E46A-4133-BAA0-2FAEBB5E35DC}" destId="{55367379-2270-49B2-819A-59B5DE95879F}" srcOrd="0" destOrd="0" presId="urn:microsoft.com/office/officeart/2008/layout/LinedList"/>
    <dgm:cxn modelId="{0C356F79-7457-43EC-9DD5-A5BB459A2201}" srcId="{F2D26BCA-017D-45CE-A655-385270E1EB85}" destId="{3273ADD0-4279-4EB8-837B-5165E085A5A9}" srcOrd="2" destOrd="0" parTransId="{978A82FA-CE84-4A31-915D-E6AD1DC544B7}" sibTransId="{942C35AA-B687-4E6C-86D9-6A718DF2C386}"/>
    <dgm:cxn modelId="{CC6144B1-AACB-4B1F-AB6F-A7427B5ABD8B}" srcId="{F2D26BCA-017D-45CE-A655-385270E1EB85}" destId="{3A5E934C-33E3-4A0E-8ABC-8CA8FAD26E07}" srcOrd="1" destOrd="0" parTransId="{17E8EA7E-7863-47D2-8D31-42C2E79370F4}" sibTransId="{1F461063-2371-443F-8338-C70D5FDFC424}"/>
    <dgm:cxn modelId="{AE1927C0-4753-4F30-A59D-0C2F5BBC1F8B}" type="presOf" srcId="{3A5E934C-33E3-4A0E-8ABC-8CA8FAD26E07}" destId="{B9854FAC-D271-434E-AE62-8608D80BE801}" srcOrd="0" destOrd="0" presId="urn:microsoft.com/office/officeart/2008/layout/LinedList"/>
    <dgm:cxn modelId="{115E00CC-F29E-4403-AF48-EF4BDE0A9C4D}" type="presOf" srcId="{3F78473A-A8E7-453B-89C0-DCDAB5A23EC6}" destId="{29562AF7-4A62-46F4-97A0-350E6679E425}" srcOrd="0" destOrd="0" presId="urn:microsoft.com/office/officeart/2008/layout/LinedList"/>
    <dgm:cxn modelId="{B733D8F9-421C-4E06-8DAF-11E07A08D148}" srcId="{F2D26BCA-017D-45CE-A655-385270E1EB85}" destId="{9DF1064E-DFF0-4619-84F2-C41077EA1D9E}" srcOrd="0" destOrd="0" parTransId="{3AB6A697-8853-424C-A749-6CCBE5527F56}" sibTransId="{C9BEC4B7-7DC1-4D8E-A45F-633C36497A9D}"/>
    <dgm:cxn modelId="{F97BBED8-2526-404F-8165-75CBFE5E3ACB}" type="presParOf" srcId="{55367379-2270-49B2-819A-59B5DE95879F}" destId="{4F05F7CF-0AEC-419F-B7D6-0D3B28BD23B6}" srcOrd="0" destOrd="0" presId="urn:microsoft.com/office/officeart/2008/layout/LinedList"/>
    <dgm:cxn modelId="{91420714-140F-49AB-A422-B04539BFC095}" type="presParOf" srcId="{55367379-2270-49B2-819A-59B5DE95879F}" destId="{A31A67B1-9EFE-4FDE-85E2-7CFBCB85EA60}" srcOrd="1" destOrd="0" presId="urn:microsoft.com/office/officeart/2008/layout/LinedList"/>
    <dgm:cxn modelId="{9899840E-9379-491F-8BC2-2FBC1E501BC7}" type="presParOf" srcId="{A31A67B1-9EFE-4FDE-85E2-7CFBCB85EA60}" destId="{CEFBDFC4-7F61-41C6-BAC5-B820F16C4912}" srcOrd="0" destOrd="0" presId="urn:microsoft.com/office/officeart/2008/layout/LinedList"/>
    <dgm:cxn modelId="{9E6636B3-B139-4226-AC16-0B6E402DADFE}" type="presParOf" srcId="{A31A67B1-9EFE-4FDE-85E2-7CFBCB85EA60}" destId="{BE645DFA-974B-4FF8-A501-65BA1E70C7E2}" srcOrd="1" destOrd="0" presId="urn:microsoft.com/office/officeart/2008/layout/LinedList"/>
    <dgm:cxn modelId="{CB982C5D-3A9D-4BE2-A645-F89F2476C26A}" type="presParOf" srcId="{BE645DFA-974B-4FF8-A501-65BA1E70C7E2}" destId="{E3FD6B02-3057-4C06-A985-3C88E6FD25D5}" srcOrd="0" destOrd="0" presId="urn:microsoft.com/office/officeart/2008/layout/LinedList"/>
    <dgm:cxn modelId="{57DB36B6-ACFF-4E96-ADDD-06BC91D43CC9}" type="presParOf" srcId="{BE645DFA-974B-4FF8-A501-65BA1E70C7E2}" destId="{8661ECB6-5F2F-4735-84AC-4B7252930323}" srcOrd="1" destOrd="0" presId="urn:microsoft.com/office/officeart/2008/layout/LinedList"/>
    <dgm:cxn modelId="{EA0D9A34-7121-4BB1-9F51-E97F9BFCF973}" type="presParOf" srcId="{8661ECB6-5F2F-4735-84AC-4B7252930323}" destId="{7B4D08EB-938D-410D-89CE-FD73106F7807}" srcOrd="0" destOrd="0" presId="urn:microsoft.com/office/officeart/2008/layout/LinedList"/>
    <dgm:cxn modelId="{35AECD0E-B77B-472E-A6B7-13ADB6ADAF5D}" type="presParOf" srcId="{8661ECB6-5F2F-4735-84AC-4B7252930323}" destId="{B633ACBC-9000-4E90-A7D0-5F303618A419}" srcOrd="1" destOrd="0" presId="urn:microsoft.com/office/officeart/2008/layout/LinedList"/>
    <dgm:cxn modelId="{9ABABAD0-E2EA-40C5-8FD6-88D28C11A635}" type="presParOf" srcId="{8661ECB6-5F2F-4735-84AC-4B7252930323}" destId="{1D928584-56A3-4D01-8079-E5DB4FC00C04}" srcOrd="2" destOrd="0" presId="urn:microsoft.com/office/officeart/2008/layout/LinedList"/>
    <dgm:cxn modelId="{0C0A85A8-CF90-43CA-BCC0-40258E307908}" type="presParOf" srcId="{BE645DFA-974B-4FF8-A501-65BA1E70C7E2}" destId="{3E7600F5-2EBC-4DE3-9A41-829B8F39FF64}" srcOrd="2" destOrd="0" presId="urn:microsoft.com/office/officeart/2008/layout/LinedList"/>
    <dgm:cxn modelId="{1A6C0240-F602-41DA-8FAE-E4A7C972A6DB}" type="presParOf" srcId="{BE645DFA-974B-4FF8-A501-65BA1E70C7E2}" destId="{24BE68F1-24B3-46BC-B2D4-6331EF08E7BF}" srcOrd="3" destOrd="0" presId="urn:microsoft.com/office/officeart/2008/layout/LinedList"/>
    <dgm:cxn modelId="{B30842D3-BCBB-426F-BB2C-89C33BF847A2}" type="presParOf" srcId="{BE645DFA-974B-4FF8-A501-65BA1E70C7E2}" destId="{A1F56351-36F0-4435-9AA7-B954F9601606}" srcOrd="4" destOrd="0" presId="urn:microsoft.com/office/officeart/2008/layout/LinedList"/>
    <dgm:cxn modelId="{E4678EF2-4742-49EB-B290-AB0EDF8C9634}" type="presParOf" srcId="{A1F56351-36F0-4435-9AA7-B954F9601606}" destId="{D61C8442-37B4-4428-B878-A8D11B5D2078}" srcOrd="0" destOrd="0" presId="urn:microsoft.com/office/officeart/2008/layout/LinedList"/>
    <dgm:cxn modelId="{83623DC0-FCDA-4C70-B767-7D021C78181A}" type="presParOf" srcId="{A1F56351-36F0-4435-9AA7-B954F9601606}" destId="{B9854FAC-D271-434E-AE62-8608D80BE801}" srcOrd="1" destOrd="0" presId="urn:microsoft.com/office/officeart/2008/layout/LinedList"/>
    <dgm:cxn modelId="{93F44260-B6CC-4C1A-8AC3-F0E608314A64}" type="presParOf" srcId="{A1F56351-36F0-4435-9AA7-B954F9601606}" destId="{09013E5C-A9FE-45AD-AEA2-69AB2CD5D3FC}" srcOrd="2" destOrd="0" presId="urn:microsoft.com/office/officeart/2008/layout/LinedList"/>
    <dgm:cxn modelId="{9D5ACD79-7E22-44B1-969B-03A2060CF1B5}" type="presParOf" srcId="{BE645DFA-974B-4FF8-A501-65BA1E70C7E2}" destId="{0CC9C55C-92F7-43C4-8534-665E64EBB792}" srcOrd="5" destOrd="0" presId="urn:microsoft.com/office/officeart/2008/layout/LinedList"/>
    <dgm:cxn modelId="{36CB99B3-7030-496C-BDD8-5AE0492B500C}" type="presParOf" srcId="{BE645DFA-974B-4FF8-A501-65BA1E70C7E2}" destId="{5D67F61B-F591-40F8-A327-220FA0C5B88F}" srcOrd="6" destOrd="0" presId="urn:microsoft.com/office/officeart/2008/layout/LinedList"/>
    <dgm:cxn modelId="{90E04003-B6E5-46FD-AFBE-F9E5B6AFC209}" type="presParOf" srcId="{BE645DFA-974B-4FF8-A501-65BA1E70C7E2}" destId="{6D56627B-8E13-46AD-89EF-A7E681ACE804}" srcOrd="7" destOrd="0" presId="urn:microsoft.com/office/officeart/2008/layout/LinedList"/>
    <dgm:cxn modelId="{B672B401-8112-47A8-90DF-D05ECA817588}" type="presParOf" srcId="{6D56627B-8E13-46AD-89EF-A7E681ACE804}" destId="{1D99634B-9E80-4AA4-8AB8-0B8E3837AE01}" srcOrd="0" destOrd="0" presId="urn:microsoft.com/office/officeart/2008/layout/LinedList"/>
    <dgm:cxn modelId="{0E614A30-910B-4AF1-A464-2A489029DDD8}" type="presParOf" srcId="{6D56627B-8E13-46AD-89EF-A7E681ACE804}" destId="{5770617F-1279-46AF-860B-2C658412B4C4}" srcOrd="1" destOrd="0" presId="urn:microsoft.com/office/officeart/2008/layout/LinedList"/>
    <dgm:cxn modelId="{CA625173-C48F-487D-B9DC-298DD8A02352}" type="presParOf" srcId="{6D56627B-8E13-46AD-89EF-A7E681ACE804}" destId="{AB2925A7-B32D-4D18-A54D-F7AFFB27C0F6}" srcOrd="2" destOrd="0" presId="urn:microsoft.com/office/officeart/2008/layout/LinedList"/>
    <dgm:cxn modelId="{F7079B69-42FA-44C9-9ACD-B31136DA942B}" type="presParOf" srcId="{BE645DFA-974B-4FF8-A501-65BA1E70C7E2}" destId="{135C5E73-981F-4959-824B-31353B4CE31C}" srcOrd="8" destOrd="0" presId="urn:microsoft.com/office/officeart/2008/layout/LinedList"/>
    <dgm:cxn modelId="{BAAB1899-AD3B-46AB-87E8-487DEE7D132C}" type="presParOf" srcId="{BE645DFA-974B-4FF8-A501-65BA1E70C7E2}" destId="{58DC10BB-7E3E-4EAD-B6D6-C1D9630A9706}" srcOrd="9" destOrd="0" presId="urn:microsoft.com/office/officeart/2008/layout/LinedList"/>
    <dgm:cxn modelId="{31B227CE-A75E-454A-98A5-BEF8D559C1EB}" type="presParOf" srcId="{BE645DFA-974B-4FF8-A501-65BA1E70C7E2}" destId="{AE925B31-11A5-48D0-B493-59582467427F}" srcOrd="10" destOrd="0" presId="urn:microsoft.com/office/officeart/2008/layout/LinedList"/>
    <dgm:cxn modelId="{F15C6DA7-5433-41C4-923E-FAAFC99FC896}" type="presParOf" srcId="{AE925B31-11A5-48D0-B493-59582467427F}" destId="{C4FDB4A9-9B3E-4230-8D27-724645A7A2FC}" srcOrd="0" destOrd="0" presId="urn:microsoft.com/office/officeart/2008/layout/LinedList"/>
    <dgm:cxn modelId="{98AD7B2C-0DBD-4B79-B03C-B94985F4E431}" type="presParOf" srcId="{AE925B31-11A5-48D0-B493-59582467427F}" destId="{29562AF7-4A62-46F4-97A0-350E6679E425}" srcOrd="1" destOrd="0" presId="urn:microsoft.com/office/officeart/2008/layout/LinedList"/>
    <dgm:cxn modelId="{47A7F063-87DE-4386-8489-E2FA747E8834}" type="presParOf" srcId="{AE925B31-11A5-48D0-B493-59582467427F}" destId="{1D22162A-4841-4AA7-94B4-5F919AD89720}" srcOrd="2" destOrd="0" presId="urn:microsoft.com/office/officeart/2008/layout/LinedList"/>
    <dgm:cxn modelId="{1BCCF785-B887-40FF-808B-734A557C2F1E}" type="presParOf" srcId="{BE645DFA-974B-4FF8-A501-65BA1E70C7E2}" destId="{C20B3D5C-19B8-41A8-9954-DC812AA4FDEB}" srcOrd="11" destOrd="0" presId="urn:microsoft.com/office/officeart/2008/layout/LinedList"/>
    <dgm:cxn modelId="{99ED525B-1A07-4802-8DB4-CBF866B234F8}" type="presParOf" srcId="{BE645DFA-974B-4FF8-A501-65BA1E70C7E2}" destId="{EFB44A93-CFDF-4C58-9697-40F6859680EB}"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FC19725-E46A-4133-BAA0-2FAEBB5E35D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s-ES"/>
        </a:p>
      </dgm:t>
    </dgm:pt>
    <dgm:pt modelId="{F2D26BCA-017D-45CE-A655-385270E1EB85}">
      <dgm:prSet/>
      <dgm:spPr/>
      <dgm:t>
        <a:bodyPr/>
        <a:lstStyle/>
        <a:p>
          <a:r>
            <a:rPr lang="es-ES" dirty="0"/>
            <a:t>Elementos del finiquito</a:t>
          </a:r>
        </a:p>
      </dgm:t>
    </dgm:pt>
    <dgm:pt modelId="{BDAF5787-107C-4F26-B6CC-2ED3745839E5}" type="parTrans" cxnId="{955EA05E-51EB-4737-B042-02C7E55E0FE1}">
      <dgm:prSet/>
      <dgm:spPr/>
      <dgm:t>
        <a:bodyPr/>
        <a:lstStyle/>
        <a:p>
          <a:endParaRPr lang="es-ES"/>
        </a:p>
      </dgm:t>
    </dgm:pt>
    <dgm:pt modelId="{8C6C527E-9A18-4F9D-9B7C-BEE4A0504D7A}" type="sibTrans" cxnId="{955EA05E-51EB-4737-B042-02C7E55E0FE1}">
      <dgm:prSet/>
      <dgm:spPr/>
      <dgm:t>
        <a:bodyPr/>
        <a:lstStyle/>
        <a:p>
          <a:endParaRPr lang="es-ES"/>
        </a:p>
      </dgm:t>
    </dgm:pt>
    <dgm:pt modelId="{9DF1064E-DFF0-4619-84F2-C41077EA1D9E}">
      <dgm:prSet/>
      <dgm:spPr/>
      <dgm:t>
        <a:bodyPr/>
        <a:lstStyle/>
        <a:p>
          <a:pPr>
            <a:buFont typeface="+mj-lt"/>
            <a:buAutoNum type="alphaLcParenR"/>
          </a:pPr>
          <a:r>
            <a:rPr lang="es-ES" dirty="0"/>
            <a:t>Los salarios por los días trabajados  en el último mes pendientes de cobrar </a:t>
          </a:r>
        </a:p>
      </dgm:t>
    </dgm:pt>
    <dgm:pt modelId="{3AB6A697-8853-424C-A749-6CCBE5527F56}" type="parTrans" cxnId="{B733D8F9-421C-4E06-8DAF-11E07A08D148}">
      <dgm:prSet/>
      <dgm:spPr/>
      <dgm:t>
        <a:bodyPr/>
        <a:lstStyle/>
        <a:p>
          <a:endParaRPr lang="es-ES"/>
        </a:p>
      </dgm:t>
    </dgm:pt>
    <dgm:pt modelId="{C9BEC4B7-7DC1-4D8E-A45F-633C36497A9D}" type="sibTrans" cxnId="{B733D8F9-421C-4E06-8DAF-11E07A08D148}">
      <dgm:prSet/>
      <dgm:spPr/>
      <dgm:t>
        <a:bodyPr/>
        <a:lstStyle/>
        <a:p>
          <a:endParaRPr lang="es-ES"/>
        </a:p>
      </dgm:t>
    </dgm:pt>
    <dgm:pt modelId="{3273ADD0-4279-4EB8-837B-5165E085A5A9}">
      <dgm:prSet/>
      <dgm:spPr/>
      <dgm:t>
        <a:bodyPr/>
        <a:lstStyle/>
        <a:p>
          <a:pPr>
            <a:buFont typeface="+mj-lt"/>
            <a:buAutoNum type="alphaLcParenR"/>
          </a:pPr>
          <a:r>
            <a:rPr lang="es-ES" dirty="0"/>
            <a:t>Las vacaciones no disfrutadas.</a:t>
          </a:r>
        </a:p>
      </dgm:t>
    </dgm:pt>
    <dgm:pt modelId="{978A82FA-CE84-4A31-915D-E6AD1DC544B7}" type="parTrans" cxnId="{0C356F79-7457-43EC-9DD5-A5BB459A2201}">
      <dgm:prSet/>
      <dgm:spPr/>
      <dgm:t>
        <a:bodyPr/>
        <a:lstStyle/>
        <a:p>
          <a:endParaRPr lang="es-ES"/>
        </a:p>
      </dgm:t>
    </dgm:pt>
    <dgm:pt modelId="{942C35AA-B687-4E6C-86D9-6A718DF2C386}" type="sibTrans" cxnId="{0C356F79-7457-43EC-9DD5-A5BB459A2201}">
      <dgm:prSet/>
      <dgm:spPr/>
      <dgm:t>
        <a:bodyPr/>
        <a:lstStyle/>
        <a:p>
          <a:endParaRPr lang="es-ES"/>
        </a:p>
      </dgm:t>
    </dgm:pt>
    <dgm:pt modelId="{3A5E934C-33E3-4A0E-8ABC-8CA8FAD26E07}">
      <dgm:prSet/>
      <dgm:spPr/>
      <dgm:t>
        <a:bodyPr/>
        <a:lstStyle/>
        <a:p>
          <a:r>
            <a:rPr lang="es-ES" dirty="0"/>
            <a:t>Las pagas extraordinarias pendientes de cobrar o su parte proporcional.</a:t>
          </a:r>
        </a:p>
      </dgm:t>
    </dgm:pt>
    <dgm:pt modelId="{17E8EA7E-7863-47D2-8D31-42C2E79370F4}" type="parTrans" cxnId="{CC6144B1-AACB-4B1F-AB6F-A7427B5ABD8B}">
      <dgm:prSet/>
      <dgm:spPr/>
      <dgm:t>
        <a:bodyPr/>
        <a:lstStyle/>
        <a:p>
          <a:endParaRPr lang="es-ES"/>
        </a:p>
      </dgm:t>
    </dgm:pt>
    <dgm:pt modelId="{1F461063-2371-443F-8338-C70D5FDFC424}" type="sibTrans" cxnId="{CC6144B1-AACB-4B1F-AB6F-A7427B5ABD8B}">
      <dgm:prSet/>
      <dgm:spPr/>
      <dgm:t>
        <a:bodyPr/>
        <a:lstStyle/>
        <a:p>
          <a:endParaRPr lang="es-ES"/>
        </a:p>
      </dgm:t>
    </dgm:pt>
    <dgm:pt modelId="{55367379-2270-49B2-819A-59B5DE95879F}" type="pres">
      <dgm:prSet presAssocID="{3FC19725-E46A-4133-BAA0-2FAEBB5E35DC}" presName="vert0" presStyleCnt="0">
        <dgm:presLayoutVars>
          <dgm:dir/>
          <dgm:animOne val="branch"/>
          <dgm:animLvl val="lvl"/>
        </dgm:presLayoutVars>
      </dgm:prSet>
      <dgm:spPr/>
    </dgm:pt>
    <dgm:pt modelId="{4F05F7CF-0AEC-419F-B7D6-0D3B28BD23B6}" type="pres">
      <dgm:prSet presAssocID="{F2D26BCA-017D-45CE-A655-385270E1EB85}" presName="thickLine" presStyleLbl="alignNode1" presStyleIdx="0" presStyleCnt="1"/>
      <dgm:spPr/>
    </dgm:pt>
    <dgm:pt modelId="{A31A67B1-9EFE-4FDE-85E2-7CFBCB85EA60}" type="pres">
      <dgm:prSet presAssocID="{F2D26BCA-017D-45CE-A655-385270E1EB85}" presName="horz1" presStyleCnt="0"/>
      <dgm:spPr/>
    </dgm:pt>
    <dgm:pt modelId="{CEFBDFC4-7F61-41C6-BAC5-B820F16C4912}" type="pres">
      <dgm:prSet presAssocID="{F2D26BCA-017D-45CE-A655-385270E1EB85}" presName="tx1" presStyleLbl="revTx" presStyleIdx="0" presStyleCnt="4"/>
      <dgm:spPr/>
    </dgm:pt>
    <dgm:pt modelId="{BE645DFA-974B-4FF8-A501-65BA1E70C7E2}" type="pres">
      <dgm:prSet presAssocID="{F2D26BCA-017D-45CE-A655-385270E1EB85}" presName="vert1" presStyleCnt="0"/>
      <dgm:spPr/>
    </dgm:pt>
    <dgm:pt modelId="{E3FD6B02-3057-4C06-A985-3C88E6FD25D5}" type="pres">
      <dgm:prSet presAssocID="{9DF1064E-DFF0-4619-84F2-C41077EA1D9E}" presName="vertSpace2a" presStyleCnt="0"/>
      <dgm:spPr/>
    </dgm:pt>
    <dgm:pt modelId="{8661ECB6-5F2F-4735-84AC-4B7252930323}" type="pres">
      <dgm:prSet presAssocID="{9DF1064E-DFF0-4619-84F2-C41077EA1D9E}" presName="horz2" presStyleCnt="0"/>
      <dgm:spPr/>
    </dgm:pt>
    <dgm:pt modelId="{7B4D08EB-938D-410D-89CE-FD73106F7807}" type="pres">
      <dgm:prSet presAssocID="{9DF1064E-DFF0-4619-84F2-C41077EA1D9E}" presName="horzSpace2" presStyleCnt="0"/>
      <dgm:spPr/>
    </dgm:pt>
    <dgm:pt modelId="{B633ACBC-9000-4E90-A7D0-5F303618A419}" type="pres">
      <dgm:prSet presAssocID="{9DF1064E-DFF0-4619-84F2-C41077EA1D9E}" presName="tx2" presStyleLbl="revTx" presStyleIdx="1" presStyleCnt="4"/>
      <dgm:spPr/>
    </dgm:pt>
    <dgm:pt modelId="{1D928584-56A3-4D01-8079-E5DB4FC00C04}" type="pres">
      <dgm:prSet presAssocID="{9DF1064E-DFF0-4619-84F2-C41077EA1D9E}" presName="vert2" presStyleCnt="0"/>
      <dgm:spPr/>
    </dgm:pt>
    <dgm:pt modelId="{3E7600F5-2EBC-4DE3-9A41-829B8F39FF64}" type="pres">
      <dgm:prSet presAssocID="{9DF1064E-DFF0-4619-84F2-C41077EA1D9E}" presName="thinLine2b" presStyleLbl="callout" presStyleIdx="0" presStyleCnt="3"/>
      <dgm:spPr/>
    </dgm:pt>
    <dgm:pt modelId="{24BE68F1-24B3-46BC-B2D4-6331EF08E7BF}" type="pres">
      <dgm:prSet presAssocID="{9DF1064E-DFF0-4619-84F2-C41077EA1D9E}" presName="vertSpace2b" presStyleCnt="0"/>
      <dgm:spPr/>
    </dgm:pt>
    <dgm:pt modelId="{A1F56351-36F0-4435-9AA7-B954F9601606}" type="pres">
      <dgm:prSet presAssocID="{3A5E934C-33E3-4A0E-8ABC-8CA8FAD26E07}" presName="horz2" presStyleCnt="0"/>
      <dgm:spPr/>
    </dgm:pt>
    <dgm:pt modelId="{D61C8442-37B4-4428-B878-A8D11B5D2078}" type="pres">
      <dgm:prSet presAssocID="{3A5E934C-33E3-4A0E-8ABC-8CA8FAD26E07}" presName="horzSpace2" presStyleCnt="0"/>
      <dgm:spPr/>
    </dgm:pt>
    <dgm:pt modelId="{B9854FAC-D271-434E-AE62-8608D80BE801}" type="pres">
      <dgm:prSet presAssocID="{3A5E934C-33E3-4A0E-8ABC-8CA8FAD26E07}" presName="tx2" presStyleLbl="revTx" presStyleIdx="2" presStyleCnt="4"/>
      <dgm:spPr/>
    </dgm:pt>
    <dgm:pt modelId="{09013E5C-A9FE-45AD-AEA2-69AB2CD5D3FC}" type="pres">
      <dgm:prSet presAssocID="{3A5E934C-33E3-4A0E-8ABC-8CA8FAD26E07}" presName="vert2" presStyleCnt="0"/>
      <dgm:spPr/>
    </dgm:pt>
    <dgm:pt modelId="{0CC9C55C-92F7-43C4-8534-665E64EBB792}" type="pres">
      <dgm:prSet presAssocID="{3A5E934C-33E3-4A0E-8ABC-8CA8FAD26E07}" presName="thinLine2b" presStyleLbl="callout" presStyleIdx="1" presStyleCnt="3"/>
      <dgm:spPr/>
    </dgm:pt>
    <dgm:pt modelId="{5D67F61B-F591-40F8-A327-220FA0C5B88F}" type="pres">
      <dgm:prSet presAssocID="{3A5E934C-33E3-4A0E-8ABC-8CA8FAD26E07}" presName="vertSpace2b" presStyleCnt="0"/>
      <dgm:spPr/>
    </dgm:pt>
    <dgm:pt modelId="{6D56627B-8E13-46AD-89EF-A7E681ACE804}" type="pres">
      <dgm:prSet presAssocID="{3273ADD0-4279-4EB8-837B-5165E085A5A9}" presName="horz2" presStyleCnt="0"/>
      <dgm:spPr/>
    </dgm:pt>
    <dgm:pt modelId="{1D99634B-9E80-4AA4-8AB8-0B8E3837AE01}" type="pres">
      <dgm:prSet presAssocID="{3273ADD0-4279-4EB8-837B-5165E085A5A9}" presName="horzSpace2" presStyleCnt="0"/>
      <dgm:spPr/>
    </dgm:pt>
    <dgm:pt modelId="{5770617F-1279-46AF-860B-2C658412B4C4}" type="pres">
      <dgm:prSet presAssocID="{3273ADD0-4279-4EB8-837B-5165E085A5A9}" presName="tx2" presStyleLbl="revTx" presStyleIdx="3" presStyleCnt="4"/>
      <dgm:spPr/>
    </dgm:pt>
    <dgm:pt modelId="{AB2925A7-B32D-4D18-A54D-F7AFFB27C0F6}" type="pres">
      <dgm:prSet presAssocID="{3273ADD0-4279-4EB8-837B-5165E085A5A9}" presName="vert2" presStyleCnt="0"/>
      <dgm:spPr/>
    </dgm:pt>
    <dgm:pt modelId="{135C5E73-981F-4959-824B-31353B4CE31C}" type="pres">
      <dgm:prSet presAssocID="{3273ADD0-4279-4EB8-837B-5165E085A5A9}" presName="thinLine2b" presStyleLbl="callout" presStyleIdx="2" presStyleCnt="3"/>
      <dgm:spPr/>
    </dgm:pt>
    <dgm:pt modelId="{58DC10BB-7E3E-4EAD-B6D6-C1D9630A9706}" type="pres">
      <dgm:prSet presAssocID="{3273ADD0-4279-4EB8-837B-5165E085A5A9}" presName="vertSpace2b" presStyleCnt="0"/>
      <dgm:spPr/>
    </dgm:pt>
  </dgm:ptLst>
  <dgm:cxnLst>
    <dgm:cxn modelId="{8FB2F709-B9D6-4819-806E-78553D1BF89B}" type="presOf" srcId="{9DF1064E-DFF0-4619-84F2-C41077EA1D9E}" destId="{B633ACBC-9000-4E90-A7D0-5F303618A419}" srcOrd="0" destOrd="0" presId="urn:microsoft.com/office/officeart/2008/layout/LinedList"/>
    <dgm:cxn modelId="{BD4E0D2E-5F86-4E85-9643-00D99BFBBEA7}" type="presOf" srcId="{F2D26BCA-017D-45CE-A655-385270E1EB85}" destId="{CEFBDFC4-7F61-41C6-BAC5-B820F16C4912}" srcOrd="0" destOrd="0" presId="urn:microsoft.com/office/officeart/2008/layout/LinedList"/>
    <dgm:cxn modelId="{955EA05E-51EB-4737-B042-02C7E55E0FE1}" srcId="{3FC19725-E46A-4133-BAA0-2FAEBB5E35DC}" destId="{F2D26BCA-017D-45CE-A655-385270E1EB85}" srcOrd="0" destOrd="0" parTransId="{BDAF5787-107C-4F26-B6CC-2ED3745839E5}" sibTransId="{8C6C527E-9A18-4F9D-9B7C-BEE4A0504D7A}"/>
    <dgm:cxn modelId="{3960D560-4EA7-4DD9-B9E3-C4B232D13646}" type="presOf" srcId="{3273ADD0-4279-4EB8-837B-5165E085A5A9}" destId="{5770617F-1279-46AF-860B-2C658412B4C4}" srcOrd="0" destOrd="0" presId="urn:microsoft.com/office/officeart/2008/layout/LinedList"/>
    <dgm:cxn modelId="{96757345-4254-4DC0-9C72-176FDF53AFB0}" type="presOf" srcId="{3FC19725-E46A-4133-BAA0-2FAEBB5E35DC}" destId="{55367379-2270-49B2-819A-59B5DE95879F}" srcOrd="0" destOrd="0" presId="urn:microsoft.com/office/officeart/2008/layout/LinedList"/>
    <dgm:cxn modelId="{0C356F79-7457-43EC-9DD5-A5BB459A2201}" srcId="{F2D26BCA-017D-45CE-A655-385270E1EB85}" destId="{3273ADD0-4279-4EB8-837B-5165E085A5A9}" srcOrd="2" destOrd="0" parTransId="{978A82FA-CE84-4A31-915D-E6AD1DC544B7}" sibTransId="{942C35AA-B687-4E6C-86D9-6A718DF2C386}"/>
    <dgm:cxn modelId="{CC6144B1-AACB-4B1F-AB6F-A7427B5ABD8B}" srcId="{F2D26BCA-017D-45CE-A655-385270E1EB85}" destId="{3A5E934C-33E3-4A0E-8ABC-8CA8FAD26E07}" srcOrd="1" destOrd="0" parTransId="{17E8EA7E-7863-47D2-8D31-42C2E79370F4}" sibTransId="{1F461063-2371-443F-8338-C70D5FDFC424}"/>
    <dgm:cxn modelId="{AE1927C0-4753-4F30-A59D-0C2F5BBC1F8B}" type="presOf" srcId="{3A5E934C-33E3-4A0E-8ABC-8CA8FAD26E07}" destId="{B9854FAC-D271-434E-AE62-8608D80BE801}" srcOrd="0" destOrd="0" presId="urn:microsoft.com/office/officeart/2008/layout/LinedList"/>
    <dgm:cxn modelId="{B733D8F9-421C-4E06-8DAF-11E07A08D148}" srcId="{F2D26BCA-017D-45CE-A655-385270E1EB85}" destId="{9DF1064E-DFF0-4619-84F2-C41077EA1D9E}" srcOrd="0" destOrd="0" parTransId="{3AB6A697-8853-424C-A749-6CCBE5527F56}" sibTransId="{C9BEC4B7-7DC1-4D8E-A45F-633C36497A9D}"/>
    <dgm:cxn modelId="{F97BBED8-2526-404F-8165-75CBFE5E3ACB}" type="presParOf" srcId="{55367379-2270-49B2-819A-59B5DE95879F}" destId="{4F05F7CF-0AEC-419F-B7D6-0D3B28BD23B6}" srcOrd="0" destOrd="0" presId="urn:microsoft.com/office/officeart/2008/layout/LinedList"/>
    <dgm:cxn modelId="{91420714-140F-49AB-A422-B04539BFC095}" type="presParOf" srcId="{55367379-2270-49B2-819A-59B5DE95879F}" destId="{A31A67B1-9EFE-4FDE-85E2-7CFBCB85EA60}" srcOrd="1" destOrd="0" presId="urn:microsoft.com/office/officeart/2008/layout/LinedList"/>
    <dgm:cxn modelId="{9899840E-9379-491F-8BC2-2FBC1E501BC7}" type="presParOf" srcId="{A31A67B1-9EFE-4FDE-85E2-7CFBCB85EA60}" destId="{CEFBDFC4-7F61-41C6-BAC5-B820F16C4912}" srcOrd="0" destOrd="0" presId="urn:microsoft.com/office/officeart/2008/layout/LinedList"/>
    <dgm:cxn modelId="{9E6636B3-B139-4226-AC16-0B6E402DADFE}" type="presParOf" srcId="{A31A67B1-9EFE-4FDE-85E2-7CFBCB85EA60}" destId="{BE645DFA-974B-4FF8-A501-65BA1E70C7E2}" srcOrd="1" destOrd="0" presId="urn:microsoft.com/office/officeart/2008/layout/LinedList"/>
    <dgm:cxn modelId="{CB982C5D-3A9D-4BE2-A645-F89F2476C26A}" type="presParOf" srcId="{BE645DFA-974B-4FF8-A501-65BA1E70C7E2}" destId="{E3FD6B02-3057-4C06-A985-3C88E6FD25D5}" srcOrd="0" destOrd="0" presId="urn:microsoft.com/office/officeart/2008/layout/LinedList"/>
    <dgm:cxn modelId="{57DB36B6-ACFF-4E96-ADDD-06BC91D43CC9}" type="presParOf" srcId="{BE645DFA-974B-4FF8-A501-65BA1E70C7E2}" destId="{8661ECB6-5F2F-4735-84AC-4B7252930323}" srcOrd="1" destOrd="0" presId="urn:microsoft.com/office/officeart/2008/layout/LinedList"/>
    <dgm:cxn modelId="{EA0D9A34-7121-4BB1-9F51-E97F9BFCF973}" type="presParOf" srcId="{8661ECB6-5F2F-4735-84AC-4B7252930323}" destId="{7B4D08EB-938D-410D-89CE-FD73106F7807}" srcOrd="0" destOrd="0" presId="urn:microsoft.com/office/officeart/2008/layout/LinedList"/>
    <dgm:cxn modelId="{35AECD0E-B77B-472E-A6B7-13ADB6ADAF5D}" type="presParOf" srcId="{8661ECB6-5F2F-4735-84AC-4B7252930323}" destId="{B633ACBC-9000-4E90-A7D0-5F303618A419}" srcOrd="1" destOrd="0" presId="urn:microsoft.com/office/officeart/2008/layout/LinedList"/>
    <dgm:cxn modelId="{9ABABAD0-E2EA-40C5-8FD6-88D28C11A635}" type="presParOf" srcId="{8661ECB6-5F2F-4735-84AC-4B7252930323}" destId="{1D928584-56A3-4D01-8079-E5DB4FC00C04}" srcOrd="2" destOrd="0" presId="urn:microsoft.com/office/officeart/2008/layout/LinedList"/>
    <dgm:cxn modelId="{0C0A85A8-CF90-43CA-BCC0-40258E307908}" type="presParOf" srcId="{BE645DFA-974B-4FF8-A501-65BA1E70C7E2}" destId="{3E7600F5-2EBC-4DE3-9A41-829B8F39FF64}" srcOrd="2" destOrd="0" presId="urn:microsoft.com/office/officeart/2008/layout/LinedList"/>
    <dgm:cxn modelId="{1A6C0240-F602-41DA-8FAE-E4A7C972A6DB}" type="presParOf" srcId="{BE645DFA-974B-4FF8-A501-65BA1E70C7E2}" destId="{24BE68F1-24B3-46BC-B2D4-6331EF08E7BF}" srcOrd="3" destOrd="0" presId="urn:microsoft.com/office/officeart/2008/layout/LinedList"/>
    <dgm:cxn modelId="{B30842D3-BCBB-426F-BB2C-89C33BF847A2}" type="presParOf" srcId="{BE645DFA-974B-4FF8-A501-65BA1E70C7E2}" destId="{A1F56351-36F0-4435-9AA7-B954F9601606}" srcOrd="4" destOrd="0" presId="urn:microsoft.com/office/officeart/2008/layout/LinedList"/>
    <dgm:cxn modelId="{E4678EF2-4742-49EB-B290-AB0EDF8C9634}" type="presParOf" srcId="{A1F56351-36F0-4435-9AA7-B954F9601606}" destId="{D61C8442-37B4-4428-B878-A8D11B5D2078}" srcOrd="0" destOrd="0" presId="urn:microsoft.com/office/officeart/2008/layout/LinedList"/>
    <dgm:cxn modelId="{83623DC0-FCDA-4C70-B767-7D021C78181A}" type="presParOf" srcId="{A1F56351-36F0-4435-9AA7-B954F9601606}" destId="{B9854FAC-D271-434E-AE62-8608D80BE801}" srcOrd="1" destOrd="0" presId="urn:microsoft.com/office/officeart/2008/layout/LinedList"/>
    <dgm:cxn modelId="{93F44260-B6CC-4C1A-8AC3-F0E608314A64}" type="presParOf" srcId="{A1F56351-36F0-4435-9AA7-B954F9601606}" destId="{09013E5C-A9FE-45AD-AEA2-69AB2CD5D3FC}" srcOrd="2" destOrd="0" presId="urn:microsoft.com/office/officeart/2008/layout/LinedList"/>
    <dgm:cxn modelId="{9D5ACD79-7E22-44B1-969B-03A2060CF1B5}" type="presParOf" srcId="{BE645DFA-974B-4FF8-A501-65BA1E70C7E2}" destId="{0CC9C55C-92F7-43C4-8534-665E64EBB792}" srcOrd="5" destOrd="0" presId="urn:microsoft.com/office/officeart/2008/layout/LinedList"/>
    <dgm:cxn modelId="{36CB99B3-7030-496C-BDD8-5AE0492B500C}" type="presParOf" srcId="{BE645DFA-974B-4FF8-A501-65BA1E70C7E2}" destId="{5D67F61B-F591-40F8-A327-220FA0C5B88F}" srcOrd="6" destOrd="0" presId="urn:microsoft.com/office/officeart/2008/layout/LinedList"/>
    <dgm:cxn modelId="{90E04003-B6E5-46FD-AFBE-F9E5B6AFC209}" type="presParOf" srcId="{BE645DFA-974B-4FF8-A501-65BA1E70C7E2}" destId="{6D56627B-8E13-46AD-89EF-A7E681ACE804}" srcOrd="7" destOrd="0" presId="urn:microsoft.com/office/officeart/2008/layout/LinedList"/>
    <dgm:cxn modelId="{B672B401-8112-47A8-90DF-D05ECA817588}" type="presParOf" srcId="{6D56627B-8E13-46AD-89EF-A7E681ACE804}" destId="{1D99634B-9E80-4AA4-8AB8-0B8E3837AE01}" srcOrd="0" destOrd="0" presId="urn:microsoft.com/office/officeart/2008/layout/LinedList"/>
    <dgm:cxn modelId="{0E614A30-910B-4AF1-A464-2A489029DDD8}" type="presParOf" srcId="{6D56627B-8E13-46AD-89EF-A7E681ACE804}" destId="{5770617F-1279-46AF-860B-2C658412B4C4}" srcOrd="1" destOrd="0" presId="urn:microsoft.com/office/officeart/2008/layout/LinedList"/>
    <dgm:cxn modelId="{CA625173-C48F-487D-B9DC-298DD8A02352}" type="presParOf" srcId="{6D56627B-8E13-46AD-89EF-A7E681ACE804}" destId="{AB2925A7-B32D-4D18-A54D-F7AFFB27C0F6}" srcOrd="2" destOrd="0" presId="urn:microsoft.com/office/officeart/2008/layout/LinedList"/>
    <dgm:cxn modelId="{F7079B69-42FA-44C9-9ACD-B31136DA942B}" type="presParOf" srcId="{BE645DFA-974B-4FF8-A501-65BA1E70C7E2}" destId="{135C5E73-981F-4959-824B-31353B4CE31C}" srcOrd="8" destOrd="0" presId="urn:microsoft.com/office/officeart/2008/layout/LinedList"/>
    <dgm:cxn modelId="{BAAB1899-AD3B-46AB-87E8-487DEE7D132C}" type="presParOf" srcId="{BE645DFA-974B-4FF8-A501-65BA1E70C7E2}" destId="{58DC10BB-7E3E-4EAD-B6D6-C1D9630A970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FC19725-E46A-4133-BAA0-2FAEBB5E35DC}"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s-ES"/>
        </a:p>
      </dgm:t>
    </dgm:pt>
    <dgm:pt modelId="{F2D26BCA-017D-45CE-A655-385270E1EB85}">
      <dgm:prSet custT="1"/>
      <dgm:spPr/>
      <dgm:t>
        <a:bodyPr/>
        <a:lstStyle/>
        <a:p>
          <a:r>
            <a:rPr lang="es-ES" sz="2800" dirty="0"/>
            <a:t>Elementos de la indemnización</a:t>
          </a:r>
        </a:p>
      </dgm:t>
    </dgm:pt>
    <dgm:pt modelId="{BDAF5787-107C-4F26-B6CC-2ED3745839E5}" type="parTrans" cxnId="{955EA05E-51EB-4737-B042-02C7E55E0FE1}">
      <dgm:prSet/>
      <dgm:spPr/>
      <dgm:t>
        <a:bodyPr/>
        <a:lstStyle/>
        <a:p>
          <a:endParaRPr lang="es-ES"/>
        </a:p>
      </dgm:t>
    </dgm:pt>
    <dgm:pt modelId="{8C6C527E-9A18-4F9D-9B7C-BEE4A0504D7A}" type="sibTrans" cxnId="{955EA05E-51EB-4737-B042-02C7E55E0FE1}">
      <dgm:prSet/>
      <dgm:spPr/>
      <dgm:t>
        <a:bodyPr/>
        <a:lstStyle/>
        <a:p>
          <a:endParaRPr lang="es-ES"/>
        </a:p>
      </dgm:t>
    </dgm:pt>
    <dgm:pt modelId="{9DF1064E-DFF0-4619-84F2-C41077EA1D9E}">
      <dgm:prSet/>
      <dgm:spPr/>
      <dgm:t>
        <a:bodyPr/>
        <a:lstStyle/>
        <a:p>
          <a:pPr>
            <a:buFont typeface="+mj-lt"/>
            <a:buAutoNum type="alphaLcParenR"/>
          </a:pPr>
          <a:r>
            <a:rPr lang="es-ES" dirty="0"/>
            <a:t>Cuantía en función del tipo de finalización: Fin de contrato temporal, despido por causas objetivas o despido disciplinario (12, 20 y 33 días de salario x año trabajador con los topes legales).</a:t>
          </a:r>
        </a:p>
      </dgm:t>
    </dgm:pt>
    <dgm:pt modelId="{3AB6A697-8853-424C-A749-6CCBE5527F56}" type="parTrans" cxnId="{B733D8F9-421C-4E06-8DAF-11E07A08D148}">
      <dgm:prSet/>
      <dgm:spPr/>
      <dgm:t>
        <a:bodyPr/>
        <a:lstStyle/>
        <a:p>
          <a:endParaRPr lang="es-ES"/>
        </a:p>
      </dgm:t>
    </dgm:pt>
    <dgm:pt modelId="{C9BEC4B7-7DC1-4D8E-A45F-633C36497A9D}" type="sibTrans" cxnId="{B733D8F9-421C-4E06-8DAF-11E07A08D148}">
      <dgm:prSet/>
      <dgm:spPr/>
      <dgm:t>
        <a:bodyPr/>
        <a:lstStyle/>
        <a:p>
          <a:endParaRPr lang="es-ES"/>
        </a:p>
      </dgm:t>
    </dgm:pt>
    <dgm:pt modelId="{3A5E934C-33E3-4A0E-8ABC-8CA8FAD26E07}">
      <dgm:prSet/>
      <dgm:spPr/>
      <dgm:t>
        <a:bodyPr/>
        <a:lstStyle/>
        <a:p>
          <a:r>
            <a:rPr lang="es-ES" dirty="0"/>
            <a:t>La indemnización por despido no cotiza ni tributa salvo las cantidades que voluntariamente se entreguen al trabajador por encima de lo establecido legalmente.</a:t>
          </a:r>
        </a:p>
      </dgm:t>
    </dgm:pt>
    <dgm:pt modelId="{17E8EA7E-7863-47D2-8D31-42C2E79370F4}" type="parTrans" cxnId="{CC6144B1-AACB-4B1F-AB6F-A7427B5ABD8B}">
      <dgm:prSet/>
      <dgm:spPr/>
      <dgm:t>
        <a:bodyPr/>
        <a:lstStyle/>
        <a:p>
          <a:endParaRPr lang="es-ES"/>
        </a:p>
      </dgm:t>
    </dgm:pt>
    <dgm:pt modelId="{1F461063-2371-443F-8338-C70D5FDFC424}" type="sibTrans" cxnId="{CC6144B1-AACB-4B1F-AB6F-A7427B5ABD8B}">
      <dgm:prSet/>
      <dgm:spPr/>
      <dgm:t>
        <a:bodyPr/>
        <a:lstStyle/>
        <a:p>
          <a:endParaRPr lang="es-ES"/>
        </a:p>
      </dgm:t>
    </dgm:pt>
    <dgm:pt modelId="{55367379-2270-49B2-819A-59B5DE95879F}" type="pres">
      <dgm:prSet presAssocID="{3FC19725-E46A-4133-BAA0-2FAEBB5E35DC}" presName="vert0" presStyleCnt="0">
        <dgm:presLayoutVars>
          <dgm:dir/>
          <dgm:animOne val="branch"/>
          <dgm:animLvl val="lvl"/>
        </dgm:presLayoutVars>
      </dgm:prSet>
      <dgm:spPr/>
    </dgm:pt>
    <dgm:pt modelId="{4F05F7CF-0AEC-419F-B7D6-0D3B28BD23B6}" type="pres">
      <dgm:prSet presAssocID="{F2D26BCA-017D-45CE-A655-385270E1EB85}" presName="thickLine" presStyleLbl="alignNode1" presStyleIdx="0" presStyleCnt="1"/>
      <dgm:spPr/>
    </dgm:pt>
    <dgm:pt modelId="{A31A67B1-9EFE-4FDE-85E2-7CFBCB85EA60}" type="pres">
      <dgm:prSet presAssocID="{F2D26BCA-017D-45CE-A655-385270E1EB85}" presName="horz1" presStyleCnt="0"/>
      <dgm:spPr/>
    </dgm:pt>
    <dgm:pt modelId="{CEFBDFC4-7F61-41C6-BAC5-B820F16C4912}" type="pres">
      <dgm:prSet presAssocID="{F2D26BCA-017D-45CE-A655-385270E1EB85}" presName="tx1" presStyleLbl="revTx" presStyleIdx="0" presStyleCnt="3"/>
      <dgm:spPr/>
    </dgm:pt>
    <dgm:pt modelId="{BE645DFA-974B-4FF8-A501-65BA1E70C7E2}" type="pres">
      <dgm:prSet presAssocID="{F2D26BCA-017D-45CE-A655-385270E1EB85}" presName="vert1" presStyleCnt="0"/>
      <dgm:spPr/>
    </dgm:pt>
    <dgm:pt modelId="{E3FD6B02-3057-4C06-A985-3C88E6FD25D5}" type="pres">
      <dgm:prSet presAssocID="{9DF1064E-DFF0-4619-84F2-C41077EA1D9E}" presName="vertSpace2a" presStyleCnt="0"/>
      <dgm:spPr/>
    </dgm:pt>
    <dgm:pt modelId="{8661ECB6-5F2F-4735-84AC-4B7252930323}" type="pres">
      <dgm:prSet presAssocID="{9DF1064E-DFF0-4619-84F2-C41077EA1D9E}" presName="horz2" presStyleCnt="0"/>
      <dgm:spPr/>
    </dgm:pt>
    <dgm:pt modelId="{7B4D08EB-938D-410D-89CE-FD73106F7807}" type="pres">
      <dgm:prSet presAssocID="{9DF1064E-DFF0-4619-84F2-C41077EA1D9E}" presName="horzSpace2" presStyleCnt="0"/>
      <dgm:spPr/>
    </dgm:pt>
    <dgm:pt modelId="{B633ACBC-9000-4E90-A7D0-5F303618A419}" type="pres">
      <dgm:prSet presAssocID="{9DF1064E-DFF0-4619-84F2-C41077EA1D9E}" presName="tx2" presStyleLbl="revTx" presStyleIdx="1" presStyleCnt="3"/>
      <dgm:spPr/>
    </dgm:pt>
    <dgm:pt modelId="{1D928584-56A3-4D01-8079-E5DB4FC00C04}" type="pres">
      <dgm:prSet presAssocID="{9DF1064E-DFF0-4619-84F2-C41077EA1D9E}" presName="vert2" presStyleCnt="0"/>
      <dgm:spPr/>
    </dgm:pt>
    <dgm:pt modelId="{3E7600F5-2EBC-4DE3-9A41-829B8F39FF64}" type="pres">
      <dgm:prSet presAssocID="{9DF1064E-DFF0-4619-84F2-C41077EA1D9E}" presName="thinLine2b" presStyleLbl="callout" presStyleIdx="0" presStyleCnt="2"/>
      <dgm:spPr/>
    </dgm:pt>
    <dgm:pt modelId="{24BE68F1-24B3-46BC-B2D4-6331EF08E7BF}" type="pres">
      <dgm:prSet presAssocID="{9DF1064E-DFF0-4619-84F2-C41077EA1D9E}" presName="vertSpace2b" presStyleCnt="0"/>
      <dgm:spPr/>
    </dgm:pt>
    <dgm:pt modelId="{A1F56351-36F0-4435-9AA7-B954F9601606}" type="pres">
      <dgm:prSet presAssocID="{3A5E934C-33E3-4A0E-8ABC-8CA8FAD26E07}" presName="horz2" presStyleCnt="0"/>
      <dgm:spPr/>
    </dgm:pt>
    <dgm:pt modelId="{D61C8442-37B4-4428-B878-A8D11B5D2078}" type="pres">
      <dgm:prSet presAssocID="{3A5E934C-33E3-4A0E-8ABC-8CA8FAD26E07}" presName="horzSpace2" presStyleCnt="0"/>
      <dgm:spPr/>
    </dgm:pt>
    <dgm:pt modelId="{B9854FAC-D271-434E-AE62-8608D80BE801}" type="pres">
      <dgm:prSet presAssocID="{3A5E934C-33E3-4A0E-8ABC-8CA8FAD26E07}" presName="tx2" presStyleLbl="revTx" presStyleIdx="2" presStyleCnt="3"/>
      <dgm:spPr/>
    </dgm:pt>
    <dgm:pt modelId="{09013E5C-A9FE-45AD-AEA2-69AB2CD5D3FC}" type="pres">
      <dgm:prSet presAssocID="{3A5E934C-33E3-4A0E-8ABC-8CA8FAD26E07}" presName="vert2" presStyleCnt="0"/>
      <dgm:spPr/>
    </dgm:pt>
    <dgm:pt modelId="{0CC9C55C-92F7-43C4-8534-665E64EBB792}" type="pres">
      <dgm:prSet presAssocID="{3A5E934C-33E3-4A0E-8ABC-8CA8FAD26E07}" presName="thinLine2b" presStyleLbl="callout" presStyleIdx="1" presStyleCnt="2"/>
      <dgm:spPr/>
    </dgm:pt>
    <dgm:pt modelId="{5D67F61B-F591-40F8-A327-220FA0C5B88F}" type="pres">
      <dgm:prSet presAssocID="{3A5E934C-33E3-4A0E-8ABC-8CA8FAD26E07}" presName="vertSpace2b" presStyleCnt="0"/>
      <dgm:spPr/>
    </dgm:pt>
  </dgm:ptLst>
  <dgm:cxnLst>
    <dgm:cxn modelId="{8FB2F709-B9D6-4819-806E-78553D1BF89B}" type="presOf" srcId="{9DF1064E-DFF0-4619-84F2-C41077EA1D9E}" destId="{B633ACBC-9000-4E90-A7D0-5F303618A419}" srcOrd="0" destOrd="0" presId="urn:microsoft.com/office/officeart/2008/layout/LinedList"/>
    <dgm:cxn modelId="{BD4E0D2E-5F86-4E85-9643-00D99BFBBEA7}" type="presOf" srcId="{F2D26BCA-017D-45CE-A655-385270E1EB85}" destId="{CEFBDFC4-7F61-41C6-BAC5-B820F16C4912}" srcOrd="0" destOrd="0" presId="urn:microsoft.com/office/officeart/2008/layout/LinedList"/>
    <dgm:cxn modelId="{955EA05E-51EB-4737-B042-02C7E55E0FE1}" srcId="{3FC19725-E46A-4133-BAA0-2FAEBB5E35DC}" destId="{F2D26BCA-017D-45CE-A655-385270E1EB85}" srcOrd="0" destOrd="0" parTransId="{BDAF5787-107C-4F26-B6CC-2ED3745839E5}" sibTransId="{8C6C527E-9A18-4F9D-9B7C-BEE4A0504D7A}"/>
    <dgm:cxn modelId="{96757345-4254-4DC0-9C72-176FDF53AFB0}" type="presOf" srcId="{3FC19725-E46A-4133-BAA0-2FAEBB5E35DC}" destId="{55367379-2270-49B2-819A-59B5DE95879F}" srcOrd="0" destOrd="0" presId="urn:microsoft.com/office/officeart/2008/layout/LinedList"/>
    <dgm:cxn modelId="{CC6144B1-AACB-4B1F-AB6F-A7427B5ABD8B}" srcId="{F2D26BCA-017D-45CE-A655-385270E1EB85}" destId="{3A5E934C-33E3-4A0E-8ABC-8CA8FAD26E07}" srcOrd="1" destOrd="0" parTransId="{17E8EA7E-7863-47D2-8D31-42C2E79370F4}" sibTransId="{1F461063-2371-443F-8338-C70D5FDFC424}"/>
    <dgm:cxn modelId="{AE1927C0-4753-4F30-A59D-0C2F5BBC1F8B}" type="presOf" srcId="{3A5E934C-33E3-4A0E-8ABC-8CA8FAD26E07}" destId="{B9854FAC-D271-434E-AE62-8608D80BE801}" srcOrd="0" destOrd="0" presId="urn:microsoft.com/office/officeart/2008/layout/LinedList"/>
    <dgm:cxn modelId="{B733D8F9-421C-4E06-8DAF-11E07A08D148}" srcId="{F2D26BCA-017D-45CE-A655-385270E1EB85}" destId="{9DF1064E-DFF0-4619-84F2-C41077EA1D9E}" srcOrd="0" destOrd="0" parTransId="{3AB6A697-8853-424C-A749-6CCBE5527F56}" sibTransId="{C9BEC4B7-7DC1-4D8E-A45F-633C36497A9D}"/>
    <dgm:cxn modelId="{F97BBED8-2526-404F-8165-75CBFE5E3ACB}" type="presParOf" srcId="{55367379-2270-49B2-819A-59B5DE95879F}" destId="{4F05F7CF-0AEC-419F-B7D6-0D3B28BD23B6}" srcOrd="0" destOrd="0" presId="urn:microsoft.com/office/officeart/2008/layout/LinedList"/>
    <dgm:cxn modelId="{91420714-140F-49AB-A422-B04539BFC095}" type="presParOf" srcId="{55367379-2270-49B2-819A-59B5DE95879F}" destId="{A31A67B1-9EFE-4FDE-85E2-7CFBCB85EA60}" srcOrd="1" destOrd="0" presId="urn:microsoft.com/office/officeart/2008/layout/LinedList"/>
    <dgm:cxn modelId="{9899840E-9379-491F-8BC2-2FBC1E501BC7}" type="presParOf" srcId="{A31A67B1-9EFE-4FDE-85E2-7CFBCB85EA60}" destId="{CEFBDFC4-7F61-41C6-BAC5-B820F16C4912}" srcOrd="0" destOrd="0" presId="urn:microsoft.com/office/officeart/2008/layout/LinedList"/>
    <dgm:cxn modelId="{9E6636B3-B139-4226-AC16-0B6E402DADFE}" type="presParOf" srcId="{A31A67B1-9EFE-4FDE-85E2-7CFBCB85EA60}" destId="{BE645DFA-974B-4FF8-A501-65BA1E70C7E2}" srcOrd="1" destOrd="0" presId="urn:microsoft.com/office/officeart/2008/layout/LinedList"/>
    <dgm:cxn modelId="{CB982C5D-3A9D-4BE2-A645-F89F2476C26A}" type="presParOf" srcId="{BE645DFA-974B-4FF8-A501-65BA1E70C7E2}" destId="{E3FD6B02-3057-4C06-A985-3C88E6FD25D5}" srcOrd="0" destOrd="0" presId="urn:microsoft.com/office/officeart/2008/layout/LinedList"/>
    <dgm:cxn modelId="{57DB36B6-ACFF-4E96-ADDD-06BC91D43CC9}" type="presParOf" srcId="{BE645DFA-974B-4FF8-A501-65BA1E70C7E2}" destId="{8661ECB6-5F2F-4735-84AC-4B7252930323}" srcOrd="1" destOrd="0" presId="urn:microsoft.com/office/officeart/2008/layout/LinedList"/>
    <dgm:cxn modelId="{EA0D9A34-7121-4BB1-9F51-E97F9BFCF973}" type="presParOf" srcId="{8661ECB6-5F2F-4735-84AC-4B7252930323}" destId="{7B4D08EB-938D-410D-89CE-FD73106F7807}" srcOrd="0" destOrd="0" presId="urn:microsoft.com/office/officeart/2008/layout/LinedList"/>
    <dgm:cxn modelId="{35AECD0E-B77B-472E-A6B7-13ADB6ADAF5D}" type="presParOf" srcId="{8661ECB6-5F2F-4735-84AC-4B7252930323}" destId="{B633ACBC-9000-4E90-A7D0-5F303618A419}" srcOrd="1" destOrd="0" presId="urn:microsoft.com/office/officeart/2008/layout/LinedList"/>
    <dgm:cxn modelId="{9ABABAD0-E2EA-40C5-8FD6-88D28C11A635}" type="presParOf" srcId="{8661ECB6-5F2F-4735-84AC-4B7252930323}" destId="{1D928584-56A3-4D01-8079-E5DB4FC00C04}" srcOrd="2" destOrd="0" presId="urn:microsoft.com/office/officeart/2008/layout/LinedList"/>
    <dgm:cxn modelId="{0C0A85A8-CF90-43CA-BCC0-40258E307908}" type="presParOf" srcId="{BE645DFA-974B-4FF8-A501-65BA1E70C7E2}" destId="{3E7600F5-2EBC-4DE3-9A41-829B8F39FF64}" srcOrd="2" destOrd="0" presId="urn:microsoft.com/office/officeart/2008/layout/LinedList"/>
    <dgm:cxn modelId="{1A6C0240-F602-41DA-8FAE-E4A7C972A6DB}" type="presParOf" srcId="{BE645DFA-974B-4FF8-A501-65BA1E70C7E2}" destId="{24BE68F1-24B3-46BC-B2D4-6331EF08E7BF}" srcOrd="3" destOrd="0" presId="urn:microsoft.com/office/officeart/2008/layout/LinedList"/>
    <dgm:cxn modelId="{B30842D3-BCBB-426F-BB2C-89C33BF847A2}" type="presParOf" srcId="{BE645DFA-974B-4FF8-A501-65BA1E70C7E2}" destId="{A1F56351-36F0-4435-9AA7-B954F9601606}" srcOrd="4" destOrd="0" presId="urn:microsoft.com/office/officeart/2008/layout/LinedList"/>
    <dgm:cxn modelId="{E4678EF2-4742-49EB-B290-AB0EDF8C9634}" type="presParOf" srcId="{A1F56351-36F0-4435-9AA7-B954F9601606}" destId="{D61C8442-37B4-4428-B878-A8D11B5D2078}" srcOrd="0" destOrd="0" presId="urn:microsoft.com/office/officeart/2008/layout/LinedList"/>
    <dgm:cxn modelId="{83623DC0-FCDA-4C70-B767-7D021C78181A}" type="presParOf" srcId="{A1F56351-36F0-4435-9AA7-B954F9601606}" destId="{B9854FAC-D271-434E-AE62-8608D80BE801}" srcOrd="1" destOrd="0" presId="urn:microsoft.com/office/officeart/2008/layout/LinedList"/>
    <dgm:cxn modelId="{93F44260-B6CC-4C1A-8AC3-F0E608314A64}" type="presParOf" srcId="{A1F56351-36F0-4435-9AA7-B954F9601606}" destId="{09013E5C-A9FE-45AD-AEA2-69AB2CD5D3FC}" srcOrd="2" destOrd="0" presId="urn:microsoft.com/office/officeart/2008/layout/LinedList"/>
    <dgm:cxn modelId="{9D5ACD79-7E22-44B1-969B-03A2060CF1B5}" type="presParOf" srcId="{BE645DFA-974B-4FF8-A501-65BA1E70C7E2}" destId="{0CC9C55C-92F7-43C4-8534-665E64EBB792}" srcOrd="5" destOrd="0" presId="urn:microsoft.com/office/officeart/2008/layout/LinedList"/>
    <dgm:cxn modelId="{36CB99B3-7030-496C-BDD8-5AE0492B500C}" type="presParOf" srcId="{BE645DFA-974B-4FF8-A501-65BA1E70C7E2}" destId="{5D67F61B-F591-40F8-A327-220FA0C5B88F}" srcOrd="6"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B80894-BA55-4AEE-9884-F1395CF36C98}" type="doc">
      <dgm:prSet loTypeId="urn:microsoft.com/office/officeart/2005/8/layout/hierarchy2" loCatId="hierarchy" qsTypeId="urn:microsoft.com/office/officeart/2005/8/quickstyle/simple1" qsCatId="simple" csTypeId="urn:microsoft.com/office/officeart/2005/8/colors/accent5_1" csCatId="accent5" phldr="1"/>
      <dgm:spPr/>
      <dgm:t>
        <a:bodyPr/>
        <a:lstStyle/>
        <a:p>
          <a:endParaRPr lang="es-ES"/>
        </a:p>
      </dgm:t>
    </dgm:pt>
    <dgm:pt modelId="{BD1EE26C-768A-45A8-A2AC-9D267E5717A2}">
      <dgm:prSet phldrT="[Texto]" custT="1"/>
      <dgm:spPr/>
      <dgm:t>
        <a:bodyPr/>
        <a:lstStyle/>
        <a:p>
          <a:r>
            <a:rPr lang="es-ES" sz="1600" b="1" dirty="0"/>
            <a:t>Opciones del trabajador</a:t>
          </a:r>
        </a:p>
      </dgm:t>
    </dgm:pt>
    <dgm:pt modelId="{D7C625F5-7246-4644-96F1-220C5695162B}" type="parTrans" cxnId="{43AA8406-80F8-49FE-85D3-84B447710248}">
      <dgm:prSet/>
      <dgm:spPr/>
      <dgm:t>
        <a:bodyPr/>
        <a:lstStyle/>
        <a:p>
          <a:endParaRPr lang="es-ES" sz="1600"/>
        </a:p>
      </dgm:t>
    </dgm:pt>
    <dgm:pt modelId="{AC364185-2144-4607-BE3E-318A1DD4B78F}" type="sibTrans" cxnId="{43AA8406-80F8-49FE-85D3-84B447710248}">
      <dgm:prSet/>
      <dgm:spPr/>
      <dgm:t>
        <a:bodyPr/>
        <a:lstStyle/>
        <a:p>
          <a:endParaRPr lang="es-ES" sz="1600"/>
        </a:p>
      </dgm:t>
    </dgm:pt>
    <dgm:pt modelId="{EB1285E2-7FCB-4651-9D26-76673B5448B5}">
      <dgm:prSet phldrT="[Texto]" custT="1"/>
      <dgm:spPr/>
      <dgm:t>
        <a:bodyPr/>
        <a:lstStyle/>
        <a:p>
          <a:r>
            <a:rPr lang="es-ES" sz="1600" b="1" dirty="0"/>
            <a:t>Aceptarlo con derecho a 4 días extraordinarios de permiso cada 3 meses (más los dos de viaje), y el abono de los gastos de viaje y dietas.   </a:t>
          </a:r>
        </a:p>
      </dgm:t>
    </dgm:pt>
    <dgm:pt modelId="{5FEED284-1AB0-4FB9-9E7E-1BABD5E1F5E0}" type="parTrans" cxnId="{17811A57-BA90-4137-BA82-03DCDA1F2360}">
      <dgm:prSet custT="1"/>
      <dgm:spPr/>
      <dgm:t>
        <a:bodyPr/>
        <a:lstStyle/>
        <a:p>
          <a:endParaRPr lang="es-ES" sz="1600"/>
        </a:p>
      </dgm:t>
    </dgm:pt>
    <dgm:pt modelId="{A36CF7A5-5B8A-40FE-81DE-A73A349EA985}" type="sibTrans" cxnId="{17811A57-BA90-4137-BA82-03DCDA1F2360}">
      <dgm:prSet/>
      <dgm:spPr/>
      <dgm:t>
        <a:bodyPr/>
        <a:lstStyle/>
        <a:p>
          <a:endParaRPr lang="es-ES" sz="1600"/>
        </a:p>
      </dgm:t>
    </dgm:pt>
    <dgm:pt modelId="{74906637-2C7C-4620-B8A2-FD1EE1E541E4}">
      <dgm:prSet phldrT="[Texto]" custT="1"/>
      <dgm:spPr/>
      <dgm:t>
        <a:bodyPr/>
        <a:lstStyle/>
        <a:p>
          <a:r>
            <a:rPr lang="es-ES" sz="1600" b="1" dirty="0"/>
            <a:t>Recurrir el desplazamiento dentro de los 20 días hábiles siguientes a la orden empresarial. No cabe la opción de rescindir el contrato con abono de indemnización.</a:t>
          </a:r>
        </a:p>
      </dgm:t>
    </dgm:pt>
    <dgm:pt modelId="{4739F9E0-6D92-46F0-A474-351C05A89CA0}" type="parTrans" cxnId="{3EC8E8CD-60EE-40A7-BC2B-F06461B933D1}">
      <dgm:prSet custT="1"/>
      <dgm:spPr/>
      <dgm:t>
        <a:bodyPr/>
        <a:lstStyle/>
        <a:p>
          <a:endParaRPr lang="es-ES" sz="1600"/>
        </a:p>
      </dgm:t>
    </dgm:pt>
    <dgm:pt modelId="{19F27846-6F60-4F1E-A484-90D18A5F4AE9}" type="sibTrans" cxnId="{3EC8E8CD-60EE-40A7-BC2B-F06461B933D1}">
      <dgm:prSet/>
      <dgm:spPr/>
      <dgm:t>
        <a:bodyPr/>
        <a:lstStyle/>
        <a:p>
          <a:endParaRPr lang="es-ES" sz="1600"/>
        </a:p>
      </dgm:t>
    </dgm:pt>
    <dgm:pt modelId="{A798AA8E-8DE9-46BB-A92D-0E02266D2065}" type="pres">
      <dgm:prSet presAssocID="{60B80894-BA55-4AEE-9884-F1395CF36C98}" presName="diagram" presStyleCnt="0">
        <dgm:presLayoutVars>
          <dgm:chPref val="1"/>
          <dgm:dir/>
          <dgm:animOne val="branch"/>
          <dgm:animLvl val="lvl"/>
          <dgm:resizeHandles val="exact"/>
        </dgm:presLayoutVars>
      </dgm:prSet>
      <dgm:spPr/>
    </dgm:pt>
    <dgm:pt modelId="{3D34EAA6-B902-429B-B61B-B753759FAA8C}" type="pres">
      <dgm:prSet presAssocID="{BD1EE26C-768A-45A8-A2AC-9D267E5717A2}" presName="root1" presStyleCnt="0"/>
      <dgm:spPr/>
    </dgm:pt>
    <dgm:pt modelId="{894CA794-60C6-4EBC-A9C8-913B3CB3EA6A}" type="pres">
      <dgm:prSet presAssocID="{BD1EE26C-768A-45A8-A2AC-9D267E5717A2}" presName="LevelOneTextNode" presStyleLbl="node0" presStyleIdx="0" presStyleCnt="1" custScaleX="152817" custLinFactX="-11075" custLinFactNeighborX="-100000" custLinFactNeighborY="-4746">
        <dgm:presLayoutVars>
          <dgm:chPref val="3"/>
        </dgm:presLayoutVars>
      </dgm:prSet>
      <dgm:spPr/>
    </dgm:pt>
    <dgm:pt modelId="{5CFF34FE-3556-4266-AB70-A9DE9B0C9FD3}" type="pres">
      <dgm:prSet presAssocID="{BD1EE26C-768A-45A8-A2AC-9D267E5717A2}" presName="level2hierChild" presStyleCnt="0"/>
      <dgm:spPr/>
    </dgm:pt>
    <dgm:pt modelId="{64EA6431-59FE-46FD-8E8E-861C0DF6D066}" type="pres">
      <dgm:prSet presAssocID="{5FEED284-1AB0-4FB9-9E7E-1BABD5E1F5E0}" presName="conn2-1" presStyleLbl="parChTrans1D2" presStyleIdx="0" presStyleCnt="2"/>
      <dgm:spPr/>
    </dgm:pt>
    <dgm:pt modelId="{630333A2-F37E-4CC3-A22B-013595B7C06F}" type="pres">
      <dgm:prSet presAssocID="{5FEED284-1AB0-4FB9-9E7E-1BABD5E1F5E0}" presName="connTx" presStyleLbl="parChTrans1D2" presStyleIdx="0" presStyleCnt="2"/>
      <dgm:spPr/>
    </dgm:pt>
    <dgm:pt modelId="{9F595DA4-A714-423E-AA20-680443316F28}" type="pres">
      <dgm:prSet presAssocID="{EB1285E2-7FCB-4651-9D26-76673B5448B5}" presName="root2" presStyleCnt="0"/>
      <dgm:spPr/>
    </dgm:pt>
    <dgm:pt modelId="{5CA49E37-F5B5-492A-BC9F-5E6346AE1089}" type="pres">
      <dgm:prSet presAssocID="{EB1285E2-7FCB-4651-9D26-76673B5448B5}" presName="LevelTwoTextNode" presStyleLbl="node2" presStyleIdx="0" presStyleCnt="2" custScaleX="300144">
        <dgm:presLayoutVars>
          <dgm:chPref val="3"/>
        </dgm:presLayoutVars>
      </dgm:prSet>
      <dgm:spPr/>
    </dgm:pt>
    <dgm:pt modelId="{2F0D631D-8E62-4ACA-A44B-E438D12872E0}" type="pres">
      <dgm:prSet presAssocID="{EB1285E2-7FCB-4651-9D26-76673B5448B5}" presName="level3hierChild" presStyleCnt="0"/>
      <dgm:spPr/>
    </dgm:pt>
    <dgm:pt modelId="{169D23C3-1452-4894-BCAD-ADEB15282F94}" type="pres">
      <dgm:prSet presAssocID="{4739F9E0-6D92-46F0-A474-351C05A89CA0}" presName="conn2-1" presStyleLbl="parChTrans1D2" presStyleIdx="1" presStyleCnt="2"/>
      <dgm:spPr/>
    </dgm:pt>
    <dgm:pt modelId="{8E05B3A3-475C-4D4B-9CBA-4FB73D7D0D01}" type="pres">
      <dgm:prSet presAssocID="{4739F9E0-6D92-46F0-A474-351C05A89CA0}" presName="connTx" presStyleLbl="parChTrans1D2" presStyleIdx="1" presStyleCnt="2"/>
      <dgm:spPr/>
    </dgm:pt>
    <dgm:pt modelId="{5B5B1CF3-BFE9-4BA7-902B-1435D3C11247}" type="pres">
      <dgm:prSet presAssocID="{74906637-2C7C-4620-B8A2-FD1EE1E541E4}" presName="root2" presStyleCnt="0"/>
      <dgm:spPr/>
    </dgm:pt>
    <dgm:pt modelId="{7E0740F3-C707-48AD-B776-BBDDB04CAEF8}" type="pres">
      <dgm:prSet presAssocID="{74906637-2C7C-4620-B8A2-FD1EE1E541E4}" presName="LevelTwoTextNode" presStyleLbl="node2" presStyleIdx="1" presStyleCnt="2" custScaleX="300144">
        <dgm:presLayoutVars>
          <dgm:chPref val="3"/>
        </dgm:presLayoutVars>
      </dgm:prSet>
      <dgm:spPr/>
    </dgm:pt>
    <dgm:pt modelId="{FB78D6A7-E45C-4B13-8B56-629F6746BE9E}" type="pres">
      <dgm:prSet presAssocID="{74906637-2C7C-4620-B8A2-FD1EE1E541E4}" presName="level3hierChild" presStyleCnt="0"/>
      <dgm:spPr/>
    </dgm:pt>
  </dgm:ptLst>
  <dgm:cxnLst>
    <dgm:cxn modelId="{B74F3F03-BDCD-414B-84C2-683474ADD535}" type="presOf" srcId="{4739F9E0-6D92-46F0-A474-351C05A89CA0}" destId="{8E05B3A3-475C-4D4B-9CBA-4FB73D7D0D01}" srcOrd="1" destOrd="0" presId="urn:microsoft.com/office/officeart/2005/8/layout/hierarchy2"/>
    <dgm:cxn modelId="{43AA8406-80F8-49FE-85D3-84B447710248}" srcId="{60B80894-BA55-4AEE-9884-F1395CF36C98}" destId="{BD1EE26C-768A-45A8-A2AC-9D267E5717A2}" srcOrd="0" destOrd="0" parTransId="{D7C625F5-7246-4644-96F1-220C5695162B}" sibTransId="{AC364185-2144-4607-BE3E-318A1DD4B78F}"/>
    <dgm:cxn modelId="{69E36F0A-EF19-4F23-908C-46FA07DABDC5}" type="presOf" srcId="{EB1285E2-7FCB-4651-9D26-76673B5448B5}" destId="{5CA49E37-F5B5-492A-BC9F-5E6346AE1089}" srcOrd="0" destOrd="0" presId="urn:microsoft.com/office/officeart/2005/8/layout/hierarchy2"/>
    <dgm:cxn modelId="{A2264411-0564-4431-B37E-D56CD3BA2FC1}" type="presOf" srcId="{4739F9E0-6D92-46F0-A474-351C05A89CA0}" destId="{169D23C3-1452-4894-BCAD-ADEB15282F94}" srcOrd="0" destOrd="0" presId="urn:microsoft.com/office/officeart/2005/8/layout/hierarchy2"/>
    <dgm:cxn modelId="{33081B29-0386-4B32-ABCE-F5ABA269E072}" type="presOf" srcId="{74906637-2C7C-4620-B8A2-FD1EE1E541E4}" destId="{7E0740F3-C707-48AD-B776-BBDDB04CAEF8}" srcOrd="0" destOrd="0" presId="urn:microsoft.com/office/officeart/2005/8/layout/hierarchy2"/>
    <dgm:cxn modelId="{17811A57-BA90-4137-BA82-03DCDA1F2360}" srcId="{BD1EE26C-768A-45A8-A2AC-9D267E5717A2}" destId="{EB1285E2-7FCB-4651-9D26-76673B5448B5}" srcOrd="0" destOrd="0" parTransId="{5FEED284-1AB0-4FB9-9E7E-1BABD5E1F5E0}" sibTransId="{A36CF7A5-5B8A-40FE-81DE-A73A349EA985}"/>
    <dgm:cxn modelId="{61F7678D-CF4E-43D4-9939-0CA94A3F0CAA}" type="presOf" srcId="{60B80894-BA55-4AEE-9884-F1395CF36C98}" destId="{A798AA8E-8DE9-46BB-A92D-0E02266D2065}" srcOrd="0" destOrd="0" presId="urn:microsoft.com/office/officeart/2005/8/layout/hierarchy2"/>
    <dgm:cxn modelId="{A136C2AC-1A90-43B5-85D6-08272AE20F5C}" type="presOf" srcId="{5FEED284-1AB0-4FB9-9E7E-1BABD5E1F5E0}" destId="{630333A2-F37E-4CC3-A22B-013595B7C06F}" srcOrd="1" destOrd="0" presId="urn:microsoft.com/office/officeart/2005/8/layout/hierarchy2"/>
    <dgm:cxn modelId="{22F9A9BD-55B7-4614-B568-E4A412BF767E}" type="presOf" srcId="{BD1EE26C-768A-45A8-A2AC-9D267E5717A2}" destId="{894CA794-60C6-4EBC-A9C8-913B3CB3EA6A}" srcOrd="0" destOrd="0" presId="urn:microsoft.com/office/officeart/2005/8/layout/hierarchy2"/>
    <dgm:cxn modelId="{3EC8E8CD-60EE-40A7-BC2B-F06461B933D1}" srcId="{BD1EE26C-768A-45A8-A2AC-9D267E5717A2}" destId="{74906637-2C7C-4620-B8A2-FD1EE1E541E4}" srcOrd="1" destOrd="0" parTransId="{4739F9E0-6D92-46F0-A474-351C05A89CA0}" sibTransId="{19F27846-6F60-4F1E-A484-90D18A5F4AE9}"/>
    <dgm:cxn modelId="{50B3DDDC-F63E-442A-811A-F0F2ED3C8421}" type="presOf" srcId="{5FEED284-1AB0-4FB9-9E7E-1BABD5E1F5E0}" destId="{64EA6431-59FE-46FD-8E8E-861C0DF6D066}" srcOrd="0" destOrd="0" presId="urn:microsoft.com/office/officeart/2005/8/layout/hierarchy2"/>
    <dgm:cxn modelId="{4480D985-4FE9-4E24-9645-087785D9DAF5}" type="presParOf" srcId="{A798AA8E-8DE9-46BB-A92D-0E02266D2065}" destId="{3D34EAA6-B902-429B-B61B-B753759FAA8C}" srcOrd="0" destOrd="0" presId="urn:microsoft.com/office/officeart/2005/8/layout/hierarchy2"/>
    <dgm:cxn modelId="{A5E29268-D927-443E-A29F-5E6610D657E7}" type="presParOf" srcId="{3D34EAA6-B902-429B-B61B-B753759FAA8C}" destId="{894CA794-60C6-4EBC-A9C8-913B3CB3EA6A}" srcOrd="0" destOrd="0" presId="urn:microsoft.com/office/officeart/2005/8/layout/hierarchy2"/>
    <dgm:cxn modelId="{0337E23E-98E6-49FE-8B97-751E1D705836}" type="presParOf" srcId="{3D34EAA6-B902-429B-B61B-B753759FAA8C}" destId="{5CFF34FE-3556-4266-AB70-A9DE9B0C9FD3}" srcOrd="1" destOrd="0" presId="urn:microsoft.com/office/officeart/2005/8/layout/hierarchy2"/>
    <dgm:cxn modelId="{F201B2DF-7304-4B5C-A436-6ECA45B5B42F}" type="presParOf" srcId="{5CFF34FE-3556-4266-AB70-A9DE9B0C9FD3}" destId="{64EA6431-59FE-46FD-8E8E-861C0DF6D066}" srcOrd="0" destOrd="0" presId="urn:microsoft.com/office/officeart/2005/8/layout/hierarchy2"/>
    <dgm:cxn modelId="{809DAB9B-456E-444F-87BA-8D6BD75C3EFE}" type="presParOf" srcId="{64EA6431-59FE-46FD-8E8E-861C0DF6D066}" destId="{630333A2-F37E-4CC3-A22B-013595B7C06F}" srcOrd="0" destOrd="0" presId="urn:microsoft.com/office/officeart/2005/8/layout/hierarchy2"/>
    <dgm:cxn modelId="{983C93B1-89C6-4562-AF54-4E106CEA620E}" type="presParOf" srcId="{5CFF34FE-3556-4266-AB70-A9DE9B0C9FD3}" destId="{9F595DA4-A714-423E-AA20-680443316F28}" srcOrd="1" destOrd="0" presId="urn:microsoft.com/office/officeart/2005/8/layout/hierarchy2"/>
    <dgm:cxn modelId="{2F05B91B-1412-4CA9-8038-1C50969CD53E}" type="presParOf" srcId="{9F595DA4-A714-423E-AA20-680443316F28}" destId="{5CA49E37-F5B5-492A-BC9F-5E6346AE1089}" srcOrd="0" destOrd="0" presId="urn:microsoft.com/office/officeart/2005/8/layout/hierarchy2"/>
    <dgm:cxn modelId="{C116635E-5C5F-456D-8069-6E4FABE6C8B8}" type="presParOf" srcId="{9F595DA4-A714-423E-AA20-680443316F28}" destId="{2F0D631D-8E62-4ACA-A44B-E438D12872E0}" srcOrd="1" destOrd="0" presId="urn:microsoft.com/office/officeart/2005/8/layout/hierarchy2"/>
    <dgm:cxn modelId="{E01D5771-F0C0-4B2A-BF7B-B9C13E904E1F}" type="presParOf" srcId="{5CFF34FE-3556-4266-AB70-A9DE9B0C9FD3}" destId="{169D23C3-1452-4894-BCAD-ADEB15282F94}" srcOrd="2" destOrd="0" presId="urn:microsoft.com/office/officeart/2005/8/layout/hierarchy2"/>
    <dgm:cxn modelId="{518EC7E2-7522-4D8F-B13D-987B39795EF7}" type="presParOf" srcId="{169D23C3-1452-4894-BCAD-ADEB15282F94}" destId="{8E05B3A3-475C-4D4B-9CBA-4FB73D7D0D01}" srcOrd="0" destOrd="0" presId="urn:microsoft.com/office/officeart/2005/8/layout/hierarchy2"/>
    <dgm:cxn modelId="{25F21820-8BEE-4B71-9965-1C1479DDA814}" type="presParOf" srcId="{5CFF34FE-3556-4266-AB70-A9DE9B0C9FD3}" destId="{5B5B1CF3-BFE9-4BA7-902B-1435D3C11247}" srcOrd="3" destOrd="0" presId="urn:microsoft.com/office/officeart/2005/8/layout/hierarchy2"/>
    <dgm:cxn modelId="{F33417BD-B2E8-4DBB-BB02-7F20034854B4}" type="presParOf" srcId="{5B5B1CF3-BFE9-4BA7-902B-1435D3C11247}" destId="{7E0740F3-C707-48AD-B776-BBDDB04CAEF8}" srcOrd="0" destOrd="0" presId="urn:microsoft.com/office/officeart/2005/8/layout/hierarchy2"/>
    <dgm:cxn modelId="{8B6CF0D6-5AC9-4DB4-ADFB-5D00828BF922}" type="presParOf" srcId="{5B5B1CF3-BFE9-4BA7-902B-1435D3C11247}" destId="{FB78D6A7-E45C-4B13-8B56-629F6746BE9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AF5290-8601-4596-99AD-AFDE1E419E5C}"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s-ES"/>
        </a:p>
      </dgm:t>
    </dgm:pt>
    <dgm:pt modelId="{0750CB0D-9E21-4C2C-A8F2-3B2B7735EEB5}">
      <dgm:prSet/>
      <dgm:spPr/>
      <dgm:t>
        <a:bodyPr/>
        <a:lstStyle/>
        <a:p>
          <a:r>
            <a:rPr lang="es-ES" dirty="0"/>
            <a:t>Deberá ir precedido de un periodo de consultas con los representantes legales de los trabajadores de una duración no superior a 15 días, sobre las causas motivadoras de la decisión empresarial y la posibilidad de evitar o reducir sus efectos, así como sobre las medidas necesarias para atenuar sus consecuencias para los trabajadores afectados. </a:t>
          </a:r>
        </a:p>
      </dgm:t>
    </dgm:pt>
    <dgm:pt modelId="{6C06F43F-2045-4F13-8214-551D4B0B605B}" type="parTrans" cxnId="{DCDB593F-7723-41D6-BD3F-C23002F2197B}">
      <dgm:prSet/>
      <dgm:spPr/>
      <dgm:t>
        <a:bodyPr/>
        <a:lstStyle/>
        <a:p>
          <a:endParaRPr lang="es-ES"/>
        </a:p>
      </dgm:t>
    </dgm:pt>
    <dgm:pt modelId="{8C463F32-95A5-4A0D-8FA7-1CE55762E950}" type="sibTrans" cxnId="{DCDB593F-7723-41D6-BD3F-C23002F2197B}">
      <dgm:prSet/>
      <dgm:spPr/>
      <dgm:t>
        <a:bodyPr/>
        <a:lstStyle/>
        <a:p>
          <a:endParaRPr lang="es-ES"/>
        </a:p>
      </dgm:t>
    </dgm:pt>
    <dgm:pt modelId="{B19D4FFA-F610-4F94-9C38-3593E4329447}">
      <dgm:prSet/>
      <dgm:spPr/>
      <dgm:t>
        <a:bodyPr/>
        <a:lstStyle/>
        <a:p>
          <a:r>
            <a:rPr lang="es-ES" dirty="0"/>
            <a:t>El empresario y la representación de los trabajadores podrán acordar en cualquier momento la sustitución del periodo de consultas por el procedimiento de mediación o arbitraje que sea de aplicación en el ámbito de la empresa.</a:t>
          </a:r>
        </a:p>
      </dgm:t>
    </dgm:pt>
    <dgm:pt modelId="{6C76F0F0-43B5-4806-92C8-DF3636BA892D}" type="parTrans" cxnId="{979BB548-0B4B-4EC6-B244-66585F466F8A}">
      <dgm:prSet/>
      <dgm:spPr/>
      <dgm:t>
        <a:bodyPr/>
        <a:lstStyle/>
        <a:p>
          <a:endParaRPr lang="es-ES"/>
        </a:p>
      </dgm:t>
    </dgm:pt>
    <dgm:pt modelId="{BE9F36D3-82C0-476E-AF2B-2D06539BE869}" type="sibTrans" cxnId="{979BB548-0B4B-4EC6-B244-66585F466F8A}">
      <dgm:prSet/>
      <dgm:spPr/>
      <dgm:t>
        <a:bodyPr/>
        <a:lstStyle/>
        <a:p>
          <a:endParaRPr lang="es-ES"/>
        </a:p>
      </dgm:t>
    </dgm:pt>
    <dgm:pt modelId="{1117E671-FB3F-4B86-940B-5EFA081E71AC}">
      <dgm:prSet/>
      <dgm:spPr/>
      <dgm:t>
        <a:bodyPr/>
        <a:lstStyle/>
        <a:p>
          <a:r>
            <a:rPr lang="es-ES" dirty="0"/>
            <a:t>Cuando el periodo de consultas finalice con acuerdo se presumirá que concurren causas justificativas y solo podrá ser impugnado ante la jurisdicción social por la existencia de fraude, dolo, coacción o abuso de derecho en su conclusión. Ello sin perjuicio del derecho de los trabajadores afectados individualmente a ejercitar la opción.</a:t>
          </a:r>
        </a:p>
      </dgm:t>
    </dgm:pt>
    <dgm:pt modelId="{AE055194-43A5-4404-BC08-5B24EE7530E4}" type="parTrans" cxnId="{4C6FF90D-D80B-4438-ACC8-2AAFF299B723}">
      <dgm:prSet/>
      <dgm:spPr/>
      <dgm:t>
        <a:bodyPr/>
        <a:lstStyle/>
        <a:p>
          <a:endParaRPr lang="es-ES"/>
        </a:p>
      </dgm:t>
    </dgm:pt>
    <dgm:pt modelId="{ACFB0AED-A06F-4321-8E35-EC9D38C6957C}" type="sibTrans" cxnId="{4C6FF90D-D80B-4438-ACC8-2AAFF299B723}">
      <dgm:prSet/>
      <dgm:spPr/>
      <dgm:t>
        <a:bodyPr/>
        <a:lstStyle/>
        <a:p>
          <a:endParaRPr lang="es-ES"/>
        </a:p>
      </dgm:t>
    </dgm:pt>
    <dgm:pt modelId="{17FE6733-2E38-4895-A219-C9CF1025D114}">
      <dgm:prSet/>
      <dgm:spPr/>
      <dgm:t>
        <a:bodyPr/>
        <a:lstStyle/>
        <a:p>
          <a:r>
            <a:rPr lang="es-ES" dirty="0"/>
            <a:t>La decisión sobre la modificación colectiva de las condiciones de trabajo será notificada por el empresario a los trabajadores una vez finalizado el periodo de consultas sin acuerdo y surtirá efectos en el plazo de los 7 días siguientes a su notificación.</a:t>
          </a:r>
        </a:p>
      </dgm:t>
    </dgm:pt>
    <dgm:pt modelId="{153A98F4-F528-488C-9931-41163EFB974C}" type="parTrans" cxnId="{5CA7459F-3C57-47F7-BDD5-0DB94EFA0778}">
      <dgm:prSet/>
      <dgm:spPr/>
      <dgm:t>
        <a:bodyPr/>
        <a:lstStyle/>
        <a:p>
          <a:endParaRPr lang="es-ES"/>
        </a:p>
      </dgm:t>
    </dgm:pt>
    <dgm:pt modelId="{55ECB384-064B-4987-9DA4-1E7DFF56DADF}" type="sibTrans" cxnId="{5CA7459F-3C57-47F7-BDD5-0DB94EFA0778}">
      <dgm:prSet/>
      <dgm:spPr/>
      <dgm:t>
        <a:bodyPr/>
        <a:lstStyle/>
        <a:p>
          <a:endParaRPr lang="es-ES"/>
        </a:p>
      </dgm:t>
    </dgm:pt>
    <dgm:pt modelId="{7D46D2E2-DC86-4A24-BD27-8E621E606F01}" type="pres">
      <dgm:prSet presAssocID="{DDAF5290-8601-4596-99AD-AFDE1E419E5C}" presName="outerComposite" presStyleCnt="0">
        <dgm:presLayoutVars>
          <dgm:chMax val="5"/>
          <dgm:dir/>
          <dgm:resizeHandles val="exact"/>
        </dgm:presLayoutVars>
      </dgm:prSet>
      <dgm:spPr/>
    </dgm:pt>
    <dgm:pt modelId="{AAA62507-8D32-48B7-9222-F83FD33AA31D}" type="pres">
      <dgm:prSet presAssocID="{DDAF5290-8601-4596-99AD-AFDE1E419E5C}" presName="dummyMaxCanvas" presStyleCnt="0">
        <dgm:presLayoutVars/>
      </dgm:prSet>
      <dgm:spPr/>
    </dgm:pt>
    <dgm:pt modelId="{E91C61B9-53AD-4491-8AEE-C7FAF2266069}" type="pres">
      <dgm:prSet presAssocID="{DDAF5290-8601-4596-99AD-AFDE1E419E5C}" presName="FourNodes_1" presStyleLbl="node1" presStyleIdx="0" presStyleCnt="4">
        <dgm:presLayoutVars>
          <dgm:bulletEnabled val="1"/>
        </dgm:presLayoutVars>
      </dgm:prSet>
      <dgm:spPr/>
    </dgm:pt>
    <dgm:pt modelId="{EDD61580-B68F-47E0-A2DF-C958A6D50F24}" type="pres">
      <dgm:prSet presAssocID="{DDAF5290-8601-4596-99AD-AFDE1E419E5C}" presName="FourNodes_2" presStyleLbl="node1" presStyleIdx="1" presStyleCnt="4">
        <dgm:presLayoutVars>
          <dgm:bulletEnabled val="1"/>
        </dgm:presLayoutVars>
      </dgm:prSet>
      <dgm:spPr/>
    </dgm:pt>
    <dgm:pt modelId="{72675D27-4B41-40DF-B98B-0F5E13698A3B}" type="pres">
      <dgm:prSet presAssocID="{DDAF5290-8601-4596-99AD-AFDE1E419E5C}" presName="FourNodes_3" presStyleLbl="node1" presStyleIdx="2" presStyleCnt="4">
        <dgm:presLayoutVars>
          <dgm:bulletEnabled val="1"/>
        </dgm:presLayoutVars>
      </dgm:prSet>
      <dgm:spPr/>
    </dgm:pt>
    <dgm:pt modelId="{ABBAE7F6-B02C-4692-B8DC-B0C5C4D0ACF7}" type="pres">
      <dgm:prSet presAssocID="{DDAF5290-8601-4596-99AD-AFDE1E419E5C}" presName="FourNodes_4" presStyleLbl="node1" presStyleIdx="3" presStyleCnt="4">
        <dgm:presLayoutVars>
          <dgm:bulletEnabled val="1"/>
        </dgm:presLayoutVars>
      </dgm:prSet>
      <dgm:spPr/>
    </dgm:pt>
    <dgm:pt modelId="{7E07088F-E59E-4D9C-980F-7E2372748089}" type="pres">
      <dgm:prSet presAssocID="{DDAF5290-8601-4596-99AD-AFDE1E419E5C}" presName="FourConn_1-2" presStyleLbl="fgAccFollowNode1" presStyleIdx="0" presStyleCnt="3">
        <dgm:presLayoutVars>
          <dgm:bulletEnabled val="1"/>
        </dgm:presLayoutVars>
      </dgm:prSet>
      <dgm:spPr/>
    </dgm:pt>
    <dgm:pt modelId="{91133E77-4143-4224-BB7F-ADCD4481E3CF}" type="pres">
      <dgm:prSet presAssocID="{DDAF5290-8601-4596-99AD-AFDE1E419E5C}" presName="FourConn_2-3" presStyleLbl="fgAccFollowNode1" presStyleIdx="1" presStyleCnt="3">
        <dgm:presLayoutVars>
          <dgm:bulletEnabled val="1"/>
        </dgm:presLayoutVars>
      </dgm:prSet>
      <dgm:spPr/>
    </dgm:pt>
    <dgm:pt modelId="{5121EEF6-DC8F-460B-AE32-06A2A2B682CF}" type="pres">
      <dgm:prSet presAssocID="{DDAF5290-8601-4596-99AD-AFDE1E419E5C}" presName="FourConn_3-4" presStyleLbl="fgAccFollowNode1" presStyleIdx="2" presStyleCnt="3">
        <dgm:presLayoutVars>
          <dgm:bulletEnabled val="1"/>
        </dgm:presLayoutVars>
      </dgm:prSet>
      <dgm:spPr/>
    </dgm:pt>
    <dgm:pt modelId="{EC0FBE09-A1C6-4054-ADFD-E5AD4D88B7C5}" type="pres">
      <dgm:prSet presAssocID="{DDAF5290-8601-4596-99AD-AFDE1E419E5C}" presName="FourNodes_1_text" presStyleLbl="node1" presStyleIdx="3" presStyleCnt="4">
        <dgm:presLayoutVars>
          <dgm:bulletEnabled val="1"/>
        </dgm:presLayoutVars>
      </dgm:prSet>
      <dgm:spPr/>
    </dgm:pt>
    <dgm:pt modelId="{BBA577CD-4998-4311-8AD8-D823F6ADA546}" type="pres">
      <dgm:prSet presAssocID="{DDAF5290-8601-4596-99AD-AFDE1E419E5C}" presName="FourNodes_2_text" presStyleLbl="node1" presStyleIdx="3" presStyleCnt="4">
        <dgm:presLayoutVars>
          <dgm:bulletEnabled val="1"/>
        </dgm:presLayoutVars>
      </dgm:prSet>
      <dgm:spPr/>
    </dgm:pt>
    <dgm:pt modelId="{FA300143-5C43-4EED-9F20-792BFC73B964}" type="pres">
      <dgm:prSet presAssocID="{DDAF5290-8601-4596-99AD-AFDE1E419E5C}" presName="FourNodes_3_text" presStyleLbl="node1" presStyleIdx="3" presStyleCnt="4">
        <dgm:presLayoutVars>
          <dgm:bulletEnabled val="1"/>
        </dgm:presLayoutVars>
      </dgm:prSet>
      <dgm:spPr/>
    </dgm:pt>
    <dgm:pt modelId="{6097FE9D-D1FE-4E7F-AFFC-D6348FCD4309}" type="pres">
      <dgm:prSet presAssocID="{DDAF5290-8601-4596-99AD-AFDE1E419E5C}" presName="FourNodes_4_text" presStyleLbl="node1" presStyleIdx="3" presStyleCnt="4">
        <dgm:presLayoutVars>
          <dgm:bulletEnabled val="1"/>
        </dgm:presLayoutVars>
      </dgm:prSet>
      <dgm:spPr/>
    </dgm:pt>
  </dgm:ptLst>
  <dgm:cxnLst>
    <dgm:cxn modelId="{4C6FF90D-D80B-4438-ACC8-2AAFF299B723}" srcId="{DDAF5290-8601-4596-99AD-AFDE1E419E5C}" destId="{1117E671-FB3F-4B86-940B-5EFA081E71AC}" srcOrd="2" destOrd="0" parTransId="{AE055194-43A5-4404-BC08-5B24EE7530E4}" sibTransId="{ACFB0AED-A06F-4321-8E35-EC9D38C6957C}"/>
    <dgm:cxn modelId="{2790CB20-7FB0-479C-A186-24054BD33A8F}" type="presOf" srcId="{0750CB0D-9E21-4C2C-A8F2-3B2B7735EEB5}" destId="{E91C61B9-53AD-4491-8AEE-C7FAF2266069}" srcOrd="0" destOrd="0" presId="urn:microsoft.com/office/officeart/2005/8/layout/vProcess5"/>
    <dgm:cxn modelId="{1E407431-D671-4339-A4D8-D8EC6D0B1A9A}" type="presOf" srcId="{1117E671-FB3F-4B86-940B-5EFA081E71AC}" destId="{FA300143-5C43-4EED-9F20-792BFC73B964}" srcOrd="1" destOrd="0" presId="urn:microsoft.com/office/officeart/2005/8/layout/vProcess5"/>
    <dgm:cxn modelId="{18407A39-91E1-4CD4-8C2A-F4BD6045AB98}" type="presOf" srcId="{B19D4FFA-F610-4F94-9C38-3593E4329447}" destId="{BBA577CD-4998-4311-8AD8-D823F6ADA546}" srcOrd="1" destOrd="0" presId="urn:microsoft.com/office/officeart/2005/8/layout/vProcess5"/>
    <dgm:cxn modelId="{80A33B3E-CC78-4EBE-929C-835C8780E5A0}" type="presOf" srcId="{17FE6733-2E38-4895-A219-C9CF1025D114}" destId="{ABBAE7F6-B02C-4692-B8DC-B0C5C4D0ACF7}" srcOrd="0" destOrd="0" presId="urn:microsoft.com/office/officeart/2005/8/layout/vProcess5"/>
    <dgm:cxn modelId="{DCDB593F-7723-41D6-BD3F-C23002F2197B}" srcId="{DDAF5290-8601-4596-99AD-AFDE1E419E5C}" destId="{0750CB0D-9E21-4C2C-A8F2-3B2B7735EEB5}" srcOrd="0" destOrd="0" parTransId="{6C06F43F-2045-4F13-8214-551D4B0B605B}" sibTransId="{8C463F32-95A5-4A0D-8FA7-1CE55762E950}"/>
    <dgm:cxn modelId="{979BB548-0B4B-4EC6-B244-66585F466F8A}" srcId="{DDAF5290-8601-4596-99AD-AFDE1E419E5C}" destId="{B19D4FFA-F610-4F94-9C38-3593E4329447}" srcOrd="1" destOrd="0" parTransId="{6C76F0F0-43B5-4806-92C8-DF3636BA892D}" sibTransId="{BE9F36D3-82C0-476E-AF2B-2D06539BE869}"/>
    <dgm:cxn modelId="{B2CA5050-BB83-4920-B5C0-B96C7CEAD127}" type="presOf" srcId="{0750CB0D-9E21-4C2C-A8F2-3B2B7735EEB5}" destId="{EC0FBE09-A1C6-4054-ADFD-E5AD4D88B7C5}" srcOrd="1" destOrd="0" presId="urn:microsoft.com/office/officeart/2005/8/layout/vProcess5"/>
    <dgm:cxn modelId="{275E1751-E247-4D0E-90AB-011DF57AF448}" type="presOf" srcId="{DDAF5290-8601-4596-99AD-AFDE1E419E5C}" destId="{7D46D2E2-DC86-4A24-BD27-8E621E606F01}" srcOrd="0" destOrd="0" presId="urn:microsoft.com/office/officeart/2005/8/layout/vProcess5"/>
    <dgm:cxn modelId="{71478978-F641-4622-A5B9-04FDB73C6F4D}" type="presOf" srcId="{B19D4FFA-F610-4F94-9C38-3593E4329447}" destId="{EDD61580-B68F-47E0-A2DF-C958A6D50F24}" srcOrd="0" destOrd="0" presId="urn:microsoft.com/office/officeart/2005/8/layout/vProcess5"/>
    <dgm:cxn modelId="{156AB27A-7207-4A39-AFDA-ADC3690679EF}" type="presOf" srcId="{BE9F36D3-82C0-476E-AF2B-2D06539BE869}" destId="{91133E77-4143-4224-BB7F-ADCD4481E3CF}" srcOrd="0" destOrd="0" presId="urn:microsoft.com/office/officeart/2005/8/layout/vProcess5"/>
    <dgm:cxn modelId="{70F5F293-9688-4040-848C-E8AEF5CA9607}" type="presOf" srcId="{ACFB0AED-A06F-4321-8E35-EC9D38C6957C}" destId="{5121EEF6-DC8F-460B-AE32-06A2A2B682CF}" srcOrd="0" destOrd="0" presId="urn:microsoft.com/office/officeart/2005/8/layout/vProcess5"/>
    <dgm:cxn modelId="{CFE11D9F-743B-4275-A8A2-F61E27F6D898}" type="presOf" srcId="{8C463F32-95A5-4A0D-8FA7-1CE55762E950}" destId="{7E07088F-E59E-4D9C-980F-7E2372748089}" srcOrd="0" destOrd="0" presId="urn:microsoft.com/office/officeart/2005/8/layout/vProcess5"/>
    <dgm:cxn modelId="{5CA7459F-3C57-47F7-BDD5-0DB94EFA0778}" srcId="{DDAF5290-8601-4596-99AD-AFDE1E419E5C}" destId="{17FE6733-2E38-4895-A219-C9CF1025D114}" srcOrd="3" destOrd="0" parTransId="{153A98F4-F528-488C-9931-41163EFB974C}" sibTransId="{55ECB384-064B-4987-9DA4-1E7DFF56DADF}"/>
    <dgm:cxn modelId="{5E3CDFD9-701A-4A83-9312-6C03D8779AE6}" type="presOf" srcId="{17FE6733-2E38-4895-A219-C9CF1025D114}" destId="{6097FE9D-D1FE-4E7F-AFFC-D6348FCD4309}" srcOrd="1" destOrd="0" presId="urn:microsoft.com/office/officeart/2005/8/layout/vProcess5"/>
    <dgm:cxn modelId="{9CBBACDE-4D0F-4252-A2D1-EC5162DA54D4}" type="presOf" srcId="{1117E671-FB3F-4B86-940B-5EFA081E71AC}" destId="{72675D27-4B41-40DF-B98B-0F5E13698A3B}" srcOrd="0" destOrd="0" presId="urn:microsoft.com/office/officeart/2005/8/layout/vProcess5"/>
    <dgm:cxn modelId="{DDF3ADC2-638B-4217-BA56-06E4CBF05437}" type="presParOf" srcId="{7D46D2E2-DC86-4A24-BD27-8E621E606F01}" destId="{AAA62507-8D32-48B7-9222-F83FD33AA31D}" srcOrd="0" destOrd="0" presId="urn:microsoft.com/office/officeart/2005/8/layout/vProcess5"/>
    <dgm:cxn modelId="{FB7FDF7A-7DCA-4CEC-B431-5870F87F8999}" type="presParOf" srcId="{7D46D2E2-DC86-4A24-BD27-8E621E606F01}" destId="{E91C61B9-53AD-4491-8AEE-C7FAF2266069}" srcOrd="1" destOrd="0" presId="urn:microsoft.com/office/officeart/2005/8/layout/vProcess5"/>
    <dgm:cxn modelId="{97E939D7-5C40-4485-BA31-366DB8C73E74}" type="presParOf" srcId="{7D46D2E2-DC86-4A24-BD27-8E621E606F01}" destId="{EDD61580-B68F-47E0-A2DF-C958A6D50F24}" srcOrd="2" destOrd="0" presId="urn:microsoft.com/office/officeart/2005/8/layout/vProcess5"/>
    <dgm:cxn modelId="{E9AC9E12-5C90-4A1F-B374-78DE46669D20}" type="presParOf" srcId="{7D46D2E2-DC86-4A24-BD27-8E621E606F01}" destId="{72675D27-4B41-40DF-B98B-0F5E13698A3B}" srcOrd="3" destOrd="0" presId="urn:microsoft.com/office/officeart/2005/8/layout/vProcess5"/>
    <dgm:cxn modelId="{CB3014F0-2456-489A-B03D-BBAAEF3E0918}" type="presParOf" srcId="{7D46D2E2-DC86-4A24-BD27-8E621E606F01}" destId="{ABBAE7F6-B02C-4692-B8DC-B0C5C4D0ACF7}" srcOrd="4" destOrd="0" presId="urn:microsoft.com/office/officeart/2005/8/layout/vProcess5"/>
    <dgm:cxn modelId="{6F8CC56F-9F61-4B6D-9E35-CDFD0B516735}" type="presParOf" srcId="{7D46D2E2-DC86-4A24-BD27-8E621E606F01}" destId="{7E07088F-E59E-4D9C-980F-7E2372748089}" srcOrd="5" destOrd="0" presId="urn:microsoft.com/office/officeart/2005/8/layout/vProcess5"/>
    <dgm:cxn modelId="{FCFEA67E-174F-42E7-9984-58D6C0365F5D}" type="presParOf" srcId="{7D46D2E2-DC86-4A24-BD27-8E621E606F01}" destId="{91133E77-4143-4224-BB7F-ADCD4481E3CF}" srcOrd="6" destOrd="0" presId="urn:microsoft.com/office/officeart/2005/8/layout/vProcess5"/>
    <dgm:cxn modelId="{EF81CA68-D7B7-4266-A6F2-4467E46A719D}" type="presParOf" srcId="{7D46D2E2-DC86-4A24-BD27-8E621E606F01}" destId="{5121EEF6-DC8F-460B-AE32-06A2A2B682CF}" srcOrd="7" destOrd="0" presId="urn:microsoft.com/office/officeart/2005/8/layout/vProcess5"/>
    <dgm:cxn modelId="{1EC050CD-B024-4A93-8A94-09065A5697FB}" type="presParOf" srcId="{7D46D2E2-DC86-4A24-BD27-8E621E606F01}" destId="{EC0FBE09-A1C6-4054-ADFD-E5AD4D88B7C5}" srcOrd="8" destOrd="0" presId="urn:microsoft.com/office/officeart/2005/8/layout/vProcess5"/>
    <dgm:cxn modelId="{CC5FF4EB-139F-423D-B3E5-52053D756167}" type="presParOf" srcId="{7D46D2E2-DC86-4A24-BD27-8E621E606F01}" destId="{BBA577CD-4998-4311-8AD8-D823F6ADA546}" srcOrd="9" destOrd="0" presId="urn:microsoft.com/office/officeart/2005/8/layout/vProcess5"/>
    <dgm:cxn modelId="{95AB4663-BA03-4019-A7AD-194FF0902C2C}" type="presParOf" srcId="{7D46D2E2-DC86-4A24-BD27-8E621E606F01}" destId="{FA300143-5C43-4EED-9F20-792BFC73B964}" srcOrd="10" destOrd="0" presId="urn:microsoft.com/office/officeart/2005/8/layout/vProcess5"/>
    <dgm:cxn modelId="{3D21EC3C-4D1D-4899-A763-E6F802F6A6D6}" type="presParOf" srcId="{7D46D2E2-DC86-4A24-BD27-8E621E606F01}" destId="{6097FE9D-D1FE-4E7F-AFFC-D6348FCD430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A9A1C0-1627-4500-A829-0834170868D4}" type="doc">
      <dgm:prSet loTypeId="urn:microsoft.com/office/officeart/2005/8/layout/hList3" loCatId="list" qsTypeId="urn:microsoft.com/office/officeart/2005/8/quickstyle/simple2" qsCatId="simple" csTypeId="urn:microsoft.com/office/officeart/2005/8/colors/accent3_1" csCatId="accent3" phldr="1"/>
      <dgm:spPr/>
      <dgm:t>
        <a:bodyPr/>
        <a:lstStyle/>
        <a:p>
          <a:endParaRPr lang="es-ES"/>
        </a:p>
      </dgm:t>
    </dgm:pt>
    <dgm:pt modelId="{E82079FE-9D46-4901-AF98-68DA7B1697B7}">
      <dgm:prSet phldrT="[Texto]">
        <dgm:style>
          <a:lnRef idx="1">
            <a:schemeClr val="accent6"/>
          </a:lnRef>
          <a:fillRef idx="2">
            <a:schemeClr val="accent6"/>
          </a:fillRef>
          <a:effectRef idx="1">
            <a:schemeClr val="accent6"/>
          </a:effectRef>
          <a:fontRef idx="minor">
            <a:schemeClr val="dk1"/>
          </a:fontRef>
        </dgm:style>
      </dgm:prSet>
      <dgm:spPr/>
      <dgm:t>
        <a:bodyPr/>
        <a:lstStyle/>
        <a:p>
          <a:r>
            <a:rPr lang="es-ES" dirty="0"/>
            <a:t>Opciones del trabajador</a:t>
          </a:r>
        </a:p>
      </dgm:t>
    </dgm:pt>
    <dgm:pt modelId="{0A891998-87CA-4823-9693-8C124F0A33FE}" type="parTrans" cxnId="{A0E9BAD8-FFB6-4BFF-87E4-7A94F40A270A}">
      <dgm:prSet/>
      <dgm:spPr/>
      <dgm:t>
        <a:bodyPr/>
        <a:lstStyle/>
        <a:p>
          <a:endParaRPr lang="es-ES"/>
        </a:p>
      </dgm:t>
    </dgm:pt>
    <dgm:pt modelId="{106FE66A-7BE4-4657-8F6D-7DEB52073E93}" type="sibTrans" cxnId="{A0E9BAD8-FFB6-4BFF-87E4-7A94F40A270A}">
      <dgm:prSet/>
      <dgm:spPr/>
      <dgm:t>
        <a:bodyPr/>
        <a:lstStyle/>
        <a:p>
          <a:endParaRPr lang="es-ES"/>
        </a:p>
      </dgm:t>
    </dgm:pt>
    <dgm:pt modelId="{EE7825E9-EC2B-457F-9424-3D7E95CA0BF4}">
      <dgm:prSet phldrT="[Texto]"/>
      <dgm:spPr/>
      <dgm:t>
        <a:bodyPr/>
        <a:lstStyle/>
        <a:p>
          <a:r>
            <a:rPr lang="es-ES" dirty="0"/>
            <a:t>Aceptar </a:t>
          </a:r>
          <a:r>
            <a:rPr lang="es-ES"/>
            <a:t>la modificación.</a:t>
          </a:r>
          <a:endParaRPr lang="es-ES" dirty="0"/>
        </a:p>
      </dgm:t>
    </dgm:pt>
    <dgm:pt modelId="{3B828BBA-A7E5-4FCB-B7AC-84FD1F452130}" type="parTrans" cxnId="{83541533-028E-4F85-B8C0-8F640F00901B}">
      <dgm:prSet/>
      <dgm:spPr/>
      <dgm:t>
        <a:bodyPr/>
        <a:lstStyle/>
        <a:p>
          <a:endParaRPr lang="es-ES"/>
        </a:p>
      </dgm:t>
    </dgm:pt>
    <dgm:pt modelId="{95BA1755-4475-49B1-B5F9-561A7AC43DD8}" type="sibTrans" cxnId="{83541533-028E-4F85-B8C0-8F640F00901B}">
      <dgm:prSet/>
      <dgm:spPr/>
      <dgm:t>
        <a:bodyPr/>
        <a:lstStyle/>
        <a:p>
          <a:endParaRPr lang="es-ES"/>
        </a:p>
      </dgm:t>
    </dgm:pt>
    <dgm:pt modelId="{1C733BB4-25BB-4388-A785-656769BE8708}">
      <dgm:prSet phldrT="[Texto]"/>
      <dgm:spPr/>
      <dgm:t>
        <a:bodyPr/>
        <a:lstStyle/>
        <a:p>
          <a:r>
            <a:rPr lang="es-ES" dirty="0"/>
            <a:t>Recurrir la modificación dentro de los 20 días hábiles siguientes a la notificación de la misma.</a:t>
          </a:r>
        </a:p>
        <a:p>
          <a:r>
            <a:rPr lang="es-ES" dirty="0"/>
            <a:t>Nota: En las modificaciones colectivas, si existiese acuerdo entre los representantes y la empresa, las reclamaciones serán individuales.</a:t>
          </a:r>
        </a:p>
      </dgm:t>
    </dgm:pt>
    <dgm:pt modelId="{DC040414-A08D-4329-B569-916F185757D0}" type="parTrans" cxnId="{2A6250B8-FA5F-49FF-87E1-64A38B89A243}">
      <dgm:prSet/>
      <dgm:spPr/>
      <dgm:t>
        <a:bodyPr/>
        <a:lstStyle/>
        <a:p>
          <a:endParaRPr lang="es-ES"/>
        </a:p>
      </dgm:t>
    </dgm:pt>
    <dgm:pt modelId="{27912D94-C39A-44EB-B8A4-E8122A61C0A8}" type="sibTrans" cxnId="{2A6250B8-FA5F-49FF-87E1-64A38B89A243}">
      <dgm:prSet/>
      <dgm:spPr/>
      <dgm:t>
        <a:bodyPr/>
        <a:lstStyle/>
        <a:p>
          <a:endParaRPr lang="es-ES"/>
        </a:p>
      </dgm:t>
    </dgm:pt>
    <dgm:pt modelId="{C9D6A9A3-872C-4445-8D9A-F6E8CEAB1A5E}">
      <dgm:prSet phldrT="[Texto]"/>
      <dgm:spPr/>
      <dgm:t>
        <a:bodyPr/>
        <a:lstStyle/>
        <a:p>
          <a:r>
            <a:rPr lang="es-ES" dirty="0"/>
            <a:t>Extinguir el contrato:</a:t>
          </a:r>
        </a:p>
        <a:p>
          <a:r>
            <a:rPr lang="es-ES" dirty="0"/>
            <a:t>1. Indemnización de 20 días de salario por año trabajado con límite de 9 mensualidades. (Salvo causa e))</a:t>
          </a:r>
        </a:p>
        <a:p>
          <a:r>
            <a:rPr lang="es-ES" dirty="0"/>
            <a:t>2. Indemnización de 33 días de salario con límite de 24 mensualidades si acredita menoscabo de su dignidad.</a:t>
          </a:r>
        </a:p>
      </dgm:t>
    </dgm:pt>
    <dgm:pt modelId="{E363ADA4-526B-4FAF-BE00-200C9C5C7251}" type="parTrans" cxnId="{ABF87813-09BA-46C4-A357-A39C6E9917E8}">
      <dgm:prSet/>
      <dgm:spPr/>
      <dgm:t>
        <a:bodyPr/>
        <a:lstStyle/>
        <a:p>
          <a:endParaRPr lang="es-ES"/>
        </a:p>
      </dgm:t>
    </dgm:pt>
    <dgm:pt modelId="{9B85C770-D1CE-4B88-B9BB-469BD3FA4F59}" type="sibTrans" cxnId="{ABF87813-09BA-46C4-A357-A39C6E9917E8}">
      <dgm:prSet/>
      <dgm:spPr/>
      <dgm:t>
        <a:bodyPr/>
        <a:lstStyle/>
        <a:p>
          <a:endParaRPr lang="es-ES"/>
        </a:p>
      </dgm:t>
    </dgm:pt>
    <dgm:pt modelId="{6358568B-0D3A-4EB8-8F25-4CF7A0BA2868}" type="pres">
      <dgm:prSet presAssocID="{4AA9A1C0-1627-4500-A829-0834170868D4}" presName="composite" presStyleCnt="0">
        <dgm:presLayoutVars>
          <dgm:chMax val="1"/>
          <dgm:dir/>
          <dgm:resizeHandles val="exact"/>
        </dgm:presLayoutVars>
      </dgm:prSet>
      <dgm:spPr/>
    </dgm:pt>
    <dgm:pt modelId="{A9C37385-06DF-45DF-B752-028F3E7C4678}" type="pres">
      <dgm:prSet presAssocID="{E82079FE-9D46-4901-AF98-68DA7B1697B7}" presName="roof" presStyleLbl="dkBgShp" presStyleIdx="0" presStyleCnt="2" custScaleY="52706"/>
      <dgm:spPr/>
    </dgm:pt>
    <dgm:pt modelId="{7FC0B2A7-9C00-4938-AF48-76FC6F376785}" type="pres">
      <dgm:prSet presAssocID="{E82079FE-9D46-4901-AF98-68DA7B1697B7}" presName="pillars" presStyleCnt="0"/>
      <dgm:spPr/>
    </dgm:pt>
    <dgm:pt modelId="{BFADBA73-8F73-4D3C-8399-390F5DD8DB36}" type="pres">
      <dgm:prSet presAssocID="{E82079FE-9D46-4901-AF98-68DA7B1697B7}" presName="pillar1" presStyleLbl="node1" presStyleIdx="0" presStyleCnt="3">
        <dgm:presLayoutVars>
          <dgm:bulletEnabled val="1"/>
        </dgm:presLayoutVars>
      </dgm:prSet>
      <dgm:spPr/>
    </dgm:pt>
    <dgm:pt modelId="{8C7C5095-EEAF-4156-ADEA-A05EF65F7AF8}" type="pres">
      <dgm:prSet presAssocID="{1C733BB4-25BB-4388-A785-656769BE8708}" presName="pillarX" presStyleLbl="node1" presStyleIdx="1" presStyleCnt="3">
        <dgm:presLayoutVars>
          <dgm:bulletEnabled val="1"/>
        </dgm:presLayoutVars>
      </dgm:prSet>
      <dgm:spPr/>
    </dgm:pt>
    <dgm:pt modelId="{3F0ED28F-3DEB-48F0-ABF1-C577325F0F92}" type="pres">
      <dgm:prSet presAssocID="{C9D6A9A3-872C-4445-8D9A-F6E8CEAB1A5E}" presName="pillarX" presStyleLbl="node1" presStyleIdx="2" presStyleCnt="3">
        <dgm:presLayoutVars>
          <dgm:bulletEnabled val="1"/>
        </dgm:presLayoutVars>
      </dgm:prSet>
      <dgm:spPr/>
    </dgm:pt>
    <dgm:pt modelId="{4C3E8CEA-9F8F-4ED2-9BB0-DCDE8114B89D}" type="pres">
      <dgm:prSet presAssocID="{E82079FE-9D46-4901-AF98-68DA7B1697B7}" presName="base" presStyleLbl="dkBgShp" presStyleIdx="1" presStyleCnt="2"/>
      <dgm:spPr/>
    </dgm:pt>
  </dgm:ptLst>
  <dgm:cxnLst>
    <dgm:cxn modelId="{B64AF605-ED61-447C-AC86-636FD5CD8309}" type="presOf" srcId="{4AA9A1C0-1627-4500-A829-0834170868D4}" destId="{6358568B-0D3A-4EB8-8F25-4CF7A0BA2868}" srcOrd="0" destOrd="0" presId="urn:microsoft.com/office/officeart/2005/8/layout/hList3"/>
    <dgm:cxn modelId="{ABF87813-09BA-46C4-A357-A39C6E9917E8}" srcId="{E82079FE-9D46-4901-AF98-68DA7B1697B7}" destId="{C9D6A9A3-872C-4445-8D9A-F6E8CEAB1A5E}" srcOrd="2" destOrd="0" parTransId="{E363ADA4-526B-4FAF-BE00-200C9C5C7251}" sibTransId="{9B85C770-D1CE-4B88-B9BB-469BD3FA4F59}"/>
    <dgm:cxn modelId="{83541533-028E-4F85-B8C0-8F640F00901B}" srcId="{E82079FE-9D46-4901-AF98-68DA7B1697B7}" destId="{EE7825E9-EC2B-457F-9424-3D7E95CA0BF4}" srcOrd="0" destOrd="0" parTransId="{3B828BBA-A7E5-4FCB-B7AC-84FD1F452130}" sibTransId="{95BA1755-4475-49B1-B5F9-561A7AC43DD8}"/>
    <dgm:cxn modelId="{0C385668-68DF-4E66-B4AB-68E6BEA55847}" type="presOf" srcId="{E82079FE-9D46-4901-AF98-68DA7B1697B7}" destId="{A9C37385-06DF-45DF-B752-028F3E7C4678}" srcOrd="0" destOrd="0" presId="urn:microsoft.com/office/officeart/2005/8/layout/hList3"/>
    <dgm:cxn modelId="{099D9A68-E8E4-4E25-A056-B01481A6AB48}" type="presOf" srcId="{C9D6A9A3-872C-4445-8D9A-F6E8CEAB1A5E}" destId="{3F0ED28F-3DEB-48F0-ABF1-C577325F0F92}" srcOrd="0" destOrd="0" presId="urn:microsoft.com/office/officeart/2005/8/layout/hList3"/>
    <dgm:cxn modelId="{33C55E87-DF3C-498A-AD52-5D799264EAED}" type="presOf" srcId="{EE7825E9-EC2B-457F-9424-3D7E95CA0BF4}" destId="{BFADBA73-8F73-4D3C-8399-390F5DD8DB36}" srcOrd="0" destOrd="0" presId="urn:microsoft.com/office/officeart/2005/8/layout/hList3"/>
    <dgm:cxn modelId="{2A6250B8-FA5F-49FF-87E1-64A38B89A243}" srcId="{E82079FE-9D46-4901-AF98-68DA7B1697B7}" destId="{1C733BB4-25BB-4388-A785-656769BE8708}" srcOrd="1" destOrd="0" parTransId="{DC040414-A08D-4329-B569-916F185757D0}" sibTransId="{27912D94-C39A-44EB-B8A4-E8122A61C0A8}"/>
    <dgm:cxn modelId="{A0E9BAD8-FFB6-4BFF-87E4-7A94F40A270A}" srcId="{4AA9A1C0-1627-4500-A829-0834170868D4}" destId="{E82079FE-9D46-4901-AF98-68DA7B1697B7}" srcOrd="0" destOrd="0" parTransId="{0A891998-87CA-4823-9693-8C124F0A33FE}" sibTransId="{106FE66A-7BE4-4657-8F6D-7DEB52073E93}"/>
    <dgm:cxn modelId="{EEC3ADF6-C132-4746-8FB0-A643A0ADC8F4}" type="presOf" srcId="{1C733BB4-25BB-4388-A785-656769BE8708}" destId="{8C7C5095-EEAF-4156-ADEA-A05EF65F7AF8}" srcOrd="0" destOrd="0" presId="urn:microsoft.com/office/officeart/2005/8/layout/hList3"/>
    <dgm:cxn modelId="{7A954ECE-EC75-4D33-BC08-986DC2C9A629}" type="presParOf" srcId="{6358568B-0D3A-4EB8-8F25-4CF7A0BA2868}" destId="{A9C37385-06DF-45DF-B752-028F3E7C4678}" srcOrd="0" destOrd="0" presId="urn:microsoft.com/office/officeart/2005/8/layout/hList3"/>
    <dgm:cxn modelId="{5231D02F-76A1-499B-9EA0-095DA370E980}" type="presParOf" srcId="{6358568B-0D3A-4EB8-8F25-4CF7A0BA2868}" destId="{7FC0B2A7-9C00-4938-AF48-76FC6F376785}" srcOrd="1" destOrd="0" presId="urn:microsoft.com/office/officeart/2005/8/layout/hList3"/>
    <dgm:cxn modelId="{9387E947-18CD-452A-B5EC-F705D245A680}" type="presParOf" srcId="{7FC0B2A7-9C00-4938-AF48-76FC6F376785}" destId="{BFADBA73-8F73-4D3C-8399-390F5DD8DB36}" srcOrd="0" destOrd="0" presId="urn:microsoft.com/office/officeart/2005/8/layout/hList3"/>
    <dgm:cxn modelId="{FB7FB4C3-6873-4B65-90BF-4860F4EF093F}" type="presParOf" srcId="{7FC0B2A7-9C00-4938-AF48-76FC6F376785}" destId="{8C7C5095-EEAF-4156-ADEA-A05EF65F7AF8}" srcOrd="1" destOrd="0" presId="urn:microsoft.com/office/officeart/2005/8/layout/hList3"/>
    <dgm:cxn modelId="{1152AD4F-D687-4CAE-8555-EDE8196803FD}" type="presParOf" srcId="{7FC0B2A7-9C00-4938-AF48-76FC6F376785}" destId="{3F0ED28F-3DEB-48F0-ABF1-C577325F0F92}" srcOrd="2" destOrd="0" presId="urn:microsoft.com/office/officeart/2005/8/layout/hList3"/>
    <dgm:cxn modelId="{135509C6-8C4D-4401-95D1-2C8B993CD73A}" type="presParOf" srcId="{6358568B-0D3A-4EB8-8F25-4CF7A0BA2868}" destId="{4C3E8CEA-9F8F-4ED2-9BB0-DCDE8114B89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6CDA0D-6CD5-4AEA-8E87-E7ABF7C29153}" type="doc">
      <dgm:prSet loTypeId="urn:microsoft.com/office/officeart/2005/8/layout/hierarchy2" loCatId="hierarchy" qsTypeId="urn:microsoft.com/office/officeart/2005/8/quickstyle/simple3" qsCatId="simple" csTypeId="urn:microsoft.com/office/officeart/2005/8/colors/colorful4" csCatId="colorful" phldr="1"/>
      <dgm:spPr/>
      <dgm:t>
        <a:bodyPr/>
        <a:lstStyle/>
        <a:p>
          <a:endParaRPr lang="es-ES"/>
        </a:p>
      </dgm:t>
    </dgm:pt>
    <dgm:pt modelId="{B9BC9FCC-1750-4308-AAE4-0D4D38658795}">
      <dgm:prSet phldrT="[Texto]"/>
      <dgm:spPr/>
      <dgm:t>
        <a:bodyPr/>
        <a:lstStyle/>
        <a:p>
          <a:r>
            <a:rPr lang="es-ES" dirty="0"/>
            <a:t>Requisitos y cuantía</a:t>
          </a:r>
        </a:p>
      </dgm:t>
    </dgm:pt>
    <dgm:pt modelId="{4A36B021-14A4-441E-B5B8-16A06A7C4CAC}" type="parTrans" cxnId="{0B40D049-D458-4166-929F-45DFC46D90A1}">
      <dgm:prSet/>
      <dgm:spPr/>
      <dgm:t>
        <a:bodyPr/>
        <a:lstStyle/>
        <a:p>
          <a:endParaRPr lang="es-ES"/>
        </a:p>
      </dgm:t>
    </dgm:pt>
    <dgm:pt modelId="{AE6C70C0-75C1-4265-AB08-8F3861EB4D8F}" type="sibTrans" cxnId="{0B40D049-D458-4166-929F-45DFC46D90A1}">
      <dgm:prSet/>
      <dgm:spPr/>
      <dgm:t>
        <a:bodyPr/>
        <a:lstStyle/>
        <a:p>
          <a:endParaRPr lang="es-ES"/>
        </a:p>
      </dgm:t>
    </dgm:pt>
    <dgm:pt modelId="{7B26D487-2333-4321-89BB-F4B4278D34FA}">
      <dgm:prSet phldrT="[Texto]"/>
      <dgm:spPr/>
      <dgm:t>
        <a:bodyPr/>
        <a:lstStyle/>
        <a:p>
          <a:r>
            <a:rPr lang="es-ES" dirty="0"/>
            <a:t>Cuantía: 100% de la BR de contingencias comunes.</a:t>
          </a:r>
        </a:p>
      </dgm:t>
    </dgm:pt>
    <dgm:pt modelId="{9F7877AF-C950-45D1-95EB-21B4FCFC23CC}" type="parTrans" cxnId="{0CBE4C28-119C-4CD9-B4F7-940FC758C8D2}">
      <dgm:prSet/>
      <dgm:spPr/>
      <dgm:t>
        <a:bodyPr/>
        <a:lstStyle/>
        <a:p>
          <a:endParaRPr lang="es-ES"/>
        </a:p>
      </dgm:t>
    </dgm:pt>
    <dgm:pt modelId="{D9F2AE40-D3ED-47A3-8999-47C6749CFCEC}" type="sibTrans" cxnId="{0CBE4C28-119C-4CD9-B4F7-940FC758C8D2}">
      <dgm:prSet/>
      <dgm:spPr/>
      <dgm:t>
        <a:bodyPr/>
        <a:lstStyle/>
        <a:p>
          <a:endParaRPr lang="es-ES"/>
        </a:p>
      </dgm:t>
    </dgm:pt>
    <dgm:pt modelId="{59EA6935-AEFA-425B-AFF9-C0570592E411}">
      <dgm:prSet phldrT="[Texto]"/>
      <dgm:spPr/>
      <dgm:t>
        <a:bodyPr/>
        <a:lstStyle/>
        <a:p>
          <a:r>
            <a:rPr lang="es-ES" dirty="0"/>
            <a:t>&lt; de 21 años: No se exige periodo de cotización</a:t>
          </a:r>
        </a:p>
      </dgm:t>
    </dgm:pt>
    <dgm:pt modelId="{9CA9D225-6A2F-4DC7-9587-F7453B022CC5}" type="parTrans" cxnId="{C95FC541-CD6D-4812-A979-9E8433073385}">
      <dgm:prSet/>
      <dgm:spPr/>
      <dgm:t>
        <a:bodyPr/>
        <a:lstStyle/>
        <a:p>
          <a:endParaRPr lang="es-ES"/>
        </a:p>
      </dgm:t>
    </dgm:pt>
    <dgm:pt modelId="{17FDD91A-8742-45FD-AF63-35B1430DF7A1}" type="sibTrans" cxnId="{C95FC541-CD6D-4812-A979-9E8433073385}">
      <dgm:prSet/>
      <dgm:spPr/>
      <dgm:t>
        <a:bodyPr/>
        <a:lstStyle/>
        <a:p>
          <a:endParaRPr lang="es-ES"/>
        </a:p>
      </dgm:t>
    </dgm:pt>
    <dgm:pt modelId="{8D3B859A-B489-4CB0-AE14-40A102863098}">
      <dgm:prSet phldrT="[Texto]"/>
      <dgm:spPr/>
      <dgm:t>
        <a:bodyPr/>
        <a:lstStyle/>
        <a:p>
          <a:r>
            <a:rPr lang="es-ES" dirty="0"/>
            <a:t>Entre 21 y 26 años: 90 días en los últimos 7 años o 180 días en toda la vida laboral</a:t>
          </a:r>
        </a:p>
      </dgm:t>
    </dgm:pt>
    <dgm:pt modelId="{C16F51E3-0F09-4F08-A6CE-EBB7F06AA1AA}" type="parTrans" cxnId="{7D66DC5A-51F4-4FEA-BA7A-477E16983659}">
      <dgm:prSet/>
      <dgm:spPr/>
      <dgm:t>
        <a:bodyPr/>
        <a:lstStyle/>
        <a:p>
          <a:endParaRPr lang="es-ES"/>
        </a:p>
      </dgm:t>
    </dgm:pt>
    <dgm:pt modelId="{3FFCDA7E-7578-48FF-8869-8C8F1AFFFAC3}" type="sibTrans" cxnId="{7D66DC5A-51F4-4FEA-BA7A-477E16983659}">
      <dgm:prSet/>
      <dgm:spPr/>
      <dgm:t>
        <a:bodyPr/>
        <a:lstStyle/>
        <a:p>
          <a:endParaRPr lang="es-ES"/>
        </a:p>
      </dgm:t>
    </dgm:pt>
    <dgm:pt modelId="{E195F1EE-6357-4212-AFEB-71869FEB31C7}">
      <dgm:prSet phldrT="[Texto]"/>
      <dgm:spPr/>
      <dgm:t>
        <a:bodyPr/>
        <a:lstStyle/>
        <a:p>
          <a:r>
            <a:rPr lang="es-ES" dirty="0"/>
            <a:t>Se requiere haber cotizado (madre):</a:t>
          </a:r>
        </a:p>
      </dgm:t>
    </dgm:pt>
    <dgm:pt modelId="{B8BAEC04-D468-4C67-9935-11CCBA81E42B}" type="parTrans" cxnId="{DD058430-C81E-4A29-B465-4E1667202B31}">
      <dgm:prSet/>
      <dgm:spPr/>
      <dgm:t>
        <a:bodyPr/>
        <a:lstStyle/>
        <a:p>
          <a:endParaRPr lang="es-ES"/>
        </a:p>
      </dgm:t>
    </dgm:pt>
    <dgm:pt modelId="{76889598-24CD-4F52-948E-4AF4DF973AAA}" type="sibTrans" cxnId="{DD058430-C81E-4A29-B465-4E1667202B31}">
      <dgm:prSet/>
      <dgm:spPr/>
      <dgm:t>
        <a:bodyPr/>
        <a:lstStyle/>
        <a:p>
          <a:endParaRPr lang="es-ES"/>
        </a:p>
      </dgm:t>
    </dgm:pt>
    <dgm:pt modelId="{6754E767-6934-410C-9B81-A6577A7CEC53}">
      <dgm:prSet phldrT="[Texto]"/>
      <dgm:spPr/>
      <dgm:t>
        <a:bodyPr/>
        <a:lstStyle/>
        <a:p>
          <a:r>
            <a:rPr lang="es-ES" dirty="0"/>
            <a:t>Afiliados y en alta: Estar trabajando.</a:t>
          </a:r>
        </a:p>
      </dgm:t>
    </dgm:pt>
    <dgm:pt modelId="{B630B6FA-7ABD-4C31-BC3D-453981C2A1A2}" type="parTrans" cxnId="{D0F7F938-23F4-4359-898D-AA7FBBCC324F}">
      <dgm:prSet/>
      <dgm:spPr/>
      <dgm:t>
        <a:bodyPr/>
        <a:lstStyle/>
        <a:p>
          <a:endParaRPr lang="es-ES"/>
        </a:p>
      </dgm:t>
    </dgm:pt>
    <dgm:pt modelId="{BAEAA89C-BB3B-4850-8A99-8622DEF19FDB}" type="sibTrans" cxnId="{D0F7F938-23F4-4359-898D-AA7FBBCC324F}">
      <dgm:prSet/>
      <dgm:spPr/>
      <dgm:t>
        <a:bodyPr/>
        <a:lstStyle/>
        <a:p>
          <a:endParaRPr lang="es-ES"/>
        </a:p>
      </dgm:t>
    </dgm:pt>
    <dgm:pt modelId="{2AB7AF52-F137-4E91-8465-B368E85FCEF3}">
      <dgm:prSet phldrT="[Texto]"/>
      <dgm:spPr/>
      <dgm:t>
        <a:bodyPr/>
        <a:lstStyle/>
        <a:p>
          <a:r>
            <a:rPr lang="es-ES" dirty="0"/>
            <a:t>180 días en los últimos 7 años o 360 días totales de vida laboral</a:t>
          </a:r>
        </a:p>
      </dgm:t>
    </dgm:pt>
    <dgm:pt modelId="{33884ACC-DB59-4BAC-9EBB-3B2EF88AEB91}" type="parTrans" cxnId="{B36B14E6-6DDA-4C43-83B9-137E4CD3318F}">
      <dgm:prSet/>
      <dgm:spPr/>
      <dgm:t>
        <a:bodyPr/>
        <a:lstStyle/>
        <a:p>
          <a:endParaRPr lang="es-ES"/>
        </a:p>
      </dgm:t>
    </dgm:pt>
    <dgm:pt modelId="{643A043D-4C96-425C-AEC0-6E84E828DAF1}" type="sibTrans" cxnId="{B36B14E6-6DDA-4C43-83B9-137E4CD3318F}">
      <dgm:prSet/>
      <dgm:spPr/>
      <dgm:t>
        <a:bodyPr/>
        <a:lstStyle/>
        <a:p>
          <a:endParaRPr lang="es-ES"/>
        </a:p>
      </dgm:t>
    </dgm:pt>
    <dgm:pt modelId="{7979A4A5-7A27-4278-993A-5E45E0C9994D}">
      <dgm:prSet phldrT="[Texto]"/>
      <dgm:spPr/>
      <dgm:t>
        <a:bodyPr/>
        <a:lstStyle/>
        <a:p>
          <a:r>
            <a:rPr lang="es-ES" dirty="0"/>
            <a:t>Se requiere haber cotizado (padre):</a:t>
          </a:r>
        </a:p>
      </dgm:t>
    </dgm:pt>
    <dgm:pt modelId="{DA850D1F-FA93-4179-8C11-0EA7AE7523C9}" type="parTrans" cxnId="{CC8605AF-8A79-45BC-BA07-6754E91CBF20}">
      <dgm:prSet/>
      <dgm:spPr/>
      <dgm:t>
        <a:bodyPr/>
        <a:lstStyle/>
        <a:p>
          <a:endParaRPr lang="es-ES"/>
        </a:p>
      </dgm:t>
    </dgm:pt>
    <dgm:pt modelId="{7FCF677A-2762-4971-B0DB-3B5F0A16A94A}" type="sibTrans" cxnId="{CC8605AF-8A79-45BC-BA07-6754E91CBF20}">
      <dgm:prSet/>
      <dgm:spPr/>
      <dgm:t>
        <a:bodyPr/>
        <a:lstStyle/>
        <a:p>
          <a:endParaRPr lang="es-ES"/>
        </a:p>
      </dgm:t>
    </dgm:pt>
    <dgm:pt modelId="{ACAE6993-9BB9-44D3-8317-6C572A75F8CA}">
      <dgm:prSet phldrT="[Texto]"/>
      <dgm:spPr/>
      <dgm:t>
        <a:bodyPr/>
        <a:lstStyle/>
        <a:p>
          <a:r>
            <a:rPr lang="es-ES"/>
            <a:t>&gt; 26 años: 180 días en los últimos 7 años o 360 días totales de vida laboral</a:t>
          </a:r>
          <a:endParaRPr lang="es-ES" dirty="0"/>
        </a:p>
      </dgm:t>
    </dgm:pt>
    <dgm:pt modelId="{54592B93-389C-40D4-BF7D-C91E0E816FB4}" type="parTrans" cxnId="{9F6E507E-854B-46A1-8BE9-1E8B73A1086A}">
      <dgm:prSet/>
      <dgm:spPr/>
      <dgm:t>
        <a:bodyPr/>
        <a:lstStyle/>
        <a:p>
          <a:endParaRPr lang="es-ES"/>
        </a:p>
      </dgm:t>
    </dgm:pt>
    <dgm:pt modelId="{87D64CCC-8812-4528-A08C-A1FA3F4BA26F}" type="sibTrans" cxnId="{9F6E507E-854B-46A1-8BE9-1E8B73A1086A}">
      <dgm:prSet/>
      <dgm:spPr/>
      <dgm:t>
        <a:bodyPr/>
        <a:lstStyle/>
        <a:p>
          <a:endParaRPr lang="es-ES"/>
        </a:p>
      </dgm:t>
    </dgm:pt>
    <dgm:pt modelId="{D5AAECD9-9795-4A40-AB24-45DA3DB863B9}" type="pres">
      <dgm:prSet presAssocID="{4D6CDA0D-6CD5-4AEA-8E87-E7ABF7C29153}" presName="diagram" presStyleCnt="0">
        <dgm:presLayoutVars>
          <dgm:chPref val="1"/>
          <dgm:dir/>
          <dgm:animOne val="branch"/>
          <dgm:animLvl val="lvl"/>
          <dgm:resizeHandles val="exact"/>
        </dgm:presLayoutVars>
      </dgm:prSet>
      <dgm:spPr/>
    </dgm:pt>
    <dgm:pt modelId="{53462015-7D1D-48F8-BD90-6694F1799DCE}" type="pres">
      <dgm:prSet presAssocID="{B9BC9FCC-1750-4308-AAE4-0D4D38658795}" presName="root1" presStyleCnt="0"/>
      <dgm:spPr/>
    </dgm:pt>
    <dgm:pt modelId="{576A5232-6986-4CB1-8361-1EFF9810E6AF}" type="pres">
      <dgm:prSet presAssocID="{B9BC9FCC-1750-4308-AAE4-0D4D38658795}" presName="LevelOneTextNode" presStyleLbl="node0" presStyleIdx="0" presStyleCnt="1">
        <dgm:presLayoutVars>
          <dgm:chPref val="3"/>
        </dgm:presLayoutVars>
      </dgm:prSet>
      <dgm:spPr/>
    </dgm:pt>
    <dgm:pt modelId="{0383B71C-93B3-4C7E-9AFE-A82891FD5483}" type="pres">
      <dgm:prSet presAssocID="{B9BC9FCC-1750-4308-AAE4-0D4D38658795}" presName="level2hierChild" presStyleCnt="0"/>
      <dgm:spPr/>
    </dgm:pt>
    <dgm:pt modelId="{F4D0E43A-8100-46B9-A68C-97D5E409F535}" type="pres">
      <dgm:prSet presAssocID="{B630B6FA-7ABD-4C31-BC3D-453981C2A1A2}" presName="conn2-1" presStyleLbl="parChTrans1D2" presStyleIdx="0" presStyleCnt="4"/>
      <dgm:spPr/>
    </dgm:pt>
    <dgm:pt modelId="{33EA23CC-283C-40BD-B80B-D5B3FE291C72}" type="pres">
      <dgm:prSet presAssocID="{B630B6FA-7ABD-4C31-BC3D-453981C2A1A2}" presName="connTx" presStyleLbl="parChTrans1D2" presStyleIdx="0" presStyleCnt="4"/>
      <dgm:spPr/>
    </dgm:pt>
    <dgm:pt modelId="{A5E067BF-701F-4E31-A148-CAA6555D0B4B}" type="pres">
      <dgm:prSet presAssocID="{6754E767-6934-410C-9B81-A6577A7CEC53}" presName="root2" presStyleCnt="0"/>
      <dgm:spPr/>
    </dgm:pt>
    <dgm:pt modelId="{32ACD719-6CF2-44C9-B4FB-9F29A89ABA58}" type="pres">
      <dgm:prSet presAssocID="{6754E767-6934-410C-9B81-A6577A7CEC53}" presName="LevelTwoTextNode" presStyleLbl="node2" presStyleIdx="0" presStyleCnt="4">
        <dgm:presLayoutVars>
          <dgm:chPref val="3"/>
        </dgm:presLayoutVars>
      </dgm:prSet>
      <dgm:spPr/>
    </dgm:pt>
    <dgm:pt modelId="{18B7E344-49B0-4F12-950C-A209B595D682}" type="pres">
      <dgm:prSet presAssocID="{6754E767-6934-410C-9B81-A6577A7CEC53}" presName="level3hierChild" presStyleCnt="0"/>
      <dgm:spPr/>
    </dgm:pt>
    <dgm:pt modelId="{97CDED87-3135-419A-B5A2-1547158D26F7}" type="pres">
      <dgm:prSet presAssocID="{9F7877AF-C950-45D1-95EB-21B4FCFC23CC}" presName="conn2-1" presStyleLbl="parChTrans1D2" presStyleIdx="1" presStyleCnt="4"/>
      <dgm:spPr/>
    </dgm:pt>
    <dgm:pt modelId="{71D95ADF-F4B2-487F-A1BE-B27CC5EE794A}" type="pres">
      <dgm:prSet presAssocID="{9F7877AF-C950-45D1-95EB-21B4FCFC23CC}" presName="connTx" presStyleLbl="parChTrans1D2" presStyleIdx="1" presStyleCnt="4"/>
      <dgm:spPr/>
    </dgm:pt>
    <dgm:pt modelId="{10AAEBD7-C876-4ACB-9219-F21B3552C5EF}" type="pres">
      <dgm:prSet presAssocID="{7B26D487-2333-4321-89BB-F4B4278D34FA}" presName="root2" presStyleCnt="0"/>
      <dgm:spPr/>
    </dgm:pt>
    <dgm:pt modelId="{7D852E1F-64A7-4E69-ABC7-46A709D86D32}" type="pres">
      <dgm:prSet presAssocID="{7B26D487-2333-4321-89BB-F4B4278D34FA}" presName="LevelTwoTextNode" presStyleLbl="node2" presStyleIdx="1" presStyleCnt="4">
        <dgm:presLayoutVars>
          <dgm:chPref val="3"/>
        </dgm:presLayoutVars>
      </dgm:prSet>
      <dgm:spPr/>
    </dgm:pt>
    <dgm:pt modelId="{F5855AF6-A876-4904-B449-C9FE6F09CC3C}" type="pres">
      <dgm:prSet presAssocID="{7B26D487-2333-4321-89BB-F4B4278D34FA}" presName="level3hierChild" presStyleCnt="0"/>
      <dgm:spPr/>
    </dgm:pt>
    <dgm:pt modelId="{C8A6A287-A081-44B3-B7E8-9514931738FC}" type="pres">
      <dgm:prSet presAssocID="{B8BAEC04-D468-4C67-9935-11CCBA81E42B}" presName="conn2-1" presStyleLbl="parChTrans1D2" presStyleIdx="2" presStyleCnt="4"/>
      <dgm:spPr/>
    </dgm:pt>
    <dgm:pt modelId="{03F79D7D-B85B-4B2D-A788-C12901E5B231}" type="pres">
      <dgm:prSet presAssocID="{B8BAEC04-D468-4C67-9935-11CCBA81E42B}" presName="connTx" presStyleLbl="parChTrans1D2" presStyleIdx="2" presStyleCnt="4"/>
      <dgm:spPr/>
    </dgm:pt>
    <dgm:pt modelId="{54E1DA13-EC42-45B0-9270-2653768FE048}" type="pres">
      <dgm:prSet presAssocID="{E195F1EE-6357-4212-AFEB-71869FEB31C7}" presName="root2" presStyleCnt="0"/>
      <dgm:spPr/>
    </dgm:pt>
    <dgm:pt modelId="{063B6582-1337-4B45-B6FA-29DEF0C8FD84}" type="pres">
      <dgm:prSet presAssocID="{E195F1EE-6357-4212-AFEB-71869FEB31C7}" presName="LevelTwoTextNode" presStyleLbl="node2" presStyleIdx="2" presStyleCnt="4">
        <dgm:presLayoutVars>
          <dgm:chPref val="3"/>
        </dgm:presLayoutVars>
      </dgm:prSet>
      <dgm:spPr/>
    </dgm:pt>
    <dgm:pt modelId="{0617A45E-6ED9-4FF5-B0BB-21AC3C17DE16}" type="pres">
      <dgm:prSet presAssocID="{E195F1EE-6357-4212-AFEB-71869FEB31C7}" presName="level3hierChild" presStyleCnt="0"/>
      <dgm:spPr/>
    </dgm:pt>
    <dgm:pt modelId="{5A54A810-EA22-4D4A-A334-033FEEFA163E}" type="pres">
      <dgm:prSet presAssocID="{9CA9D225-6A2F-4DC7-9587-F7453B022CC5}" presName="conn2-1" presStyleLbl="parChTrans1D3" presStyleIdx="0" presStyleCnt="4"/>
      <dgm:spPr/>
    </dgm:pt>
    <dgm:pt modelId="{E515E085-C171-467F-BC5C-D24D84853BAE}" type="pres">
      <dgm:prSet presAssocID="{9CA9D225-6A2F-4DC7-9587-F7453B022CC5}" presName="connTx" presStyleLbl="parChTrans1D3" presStyleIdx="0" presStyleCnt="4"/>
      <dgm:spPr/>
    </dgm:pt>
    <dgm:pt modelId="{FF0ABB00-5C5C-4253-AF39-3DE75253ED70}" type="pres">
      <dgm:prSet presAssocID="{59EA6935-AEFA-425B-AFF9-C0570592E411}" presName="root2" presStyleCnt="0"/>
      <dgm:spPr/>
    </dgm:pt>
    <dgm:pt modelId="{7CE2BC09-7F81-4EED-B613-80298AFF3819}" type="pres">
      <dgm:prSet presAssocID="{59EA6935-AEFA-425B-AFF9-C0570592E411}" presName="LevelTwoTextNode" presStyleLbl="node3" presStyleIdx="0" presStyleCnt="4">
        <dgm:presLayoutVars>
          <dgm:chPref val="3"/>
        </dgm:presLayoutVars>
      </dgm:prSet>
      <dgm:spPr/>
    </dgm:pt>
    <dgm:pt modelId="{16E88358-D536-4F4E-BB18-2212F4E5BEFD}" type="pres">
      <dgm:prSet presAssocID="{59EA6935-AEFA-425B-AFF9-C0570592E411}" presName="level3hierChild" presStyleCnt="0"/>
      <dgm:spPr/>
    </dgm:pt>
    <dgm:pt modelId="{B1E341D3-EDCF-4A70-AFBA-BB524B759C59}" type="pres">
      <dgm:prSet presAssocID="{C16F51E3-0F09-4F08-A6CE-EBB7F06AA1AA}" presName="conn2-1" presStyleLbl="parChTrans1D3" presStyleIdx="1" presStyleCnt="4"/>
      <dgm:spPr/>
    </dgm:pt>
    <dgm:pt modelId="{5EAF436A-4599-4FFC-9FFE-96FB3DDDCF3E}" type="pres">
      <dgm:prSet presAssocID="{C16F51E3-0F09-4F08-A6CE-EBB7F06AA1AA}" presName="connTx" presStyleLbl="parChTrans1D3" presStyleIdx="1" presStyleCnt="4"/>
      <dgm:spPr/>
    </dgm:pt>
    <dgm:pt modelId="{7FA674E4-4923-4A2C-9DDF-532570C2B0A6}" type="pres">
      <dgm:prSet presAssocID="{8D3B859A-B489-4CB0-AE14-40A102863098}" presName="root2" presStyleCnt="0"/>
      <dgm:spPr/>
    </dgm:pt>
    <dgm:pt modelId="{97C0323E-F03B-4C45-A7E3-E1A63F476BE5}" type="pres">
      <dgm:prSet presAssocID="{8D3B859A-B489-4CB0-AE14-40A102863098}" presName="LevelTwoTextNode" presStyleLbl="node3" presStyleIdx="1" presStyleCnt="4">
        <dgm:presLayoutVars>
          <dgm:chPref val="3"/>
        </dgm:presLayoutVars>
      </dgm:prSet>
      <dgm:spPr/>
    </dgm:pt>
    <dgm:pt modelId="{B1712C88-8682-421D-A71C-0F7306CD5FEA}" type="pres">
      <dgm:prSet presAssocID="{8D3B859A-B489-4CB0-AE14-40A102863098}" presName="level3hierChild" presStyleCnt="0"/>
      <dgm:spPr/>
    </dgm:pt>
    <dgm:pt modelId="{7F822360-A48E-4DBD-8989-EEA0AABD1C1B}" type="pres">
      <dgm:prSet presAssocID="{54592B93-389C-40D4-BF7D-C91E0E816FB4}" presName="conn2-1" presStyleLbl="parChTrans1D3" presStyleIdx="2" presStyleCnt="4"/>
      <dgm:spPr/>
    </dgm:pt>
    <dgm:pt modelId="{6DF11C3D-9908-4FE0-A51F-E9A2AD99ABCD}" type="pres">
      <dgm:prSet presAssocID="{54592B93-389C-40D4-BF7D-C91E0E816FB4}" presName="connTx" presStyleLbl="parChTrans1D3" presStyleIdx="2" presStyleCnt="4"/>
      <dgm:spPr/>
    </dgm:pt>
    <dgm:pt modelId="{9C54AF85-7C66-4556-B0C8-7926E160838E}" type="pres">
      <dgm:prSet presAssocID="{ACAE6993-9BB9-44D3-8317-6C572A75F8CA}" presName="root2" presStyleCnt="0"/>
      <dgm:spPr/>
    </dgm:pt>
    <dgm:pt modelId="{17C9D188-0500-45F2-86C9-9851ACF59A28}" type="pres">
      <dgm:prSet presAssocID="{ACAE6993-9BB9-44D3-8317-6C572A75F8CA}" presName="LevelTwoTextNode" presStyleLbl="node3" presStyleIdx="2" presStyleCnt="4">
        <dgm:presLayoutVars>
          <dgm:chPref val="3"/>
        </dgm:presLayoutVars>
      </dgm:prSet>
      <dgm:spPr/>
    </dgm:pt>
    <dgm:pt modelId="{7EB6F3A5-7629-472D-A828-8BD0BCCBF390}" type="pres">
      <dgm:prSet presAssocID="{ACAE6993-9BB9-44D3-8317-6C572A75F8CA}" presName="level3hierChild" presStyleCnt="0"/>
      <dgm:spPr/>
    </dgm:pt>
    <dgm:pt modelId="{0BC9D719-E01D-4767-94F0-986B165A9221}" type="pres">
      <dgm:prSet presAssocID="{DA850D1F-FA93-4179-8C11-0EA7AE7523C9}" presName="conn2-1" presStyleLbl="parChTrans1D2" presStyleIdx="3" presStyleCnt="4"/>
      <dgm:spPr/>
    </dgm:pt>
    <dgm:pt modelId="{A5A1C7F1-5078-4A92-8212-CD2FFCF587D1}" type="pres">
      <dgm:prSet presAssocID="{DA850D1F-FA93-4179-8C11-0EA7AE7523C9}" presName="connTx" presStyleLbl="parChTrans1D2" presStyleIdx="3" presStyleCnt="4"/>
      <dgm:spPr/>
    </dgm:pt>
    <dgm:pt modelId="{AC2BE6A2-5A5B-46DB-B746-64FC8A03681A}" type="pres">
      <dgm:prSet presAssocID="{7979A4A5-7A27-4278-993A-5E45E0C9994D}" presName="root2" presStyleCnt="0"/>
      <dgm:spPr/>
    </dgm:pt>
    <dgm:pt modelId="{26766F50-D3BE-4663-BDF0-3039B814596F}" type="pres">
      <dgm:prSet presAssocID="{7979A4A5-7A27-4278-993A-5E45E0C9994D}" presName="LevelTwoTextNode" presStyleLbl="node2" presStyleIdx="3" presStyleCnt="4">
        <dgm:presLayoutVars>
          <dgm:chPref val="3"/>
        </dgm:presLayoutVars>
      </dgm:prSet>
      <dgm:spPr/>
    </dgm:pt>
    <dgm:pt modelId="{4A112068-FC65-4273-B02F-7EBE1B1A20C4}" type="pres">
      <dgm:prSet presAssocID="{7979A4A5-7A27-4278-993A-5E45E0C9994D}" presName="level3hierChild" presStyleCnt="0"/>
      <dgm:spPr/>
    </dgm:pt>
    <dgm:pt modelId="{9E277A54-CE5C-4C23-BAC3-96DBFAA639BB}" type="pres">
      <dgm:prSet presAssocID="{33884ACC-DB59-4BAC-9EBB-3B2EF88AEB91}" presName="conn2-1" presStyleLbl="parChTrans1D3" presStyleIdx="3" presStyleCnt="4"/>
      <dgm:spPr/>
    </dgm:pt>
    <dgm:pt modelId="{4460CE41-C975-475F-A07C-63CD0ACBD9D6}" type="pres">
      <dgm:prSet presAssocID="{33884ACC-DB59-4BAC-9EBB-3B2EF88AEB91}" presName="connTx" presStyleLbl="parChTrans1D3" presStyleIdx="3" presStyleCnt="4"/>
      <dgm:spPr/>
    </dgm:pt>
    <dgm:pt modelId="{CEE224DC-C54F-4C50-B699-86A32E12AB17}" type="pres">
      <dgm:prSet presAssocID="{2AB7AF52-F137-4E91-8465-B368E85FCEF3}" presName="root2" presStyleCnt="0"/>
      <dgm:spPr/>
    </dgm:pt>
    <dgm:pt modelId="{11877F2E-87D8-408D-8DC4-B54CFA34D09F}" type="pres">
      <dgm:prSet presAssocID="{2AB7AF52-F137-4E91-8465-B368E85FCEF3}" presName="LevelTwoTextNode" presStyleLbl="node3" presStyleIdx="3" presStyleCnt="4">
        <dgm:presLayoutVars>
          <dgm:chPref val="3"/>
        </dgm:presLayoutVars>
      </dgm:prSet>
      <dgm:spPr/>
    </dgm:pt>
    <dgm:pt modelId="{6B91A58C-78B8-47BB-B68D-8F8BD441B1C3}" type="pres">
      <dgm:prSet presAssocID="{2AB7AF52-F137-4E91-8465-B368E85FCEF3}" presName="level3hierChild" presStyleCnt="0"/>
      <dgm:spPr/>
    </dgm:pt>
  </dgm:ptLst>
  <dgm:cxnLst>
    <dgm:cxn modelId="{09FC0E17-214A-4C5A-9ED9-9118F99168A0}" type="presOf" srcId="{DA850D1F-FA93-4179-8C11-0EA7AE7523C9}" destId="{A5A1C7F1-5078-4A92-8212-CD2FFCF587D1}" srcOrd="1" destOrd="0" presId="urn:microsoft.com/office/officeart/2005/8/layout/hierarchy2"/>
    <dgm:cxn modelId="{A400901A-5544-4BAF-BD3E-F43019BDBA92}" type="presOf" srcId="{33884ACC-DB59-4BAC-9EBB-3B2EF88AEB91}" destId="{9E277A54-CE5C-4C23-BAC3-96DBFAA639BB}" srcOrd="0" destOrd="0" presId="urn:microsoft.com/office/officeart/2005/8/layout/hierarchy2"/>
    <dgm:cxn modelId="{F7C90E1B-CB56-4B79-A28B-D3A687FB6AD2}" type="presOf" srcId="{4D6CDA0D-6CD5-4AEA-8E87-E7ABF7C29153}" destId="{D5AAECD9-9795-4A40-AB24-45DA3DB863B9}" srcOrd="0" destOrd="0" presId="urn:microsoft.com/office/officeart/2005/8/layout/hierarchy2"/>
    <dgm:cxn modelId="{B73F2E1B-5E3A-484E-A364-4AE3C1ECF548}" type="presOf" srcId="{59EA6935-AEFA-425B-AFF9-C0570592E411}" destId="{7CE2BC09-7F81-4EED-B613-80298AFF3819}" srcOrd="0" destOrd="0" presId="urn:microsoft.com/office/officeart/2005/8/layout/hierarchy2"/>
    <dgm:cxn modelId="{903C4523-C5E8-4DDC-84D6-B9B309910C34}" type="presOf" srcId="{9F7877AF-C950-45D1-95EB-21B4FCFC23CC}" destId="{97CDED87-3135-419A-B5A2-1547158D26F7}" srcOrd="0" destOrd="0" presId="urn:microsoft.com/office/officeart/2005/8/layout/hierarchy2"/>
    <dgm:cxn modelId="{A2110727-E035-4EF7-BB4E-D36E374572E0}" type="presOf" srcId="{54592B93-389C-40D4-BF7D-C91E0E816FB4}" destId="{7F822360-A48E-4DBD-8989-EEA0AABD1C1B}" srcOrd="0" destOrd="0" presId="urn:microsoft.com/office/officeart/2005/8/layout/hierarchy2"/>
    <dgm:cxn modelId="{0CBE4C28-119C-4CD9-B4F7-940FC758C8D2}" srcId="{B9BC9FCC-1750-4308-AAE4-0D4D38658795}" destId="{7B26D487-2333-4321-89BB-F4B4278D34FA}" srcOrd="1" destOrd="0" parTransId="{9F7877AF-C950-45D1-95EB-21B4FCFC23CC}" sibTransId="{D9F2AE40-D3ED-47A3-8999-47C6749CFCEC}"/>
    <dgm:cxn modelId="{99B6E92B-88B1-41FD-A80C-D111DD4E8034}" type="presOf" srcId="{E195F1EE-6357-4212-AFEB-71869FEB31C7}" destId="{063B6582-1337-4B45-B6FA-29DEF0C8FD84}" srcOrd="0" destOrd="0" presId="urn:microsoft.com/office/officeart/2005/8/layout/hierarchy2"/>
    <dgm:cxn modelId="{DD058430-C81E-4A29-B465-4E1667202B31}" srcId="{B9BC9FCC-1750-4308-AAE4-0D4D38658795}" destId="{E195F1EE-6357-4212-AFEB-71869FEB31C7}" srcOrd="2" destOrd="0" parTransId="{B8BAEC04-D468-4C67-9935-11CCBA81E42B}" sibTransId="{76889598-24CD-4F52-948E-4AF4DF973AAA}"/>
    <dgm:cxn modelId="{54EB8E38-B98F-429B-A10C-EF9F25757C68}" type="presOf" srcId="{9F7877AF-C950-45D1-95EB-21B4FCFC23CC}" destId="{71D95ADF-F4B2-487F-A1BE-B27CC5EE794A}" srcOrd="1" destOrd="0" presId="urn:microsoft.com/office/officeart/2005/8/layout/hierarchy2"/>
    <dgm:cxn modelId="{D0F7F938-23F4-4359-898D-AA7FBBCC324F}" srcId="{B9BC9FCC-1750-4308-AAE4-0D4D38658795}" destId="{6754E767-6934-410C-9B81-A6577A7CEC53}" srcOrd="0" destOrd="0" parTransId="{B630B6FA-7ABD-4C31-BC3D-453981C2A1A2}" sibTransId="{BAEAA89C-BB3B-4850-8A99-8622DEF19FDB}"/>
    <dgm:cxn modelId="{85BF533F-B437-4A65-88E2-1984D3C473F4}" type="presOf" srcId="{B9BC9FCC-1750-4308-AAE4-0D4D38658795}" destId="{576A5232-6986-4CB1-8361-1EFF9810E6AF}" srcOrd="0" destOrd="0" presId="urn:microsoft.com/office/officeart/2005/8/layout/hierarchy2"/>
    <dgm:cxn modelId="{C95FC541-CD6D-4812-A979-9E8433073385}" srcId="{E195F1EE-6357-4212-AFEB-71869FEB31C7}" destId="{59EA6935-AEFA-425B-AFF9-C0570592E411}" srcOrd="0" destOrd="0" parTransId="{9CA9D225-6A2F-4DC7-9587-F7453B022CC5}" sibTransId="{17FDD91A-8742-45FD-AF63-35B1430DF7A1}"/>
    <dgm:cxn modelId="{0B40D049-D458-4166-929F-45DFC46D90A1}" srcId="{4D6CDA0D-6CD5-4AEA-8E87-E7ABF7C29153}" destId="{B9BC9FCC-1750-4308-AAE4-0D4D38658795}" srcOrd="0" destOrd="0" parTransId="{4A36B021-14A4-441E-B5B8-16A06A7C4CAC}" sibTransId="{AE6C70C0-75C1-4265-AB08-8F3861EB4D8F}"/>
    <dgm:cxn modelId="{5BADF651-0855-477B-8613-D4191B72C5B2}" type="presOf" srcId="{33884ACC-DB59-4BAC-9EBB-3B2EF88AEB91}" destId="{4460CE41-C975-475F-A07C-63CD0ACBD9D6}" srcOrd="1" destOrd="0" presId="urn:microsoft.com/office/officeart/2005/8/layout/hierarchy2"/>
    <dgm:cxn modelId="{77348E72-7967-416E-B681-9E1671268BDC}" type="presOf" srcId="{9CA9D225-6A2F-4DC7-9587-F7453B022CC5}" destId="{E515E085-C171-467F-BC5C-D24D84853BAE}" srcOrd="1" destOrd="0" presId="urn:microsoft.com/office/officeart/2005/8/layout/hierarchy2"/>
    <dgm:cxn modelId="{A1BD7153-44E4-4C79-A844-D73AD81BB923}" type="presOf" srcId="{2AB7AF52-F137-4E91-8465-B368E85FCEF3}" destId="{11877F2E-87D8-408D-8DC4-B54CFA34D09F}" srcOrd="0" destOrd="0" presId="urn:microsoft.com/office/officeart/2005/8/layout/hierarchy2"/>
    <dgm:cxn modelId="{FBC33654-CBA4-423F-9A23-2D9E6145C167}" type="presOf" srcId="{8D3B859A-B489-4CB0-AE14-40A102863098}" destId="{97C0323E-F03B-4C45-A7E3-E1A63F476BE5}" srcOrd="0" destOrd="0" presId="urn:microsoft.com/office/officeart/2005/8/layout/hierarchy2"/>
    <dgm:cxn modelId="{7D66DC5A-51F4-4FEA-BA7A-477E16983659}" srcId="{E195F1EE-6357-4212-AFEB-71869FEB31C7}" destId="{8D3B859A-B489-4CB0-AE14-40A102863098}" srcOrd="1" destOrd="0" parTransId="{C16F51E3-0F09-4F08-A6CE-EBB7F06AA1AA}" sibTransId="{3FFCDA7E-7578-48FF-8869-8C8F1AFFFAC3}"/>
    <dgm:cxn modelId="{9F6E507E-854B-46A1-8BE9-1E8B73A1086A}" srcId="{E195F1EE-6357-4212-AFEB-71869FEB31C7}" destId="{ACAE6993-9BB9-44D3-8317-6C572A75F8CA}" srcOrd="2" destOrd="0" parTransId="{54592B93-389C-40D4-BF7D-C91E0E816FB4}" sibTransId="{87D64CCC-8812-4528-A08C-A1FA3F4BA26F}"/>
    <dgm:cxn modelId="{812B5F88-C160-49A8-959A-91078F81F16C}" type="presOf" srcId="{7979A4A5-7A27-4278-993A-5E45E0C9994D}" destId="{26766F50-D3BE-4663-BDF0-3039B814596F}" srcOrd="0" destOrd="0" presId="urn:microsoft.com/office/officeart/2005/8/layout/hierarchy2"/>
    <dgm:cxn modelId="{BEDF498D-1AF7-4CF6-AD88-6CD35699962E}" type="presOf" srcId="{7B26D487-2333-4321-89BB-F4B4278D34FA}" destId="{7D852E1F-64A7-4E69-ABC7-46A709D86D32}" srcOrd="0" destOrd="0" presId="urn:microsoft.com/office/officeart/2005/8/layout/hierarchy2"/>
    <dgm:cxn modelId="{7ABCD98F-6635-4460-A743-D54441AD843C}" type="presOf" srcId="{DA850D1F-FA93-4179-8C11-0EA7AE7523C9}" destId="{0BC9D719-E01D-4767-94F0-986B165A9221}" srcOrd="0" destOrd="0" presId="urn:microsoft.com/office/officeart/2005/8/layout/hierarchy2"/>
    <dgm:cxn modelId="{FF9FF890-996B-484B-AF15-DD86A9F0228A}" type="presOf" srcId="{B8BAEC04-D468-4C67-9935-11CCBA81E42B}" destId="{C8A6A287-A081-44B3-B7E8-9514931738FC}" srcOrd="0" destOrd="0" presId="urn:microsoft.com/office/officeart/2005/8/layout/hierarchy2"/>
    <dgm:cxn modelId="{6142CA9F-8082-4263-8656-F9142362ABE4}" type="presOf" srcId="{B630B6FA-7ABD-4C31-BC3D-453981C2A1A2}" destId="{33EA23CC-283C-40BD-B80B-D5B3FE291C72}" srcOrd="1" destOrd="0" presId="urn:microsoft.com/office/officeart/2005/8/layout/hierarchy2"/>
    <dgm:cxn modelId="{66F79EAA-8F59-4EE2-AA42-A734D0B87E27}" type="presOf" srcId="{C16F51E3-0F09-4F08-A6CE-EBB7F06AA1AA}" destId="{5EAF436A-4599-4FFC-9FFE-96FB3DDDCF3E}" srcOrd="1" destOrd="0" presId="urn:microsoft.com/office/officeart/2005/8/layout/hierarchy2"/>
    <dgm:cxn modelId="{D368EDAC-DA71-499C-B6B4-C14AEEA1AEFB}" type="presOf" srcId="{B8BAEC04-D468-4C67-9935-11CCBA81E42B}" destId="{03F79D7D-B85B-4B2D-A788-C12901E5B231}" srcOrd="1" destOrd="0" presId="urn:microsoft.com/office/officeart/2005/8/layout/hierarchy2"/>
    <dgm:cxn modelId="{CC8605AF-8A79-45BC-BA07-6754E91CBF20}" srcId="{B9BC9FCC-1750-4308-AAE4-0D4D38658795}" destId="{7979A4A5-7A27-4278-993A-5E45E0C9994D}" srcOrd="3" destOrd="0" parTransId="{DA850D1F-FA93-4179-8C11-0EA7AE7523C9}" sibTransId="{7FCF677A-2762-4971-B0DB-3B5F0A16A94A}"/>
    <dgm:cxn modelId="{01ED20C3-4D57-40D3-A228-27D98F86B6F2}" type="presOf" srcId="{9CA9D225-6A2F-4DC7-9587-F7453B022CC5}" destId="{5A54A810-EA22-4D4A-A334-033FEEFA163E}" srcOrd="0" destOrd="0" presId="urn:microsoft.com/office/officeart/2005/8/layout/hierarchy2"/>
    <dgm:cxn modelId="{18EFF6D7-0828-4CA4-ADB3-2BD5B37FCA5E}" type="presOf" srcId="{6754E767-6934-410C-9B81-A6577A7CEC53}" destId="{32ACD719-6CF2-44C9-B4FB-9F29A89ABA58}" srcOrd="0" destOrd="0" presId="urn:microsoft.com/office/officeart/2005/8/layout/hierarchy2"/>
    <dgm:cxn modelId="{3D442DD8-ECCA-462F-9ECF-81561EB9477A}" type="presOf" srcId="{54592B93-389C-40D4-BF7D-C91E0E816FB4}" destId="{6DF11C3D-9908-4FE0-A51F-E9A2AD99ABCD}" srcOrd="1" destOrd="0" presId="urn:microsoft.com/office/officeart/2005/8/layout/hierarchy2"/>
    <dgm:cxn modelId="{C1E283DE-F821-4DA1-9CC4-D3F63F77B89C}" type="presOf" srcId="{C16F51E3-0F09-4F08-A6CE-EBB7F06AA1AA}" destId="{B1E341D3-EDCF-4A70-AFBA-BB524B759C59}" srcOrd="0" destOrd="0" presId="urn:microsoft.com/office/officeart/2005/8/layout/hierarchy2"/>
    <dgm:cxn modelId="{B36B14E6-6DDA-4C43-83B9-137E4CD3318F}" srcId="{7979A4A5-7A27-4278-993A-5E45E0C9994D}" destId="{2AB7AF52-F137-4E91-8465-B368E85FCEF3}" srcOrd="0" destOrd="0" parTransId="{33884ACC-DB59-4BAC-9EBB-3B2EF88AEB91}" sibTransId="{643A043D-4C96-425C-AEC0-6E84E828DAF1}"/>
    <dgm:cxn modelId="{C2817EF3-8165-4DAD-A866-A6BC1F08714A}" type="presOf" srcId="{B630B6FA-7ABD-4C31-BC3D-453981C2A1A2}" destId="{F4D0E43A-8100-46B9-A68C-97D5E409F535}" srcOrd="0" destOrd="0" presId="urn:microsoft.com/office/officeart/2005/8/layout/hierarchy2"/>
    <dgm:cxn modelId="{101024FB-26B8-4B28-BE8F-0B6CBD40AF8D}" type="presOf" srcId="{ACAE6993-9BB9-44D3-8317-6C572A75F8CA}" destId="{17C9D188-0500-45F2-86C9-9851ACF59A28}" srcOrd="0" destOrd="0" presId="urn:microsoft.com/office/officeart/2005/8/layout/hierarchy2"/>
    <dgm:cxn modelId="{9BA91684-1429-4188-B94E-78B468C8FC07}" type="presParOf" srcId="{D5AAECD9-9795-4A40-AB24-45DA3DB863B9}" destId="{53462015-7D1D-48F8-BD90-6694F1799DCE}" srcOrd="0" destOrd="0" presId="urn:microsoft.com/office/officeart/2005/8/layout/hierarchy2"/>
    <dgm:cxn modelId="{1E279D2B-DB92-4EC0-8DDE-C8A1B05BA1AD}" type="presParOf" srcId="{53462015-7D1D-48F8-BD90-6694F1799DCE}" destId="{576A5232-6986-4CB1-8361-1EFF9810E6AF}" srcOrd="0" destOrd="0" presId="urn:microsoft.com/office/officeart/2005/8/layout/hierarchy2"/>
    <dgm:cxn modelId="{033546D4-C187-4DC4-9E30-D5D38B254B2D}" type="presParOf" srcId="{53462015-7D1D-48F8-BD90-6694F1799DCE}" destId="{0383B71C-93B3-4C7E-9AFE-A82891FD5483}" srcOrd="1" destOrd="0" presId="urn:microsoft.com/office/officeart/2005/8/layout/hierarchy2"/>
    <dgm:cxn modelId="{A9F8091B-B2E7-44A8-8E20-34E2A61FFC1B}" type="presParOf" srcId="{0383B71C-93B3-4C7E-9AFE-A82891FD5483}" destId="{F4D0E43A-8100-46B9-A68C-97D5E409F535}" srcOrd="0" destOrd="0" presId="urn:microsoft.com/office/officeart/2005/8/layout/hierarchy2"/>
    <dgm:cxn modelId="{16967A30-CE2C-49F8-BABD-3B9586D51129}" type="presParOf" srcId="{F4D0E43A-8100-46B9-A68C-97D5E409F535}" destId="{33EA23CC-283C-40BD-B80B-D5B3FE291C72}" srcOrd="0" destOrd="0" presId="urn:microsoft.com/office/officeart/2005/8/layout/hierarchy2"/>
    <dgm:cxn modelId="{DE271780-84F4-4731-93B4-F3DD52634593}" type="presParOf" srcId="{0383B71C-93B3-4C7E-9AFE-A82891FD5483}" destId="{A5E067BF-701F-4E31-A148-CAA6555D0B4B}" srcOrd="1" destOrd="0" presId="urn:microsoft.com/office/officeart/2005/8/layout/hierarchy2"/>
    <dgm:cxn modelId="{6729854B-A0CA-4791-94DF-9DDD865825E8}" type="presParOf" srcId="{A5E067BF-701F-4E31-A148-CAA6555D0B4B}" destId="{32ACD719-6CF2-44C9-B4FB-9F29A89ABA58}" srcOrd="0" destOrd="0" presId="urn:microsoft.com/office/officeart/2005/8/layout/hierarchy2"/>
    <dgm:cxn modelId="{D165466D-5382-4340-87CA-9BD085421516}" type="presParOf" srcId="{A5E067BF-701F-4E31-A148-CAA6555D0B4B}" destId="{18B7E344-49B0-4F12-950C-A209B595D682}" srcOrd="1" destOrd="0" presId="urn:microsoft.com/office/officeart/2005/8/layout/hierarchy2"/>
    <dgm:cxn modelId="{5360AABC-6DF3-4D1F-99FF-BBD79064EB3D}" type="presParOf" srcId="{0383B71C-93B3-4C7E-9AFE-A82891FD5483}" destId="{97CDED87-3135-419A-B5A2-1547158D26F7}" srcOrd="2" destOrd="0" presId="urn:microsoft.com/office/officeart/2005/8/layout/hierarchy2"/>
    <dgm:cxn modelId="{E0D30C84-16E5-4BC3-84C8-7F4EB29B3025}" type="presParOf" srcId="{97CDED87-3135-419A-B5A2-1547158D26F7}" destId="{71D95ADF-F4B2-487F-A1BE-B27CC5EE794A}" srcOrd="0" destOrd="0" presId="urn:microsoft.com/office/officeart/2005/8/layout/hierarchy2"/>
    <dgm:cxn modelId="{B969FA7C-8C3E-4AE3-AAE0-48B63CDA5D70}" type="presParOf" srcId="{0383B71C-93B3-4C7E-9AFE-A82891FD5483}" destId="{10AAEBD7-C876-4ACB-9219-F21B3552C5EF}" srcOrd="3" destOrd="0" presId="urn:microsoft.com/office/officeart/2005/8/layout/hierarchy2"/>
    <dgm:cxn modelId="{1DC46A95-E708-47C5-B658-84DD661499D0}" type="presParOf" srcId="{10AAEBD7-C876-4ACB-9219-F21B3552C5EF}" destId="{7D852E1F-64A7-4E69-ABC7-46A709D86D32}" srcOrd="0" destOrd="0" presId="urn:microsoft.com/office/officeart/2005/8/layout/hierarchy2"/>
    <dgm:cxn modelId="{789A6B23-C173-4E7B-9225-77BD8EEF9A08}" type="presParOf" srcId="{10AAEBD7-C876-4ACB-9219-F21B3552C5EF}" destId="{F5855AF6-A876-4904-B449-C9FE6F09CC3C}" srcOrd="1" destOrd="0" presId="urn:microsoft.com/office/officeart/2005/8/layout/hierarchy2"/>
    <dgm:cxn modelId="{D6932043-8E06-4811-8D4B-2642B4E4C8E7}" type="presParOf" srcId="{0383B71C-93B3-4C7E-9AFE-A82891FD5483}" destId="{C8A6A287-A081-44B3-B7E8-9514931738FC}" srcOrd="4" destOrd="0" presId="urn:microsoft.com/office/officeart/2005/8/layout/hierarchy2"/>
    <dgm:cxn modelId="{DF61AD25-ED5A-401E-A1F6-5DE70E7E5485}" type="presParOf" srcId="{C8A6A287-A081-44B3-B7E8-9514931738FC}" destId="{03F79D7D-B85B-4B2D-A788-C12901E5B231}" srcOrd="0" destOrd="0" presId="urn:microsoft.com/office/officeart/2005/8/layout/hierarchy2"/>
    <dgm:cxn modelId="{18018451-F9A3-4CD6-9B54-2DC2084FD1CD}" type="presParOf" srcId="{0383B71C-93B3-4C7E-9AFE-A82891FD5483}" destId="{54E1DA13-EC42-45B0-9270-2653768FE048}" srcOrd="5" destOrd="0" presId="urn:microsoft.com/office/officeart/2005/8/layout/hierarchy2"/>
    <dgm:cxn modelId="{B9AC6D73-78E8-432E-AC69-B81B3AA0506D}" type="presParOf" srcId="{54E1DA13-EC42-45B0-9270-2653768FE048}" destId="{063B6582-1337-4B45-B6FA-29DEF0C8FD84}" srcOrd="0" destOrd="0" presId="urn:microsoft.com/office/officeart/2005/8/layout/hierarchy2"/>
    <dgm:cxn modelId="{8B0CE588-3364-4ACF-A98B-3B1BB2F47BAC}" type="presParOf" srcId="{54E1DA13-EC42-45B0-9270-2653768FE048}" destId="{0617A45E-6ED9-4FF5-B0BB-21AC3C17DE16}" srcOrd="1" destOrd="0" presId="urn:microsoft.com/office/officeart/2005/8/layout/hierarchy2"/>
    <dgm:cxn modelId="{2007CFBE-F905-4919-8091-ED00D5D2AD71}" type="presParOf" srcId="{0617A45E-6ED9-4FF5-B0BB-21AC3C17DE16}" destId="{5A54A810-EA22-4D4A-A334-033FEEFA163E}" srcOrd="0" destOrd="0" presId="urn:microsoft.com/office/officeart/2005/8/layout/hierarchy2"/>
    <dgm:cxn modelId="{4D8E0BCC-5EC4-48A1-8BE1-E214F63651AF}" type="presParOf" srcId="{5A54A810-EA22-4D4A-A334-033FEEFA163E}" destId="{E515E085-C171-467F-BC5C-D24D84853BAE}" srcOrd="0" destOrd="0" presId="urn:microsoft.com/office/officeart/2005/8/layout/hierarchy2"/>
    <dgm:cxn modelId="{023AAFA1-0BB5-418D-9FEA-2F816222B472}" type="presParOf" srcId="{0617A45E-6ED9-4FF5-B0BB-21AC3C17DE16}" destId="{FF0ABB00-5C5C-4253-AF39-3DE75253ED70}" srcOrd="1" destOrd="0" presId="urn:microsoft.com/office/officeart/2005/8/layout/hierarchy2"/>
    <dgm:cxn modelId="{4E70E67D-8BD9-4A6A-A5F7-A130AC24A5AE}" type="presParOf" srcId="{FF0ABB00-5C5C-4253-AF39-3DE75253ED70}" destId="{7CE2BC09-7F81-4EED-B613-80298AFF3819}" srcOrd="0" destOrd="0" presId="urn:microsoft.com/office/officeart/2005/8/layout/hierarchy2"/>
    <dgm:cxn modelId="{76B67B92-640E-4405-9BED-715EF935EB02}" type="presParOf" srcId="{FF0ABB00-5C5C-4253-AF39-3DE75253ED70}" destId="{16E88358-D536-4F4E-BB18-2212F4E5BEFD}" srcOrd="1" destOrd="0" presId="urn:microsoft.com/office/officeart/2005/8/layout/hierarchy2"/>
    <dgm:cxn modelId="{02FD5959-03D6-45AA-A41E-36654F9DB09C}" type="presParOf" srcId="{0617A45E-6ED9-4FF5-B0BB-21AC3C17DE16}" destId="{B1E341D3-EDCF-4A70-AFBA-BB524B759C59}" srcOrd="2" destOrd="0" presId="urn:microsoft.com/office/officeart/2005/8/layout/hierarchy2"/>
    <dgm:cxn modelId="{A5240AC8-823C-4835-AFAF-540021B68959}" type="presParOf" srcId="{B1E341D3-EDCF-4A70-AFBA-BB524B759C59}" destId="{5EAF436A-4599-4FFC-9FFE-96FB3DDDCF3E}" srcOrd="0" destOrd="0" presId="urn:microsoft.com/office/officeart/2005/8/layout/hierarchy2"/>
    <dgm:cxn modelId="{B4EF31B6-1390-436F-B143-FF906CCE0A31}" type="presParOf" srcId="{0617A45E-6ED9-4FF5-B0BB-21AC3C17DE16}" destId="{7FA674E4-4923-4A2C-9DDF-532570C2B0A6}" srcOrd="3" destOrd="0" presId="urn:microsoft.com/office/officeart/2005/8/layout/hierarchy2"/>
    <dgm:cxn modelId="{47F2FB66-8911-416A-BABE-E9C036C520AE}" type="presParOf" srcId="{7FA674E4-4923-4A2C-9DDF-532570C2B0A6}" destId="{97C0323E-F03B-4C45-A7E3-E1A63F476BE5}" srcOrd="0" destOrd="0" presId="urn:microsoft.com/office/officeart/2005/8/layout/hierarchy2"/>
    <dgm:cxn modelId="{D4F80283-8DE3-40B5-9219-F5BA9247735E}" type="presParOf" srcId="{7FA674E4-4923-4A2C-9DDF-532570C2B0A6}" destId="{B1712C88-8682-421D-A71C-0F7306CD5FEA}" srcOrd="1" destOrd="0" presId="urn:microsoft.com/office/officeart/2005/8/layout/hierarchy2"/>
    <dgm:cxn modelId="{3B970C3B-396D-4629-B55D-FC5D93F778A1}" type="presParOf" srcId="{0617A45E-6ED9-4FF5-B0BB-21AC3C17DE16}" destId="{7F822360-A48E-4DBD-8989-EEA0AABD1C1B}" srcOrd="4" destOrd="0" presId="urn:microsoft.com/office/officeart/2005/8/layout/hierarchy2"/>
    <dgm:cxn modelId="{E35A4297-D661-410C-AF71-61FA2F378902}" type="presParOf" srcId="{7F822360-A48E-4DBD-8989-EEA0AABD1C1B}" destId="{6DF11C3D-9908-4FE0-A51F-E9A2AD99ABCD}" srcOrd="0" destOrd="0" presId="urn:microsoft.com/office/officeart/2005/8/layout/hierarchy2"/>
    <dgm:cxn modelId="{EC7C62DD-9407-40C8-B13C-B4536BB8E7BF}" type="presParOf" srcId="{0617A45E-6ED9-4FF5-B0BB-21AC3C17DE16}" destId="{9C54AF85-7C66-4556-B0C8-7926E160838E}" srcOrd="5" destOrd="0" presId="urn:microsoft.com/office/officeart/2005/8/layout/hierarchy2"/>
    <dgm:cxn modelId="{F80A747B-9B3F-475A-8945-532F96FF6F46}" type="presParOf" srcId="{9C54AF85-7C66-4556-B0C8-7926E160838E}" destId="{17C9D188-0500-45F2-86C9-9851ACF59A28}" srcOrd="0" destOrd="0" presId="urn:microsoft.com/office/officeart/2005/8/layout/hierarchy2"/>
    <dgm:cxn modelId="{69B65745-FE63-4BB0-8BA1-F16AFD8C4B8B}" type="presParOf" srcId="{9C54AF85-7C66-4556-B0C8-7926E160838E}" destId="{7EB6F3A5-7629-472D-A828-8BD0BCCBF390}" srcOrd="1" destOrd="0" presId="urn:microsoft.com/office/officeart/2005/8/layout/hierarchy2"/>
    <dgm:cxn modelId="{74FD75F5-B2A8-4112-9376-9AE7EA97F94A}" type="presParOf" srcId="{0383B71C-93B3-4C7E-9AFE-A82891FD5483}" destId="{0BC9D719-E01D-4767-94F0-986B165A9221}" srcOrd="6" destOrd="0" presId="urn:microsoft.com/office/officeart/2005/8/layout/hierarchy2"/>
    <dgm:cxn modelId="{6FE2B754-607A-4542-9873-48B99E1EF754}" type="presParOf" srcId="{0BC9D719-E01D-4767-94F0-986B165A9221}" destId="{A5A1C7F1-5078-4A92-8212-CD2FFCF587D1}" srcOrd="0" destOrd="0" presId="urn:microsoft.com/office/officeart/2005/8/layout/hierarchy2"/>
    <dgm:cxn modelId="{61BB83D1-B9A5-4EA2-8569-6E5810C43B20}" type="presParOf" srcId="{0383B71C-93B3-4C7E-9AFE-A82891FD5483}" destId="{AC2BE6A2-5A5B-46DB-B746-64FC8A03681A}" srcOrd="7" destOrd="0" presId="urn:microsoft.com/office/officeart/2005/8/layout/hierarchy2"/>
    <dgm:cxn modelId="{95E60B74-EAB0-4B6B-9998-C06194C717B7}" type="presParOf" srcId="{AC2BE6A2-5A5B-46DB-B746-64FC8A03681A}" destId="{26766F50-D3BE-4663-BDF0-3039B814596F}" srcOrd="0" destOrd="0" presId="urn:microsoft.com/office/officeart/2005/8/layout/hierarchy2"/>
    <dgm:cxn modelId="{48379961-81BD-49DD-A3AF-BEF1A24BEA2B}" type="presParOf" srcId="{AC2BE6A2-5A5B-46DB-B746-64FC8A03681A}" destId="{4A112068-FC65-4273-B02F-7EBE1B1A20C4}" srcOrd="1" destOrd="0" presId="urn:microsoft.com/office/officeart/2005/8/layout/hierarchy2"/>
    <dgm:cxn modelId="{37EDAD3A-6D67-4F06-93F1-DA33D6D57265}" type="presParOf" srcId="{4A112068-FC65-4273-B02F-7EBE1B1A20C4}" destId="{9E277A54-CE5C-4C23-BAC3-96DBFAA639BB}" srcOrd="0" destOrd="0" presId="urn:microsoft.com/office/officeart/2005/8/layout/hierarchy2"/>
    <dgm:cxn modelId="{284AA7C4-2514-47F5-A0F8-9A2860D8A43E}" type="presParOf" srcId="{9E277A54-CE5C-4C23-BAC3-96DBFAA639BB}" destId="{4460CE41-C975-475F-A07C-63CD0ACBD9D6}" srcOrd="0" destOrd="0" presId="urn:microsoft.com/office/officeart/2005/8/layout/hierarchy2"/>
    <dgm:cxn modelId="{8C12599B-395B-4998-95D8-8995DB8E1C12}" type="presParOf" srcId="{4A112068-FC65-4273-B02F-7EBE1B1A20C4}" destId="{CEE224DC-C54F-4C50-B699-86A32E12AB17}" srcOrd="1" destOrd="0" presId="urn:microsoft.com/office/officeart/2005/8/layout/hierarchy2"/>
    <dgm:cxn modelId="{4F8E09EA-7C92-4142-9510-84FD43F7B561}" type="presParOf" srcId="{CEE224DC-C54F-4C50-B699-86A32E12AB17}" destId="{11877F2E-87D8-408D-8DC4-B54CFA34D09F}" srcOrd="0" destOrd="0" presId="urn:microsoft.com/office/officeart/2005/8/layout/hierarchy2"/>
    <dgm:cxn modelId="{60C382E5-200B-4ED8-95F1-087C3379B606}" type="presParOf" srcId="{CEE224DC-C54F-4C50-B699-86A32E12AB17}" destId="{6B91A58C-78B8-47BB-B68D-8F8BD441B1C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0E2659-873B-4F4D-9D17-0DA7C33F420F}" type="doc">
      <dgm:prSet loTypeId="urn:microsoft.com/office/officeart/2005/8/layout/vList6" loCatId="process" qsTypeId="urn:microsoft.com/office/officeart/2005/8/quickstyle/3d4" qsCatId="3D" csTypeId="urn:microsoft.com/office/officeart/2005/8/colors/colorful1" csCatId="colorful" phldr="1"/>
      <dgm:spPr/>
      <dgm:t>
        <a:bodyPr/>
        <a:lstStyle/>
        <a:p>
          <a:endParaRPr lang="es-ES"/>
        </a:p>
      </dgm:t>
    </dgm:pt>
    <dgm:pt modelId="{1E073100-2B5C-4B44-BC1B-ADE7A2D81F7B}">
      <dgm:prSet phldrT="[Texto]"/>
      <dgm:spPr/>
      <dgm:t>
        <a:bodyPr/>
        <a:lstStyle/>
        <a:p>
          <a:r>
            <a:rPr lang="es-ES" dirty="0"/>
            <a:t>Finalización de contrato temporal.</a:t>
          </a:r>
        </a:p>
      </dgm:t>
    </dgm:pt>
    <dgm:pt modelId="{DC3C2030-34FD-412A-AB96-6F3B59153CFA}" type="parTrans" cxnId="{ACE1A434-8192-4F4B-ACD6-B9760F29D392}">
      <dgm:prSet/>
      <dgm:spPr/>
      <dgm:t>
        <a:bodyPr/>
        <a:lstStyle/>
        <a:p>
          <a:endParaRPr lang="es-ES"/>
        </a:p>
      </dgm:t>
    </dgm:pt>
    <dgm:pt modelId="{B54ED7C3-9073-4432-A36A-E135CFFFAA8E}" type="sibTrans" cxnId="{ACE1A434-8192-4F4B-ACD6-B9760F29D392}">
      <dgm:prSet/>
      <dgm:spPr/>
      <dgm:t>
        <a:bodyPr/>
        <a:lstStyle/>
        <a:p>
          <a:endParaRPr lang="es-ES"/>
        </a:p>
      </dgm:t>
    </dgm:pt>
    <dgm:pt modelId="{E9281C2B-A1BA-45BB-9714-1F815A012F1A}">
      <dgm:prSet phldrT="[Texto]"/>
      <dgm:spPr/>
      <dgm:t>
        <a:bodyPr anchor="ctr"/>
        <a:lstStyle/>
        <a:p>
          <a:r>
            <a:rPr lang="es-ES" dirty="0"/>
            <a:t>Eventual, obra o servicio o interinidad…</a:t>
          </a:r>
        </a:p>
      </dgm:t>
    </dgm:pt>
    <dgm:pt modelId="{E3786838-2A9A-46AF-9A93-16EA77FD59C6}" type="parTrans" cxnId="{01FCE4DA-DE57-4811-BDAA-6BBF94F59CC3}">
      <dgm:prSet/>
      <dgm:spPr/>
      <dgm:t>
        <a:bodyPr/>
        <a:lstStyle/>
        <a:p>
          <a:endParaRPr lang="es-ES"/>
        </a:p>
      </dgm:t>
    </dgm:pt>
    <dgm:pt modelId="{829CF219-3CFB-457C-A30B-D99781E6F398}" type="sibTrans" cxnId="{01FCE4DA-DE57-4811-BDAA-6BBF94F59CC3}">
      <dgm:prSet/>
      <dgm:spPr/>
      <dgm:t>
        <a:bodyPr/>
        <a:lstStyle/>
        <a:p>
          <a:endParaRPr lang="es-ES"/>
        </a:p>
      </dgm:t>
    </dgm:pt>
    <dgm:pt modelId="{39E0A528-C4AB-4FBF-8402-D577029D9038}">
      <dgm:prSet phldrT="[Texto]"/>
      <dgm:spPr/>
      <dgm:t>
        <a:bodyPr anchor="ctr"/>
        <a:lstStyle/>
        <a:p>
          <a:r>
            <a:rPr lang="es-ES" dirty="0"/>
            <a:t>Derecho a abono de indemnización en los dos primeros:  12 días por año trabajado.</a:t>
          </a:r>
        </a:p>
      </dgm:t>
    </dgm:pt>
    <dgm:pt modelId="{EDC958D9-7450-42A2-82CB-A89E7EB47CE2}" type="parTrans" cxnId="{FAB907AF-A690-4087-9A81-06594602E3CF}">
      <dgm:prSet/>
      <dgm:spPr/>
      <dgm:t>
        <a:bodyPr/>
        <a:lstStyle/>
        <a:p>
          <a:endParaRPr lang="es-ES"/>
        </a:p>
      </dgm:t>
    </dgm:pt>
    <dgm:pt modelId="{F1967519-9EAC-446D-AA0A-602A974CDCB9}" type="sibTrans" cxnId="{FAB907AF-A690-4087-9A81-06594602E3CF}">
      <dgm:prSet/>
      <dgm:spPr/>
      <dgm:t>
        <a:bodyPr/>
        <a:lstStyle/>
        <a:p>
          <a:endParaRPr lang="es-ES"/>
        </a:p>
      </dgm:t>
    </dgm:pt>
    <dgm:pt modelId="{E0735518-8C04-4303-8679-F244547082F5}">
      <dgm:prSet phldrT="[Texto]"/>
      <dgm:spPr/>
      <dgm:t>
        <a:bodyPr/>
        <a:lstStyle/>
        <a:p>
          <a:r>
            <a:rPr lang="es-ES" dirty="0"/>
            <a:t>Muerte, jubilación o incapacidad del empresario individual.</a:t>
          </a:r>
        </a:p>
      </dgm:t>
    </dgm:pt>
    <dgm:pt modelId="{59309246-5722-4633-B37F-33434ADED569}" type="parTrans" cxnId="{3BEFF42C-21A2-45C6-92F5-5048D875F400}">
      <dgm:prSet/>
      <dgm:spPr/>
      <dgm:t>
        <a:bodyPr/>
        <a:lstStyle/>
        <a:p>
          <a:endParaRPr lang="es-ES"/>
        </a:p>
      </dgm:t>
    </dgm:pt>
    <dgm:pt modelId="{70D257BA-F5E4-4869-8828-2FFEB9A323E0}" type="sibTrans" cxnId="{3BEFF42C-21A2-45C6-92F5-5048D875F400}">
      <dgm:prSet/>
      <dgm:spPr/>
      <dgm:t>
        <a:bodyPr/>
        <a:lstStyle/>
        <a:p>
          <a:endParaRPr lang="es-ES"/>
        </a:p>
      </dgm:t>
    </dgm:pt>
    <dgm:pt modelId="{84B6F9C8-CE0A-45D9-926B-E589FAA15BA6}">
      <dgm:prSet phldrT="[Texto]"/>
      <dgm:spPr/>
      <dgm:t>
        <a:bodyPr anchor="ctr"/>
        <a:lstStyle/>
        <a:p>
          <a:r>
            <a:rPr lang="es-ES" dirty="0"/>
            <a:t>El mutuo acuerdo debe ser legal, no forzado.</a:t>
          </a:r>
        </a:p>
      </dgm:t>
    </dgm:pt>
    <dgm:pt modelId="{8139040D-3523-4ACD-9DB3-D9CD4A5E95CF}" type="parTrans" cxnId="{C9D79646-2B9F-49E7-86DF-1B05AE5429EC}">
      <dgm:prSet/>
      <dgm:spPr/>
      <dgm:t>
        <a:bodyPr/>
        <a:lstStyle/>
        <a:p>
          <a:endParaRPr lang="es-ES"/>
        </a:p>
      </dgm:t>
    </dgm:pt>
    <dgm:pt modelId="{34CDC0CF-EAFC-4800-9E59-C74567B67A96}" type="sibTrans" cxnId="{C9D79646-2B9F-49E7-86DF-1B05AE5429EC}">
      <dgm:prSet/>
      <dgm:spPr/>
      <dgm:t>
        <a:bodyPr/>
        <a:lstStyle/>
        <a:p>
          <a:endParaRPr lang="es-ES"/>
        </a:p>
      </dgm:t>
    </dgm:pt>
    <dgm:pt modelId="{6A5A886D-FADF-4848-8725-4BDADCEE00C2}">
      <dgm:prSet phldrT="[Texto]"/>
      <dgm:spPr/>
      <dgm:t>
        <a:bodyPr anchor="ctr"/>
        <a:lstStyle/>
        <a:p>
          <a:r>
            <a:rPr lang="es-ES" dirty="0"/>
            <a:t>Él trabajador no tiene desempleo.</a:t>
          </a:r>
        </a:p>
      </dgm:t>
    </dgm:pt>
    <dgm:pt modelId="{E11B67AD-C7AD-4880-9C68-F4559247AFE0}" type="parTrans" cxnId="{F9AD04B8-3CA6-4E0B-B655-6C6199A81B76}">
      <dgm:prSet/>
      <dgm:spPr/>
      <dgm:t>
        <a:bodyPr/>
        <a:lstStyle/>
        <a:p>
          <a:endParaRPr lang="es-ES"/>
        </a:p>
      </dgm:t>
    </dgm:pt>
    <dgm:pt modelId="{13B72F57-D1EF-499C-AC07-40574413A021}" type="sibTrans" cxnId="{F9AD04B8-3CA6-4E0B-B655-6C6199A81B76}">
      <dgm:prSet/>
      <dgm:spPr/>
      <dgm:t>
        <a:bodyPr/>
        <a:lstStyle/>
        <a:p>
          <a:endParaRPr lang="es-ES"/>
        </a:p>
      </dgm:t>
    </dgm:pt>
    <dgm:pt modelId="{00AB53D5-6AD2-41DB-A7D5-A683574AA83B}">
      <dgm:prSet phldrT="[Texto]"/>
      <dgm:spPr/>
      <dgm:t>
        <a:bodyPr/>
        <a:lstStyle/>
        <a:p>
          <a:r>
            <a:rPr lang="es-ES" dirty="0"/>
            <a:t>Extinción de una sociedad (S.A., S.L., etc.).</a:t>
          </a:r>
        </a:p>
      </dgm:t>
    </dgm:pt>
    <dgm:pt modelId="{74E86406-9031-42D9-B3B3-17E9E3CC05CC}" type="parTrans" cxnId="{302E0F7A-6113-48CA-9A3C-71ACE0F9B097}">
      <dgm:prSet/>
      <dgm:spPr/>
      <dgm:t>
        <a:bodyPr/>
        <a:lstStyle/>
        <a:p>
          <a:endParaRPr lang="es-ES"/>
        </a:p>
      </dgm:t>
    </dgm:pt>
    <dgm:pt modelId="{F20FC727-6F89-4BB0-81BA-59FD116904EA}" type="sibTrans" cxnId="{302E0F7A-6113-48CA-9A3C-71ACE0F9B097}">
      <dgm:prSet/>
      <dgm:spPr/>
      <dgm:t>
        <a:bodyPr/>
        <a:lstStyle/>
        <a:p>
          <a:endParaRPr lang="es-ES"/>
        </a:p>
      </dgm:t>
    </dgm:pt>
    <dgm:pt modelId="{6A937287-DEA4-4ADA-9B1B-3C6E76BEB07D}">
      <dgm:prSet phldrT="[Texto]"/>
      <dgm:spPr/>
      <dgm:t>
        <a:bodyPr/>
        <a:lstStyle/>
        <a:p>
          <a:r>
            <a:rPr lang="es-ES" dirty="0"/>
            <a:t>Mutuo acuerdo entre las partes.</a:t>
          </a:r>
        </a:p>
      </dgm:t>
    </dgm:pt>
    <dgm:pt modelId="{5609B146-DC3F-4804-B4D0-E38DF843BCDB}" type="parTrans" cxnId="{474EEFB1-FBA5-4E87-981A-2F96293CE3FC}">
      <dgm:prSet/>
      <dgm:spPr/>
      <dgm:t>
        <a:bodyPr/>
        <a:lstStyle/>
        <a:p>
          <a:endParaRPr lang="es-ES"/>
        </a:p>
      </dgm:t>
    </dgm:pt>
    <dgm:pt modelId="{C700AFD5-8C67-4D79-876F-F408D97390C9}" type="sibTrans" cxnId="{474EEFB1-FBA5-4E87-981A-2F96293CE3FC}">
      <dgm:prSet/>
      <dgm:spPr/>
      <dgm:t>
        <a:bodyPr/>
        <a:lstStyle/>
        <a:p>
          <a:endParaRPr lang="es-ES"/>
        </a:p>
      </dgm:t>
    </dgm:pt>
    <dgm:pt modelId="{B032634B-2F12-4B06-9C59-9D54CD1688C5}">
      <dgm:prSet phldrT="[Texto]"/>
      <dgm:spPr/>
      <dgm:t>
        <a:bodyPr anchor="ctr"/>
        <a:lstStyle/>
        <a:p>
          <a:r>
            <a:rPr lang="es-ES" dirty="0"/>
            <a:t>También si se trata de un trabajador/a autónomo.</a:t>
          </a:r>
        </a:p>
      </dgm:t>
    </dgm:pt>
    <dgm:pt modelId="{9A1FC260-51E6-4752-B4F3-DD1E27016363}" type="parTrans" cxnId="{09F7688B-082F-4018-BE93-0AC653C3B086}">
      <dgm:prSet/>
      <dgm:spPr/>
      <dgm:t>
        <a:bodyPr/>
        <a:lstStyle/>
        <a:p>
          <a:endParaRPr lang="es-ES"/>
        </a:p>
      </dgm:t>
    </dgm:pt>
    <dgm:pt modelId="{09112BE1-E5D0-4C74-AD53-F2061295F2A7}" type="sibTrans" cxnId="{09F7688B-082F-4018-BE93-0AC653C3B086}">
      <dgm:prSet/>
      <dgm:spPr/>
      <dgm:t>
        <a:bodyPr/>
        <a:lstStyle/>
        <a:p>
          <a:endParaRPr lang="es-ES"/>
        </a:p>
      </dgm:t>
    </dgm:pt>
    <dgm:pt modelId="{9C2B7042-3552-4BC8-AF50-9093EE9C0C13}">
      <dgm:prSet phldrT="[Texto]"/>
      <dgm:spPr/>
      <dgm:t>
        <a:bodyPr anchor="ctr"/>
        <a:lstStyle/>
        <a:p>
          <a:r>
            <a:rPr lang="es-ES" dirty="0"/>
            <a:t>30 días de salario como indemnización.</a:t>
          </a:r>
        </a:p>
      </dgm:t>
    </dgm:pt>
    <dgm:pt modelId="{357DEE2E-D832-4188-BB09-08FA9B9C65BC}" type="parTrans" cxnId="{60C05E8B-A7CC-4923-B40C-7CC1CD53C4DF}">
      <dgm:prSet/>
      <dgm:spPr/>
      <dgm:t>
        <a:bodyPr/>
        <a:lstStyle/>
        <a:p>
          <a:endParaRPr lang="es-ES"/>
        </a:p>
      </dgm:t>
    </dgm:pt>
    <dgm:pt modelId="{210107EF-51C0-4D2B-BD82-9F87F0531D1F}" type="sibTrans" cxnId="{60C05E8B-A7CC-4923-B40C-7CC1CD53C4DF}">
      <dgm:prSet/>
      <dgm:spPr/>
      <dgm:t>
        <a:bodyPr/>
        <a:lstStyle/>
        <a:p>
          <a:endParaRPr lang="es-ES"/>
        </a:p>
      </dgm:t>
    </dgm:pt>
    <dgm:pt modelId="{3AB38475-FD66-4C29-98B3-BDF5997BA07D}">
      <dgm:prSet phldrT="[Texto]"/>
      <dgm:spPr/>
      <dgm:t>
        <a:bodyPr anchor="ctr"/>
        <a:lstStyle/>
        <a:p>
          <a:r>
            <a:rPr lang="es-ES" dirty="0"/>
            <a:t>Indemnización de 20 días de salario por año trabajado con un tope de 12 mensualidades.</a:t>
          </a:r>
        </a:p>
      </dgm:t>
    </dgm:pt>
    <dgm:pt modelId="{EE1EB249-D093-4E53-850F-78B7A4E3EFA3}" type="parTrans" cxnId="{7A36EFEA-B738-4CBF-BEE9-AF31C0F5FE19}">
      <dgm:prSet/>
      <dgm:spPr/>
      <dgm:t>
        <a:bodyPr/>
        <a:lstStyle/>
        <a:p>
          <a:endParaRPr lang="es-ES"/>
        </a:p>
      </dgm:t>
    </dgm:pt>
    <dgm:pt modelId="{2285D86A-BA8F-4EFC-9B16-B8D10119E83E}" type="sibTrans" cxnId="{7A36EFEA-B738-4CBF-BEE9-AF31C0F5FE19}">
      <dgm:prSet/>
      <dgm:spPr/>
      <dgm:t>
        <a:bodyPr/>
        <a:lstStyle/>
        <a:p>
          <a:endParaRPr lang="es-ES"/>
        </a:p>
      </dgm:t>
    </dgm:pt>
    <dgm:pt modelId="{33026B92-804F-4561-BAEA-8B6EEEF7FE1B}" type="pres">
      <dgm:prSet presAssocID="{BD0E2659-873B-4F4D-9D17-0DA7C33F420F}" presName="Name0" presStyleCnt="0">
        <dgm:presLayoutVars>
          <dgm:dir/>
          <dgm:animLvl val="lvl"/>
          <dgm:resizeHandles/>
        </dgm:presLayoutVars>
      </dgm:prSet>
      <dgm:spPr/>
    </dgm:pt>
    <dgm:pt modelId="{3444B05D-0C5A-4EB5-AAB0-8881C944B426}" type="pres">
      <dgm:prSet presAssocID="{1E073100-2B5C-4B44-BC1B-ADE7A2D81F7B}" presName="linNode" presStyleCnt="0"/>
      <dgm:spPr/>
    </dgm:pt>
    <dgm:pt modelId="{5FDFDFAF-C5F3-4629-9A78-FED5826998C2}" type="pres">
      <dgm:prSet presAssocID="{1E073100-2B5C-4B44-BC1B-ADE7A2D81F7B}" presName="parentShp" presStyleLbl="node1" presStyleIdx="0" presStyleCnt="4">
        <dgm:presLayoutVars>
          <dgm:bulletEnabled val="1"/>
        </dgm:presLayoutVars>
      </dgm:prSet>
      <dgm:spPr/>
    </dgm:pt>
    <dgm:pt modelId="{AC816E7D-DC9B-4343-A504-21842401E16F}" type="pres">
      <dgm:prSet presAssocID="{1E073100-2B5C-4B44-BC1B-ADE7A2D81F7B}" presName="childShp" presStyleLbl="bgAccFollowNode1" presStyleIdx="0" presStyleCnt="4">
        <dgm:presLayoutVars>
          <dgm:bulletEnabled val="1"/>
        </dgm:presLayoutVars>
      </dgm:prSet>
      <dgm:spPr/>
    </dgm:pt>
    <dgm:pt modelId="{1AE84E6B-882D-4F94-8FA3-A60839F40D7C}" type="pres">
      <dgm:prSet presAssocID="{B54ED7C3-9073-4432-A36A-E135CFFFAA8E}" presName="spacing" presStyleCnt="0"/>
      <dgm:spPr/>
    </dgm:pt>
    <dgm:pt modelId="{CD75EC99-DCBC-422D-BAF7-B029EFAB3E25}" type="pres">
      <dgm:prSet presAssocID="{E0735518-8C04-4303-8679-F244547082F5}" presName="linNode" presStyleCnt="0"/>
      <dgm:spPr/>
    </dgm:pt>
    <dgm:pt modelId="{FC9910FB-0886-4C2B-BD71-5F19C29EE131}" type="pres">
      <dgm:prSet presAssocID="{E0735518-8C04-4303-8679-F244547082F5}" presName="parentShp" presStyleLbl="node1" presStyleIdx="1" presStyleCnt="4">
        <dgm:presLayoutVars>
          <dgm:bulletEnabled val="1"/>
        </dgm:presLayoutVars>
      </dgm:prSet>
      <dgm:spPr/>
    </dgm:pt>
    <dgm:pt modelId="{B24F8382-A311-41E5-9967-DBBA02C61933}" type="pres">
      <dgm:prSet presAssocID="{E0735518-8C04-4303-8679-F244547082F5}" presName="childShp" presStyleLbl="bgAccFollowNode1" presStyleIdx="1" presStyleCnt="4">
        <dgm:presLayoutVars>
          <dgm:bulletEnabled val="1"/>
        </dgm:presLayoutVars>
      </dgm:prSet>
      <dgm:spPr/>
    </dgm:pt>
    <dgm:pt modelId="{80A4B8CA-B819-4D2C-B201-437820B76F55}" type="pres">
      <dgm:prSet presAssocID="{70D257BA-F5E4-4869-8828-2FFEB9A323E0}" presName="spacing" presStyleCnt="0"/>
      <dgm:spPr/>
    </dgm:pt>
    <dgm:pt modelId="{E45264C7-87D9-4ADA-9FB6-7FEBF27A5AF8}" type="pres">
      <dgm:prSet presAssocID="{00AB53D5-6AD2-41DB-A7D5-A683574AA83B}" presName="linNode" presStyleCnt="0"/>
      <dgm:spPr/>
    </dgm:pt>
    <dgm:pt modelId="{583C606B-AA1A-4B51-87A7-70AA251D3DCE}" type="pres">
      <dgm:prSet presAssocID="{00AB53D5-6AD2-41DB-A7D5-A683574AA83B}" presName="parentShp" presStyleLbl="node1" presStyleIdx="2" presStyleCnt="4">
        <dgm:presLayoutVars>
          <dgm:bulletEnabled val="1"/>
        </dgm:presLayoutVars>
      </dgm:prSet>
      <dgm:spPr/>
    </dgm:pt>
    <dgm:pt modelId="{5381ED25-152F-42A9-A5DD-F33F7990F144}" type="pres">
      <dgm:prSet presAssocID="{00AB53D5-6AD2-41DB-A7D5-A683574AA83B}" presName="childShp" presStyleLbl="bgAccFollowNode1" presStyleIdx="2" presStyleCnt="4">
        <dgm:presLayoutVars>
          <dgm:bulletEnabled val="1"/>
        </dgm:presLayoutVars>
      </dgm:prSet>
      <dgm:spPr/>
    </dgm:pt>
    <dgm:pt modelId="{3F06E7C3-2A98-4656-A456-CB6A9951B903}" type="pres">
      <dgm:prSet presAssocID="{F20FC727-6F89-4BB0-81BA-59FD116904EA}" presName="spacing" presStyleCnt="0"/>
      <dgm:spPr/>
    </dgm:pt>
    <dgm:pt modelId="{FF4F2DC4-54EE-469A-8F72-8024BE5FEFBA}" type="pres">
      <dgm:prSet presAssocID="{6A937287-DEA4-4ADA-9B1B-3C6E76BEB07D}" presName="linNode" presStyleCnt="0"/>
      <dgm:spPr/>
    </dgm:pt>
    <dgm:pt modelId="{C07E2440-F340-4548-89E2-F4F546243C93}" type="pres">
      <dgm:prSet presAssocID="{6A937287-DEA4-4ADA-9B1B-3C6E76BEB07D}" presName="parentShp" presStyleLbl="node1" presStyleIdx="3" presStyleCnt="4">
        <dgm:presLayoutVars>
          <dgm:bulletEnabled val="1"/>
        </dgm:presLayoutVars>
      </dgm:prSet>
      <dgm:spPr/>
    </dgm:pt>
    <dgm:pt modelId="{813ECC57-A9CF-4D47-973E-61B41447AAAA}" type="pres">
      <dgm:prSet presAssocID="{6A937287-DEA4-4ADA-9B1B-3C6E76BEB07D}" presName="childShp" presStyleLbl="bgAccFollowNode1" presStyleIdx="3" presStyleCnt="4">
        <dgm:presLayoutVars>
          <dgm:bulletEnabled val="1"/>
        </dgm:presLayoutVars>
      </dgm:prSet>
      <dgm:spPr/>
    </dgm:pt>
  </dgm:ptLst>
  <dgm:cxnLst>
    <dgm:cxn modelId="{1B450403-CAEE-40AE-9A60-5B1CC71F8F88}" type="presOf" srcId="{BD0E2659-873B-4F4D-9D17-0DA7C33F420F}" destId="{33026B92-804F-4561-BAEA-8B6EEEF7FE1B}" srcOrd="0" destOrd="0" presId="urn:microsoft.com/office/officeart/2005/8/layout/vList6"/>
    <dgm:cxn modelId="{CD754D15-0BF4-4B6A-8970-89B6B5BA8DA2}" type="presOf" srcId="{6A937287-DEA4-4ADA-9B1B-3C6E76BEB07D}" destId="{C07E2440-F340-4548-89E2-F4F546243C93}" srcOrd="0" destOrd="0" presId="urn:microsoft.com/office/officeart/2005/8/layout/vList6"/>
    <dgm:cxn modelId="{3BEFF42C-21A2-45C6-92F5-5048D875F400}" srcId="{BD0E2659-873B-4F4D-9D17-0DA7C33F420F}" destId="{E0735518-8C04-4303-8679-F244547082F5}" srcOrd="1" destOrd="0" parTransId="{59309246-5722-4633-B37F-33434ADED569}" sibTransId="{70D257BA-F5E4-4869-8828-2FFEB9A323E0}"/>
    <dgm:cxn modelId="{ACE1A434-8192-4F4B-ACD6-B9760F29D392}" srcId="{BD0E2659-873B-4F4D-9D17-0DA7C33F420F}" destId="{1E073100-2B5C-4B44-BC1B-ADE7A2D81F7B}" srcOrd="0" destOrd="0" parTransId="{DC3C2030-34FD-412A-AB96-6F3B59153CFA}" sibTransId="{B54ED7C3-9073-4432-A36A-E135CFFFAA8E}"/>
    <dgm:cxn modelId="{2048EC3E-2D8C-4617-959F-AF4C15DD9ED7}" type="presOf" srcId="{E9281C2B-A1BA-45BB-9714-1F815A012F1A}" destId="{AC816E7D-DC9B-4343-A504-21842401E16F}" srcOrd="0" destOrd="0" presId="urn:microsoft.com/office/officeart/2005/8/layout/vList6"/>
    <dgm:cxn modelId="{AE70055F-6CA9-4094-AA8B-5188A7998A48}" type="presOf" srcId="{E0735518-8C04-4303-8679-F244547082F5}" destId="{FC9910FB-0886-4C2B-BD71-5F19C29EE131}" srcOrd="0" destOrd="0" presId="urn:microsoft.com/office/officeart/2005/8/layout/vList6"/>
    <dgm:cxn modelId="{C9D79646-2B9F-49E7-86DF-1B05AE5429EC}" srcId="{6A937287-DEA4-4ADA-9B1B-3C6E76BEB07D}" destId="{84B6F9C8-CE0A-45D9-926B-E589FAA15BA6}" srcOrd="0" destOrd="0" parTransId="{8139040D-3523-4ACD-9DB3-D9CD4A5E95CF}" sibTransId="{34CDC0CF-EAFC-4800-9E59-C74567B67A96}"/>
    <dgm:cxn modelId="{1920DF69-7732-48FD-A954-38E855A01643}" type="presOf" srcId="{1E073100-2B5C-4B44-BC1B-ADE7A2D81F7B}" destId="{5FDFDFAF-C5F3-4629-9A78-FED5826998C2}" srcOrd="0" destOrd="0" presId="urn:microsoft.com/office/officeart/2005/8/layout/vList6"/>
    <dgm:cxn modelId="{CFA5A657-5521-45EB-A8CA-89E337360722}" type="presOf" srcId="{6A5A886D-FADF-4848-8725-4BDADCEE00C2}" destId="{813ECC57-A9CF-4D47-973E-61B41447AAAA}" srcOrd="0" destOrd="1" presId="urn:microsoft.com/office/officeart/2005/8/layout/vList6"/>
    <dgm:cxn modelId="{9D3B1D59-83AF-4F51-9FF2-C1A5927985D6}" type="presOf" srcId="{84B6F9C8-CE0A-45D9-926B-E589FAA15BA6}" destId="{813ECC57-A9CF-4D47-973E-61B41447AAAA}" srcOrd="0" destOrd="0" presId="urn:microsoft.com/office/officeart/2005/8/layout/vList6"/>
    <dgm:cxn modelId="{302E0F7A-6113-48CA-9A3C-71ACE0F9B097}" srcId="{BD0E2659-873B-4F4D-9D17-0DA7C33F420F}" destId="{00AB53D5-6AD2-41DB-A7D5-A683574AA83B}" srcOrd="2" destOrd="0" parTransId="{74E86406-9031-42D9-B3B3-17E9E3CC05CC}" sibTransId="{F20FC727-6F89-4BB0-81BA-59FD116904EA}"/>
    <dgm:cxn modelId="{31DA0E85-3A2B-4EA9-A2CE-9DBAA4D4D206}" type="presOf" srcId="{B032634B-2F12-4B06-9C59-9D54CD1688C5}" destId="{B24F8382-A311-41E5-9967-DBBA02C61933}" srcOrd="0" destOrd="0" presId="urn:microsoft.com/office/officeart/2005/8/layout/vList6"/>
    <dgm:cxn modelId="{D3584C86-CDBD-4B3F-A2F8-FFE66778E398}" type="presOf" srcId="{00AB53D5-6AD2-41DB-A7D5-A683574AA83B}" destId="{583C606B-AA1A-4B51-87A7-70AA251D3DCE}" srcOrd="0" destOrd="0" presId="urn:microsoft.com/office/officeart/2005/8/layout/vList6"/>
    <dgm:cxn modelId="{60C05E8B-A7CC-4923-B40C-7CC1CD53C4DF}" srcId="{E0735518-8C04-4303-8679-F244547082F5}" destId="{9C2B7042-3552-4BC8-AF50-9093EE9C0C13}" srcOrd="1" destOrd="0" parTransId="{357DEE2E-D832-4188-BB09-08FA9B9C65BC}" sibTransId="{210107EF-51C0-4D2B-BD82-9F87F0531D1F}"/>
    <dgm:cxn modelId="{09F7688B-082F-4018-BE93-0AC653C3B086}" srcId="{E0735518-8C04-4303-8679-F244547082F5}" destId="{B032634B-2F12-4B06-9C59-9D54CD1688C5}" srcOrd="0" destOrd="0" parTransId="{9A1FC260-51E6-4752-B4F3-DD1E27016363}" sibTransId="{09112BE1-E5D0-4C74-AD53-F2061295F2A7}"/>
    <dgm:cxn modelId="{B26502A1-6153-4537-8769-7F94291E2726}" type="presOf" srcId="{39E0A528-C4AB-4FBF-8402-D577029D9038}" destId="{AC816E7D-DC9B-4343-A504-21842401E16F}" srcOrd="0" destOrd="1" presId="urn:microsoft.com/office/officeart/2005/8/layout/vList6"/>
    <dgm:cxn modelId="{FAB907AF-A690-4087-9A81-06594602E3CF}" srcId="{1E073100-2B5C-4B44-BC1B-ADE7A2D81F7B}" destId="{39E0A528-C4AB-4FBF-8402-D577029D9038}" srcOrd="1" destOrd="0" parTransId="{EDC958D9-7450-42A2-82CB-A89E7EB47CE2}" sibTransId="{F1967519-9EAC-446D-AA0A-602A974CDCB9}"/>
    <dgm:cxn modelId="{474EEFB1-FBA5-4E87-981A-2F96293CE3FC}" srcId="{BD0E2659-873B-4F4D-9D17-0DA7C33F420F}" destId="{6A937287-DEA4-4ADA-9B1B-3C6E76BEB07D}" srcOrd="3" destOrd="0" parTransId="{5609B146-DC3F-4804-B4D0-E38DF843BCDB}" sibTransId="{C700AFD5-8C67-4D79-876F-F408D97390C9}"/>
    <dgm:cxn modelId="{F9AD04B8-3CA6-4E0B-B655-6C6199A81B76}" srcId="{6A937287-DEA4-4ADA-9B1B-3C6E76BEB07D}" destId="{6A5A886D-FADF-4848-8725-4BDADCEE00C2}" srcOrd="1" destOrd="0" parTransId="{E11B67AD-C7AD-4880-9C68-F4559247AFE0}" sibTransId="{13B72F57-D1EF-499C-AC07-40574413A021}"/>
    <dgm:cxn modelId="{01FCE4DA-DE57-4811-BDAA-6BBF94F59CC3}" srcId="{1E073100-2B5C-4B44-BC1B-ADE7A2D81F7B}" destId="{E9281C2B-A1BA-45BB-9714-1F815A012F1A}" srcOrd="0" destOrd="0" parTransId="{E3786838-2A9A-46AF-9A93-16EA77FD59C6}" sibTransId="{829CF219-3CFB-457C-A30B-D99781E6F398}"/>
    <dgm:cxn modelId="{F0EF78DC-D6C2-4C85-AC76-F7AAB5ADDDAA}" type="presOf" srcId="{3AB38475-FD66-4C29-98B3-BDF5997BA07D}" destId="{5381ED25-152F-42A9-A5DD-F33F7990F144}" srcOrd="0" destOrd="0" presId="urn:microsoft.com/office/officeart/2005/8/layout/vList6"/>
    <dgm:cxn modelId="{7A36EFEA-B738-4CBF-BEE9-AF31C0F5FE19}" srcId="{00AB53D5-6AD2-41DB-A7D5-A683574AA83B}" destId="{3AB38475-FD66-4C29-98B3-BDF5997BA07D}" srcOrd="0" destOrd="0" parTransId="{EE1EB249-D093-4E53-850F-78B7A4E3EFA3}" sibTransId="{2285D86A-BA8F-4EFC-9B16-B8D10119E83E}"/>
    <dgm:cxn modelId="{66B5DBEC-6DDE-457C-84F1-5CEB6309C7D6}" type="presOf" srcId="{9C2B7042-3552-4BC8-AF50-9093EE9C0C13}" destId="{B24F8382-A311-41E5-9967-DBBA02C61933}" srcOrd="0" destOrd="1" presId="urn:microsoft.com/office/officeart/2005/8/layout/vList6"/>
    <dgm:cxn modelId="{8178F541-E82E-44FE-ADC2-64AF6255E99A}" type="presParOf" srcId="{33026B92-804F-4561-BAEA-8B6EEEF7FE1B}" destId="{3444B05D-0C5A-4EB5-AAB0-8881C944B426}" srcOrd="0" destOrd="0" presId="urn:microsoft.com/office/officeart/2005/8/layout/vList6"/>
    <dgm:cxn modelId="{9D5A35D3-C948-4912-9C38-C356FF6B44C9}" type="presParOf" srcId="{3444B05D-0C5A-4EB5-AAB0-8881C944B426}" destId="{5FDFDFAF-C5F3-4629-9A78-FED5826998C2}" srcOrd="0" destOrd="0" presId="urn:microsoft.com/office/officeart/2005/8/layout/vList6"/>
    <dgm:cxn modelId="{87DF5058-ECB2-45AA-81A8-2A85A8CF93C7}" type="presParOf" srcId="{3444B05D-0C5A-4EB5-AAB0-8881C944B426}" destId="{AC816E7D-DC9B-4343-A504-21842401E16F}" srcOrd="1" destOrd="0" presId="urn:microsoft.com/office/officeart/2005/8/layout/vList6"/>
    <dgm:cxn modelId="{2F31A751-23FA-4A34-B84A-CEBE7FA74101}" type="presParOf" srcId="{33026B92-804F-4561-BAEA-8B6EEEF7FE1B}" destId="{1AE84E6B-882D-4F94-8FA3-A60839F40D7C}" srcOrd="1" destOrd="0" presId="urn:microsoft.com/office/officeart/2005/8/layout/vList6"/>
    <dgm:cxn modelId="{DA88B4E3-4B82-4DED-98DB-5B074FBF2078}" type="presParOf" srcId="{33026B92-804F-4561-BAEA-8B6EEEF7FE1B}" destId="{CD75EC99-DCBC-422D-BAF7-B029EFAB3E25}" srcOrd="2" destOrd="0" presId="urn:microsoft.com/office/officeart/2005/8/layout/vList6"/>
    <dgm:cxn modelId="{2B3A52A3-247E-44D8-8CF8-E0D9CBBDC8FE}" type="presParOf" srcId="{CD75EC99-DCBC-422D-BAF7-B029EFAB3E25}" destId="{FC9910FB-0886-4C2B-BD71-5F19C29EE131}" srcOrd="0" destOrd="0" presId="urn:microsoft.com/office/officeart/2005/8/layout/vList6"/>
    <dgm:cxn modelId="{6BAAA436-7B38-4890-A1F8-BEBCD3D68F44}" type="presParOf" srcId="{CD75EC99-DCBC-422D-BAF7-B029EFAB3E25}" destId="{B24F8382-A311-41E5-9967-DBBA02C61933}" srcOrd="1" destOrd="0" presId="urn:microsoft.com/office/officeart/2005/8/layout/vList6"/>
    <dgm:cxn modelId="{3F28D70C-5879-4C85-B3AD-9759E291F3EA}" type="presParOf" srcId="{33026B92-804F-4561-BAEA-8B6EEEF7FE1B}" destId="{80A4B8CA-B819-4D2C-B201-437820B76F55}" srcOrd="3" destOrd="0" presId="urn:microsoft.com/office/officeart/2005/8/layout/vList6"/>
    <dgm:cxn modelId="{2D2E3720-CA4A-4403-9126-E23C4070B2CA}" type="presParOf" srcId="{33026B92-804F-4561-BAEA-8B6EEEF7FE1B}" destId="{E45264C7-87D9-4ADA-9FB6-7FEBF27A5AF8}" srcOrd="4" destOrd="0" presId="urn:microsoft.com/office/officeart/2005/8/layout/vList6"/>
    <dgm:cxn modelId="{4D1998A2-258C-46EA-932F-B741ACC7A1D1}" type="presParOf" srcId="{E45264C7-87D9-4ADA-9FB6-7FEBF27A5AF8}" destId="{583C606B-AA1A-4B51-87A7-70AA251D3DCE}" srcOrd="0" destOrd="0" presId="urn:microsoft.com/office/officeart/2005/8/layout/vList6"/>
    <dgm:cxn modelId="{1046C0E9-436D-4538-812D-677FAD6755CF}" type="presParOf" srcId="{E45264C7-87D9-4ADA-9FB6-7FEBF27A5AF8}" destId="{5381ED25-152F-42A9-A5DD-F33F7990F144}" srcOrd="1" destOrd="0" presId="urn:microsoft.com/office/officeart/2005/8/layout/vList6"/>
    <dgm:cxn modelId="{E3B228D0-2CA6-4479-857D-960381FE77E4}" type="presParOf" srcId="{33026B92-804F-4561-BAEA-8B6EEEF7FE1B}" destId="{3F06E7C3-2A98-4656-A456-CB6A9951B903}" srcOrd="5" destOrd="0" presId="urn:microsoft.com/office/officeart/2005/8/layout/vList6"/>
    <dgm:cxn modelId="{C31085CF-AB48-4753-9ED2-17CA5F46B99C}" type="presParOf" srcId="{33026B92-804F-4561-BAEA-8B6EEEF7FE1B}" destId="{FF4F2DC4-54EE-469A-8F72-8024BE5FEFBA}" srcOrd="6" destOrd="0" presId="urn:microsoft.com/office/officeart/2005/8/layout/vList6"/>
    <dgm:cxn modelId="{23539560-6C87-429E-9C92-550139777F01}" type="presParOf" srcId="{FF4F2DC4-54EE-469A-8F72-8024BE5FEFBA}" destId="{C07E2440-F340-4548-89E2-F4F546243C93}" srcOrd="0" destOrd="0" presId="urn:microsoft.com/office/officeart/2005/8/layout/vList6"/>
    <dgm:cxn modelId="{C6350CB6-3AAE-47DD-8E46-9FE060AB9975}" type="presParOf" srcId="{FF4F2DC4-54EE-469A-8F72-8024BE5FEFBA}" destId="{813ECC57-A9CF-4D47-973E-61B41447AAA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59F6989-26A5-4929-A48B-C4FCBD34DBA2}" type="doc">
      <dgm:prSet loTypeId="urn:microsoft.com/office/officeart/2008/layout/HorizontalMultiLevelHierarchy" loCatId="hierarchy" qsTypeId="urn:microsoft.com/office/officeart/2005/8/quickstyle/simple1" qsCatId="simple" csTypeId="urn:microsoft.com/office/officeart/2005/8/colors/accent5_1" csCatId="accent5" phldr="1"/>
      <dgm:spPr/>
      <dgm:t>
        <a:bodyPr/>
        <a:lstStyle/>
        <a:p>
          <a:endParaRPr lang="es-ES"/>
        </a:p>
      </dgm:t>
    </dgm:pt>
    <dgm:pt modelId="{B3BADF40-48E1-4BD9-8ACD-F97DD9E73A6C}">
      <dgm:prSet phldrT="[Texto]">
        <dgm:style>
          <a:lnRef idx="0">
            <a:schemeClr val="accent6"/>
          </a:lnRef>
          <a:fillRef idx="3">
            <a:schemeClr val="accent6"/>
          </a:fillRef>
          <a:effectRef idx="3">
            <a:schemeClr val="accent6"/>
          </a:effectRef>
          <a:fontRef idx="minor">
            <a:schemeClr val="lt1"/>
          </a:fontRef>
        </dgm:style>
      </dgm:prSet>
      <dgm:spPr/>
      <dgm:t>
        <a:bodyPr/>
        <a:lstStyle/>
        <a:p>
          <a:r>
            <a:rPr lang="es-ES" dirty="0"/>
            <a:t>DIMISIÓN Y ABANDONO</a:t>
          </a:r>
        </a:p>
      </dgm:t>
    </dgm:pt>
    <dgm:pt modelId="{B149F104-338A-4766-8242-513102B985A2}" type="parTrans" cxnId="{D738E7F9-E60B-4C4A-8753-4454E6191491}">
      <dgm:prSet/>
      <dgm:spPr/>
      <dgm:t>
        <a:bodyPr/>
        <a:lstStyle/>
        <a:p>
          <a:endParaRPr lang="es-ES"/>
        </a:p>
      </dgm:t>
    </dgm:pt>
    <dgm:pt modelId="{84D9E882-9AFA-4CAC-8888-171AA59B1498}" type="sibTrans" cxnId="{D738E7F9-E60B-4C4A-8753-4454E6191491}">
      <dgm:prSet/>
      <dgm:spPr/>
      <dgm:t>
        <a:bodyPr/>
        <a:lstStyle/>
        <a:p>
          <a:endParaRPr lang="es-ES"/>
        </a:p>
      </dgm:t>
    </dgm:pt>
    <dgm:pt modelId="{BA5B3891-A8CB-4F7C-820A-29BF11F067E4}">
      <dgm:prSet phldrT="[Texto]" custT="1">
        <dgm:style>
          <a:lnRef idx="3">
            <a:schemeClr val="lt1"/>
          </a:lnRef>
          <a:fillRef idx="1">
            <a:schemeClr val="accent3"/>
          </a:fillRef>
          <a:effectRef idx="1">
            <a:schemeClr val="accent3"/>
          </a:effectRef>
          <a:fontRef idx="minor">
            <a:schemeClr val="lt1"/>
          </a:fontRef>
        </dgm:style>
      </dgm:prSet>
      <dgm:spPr/>
      <dgm:t>
        <a:bodyPr/>
        <a:lstStyle/>
        <a:p>
          <a:pPr algn="ctr"/>
          <a:r>
            <a:rPr lang="es-ES" sz="1600" dirty="0"/>
            <a:t>La </a:t>
          </a:r>
          <a:r>
            <a:rPr lang="es-ES" sz="1600" b="1" dirty="0"/>
            <a:t>DIMISIÓN</a:t>
          </a:r>
          <a:r>
            <a:rPr lang="es-ES" sz="1600" dirty="0"/>
            <a:t> se da cuando el trabajador decide irse voluntariamente de la empresa.</a:t>
          </a:r>
        </a:p>
        <a:p>
          <a:pPr algn="ctr"/>
          <a:r>
            <a:rPr lang="es-ES" sz="1600" dirty="0"/>
            <a:t>Debe mediar </a:t>
          </a:r>
          <a:r>
            <a:rPr lang="es-ES" sz="1600" b="1" dirty="0"/>
            <a:t>preaviso</a:t>
          </a:r>
          <a:r>
            <a:rPr lang="es-ES" sz="1600" dirty="0"/>
            <a:t>. Éste se fija en el Convenio Colectivo.</a:t>
          </a:r>
        </a:p>
        <a:p>
          <a:pPr algn="ctr"/>
          <a:r>
            <a:rPr lang="es-ES" sz="1600" dirty="0"/>
            <a:t>Si no se preavisa, se pueden descontar los días del salario en la liquidación.</a:t>
          </a:r>
        </a:p>
      </dgm:t>
    </dgm:pt>
    <dgm:pt modelId="{56B7B230-F18F-40F1-A069-4A7832F0304E}" type="parTrans" cxnId="{21BBF842-B5ED-4915-9B0E-9AE5311D1CBD}">
      <dgm:prSet/>
      <dgm:spPr/>
      <dgm:t>
        <a:bodyPr/>
        <a:lstStyle/>
        <a:p>
          <a:endParaRPr lang="es-ES"/>
        </a:p>
      </dgm:t>
    </dgm:pt>
    <dgm:pt modelId="{6D5BC493-E07C-41E7-BFEE-E8B0B59312DD}" type="sibTrans" cxnId="{21BBF842-B5ED-4915-9B0E-9AE5311D1CBD}">
      <dgm:prSet/>
      <dgm:spPr/>
      <dgm:t>
        <a:bodyPr/>
        <a:lstStyle/>
        <a:p>
          <a:endParaRPr lang="es-ES"/>
        </a:p>
      </dgm:t>
    </dgm:pt>
    <dgm:pt modelId="{E938810B-AA9B-439B-8A08-FB68F860BDE7}">
      <dgm:prSet phldrT="[Texto]" custT="1">
        <dgm:style>
          <a:lnRef idx="3">
            <a:schemeClr val="lt1"/>
          </a:lnRef>
          <a:fillRef idx="1">
            <a:schemeClr val="accent3"/>
          </a:fillRef>
          <a:effectRef idx="1">
            <a:schemeClr val="accent3"/>
          </a:effectRef>
          <a:fontRef idx="minor">
            <a:schemeClr val="lt1"/>
          </a:fontRef>
        </dgm:style>
      </dgm:prSet>
      <dgm:spPr/>
      <dgm:t>
        <a:bodyPr/>
        <a:lstStyle/>
        <a:p>
          <a:r>
            <a:rPr lang="es-ES" sz="1600" dirty="0"/>
            <a:t>El </a:t>
          </a:r>
          <a:r>
            <a:rPr lang="es-ES" sz="1600" b="1" dirty="0"/>
            <a:t>ABANDONO</a:t>
          </a:r>
          <a:r>
            <a:rPr lang="es-ES" sz="1600" dirty="0"/>
            <a:t> se da cuando el trabajador deja de ir al trabajo sin avisar.</a:t>
          </a:r>
        </a:p>
        <a:p>
          <a:r>
            <a:rPr lang="es-ES" sz="1600" dirty="0"/>
            <a:t>La empresa puede pedir daños y perjuicios por las pérdidas que se puedan generar.</a:t>
          </a:r>
        </a:p>
        <a:p>
          <a:r>
            <a:rPr lang="es-ES" sz="1600" dirty="0"/>
            <a:t>Se pueden descontar los días de preaviso de la liquidación.</a:t>
          </a:r>
        </a:p>
      </dgm:t>
    </dgm:pt>
    <dgm:pt modelId="{BD34715E-7854-48E6-A523-D6B5C9FD20B0}" type="parTrans" cxnId="{564EF624-290B-4275-841E-C1AAE564C1A7}">
      <dgm:prSet/>
      <dgm:spPr/>
      <dgm:t>
        <a:bodyPr/>
        <a:lstStyle/>
        <a:p>
          <a:endParaRPr lang="es-ES"/>
        </a:p>
      </dgm:t>
    </dgm:pt>
    <dgm:pt modelId="{0AD9EC07-5888-41FA-B752-6D262D128407}" type="sibTrans" cxnId="{564EF624-290B-4275-841E-C1AAE564C1A7}">
      <dgm:prSet/>
      <dgm:spPr/>
      <dgm:t>
        <a:bodyPr/>
        <a:lstStyle/>
        <a:p>
          <a:endParaRPr lang="es-ES"/>
        </a:p>
      </dgm:t>
    </dgm:pt>
    <dgm:pt modelId="{D9FC7A93-6900-425E-89A9-DCCE854F8EC8}">
      <dgm:prSet phldrT="[Texto]" custT="1">
        <dgm:style>
          <a:lnRef idx="3">
            <a:schemeClr val="lt1"/>
          </a:lnRef>
          <a:fillRef idx="1">
            <a:schemeClr val="accent3"/>
          </a:fillRef>
          <a:effectRef idx="1">
            <a:schemeClr val="accent3"/>
          </a:effectRef>
          <a:fontRef idx="minor">
            <a:schemeClr val="lt1"/>
          </a:fontRef>
        </dgm:style>
      </dgm:prSet>
      <dgm:spPr/>
      <dgm:t>
        <a:bodyPr/>
        <a:lstStyle/>
        <a:p>
          <a:r>
            <a:rPr lang="es-ES" sz="1600" b="1" dirty="0"/>
            <a:t>En ninguno de los dos casos corresponde INDEMNIZACIÓN</a:t>
          </a:r>
          <a:r>
            <a:rPr lang="es-ES" sz="1600" dirty="0"/>
            <a:t>.</a:t>
          </a:r>
        </a:p>
        <a:p>
          <a:r>
            <a:rPr lang="es-ES" sz="1600" dirty="0"/>
            <a:t>Sí corresponde la liquidación de los salarios por percibir, las vacaciones no disfrutadas y las pagas extraordinarias pendientes.</a:t>
          </a:r>
        </a:p>
      </dgm:t>
    </dgm:pt>
    <dgm:pt modelId="{08957F96-2F24-47C3-B3F8-8CA014B65388}" type="parTrans" cxnId="{B5796E2B-4CE7-478E-921F-65FEF0B8971B}">
      <dgm:prSet/>
      <dgm:spPr/>
      <dgm:t>
        <a:bodyPr/>
        <a:lstStyle/>
        <a:p>
          <a:endParaRPr lang="es-ES"/>
        </a:p>
      </dgm:t>
    </dgm:pt>
    <dgm:pt modelId="{142B7EB2-F259-4623-95FC-B6BC9858E4C4}" type="sibTrans" cxnId="{B5796E2B-4CE7-478E-921F-65FEF0B8971B}">
      <dgm:prSet/>
      <dgm:spPr/>
      <dgm:t>
        <a:bodyPr/>
        <a:lstStyle/>
        <a:p>
          <a:endParaRPr lang="es-ES"/>
        </a:p>
      </dgm:t>
    </dgm:pt>
    <dgm:pt modelId="{AF452F6A-E23B-4034-9CE1-0094356503DC}" type="pres">
      <dgm:prSet presAssocID="{C59F6989-26A5-4929-A48B-C4FCBD34DBA2}" presName="Name0" presStyleCnt="0">
        <dgm:presLayoutVars>
          <dgm:chPref val="1"/>
          <dgm:dir/>
          <dgm:animOne val="branch"/>
          <dgm:animLvl val="lvl"/>
          <dgm:resizeHandles val="exact"/>
        </dgm:presLayoutVars>
      </dgm:prSet>
      <dgm:spPr/>
    </dgm:pt>
    <dgm:pt modelId="{DE4DE4B0-2DC0-4E6E-AA48-C1A37BAFBD6A}" type="pres">
      <dgm:prSet presAssocID="{B3BADF40-48E1-4BD9-8ACD-F97DD9E73A6C}" presName="root1" presStyleCnt="0"/>
      <dgm:spPr/>
    </dgm:pt>
    <dgm:pt modelId="{62207F38-A86C-4D33-AE88-F24B534534AF}" type="pres">
      <dgm:prSet presAssocID="{B3BADF40-48E1-4BD9-8ACD-F97DD9E73A6C}" presName="LevelOneTextNode" presStyleLbl="node0" presStyleIdx="0" presStyleCnt="1" custAng="5400000" custScaleY="33404" custLinFactX="-594797" custLinFactNeighborX="-600000" custLinFactNeighborY="-93">
        <dgm:presLayoutVars>
          <dgm:chPref val="3"/>
        </dgm:presLayoutVars>
      </dgm:prSet>
      <dgm:spPr/>
    </dgm:pt>
    <dgm:pt modelId="{3A7C1C94-54CC-49FB-9B5A-8F5F4FDB0277}" type="pres">
      <dgm:prSet presAssocID="{B3BADF40-48E1-4BD9-8ACD-F97DD9E73A6C}" presName="level2hierChild" presStyleCnt="0"/>
      <dgm:spPr/>
    </dgm:pt>
    <dgm:pt modelId="{2F7049FB-74E0-4F15-9AF3-5F44BA0D47E1}" type="pres">
      <dgm:prSet presAssocID="{56B7B230-F18F-40F1-A069-4A7832F0304E}" presName="conn2-1" presStyleLbl="parChTrans1D2" presStyleIdx="0" presStyleCnt="3"/>
      <dgm:spPr/>
    </dgm:pt>
    <dgm:pt modelId="{F1D7B40A-3EE0-4EB9-BEC5-E1E3CBCCC7E7}" type="pres">
      <dgm:prSet presAssocID="{56B7B230-F18F-40F1-A069-4A7832F0304E}" presName="connTx" presStyleLbl="parChTrans1D2" presStyleIdx="0" presStyleCnt="3"/>
      <dgm:spPr/>
    </dgm:pt>
    <dgm:pt modelId="{4307D66E-62A5-4EDF-BA76-D230B7A638B1}" type="pres">
      <dgm:prSet presAssocID="{BA5B3891-A8CB-4F7C-820A-29BF11F067E4}" presName="root2" presStyleCnt="0"/>
      <dgm:spPr/>
    </dgm:pt>
    <dgm:pt modelId="{BF152795-44CF-4A6E-B5AA-E749EAED04E1}" type="pres">
      <dgm:prSet presAssocID="{BA5B3891-A8CB-4F7C-820A-29BF11F067E4}" presName="LevelTwoTextNode" presStyleLbl="node2" presStyleIdx="0" presStyleCnt="3" custScaleX="204807" custScaleY="135685">
        <dgm:presLayoutVars>
          <dgm:chPref val="3"/>
        </dgm:presLayoutVars>
      </dgm:prSet>
      <dgm:spPr/>
    </dgm:pt>
    <dgm:pt modelId="{E1C28B7F-44D7-4497-B910-9FFFABF7881F}" type="pres">
      <dgm:prSet presAssocID="{BA5B3891-A8CB-4F7C-820A-29BF11F067E4}" presName="level3hierChild" presStyleCnt="0"/>
      <dgm:spPr/>
    </dgm:pt>
    <dgm:pt modelId="{7066464D-189E-4B06-9666-247B8D5D0AB7}" type="pres">
      <dgm:prSet presAssocID="{BD34715E-7854-48E6-A523-D6B5C9FD20B0}" presName="conn2-1" presStyleLbl="parChTrans1D2" presStyleIdx="1" presStyleCnt="3"/>
      <dgm:spPr/>
    </dgm:pt>
    <dgm:pt modelId="{6B981907-9C7D-4FB6-95B2-6F2B32ACAF8E}" type="pres">
      <dgm:prSet presAssocID="{BD34715E-7854-48E6-A523-D6B5C9FD20B0}" presName="connTx" presStyleLbl="parChTrans1D2" presStyleIdx="1" presStyleCnt="3"/>
      <dgm:spPr/>
    </dgm:pt>
    <dgm:pt modelId="{2B3D9197-1183-495E-BC59-C43B5EECE6AA}" type="pres">
      <dgm:prSet presAssocID="{E938810B-AA9B-439B-8A08-FB68F860BDE7}" presName="root2" presStyleCnt="0"/>
      <dgm:spPr/>
    </dgm:pt>
    <dgm:pt modelId="{80CF02EE-04C0-482B-BE59-12882A206BBE}" type="pres">
      <dgm:prSet presAssocID="{E938810B-AA9B-439B-8A08-FB68F860BDE7}" presName="LevelTwoTextNode" presStyleLbl="node2" presStyleIdx="1" presStyleCnt="3" custScaleX="204807" custScaleY="135685">
        <dgm:presLayoutVars>
          <dgm:chPref val="3"/>
        </dgm:presLayoutVars>
      </dgm:prSet>
      <dgm:spPr/>
    </dgm:pt>
    <dgm:pt modelId="{392F413F-84B1-4E92-887D-C53C48F191A3}" type="pres">
      <dgm:prSet presAssocID="{E938810B-AA9B-439B-8A08-FB68F860BDE7}" presName="level3hierChild" presStyleCnt="0"/>
      <dgm:spPr/>
    </dgm:pt>
    <dgm:pt modelId="{905F73A8-E6C6-404C-867C-D357BA25552B}" type="pres">
      <dgm:prSet presAssocID="{08957F96-2F24-47C3-B3F8-8CA014B65388}" presName="conn2-1" presStyleLbl="parChTrans1D2" presStyleIdx="2" presStyleCnt="3"/>
      <dgm:spPr/>
    </dgm:pt>
    <dgm:pt modelId="{9070EF45-0750-4585-9851-2C2CDCD97477}" type="pres">
      <dgm:prSet presAssocID="{08957F96-2F24-47C3-B3F8-8CA014B65388}" presName="connTx" presStyleLbl="parChTrans1D2" presStyleIdx="2" presStyleCnt="3"/>
      <dgm:spPr/>
    </dgm:pt>
    <dgm:pt modelId="{CD504A78-5558-47BB-BAFD-5BE033BB54B3}" type="pres">
      <dgm:prSet presAssocID="{D9FC7A93-6900-425E-89A9-DCCE854F8EC8}" presName="root2" presStyleCnt="0"/>
      <dgm:spPr/>
    </dgm:pt>
    <dgm:pt modelId="{898F9F05-3B30-4192-B16B-8232D60DDD7B}" type="pres">
      <dgm:prSet presAssocID="{D9FC7A93-6900-425E-89A9-DCCE854F8EC8}" presName="LevelTwoTextNode" presStyleLbl="node2" presStyleIdx="2" presStyleCnt="3" custScaleX="204807" custScaleY="135685">
        <dgm:presLayoutVars>
          <dgm:chPref val="3"/>
        </dgm:presLayoutVars>
      </dgm:prSet>
      <dgm:spPr/>
    </dgm:pt>
    <dgm:pt modelId="{ED0A4731-32A8-452F-B829-2CF319A564B2}" type="pres">
      <dgm:prSet presAssocID="{D9FC7A93-6900-425E-89A9-DCCE854F8EC8}" presName="level3hierChild" presStyleCnt="0"/>
      <dgm:spPr/>
    </dgm:pt>
  </dgm:ptLst>
  <dgm:cxnLst>
    <dgm:cxn modelId="{564EF624-290B-4275-841E-C1AAE564C1A7}" srcId="{B3BADF40-48E1-4BD9-8ACD-F97DD9E73A6C}" destId="{E938810B-AA9B-439B-8A08-FB68F860BDE7}" srcOrd="1" destOrd="0" parTransId="{BD34715E-7854-48E6-A523-D6B5C9FD20B0}" sibTransId="{0AD9EC07-5888-41FA-B752-6D262D128407}"/>
    <dgm:cxn modelId="{A6174D25-89C9-42F8-898C-9C850EA857EF}" type="presOf" srcId="{C59F6989-26A5-4929-A48B-C4FCBD34DBA2}" destId="{AF452F6A-E23B-4034-9CE1-0094356503DC}" srcOrd="0" destOrd="0" presId="urn:microsoft.com/office/officeart/2008/layout/HorizontalMultiLevelHierarchy"/>
    <dgm:cxn modelId="{B5796E2B-4CE7-478E-921F-65FEF0B8971B}" srcId="{B3BADF40-48E1-4BD9-8ACD-F97DD9E73A6C}" destId="{D9FC7A93-6900-425E-89A9-DCCE854F8EC8}" srcOrd="2" destOrd="0" parTransId="{08957F96-2F24-47C3-B3F8-8CA014B65388}" sibTransId="{142B7EB2-F259-4623-95FC-B6BC9858E4C4}"/>
    <dgm:cxn modelId="{468B1231-86DB-4645-95F6-FE809BF09835}" type="presOf" srcId="{BD34715E-7854-48E6-A523-D6B5C9FD20B0}" destId="{6B981907-9C7D-4FB6-95B2-6F2B32ACAF8E}" srcOrd="1" destOrd="0" presId="urn:microsoft.com/office/officeart/2008/layout/HorizontalMultiLevelHierarchy"/>
    <dgm:cxn modelId="{D27B6A42-46E7-416E-BFDB-9BE14F8B2487}" type="presOf" srcId="{BD34715E-7854-48E6-A523-D6B5C9FD20B0}" destId="{7066464D-189E-4B06-9666-247B8D5D0AB7}" srcOrd="0" destOrd="0" presId="urn:microsoft.com/office/officeart/2008/layout/HorizontalMultiLevelHierarchy"/>
    <dgm:cxn modelId="{21BBF842-B5ED-4915-9B0E-9AE5311D1CBD}" srcId="{B3BADF40-48E1-4BD9-8ACD-F97DD9E73A6C}" destId="{BA5B3891-A8CB-4F7C-820A-29BF11F067E4}" srcOrd="0" destOrd="0" parTransId="{56B7B230-F18F-40F1-A069-4A7832F0304E}" sibTransId="{6D5BC493-E07C-41E7-BFEE-E8B0B59312DD}"/>
    <dgm:cxn modelId="{0EC7414E-1186-4297-9DEF-9F1903DC9846}" type="presOf" srcId="{B3BADF40-48E1-4BD9-8ACD-F97DD9E73A6C}" destId="{62207F38-A86C-4D33-AE88-F24B534534AF}" srcOrd="0" destOrd="0" presId="urn:microsoft.com/office/officeart/2008/layout/HorizontalMultiLevelHierarchy"/>
    <dgm:cxn modelId="{1D870F74-BDD7-48D9-9262-6BFE050A4E81}" type="presOf" srcId="{BA5B3891-A8CB-4F7C-820A-29BF11F067E4}" destId="{BF152795-44CF-4A6E-B5AA-E749EAED04E1}" srcOrd="0" destOrd="0" presId="urn:microsoft.com/office/officeart/2008/layout/HorizontalMultiLevelHierarchy"/>
    <dgm:cxn modelId="{29D37456-8AF5-4432-BF6B-7A1871FB2069}" type="presOf" srcId="{08957F96-2F24-47C3-B3F8-8CA014B65388}" destId="{9070EF45-0750-4585-9851-2C2CDCD97477}" srcOrd="1" destOrd="0" presId="urn:microsoft.com/office/officeart/2008/layout/HorizontalMultiLevelHierarchy"/>
    <dgm:cxn modelId="{209C9390-B7D1-4679-95FC-EE5BD5E2A4FD}" type="presOf" srcId="{08957F96-2F24-47C3-B3F8-8CA014B65388}" destId="{905F73A8-E6C6-404C-867C-D357BA25552B}" srcOrd="0" destOrd="0" presId="urn:microsoft.com/office/officeart/2008/layout/HorizontalMultiLevelHierarchy"/>
    <dgm:cxn modelId="{DABB79A1-002F-407E-8E11-A4F5263F3D5A}" type="presOf" srcId="{D9FC7A93-6900-425E-89A9-DCCE854F8EC8}" destId="{898F9F05-3B30-4192-B16B-8232D60DDD7B}" srcOrd="0" destOrd="0" presId="urn:microsoft.com/office/officeart/2008/layout/HorizontalMultiLevelHierarchy"/>
    <dgm:cxn modelId="{4A29CFC6-A73B-43F2-958A-F90EFC2C5530}" type="presOf" srcId="{E938810B-AA9B-439B-8A08-FB68F860BDE7}" destId="{80CF02EE-04C0-482B-BE59-12882A206BBE}" srcOrd="0" destOrd="0" presId="urn:microsoft.com/office/officeart/2008/layout/HorizontalMultiLevelHierarchy"/>
    <dgm:cxn modelId="{650F4CD9-DA39-4D9A-BF67-6FCF089E223B}" type="presOf" srcId="{56B7B230-F18F-40F1-A069-4A7832F0304E}" destId="{F1D7B40A-3EE0-4EB9-BEC5-E1E3CBCCC7E7}" srcOrd="1" destOrd="0" presId="urn:microsoft.com/office/officeart/2008/layout/HorizontalMultiLevelHierarchy"/>
    <dgm:cxn modelId="{BC5575E8-FEEB-444B-943C-C033C0E1BDF0}" type="presOf" srcId="{56B7B230-F18F-40F1-A069-4A7832F0304E}" destId="{2F7049FB-74E0-4F15-9AF3-5F44BA0D47E1}" srcOrd="0" destOrd="0" presId="urn:microsoft.com/office/officeart/2008/layout/HorizontalMultiLevelHierarchy"/>
    <dgm:cxn modelId="{D738E7F9-E60B-4C4A-8753-4454E6191491}" srcId="{C59F6989-26A5-4929-A48B-C4FCBD34DBA2}" destId="{B3BADF40-48E1-4BD9-8ACD-F97DD9E73A6C}" srcOrd="0" destOrd="0" parTransId="{B149F104-338A-4766-8242-513102B985A2}" sibTransId="{84D9E882-9AFA-4CAC-8888-171AA59B1498}"/>
    <dgm:cxn modelId="{243C29CA-AC5E-4274-80FC-05AA39FA4BC9}" type="presParOf" srcId="{AF452F6A-E23B-4034-9CE1-0094356503DC}" destId="{DE4DE4B0-2DC0-4E6E-AA48-C1A37BAFBD6A}" srcOrd="0" destOrd="0" presId="urn:microsoft.com/office/officeart/2008/layout/HorizontalMultiLevelHierarchy"/>
    <dgm:cxn modelId="{CC4210C7-5562-4B34-92B9-4127479814C4}" type="presParOf" srcId="{DE4DE4B0-2DC0-4E6E-AA48-C1A37BAFBD6A}" destId="{62207F38-A86C-4D33-AE88-F24B534534AF}" srcOrd="0" destOrd="0" presId="urn:microsoft.com/office/officeart/2008/layout/HorizontalMultiLevelHierarchy"/>
    <dgm:cxn modelId="{ADC221BF-754F-48EF-A2DD-032A5ECC3110}" type="presParOf" srcId="{DE4DE4B0-2DC0-4E6E-AA48-C1A37BAFBD6A}" destId="{3A7C1C94-54CC-49FB-9B5A-8F5F4FDB0277}" srcOrd="1" destOrd="0" presId="urn:microsoft.com/office/officeart/2008/layout/HorizontalMultiLevelHierarchy"/>
    <dgm:cxn modelId="{CBDE6F4D-DF21-4278-AC23-67894049F8F3}" type="presParOf" srcId="{3A7C1C94-54CC-49FB-9B5A-8F5F4FDB0277}" destId="{2F7049FB-74E0-4F15-9AF3-5F44BA0D47E1}" srcOrd="0" destOrd="0" presId="urn:microsoft.com/office/officeart/2008/layout/HorizontalMultiLevelHierarchy"/>
    <dgm:cxn modelId="{C519AB1A-FE96-416D-9B7B-F185716162EB}" type="presParOf" srcId="{2F7049FB-74E0-4F15-9AF3-5F44BA0D47E1}" destId="{F1D7B40A-3EE0-4EB9-BEC5-E1E3CBCCC7E7}" srcOrd="0" destOrd="0" presId="urn:microsoft.com/office/officeart/2008/layout/HorizontalMultiLevelHierarchy"/>
    <dgm:cxn modelId="{E47CB81B-9E03-41B0-BE48-10BC066C8F6E}" type="presParOf" srcId="{3A7C1C94-54CC-49FB-9B5A-8F5F4FDB0277}" destId="{4307D66E-62A5-4EDF-BA76-D230B7A638B1}" srcOrd="1" destOrd="0" presId="urn:microsoft.com/office/officeart/2008/layout/HorizontalMultiLevelHierarchy"/>
    <dgm:cxn modelId="{8FBA4F8D-2FCB-48F9-87F5-9360D6CABB12}" type="presParOf" srcId="{4307D66E-62A5-4EDF-BA76-D230B7A638B1}" destId="{BF152795-44CF-4A6E-B5AA-E749EAED04E1}" srcOrd="0" destOrd="0" presId="urn:microsoft.com/office/officeart/2008/layout/HorizontalMultiLevelHierarchy"/>
    <dgm:cxn modelId="{52D58A56-A512-41E0-AAA5-F684ECC37AE1}" type="presParOf" srcId="{4307D66E-62A5-4EDF-BA76-D230B7A638B1}" destId="{E1C28B7F-44D7-4497-B910-9FFFABF7881F}" srcOrd="1" destOrd="0" presId="urn:microsoft.com/office/officeart/2008/layout/HorizontalMultiLevelHierarchy"/>
    <dgm:cxn modelId="{592B1AD4-52D6-44D0-A684-DA88DF77BD66}" type="presParOf" srcId="{3A7C1C94-54CC-49FB-9B5A-8F5F4FDB0277}" destId="{7066464D-189E-4B06-9666-247B8D5D0AB7}" srcOrd="2" destOrd="0" presId="urn:microsoft.com/office/officeart/2008/layout/HorizontalMultiLevelHierarchy"/>
    <dgm:cxn modelId="{F6A513D2-D8D1-499B-B1F8-E132A9EAF313}" type="presParOf" srcId="{7066464D-189E-4B06-9666-247B8D5D0AB7}" destId="{6B981907-9C7D-4FB6-95B2-6F2B32ACAF8E}" srcOrd="0" destOrd="0" presId="urn:microsoft.com/office/officeart/2008/layout/HorizontalMultiLevelHierarchy"/>
    <dgm:cxn modelId="{FC76E430-C56E-4EC7-990C-B8BD04CA048B}" type="presParOf" srcId="{3A7C1C94-54CC-49FB-9B5A-8F5F4FDB0277}" destId="{2B3D9197-1183-495E-BC59-C43B5EECE6AA}" srcOrd="3" destOrd="0" presId="urn:microsoft.com/office/officeart/2008/layout/HorizontalMultiLevelHierarchy"/>
    <dgm:cxn modelId="{E2A69284-F3ED-4CA3-B764-34350F4CDB3B}" type="presParOf" srcId="{2B3D9197-1183-495E-BC59-C43B5EECE6AA}" destId="{80CF02EE-04C0-482B-BE59-12882A206BBE}" srcOrd="0" destOrd="0" presId="urn:microsoft.com/office/officeart/2008/layout/HorizontalMultiLevelHierarchy"/>
    <dgm:cxn modelId="{761143D9-1F88-44A5-A618-2486EF831296}" type="presParOf" srcId="{2B3D9197-1183-495E-BC59-C43B5EECE6AA}" destId="{392F413F-84B1-4E92-887D-C53C48F191A3}" srcOrd="1" destOrd="0" presId="urn:microsoft.com/office/officeart/2008/layout/HorizontalMultiLevelHierarchy"/>
    <dgm:cxn modelId="{8B51A0A9-CE37-42F2-A1CC-9368AA996B93}" type="presParOf" srcId="{3A7C1C94-54CC-49FB-9B5A-8F5F4FDB0277}" destId="{905F73A8-E6C6-404C-867C-D357BA25552B}" srcOrd="4" destOrd="0" presId="urn:microsoft.com/office/officeart/2008/layout/HorizontalMultiLevelHierarchy"/>
    <dgm:cxn modelId="{54E46E91-80BD-4901-8F51-2121A22CD41B}" type="presParOf" srcId="{905F73A8-E6C6-404C-867C-D357BA25552B}" destId="{9070EF45-0750-4585-9851-2C2CDCD97477}" srcOrd="0" destOrd="0" presId="urn:microsoft.com/office/officeart/2008/layout/HorizontalMultiLevelHierarchy"/>
    <dgm:cxn modelId="{A434EC12-660C-46DB-A6BF-0907E650C436}" type="presParOf" srcId="{3A7C1C94-54CC-49FB-9B5A-8F5F4FDB0277}" destId="{CD504A78-5558-47BB-BAFD-5BE033BB54B3}" srcOrd="5" destOrd="0" presId="urn:microsoft.com/office/officeart/2008/layout/HorizontalMultiLevelHierarchy"/>
    <dgm:cxn modelId="{E164BE7D-B931-469D-A1C3-34A6C236003F}" type="presParOf" srcId="{CD504A78-5558-47BB-BAFD-5BE033BB54B3}" destId="{898F9F05-3B30-4192-B16B-8232D60DDD7B}" srcOrd="0" destOrd="0" presId="urn:microsoft.com/office/officeart/2008/layout/HorizontalMultiLevelHierarchy"/>
    <dgm:cxn modelId="{1EB8A582-7946-4FC3-896C-80579F266884}" type="presParOf" srcId="{CD504A78-5558-47BB-BAFD-5BE033BB54B3}" destId="{ED0A4731-32A8-452F-B829-2CF319A564B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09C65-A7D6-407D-AE43-448E3177DAAA}">
      <dsp:nvSpPr>
        <dsp:cNvPr id="0" name=""/>
        <dsp:cNvSpPr/>
      </dsp:nvSpPr>
      <dsp:spPr>
        <a:xfrm>
          <a:off x="4220393" y="2808312"/>
          <a:ext cx="703212" cy="2267861"/>
        </a:xfrm>
        <a:custGeom>
          <a:avLst/>
          <a:gdLst/>
          <a:ahLst/>
          <a:cxnLst/>
          <a:rect l="0" t="0" r="0" b="0"/>
          <a:pathLst>
            <a:path>
              <a:moveTo>
                <a:pt x="0" y="0"/>
              </a:moveTo>
              <a:lnTo>
                <a:pt x="351606" y="0"/>
              </a:lnTo>
              <a:lnTo>
                <a:pt x="351606" y="2267861"/>
              </a:lnTo>
              <a:lnTo>
                <a:pt x="703212" y="226786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1A285-D60E-490F-8EFF-0859D88F3773}">
      <dsp:nvSpPr>
        <dsp:cNvPr id="0" name=""/>
        <dsp:cNvSpPr/>
      </dsp:nvSpPr>
      <dsp:spPr>
        <a:xfrm>
          <a:off x="4220393" y="2808312"/>
          <a:ext cx="703212" cy="755953"/>
        </a:xfrm>
        <a:custGeom>
          <a:avLst/>
          <a:gdLst/>
          <a:ahLst/>
          <a:cxnLst/>
          <a:rect l="0" t="0" r="0" b="0"/>
          <a:pathLst>
            <a:path>
              <a:moveTo>
                <a:pt x="0" y="0"/>
              </a:moveTo>
              <a:lnTo>
                <a:pt x="351606" y="0"/>
              </a:lnTo>
              <a:lnTo>
                <a:pt x="351606" y="755953"/>
              </a:lnTo>
              <a:lnTo>
                <a:pt x="703212" y="75595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172EE8-F9D4-4D39-AD1C-89861927D6BC}">
      <dsp:nvSpPr>
        <dsp:cNvPr id="0" name=""/>
        <dsp:cNvSpPr/>
      </dsp:nvSpPr>
      <dsp:spPr>
        <a:xfrm>
          <a:off x="4220393" y="2052358"/>
          <a:ext cx="703212" cy="755953"/>
        </a:xfrm>
        <a:custGeom>
          <a:avLst/>
          <a:gdLst/>
          <a:ahLst/>
          <a:cxnLst/>
          <a:rect l="0" t="0" r="0" b="0"/>
          <a:pathLst>
            <a:path>
              <a:moveTo>
                <a:pt x="0" y="755953"/>
              </a:moveTo>
              <a:lnTo>
                <a:pt x="351606" y="755953"/>
              </a:lnTo>
              <a:lnTo>
                <a:pt x="351606" y="0"/>
              </a:lnTo>
              <a:lnTo>
                <a:pt x="703212"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A0A8F9-AE98-407D-B60D-92FAC5E255D2}">
      <dsp:nvSpPr>
        <dsp:cNvPr id="0" name=""/>
        <dsp:cNvSpPr/>
      </dsp:nvSpPr>
      <dsp:spPr>
        <a:xfrm>
          <a:off x="4220393" y="540450"/>
          <a:ext cx="703212" cy="2267861"/>
        </a:xfrm>
        <a:custGeom>
          <a:avLst/>
          <a:gdLst/>
          <a:ahLst/>
          <a:cxnLst/>
          <a:rect l="0" t="0" r="0" b="0"/>
          <a:pathLst>
            <a:path>
              <a:moveTo>
                <a:pt x="0" y="2267861"/>
              </a:moveTo>
              <a:lnTo>
                <a:pt x="351606" y="2267861"/>
              </a:lnTo>
              <a:lnTo>
                <a:pt x="351606" y="0"/>
              </a:lnTo>
              <a:lnTo>
                <a:pt x="703212"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F91B-863E-47AB-BEB8-F0D19F8684F0}">
      <dsp:nvSpPr>
        <dsp:cNvPr id="0" name=""/>
        <dsp:cNvSpPr/>
      </dsp:nvSpPr>
      <dsp:spPr>
        <a:xfrm>
          <a:off x="704329" y="2272112"/>
          <a:ext cx="3516064" cy="107239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S" sz="2300" kern="1200"/>
            <a:t>Piensa en las siguientes preguntas…</a:t>
          </a:r>
        </a:p>
      </dsp:txBody>
      <dsp:txXfrm>
        <a:off x="704329" y="2272112"/>
        <a:ext cx="3516064" cy="1072399"/>
      </dsp:txXfrm>
    </dsp:sp>
    <dsp:sp modelId="{68707B4F-586F-4ADB-B2E5-556A8634EC53}">
      <dsp:nvSpPr>
        <dsp:cNvPr id="0" name=""/>
        <dsp:cNvSpPr/>
      </dsp:nvSpPr>
      <dsp:spPr>
        <a:xfrm>
          <a:off x="4923606" y="4250"/>
          <a:ext cx="3516064" cy="107239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S" sz="2300" kern="1200"/>
            <a:t>¿Puede la empresa cambiarme unilateralmente de puesto de trabajo?</a:t>
          </a:r>
        </a:p>
      </dsp:txBody>
      <dsp:txXfrm>
        <a:off x="4923606" y="4250"/>
        <a:ext cx="3516064" cy="1072399"/>
      </dsp:txXfrm>
    </dsp:sp>
    <dsp:sp modelId="{28A3C699-E8C0-44FF-B5E1-01685BA77AC8}">
      <dsp:nvSpPr>
        <dsp:cNvPr id="0" name=""/>
        <dsp:cNvSpPr/>
      </dsp:nvSpPr>
      <dsp:spPr>
        <a:xfrm>
          <a:off x="4923606" y="1516158"/>
          <a:ext cx="3516064" cy="107239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S" sz="2300" kern="1200"/>
            <a:t>¿Puede obligarme a desplazarme temporalmente a otra ciudad?</a:t>
          </a:r>
        </a:p>
      </dsp:txBody>
      <dsp:txXfrm>
        <a:off x="4923606" y="1516158"/>
        <a:ext cx="3516064" cy="1072399"/>
      </dsp:txXfrm>
    </dsp:sp>
    <dsp:sp modelId="{82F2B017-A22A-4A4A-9572-608235F8315F}">
      <dsp:nvSpPr>
        <dsp:cNvPr id="0" name=""/>
        <dsp:cNvSpPr/>
      </dsp:nvSpPr>
      <dsp:spPr>
        <a:xfrm>
          <a:off x="4923606" y="3028066"/>
          <a:ext cx="3516064" cy="107239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S" sz="2300" kern="1200"/>
            <a:t>¿Puede cambiarme el horario o turno de trabajo en cualquier momento?</a:t>
          </a:r>
        </a:p>
      </dsp:txBody>
      <dsp:txXfrm>
        <a:off x="4923606" y="3028066"/>
        <a:ext cx="3516064" cy="1072399"/>
      </dsp:txXfrm>
    </dsp:sp>
    <dsp:sp modelId="{8D35F632-4388-449B-9080-CAD89ECCBC46}">
      <dsp:nvSpPr>
        <dsp:cNvPr id="0" name=""/>
        <dsp:cNvSpPr/>
      </dsp:nvSpPr>
      <dsp:spPr>
        <a:xfrm>
          <a:off x="4923606" y="4539973"/>
          <a:ext cx="3516064" cy="107239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S" sz="2300" kern="1200"/>
            <a:t>¿Puedo suspender mi relación laboral para trabajar en otra empresa?</a:t>
          </a:r>
        </a:p>
      </dsp:txBody>
      <dsp:txXfrm>
        <a:off x="4923606" y="4539973"/>
        <a:ext cx="3516064" cy="10723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CA94B-B4B5-422A-B24E-443E6A8CAC9E}">
      <dsp:nvSpPr>
        <dsp:cNvPr id="0" name=""/>
        <dsp:cNvSpPr/>
      </dsp:nvSpPr>
      <dsp:spPr>
        <a:xfrm>
          <a:off x="0" y="846741"/>
          <a:ext cx="8229600" cy="705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C53CA-3C0A-48CA-8352-60510A94C7A8}">
      <dsp:nvSpPr>
        <dsp:cNvPr id="0" name=""/>
        <dsp:cNvSpPr/>
      </dsp:nvSpPr>
      <dsp:spPr>
        <a:xfrm>
          <a:off x="411480" y="433461"/>
          <a:ext cx="5760720" cy="82656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s-ES" sz="2800" kern="1200" dirty="0"/>
            <a:t>VÍCTIMA DE VIOLENCIA DE GÉNERO</a:t>
          </a:r>
        </a:p>
      </dsp:txBody>
      <dsp:txXfrm>
        <a:off x="451829" y="473810"/>
        <a:ext cx="5680022" cy="745862"/>
      </dsp:txXfrm>
    </dsp:sp>
    <dsp:sp modelId="{2290923A-B88B-4480-8345-1FF1AB9A492B}">
      <dsp:nvSpPr>
        <dsp:cNvPr id="0" name=""/>
        <dsp:cNvSpPr/>
      </dsp:nvSpPr>
      <dsp:spPr>
        <a:xfrm>
          <a:off x="0" y="2116821"/>
          <a:ext cx="8229600" cy="7056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00453038-A120-4C33-9F49-512F3DC40FF2}">
      <dsp:nvSpPr>
        <dsp:cNvPr id="0" name=""/>
        <dsp:cNvSpPr/>
      </dsp:nvSpPr>
      <dsp:spPr>
        <a:xfrm>
          <a:off x="411480" y="1703541"/>
          <a:ext cx="5760720" cy="82656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s-ES" sz="2800" kern="1200" dirty="0"/>
            <a:t>No cobra indemnización.</a:t>
          </a:r>
        </a:p>
      </dsp:txBody>
      <dsp:txXfrm>
        <a:off x="451829" y="1743890"/>
        <a:ext cx="5680022" cy="745862"/>
      </dsp:txXfrm>
    </dsp:sp>
    <dsp:sp modelId="{E0655919-E33A-4304-B0FA-1A54B52D193A}">
      <dsp:nvSpPr>
        <dsp:cNvPr id="0" name=""/>
        <dsp:cNvSpPr/>
      </dsp:nvSpPr>
      <dsp:spPr>
        <a:xfrm>
          <a:off x="0" y="3386901"/>
          <a:ext cx="8229600" cy="7056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5F256D25-F270-4C25-86F5-CC09FDDCAAE3}">
      <dsp:nvSpPr>
        <dsp:cNvPr id="0" name=""/>
        <dsp:cNvSpPr/>
      </dsp:nvSpPr>
      <dsp:spPr>
        <a:xfrm>
          <a:off x="411480" y="2973621"/>
          <a:ext cx="5760720" cy="8265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s-ES" sz="2800" kern="1200" dirty="0"/>
            <a:t>Pero sí tiene acceso a desempleo.</a:t>
          </a:r>
        </a:p>
      </dsp:txBody>
      <dsp:txXfrm>
        <a:off x="451829" y="3013970"/>
        <a:ext cx="5680022" cy="7458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solidFill>
                <a:srgbClr val="FF0000"/>
              </a:solidFill>
            </a:rPr>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CB511-969F-411B-8A31-BFD0A8271525}">
      <dsp:nvSpPr>
        <dsp:cNvPr id="0" name=""/>
        <dsp:cNvSpPr/>
      </dsp:nvSpPr>
      <dsp:spPr>
        <a:xfrm>
          <a:off x="0" y="2588"/>
          <a:ext cx="91440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D4B25D-5E36-41EC-9C60-4D78AD783058}">
      <dsp:nvSpPr>
        <dsp:cNvPr id="0" name=""/>
        <dsp:cNvSpPr/>
      </dsp:nvSpPr>
      <dsp:spPr>
        <a:xfrm>
          <a:off x="0" y="2588"/>
          <a:ext cx="3232630" cy="5296031"/>
        </a:xfrm>
        <a:prstGeom prst="rect">
          <a:avLst/>
        </a:prstGeom>
        <a:blipFill rotWithShape="0">
          <a:blip xmlns:r="http://schemas.openxmlformats.org/officeDocument/2006/relationships" r:embed="rId1"/>
          <a:srcRect/>
          <a:stretch>
            <a:fillRect l="-25000" r="-25000"/>
          </a:stretch>
        </a:blip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s-ES" sz="3800" kern="1200" dirty="0"/>
            <a:t>DESPIDO DISCIPLINARIO (ART. 54 E.T.)</a:t>
          </a:r>
        </a:p>
      </dsp:txBody>
      <dsp:txXfrm>
        <a:off x="0" y="2588"/>
        <a:ext cx="3232630" cy="5296031"/>
      </dsp:txXfrm>
    </dsp:sp>
    <dsp:sp modelId="{22151127-440A-4D41-835E-6737A652E914}">
      <dsp:nvSpPr>
        <dsp:cNvPr id="0" name=""/>
        <dsp:cNvSpPr/>
      </dsp:nvSpPr>
      <dsp:spPr>
        <a:xfrm>
          <a:off x="3343402" y="52497"/>
          <a:ext cx="5797108" cy="99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Se basa en el incumplimiento </a:t>
          </a:r>
          <a:r>
            <a:rPr lang="es-ES" sz="2200" b="1" kern="1200" dirty="0"/>
            <a:t>grave y culpable </a:t>
          </a:r>
          <a:r>
            <a:rPr lang="es-ES" sz="2200" kern="1200" dirty="0"/>
            <a:t>del trabajador.</a:t>
          </a:r>
        </a:p>
      </dsp:txBody>
      <dsp:txXfrm>
        <a:off x="3343402" y="52497"/>
        <a:ext cx="5797108" cy="998177"/>
      </dsp:txXfrm>
    </dsp:sp>
    <dsp:sp modelId="{7A0D8D73-EE35-448E-AC8F-9BC0404A8DAE}">
      <dsp:nvSpPr>
        <dsp:cNvPr id="0" name=""/>
        <dsp:cNvSpPr/>
      </dsp:nvSpPr>
      <dsp:spPr>
        <a:xfrm>
          <a:off x="3232630" y="1050675"/>
          <a:ext cx="590788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5E0846-A402-491F-9E4D-35CBACCC25B1}">
      <dsp:nvSpPr>
        <dsp:cNvPr id="0" name=""/>
        <dsp:cNvSpPr/>
      </dsp:nvSpPr>
      <dsp:spPr>
        <a:xfrm>
          <a:off x="3343402" y="1100583"/>
          <a:ext cx="5797108" cy="99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El trabajador tiene derecho a la liquidación, pero no a indemnización.</a:t>
          </a:r>
        </a:p>
      </dsp:txBody>
      <dsp:txXfrm>
        <a:off x="3343402" y="1100583"/>
        <a:ext cx="5797108" cy="998177"/>
      </dsp:txXfrm>
    </dsp:sp>
    <dsp:sp modelId="{33CA8C1C-7F7D-4669-86B8-405DBCCF5076}">
      <dsp:nvSpPr>
        <dsp:cNvPr id="0" name=""/>
        <dsp:cNvSpPr/>
      </dsp:nvSpPr>
      <dsp:spPr>
        <a:xfrm>
          <a:off x="3232630" y="2098761"/>
          <a:ext cx="590788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D3AB9C-CA5A-4513-8CA4-C3E9E096F60A}">
      <dsp:nvSpPr>
        <dsp:cNvPr id="0" name=""/>
        <dsp:cNvSpPr/>
      </dsp:nvSpPr>
      <dsp:spPr>
        <a:xfrm>
          <a:off x="3343402" y="2148670"/>
          <a:ext cx="5797108" cy="99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Requisitos de forma: Carta de despido con expresión de los hechos alegados y la fecha de efecto del despido.</a:t>
          </a:r>
        </a:p>
      </dsp:txBody>
      <dsp:txXfrm>
        <a:off x="3343402" y="2148670"/>
        <a:ext cx="5797108" cy="998177"/>
      </dsp:txXfrm>
    </dsp:sp>
    <dsp:sp modelId="{D8DF6146-ADA7-4D8A-94EC-5D9DAB0E50E2}">
      <dsp:nvSpPr>
        <dsp:cNvPr id="0" name=""/>
        <dsp:cNvSpPr/>
      </dsp:nvSpPr>
      <dsp:spPr>
        <a:xfrm>
          <a:off x="3232630" y="3146848"/>
          <a:ext cx="590788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E2F9EF-0C20-4A2B-9D2C-9B9DB3592C85}">
      <dsp:nvSpPr>
        <dsp:cNvPr id="0" name=""/>
        <dsp:cNvSpPr/>
      </dsp:nvSpPr>
      <dsp:spPr>
        <a:xfrm>
          <a:off x="3343402" y="3196757"/>
          <a:ext cx="5797108" cy="99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Si es representante de los trabajadores: Apertura de expediente contradictorio.</a:t>
          </a:r>
        </a:p>
      </dsp:txBody>
      <dsp:txXfrm>
        <a:off x="3343402" y="3196757"/>
        <a:ext cx="5797108" cy="998177"/>
      </dsp:txXfrm>
    </dsp:sp>
    <dsp:sp modelId="{63C08402-29B3-4F5F-AB1A-C03BDFBC4E36}">
      <dsp:nvSpPr>
        <dsp:cNvPr id="0" name=""/>
        <dsp:cNvSpPr/>
      </dsp:nvSpPr>
      <dsp:spPr>
        <a:xfrm>
          <a:off x="3232630" y="4194934"/>
          <a:ext cx="590788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3015BA-41C5-46FF-8A98-BCB22151DC12}">
      <dsp:nvSpPr>
        <dsp:cNvPr id="0" name=""/>
        <dsp:cNvSpPr/>
      </dsp:nvSpPr>
      <dsp:spPr>
        <a:xfrm>
          <a:off x="3343402" y="4244843"/>
          <a:ext cx="5797108" cy="99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Si el despido es de un representante: Audiencia con los representantes sindicales.</a:t>
          </a:r>
        </a:p>
      </dsp:txBody>
      <dsp:txXfrm>
        <a:off x="3343402" y="4244843"/>
        <a:ext cx="5797108" cy="998177"/>
      </dsp:txXfrm>
    </dsp:sp>
    <dsp:sp modelId="{A82786F8-1787-4F96-A36B-EBAF330B8448}">
      <dsp:nvSpPr>
        <dsp:cNvPr id="0" name=""/>
        <dsp:cNvSpPr/>
      </dsp:nvSpPr>
      <dsp:spPr>
        <a:xfrm>
          <a:off x="3232630" y="5243021"/>
          <a:ext cx="590788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77E83-3F8A-4624-ADE2-DD411D42970A}">
      <dsp:nvSpPr>
        <dsp:cNvPr id="0" name=""/>
        <dsp:cNvSpPr/>
      </dsp:nvSpPr>
      <dsp:spPr>
        <a:xfrm rot="10800000">
          <a:off x="1635012" y="1452"/>
          <a:ext cx="5614047" cy="883790"/>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9727"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Notificación del despido por escrito y con las causas motivadoras del mismo</a:t>
          </a:r>
        </a:p>
      </dsp:txBody>
      <dsp:txXfrm rot="10800000">
        <a:off x="1855959" y="1452"/>
        <a:ext cx="5393100" cy="883790"/>
      </dsp:txXfrm>
    </dsp:sp>
    <dsp:sp modelId="{9C83C962-5C5F-487F-AE8B-D695E6CACA5A}">
      <dsp:nvSpPr>
        <dsp:cNvPr id="0" name=""/>
        <dsp:cNvSpPr/>
      </dsp:nvSpPr>
      <dsp:spPr>
        <a:xfrm>
          <a:off x="1193116" y="1452"/>
          <a:ext cx="883790" cy="883790"/>
        </a:xfrm>
        <a:prstGeom prst="ellipse">
          <a:avLst/>
        </a:prstGeom>
        <a:blipFill rotWithShape="1">
          <a:blip xmlns:r="http://schemas.openxmlformats.org/officeDocument/2006/relationships" r:embed="rId1"/>
          <a:srcRect/>
          <a:stretch>
            <a:fillRect l="-50000" r="-50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478F647-3343-4C6B-86A9-1BE81C011388}">
      <dsp:nvSpPr>
        <dsp:cNvPr id="0" name=""/>
        <dsp:cNvSpPr/>
      </dsp:nvSpPr>
      <dsp:spPr>
        <a:xfrm rot="10800000">
          <a:off x="1635012" y="1149060"/>
          <a:ext cx="5614047" cy="883790"/>
        </a:xfrm>
        <a:prstGeom prst="homePlat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9727"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20 días hábiles para emprender acciones contra el despido</a:t>
          </a:r>
        </a:p>
      </dsp:txBody>
      <dsp:txXfrm rot="10800000">
        <a:off x="1855959" y="1149060"/>
        <a:ext cx="5393100" cy="883790"/>
      </dsp:txXfrm>
    </dsp:sp>
    <dsp:sp modelId="{DDDCA42C-4BC3-402E-A3D7-71CD7B9BD712}">
      <dsp:nvSpPr>
        <dsp:cNvPr id="0" name=""/>
        <dsp:cNvSpPr/>
      </dsp:nvSpPr>
      <dsp:spPr>
        <a:xfrm>
          <a:off x="1193116" y="1149060"/>
          <a:ext cx="883790" cy="883790"/>
        </a:xfrm>
        <a:prstGeom prst="ellipse">
          <a:avLst/>
        </a:prstGeom>
        <a:blipFill rotWithShape="1">
          <a:blip xmlns:r="http://schemas.openxmlformats.org/officeDocument/2006/relationships" r:embed="rId2"/>
          <a:srcRect/>
          <a:stretch>
            <a:fillRect t="-1000" b="-1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00216FE-6271-4973-A351-1295D0790189}">
      <dsp:nvSpPr>
        <dsp:cNvPr id="0" name=""/>
        <dsp:cNvSpPr/>
      </dsp:nvSpPr>
      <dsp:spPr>
        <a:xfrm rot="10800000">
          <a:off x="1635012" y="2296668"/>
          <a:ext cx="5614047" cy="883790"/>
        </a:xfrm>
        <a:prstGeom prst="homePlat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9727"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El procedimiento se inicia con una papeleta de conciliación en el Servicio de Conciliación de la provincia. (SMAC) </a:t>
          </a:r>
        </a:p>
      </dsp:txBody>
      <dsp:txXfrm rot="10800000">
        <a:off x="1855959" y="2296668"/>
        <a:ext cx="5393100" cy="883790"/>
      </dsp:txXfrm>
    </dsp:sp>
    <dsp:sp modelId="{CD8AE3D1-8A08-4232-B087-9DE80CC1F2E0}">
      <dsp:nvSpPr>
        <dsp:cNvPr id="0" name=""/>
        <dsp:cNvSpPr/>
      </dsp:nvSpPr>
      <dsp:spPr>
        <a:xfrm>
          <a:off x="1193116" y="2296668"/>
          <a:ext cx="883790" cy="883790"/>
        </a:xfrm>
        <a:prstGeom prst="ellipse">
          <a:avLst/>
        </a:prstGeom>
        <a:blipFill rotWithShape="1">
          <a:blip xmlns:r="http://schemas.openxmlformats.org/officeDocument/2006/relationships" r:embed="rId3"/>
          <a:srcRect/>
          <a:stretch>
            <a:fillRect l="-9000" r="-9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8EAFE27-4B91-4F75-BBF2-7482834E3F72}">
      <dsp:nvSpPr>
        <dsp:cNvPr id="0" name=""/>
        <dsp:cNvSpPr/>
      </dsp:nvSpPr>
      <dsp:spPr>
        <a:xfrm rot="10800000">
          <a:off x="1635012" y="3444277"/>
          <a:ext cx="5614047" cy="883790"/>
        </a:xfrm>
        <a:prstGeom prst="homePlat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9727"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En este Servicio se intentará que las partes lleguen a un acuerdo. Si lo hay, el proceso termina.</a:t>
          </a:r>
        </a:p>
      </dsp:txBody>
      <dsp:txXfrm rot="10800000">
        <a:off x="1855959" y="3444277"/>
        <a:ext cx="5393100" cy="883790"/>
      </dsp:txXfrm>
    </dsp:sp>
    <dsp:sp modelId="{6BF09A0C-AB45-4FAB-8DDD-81543224900E}">
      <dsp:nvSpPr>
        <dsp:cNvPr id="0" name=""/>
        <dsp:cNvSpPr/>
      </dsp:nvSpPr>
      <dsp:spPr>
        <a:xfrm>
          <a:off x="1193116" y="3444277"/>
          <a:ext cx="883790" cy="883790"/>
        </a:xfrm>
        <a:prstGeom prst="ellipse">
          <a:avLst/>
        </a:prstGeom>
        <a:blipFill rotWithShape="1">
          <a:blip xmlns:r="http://schemas.openxmlformats.org/officeDocument/2006/relationships" r:embed="rId4"/>
          <a:srcRect/>
          <a:stretch>
            <a:fillRect l="-37000" r="-37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24D0B85-6F3B-4C8D-B10A-C8E6E92C0151}">
      <dsp:nvSpPr>
        <dsp:cNvPr id="0" name=""/>
        <dsp:cNvSpPr/>
      </dsp:nvSpPr>
      <dsp:spPr>
        <a:xfrm rot="10800000">
          <a:off x="1635012" y="4591885"/>
          <a:ext cx="5614047" cy="883790"/>
        </a:xfrm>
        <a:prstGeom prst="homePlat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9727"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Si no hay acuerdo, se presenta demanda por despido en el Juzgado de lo Social. Antes de celebrarse el juicio, el juez, intentará nuevamente que las partes leguen a un acuerdo.</a:t>
          </a:r>
        </a:p>
      </dsp:txBody>
      <dsp:txXfrm rot="10800000">
        <a:off x="1855959" y="4591885"/>
        <a:ext cx="5393100" cy="883790"/>
      </dsp:txXfrm>
    </dsp:sp>
    <dsp:sp modelId="{7A7D0348-BEF4-48DB-9F57-046AE5EA5AF5}">
      <dsp:nvSpPr>
        <dsp:cNvPr id="0" name=""/>
        <dsp:cNvSpPr/>
      </dsp:nvSpPr>
      <dsp:spPr>
        <a:xfrm>
          <a:off x="1193116" y="4591885"/>
          <a:ext cx="883790" cy="883790"/>
        </a:xfrm>
        <a:prstGeom prst="ellipse">
          <a:avLst/>
        </a:prstGeom>
        <a:blipFill rotWithShape="1">
          <a:blip xmlns:r="http://schemas.openxmlformats.org/officeDocument/2006/relationships" r:embed="rId5"/>
          <a:srcRect/>
          <a:stretch>
            <a:fillRect l="-3000" r="-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D5D24165-FFBB-4D81-BD8A-D4E149D2CEBF}">
      <dsp:nvSpPr>
        <dsp:cNvPr id="0" name=""/>
        <dsp:cNvSpPr/>
      </dsp:nvSpPr>
      <dsp:spPr>
        <a:xfrm rot="10800000">
          <a:off x="1635012" y="5739493"/>
          <a:ext cx="5614047" cy="883790"/>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9727"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Sin acuerdo, se celebrará el juicio</a:t>
          </a:r>
        </a:p>
      </dsp:txBody>
      <dsp:txXfrm rot="10800000">
        <a:off x="1855959" y="5739493"/>
        <a:ext cx="5393100" cy="883790"/>
      </dsp:txXfrm>
    </dsp:sp>
    <dsp:sp modelId="{51E78E80-E6EB-489D-9B9E-4BFC9704C067}">
      <dsp:nvSpPr>
        <dsp:cNvPr id="0" name=""/>
        <dsp:cNvSpPr/>
      </dsp:nvSpPr>
      <dsp:spPr>
        <a:xfrm>
          <a:off x="1193116" y="5739493"/>
          <a:ext cx="883790" cy="883790"/>
        </a:xfrm>
        <a:prstGeom prst="ellipse">
          <a:avLst/>
        </a:prstGeom>
        <a:blipFill rotWithShape="1">
          <a:blip xmlns:r="http://schemas.openxmlformats.org/officeDocument/2006/relationships" r:embed="rId6"/>
          <a:srcRect/>
          <a:stretch>
            <a:fillRect l="-26000" r="-26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A65D-3498-437D-95AD-DA272EE86299}">
      <dsp:nvSpPr>
        <dsp:cNvPr id="0" name=""/>
        <dsp:cNvSpPr/>
      </dsp:nvSpPr>
      <dsp:spPr>
        <a:xfrm>
          <a:off x="3986212" y="1804245"/>
          <a:ext cx="2828925" cy="673155"/>
        </a:xfrm>
        <a:custGeom>
          <a:avLst/>
          <a:gdLst/>
          <a:ahLst/>
          <a:cxnLst/>
          <a:rect l="0" t="0" r="0" b="0"/>
          <a:pathLst>
            <a:path>
              <a:moveTo>
                <a:pt x="0" y="0"/>
              </a:moveTo>
              <a:lnTo>
                <a:pt x="0" y="458735"/>
              </a:lnTo>
              <a:lnTo>
                <a:pt x="2828925" y="458735"/>
              </a:lnTo>
              <a:lnTo>
                <a:pt x="2828925" y="67315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18E66-263B-4811-ADDA-DDBB9F8AC6E2}">
      <dsp:nvSpPr>
        <dsp:cNvPr id="0" name=""/>
        <dsp:cNvSpPr/>
      </dsp:nvSpPr>
      <dsp:spPr>
        <a:xfrm>
          <a:off x="3940492" y="1804245"/>
          <a:ext cx="91440" cy="673155"/>
        </a:xfrm>
        <a:custGeom>
          <a:avLst/>
          <a:gdLst/>
          <a:ahLst/>
          <a:cxnLst/>
          <a:rect l="0" t="0" r="0" b="0"/>
          <a:pathLst>
            <a:path>
              <a:moveTo>
                <a:pt x="45720" y="0"/>
              </a:moveTo>
              <a:lnTo>
                <a:pt x="45720" y="67315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DC36A6-42CA-4980-B5F9-EA61475BFDE6}">
      <dsp:nvSpPr>
        <dsp:cNvPr id="0" name=""/>
        <dsp:cNvSpPr/>
      </dsp:nvSpPr>
      <dsp:spPr>
        <a:xfrm>
          <a:off x="1157287" y="1804245"/>
          <a:ext cx="2828925" cy="673155"/>
        </a:xfrm>
        <a:custGeom>
          <a:avLst/>
          <a:gdLst/>
          <a:ahLst/>
          <a:cxnLst/>
          <a:rect l="0" t="0" r="0" b="0"/>
          <a:pathLst>
            <a:path>
              <a:moveTo>
                <a:pt x="2828925" y="0"/>
              </a:moveTo>
              <a:lnTo>
                <a:pt x="2828925" y="458735"/>
              </a:lnTo>
              <a:lnTo>
                <a:pt x="0" y="458735"/>
              </a:lnTo>
              <a:lnTo>
                <a:pt x="0" y="67315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6B43D-D4B1-496C-8D3E-63C467B6BFB3}">
      <dsp:nvSpPr>
        <dsp:cNvPr id="0" name=""/>
        <dsp:cNvSpPr/>
      </dsp:nvSpPr>
      <dsp:spPr>
        <a:xfrm>
          <a:off x="2828924" y="334490"/>
          <a:ext cx="2314575" cy="1469755"/>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6E6468-8957-4BCF-AF2F-0231A481EF51}">
      <dsp:nvSpPr>
        <dsp:cNvPr id="0" name=""/>
        <dsp:cNvSpPr/>
      </dsp:nvSpPr>
      <dsp:spPr>
        <a:xfrm>
          <a:off x="3086099" y="578806"/>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Calificación del despido</a:t>
          </a:r>
        </a:p>
      </dsp:txBody>
      <dsp:txXfrm>
        <a:off x="3129147" y="621854"/>
        <a:ext cx="2228479" cy="1383659"/>
      </dsp:txXfrm>
    </dsp:sp>
    <dsp:sp modelId="{DD1275C9-A33B-423D-AD74-3FEA5252702C}">
      <dsp:nvSpPr>
        <dsp:cNvPr id="0" name=""/>
        <dsp:cNvSpPr/>
      </dsp:nvSpPr>
      <dsp:spPr>
        <a:xfrm>
          <a:off x="0" y="2477401"/>
          <a:ext cx="2314575" cy="146975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76D09CD-9F4D-474D-A90B-FF7E419C2165}">
      <dsp:nvSpPr>
        <dsp:cNvPr id="0" name=""/>
        <dsp:cNvSpPr/>
      </dsp:nvSpPr>
      <dsp:spPr>
        <a:xfrm>
          <a:off x="257174" y="2721717"/>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Procedente</a:t>
          </a:r>
        </a:p>
      </dsp:txBody>
      <dsp:txXfrm>
        <a:off x="300222" y="2764765"/>
        <a:ext cx="2228479" cy="1383659"/>
      </dsp:txXfrm>
    </dsp:sp>
    <dsp:sp modelId="{A224FCE1-F0F8-4E76-BA5F-D9F003453A59}">
      <dsp:nvSpPr>
        <dsp:cNvPr id="0" name=""/>
        <dsp:cNvSpPr/>
      </dsp:nvSpPr>
      <dsp:spPr>
        <a:xfrm>
          <a:off x="2828924" y="2477401"/>
          <a:ext cx="2314575" cy="146975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08E02DC-CC7D-44DF-B10D-135FCA89C585}">
      <dsp:nvSpPr>
        <dsp:cNvPr id="0" name=""/>
        <dsp:cNvSpPr/>
      </dsp:nvSpPr>
      <dsp:spPr>
        <a:xfrm>
          <a:off x="3086099" y="2721717"/>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Improcedente</a:t>
          </a:r>
        </a:p>
      </dsp:txBody>
      <dsp:txXfrm>
        <a:off x="3129147" y="2764765"/>
        <a:ext cx="2228479" cy="1383659"/>
      </dsp:txXfrm>
    </dsp:sp>
    <dsp:sp modelId="{C304189B-0F3A-4042-8EEA-02304D3276AC}">
      <dsp:nvSpPr>
        <dsp:cNvPr id="0" name=""/>
        <dsp:cNvSpPr/>
      </dsp:nvSpPr>
      <dsp:spPr>
        <a:xfrm>
          <a:off x="5657850" y="2477401"/>
          <a:ext cx="2314575" cy="146975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764E23C-85D5-434B-B58A-5CB1F863C8D2}">
      <dsp:nvSpPr>
        <dsp:cNvPr id="0" name=""/>
        <dsp:cNvSpPr/>
      </dsp:nvSpPr>
      <dsp:spPr>
        <a:xfrm>
          <a:off x="5915024" y="2721717"/>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Nulo</a:t>
          </a:r>
        </a:p>
      </dsp:txBody>
      <dsp:txXfrm>
        <a:off x="5958072" y="2764765"/>
        <a:ext cx="2228479" cy="138365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8495B-B3CF-4A37-8645-D57A63300A93}">
      <dsp:nvSpPr>
        <dsp:cNvPr id="0" name=""/>
        <dsp:cNvSpPr/>
      </dsp:nvSpPr>
      <dsp:spPr>
        <a:xfrm>
          <a:off x="5686" y="2067114"/>
          <a:ext cx="2917445" cy="116697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rtl="0">
            <a:lnSpc>
              <a:spcPct val="90000"/>
            </a:lnSpc>
            <a:spcBef>
              <a:spcPct val="0"/>
            </a:spcBef>
            <a:spcAft>
              <a:spcPct val="35000"/>
            </a:spcAft>
            <a:buNone/>
          </a:pPr>
          <a:r>
            <a:rPr lang="es-ES" sz="2800" kern="1200" dirty="0"/>
            <a:t>Despido Procedente</a:t>
          </a:r>
        </a:p>
      </dsp:txBody>
      <dsp:txXfrm>
        <a:off x="589175" y="2067114"/>
        <a:ext cx="1750467" cy="1166978"/>
      </dsp:txXfrm>
    </dsp:sp>
    <dsp:sp modelId="{A712BAC3-2A29-4D4A-8A50-4425E6BE938B}">
      <dsp:nvSpPr>
        <dsp:cNvPr id="0" name=""/>
        <dsp:cNvSpPr/>
      </dsp:nvSpPr>
      <dsp:spPr>
        <a:xfrm>
          <a:off x="2543864" y="2166308"/>
          <a:ext cx="2421479" cy="96859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rtl="0">
            <a:lnSpc>
              <a:spcPct val="90000"/>
            </a:lnSpc>
            <a:spcBef>
              <a:spcPct val="0"/>
            </a:spcBef>
            <a:spcAft>
              <a:spcPct val="35000"/>
            </a:spcAft>
            <a:buNone/>
          </a:pPr>
          <a:r>
            <a:rPr lang="es-ES" sz="1600" kern="1200"/>
            <a:t>Se convalida la causa extintiva.</a:t>
          </a:r>
        </a:p>
      </dsp:txBody>
      <dsp:txXfrm>
        <a:off x="3028160" y="2166308"/>
        <a:ext cx="1452888" cy="968591"/>
      </dsp:txXfrm>
    </dsp:sp>
    <dsp:sp modelId="{06B8F604-CB24-4380-9189-E68E67E132EB}">
      <dsp:nvSpPr>
        <dsp:cNvPr id="0" name=""/>
        <dsp:cNvSpPr/>
      </dsp:nvSpPr>
      <dsp:spPr>
        <a:xfrm>
          <a:off x="4626337" y="2166308"/>
          <a:ext cx="2421479" cy="968591"/>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rtl="0">
            <a:lnSpc>
              <a:spcPct val="90000"/>
            </a:lnSpc>
            <a:spcBef>
              <a:spcPct val="0"/>
            </a:spcBef>
            <a:spcAft>
              <a:spcPct val="35000"/>
            </a:spcAft>
            <a:buNone/>
          </a:pPr>
          <a:r>
            <a:rPr lang="es-ES" sz="1600" kern="1200"/>
            <a:t>Acreditación de los hechos alegados en la carta de despido.</a:t>
          </a:r>
        </a:p>
      </dsp:txBody>
      <dsp:txXfrm>
        <a:off x="5110633" y="2166308"/>
        <a:ext cx="1452888" cy="968591"/>
      </dsp:txXfrm>
    </dsp:sp>
    <dsp:sp modelId="{496148FA-516D-4C5A-8AC8-EB1746C542A9}">
      <dsp:nvSpPr>
        <dsp:cNvPr id="0" name=""/>
        <dsp:cNvSpPr/>
      </dsp:nvSpPr>
      <dsp:spPr>
        <a:xfrm>
          <a:off x="6708810" y="2166308"/>
          <a:ext cx="2421479" cy="968591"/>
        </a:xfrm>
        <a:prstGeom prst="chevron">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rtl="0">
            <a:lnSpc>
              <a:spcPct val="90000"/>
            </a:lnSpc>
            <a:spcBef>
              <a:spcPct val="0"/>
            </a:spcBef>
            <a:spcAft>
              <a:spcPct val="35000"/>
            </a:spcAft>
            <a:buNone/>
          </a:pPr>
          <a:r>
            <a:rPr lang="es-ES" sz="1600" kern="1200"/>
            <a:t>El trabajador no cobra indemnización por despido.</a:t>
          </a:r>
        </a:p>
      </dsp:txBody>
      <dsp:txXfrm>
        <a:off x="7193106" y="2166308"/>
        <a:ext cx="1452888" cy="96859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AE524-5A56-44C5-9952-2DFE1A029ADD}">
      <dsp:nvSpPr>
        <dsp:cNvPr id="0" name=""/>
        <dsp:cNvSpPr/>
      </dsp:nvSpPr>
      <dsp:spPr>
        <a:xfrm>
          <a:off x="0" y="0"/>
          <a:ext cx="4690864" cy="561662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dirty="0">
              <a:latin typeface="Calibri" panose="020F0502020204030204" pitchFamily="34" charset="0"/>
              <a:cs typeface="Calibri" panose="020F0502020204030204" pitchFamily="34" charset="0"/>
            </a:rPr>
            <a:t>DESPIDO NULO:</a:t>
          </a:r>
        </a:p>
      </dsp:txBody>
      <dsp:txXfrm>
        <a:off x="0" y="0"/>
        <a:ext cx="4690864" cy="1684987"/>
      </dsp:txXfrm>
    </dsp:sp>
    <dsp:sp modelId="{EC8C2642-223D-4A8E-A495-36F431B81331}">
      <dsp:nvSpPr>
        <dsp:cNvPr id="0" name=""/>
        <dsp:cNvSpPr/>
      </dsp:nvSpPr>
      <dsp:spPr>
        <a:xfrm>
          <a:off x="469086" y="1686632"/>
          <a:ext cx="3752691" cy="1693488"/>
        </a:xfrm>
        <a:prstGeom prst="roundRect">
          <a:avLst>
            <a:gd name="adj" fmla="val 10000"/>
          </a:avLst>
        </a:prstGeom>
        <a:gradFill rotWithShape="0">
          <a:gsLst>
            <a:gs pos="0">
              <a:schemeClr val="accent3">
                <a:hueOff val="0"/>
                <a:satOff val="0"/>
                <a:lumOff val="0"/>
                <a:alphaOff val="0"/>
                <a:tint val="54000"/>
                <a:alpha val="100000"/>
                <a:satMod val="105000"/>
                <a:lumMod val="110000"/>
              </a:schemeClr>
            </a:gs>
            <a:gs pos="100000">
              <a:schemeClr val="accent3">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s-ES" sz="2100" kern="1200" dirty="0">
              <a:latin typeface="Calibri" panose="020F0502020204030204" pitchFamily="34" charset="0"/>
              <a:cs typeface="Calibri" panose="020F0502020204030204" pitchFamily="34" charset="0"/>
            </a:rPr>
            <a:t>Por discriminación o violación de los derechos fundamentales del trabajador.</a:t>
          </a:r>
        </a:p>
      </dsp:txBody>
      <dsp:txXfrm>
        <a:off x="518687" y="1736233"/>
        <a:ext cx="3653489" cy="1594286"/>
      </dsp:txXfrm>
    </dsp:sp>
    <dsp:sp modelId="{B404D5E2-631F-45D6-8ED5-DBA37F6E724B}">
      <dsp:nvSpPr>
        <dsp:cNvPr id="0" name=""/>
        <dsp:cNvSpPr/>
      </dsp:nvSpPr>
      <dsp:spPr>
        <a:xfrm>
          <a:off x="469086" y="3640658"/>
          <a:ext cx="3752691" cy="1693488"/>
        </a:xfrm>
        <a:prstGeom prst="roundRect">
          <a:avLst>
            <a:gd name="adj" fmla="val 10000"/>
          </a:avLst>
        </a:prstGeom>
        <a:gradFill rotWithShape="0">
          <a:gsLst>
            <a:gs pos="0">
              <a:schemeClr val="accent3">
                <a:hueOff val="-1522274"/>
                <a:satOff val="-9063"/>
                <a:lumOff val="-11569"/>
                <a:alphaOff val="0"/>
                <a:tint val="54000"/>
                <a:alpha val="100000"/>
                <a:satMod val="105000"/>
                <a:lumMod val="110000"/>
              </a:schemeClr>
            </a:gs>
            <a:gs pos="100000">
              <a:schemeClr val="accent3">
                <a:hueOff val="-1522274"/>
                <a:satOff val="-9063"/>
                <a:lumOff val="-11569"/>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s-ES" sz="2100" kern="1200">
              <a:latin typeface="Calibri" panose="020F0502020204030204" pitchFamily="34" charset="0"/>
              <a:cs typeface="Calibri" panose="020F0502020204030204" pitchFamily="34" charset="0"/>
            </a:rPr>
            <a:t>Cuando se acredita que el motivo es por embarazo, por solicitar permisos y excedencias por cuidados de hijos, durante la lactancia.</a:t>
          </a:r>
        </a:p>
      </dsp:txBody>
      <dsp:txXfrm>
        <a:off x="518687" y="3690259"/>
        <a:ext cx="3653489" cy="159428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solidFill>
                <a:srgbClr val="FF0000"/>
              </a:solidFill>
            </a:rPr>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320AC-B0AE-4D65-973E-EDACA0E7A9CD}">
      <dsp:nvSpPr>
        <dsp:cNvPr id="0" name=""/>
        <dsp:cNvSpPr/>
      </dsp:nvSpPr>
      <dsp:spPr>
        <a:xfrm>
          <a:off x="0" y="166197"/>
          <a:ext cx="8964488" cy="111230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a:t>Regulación: artículo 39 ET.</a:t>
          </a:r>
        </a:p>
      </dsp:txBody>
      <dsp:txXfrm>
        <a:off x="54298" y="220495"/>
        <a:ext cx="8855892" cy="1003708"/>
      </dsp:txXfrm>
    </dsp:sp>
    <dsp:sp modelId="{04C70C62-4F83-4CF5-8248-5DEAE4F3B3C0}">
      <dsp:nvSpPr>
        <dsp:cNvPr id="0" name=""/>
        <dsp:cNvSpPr/>
      </dsp:nvSpPr>
      <dsp:spPr>
        <a:xfrm>
          <a:off x="0" y="1359141"/>
          <a:ext cx="8964488" cy="111230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a:t>¿Es qué consiste?: Se cambian las funciones del trabajador por distintas de las que habitualmente presta.</a:t>
          </a:r>
        </a:p>
      </dsp:txBody>
      <dsp:txXfrm>
        <a:off x="54298" y="1413439"/>
        <a:ext cx="8855892" cy="1003708"/>
      </dsp:txXfrm>
    </dsp:sp>
    <dsp:sp modelId="{46C1B142-76E1-4D43-8514-2D3A9878E38B}">
      <dsp:nvSpPr>
        <dsp:cNvPr id="0" name=""/>
        <dsp:cNvSpPr/>
      </dsp:nvSpPr>
      <dsp:spPr>
        <a:xfrm>
          <a:off x="0" y="2552086"/>
          <a:ext cx="8964488" cy="111230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a:t>Tres tipos de movilidad funcional:</a:t>
          </a:r>
        </a:p>
      </dsp:txBody>
      <dsp:txXfrm>
        <a:off x="54298" y="2606384"/>
        <a:ext cx="8855892" cy="1003708"/>
      </dsp:txXfrm>
    </dsp:sp>
    <dsp:sp modelId="{50FA8E18-37C2-4B95-99C1-36E111DD312C}">
      <dsp:nvSpPr>
        <dsp:cNvPr id="0" name=""/>
        <dsp:cNvSpPr/>
      </dsp:nvSpPr>
      <dsp:spPr>
        <a:xfrm>
          <a:off x="0" y="3664390"/>
          <a:ext cx="8964488" cy="17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62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sz="2200" kern="1200" dirty="0"/>
            <a:t>Dentro del mismo grupo profesional o categorías equivalentes (HORIZONTAL).</a:t>
          </a:r>
        </a:p>
        <a:p>
          <a:pPr marL="228600" lvl="1" indent="-228600" algn="l" defTabSz="977900">
            <a:lnSpc>
              <a:spcPct val="90000"/>
            </a:lnSpc>
            <a:spcBef>
              <a:spcPct val="0"/>
            </a:spcBef>
            <a:spcAft>
              <a:spcPct val="20000"/>
            </a:spcAft>
            <a:buChar char="•"/>
          </a:pPr>
          <a:r>
            <a:rPr lang="es-ES" sz="2200" kern="1200" dirty="0"/>
            <a:t>Temporal fuera del grupo profesional (VERTICAL).</a:t>
          </a:r>
        </a:p>
        <a:p>
          <a:pPr marL="228600" lvl="1" indent="-228600" algn="l" defTabSz="977900">
            <a:lnSpc>
              <a:spcPct val="90000"/>
            </a:lnSpc>
            <a:spcBef>
              <a:spcPct val="0"/>
            </a:spcBef>
            <a:spcAft>
              <a:spcPct val="20000"/>
            </a:spcAft>
            <a:buChar char="•"/>
          </a:pPr>
          <a:r>
            <a:rPr lang="es-ES" sz="2200" kern="1200" dirty="0"/>
            <a:t>Definitiva fuera del grupo profesional (MODIFICACIÓN SUSTANCIAL DE LAS CONDICIONES DE TRABAJO. Se verá en el epígrafe correspondiente)</a:t>
          </a:r>
        </a:p>
      </dsp:txBody>
      <dsp:txXfrm>
        <a:off x="0" y="3664390"/>
        <a:ext cx="8964488" cy="17677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0EF83-38A5-4552-BE11-BFBF5AD32C83}">
      <dsp:nvSpPr>
        <dsp:cNvPr id="0" name=""/>
        <dsp:cNvSpPr/>
      </dsp:nvSpPr>
      <dsp:spPr>
        <a:xfrm>
          <a:off x="4018" y="2285"/>
          <a:ext cx="8221563" cy="58031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s-ES" sz="2500" kern="1200" dirty="0"/>
            <a:t>Despido por causas objetivas (art. 52.ET): </a:t>
          </a:r>
        </a:p>
      </dsp:txBody>
      <dsp:txXfrm>
        <a:off x="21015" y="19282"/>
        <a:ext cx="8187569" cy="546320"/>
      </dsp:txXfrm>
    </dsp:sp>
    <dsp:sp modelId="{79911606-6BB0-45F5-B529-B888E337C3E2}">
      <dsp:nvSpPr>
        <dsp:cNvPr id="0" name=""/>
        <dsp:cNvSpPr/>
      </dsp:nvSpPr>
      <dsp:spPr>
        <a:xfrm>
          <a:off x="12043" y="776123"/>
          <a:ext cx="8205513" cy="165347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s-ES" sz="2500" kern="1200" dirty="0"/>
            <a:t>a) Ineptitud del trabajador conocida o sobrevenida con posterioridad a su colocación efectiva en la empresa (Después del periodo de prueba).</a:t>
          </a:r>
        </a:p>
      </dsp:txBody>
      <dsp:txXfrm>
        <a:off x="60472" y="824552"/>
        <a:ext cx="8108655" cy="1556621"/>
      </dsp:txXfrm>
    </dsp:sp>
    <dsp:sp modelId="{D89604B6-E48F-4A80-BADB-A2986BBA0E40}">
      <dsp:nvSpPr>
        <dsp:cNvPr id="0" name=""/>
        <dsp:cNvSpPr/>
      </dsp:nvSpPr>
      <dsp:spPr>
        <a:xfrm>
          <a:off x="12043" y="2623126"/>
          <a:ext cx="8205513" cy="1900550"/>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s-ES" sz="2100" kern="1200" dirty="0"/>
            <a:t>Ejemplo: La retirada del permiso de conducir a un conductor profesional, el descubrimiento de que el trabajador ha mentido en su </a:t>
          </a:r>
          <a:r>
            <a:rPr lang="es-ES" sz="2100" kern="1200" dirty="0" err="1"/>
            <a:t>curriculum</a:t>
          </a:r>
          <a:r>
            <a:rPr lang="es-ES" sz="2100" kern="1200" dirty="0"/>
            <a:t> y no tiene la titulación o formación por la que se le contrató, la no renovación de los permisos de residencia y trabajo en el caso de trabajadores extranjeros, La discapacidad de un trabajador después de un accidente…</a:t>
          </a:r>
        </a:p>
      </dsp:txBody>
      <dsp:txXfrm>
        <a:off x="67708" y="2678791"/>
        <a:ext cx="8094183" cy="17892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40EEA-E628-4E18-8928-1E68A3B07905}">
      <dsp:nvSpPr>
        <dsp:cNvPr id="0" name=""/>
        <dsp:cNvSpPr/>
      </dsp:nvSpPr>
      <dsp:spPr>
        <a:xfrm>
          <a:off x="4324" y="2355"/>
          <a:ext cx="8848334" cy="2508237"/>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 sz="1800" kern="1200" dirty="0"/>
            <a:t>b) Falta de adaptación del trabajador a las modificaciones técnicas operadas en su puesto de trabajo, cuando dichos cambios sean razonables. Previamente el empresario deberá ofrecer al trabajador un curso dirigido a facilitar la adaptación a las modificaciones operadas. El tiempo destinado a la formación se considerará  tiempo de trabajo efectivo. Deben transcurrir, como mínimo, dos meses desde que se introdujo la modificación o desde que finalizó la formación dirigida a la adaptación.</a:t>
          </a:r>
        </a:p>
      </dsp:txBody>
      <dsp:txXfrm>
        <a:off x="77788" y="75819"/>
        <a:ext cx="8701406" cy="2361309"/>
      </dsp:txXfrm>
    </dsp:sp>
    <dsp:sp modelId="{3F5E1A2C-5CB9-4B11-A1AA-0832C34E3129}">
      <dsp:nvSpPr>
        <dsp:cNvPr id="0" name=""/>
        <dsp:cNvSpPr/>
      </dsp:nvSpPr>
      <dsp:spPr>
        <a:xfrm>
          <a:off x="4324" y="2747206"/>
          <a:ext cx="8848334" cy="2508237"/>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 sz="1800" kern="1200" dirty="0"/>
            <a:t>Esta causa de despido está directamente relacionada con la incorporación a las empresas de nuevas tecnologías, nuevas maquinarias y nuevas herramientas para desarrollo de procesos de producción; y que implican la adaptación de los trabajadores que las utilizan; y la obligación de las empresas de facilitar a los trabajadores  la formación necesaria para esa adaptación.</a:t>
          </a:r>
          <a:r>
            <a:rPr lang="es-ES" sz="1600" kern="1200" dirty="0"/>
            <a:t>   </a:t>
          </a:r>
        </a:p>
      </dsp:txBody>
      <dsp:txXfrm>
        <a:off x="77788" y="2820670"/>
        <a:ext cx="8701406" cy="236130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18454-DF51-413B-B55F-350CED1EF7AF}">
      <dsp:nvSpPr>
        <dsp:cNvPr id="0" name=""/>
        <dsp:cNvSpPr/>
      </dsp:nvSpPr>
      <dsp:spPr>
        <a:xfrm>
          <a:off x="0" y="39412"/>
          <a:ext cx="8223524" cy="153354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s-ES" sz="2400" kern="1200" dirty="0"/>
            <a:t>c) Amortización de los puestos de trabajo por razones técnicas, organizativas, económicas o de producción.</a:t>
          </a:r>
        </a:p>
      </dsp:txBody>
      <dsp:txXfrm>
        <a:off x="44916" y="84328"/>
        <a:ext cx="8133692" cy="1443714"/>
      </dsp:txXfrm>
    </dsp:sp>
    <dsp:sp modelId="{5CB16D61-5B21-4017-B2A2-1EB71B7F1FBB}">
      <dsp:nvSpPr>
        <dsp:cNvPr id="0" name=""/>
        <dsp:cNvSpPr/>
      </dsp:nvSpPr>
      <dsp:spPr>
        <a:xfrm>
          <a:off x="3037" y="1831339"/>
          <a:ext cx="3946028" cy="330862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ES" sz="1600" kern="1200" dirty="0"/>
            <a:t>Concurren </a:t>
          </a:r>
          <a:r>
            <a:rPr lang="es-ES" sz="1600" u="sng" kern="1200" dirty="0"/>
            <a:t>causas técnicas </a:t>
          </a:r>
          <a:r>
            <a:rPr lang="es-ES" sz="1600" kern="1200" dirty="0"/>
            <a:t>cuando se produzcan cambios, entre otros, en el ámbito de los medios o instrumentos de producción; </a:t>
          </a:r>
          <a:r>
            <a:rPr lang="es-ES" sz="1600" u="sng" kern="1200" dirty="0"/>
            <a:t>causas organizativas</a:t>
          </a:r>
          <a:r>
            <a:rPr lang="es-ES" sz="1600" kern="1200" dirty="0"/>
            <a:t> cuando se produzcan cambios, entre otros, en el ámbito de los sistemas y métodos de trabajo del personal o en el modo de organizar la producción y </a:t>
          </a:r>
          <a:r>
            <a:rPr lang="es-ES" sz="1600" u="sng" kern="1200" dirty="0"/>
            <a:t>causas productivas </a:t>
          </a:r>
          <a:r>
            <a:rPr lang="es-ES" sz="1600" kern="1200" dirty="0"/>
            <a:t>cuando se produzcan cambios, entre otros, en la demanda de los productos o servicios que la empresa pretende colocar en el mercado.</a:t>
          </a:r>
        </a:p>
      </dsp:txBody>
      <dsp:txXfrm>
        <a:off x="99943" y="1928245"/>
        <a:ext cx="3752216" cy="3114810"/>
      </dsp:txXfrm>
    </dsp:sp>
    <dsp:sp modelId="{44FC9B50-2159-474D-B748-A36FDC404A79}">
      <dsp:nvSpPr>
        <dsp:cNvPr id="0" name=""/>
        <dsp:cNvSpPr/>
      </dsp:nvSpPr>
      <dsp:spPr>
        <a:xfrm>
          <a:off x="4280533" y="1831339"/>
          <a:ext cx="3946028" cy="330862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u="sng" kern="1200" dirty="0"/>
            <a:t>Causas económicas</a:t>
          </a:r>
          <a:r>
            <a:rPr lang="es-ES" sz="1600" kern="1200" dirty="0"/>
            <a:t>: cuando de los resultados de la empresa se desprenda una situación económica negativa: pérdidas actuales o previstas, o la disminución persistente de su nivel de ingresos ordinarios o ventas. </a:t>
          </a:r>
        </a:p>
        <a:p>
          <a:pPr marL="0" lvl="0" indent="0" algn="ctr" defTabSz="711200">
            <a:lnSpc>
              <a:spcPct val="90000"/>
            </a:lnSpc>
            <a:spcBef>
              <a:spcPct val="0"/>
            </a:spcBef>
            <a:spcAft>
              <a:spcPct val="35000"/>
            </a:spcAft>
            <a:buNone/>
          </a:pPr>
          <a:r>
            <a:rPr lang="es-ES" sz="1600" kern="1200" dirty="0"/>
            <a:t>Se entenderá que la disminución es persistente si durante tres trimestres consecutivos el nivel de ingresos ordinarios o ventas de cada trimestre es inferior al registrado en el mismo trimestre del año anterior.</a:t>
          </a:r>
        </a:p>
      </dsp:txBody>
      <dsp:txXfrm>
        <a:off x="4377439" y="1928245"/>
        <a:ext cx="3752216" cy="31148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573A4-C577-4A45-9C59-5FFEFE8CFEE1}">
      <dsp:nvSpPr>
        <dsp:cNvPr id="0" name=""/>
        <dsp:cNvSpPr/>
      </dsp:nvSpPr>
      <dsp:spPr>
        <a:xfrm>
          <a:off x="4018" y="1738"/>
          <a:ext cx="8221563" cy="157624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ES" sz="2800" kern="1200" dirty="0"/>
            <a:t>d) Finalizar una contrata pública.</a:t>
          </a:r>
        </a:p>
      </dsp:txBody>
      <dsp:txXfrm>
        <a:off x="50185" y="47905"/>
        <a:ext cx="8129229" cy="1483912"/>
      </dsp:txXfrm>
    </dsp:sp>
    <dsp:sp modelId="{8687653C-1EDD-430F-8502-444032ABAF2C}">
      <dsp:nvSpPr>
        <dsp:cNvPr id="0" name=""/>
        <dsp:cNvSpPr/>
      </dsp:nvSpPr>
      <dsp:spPr>
        <a:xfrm>
          <a:off x="4018" y="1872710"/>
          <a:ext cx="8221563" cy="3268457"/>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s-ES" sz="2400" kern="1200" dirty="0"/>
            <a:t>Por ejemplo, un Ayuntamiento que no renueva la contrata de una empresa de jardinería</a:t>
          </a:r>
        </a:p>
      </dsp:txBody>
      <dsp:txXfrm>
        <a:off x="99748" y="1968440"/>
        <a:ext cx="8030103" cy="307699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F4D3F-B3CF-4E7B-A482-8B4303D8C108}">
      <dsp:nvSpPr>
        <dsp:cNvPr id="0" name=""/>
        <dsp:cNvSpPr/>
      </dsp:nvSpPr>
      <dsp:spPr>
        <a:xfrm>
          <a:off x="0" y="7018"/>
          <a:ext cx="8229600" cy="8394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ES" sz="3500" kern="1200"/>
            <a:t>REQUISITOS FORMALES:</a:t>
          </a:r>
        </a:p>
      </dsp:txBody>
      <dsp:txXfrm>
        <a:off x="40980" y="47998"/>
        <a:ext cx="8147640" cy="757514"/>
      </dsp:txXfrm>
    </dsp:sp>
    <dsp:sp modelId="{01180EC0-DADD-4B0E-8C8A-FBFE612EE5E7}">
      <dsp:nvSpPr>
        <dsp:cNvPr id="0" name=""/>
        <dsp:cNvSpPr/>
      </dsp:nvSpPr>
      <dsp:spPr>
        <a:xfrm>
          <a:off x="0" y="846493"/>
          <a:ext cx="8229600" cy="41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s-ES" sz="2700" kern="1200"/>
            <a:t>Carta de despido.</a:t>
          </a:r>
        </a:p>
        <a:p>
          <a:pPr marL="228600" lvl="1" indent="-228600" algn="l" defTabSz="1200150">
            <a:lnSpc>
              <a:spcPct val="90000"/>
            </a:lnSpc>
            <a:spcBef>
              <a:spcPct val="0"/>
            </a:spcBef>
            <a:spcAft>
              <a:spcPct val="20000"/>
            </a:spcAft>
            <a:buChar char="•"/>
          </a:pPr>
          <a:r>
            <a:rPr lang="es-ES" sz="2700" kern="1200"/>
            <a:t>Preaviso de 15 días al trabajador. Si no se preavisara, se abonarán esos días en el finiquito.</a:t>
          </a:r>
        </a:p>
        <a:p>
          <a:pPr marL="228600" lvl="1" indent="-228600" algn="l" defTabSz="1200150">
            <a:lnSpc>
              <a:spcPct val="90000"/>
            </a:lnSpc>
            <a:spcBef>
              <a:spcPct val="0"/>
            </a:spcBef>
            <a:spcAft>
              <a:spcPct val="20000"/>
            </a:spcAft>
            <a:buChar char="•"/>
          </a:pPr>
          <a:r>
            <a:rPr lang="es-ES" sz="2700" kern="1200"/>
            <a:t>Derecho del trabajador a 6 horas semanales retribuidas dedicadas a la búsqueda de un nuevo empleo.</a:t>
          </a:r>
        </a:p>
        <a:p>
          <a:pPr marL="228600" lvl="1" indent="-228600" algn="l" defTabSz="1200150">
            <a:lnSpc>
              <a:spcPct val="90000"/>
            </a:lnSpc>
            <a:spcBef>
              <a:spcPct val="0"/>
            </a:spcBef>
            <a:spcAft>
              <a:spcPct val="20000"/>
            </a:spcAft>
            <a:buChar char="•"/>
          </a:pPr>
          <a:r>
            <a:rPr lang="es-ES" sz="2700" kern="1200"/>
            <a:t>Junto con la carta de despido  se entregará la indemnización correspondiente a 20 días de salario x año trabajado con un tope de 12 mensualidades (360 días)</a:t>
          </a:r>
        </a:p>
      </dsp:txBody>
      <dsp:txXfrm>
        <a:off x="0" y="846493"/>
        <a:ext cx="8229600" cy="412965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F4D3F-B3CF-4E7B-A482-8B4303D8C108}">
      <dsp:nvSpPr>
        <dsp:cNvPr id="0" name=""/>
        <dsp:cNvSpPr/>
      </dsp:nvSpPr>
      <dsp:spPr>
        <a:xfrm>
          <a:off x="0" y="12373"/>
          <a:ext cx="8229600" cy="79150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dirty="0"/>
            <a:t>RECLAMAR EL DESPIDO:</a:t>
          </a:r>
        </a:p>
      </dsp:txBody>
      <dsp:txXfrm>
        <a:off x="38638" y="51011"/>
        <a:ext cx="8152324" cy="714229"/>
      </dsp:txXfrm>
    </dsp:sp>
    <dsp:sp modelId="{01180EC0-DADD-4B0E-8C8A-FBFE612EE5E7}">
      <dsp:nvSpPr>
        <dsp:cNvPr id="0" name=""/>
        <dsp:cNvSpPr/>
      </dsp:nvSpPr>
      <dsp:spPr>
        <a:xfrm>
          <a:off x="0" y="803878"/>
          <a:ext cx="8229600" cy="4166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ES" sz="2600" b="1" kern="1200" dirty="0"/>
            <a:t>Mismo procedimiento que el visto anteriormente</a:t>
          </a:r>
          <a:r>
            <a:rPr lang="es-ES" sz="2600" kern="1200" dirty="0"/>
            <a:t>.</a:t>
          </a:r>
        </a:p>
        <a:p>
          <a:pPr marL="228600" lvl="1" indent="-228600" algn="l" defTabSz="1155700">
            <a:lnSpc>
              <a:spcPct val="90000"/>
            </a:lnSpc>
            <a:spcBef>
              <a:spcPct val="0"/>
            </a:spcBef>
            <a:spcAft>
              <a:spcPct val="20000"/>
            </a:spcAft>
            <a:buChar char="•"/>
          </a:pPr>
          <a:r>
            <a:rPr lang="es-ES" sz="2600" kern="1200" dirty="0"/>
            <a:t>Si se declara </a:t>
          </a:r>
          <a:r>
            <a:rPr lang="es-ES" sz="2600" b="1" u="sng" kern="1200" dirty="0"/>
            <a:t>procedente</a:t>
          </a:r>
          <a:r>
            <a:rPr lang="es-ES" sz="2600" kern="1200" dirty="0"/>
            <a:t>, se admiten las causas esgrimidas por la empresa.</a:t>
          </a:r>
        </a:p>
        <a:p>
          <a:pPr marL="228600" lvl="1" indent="-228600" algn="l" defTabSz="1155700">
            <a:lnSpc>
              <a:spcPct val="90000"/>
            </a:lnSpc>
            <a:spcBef>
              <a:spcPct val="0"/>
            </a:spcBef>
            <a:spcAft>
              <a:spcPct val="20000"/>
            </a:spcAft>
            <a:buChar char="•"/>
          </a:pPr>
          <a:r>
            <a:rPr lang="es-ES" sz="2600" kern="1200" dirty="0"/>
            <a:t>Si se declara </a:t>
          </a:r>
          <a:r>
            <a:rPr lang="es-ES" sz="2600" b="1" u="sng" kern="1200" dirty="0"/>
            <a:t>improcedente</a:t>
          </a:r>
          <a:r>
            <a:rPr lang="es-ES" sz="2600" kern="1200" dirty="0"/>
            <a:t> hay dos opciones:</a:t>
          </a:r>
        </a:p>
        <a:p>
          <a:pPr marL="457200" lvl="2" indent="-228600" algn="l" defTabSz="1155700">
            <a:lnSpc>
              <a:spcPct val="90000"/>
            </a:lnSpc>
            <a:spcBef>
              <a:spcPct val="0"/>
            </a:spcBef>
            <a:spcAft>
              <a:spcPct val="20000"/>
            </a:spcAft>
            <a:buFont typeface="Wingdings" panose="05000000000000000000" pitchFamily="2" charset="2"/>
            <a:buChar char="Ø"/>
          </a:pPr>
          <a:r>
            <a:rPr lang="es-ES" sz="2600" kern="1200" dirty="0"/>
            <a:t>Readmitir al trabajador, el cual tendrá que devolver la indemnización.</a:t>
          </a:r>
        </a:p>
        <a:p>
          <a:pPr marL="457200" lvl="2" indent="-228600" algn="l" defTabSz="1155700">
            <a:lnSpc>
              <a:spcPct val="90000"/>
            </a:lnSpc>
            <a:spcBef>
              <a:spcPct val="0"/>
            </a:spcBef>
            <a:spcAft>
              <a:spcPct val="20000"/>
            </a:spcAft>
            <a:buFont typeface="Wingdings" panose="05000000000000000000" pitchFamily="2" charset="2"/>
            <a:buChar char="Ø"/>
          </a:pPr>
          <a:r>
            <a:rPr lang="es-ES" sz="2600" kern="1200" dirty="0"/>
            <a:t>Pagar la indemnización de 33 días x año con tope de 24 mensualidades.</a:t>
          </a:r>
        </a:p>
        <a:p>
          <a:pPr marL="228600" lvl="1" indent="-228600" algn="l" defTabSz="1155700">
            <a:lnSpc>
              <a:spcPct val="90000"/>
            </a:lnSpc>
            <a:spcBef>
              <a:spcPct val="0"/>
            </a:spcBef>
            <a:spcAft>
              <a:spcPct val="20000"/>
            </a:spcAft>
            <a:buChar char="•"/>
          </a:pPr>
          <a:r>
            <a:rPr lang="es-ES" sz="2600" kern="1200" dirty="0"/>
            <a:t>Si se declara </a:t>
          </a:r>
          <a:r>
            <a:rPr lang="es-ES" sz="2600" b="1" u="sng" kern="1200" dirty="0"/>
            <a:t>nulo</a:t>
          </a:r>
          <a:r>
            <a:rPr lang="es-ES" sz="2600" kern="1200" dirty="0"/>
            <a:t> es porque no se han cumplido los requisitos formales o porque es discriminatorio </a:t>
          </a:r>
        </a:p>
      </dsp:txBody>
      <dsp:txXfrm>
        <a:off x="0" y="803878"/>
        <a:ext cx="8229600" cy="4166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solidFill>
                <a:srgbClr val="FF0000"/>
              </a:solidFill>
            </a:rPr>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36B85-D8AD-4CF7-836F-58884FED5A88}">
      <dsp:nvSpPr>
        <dsp:cNvPr id="0" name=""/>
        <dsp:cNvSpPr/>
      </dsp:nvSpPr>
      <dsp:spPr>
        <a:xfrm>
          <a:off x="0" y="225265"/>
          <a:ext cx="8928992" cy="4781699"/>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2989" tIns="479044" rIns="692989" bIns="163576" numCol="1" spcCol="1270" anchor="t" anchorCtr="0">
          <a:noAutofit/>
        </a:bodyPr>
        <a:lstStyle/>
        <a:p>
          <a:pPr marL="228600" lvl="1" indent="-228600" algn="l" defTabSz="1022350">
            <a:lnSpc>
              <a:spcPct val="90000"/>
            </a:lnSpc>
            <a:spcBef>
              <a:spcPct val="0"/>
            </a:spcBef>
            <a:spcAft>
              <a:spcPct val="15000"/>
            </a:spcAft>
            <a:buFont typeface="+mj-lt"/>
            <a:buAutoNum type="alphaLcParenR"/>
          </a:pPr>
          <a:r>
            <a:rPr lang="es-ES" sz="2300" kern="1200" dirty="0"/>
            <a:t>Causas técnicas, organizativas, económicas o de producción.</a:t>
          </a:r>
        </a:p>
        <a:p>
          <a:pPr marL="228600" lvl="1" indent="-228600" algn="l" defTabSz="1022350">
            <a:lnSpc>
              <a:spcPct val="90000"/>
            </a:lnSpc>
            <a:spcBef>
              <a:spcPct val="0"/>
            </a:spcBef>
            <a:spcAft>
              <a:spcPct val="15000"/>
            </a:spcAft>
            <a:buFont typeface="+mj-lt"/>
            <a:buAutoNum type="alphaLcParenR"/>
          </a:pPr>
          <a:r>
            <a:rPr lang="es-ES" sz="2300" kern="1200" dirty="0"/>
            <a:t>Afecta al mismo número de trabajadores que en el  TRASLADO COLECTIVO y en las MSCT COLECTIVAS. (periodo horquilla de 90 días).</a:t>
          </a:r>
        </a:p>
        <a:p>
          <a:pPr marL="228600" lvl="1" indent="-228600" algn="l" defTabSz="1022350">
            <a:lnSpc>
              <a:spcPct val="90000"/>
            </a:lnSpc>
            <a:spcBef>
              <a:spcPct val="0"/>
            </a:spcBef>
            <a:spcAft>
              <a:spcPct val="15000"/>
            </a:spcAft>
            <a:buFont typeface="+mj-lt"/>
            <a:buAutoNum type="alphaLcParenR"/>
          </a:pPr>
          <a:r>
            <a:rPr lang="es-ES" sz="2300" kern="1200" dirty="0"/>
            <a:t>Se debe abrir un periodo de consultas con los representantes de los trabajadores en un proceso parecido a los anteriores. La última palabra la tiene la empresa.</a:t>
          </a:r>
        </a:p>
        <a:p>
          <a:pPr marL="228600" lvl="1" indent="-228600" algn="l" defTabSz="1022350">
            <a:lnSpc>
              <a:spcPct val="90000"/>
            </a:lnSpc>
            <a:spcBef>
              <a:spcPct val="0"/>
            </a:spcBef>
            <a:spcAft>
              <a:spcPct val="15000"/>
            </a:spcAft>
            <a:buFont typeface="+mj-lt"/>
            <a:buAutoNum type="alphaLcParenR"/>
          </a:pPr>
          <a:r>
            <a:rPr lang="es-ES" sz="2300" kern="1200" dirty="0"/>
            <a:t>Se preavisa a los trabajadores con 30 días. La indemnización es de 20días x año con tope de 12 mensualidades. </a:t>
          </a:r>
        </a:p>
        <a:p>
          <a:pPr marL="228600" lvl="1" indent="-228600" algn="l" defTabSz="1022350">
            <a:lnSpc>
              <a:spcPct val="90000"/>
            </a:lnSpc>
            <a:spcBef>
              <a:spcPct val="0"/>
            </a:spcBef>
            <a:spcAft>
              <a:spcPct val="15000"/>
            </a:spcAft>
            <a:buFont typeface="+mj-lt"/>
            <a:buAutoNum type="alphaLcParenR"/>
          </a:pPr>
          <a:r>
            <a:rPr lang="es-ES" sz="2300" kern="1200" dirty="0"/>
            <a:t>Se puede recurrir este despido de forma colectiva e individual. La sentencia puede declararlo procedente, improcedente y nulo.</a:t>
          </a:r>
        </a:p>
      </dsp:txBody>
      <dsp:txXfrm>
        <a:off x="0" y="225265"/>
        <a:ext cx="8928992" cy="4781699"/>
      </dsp:txXfrm>
    </dsp:sp>
    <dsp:sp modelId="{E6FF6453-D716-47AC-945C-1153929055AA}">
      <dsp:nvSpPr>
        <dsp:cNvPr id="0" name=""/>
        <dsp:cNvSpPr/>
      </dsp:nvSpPr>
      <dsp:spPr>
        <a:xfrm>
          <a:off x="446449" y="9994"/>
          <a:ext cx="6250294"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46" tIns="0" rIns="236246" bIns="0" numCol="1" spcCol="1270" anchor="ctr" anchorCtr="0">
          <a:noAutofit/>
        </a:bodyPr>
        <a:lstStyle/>
        <a:p>
          <a:pPr marL="0" lvl="0" indent="0" algn="l" defTabSz="1022350">
            <a:lnSpc>
              <a:spcPct val="90000"/>
            </a:lnSpc>
            <a:spcBef>
              <a:spcPct val="0"/>
            </a:spcBef>
            <a:spcAft>
              <a:spcPct val="35000"/>
            </a:spcAft>
            <a:buNone/>
          </a:pPr>
          <a:r>
            <a:rPr lang="es-ES" sz="2300" kern="1200" dirty="0"/>
            <a:t>ARTÍCULO 51 E.T. (ERE):</a:t>
          </a:r>
        </a:p>
      </dsp:txBody>
      <dsp:txXfrm>
        <a:off x="479593" y="43138"/>
        <a:ext cx="6184006" cy="61267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CFB22-7D40-481C-81E7-EB7053C3147E}">
      <dsp:nvSpPr>
        <dsp:cNvPr id="0" name=""/>
        <dsp:cNvSpPr/>
      </dsp:nvSpPr>
      <dsp:spPr>
        <a:xfrm>
          <a:off x="1281274" y="2794620"/>
          <a:ext cx="695282" cy="2010226"/>
        </a:xfrm>
        <a:custGeom>
          <a:avLst/>
          <a:gdLst/>
          <a:ahLst/>
          <a:cxnLst/>
          <a:rect l="0" t="0" r="0" b="0"/>
          <a:pathLst>
            <a:path>
              <a:moveTo>
                <a:pt x="0" y="0"/>
              </a:moveTo>
              <a:lnTo>
                <a:pt x="347641" y="0"/>
              </a:lnTo>
              <a:lnTo>
                <a:pt x="347641" y="2010226"/>
              </a:lnTo>
              <a:lnTo>
                <a:pt x="695282" y="2010226"/>
              </a:lnTo>
            </a:path>
          </a:pathLst>
        </a:custGeom>
        <a:noFill/>
        <a:ln w="25400"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1575739" y="3746556"/>
        <a:ext cx="106353" cy="106353"/>
      </dsp:txXfrm>
    </dsp:sp>
    <dsp:sp modelId="{F947AC8E-82F4-4E6B-BA3F-D621CDE30E0E}">
      <dsp:nvSpPr>
        <dsp:cNvPr id="0" name=""/>
        <dsp:cNvSpPr/>
      </dsp:nvSpPr>
      <dsp:spPr>
        <a:xfrm>
          <a:off x="1281274" y="2794620"/>
          <a:ext cx="703904" cy="276062"/>
        </a:xfrm>
        <a:custGeom>
          <a:avLst/>
          <a:gdLst/>
          <a:ahLst/>
          <a:cxnLst/>
          <a:rect l="0" t="0" r="0" b="0"/>
          <a:pathLst>
            <a:path>
              <a:moveTo>
                <a:pt x="0" y="0"/>
              </a:moveTo>
              <a:lnTo>
                <a:pt x="351952" y="0"/>
              </a:lnTo>
              <a:lnTo>
                <a:pt x="351952" y="276062"/>
              </a:lnTo>
              <a:lnTo>
                <a:pt x="703904" y="276062"/>
              </a:lnTo>
            </a:path>
          </a:pathLst>
        </a:custGeom>
        <a:noFill/>
        <a:ln w="25400"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1614324" y="2913748"/>
        <a:ext cx="37805" cy="37805"/>
      </dsp:txXfrm>
    </dsp:sp>
    <dsp:sp modelId="{E0776DD3-7A2D-4BD7-B6DC-E2DE9C5C4F68}">
      <dsp:nvSpPr>
        <dsp:cNvPr id="0" name=""/>
        <dsp:cNvSpPr/>
      </dsp:nvSpPr>
      <dsp:spPr>
        <a:xfrm>
          <a:off x="1281274" y="1390392"/>
          <a:ext cx="695282" cy="1404227"/>
        </a:xfrm>
        <a:custGeom>
          <a:avLst/>
          <a:gdLst/>
          <a:ahLst/>
          <a:cxnLst/>
          <a:rect l="0" t="0" r="0" b="0"/>
          <a:pathLst>
            <a:path>
              <a:moveTo>
                <a:pt x="0" y="1404227"/>
              </a:moveTo>
              <a:lnTo>
                <a:pt x="347641" y="1404227"/>
              </a:lnTo>
              <a:lnTo>
                <a:pt x="347641" y="0"/>
              </a:lnTo>
              <a:lnTo>
                <a:pt x="695282" y="0"/>
              </a:lnTo>
            </a:path>
          </a:pathLst>
        </a:custGeom>
        <a:noFill/>
        <a:ln w="25400"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1589742" y="2053332"/>
        <a:ext cx="78346" cy="78346"/>
      </dsp:txXfrm>
    </dsp:sp>
    <dsp:sp modelId="{B6689083-4113-4724-94F8-333E6013897F}">
      <dsp:nvSpPr>
        <dsp:cNvPr id="0" name=""/>
        <dsp:cNvSpPr/>
      </dsp:nvSpPr>
      <dsp:spPr>
        <a:xfrm>
          <a:off x="1281274" y="312850"/>
          <a:ext cx="695282" cy="2481769"/>
        </a:xfrm>
        <a:custGeom>
          <a:avLst/>
          <a:gdLst/>
          <a:ahLst/>
          <a:cxnLst/>
          <a:rect l="0" t="0" r="0" b="0"/>
          <a:pathLst>
            <a:path>
              <a:moveTo>
                <a:pt x="0" y="2481769"/>
              </a:moveTo>
              <a:lnTo>
                <a:pt x="347641" y="2481769"/>
              </a:lnTo>
              <a:lnTo>
                <a:pt x="347641" y="0"/>
              </a:lnTo>
              <a:lnTo>
                <a:pt x="695282" y="0"/>
              </a:lnTo>
            </a:path>
          </a:pathLst>
        </a:custGeom>
        <a:noFill/>
        <a:ln w="25400"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1564483" y="1489302"/>
        <a:ext cx="128866" cy="128866"/>
      </dsp:txXfrm>
    </dsp:sp>
    <dsp:sp modelId="{58B905CB-BCE3-4C3F-8B07-DF79F4FBD8A6}">
      <dsp:nvSpPr>
        <dsp:cNvPr id="0" name=""/>
        <dsp:cNvSpPr/>
      </dsp:nvSpPr>
      <dsp:spPr>
        <a:xfrm rot="16200000">
          <a:off x="-2037830" y="2264678"/>
          <a:ext cx="5578328" cy="1059882"/>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chilly"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s-ES" sz="1600" kern="1200" dirty="0"/>
        </a:p>
        <a:p>
          <a:pPr marL="0" lvl="0" indent="0" algn="ctr" defTabSz="711200">
            <a:lnSpc>
              <a:spcPct val="90000"/>
            </a:lnSpc>
            <a:spcBef>
              <a:spcPct val="0"/>
            </a:spcBef>
            <a:spcAft>
              <a:spcPct val="35000"/>
            </a:spcAft>
            <a:buNone/>
          </a:pPr>
          <a:r>
            <a:rPr lang="es-ES" sz="4400" kern="1200" dirty="0"/>
            <a:t>Traslado  Colectivo</a:t>
          </a:r>
        </a:p>
        <a:p>
          <a:pPr marL="0" lvl="0" indent="0" algn="ctr" defTabSz="711200">
            <a:lnSpc>
              <a:spcPct val="90000"/>
            </a:lnSpc>
            <a:spcBef>
              <a:spcPct val="0"/>
            </a:spcBef>
            <a:spcAft>
              <a:spcPct val="35000"/>
            </a:spcAft>
            <a:buNone/>
          </a:pPr>
          <a:endParaRPr lang="es-ES" sz="1600" kern="1200" dirty="0"/>
        </a:p>
      </dsp:txBody>
      <dsp:txXfrm>
        <a:off x="-2037830" y="2264678"/>
        <a:ext cx="5578328" cy="1059882"/>
      </dsp:txXfrm>
    </dsp:sp>
    <dsp:sp modelId="{88C92E9A-B75C-4B7D-B1F8-E0333304514B}">
      <dsp:nvSpPr>
        <dsp:cNvPr id="0" name=""/>
        <dsp:cNvSpPr/>
      </dsp:nvSpPr>
      <dsp:spPr>
        <a:xfrm>
          <a:off x="1976557" y="0"/>
          <a:ext cx="6907566" cy="62570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Debe afectar a toda la plantilla en empresas de más de 5 trabajadores o bien:</a:t>
          </a:r>
        </a:p>
      </dsp:txBody>
      <dsp:txXfrm>
        <a:off x="1976557" y="0"/>
        <a:ext cx="6907566" cy="625701"/>
      </dsp:txXfrm>
    </dsp:sp>
    <dsp:sp modelId="{33954B39-D843-4258-830D-AB700F4298E9}">
      <dsp:nvSpPr>
        <dsp:cNvPr id="0" name=""/>
        <dsp:cNvSpPr/>
      </dsp:nvSpPr>
      <dsp:spPr>
        <a:xfrm>
          <a:off x="1976557" y="860451"/>
          <a:ext cx="6907566" cy="1059882"/>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Afectar en un periodo de 90 días a, al menos:</a:t>
          </a:r>
          <a:br>
            <a:rPr lang="es-ES" sz="1600" b="1" kern="1200" dirty="0"/>
          </a:br>
          <a:r>
            <a:rPr lang="es-ES" sz="1600" b="1" kern="1200" dirty="0"/>
            <a:t>- 10 trabajadores en empresas de menos de 100 trabajadores.</a:t>
          </a:r>
          <a:br>
            <a:rPr lang="es-ES" sz="1600" b="1" kern="1200" dirty="0"/>
          </a:br>
          <a:r>
            <a:rPr lang="es-ES" sz="1600" b="1" kern="1200" dirty="0"/>
            <a:t>- El 10% de los trabajadores en empresas de entre 100 y 300 trabajadores.</a:t>
          </a:r>
          <a:br>
            <a:rPr lang="es-ES" sz="1600" b="1" kern="1200" dirty="0"/>
          </a:br>
          <a:r>
            <a:rPr lang="es-ES" sz="1600" b="1" kern="1200" dirty="0"/>
            <a:t>- 30 trabajadores en empresas de más de 300 trabajadores.</a:t>
          </a:r>
        </a:p>
      </dsp:txBody>
      <dsp:txXfrm>
        <a:off x="1976557" y="860451"/>
        <a:ext cx="6907566" cy="1059882"/>
      </dsp:txXfrm>
    </dsp:sp>
    <dsp:sp modelId="{D9BA849E-9AB5-4C2A-8606-17B70CCF2D4F}">
      <dsp:nvSpPr>
        <dsp:cNvPr id="0" name=""/>
        <dsp:cNvSpPr/>
      </dsp:nvSpPr>
      <dsp:spPr>
        <a:xfrm>
          <a:off x="1985179" y="2300704"/>
          <a:ext cx="6907566" cy="1539956"/>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Deberá ir precedido de un periodo de consultas con los representantes legales de los trabajadores de una duración no superior a quince días, sobre las causas motivadoras de la decisión empresarial y la posibilidad de evitar o reducir sus efectos, así como sobre las medidas necesarias para atenuar sus consecuencias para los trabajadores afectados.</a:t>
          </a:r>
          <a:endParaRPr lang="es-ES" sz="1600" kern="1200" dirty="0"/>
        </a:p>
      </dsp:txBody>
      <dsp:txXfrm>
        <a:off x="1985179" y="2300704"/>
        <a:ext cx="6907566" cy="1539956"/>
      </dsp:txXfrm>
    </dsp:sp>
    <dsp:sp modelId="{D7272B07-7DF8-4649-A2A3-E383634E58C4}">
      <dsp:nvSpPr>
        <dsp:cNvPr id="0" name=""/>
        <dsp:cNvSpPr/>
      </dsp:nvSpPr>
      <dsp:spPr>
        <a:xfrm>
          <a:off x="1976557" y="4274904"/>
          <a:ext cx="6946050" cy="1059882"/>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En el caso de no llegar a un acuerdo, la empresa comunicará su decisión a los afectados, pudiéndose interponer demanda de Conflicto Colectivo que paralizará la tramitación de las acciones individuales iniciadas.</a:t>
          </a:r>
        </a:p>
      </dsp:txBody>
      <dsp:txXfrm>
        <a:off x="1976557" y="4274904"/>
        <a:ext cx="6946050" cy="105988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4294F-A1EC-4CF3-B2DD-FCDA89405CA3}">
      <dsp:nvSpPr>
        <dsp:cNvPr id="0" name=""/>
        <dsp:cNvSpPr/>
      </dsp:nvSpPr>
      <dsp:spPr>
        <a:xfrm rot="16200000">
          <a:off x="925909" y="-925909"/>
          <a:ext cx="2262981" cy="41148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DISCIPLINARIO</a:t>
          </a:r>
        </a:p>
      </dsp:txBody>
      <dsp:txXfrm rot="5400000">
        <a:off x="-1" y="1"/>
        <a:ext cx="4114800" cy="1697236"/>
      </dsp:txXfrm>
    </dsp:sp>
    <dsp:sp modelId="{B659C89C-62EA-4A0F-84DA-50A18CF46DB8}">
      <dsp:nvSpPr>
        <dsp:cNvPr id="0" name=""/>
        <dsp:cNvSpPr/>
      </dsp:nvSpPr>
      <dsp:spPr>
        <a:xfrm>
          <a:off x="4114800" y="0"/>
          <a:ext cx="4114800" cy="2262981"/>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CAUSAS OBJETIVAS</a:t>
          </a:r>
        </a:p>
      </dsp:txBody>
      <dsp:txXfrm>
        <a:off x="4114800" y="0"/>
        <a:ext cx="4114800" cy="1697236"/>
      </dsp:txXfrm>
    </dsp:sp>
    <dsp:sp modelId="{B27A63E2-032D-45BF-B5A5-D13C2D9C8F6C}">
      <dsp:nvSpPr>
        <dsp:cNvPr id="0" name=""/>
        <dsp:cNvSpPr/>
      </dsp:nvSpPr>
      <dsp:spPr>
        <a:xfrm rot="10800000">
          <a:off x="0" y="2262981"/>
          <a:ext cx="4114800" cy="2262981"/>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solidFill>
                <a:srgbClr val="FF0000"/>
              </a:solidFill>
            </a:rPr>
            <a:t>FUERZA MAYOR</a:t>
          </a:r>
        </a:p>
      </dsp:txBody>
      <dsp:txXfrm rot="10800000">
        <a:off x="0" y="2828726"/>
        <a:ext cx="4114800" cy="1697236"/>
      </dsp:txXfrm>
    </dsp:sp>
    <dsp:sp modelId="{66728C17-7EE1-4E2C-BF15-1F35A8DE248A}">
      <dsp:nvSpPr>
        <dsp:cNvPr id="0" name=""/>
        <dsp:cNvSpPr/>
      </dsp:nvSpPr>
      <dsp:spPr>
        <a:xfrm rot="5400000">
          <a:off x="5040709" y="1337072"/>
          <a:ext cx="2262981" cy="41148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s-ES" sz="3900" kern="1200" dirty="0"/>
            <a:t>DESPIDO COLECTIVO</a:t>
          </a:r>
        </a:p>
      </dsp:txBody>
      <dsp:txXfrm rot="-5400000">
        <a:off x="4114799" y="2828726"/>
        <a:ext cx="4114800" cy="1697236"/>
      </dsp:txXfrm>
    </dsp:sp>
    <dsp:sp modelId="{DB0AD419-5111-47AD-AE37-41D863AA0098}">
      <dsp:nvSpPr>
        <dsp:cNvPr id="0" name=""/>
        <dsp:cNvSpPr/>
      </dsp:nvSpPr>
      <dsp:spPr>
        <a:xfrm>
          <a:off x="2880359" y="1697236"/>
          <a:ext cx="2468880" cy="113149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s-ES" sz="3900" kern="1200" dirty="0"/>
            <a:t>DESPIDOS</a:t>
          </a:r>
        </a:p>
      </dsp:txBody>
      <dsp:txXfrm>
        <a:off x="2935594" y="1752471"/>
        <a:ext cx="2358410" cy="102102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5F7CF-0AEC-419F-B7D6-0D3B28BD23B6}">
      <dsp:nvSpPr>
        <dsp:cNvPr id="0" name=""/>
        <dsp:cNvSpPr/>
      </dsp:nvSpPr>
      <dsp:spPr>
        <a:xfrm>
          <a:off x="0" y="0"/>
          <a:ext cx="892899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BDFC4-7F61-41C6-BAC5-B820F16C4912}">
      <dsp:nvSpPr>
        <dsp:cNvPr id="0" name=""/>
        <dsp:cNvSpPr/>
      </dsp:nvSpPr>
      <dsp:spPr>
        <a:xfrm>
          <a:off x="0" y="0"/>
          <a:ext cx="1785798" cy="514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dirty="0"/>
            <a:t>ARTÍCULO 49 E.T.:</a:t>
          </a:r>
        </a:p>
      </dsp:txBody>
      <dsp:txXfrm>
        <a:off x="0" y="0"/>
        <a:ext cx="1785798" cy="5141168"/>
      </dsp:txXfrm>
    </dsp:sp>
    <dsp:sp modelId="{B633ACBC-9000-4E90-A7D0-5F303618A419}">
      <dsp:nvSpPr>
        <dsp:cNvPr id="0" name=""/>
        <dsp:cNvSpPr/>
      </dsp:nvSpPr>
      <dsp:spPr>
        <a:xfrm>
          <a:off x="1919733" y="60436"/>
          <a:ext cx="7009258" cy="120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mj-lt"/>
            <a:buNone/>
          </a:pPr>
          <a:r>
            <a:rPr lang="es-ES" sz="2500" kern="1200" dirty="0"/>
            <a:t>Se trata de una causa extraña al empresario que queda fuera de su control y voluntad. </a:t>
          </a:r>
        </a:p>
      </dsp:txBody>
      <dsp:txXfrm>
        <a:off x="1919733" y="60436"/>
        <a:ext cx="7009258" cy="1208726"/>
      </dsp:txXfrm>
    </dsp:sp>
    <dsp:sp modelId="{3E7600F5-2EBC-4DE3-9A41-829B8F39FF64}">
      <dsp:nvSpPr>
        <dsp:cNvPr id="0" name=""/>
        <dsp:cNvSpPr/>
      </dsp:nvSpPr>
      <dsp:spPr>
        <a:xfrm>
          <a:off x="1785798" y="1269163"/>
          <a:ext cx="7143193"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54FAC-D271-434E-AE62-8608D80BE801}">
      <dsp:nvSpPr>
        <dsp:cNvPr id="0" name=""/>
        <dsp:cNvSpPr/>
      </dsp:nvSpPr>
      <dsp:spPr>
        <a:xfrm>
          <a:off x="1919733" y="1329599"/>
          <a:ext cx="7009258" cy="120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Con </a:t>
          </a:r>
          <a:r>
            <a:rPr lang="es-ES" sz="2500" b="1" kern="1200"/>
            <a:t>carácter definitivo </a:t>
          </a:r>
          <a:r>
            <a:rPr lang="es-ES" sz="2500" kern="1200"/>
            <a:t>impide la continuación de la relación laboral entre la empresa y los trabajadores.</a:t>
          </a:r>
          <a:endParaRPr lang="es-ES" sz="2500" kern="1200" dirty="0"/>
        </a:p>
      </dsp:txBody>
      <dsp:txXfrm>
        <a:off x="1919733" y="1329599"/>
        <a:ext cx="7009258" cy="1208726"/>
      </dsp:txXfrm>
    </dsp:sp>
    <dsp:sp modelId="{0CC9C55C-92F7-43C4-8534-665E64EBB792}">
      <dsp:nvSpPr>
        <dsp:cNvPr id="0" name=""/>
        <dsp:cNvSpPr/>
      </dsp:nvSpPr>
      <dsp:spPr>
        <a:xfrm>
          <a:off x="1785798" y="2538326"/>
          <a:ext cx="7143193"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70617F-1279-46AF-860B-2C658412B4C4}">
      <dsp:nvSpPr>
        <dsp:cNvPr id="0" name=""/>
        <dsp:cNvSpPr/>
      </dsp:nvSpPr>
      <dsp:spPr>
        <a:xfrm>
          <a:off x="1919733" y="2598762"/>
          <a:ext cx="7009258" cy="120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mj-lt"/>
            <a:buNone/>
          </a:pPr>
          <a:r>
            <a:rPr lang="es-ES" sz="2500" kern="1200" dirty="0"/>
            <a:t>Su existencia debe ser constatada y </a:t>
          </a:r>
          <a:r>
            <a:rPr lang="es-ES" sz="2500" b="0" i="0" kern="1200" dirty="0"/>
            <a:t>Debe existir una </a:t>
          </a:r>
          <a:r>
            <a:rPr lang="es-ES" sz="2500" b="1" i="0" kern="1200" dirty="0"/>
            <a:t>autorización de la Autoridad Laboral</a:t>
          </a:r>
          <a:r>
            <a:rPr lang="es-ES" sz="2500" b="0" i="0" kern="1200" dirty="0"/>
            <a:t>.</a:t>
          </a:r>
          <a:endParaRPr lang="es-ES" sz="2500" kern="1200" dirty="0"/>
        </a:p>
      </dsp:txBody>
      <dsp:txXfrm>
        <a:off x="1919733" y="2598762"/>
        <a:ext cx="7009258" cy="1208726"/>
      </dsp:txXfrm>
    </dsp:sp>
    <dsp:sp modelId="{135C5E73-981F-4959-824B-31353B4CE31C}">
      <dsp:nvSpPr>
        <dsp:cNvPr id="0" name=""/>
        <dsp:cNvSpPr/>
      </dsp:nvSpPr>
      <dsp:spPr>
        <a:xfrm>
          <a:off x="1785798" y="3807489"/>
          <a:ext cx="7143193"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562AF7-4A62-46F4-97A0-350E6679E425}">
      <dsp:nvSpPr>
        <dsp:cNvPr id="0" name=""/>
        <dsp:cNvSpPr/>
      </dsp:nvSpPr>
      <dsp:spPr>
        <a:xfrm>
          <a:off x="1919733" y="3867925"/>
          <a:ext cx="7009258" cy="120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mj-lt"/>
            <a:buNone/>
          </a:pPr>
          <a:r>
            <a:rPr lang="es-ES" sz="2500" kern="1200" dirty="0"/>
            <a:t>La indemnización es de 20 x año tope 12 mensualidades.</a:t>
          </a:r>
        </a:p>
      </dsp:txBody>
      <dsp:txXfrm>
        <a:off x="1919733" y="3867925"/>
        <a:ext cx="7009258" cy="1208726"/>
      </dsp:txXfrm>
    </dsp:sp>
    <dsp:sp modelId="{C20B3D5C-19B8-41A8-9954-DC812AA4FDEB}">
      <dsp:nvSpPr>
        <dsp:cNvPr id="0" name=""/>
        <dsp:cNvSpPr/>
      </dsp:nvSpPr>
      <dsp:spPr>
        <a:xfrm>
          <a:off x="1785798" y="5076652"/>
          <a:ext cx="7143193"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5F7CF-0AEC-419F-B7D6-0D3B28BD23B6}">
      <dsp:nvSpPr>
        <dsp:cNvPr id="0" name=""/>
        <dsp:cNvSpPr/>
      </dsp:nvSpPr>
      <dsp:spPr>
        <a:xfrm>
          <a:off x="0" y="0"/>
          <a:ext cx="892899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BDFC4-7F61-41C6-BAC5-B820F16C4912}">
      <dsp:nvSpPr>
        <dsp:cNvPr id="0" name=""/>
        <dsp:cNvSpPr/>
      </dsp:nvSpPr>
      <dsp:spPr>
        <a:xfrm>
          <a:off x="0" y="0"/>
          <a:ext cx="1785798" cy="231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ES" sz="2800" kern="1200" dirty="0"/>
            <a:t>Elementos del finiquito</a:t>
          </a:r>
        </a:p>
      </dsp:txBody>
      <dsp:txXfrm>
        <a:off x="0" y="0"/>
        <a:ext cx="1785798" cy="2313496"/>
      </dsp:txXfrm>
    </dsp:sp>
    <dsp:sp modelId="{B633ACBC-9000-4E90-A7D0-5F303618A419}">
      <dsp:nvSpPr>
        <dsp:cNvPr id="0" name=""/>
        <dsp:cNvSpPr/>
      </dsp:nvSpPr>
      <dsp:spPr>
        <a:xfrm>
          <a:off x="1919733" y="36148"/>
          <a:ext cx="7009258" cy="7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s-ES" sz="2000" kern="1200" dirty="0"/>
            <a:t>Los salarios por los días trabajados  en el último mes pendientes de cobrar </a:t>
          </a:r>
        </a:p>
      </dsp:txBody>
      <dsp:txXfrm>
        <a:off x="1919733" y="36148"/>
        <a:ext cx="7009258" cy="722967"/>
      </dsp:txXfrm>
    </dsp:sp>
    <dsp:sp modelId="{3E7600F5-2EBC-4DE3-9A41-829B8F39FF64}">
      <dsp:nvSpPr>
        <dsp:cNvPr id="0" name=""/>
        <dsp:cNvSpPr/>
      </dsp:nvSpPr>
      <dsp:spPr>
        <a:xfrm>
          <a:off x="1785798" y="759116"/>
          <a:ext cx="7143193"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54FAC-D271-434E-AE62-8608D80BE801}">
      <dsp:nvSpPr>
        <dsp:cNvPr id="0" name=""/>
        <dsp:cNvSpPr/>
      </dsp:nvSpPr>
      <dsp:spPr>
        <a:xfrm>
          <a:off x="1919733" y="795264"/>
          <a:ext cx="7009258" cy="7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t>Las pagas extraordinarias pendientes de cobrar o su parte proporcional.</a:t>
          </a:r>
        </a:p>
      </dsp:txBody>
      <dsp:txXfrm>
        <a:off x="1919733" y="795264"/>
        <a:ext cx="7009258" cy="722967"/>
      </dsp:txXfrm>
    </dsp:sp>
    <dsp:sp modelId="{0CC9C55C-92F7-43C4-8534-665E64EBB792}">
      <dsp:nvSpPr>
        <dsp:cNvPr id="0" name=""/>
        <dsp:cNvSpPr/>
      </dsp:nvSpPr>
      <dsp:spPr>
        <a:xfrm>
          <a:off x="1785798" y="1518232"/>
          <a:ext cx="7143193"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70617F-1279-46AF-860B-2C658412B4C4}">
      <dsp:nvSpPr>
        <dsp:cNvPr id="0" name=""/>
        <dsp:cNvSpPr/>
      </dsp:nvSpPr>
      <dsp:spPr>
        <a:xfrm>
          <a:off x="1919733" y="1554380"/>
          <a:ext cx="7009258" cy="7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s-ES" sz="2000" kern="1200" dirty="0"/>
            <a:t>Las vacaciones no disfrutadas.</a:t>
          </a:r>
        </a:p>
      </dsp:txBody>
      <dsp:txXfrm>
        <a:off x="1919733" y="1554380"/>
        <a:ext cx="7009258" cy="722967"/>
      </dsp:txXfrm>
    </dsp:sp>
    <dsp:sp modelId="{135C5E73-981F-4959-824B-31353B4CE31C}">
      <dsp:nvSpPr>
        <dsp:cNvPr id="0" name=""/>
        <dsp:cNvSpPr/>
      </dsp:nvSpPr>
      <dsp:spPr>
        <a:xfrm>
          <a:off x="1785798" y="2277348"/>
          <a:ext cx="7143193"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5F7CF-0AEC-419F-B7D6-0D3B28BD23B6}">
      <dsp:nvSpPr>
        <dsp:cNvPr id="0" name=""/>
        <dsp:cNvSpPr/>
      </dsp:nvSpPr>
      <dsp:spPr>
        <a:xfrm>
          <a:off x="0" y="1129"/>
          <a:ext cx="8928992"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BDFC4-7F61-41C6-BAC5-B820F16C4912}">
      <dsp:nvSpPr>
        <dsp:cNvPr id="0" name=""/>
        <dsp:cNvSpPr/>
      </dsp:nvSpPr>
      <dsp:spPr>
        <a:xfrm>
          <a:off x="0" y="1129"/>
          <a:ext cx="1785798" cy="231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ES" sz="2800" kern="1200" dirty="0"/>
            <a:t>Elementos de la indemnización</a:t>
          </a:r>
        </a:p>
      </dsp:txBody>
      <dsp:txXfrm>
        <a:off x="0" y="1129"/>
        <a:ext cx="1785798" cy="2311237"/>
      </dsp:txXfrm>
    </dsp:sp>
    <dsp:sp modelId="{B633ACBC-9000-4E90-A7D0-5F303618A419}">
      <dsp:nvSpPr>
        <dsp:cNvPr id="0" name=""/>
        <dsp:cNvSpPr/>
      </dsp:nvSpPr>
      <dsp:spPr>
        <a:xfrm>
          <a:off x="1919733" y="54847"/>
          <a:ext cx="7009258" cy="1074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s-ES" sz="2000" kern="1200" dirty="0"/>
            <a:t>Cuantía en función del tipo de finalización: Fin de contrato temporal, despido por causas objetivas o despido disciplinario (12, 20 y 33 días de salario x año trabajador con los topes legales).</a:t>
          </a:r>
        </a:p>
      </dsp:txBody>
      <dsp:txXfrm>
        <a:off x="1919733" y="54847"/>
        <a:ext cx="7009258" cy="1074364"/>
      </dsp:txXfrm>
    </dsp:sp>
    <dsp:sp modelId="{3E7600F5-2EBC-4DE3-9A41-829B8F39FF64}">
      <dsp:nvSpPr>
        <dsp:cNvPr id="0" name=""/>
        <dsp:cNvSpPr/>
      </dsp:nvSpPr>
      <dsp:spPr>
        <a:xfrm>
          <a:off x="1785798" y="1129212"/>
          <a:ext cx="7143193" cy="0"/>
        </a:xfrm>
        <a:prstGeom prst="line">
          <a:avLst/>
        </a:prstGeom>
        <a:solidFill>
          <a:schemeClr val="dk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54FAC-D271-434E-AE62-8608D80BE801}">
      <dsp:nvSpPr>
        <dsp:cNvPr id="0" name=""/>
        <dsp:cNvSpPr/>
      </dsp:nvSpPr>
      <dsp:spPr>
        <a:xfrm>
          <a:off x="1919733" y="1182930"/>
          <a:ext cx="7009258" cy="1074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t>La indemnización por despido no cotiza ni tributa salvo las cantidades que voluntariamente se entreguen al trabajador por encima de lo establecido legalmente.</a:t>
          </a:r>
        </a:p>
      </dsp:txBody>
      <dsp:txXfrm>
        <a:off x="1919733" y="1182930"/>
        <a:ext cx="7009258" cy="1074364"/>
      </dsp:txXfrm>
    </dsp:sp>
    <dsp:sp modelId="{0CC9C55C-92F7-43C4-8534-665E64EBB792}">
      <dsp:nvSpPr>
        <dsp:cNvPr id="0" name=""/>
        <dsp:cNvSpPr/>
      </dsp:nvSpPr>
      <dsp:spPr>
        <a:xfrm>
          <a:off x="1785798" y="2257294"/>
          <a:ext cx="7143193" cy="0"/>
        </a:xfrm>
        <a:prstGeom prst="line">
          <a:avLst/>
        </a:prstGeom>
        <a:solidFill>
          <a:schemeClr val="dk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CA794-60C6-4EBC-A9C8-913B3CB3EA6A}">
      <dsp:nvSpPr>
        <dsp:cNvPr id="0" name=""/>
        <dsp:cNvSpPr/>
      </dsp:nvSpPr>
      <dsp:spPr>
        <a:xfrm>
          <a:off x="0" y="841316"/>
          <a:ext cx="2539194" cy="830795"/>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Opciones del trabajador</a:t>
          </a:r>
        </a:p>
      </dsp:txBody>
      <dsp:txXfrm>
        <a:off x="24333" y="865649"/>
        <a:ext cx="2490528" cy="782129"/>
      </dsp:txXfrm>
    </dsp:sp>
    <dsp:sp modelId="{64EA6431-59FE-46FD-8E8E-861C0DF6D066}">
      <dsp:nvSpPr>
        <dsp:cNvPr id="0" name=""/>
        <dsp:cNvSpPr/>
      </dsp:nvSpPr>
      <dsp:spPr>
        <a:xfrm rot="19616980">
          <a:off x="2474178" y="1008731"/>
          <a:ext cx="803626" cy="57687"/>
        </a:xfrm>
        <a:custGeom>
          <a:avLst/>
          <a:gdLst/>
          <a:ahLst/>
          <a:cxnLst/>
          <a:rect l="0" t="0" r="0" b="0"/>
          <a:pathLst>
            <a:path>
              <a:moveTo>
                <a:pt x="0" y="28843"/>
              </a:moveTo>
              <a:lnTo>
                <a:pt x="803626" y="28843"/>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2855900" y="1017484"/>
        <a:ext cx="40181" cy="40181"/>
      </dsp:txXfrm>
    </dsp:sp>
    <dsp:sp modelId="{5CA49E37-F5B5-492A-BC9F-5E6346AE1089}">
      <dsp:nvSpPr>
        <dsp:cNvPr id="0" name=""/>
        <dsp:cNvSpPr/>
      </dsp:nvSpPr>
      <dsp:spPr>
        <a:xfrm>
          <a:off x="3212787" y="403038"/>
          <a:ext cx="4987168" cy="830795"/>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Aceptarlo con derecho a 4 días extraordinarios de permiso cada 3 meses (más los dos de viaje), y el abono de los gastos de viaje y dietas.   </a:t>
          </a:r>
        </a:p>
      </dsp:txBody>
      <dsp:txXfrm>
        <a:off x="3237120" y="427371"/>
        <a:ext cx="4938502" cy="782129"/>
      </dsp:txXfrm>
    </dsp:sp>
    <dsp:sp modelId="{169D23C3-1452-4894-BCAD-ADEB15282F94}">
      <dsp:nvSpPr>
        <dsp:cNvPr id="0" name=""/>
        <dsp:cNvSpPr/>
      </dsp:nvSpPr>
      <dsp:spPr>
        <a:xfrm rot="2250871">
          <a:off x="2451385" y="1486439"/>
          <a:ext cx="849210" cy="57687"/>
        </a:xfrm>
        <a:custGeom>
          <a:avLst/>
          <a:gdLst/>
          <a:ahLst/>
          <a:cxnLst/>
          <a:rect l="0" t="0" r="0" b="0"/>
          <a:pathLst>
            <a:path>
              <a:moveTo>
                <a:pt x="0" y="28843"/>
              </a:moveTo>
              <a:lnTo>
                <a:pt x="849210" y="28843"/>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2854760" y="1494052"/>
        <a:ext cx="42460" cy="42460"/>
      </dsp:txXfrm>
    </dsp:sp>
    <dsp:sp modelId="{7E0740F3-C707-48AD-B776-BBDDB04CAEF8}">
      <dsp:nvSpPr>
        <dsp:cNvPr id="0" name=""/>
        <dsp:cNvSpPr/>
      </dsp:nvSpPr>
      <dsp:spPr>
        <a:xfrm>
          <a:off x="3212787" y="1358453"/>
          <a:ext cx="4987168" cy="830795"/>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Recurrir el desplazamiento dentro de los 20 días hábiles siguientes a la orden empresarial. No cabe la opción de rescindir el contrato con abono de indemnización.</a:t>
          </a:r>
        </a:p>
      </dsp:txBody>
      <dsp:txXfrm>
        <a:off x="3237120" y="1382786"/>
        <a:ext cx="4938502" cy="7821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C61B9-53AD-4491-8AEE-C7FAF2266069}">
      <dsp:nvSpPr>
        <dsp:cNvPr id="0" name=""/>
        <dsp:cNvSpPr/>
      </dsp:nvSpPr>
      <dsp:spPr>
        <a:xfrm>
          <a:off x="0" y="0"/>
          <a:ext cx="7027980" cy="117229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Deberá ir precedido de un periodo de consultas con los representantes legales de los trabajadores de una duración no superior a 15 días, sobre las causas motivadoras de la decisión empresarial y la posibilidad de evitar o reducir sus efectos, así como sobre las medidas necesarias para atenuar sus consecuencias para los trabajadores afectados. </a:t>
          </a:r>
        </a:p>
      </dsp:txBody>
      <dsp:txXfrm>
        <a:off x="34335" y="34335"/>
        <a:ext cx="5663930" cy="1103620"/>
      </dsp:txXfrm>
    </dsp:sp>
    <dsp:sp modelId="{EDD61580-B68F-47E0-A2DF-C958A6D50F24}">
      <dsp:nvSpPr>
        <dsp:cNvPr id="0" name=""/>
        <dsp:cNvSpPr/>
      </dsp:nvSpPr>
      <dsp:spPr>
        <a:xfrm>
          <a:off x="588593" y="1385433"/>
          <a:ext cx="7027980" cy="1172290"/>
        </a:xfrm>
        <a:prstGeom prst="roundRect">
          <a:avLst>
            <a:gd name="adj" fmla="val 10000"/>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El empresario y la representación de los trabajadores podrán acordar en cualquier momento la sustitución del periodo de consultas por el procedimiento de mediación o arbitraje que sea de aplicación en el ámbito de la empresa.</a:t>
          </a:r>
        </a:p>
      </dsp:txBody>
      <dsp:txXfrm>
        <a:off x="622928" y="1419768"/>
        <a:ext cx="5608728" cy="1103620"/>
      </dsp:txXfrm>
    </dsp:sp>
    <dsp:sp modelId="{72675D27-4B41-40DF-B98B-0F5E13698A3B}">
      <dsp:nvSpPr>
        <dsp:cNvPr id="0" name=""/>
        <dsp:cNvSpPr/>
      </dsp:nvSpPr>
      <dsp:spPr>
        <a:xfrm>
          <a:off x="1168401" y="2770867"/>
          <a:ext cx="7027980" cy="1172290"/>
        </a:xfrm>
        <a:prstGeom prst="roundRect">
          <a:avLst>
            <a:gd name="adj" fmla="val 10000"/>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Cuando el periodo de consultas finalice con acuerdo se presumirá que concurren causas justificativas y solo podrá ser impugnado ante la jurisdicción social por la existencia de fraude, dolo, coacción o abuso de derecho en su conclusión. Ello sin perjuicio del derecho de los trabajadores afectados individualmente a ejercitar la opción.</a:t>
          </a:r>
        </a:p>
      </dsp:txBody>
      <dsp:txXfrm>
        <a:off x="1202736" y="2805202"/>
        <a:ext cx="5617513" cy="1103620"/>
      </dsp:txXfrm>
    </dsp:sp>
    <dsp:sp modelId="{ABBAE7F6-B02C-4692-B8DC-B0C5C4D0ACF7}">
      <dsp:nvSpPr>
        <dsp:cNvPr id="0" name=""/>
        <dsp:cNvSpPr/>
      </dsp:nvSpPr>
      <dsp:spPr>
        <a:xfrm>
          <a:off x="1756995" y="4156301"/>
          <a:ext cx="7027980" cy="1172290"/>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La decisión sobre la modificación colectiva de las condiciones de trabajo será notificada por el empresario a los trabajadores una vez finalizado el periodo de consultas sin acuerdo y surtirá efectos en el plazo de los 7 días siguientes a su notificación.</a:t>
          </a:r>
        </a:p>
      </dsp:txBody>
      <dsp:txXfrm>
        <a:off x="1791330" y="4190636"/>
        <a:ext cx="5608728" cy="1103620"/>
      </dsp:txXfrm>
    </dsp:sp>
    <dsp:sp modelId="{7E07088F-E59E-4D9C-980F-7E2372748089}">
      <dsp:nvSpPr>
        <dsp:cNvPr id="0" name=""/>
        <dsp:cNvSpPr/>
      </dsp:nvSpPr>
      <dsp:spPr>
        <a:xfrm>
          <a:off x="6265992" y="897867"/>
          <a:ext cx="761988" cy="761988"/>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s-ES" sz="3400" kern="1200"/>
        </a:p>
      </dsp:txBody>
      <dsp:txXfrm>
        <a:off x="6437439" y="897867"/>
        <a:ext cx="419094" cy="573396"/>
      </dsp:txXfrm>
    </dsp:sp>
    <dsp:sp modelId="{91133E77-4143-4224-BB7F-ADCD4481E3CF}">
      <dsp:nvSpPr>
        <dsp:cNvPr id="0" name=""/>
        <dsp:cNvSpPr/>
      </dsp:nvSpPr>
      <dsp:spPr>
        <a:xfrm>
          <a:off x="6854585" y="2283301"/>
          <a:ext cx="761988" cy="761988"/>
        </a:xfrm>
        <a:prstGeom prst="downArrow">
          <a:avLst>
            <a:gd name="adj1" fmla="val 55000"/>
            <a:gd name="adj2" fmla="val 45000"/>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s-ES" sz="3400" kern="1200"/>
        </a:p>
      </dsp:txBody>
      <dsp:txXfrm>
        <a:off x="7026032" y="2283301"/>
        <a:ext cx="419094" cy="573396"/>
      </dsp:txXfrm>
    </dsp:sp>
    <dsp:sp modelId="{5121EEF6-DC8F-460B-AE32-06A2A2B682CF}">
      <dsp:nvSpPr>
        <dsp:cNvPr id="0" name=""/>
        <dsp:cNvSpPr/>
      </dsp:nvSpPr>
      <dsp:spPr>
        <a:xfrm>
          <a:off x="7434393" y="3668735"/>
          <a:ext cx="761988" cy="761988"/>
        </a:xfrm>
        <a:prstGeom prst="downArrow">
          <a:avLst>
            <a:gd name="adj1" fmla="val 55000"/>
            <a:gd name="adj2" fmla="val 45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s-ES" sz="3400" kern="1200"/>
        </a:p>
      </dsp:txBody>
      <dsp:txXfrm>
        <a:off x="7605840" y="3668735"/>
        <a:ext cx="419094" cy="573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37385-06DF-45DF-B752-028F3E7C4678}">
      <dsp:nvSpPr>
        <dsp:cNvPr id="0" name=""/>
        <dsp:cNvSpPr/>
      </dsp:nvSpPr>
      <dsp:spPr>
        <a:xfrm>
          <a:off x="0" y="169589"/>
          <a:ext cx="8229600" cy="755982"/>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ES" sz="3500" kern="1200" dirty="0"/>
            <a:t>Opciones del trabajador</a:t>
          </a:r>
        </a:p>
      </dsp:txBody>
      <dsp:txXfrm>
        <a:off x="0" y="169589"/>
        <a:ext cx="8229600" cy="755982"/>
      </dsp:txXfrm>
    </dsp:sp>
    <dsp:sp modelId="{BFADBA73-8F73-4D3C-8399-390F5DD8DB36}">
      <dsp:nvSpPr>
        <dsp:cNvPr id="0" name=""/>
        <dsp:cNvSpPr/>
      </dsp:nvSpPr>
      <dsp:spPr>
        <a:xfrm>
          <a:off x="4018" y="1264749"/>
          <a:ext cx="2740521" cy="3012110"/>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Aceptar </a:t>
          </a:r>
          <a:r>
            <a:rPr lang="es-ES" sz="1800" kern="1200"/>
            <a:t>la modificación.</a:t>
          </a:r>
          <a:endParaRPr lang="es-ES" sz="1800" kern="1200" dirty="0"/>
        </a:p>
      </dsp:txBody>
      <dsp:txXfrm>
        <a:off x="4018" y="1264749"/>
        <a:ext cx="2740521" cy="3012110"/>
      </dsp:txXfrm>
    </dsp:sp>
    <dsp:sp modelId="{8C7C5095-EEAF-4156-ADEA-A05EF65F7AF8}">
      <dsp:nvSpPr>
        <dsp:cNvPr id="0" name=""/>
        <dsp:cNvSpPr/>
      </dsp:nvSpPr>
      <dsp:spPr>
        <a:xfrm>
          <a:off x="2744539" y="1264749"/>
          <a:ext cx="2740521" cy="3012110"/>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Recurrir la modificación dentro de los 20 días hábiles siguientes a la notificación de la misma.</a:t>
          </a:r>
        </a:p>
        <a:p>
          <a:pPr marL="0" lvl="0" indent="0" algn="ctr" defTabSz="800100">
            <a:lnSpc>
              <a:spcPct val="90000"/>
            </a:lnSpc>
            <a:spcBef>
              <a:spcPct val="0"/>
            </a:spcBef>
            <a:spcAft>
              <a:spcPct val="35000"/>
            </a:spcAft>
            <a:buNone/>
          </a:pPr>
          <a:r>
            <a:rPr lang="es-ES" sz="1800" kern="1200" dirty="0"/>
            <a:t>Nota: En las modificaciones colectivas, si existiese acuerdo entre los representantes y la empresa, las reclamaciones serán individuales.</a:t>
          </a:r>
        </a:p>
      </dsp:txBody>
      <dsp:txXfrm>
        <a:off x="2744539" y="1264749"/>
        <a:ext cx="2740521" cy="3012110"/>
      </dsp:txXfrm>
    </dsp:sp>
    <dsp:sp modelId="{3F0ED28F-3DEB-48F0-ABF1-C577325F0F92}">
      <dsp:nvSpPr>
        <dsp:cNvPr id="0" name=""/>
        <dsp:cNvSpPr/>
      </dsp:nvSpPr>
      <dsp:spPr>
        <a:xfrm>
          <a:off x="5485060" y="1264749"/>
          <a:ext cx="2740521" cy="3012110"/>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Extinguir el contrato:</a:t>
          </a:r>
        </a:p>
        <a:p>
          <a:pPr marL="0" lvl="0" indent="0" algn="ctr" defTabSz="800100">
            <a:lnSpc>
              <a:spcPct val="90000"/>
            </a:lnSpc>
            <a:spcBef>
              <a:spcPct val="0"/>
            </a:spcBef>
            <a:spcAft>
              <a:spcPct val="35000"/>
            </a:spcAft>
            <a:buNone/>
          </a:pPr>
          <a:r>
            <a:rPr lang="es-ES" sz="1800" kern="1200" dirty="0"/>
            <a:t>1. Indemnización de 20 días de salario por año trabajado con límite de 9 mensualidades. (Salvo causa e))</a:t>
          </a:r>
        </a:p>
        <a:p>
          <a:pPr marL="0" lvl="0" indent="0" algn="ctr" defTabSz="800100">
            <a:lnSpc>
              <a:spcPct val="90000"/>
            </a:lnSpc>
            <a:spcBef>
              <a:spcPct val="0"/>
            </a:spcBef>
            <a:spcAft>
              <a:spcPct val="35000"/>
            </a:spcAft>
            <a:buNone/>
          </a:pPr>
          <a:r>
            <a:rPr lang="es-ES" sz="1800" kern="1200" dirty="0"/>
            <a:t>2. Indemnización de 33 días de salario con límite de 24 mensualidades si acredita menoscabo de su dignidad.</a:t>
          </a:r>
        </a:p>
      </dsp:txBody>
      <dsp:txXfrm>
        <a:off x="5485060" y="1264749"/>
        <a:ext cx="2740521" cy="3012110"/>
      </dsp:txXfrm>
    </dsp:sp>
    <dsp:sp modelId="{4C3E8CEA-9F8F-4ED2-9BB0-DCDE8114B89D}">
      <dsp:nvSpPr>
        <dsp:cNvPr id="0" name=""/>
        <dsp:cNvSpPr/>
      </dsp:nvSpPr>
      <dsp:spPr>
        <a:xfrm>
          <a:off x="0" y="4276860"/>
          <a:ext cx="8229600" cy="334678"/>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A5232-6986-4CB1-8361-1EFF9810E6AF}">
      <dsp:nvSpPr>
        <dsp:cNvPr id="0" name=""/>
        <dsp:cNvSpPr/>
      </dsp:nvSpPr>
      <dsp:spPr>
        <a:xfrm>
          <a:off x="392110" y="2455013"/>
          <a:ext cx="2133272" cy="106663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Requisitos y cuantía</a:t>
          </a:r>
        </a:p>
      </dsp:txBody>
      <dsp:txXfrm>
        <a:off x="423351" y="2486254"/>
        <a:ext cx="2070790" cy="1004154"/>
      </dsp:txXfrm>
    </dsp:sp>
    <dsp:sp modelId="{F4D0E43A-8100-46B9-A68C-97D5E409F535}">
      <dsp:nvSpPr>
        <dsp:cNvPr id="0" name=""/>
        <dsp:cNvSpPr/>
      </dsp:nvSpPr>
      <dsp:spPr>
        <a:xfrm rot="17350740">
          <a:off x="1653323" y="1745638"/>
          <a:ext cx="2597428" cy="32124"/>
        </a:xfrm>
        <a:custGeom>
          <a:avLst/>
          <a:gdLst/>
          <a:ahLst/>
          <a:cxnLst/>
          <a:rect l="0" t="0" r="0" b="0"/>
          <a:pathLst>
            <a:path>
              <a:moveTo>
                <a:pt x="0" y="16062"/>
              </a:moveTo>
              <a:lnTo>
                <a:pt x="2597428" y="16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a:off x="2887101" y="1696764"/>
        <a:ext cx="129871" cy="129871"/>
      </dsp:txXfrm>
    </dsp:sp>
    <dsp:sp modelId="{32ACD719-6CF2-44C9-B4FB-9F29A89ABA58}">
      <dsp:nvSpPr>
        <dsp:cNvPr id="0" name=""/>
        <dsp:cNvSpPr/>
      </dsp:nvSpPr>
      <dsp:spPr>
        <a:xfrm>
          <a:off x="3378691" y="1750"/>
          <a:ext cx="2133272" cy="106663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Afiliados y en alta: Estar trabajando.</a:t>
          </a:r>
        </a:p>
      </dsp:txBody>
      <dsp:txXfrm>
        <a:off x="3409932" y="32991"/>
        <a:ext cx="2070790" cy="1004154"/>
      </dsp:txXfrm>
    </dsp:sp>
    <dsp:sp modelId="{97CDED87-3135-419A-B5A2-1547158D26F7}">
      <dsp:nvSpPr>
        <dsp:cNvPr id="0" name=""/>
        <dsp:cNvSpPr/>
      </dsp:nvSpPr>
      <dsp:spPr>
        <a:xfrm rot="18289469">
          <a:off x="2204916" y="2358954"/>
          <a:ext cx="1494242" cy="32124"/>
        </a:xfrm>
        <a:custGeom>
          <a:avLst/>
          <a:gdLst/>
          <a:ahLst/>
          <a:cxnLst/>
          <a:rect l="0" t="0" r="0" b="0"/>
          <a:pathLst>
            <a:path>
              <a:moveTo>
                <a:pt x="0" y="16062"/>
              </a:moveTo>
              <a:lnTo>
                <a:pt x="1494242" y="16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914681" y="2337660"/>
        <a:ext cx="74712" cy="74712"/>
      </dsp:txXfrm>
    </dsp:sp>
    <dsp:sp modelId="{7D852E1F-64A7-4E69-ABC7-46A709D86D32}">
      <dsp:nvSpPr>
        <dsp:cNvPr id="0" name=""/>
        <dsp:cNvSpPr/>
      </dsp:nvSpPr>
      <dsp:spPr>
        <a:xfrm>
          <a:off x="3378691" y="1228382"/>
          <a:ext cx="2133272" cy="106663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Cuantía: 100% de la BR de contingencias comunes.</a:t>
          </a:r>
        </a:p>
      </dsp:txBody>
      <dsp:txXfrm>
        <a:off x="3409932" y="1259623"/>
        <a:ext cx="2070790" cy="1004154"/>
      </dsp:txXfrm>
    </dsp:sp>
    <dsp:sp modelId="{C8A6A287-A081-44B3-B7E8-9514931738FC}">
      <dsp:nvSpPr>
        <dsp:cNvPr id="0" name=""/>
        <dsp:cNvSpPr/>
      </dsp:nvSpPr>
      <dsp:spPr>
        <a:xfrm>
          <a:off x="2525383" y="2972269"/>
          <a:ext cx="853308" cy="32124"/>
        </a:xfrm>
        <a:custGeom>
          <a:avLst/>
          <a:gdLst/>
          <a:ahLst/>
          <a:cxnLst/>
          <a:rect l="0" t="0" r="0" b="0"/>
          <a:pathLst>
            <a:path>
              <a:moveTo>
                <a:pt x="0" y="16062"/>
              </a:moveTo>
              <a:lnTo>
                <a:pt x="853308" y="16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930704" y="2966999"/>
        <a:ext cx="42665" cy="42665"/>
      </dsp:txXfrm>
    </dsp:sp>
    <dsp:sp modelId="{063B6582-1337-4B45-B6FA-29DEF0C8FD84}">
      <dsp:nvSpPr>
        <dsp:cNvPr id="0" name=""/>
        <dsp:cNvSpPr/>
      </dsp:nvSpPr>
      <dsp:spPr>
        <a:xfrm>
          <a:off x="3378691" y="2455013"/>
          <a:ext cx="2133272" cy="106663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Se requiere haber cotizado (madre):</a:t>
          </a:r>
        </a:p>
      </dsp:txBody>
      <dsp:txXfrm>
        <a:off x="3409932" y="2486254"/>
        <a:ext cx="2070790" cy="1004154"/>
      </dsp:txXfrm>
    </dsp:sp>
    <dsp:sp modelId="{5A54A810-EA22-4D4A-A334-033FEEFA163E}">
      <dsp:nvSpPr>
        <dsp:cNvPr id="0" name=""/>
        <dsp:cNvSpPr/>
      </dsp:nvSpPr>
      <dsp:spPr>
        <a:xfrm rot="18289469">
          <a:off x="5191497" y="2358954"/>
          <a:ext cx="1494242" cy="32124"/>
        </a:xfrm>
        <a:custGeom>
          <a:avLst/>
          <a:gdLst/>
          <a:ahLst/>
          <a:cxnLst/>
          <a:rect l="0" t="0" r="0" b="0"/>
          <a:pathLst>
            <a:path>
              <a:moveTo>
                <a:pt x="0" y="16062"/>
              </a:moveTo>
              <a:lnTo>
                <a:pt x="1494242" y="16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901262" y="2337660"/>
        <a:ext cx="74712" cy="74712"/>
      </dsp:txXfrm>
    </dsp:sp>
    <dsp:sp modelId="{7CE2BC09-7F81-4EED-B613-80298AFF3819}">
      <dsp:nvSpPr>
        <dsp:cNvPr id="0" name=""/>
        <dsp:cNvSpPr/>
      </dsp:nvSpPr>
      <dsp:spPr>
        <a:xfrm>
          <a:off x="6365272" y="1228382"/>
          <a:ext cx="2133272" cy="106663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&lt; de 21 años: No se exige periodo de cotización</a:t>
          </a:r>
        </a:p>
      </dsp:txBody>
      <dsp:txXfrm>
        <a:off x="6396513" y="1259623"/>
        <a:ext cx="2070790" cy="1004154"/>
      </dsp:txXfrm>
    </dsp:sp>
    <dsp:sp modelId="{B1E341D3-EDCF-4A70-AFBA-BB524B759C59}">
      <dsp:nvSpPr>
        <dsp:cNvPr id="0" name=""/>
        <dsp:cNvSpPr/>
      </dsp:nvSpPr>
      <dsp:spPr>
        <a:xfrm>
          <a:off x="5511964" y="2972269"/>
          <a:ext cx="853308" cy="32124"/>
        </a:xfrm>
        <a:custGeom>
          <a:avLst/>
          <a:gdLst/>
          <a:ahLst/>
          <a:cxnLst/>
          <a:rect l="0" t="0" r="0" b="0"/>
          <a:pathLst>
            <a:path>
              <a:moveTo>
                <a:pt x="0" y="16062"/>
              </a:moveTo>
              <a:lnTo>
                <a:pt x="853308" y="16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917285" y="2966999"/>
        <a:ext cx="42665" cy="42665"/>
      </dsp:txXfrm>
    </dsp:sp>
    <dsp:sp modelId="{97C0323E-F03B-4C45-A7E3-E1A63F476BE5}">
      <dsp:nvSpPr>
        <dsp:cNvPr id="0" name=""/>
        <dsp:cNvSpPr/>
      </dsp:nvSpPr>
      <dsp:spPr>
        <a:xfrm>
          <a:off x="6365272" y="2455013"/>
          <a:ext cx="2133272" cy="106663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Entre 21 y 26 años: 90 días en los últimos 7 años o 180 días en toda la vida laboral</a:t>
          </a:r>
        </a:p>
      </dsp:txBody>
      <dsp:txXfrm>
        <a:off x="6396513" y="2486254"/>
        <a:ext cx="2070790" cy="1004154"/>
      </dsp:txXfrm>
    </dsp:sp>
    <dsp:sp modelId="{7F822360-A48E-4DBD-8989-EEA0AABD1C1B}">
      <dsp:nvSpPr>
        <dsp:cNvPr id="0" name=""/>
        <dsp:cNvSpPr/>
      </dsp:nvSpPr>
      <dsp:spPr>
        <a:xfrm rot="3310531">
          <a:off x="5191497" y="3585585"/>
          <a:ext cx="1494242" cy="32124"/>
        </a:xfrm>
        <a:custGeom>
          <a:avLst/>
          <a:gdLst/>
          <a:ahLst/>
          <a:cxnLst/>
          <a:rect l="0" t="0" r="0" b="0"/>
          <a:pathLst>
            <a:path>
              <a:moveTo>
                <a:pt x="0" y="16062"/>
              </a:moveTo>
              <a:lnTo>
                <a:pt x="1494242" y="16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901262" y="3564291"/>
        <a:ext cx="74712" cy="74712"/>
      </dsp:txXfrm>
    </dsp:sp>
    <dsp:sp modelId="{17C9D188-0500-45F2-86C9-9851ACF59A28}">
      <dsp:nvSpPr>
        <dsp:cNvPr id="0" name=""/>
        <dsp:cNvSpPr/>
      </dsp:nvSpPr>
      <dsp:spPr>
        <a:xfrm>
          <a:off x="6365272" y="3681645"/>
          <a:ext cx="2133272" cy="106663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a:t>&gt; 26 años: 180 días en los últimos 7 años o 360 días totales de vida laboral</a:t>
          </a:r>
          <a:endParaRPr lang="es-ES" sz="1700" kern="1200" dirty="0"/>
        </a:p>
      </dsp:txBody>
      <dsp:txXfrm>
        <a:off x="6396513" y="3712886"/>
        <a:ext cx="2070790" cy="1004154"/>
      </dsp:txXfrm>
    </dsp:sp>
    <dsp:sp modelId="{0BC9D719-E01D-4767-94F0-986B165A9221}">
      <dsp:nvSpPr>
        <dsp:cNvPr id="0" name=""/>
        <dsp:cNvSpPr/>
      </dsp:nvSpPr>
      <dsp:spPr>
        <a:xfrm rot="4249260">
          <a:off x="1653323" y="4198901"/>
          <a:ext cx="2597428" cy="32124"/>
        </a:xfrm>
        <a:custGeom>
          <a:avLst/>
          <a:gdLst/>
          <a:ahLst/>
          <a:cxnLst/>
          <a:rect l="0" t="0" r="0" b="0"/>
          <a:pathLst>
            <a:path>
              <a:moveTo>
                <a:pt x="0" y="16062"/>
              </a:moveTo>
              <a:lnTo>
                <a:pt x="2597428" y="16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a:off x="2887101" y="4150027"/>
        <a:ext cx="129871" cy="129871"/>
      </dsp:txXfrm>
    </dsp:sp>
    <dsp:sp modelId="{26766F50-D3BE-4663-BDF0-3039B814596F}">
      <dsp:nvSpPr>
        <dsp:cNvPr id="0" name=""/>
        <dsp:cNvSpPr/>
      </dsp:nvSpPr>
      <dsp:spPr>
        <a:xfrm>
          <a:off x="3378691" y="4908276"/>
          <a:ext cx="2133272" cy="106663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Se requiere haber cotizado (padre):</a:t>
          </a:r>
        </a:p>
      </dsp:txBody>
      <dsp:txXfrm>
        <a:off x="3409932" y="4939517"/>
        <a:ext cx="2070790" cy="1004154"/>
      </dsp:txXfrm>
    </dsp:sp>
    <dsp:sp modelId="{9E277A54-CE5C-4C23-BAC3-96DBFAA639BB}">
      <dsp:nvSpPr>
        <dsp:cNvPr id="0" name=""/>
        <dsp:cNvSpPr/>
      </dsp:nvSpPr>
      <dsp:spPr>
        <a:xfrm>
          <a:off x="5511964" y="5425532"/>
          <a:ext cx="853308" cy="32124"/>
        </a:xfrm>
        <a:custGeom>
          <a:avLst/>
          <a:gdLst/>
          <a:ahLst/>
          <a:cxnLst/>
          <a:rect l="0" t="0" r="0" b="0"/>
          <a:pathLst>
            <a:path>
              <a:moveTo>
                <a:pt x="0" y="16062"/>
              </a:moveTo>
              <a:lnTo>
                <a:pt x="853308" y="16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917285" y="5420262"/>
        <a:ext cx="42665" cy="42665"/>
      </dsp:txXfrm>
    </dsp:sp>
    <dsp:sp modelId="{11877F2E-87D8-408D-8DC4-B54CFA34D09F}">
      <dsp:nvSpPr>
        <dsp:cNvPr id="0" name=""/>
        <dsp:cNvSpPr/>
      </dsp:nvSpPr>
      <dsp:spPr>
        <a:xfrm>
          <a:off x="6365272" y="4908276"/>
          <a:ext cx="2133272" cy="106663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180 días en los últimos 7 años o 360 días totales de vida laboral</a:t>
          </a:r>
        </a:p>
      </dsp:txBody>
      <dsp:txXfrm>
        <a:off x="6396513" y="4939517"/>
        <a:ext cx="2070790" cy="10041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16E7D-DC9B-4343-A504-21842401E16F}">
      <dsp:nvSpPr>
        <dsp:cNvPr id="0" name=""/>
        <dsp:cNvSpPr/>
      </dsp:nvSpPr>
      <dsp:spPr>
        <a:xfrm>
          <a:off x="3542793" y="1451"/>
          <a:ext cx="5314190" cy="1151548"/>
        </a:xfrm>
        <a:prstGeom prst="rightArrow">
          <a:avLst>
            <a:gd name="adj1" fmla="val 75000"/>
            <a:gd name="adj2" fmla="val 5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Eventual, obra o servicio o interinidad…</a:t>
          </a:r>
        </a:p>
        <a:p>
          <a:pPr marL="171450" lvl="1" indent="-171450" algn="l" defTabSz="800100">
            <a:lnSpc>
              <a:spcPct val="90000"/>
            </a:lnSpc>
            <a:spcBef>
              <a:spcPct val="0"/>
            </a:spcBef>
            <a:spcAft>
              <a:spcPct val="15000"/>
            </a:spcAft>
            <a:buChar char="•"/>
          </a:pPr>
          <a:r>
            <a:rPr lang="es-ES" sz="1800" kern="1200" dirty="0"/>
            <a:t>Derecho a abono de indemnización en los dos primeros:  12 días por año trabajado.</a:t>
          </a:r>
        </a:p>
      </dsp:txBody>
      <dsp:txXfrm>
        <a:off x="3542793" y="145395"/>
        <a:ext cx="4882360" cy="863661"/>
      </dsp:txXfrm>
    </dsp:sp>
    <dsp:sp modelId="{5FDFDFAF-C5F3-4629-9A78-FED5826998C2}">
      <dsp:nvSpPr>
        <dsp:cNvPr id="0" name=""/>
        <dsp:cNvSpPr/>
      </dsp:nvSpPr>
      <dsp:spPr>
        <a:xfrm>
          <a:off x="0" y="1451"/>
          <a:ext cx="3542793" cy="1151548"/>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kern="1200" dirty="0"/>
            <a:t>Finalización de contrato temporal.</a:t>
          </a:r>
        </a:p>
      </dsp:txBody>
      <dsp:txXfrm>
        <a:off x="56214" y="57665"/>
        <a:ext cx="3430365" cy="1039120"/>
      </dsp:txXfrm>
    </dsp:sp>
    <dsp:sp modelId="{B24F8382-A311-41E5-9967-DBBA02C61933}">
      <dsp:nvSpPr>
        <dsp:cNvPr id="0" name=""/>
        <dsp:cNvSpPr/>
      </dsp:nvSpPr>
      <dsp:spPr>
        <a:xfrm>
          <a:off x="3542793" y="1268154"/>
          <a:ext cx="5314190" cy="1151548"/>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También si se trata de un trabajador/a autónomo.</a:t>
          </a:r>
        </a:p>
        <a:p>
          <a:pPr marL="171450" lvl="1" indent="-171450" algn="l" defTabSz="800100">
            <a:lnSpc>
              <a:spcPct val="90000"/>
            </a:lnSpc>
            <a:spcBef>
              <a:spcPct val="0"/>
            </a:spcBef>
            <a:spcAft>
              <a:spcPct val="15000"/>
            </a:spcAft>
            <a:buChar char="•"/>
          </a:pPr>
          <a:r>
            <a:rPr lang="es-ES" sz="1800" kern="1200" dirty="0"/>
            <a:t>30 días de salario como indemnización.</a:t>
          </a:r>
        </a:p>
      </dsp:txBody>
      <dsp:txXfrm>
        <a:off x="3542793" y="1412098"/>
        <a:ext cx="4882360" cy="863661"/>
      </dsp:txXfrm>
    </dsp:sp>
    <dsp:sp modelId="{FC9910FB-0886-4C2B-BD71-5F19C29EE131}">
      <dsp:nvSpPr>
        <dsp:cNvPr id="0" name=""/>
        <dsp:cNvSpPr/>
      </dsp:nvSpPr>
      <dsp:spPr>
        <a:xfrm>
          <a:off x="0" y="1268154"/>
          <a:ext cx="3542793" cy="1151548"/>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kern="1200" dirty="0"/>
            <a:t>Muerte, jubilación o incapacidad del empresario individual.</a:t>
          </a:r>
        </a:p>
      </dsp:txBody>
      <dsp:txXfrm>
        <a:off x="56214" y="1324368"/>
        <a:ext cx="3430365" cy="1039120"/>
      </dsp:txXfrm>
    </dsp:sp>
    <dsp:sp modelId="{5381ED25-152F-42A9-A5DD-F33F7990F144}">
      <dsp:nvSpPr>
        <dsp:cNvPr id="0" name=""/>
        <dsp:cNvSpPr/>
      </dsp:nvSpPr>
      <dsp:spPr>
        <a:xfrm>
          <a:off x="3542793" y="2534858"/>
          <a:ext cx="5314190" cy="1151548"/>
        </a:xfrm>
        <a:prstGeom prst="rightArrow">
          <a:avLst>
            <a:gd name="adj1" fmla="val 75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Indemnización de 20 días de salario por año trabajado con un tope de 12 mensualidades.</a:t>
          </a:r>
        </a:p>
      </dsp:txBody>
      <dsp:txXfrm>
        <a:off x="3542793" y="2678802"/>
        <a:ext cx="4882360" cy="863661"/>
      </dsp:txXfrm>
    </dsp:sp>
    <dsp:sp modelId="{583C606B-AA1A-4B51-87A7-70AA251D3DCE}">
      <dsp:nvSpPr>
        <dsp:cNvPr id="0" name=""/>
        <dsp:cNvSpPr/>
      </dsp:nvSpPr>
      <dsp:spPr>
        <a:xfrm>
          <a:off x="0" y="2534858"/>
          <a:ext cx="3542793" cy="1151548"/>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kern="1200" dirty="0"/>
            <a:t>Extinción de una sociedad (S.A., S.L., etc.).</a:t>
          </a:r>
        </a:p>
      </dsp:txBody>
      <dsp:txXfrm>
        <a:off x="56214" y="2591072"/>
        <a:ext cx="3430365" cy="1039120"/>
      </dsp:txXfrm>
    </dsp:sp>
    <dsp:sp modelId="{813ECC57-A9CF-4D47-973E-61B41447AAAA}">
      <dsp:nvSpPr>
        <dsp:cNvPr id="0" name=""/>
        <dsp:cNvSpPr/>
      </dsp:nvSpPr>
      <dsp:spPr>
        <a:xfrm>
          <a:off x="3542793" y="3801561"/>
          <a:ext cx="5314190" cy="1151548"/>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El mutuo acuerdo debe ser legal, no forzado.</a:t>
          </a:r>
        </a:p>
        <a:p>
          <a:pPr marL="171450" lvl="1" indent="-171450" algn="l" defTabSz="800100">
            <a:lnSpc>
              <a:spcPct val="90000"/>
            </a:lnSpc>
            <a:spcBef>
              <a:spcPct val="0"/>
            </a:spcBef>
            <a:spcAft>
              <a:spcPct val="15000"/>
            </a:spcAft>
            <a:buChar char="•"/>
          </a:pPr>
          <a:r>
            <a:rPr lang="es-ES" sz="1800" kern="1200" dirty="0"/>
            <a:t>Él trabajador no tiene desempleo.</a:t>
          </a:r>
        </a:p>
      </dsp:txBody>
      <dsp:txXfrm>
        <a:off x="3542793" y="3945505"/>
        <a:ext cx="4882360" cy="863661"/>
      </dsp:txXfrm>
    </dsp:sp>
    <dsp:sp modelId="{C07E2440-F340-4548-89E2-F4F546243C93}">
      <dsp:nvSpPr>
        <dsp:cNvPr id="0" name=""/>
        <dsp:cNvSpPr/>
      </dsp:nvSpPr>
      <dsp:spPr>
        <a:xfrm>
          <a:off x="0" y="3801561"/>
          <a:ext cx="3542793" cy="1151548"/>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kern="1200" dirty="0"/>
            <a:t>Mutuo acuerdo entre las partes.</a:t>
          </a:r>
        </a:p>
      </dsp:txBody>
      <dsp:txXfrm>
        <a:off x="56214" y="3857775"/>
        <a:ext cx="3430365" cy="1039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F73A8-E6C6-404C-867C-D357BA25552B}">
      <dsp:nvSpPr>
        <dsp:cNvPr id="0" name=""/>
        <dsp:cNvSpPr/>
      </dsp:nvSpPr>
      <dsp:spPr>
        <a:xfrm>
          <a:off x="1140791" y="2715131"/>
          <a:ext cx="676762" cy="1662757"/>
        </a:xfrm>
        <a:custGeom>
          <a:avLst/>
          <a:gdLst/>
          <a:ahLst/>
          <a:cxnLst/>
          <a:rect l="0" t="0" r="0" b="0"/>
          <a:pathLst>
            <a:path>
              <a:moveTo>
                <a:pt x="0" y="0"/>
              </a:moveTo>
              <a:lnTo>
                <a:pt x="338381" y="0"/>
              </a:lnTo>
              <a:lnTo>
                <a:pt x="338381" y="1662757"/>
              </a:lnTo>
              <a:lnTo>
                <a:pt x="676762" y="1662757"/>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1434292" y="3501630"/>
        <a:ext cx="89760" cy="89760"/>
      </dsp:txXfrm>
    </dsp:sp>
    <dsp:sp modelId="{7066464D-189E-4B06-9666-247B8D5D0AB7}">
      <dsp:nvSpPr>
        <dsp:cNvPr id="0" name=""/>
        <dsp:cNvSpPr/>
      </dsp:nvSpPr>
      <dsp:spPr>
        <a:xfrm>
          <a:off x="1140791" y="2669411"/>
          <a:ext cx="676762" cy="91440"/>
        </a:xfrm>
        <a:custGeom>
          <a:avLst/>
          <a:gdLst/>
          <a:ahLst/>
          <a:cxnLst/>
          <a:rect l="0" t="0" r="0" b="0"/>
          <a:pathLst>
            <a:path>
              <a:moveTo>
                <a:pt x="0" y="45720"/>
              </a:moveTo>
              <a:lnTo>
                <a:pt x="338381" y="45720"/>
              </a:lnTo>
              <a:lnTo>
                <a:pt x="338381" y="50769"/>
              </a:lnTo>
              <a:lnTo>
                <a:pt x="676762" y="5076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2253" y="2698211"/>
        <a:ext cx="33839" cy="33839"/>
      </dsp:txXfrm>
    </dsp:sp>
    <dsp:sp modelId="{2F7049FB-74E0-4F15-9AF3-5F44BA0D47E1}">
      <dsp:nvSpPr>
        <dsp:cNvPr id="0" name=""/>
        <dsp:cNvSpPr/>
      </dsp:nvSpPr>
      <dsp:spPr>
        <a:xfrm>
          <a:off x="1140791" y="1062472"/>
          <a:ext cx="676762" cy="1652658"/>
        </a:xfrm>
        <a:custGeom>
          <a:avLst/>
          <a:gdLst/>
          <a:ahLst/>
          <a:cxnLst/>
          <a:rect l="0" t="0" r="0" b="0"/>
          <a:pathLst>
            <a:path>
              <a:moveTo>
                <a:pt x="0" y="1652658"/>
              </a:moveTo>
              <a:lnTo>
                <a:pt x="338381" y="1652658"/>
              </a:lnTo>
              <a:lnTo>
                <a:pt x="338381" y="0"/>
              </a:lnTo>
              <a:lnTo>
                <a:pt x="676762"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1434526" y="1844155"/>
        <a:ext cx="89292" cy="89292"/>
      </dsp:txXfrm>
    </dsp:sp>
    <dsp:sp modelId="{62207F38-A86C-4D33-AE88-F24B534534AF}">
      <dsp:nvSpPr>
        <dsp:cNvPr id="0" name=""/>
        <dsp:cNvSpPr/>
      </dsp:nvSpPr>
      <dsp:spPr>
        <a:xfrm>
          <a:off x="-281909" y="2199305"/>
          <a:ext cx="1813750" cy="1031650"/>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DIMISIÓN Y ABANDONO</a:t>
          </a:r>
        </a:p>
      </dsp:txBody>
      <dsp:txXfrm>
        <a:off x="-281909" y="2199305"/>
        <a:ext cx="1813750" cy="1031650"/>
      </dsp:txXfrm>
    </dsp:sp>
    <dsp:sp modelId="{BF152795-44CF-4A6E-B5AA-E749EAED04E1}">
      <dsp:nvSpPr>
        <dsp:cNvPr id="0" name=""/>
        <dsp:cNvSpPr/>
      </dsp:nvSpPr>
      <dsp:spPr>
        <a:xfrm>
          <a:off x="1817554" y="362575"/>
          <a:ext cx="6930289" cy="1399795"/>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La </a:t>
          </a:r>
          <a:r>
            <a:rPr lang="es-ES" sz="1600" b="1" kern="1200" dirty="0"/>
            <a:t>DIMISIÓN</a:t>
          </a:r>
          <a:r>
            <a:rPr lang="es-ES" sz="1600" kern="1200" dirty="0"/>
            <a:t> se da cuando el trabajador decide irse voluntariamente de la empresa.</a:t>
          </a:r>
        </a:p>
        <a:p>
          <a:pPr marL="0" lvl="0" indent="0" algn="ctr" defTabSz="711200">
            <a:lnSpc>
              <a:spcPct val="90000"/>
            </a:lnSpc>
            <a:spcBef>
              <a:spcPct val="0"/>
            </a:spcBef>
            <a:spcAft>
              <a:spcPct val="35000"/>
            </a:spcAft>
            <a:buNone/>
          </a:pPr>
          <a:r>
            <a:rPr lang="es-ES" sz="1600" kern="1200" dirty="0"/>
            <a:t>Debe mediar </a:t>
          </a:r>
          <a:r>
            <a:rPr lang="es-ES" sz="1600" b="1" kern="1200" dirty="0"/>
            <a:t>preaviso</a:t>
          </a:r>
          <a:r>
            <a:rPr lang="es-ES" sz="1600" kern="1200" dirty="0"/>
            <a:t>. Éste se fija en el Convenio Colectivo.</a:t>
          </a:r>
        </a:p>
        <a:p>
          <a:pPr marL="0" lvl="0" indent="0" algn="ctr" defTabSz="711200">
            <a:lnSpc>
              <a:spcPct val="90000"/>
            </a:lnSpc>
            <a:spcBef>
              <a:spcPct val="0"/>
            </a:spcBef>
            <a:spcAft>
              <a:spcPct val="35000"/>
            </a:spcAft>
            <a:buNone/>
          </a:pPr>
          <a:r>
            <a:rPr lang="es-ES" sz="1600" kern="1200" dirty="0"/>
            <a:t>Si no se preavisa, se pueden descontar los días del salario en la liquidación.</a:t>
          </a:r>
        </a:p>
      </dsp:txBody>
      <dsp:txXfrm>
        <a:off x="1817554" y="362575"/>
        <a:ext cx="6930289" cy="1399795"/>
      </dsp:txXfrm>
    </dsp:sp>
    <dsp:sp modelId="{80CF02EE-04C0-482B-BE59-12882A206BBE}">
      <dsp:nvSpPr>
        <dsp:cNvPr id="0" name=""/>
        <dsp:cNvSpPr/>
      </dsp:nvSpPr>
      <dsp:spPr>
        <a:xfrm>
          <a:off x="1817554" y="2020283"/>
          <a:ext cx="6930289" cy="1399795"/>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El </a:t>
          </a:r>
          <a:r>
            <a:rPr lang="es-ES" sz="1600" b="1" kern="1200" dirty="0"/>
            <a:t>ABANDONO</a:t>
          </a:r>
          <a:r>
            <a:rPr lang="es-ES" sz="1600" kern="1200" dirty="0"/>
            <a:t> se da cuando el trabajador deja de ir al trabajo sin avisar.</a:t>
          </a:r>
        </a:p>
        <a:p>
          <a:pPr marL="0" lvl="0" indent="0" algn="ctr" defTabSz="711200">
            <a:lnSpc>
              <a:spcPct val="90000"/>
            </a:lnSpc>
            <a:spcBef>
              <a:spcPct val="0"/>
            </a:spcBef>
            <a:spcAft>
              <a:spcPct val="35000"/>
            </a:spcAft>
            <a:buNone/>
          </a:pPr>
          <a:r>
            <a:rPr lang="es-ES" sz="1600" kern="1200" dirty="0"/>
            <a:t>La empresa puede pedir daños y perjuicios por las pérdidas que se puedan generar.</a:t>
          </a:r>
        </a:p>
        <a:p>
          <a:pPr marL="0" lvl="0" indent="0" algn="ctr" defTabSz="711200">
            <a:lnSpc>
              <a:spcPct val="90000"/>
            </a:lnSpc>
            <a:spcBef>
              <a:spcPct val="0"/>
            </a:spcBef>
            <a:spcAft>
              <a:spcPct val="35000"/>
            </a:spcAft>
            <a:buNone/>
          </a:pPr>
          <a:r>
            <a:rPr lang="es-ES" sz="1600" kern="1200" dirty="0"/>
            <a:t>Se pueden descontar los días de preaviso de la liquidación.</a:t>
          </a:r>
        </a:p>
      </dsp:txBody>
      <dsp:txXfrm>
        <a:off x="1817554" y="2020283"/>
        <a:ext cx="6930289" cy="1399795"/>
      </dsp:txXfrm>
    </dsp:sp>
    <dsp:sp modelId="{898F9F05-3B30-4192-B16B-8232D60DDD7B}">
      <dsp:nvSpPr>
        <dsp:cNvPr id="0" name=""/>
        <dsp:cNvSpPr/>
      </dsp:nvSpPr>
      <dsp:spPr>
        <a:xfrm>
          <a:off x="1817554" y="3677991"/>
          <a:ext cx="6930289" cy="1399795"/>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t>En ninguno de los dos casos corresponde INDEMNIZACIÓN</a:t>
          </a:r>
          <a:r>
            <a:rPr lang="es-ES" sz="1600" kern="1200" dirty="0"/>
            <a:t>.</a:t>
          </a:r>
        </a:p>
        <a:p>
          <a:pPr marL="0" lvl="0" indent="0" algn="ctr" defTabSz="711200">
            <a:lnSpc>
              <a:spcPct val="90000"/>
            </a:lnSpc>
            <a:spcBef>
              <a:spcPct val="0"/>
            </a:spcBef>
            <a:spcAft>
              <a:spcPct val="35000"/>
            </a:spcAft>
            <a:buNone/>
          </a:pPr>
          <a:r>
            <a:rPr lang="es-ES" sz="1600" kern="1200" dirty="0"/>
            <a:t>Sí corresponde la liquidación de los salarios por percibir, las vacaciones no disfrutadas y las pagas extraordinarias pendientes.</a:t>
          </a:r>
        </a:p>
      </dsp:txBody>
      <dsp:txXfrm>
        <a:off x="1817554" y="3677991"/>
        <a:ext cx="6930289" cy="139979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473F46-0AF6-40B7-9D57-392C59787555}" type="datetimeFigureOut">
              <a:rPr lang="es-ES" smtClean="0"/>
              <a:t>07/04/2021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8E48B-43C6-4CA7-A1A2-9DB3A595ECB1}" type="slidenum">
              <a:rPr lang="es-ES" smtClean="0"/>
              <a:t>‹Nº›</a:t>
            </a:fld>
            <a:endParaRPr lang="es-ES"/>
          </a:p>
        </p:txBody>
      </p:sp>
    </p:spTree>
    <p:extLst>
      <p:ext uri="{BB962C8B-B14F-4D97-AF65-F5344CB8AC3E}">
        <p14:creationId xmlns:p14="http://schemas.microsoft.com/office/powerpoint/2010/main" val="121475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t>1</a:t>
            </a:fld>
            <a:endParaRPr lang="es-ES" dirty="0"/>
          </a:p>
        </p:txBody>
      </p:sp>
    </p:spTree>
    <p:extLst>
      <p:ext uri="{BB962C8B-B14F-4D97-AF65-F5344CB8AC3E}">
        <p14:creationId xmlns:p14="http://schemas.microsoft.com/office/powerpoint/2010/main" val="1773542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578E48B-43C6-4CA7-A1A2-9DB3A595ECB1}" type="slidenum">
              <a:rPr lang="es-ES" smtClean="0"/>
              <a:t>15</a:t>
            </a:fld>
            <a:endParaRPr lang="es-ES"/>
          </a:p>
        </p:txBody>
      </p:sp>
    </p:spTree>
    <p:extLst>
      <p:ext uri="{BB962C8B-B14F-4D97-AF65-F5344CB8AC3E}">
        <p14:creationId xmlns:p14="http://schemas.microsoft.com/office/powerpoint/2010/main" val="45497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578E48B-43C6-4CA7-A1A2-9DB3A595ECB1}" type="slidenum">
              <a:rPr lang="es-ES" smtClean="0"/>
              <a:t>37</a:t>
            </a:fld>
            <a:endParaRPr lang="es-ES"/>
          </a:p>
        </p:txBody>
      </p:sp>
    </p:spTree>
    <p:extLst>
      <p:ext uri="{BB962C8B-B14F-4D97-AF65-F5344CB8AC3E}">
        <p14:creationId xmlns:p14="http://schemas.microsoft.com/office/powerpoint/2010/main" val="373292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78E48B-43C6-4CA7-A1A2-9DB3A595ECB1}" type="slidenum">
              <a:rPr lang="es-ES" smtClean="0"/>
              <a:t>52</a:t>
            </a:fld>
            <a:endParaRPr lang="es-ES"/>
          </a:p>
        </p:txBody>
      </p:sp>
    </p:spTree>
    <p:extLst>
      <p:ext uri="{BB962C8B-B14F-4D97-AF65-F5344CB8AC3E}">
        <p14:creationId xmlns:p14="http://schemas.microsoft.com/office/powerpoint/2010/main" val="410862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78E48B-43C6-4CA7-A1A2-9DB3A595ECB1}" type="slidenum">
              <a:rPr lang="es-ES" smtClean="0"/>
              <a:t>53</a:t>
            </a:fld>
            <a:endParaRPr lang="es-ES"/>
          </a:p>
        </p:txBody>
      </p:sp>
    </p:spTree>
    <p:extLst>
      <p:ext uri="{BB962C8B-B14F-4D97-AF65-F5344CB8AC3E}">
        <p14:creationId xmlns:p14="http://schemas.microsoft.com/office/powerpoint/2010/main" val="185791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78E48B-43C6-4CA7-A1A2-9DB3A595ECB1}" type="slidenum">
              <a:rPr lang="es-ES" smtClean="0"/>
              <a:t>54</a:t>
            </a:fld>
            <a:endParaRPr lang="es-ES"/>
          </a:p>
        </p:txBody>
      </p:sp>
    </p:spTree>
    <p:extLst>
      <p:ext uri="{BB962C8B-B14F-4D97-AF65-F5344CB8AC3E}">
        <p14:creationId xmlns:p14="http://schemas.microsoft.com/office/powerpoint/2010/main" val="351610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354424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351952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3014632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78182" y="802299"/>
            <a:ext cx="5536652"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8182" y="3531205"/>
            <a:ext cx="5536652"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Footer Placeholder 4"/>
          <p:cNvSpPr>
            <a:spLocks noGrp="1"/>
          </p:cNvSpPr>
          <p:nvPr>
            <p:ph type="ftr" sz="quarter" idx="11"/>
          </p:nvPr>
        </p:nvSpPr>
        <p:spPr>
          <a:xfrm>
            <a:off x="2478181" y="329308"/>
            <a:ext cx="3004429" cy="309201"/>
          </a:xfrm>
        </p:spPr>
        <p:txBody>
          <a:bodyPr/>
          <a:lstStyle/>
          <a:p>
            <a:endParaRPr lang="es-ES"/>
          </a:p>
        </p:txBody>
      </p:sp>
      <p:sp>
        <p:nvSpPr>
          <p:cNvPr id="6" name="Slide Number Placeholder 5"/>
          <p:cNvSpPr>
            <a:spLocks noGrp="1"/>
          </p:cNvSpPr>
          <p:nvPr>
            <p:ph type="sldNum" sz="quarter" idx="12"/>
          </p:nvPr>
        </p:nvSpPr>
        <p:spPr>
          <a:xfrm>
            <a:off x="1434703" y="798973"/>
            <a:ext cx="802005" cy="503578"/>
          </a:xfrm>
        </p:spPr>
        <p:txBody>
          <a:bodyPr/>
          <a:lstStyle/>
          <a:p>
            <a:fld id="{387977B8-317B-4DF4-A2CC-FCBB661BD8BB}" type="slidenum">
              <a:rPr lang="es-ES" smtClean="0"/>
              <a:t>‹Nº›</a:t>
            </a:fld>
            <a:endParaRPr lang="es-ES"/>
          </a:p>
        </p:txBody>
      </p:sp>
      <p:cxnSp>
        <p:nvCxnSpPr>
          <p:cNvPr id="8" name="Straight Connector 7"/>
          <p:cNvCxnSpPr/>
          <p:nvPr/>
        </p:nvCxnSpPr>
        <p:spPr>
          <a:xfrm>
            <a:off x="2316514" y="798973"/>
            <a:ext cx="0" cy="254475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00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87977B8-317B-4DF4-A2CC-FCBB661BD8BB}" type="slidenum">
              <a:rPr lang="es-ES" smtClean="0"/>
              <a:t>‹Nº›</a:t>
            </a:fld>
            <a:endParaRPr lang="es-E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60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35411" y="1756130"/>
            <a:ext cx="5525081"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5412" y="3806196"/>
            <a:ext cx="5525081"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87977B8-317B-4DF4-A2CC-FCBB661BD8BB}" type="slidenum">
              <a:rPr lang="es-ES" smtClean="0"/>
              <a:t>‹Nº›</a:t>
            </a:fld>
            <a:endParaRPr lang="es-E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121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890"/>
            <a:ext cx="6479421"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35412" y="2013936"/>
            <a:ext cx="3079690"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935143" y="2013936"/>
            <a:ext cx="3079690"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5019839-A48C-4B36-9705-A999EEB53450}" type="datetimeFigureOut">
              <a:rPr lang="es-ES" smtClean="0"/>
              <a:t>07/04/2021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87977B8-317B-4DF4-A2CC-FCBB661BD8BB}" type="slidenum">
              <a:rPr lang="es-ES" smtClean="0"/>
              <a:t>‹Nº›</a:t>
            </a:fld>
            <a:endParaRPr lang="es-E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3495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164"/>
            <a:ext cx="6479422"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5413" y="2019550"/>
            <a:ext cx="3079690"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535413" y="2824270"/>
            <a:ext cx="3079690"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935142" y="2023004"/>
            <a:ext cx="307969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935142" y="2821491"/>
            <a:ext cx="3079691"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019839-A48C-4B36-9705-A999EEB53450}" type="datetimeFigureOut">
              <a:rPr lang="es-ES" smtClean="0"/>
              <a:t>07/04/2021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87977B8-317B-4DF4-A2CC-FCBB661BD8BB}" type="slidenum">
              <a:rPr lang="es-ES" smtClean="0"/>
              <a:t>‹Nº›</a:t>
            </a:fld>
            <a:endParaRPr lang="es-E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8670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019839-A48C-4B36-9705-A999EEB53450}" type="datetimeFigureOut">
              <a:rPr lang="es-ES" smtClean="0"/>
              <a:t>07/04/2021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87977B8-317B-4DF4-A2CC-FCBB661BD8BB}" type="slidenum">
              <a:rPr lang="es-ES" smtClean="0"/>
              <a:t>‹Nº›</a:t>
            </a:fld>
            <a:endParaRPr lang="es-E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040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19839-A48C-4B36-9705-A999EEB53450}" type="datetimeFigureOut">
              <a:rPr lang="es-ES" smtClean="0"/>
              <a:t>07/04/2021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1399311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35356" y="798973"/>
            <a:ext cx="2329635"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35413" y="3205492"/>
            <a:ext cx="233099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019839-A48C-4B36-9705-A999EEB53450}" type="datetimeFigureOut">
              <a:rPr lang="es-ES" smtClean="0"/>
              <a:t>07/04/2021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87977B8-317B-4DF4-A2CC-FCBB661BD8BB}" type="slidenum">
              <a:rPr lang="es-ES" smtClean="0"/>
              <a:t>‹Nº›</a:t>
            </a:fld>
            <a:endParaRPr lang="es-E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12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261278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6201" y="1129513"/>
            <a:ext cx="3152882"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35412" y="3145992"/>
            <a:ext cx="3148365"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535412" y="5469857"/>
            <a:ext cx="3153672" cy="320123"/>
          </a:xfrm>
        </p:spPr>
        <p:txBody>
          <a:bodyPr/>
          <a:lstStyle>
            <a:lvl1pPr algn="l">
              <a:defRPr/>
            </a:lvl1pPr>
          </a:lstStyle>
          <a:p>
            <a:fld id="{95019839-A48C-4B36-9705-A999EEB53450}" type="datetimeFigureOut">
              <a:rPr lang="es-ES" smtClean="0"/>
              <a:t>07/04/2021</a:t>
            </a:fld>
            <a:endParaRPr lang="es-ES"/>
          </a:p>
        </p:txBody>
      </p:sp>
      <p:sp>
        <p:nvSpPr>
          <p:cNvPr id="6" name="Footer Placeholder 5"/>
          <p:cNvSpPr>
            <a:spLocks noGrp="1"/>
          </p:cNvSpPr>
          <p:nvPr>
            <p:ph type="ftr" sz="quarter" idx="11"/>
          </p:nvPr>
        </p:nvSpPr>
        <p:spPr>
          <a:xfrm>
            <a:off x="1536252" y="318641"/>
            <a:ext cx="3152831" cy="320931"/>
          </a:xfrm>
        </p:spPr>
        <p:txBody>
          <a:bodyPr/>
          <a:lstStyle/>
          <a:p>
            <a:endParaRPr lang="es-ES"/>
          </a:p>
        </p:txBody>
      </p:sp>
      <p:sp>
        <p:nvSpPr>
          <p:cNvPr id="7" name="Slide Number Placeholder 6"/>
          <p:cNvSpPr>
            <a:spLocks noGrp="1"/>
          </p:cNvSpPr>
          <p:nvPr>
            <p:ph type="sldNum" sz="quarter" idx="12"/>
          </p:nvPr>
        </p:nvSpPr>
        <p:spPr/>
        <p:txBody>
          <a:bodyPr/>
          <a:lstStyle/>
          <a:p>
            <a:fld id="{387977B8-317B-4DF4-A2CC-FCBB661BD8BB}" type="slidenum">
              <a:rPr lang="es-ES" smtClean="0"/>
              <a:t>‹Nº›</a:t>
            </a:fld>
            <a:endParaRPr lang="es-ES"/>
          </a:p>
        </p:txBody>
      </p:sp>
      <p:cxnSp>
        <p:nvCxnSpPr>
          <p:cNvPr id="12" name="Straight Connector 11"/>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4350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87977B8-317B-4DF4-A2CC-FCBB661BD8BB}" type="slidenum">
              <a:rPr lang="es-ES" smtClean="0"/>
              <a:t>‹Nº›</a:t>
            </a:fld>
            <a:endParaRPr lang="es-E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792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881269"/>
            <a:ext cx="1103027" cy="4577594"/>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35413" y="881269"/>
            <a:ext cx="5209173" cy="457759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87977B8-317B-4DF4-A2CC-FCBB661BD8BB}" type="slidenum">
              <a:rPr lang="es-ES" smtClean="0"/>
              <a:t>‹Nº›</a:t>
            </a:fld>
            <a:endParaRPr lang="es-ES"/>
          </a:p>
        </p:txBody>
      </p:sp>
      <p:cxnSp>
        <p:nvCxnSpPr>
          <p:cNvPr id="8" name="Straight Connector 7"/>
          <p:cNvCxnSpPr/>
          <p:nvPr/>
        </p:nvCxnSpPr>
        <p:spPr>
          <a:xfrm flipH="1">
            <a:off x="6918028" y="719273"/>
            <a:ext cx="1096806"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78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92465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161940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55891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296611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168670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14123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5019839-A48C-4B36-9705-A999EEB53450}" type="datetimeFigureOut">
              <a:rPr lang="es-ES" smtClean="0"/>
              <a:t>07/04/2021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87977B8-317B-4DF4-A2CC-FCBB661BD8BB}" type="slidenum">
              <a:rPr lang="es-ES" smtClean="0"/>
              <a:t>‹Nº›</a:t>
            </a:fld>
            <a:endParaRPr lang="es-ES"/>
          </a:p>
        </p:txBody>
      </p:sp>
    </p:spTree>
    <p:extLst>
      <p:ext uri="{BB962C8B-B14F-4D97-AF65-F5344CB8AC3E}">
        <p14:creationId xmlns:p14="http://schemas.microsoft.com/office/powerpoint/2010/main" val="38965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19839-A48C-4B36-9705-A999EEB53450}" type="datetimeFigureOut">
              <a:rPr lang="es-ES" smtClean="0"/>
              <a:t>07/04/2021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77B8-317B-4DF4-A2CC-FCBB661BD8BB}" type="slidenum">
              <a:rPr lang="es-ES" smtClean="0"/>
              <a:t>‹Nº›</a:t>
            </a:fld>
            <a:endParaRPr lang="es-ES"/>
          </a:p>
        </p:txBody>
      </p:sp>
    </p:spTree>
    <p:extLst>
      <p:ext uri="{BB962C8B-B14F-4D97-AF65-F5344CB8AC3E}">
        <p14:creationId xmlns:p14="http://schemas.microsoft.com/office/powerpoint/2010/main" val="168636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1473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873" b="-2873"/>
          <a:stretch/>
        </p:blipFill>
        <p:spPr>
          <a:xfrm>
            <a:off x="0" y="6163056"/>
            <a:ext cx="9144000" cy="715502"/>
          </a:xfrm>
          <a:prstGeom prst="rect">
            <a:avLst/>
          </a:prstGeom>
        </p:spPr>
      </p:pic>
      <p:sp>
        <p:nvSpPr>
          <p:cNvPr id="2" name="Title Placeholder 1"/>
          <p:cNvSpPr>
            <a:spLocks noGrp="1"/>
          </p:cNvSpPr>
          <p:nvPr>
            <p:ph type="title"/>
          </p:nvPr>
        </p:nvSpPr>
        <p:spPr>
          <a:xfrm>
            <a:off x="1535413" y="804520"/>
            <a:ext cx="6479421" cy="10492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5413" y="2015733"/>
            <a:ext cx="6479421"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019839-A48C-4B36-9705-A999EEB53450}" type="datetimeFigureOut">
              <a:rPr lang="es-ES" smtClean="0"/>
              <a:t>07/04/2021</a:t>
            </a:fld>
            <a:endParaRPr lang="es-ES"/>
          </a:p>
        </p:txBody>
      </p:sp>
      <p:sp>
        <p:nvSpPr>
          <p:cNvPr id="5" name="Footer Placeholder 4"/>
          <p:cNvSpPr>
            <a:spLocks noGrp="1"/>
          </p:cNvSpPr>
          <p:nvPr>
            <p:ph type="ftr" sz="quarter" idx="3"/>
          </p:nvPr>
        </p:nvSpPr>
        <p:spPr>
          <a:xfrm>
            <a:off x="1535413" y="329308"/>
            <a:ext cx="3942082"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387977B8-317B-4DF4-A2CC-FCBB661BD8BB}" type="slidenum">
              <a:rPr lang="es-ES" smtClean="0"/>
              <a:t>‹Nº›</a:t>
            </a:fld>
            <a:endParaRPr lang="es-ES"/>
          </a:p>
        </p:txBody>
      </p:sp>
      <p:cxnSp>
        <p:nvCxnSpPr>
          <p:cNvPr id="12" name="Straight Connector 11"/>
          <p:cNvCxnSpPr/>
          <p:nvPr/>
        </p:nvCxnSpPr>
        <p:spPr>
          <a:xfrm>
            <a:off x="0" y="61712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269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majimena.com/contenidos-sin-ideas-pregunta-tu-comunidad/"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s/idea-pregunta-bombilla-ilustraci%C3%B3n-1296140/"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s/idea-pregunta-bombilla-ilustraci%C3%B3n-1296140/"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licantestreetstyle.com/2014/07/que-me-pongo-para-ir-de-vacaciones.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WnFsbv0W4Po?feature=oembe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rtve.es/alacarta/videos/aqui-hay-trabajo/consulta-excedencia-cuidado/3037357/" TargetMode="External"/><Relationship Id="rId2" Type="http://schemas.openxmlformats.org/officeDocument/2006/relationships/hyperlink" Target="https://www.rtve.es/alacarta/videos/aqui-hay-trabajo/aqht-escedencia/443915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view.genial.ly/60017c1d9680a90d0132f3d2/horizontal-infographic-lists-despido-disciplinario"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EYf-aWUnjGc?feature=oembed" TargetMode="Externa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elderecho.com/un-juzgado-declara-nulo-el-despido-de-un-trabajador-tras-comunicar-que-iba-a-ser-padre" TargetMode="External"/><Relationship Id="rId3" Type="http://schemas.openxmlformats.org/officeDocument/2006/relationships/diagramLayout" Target="../diagrams/layout17.xml"/><Relationship Id="rId7" Type="http://schemas.openxmlformats.org/officeDocument/2006/relationships/image" Target="../media/image28.png"/><Relationship Id="rId2" Type="http://schemas.openxmlformats.org/officeDocument/2006/relationships/diagramData" Target="../diagrams/data17.xml"/><Relationship Id="rId1" Type="http://schemas.openxmlformats.org/officeDocument/2006/relationships/slideLayout" Target="../slideLayouts/slideLayout1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7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video" Target="https://www.youtube.com/embed/3uoyD4IuVj0?feature=oembed" TargetMode="Externa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86.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8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video" Target="https://www.youtube.com/embed/V-LtlnBFRxA?start=25&amp;feature=oembed"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ideo" Target="https://www.youtube.com/embed/uAzxcYUOoVI?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s/illustrations/pregunta-signo-de-interrogaci%C3%B3n-1015308/"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528" y="1523999"/>
            <a:ext cx="7864855" cy="4020729"/>
          </a:xfrm>
          <a:prstGeom prst="rect">
            <a:avLst/>
          </a:prstGeom>
        </p:spPr>
      </p:pic>
      <p:sp>
        <p:nvSpPr>
          <p:cNvPr id="14" name="13 CuadroTexto"/>
          <p:cNvSpPr txBox="1"/>
          <p:nvPr/>
        </p:nvSpPr>
        <p:spPr>
          <a:xfrm>
            <a:off x="323528" y="1906297"/>
            <a:ext cx="7947736" cy="3416320"/>
          </a:xfrm>
          <a:prstGeom prst="rect">
            <a:avLst/>
          </a:prstGeom>
          <a:noFill/>
        </p:spPr>
        <p:txBody>
          <a:bodyPr wrap="square" rtlCol="0">
            <a:spAutoFit/>
          </a:bodyPr>
          <a:lstStyle/>
          <a:p>
            <a:r>
              <a:rPr lang="es-ES_tradnl" sz="5400" b="1" dirty="0">
                <a:solidFill>
                  <a:schemeClr val="accent2"/>
                </a:solidFill>
              </a:rPr>
              <a:t>Unidad 9              </a:t>
            </a:r>
          </a:p>
          <a:p>
            <a:r>
              <a:rPr lang="es-ES_tradnl" sz="5400" dirty="0">
                <a:solidFill>
                  <a:schemeClr val="accent2"/>
                </a:solidFill>
              </a:rPr>
              <a:t>MODIFICACIÓN, SUSPENSIÓN Y EXTINCIÓN DEL CONTRATO</a:t>
            </a:r>
            <a:endParaRPr lang="es-ES" sz="5400" dirty="0">
              <a:solidFill>
                <a:schemeClr val="accent2"/>
              </a:solidFill>
            </a:endParaRPr>
          </a:p>
        </p:txBody>
      </p:sp>
    </p:spTree>
    <p:extLst>
      <p:ext uri="{BB962C8B-B14F-4D97-AF65-F5344CB8AC3E}">
        <p14:creationId xmlns:p14="http://schemas.microsoft.com/office/powerpoint/2010/main" val="363230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1 Título">
            <a:extLst>
              <a:ext uri="{FF2B5EF4-FFF2-40B4-BE49-F238E27FC236}">
                <a16:creationId xmlns:a16="http://schemas.microsoft.com/office/drawing/2014/main" id="{080D4E6D-BCFC-453B-AD70-48C35B76835F}"/>
              </a:ext>
            </a:extLst>
          </p:cNvPr>
          <p:cNvSpPr>
            <a:spLocks noGrp="1"/>
          </p:cNvSpPr>
          <p:nvPr>
            <p:ph type="title"/>
          </p:nvPr>
        </p:nvSpPr>
        <p:spPr>
          <a:xfrm>
            <a:off x="442170" y="856180"/>
            <a:ext cx="3420438" cy="1128068"/>
          </a:xfrm>
        </p:spPr>
        <p:style>
          <a:lnRef idx="1">
            <a:schemeClr val="accent6"/>
          </a:lnRef>
          <a:fillRef idx="2">
            <a:schemeClr val="accent6"/>
          </a:fillRef>
          <a:effectRef idx="1">
            <a:schemeClr val="accent6"/>
          </a:effectRef>
          <a:fontRef idx="minor">
            <a:schemeClr val="dk1"/>
          </a:fontRef>
        </p:style>
        <p:txBody>
          <a:bodyPr anchor="ctr">
            <a:normAutofit/>
          </a:bodyPr>
          <a:lstStyle/>
          <a:p>
            <a:pPr>
              <a:lnSpc>
                <a:spcPct val="90000"/>
              </a:lnSpc>
            </a:pPr>
            <a:r>
              <a:rPr lang="es-ES" sz="2500"/>
              <a:t>MODIFICACIÓN DEL CONTRATO DE TRABAJO.</a:t>
            </a:r>
            <a:br>
              <a:rPr lang="es-ES" sz="2500"/>
            </a:br>
            <a:r>
              <a:rPr lang="es-ES" sz="2500"/>
              <a:t>1. Movilidad funcional</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Marcador de contenido"/>
          <p:cNvSpPr>
            <a:spLocks noGrp="1"/>
          </p:cNvSpPr>
          <p:nvPr>
            <p:ph idx="1"/>
          </p:nvPr>
        </p:nvSpPr>
        <p:spPr>
          <a:xfrm>
            <a:off x="443039" y="2330505"/>
            <a:ext cx="3419569" cy="3979585"/>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buNone/>
            </a:pPr>
            <a:r>
              <a:rPr lang="es-ES" sz="1700"/>
              <a:t>Ahora a Sergio le obligan a realizar funciones de Encargado (Grupo Profesional III del Convenio) durante 7 meses seguidos.</a:t>
            </a:r>
          </a:p>
          <a:p>
            <a:pPr marL="514350" indent="-514350">
              <a:buFont typeface="+mj-lt"/>
              <a:buAutoNum type="arabicPeriod"/>
            </a:pPr>
            <a:r>
              <a:rPr lang="es-ES" sz="1700"/>
              <a:t>¿De qué tipo de movilidad se trata?</a:t>
            </a:r>
          </a:p>
          <a:p>
            <a:pPr marL="514350" indent="-514350">
              <a:buFont typeface="+mj-lt"/>
              <a:buAutoNum type="arabicPeriod"/>
            </a:pPr>
            <a:r>
              <a:rPr lang="es-ES" sz="1700"/>
              <a:t>¿Qué retribuciones le corresponden?</a:t>
            </a:r>
          </a:p>
          <a:p>
            <a:pPr marL="514350" indent="-514350">
              <a:buFont typeface="+mj-lt"/>
              <a:buAutoNum type="arabicPeriod"/>
            </a:pPr>
            <a:r>
              <a:rPr lang="es-ES" sz="1700"/>
              <a:t>¿Podría solicitar el ascenso o la cobertura de la vacante, en su caso?</a:t>
            </a:r>
          </a:p>
          <a:p>
            <a:pPr marL="514350" indent="-514350">
              <a:buFont typeface="+mj-lt"/>
              <a:buAutoNum type="arabicPeriod"/>
            </a:pPr>
            <a:r>
              <a:rPr lang="es-ES" sz="1700"/>
              <a:t>¿Y si el cambio de funciones fuese definitivo?</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Un dibujo de un perro&#10;&#10;Descripción generada automáticamente con confianza media">
            <a:extLst>
              <a:ext uri="{FF2B5EF4-FFF2-40B4-BE49-F238E27FC236}">
                <a16:creationId xmlns:a16="http://schemas.microsoft.com/office/drawing/2014/main" id="{F1AEFFEC-B453-483D-9A88-CF5C75B23E5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55" r="8015" b="2"/>
          <a:stretch/>
        </p:blipFill>
        <p:spPr>
          <a:xfrm>
            <a:off x="4483341" y="799352"/>
            <a:ext cx="4069057" cy="5259296"/>
          </a:xfrm>
          <a:prstGeom prst="rect">
            <a:avLst/>
          </a:prstGeom>
        </p:spPr>
      </p:pic>
    </p:spTree>
    <p:extLst>
      <p:ext uri="{BB962C8B-B14F-4D97-AF65-F5344CB8AC3E}">
        <p14:creationId xmlns:p14="http://schemas.microsoft.com/office/powerpoint/2010/main" val="306479110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80D4E6D-BCFC-453B-AD70-48C35B76835F}"/>
              </a:ext>
            </a:extLst>
          </p:cNvPr>
          <p:cNvSpPr>
            <a:spLocks noGrp="1"/>
          </p:cNvSpPr>
          <p:nvPr>
            <p:ph type="title"/>
          </p:nvPr>
        </p:nvSpPr>
        <p:spPr>
          <a:xfrm>
            <a:off x="3724072" y="629268"/>
            <a:ext cx="4939868" cy="1286160"/>
          </a:xfrm>
        </p:spPr>
        <p:style>
          <a:lnRef idx="1">
            <a:schemeClr val="accent6"/>
          </a:lnRef>
          <a:fillRef idx="2">
            <a:schemeClr val="accent6"/>
          </a:fillRef>
          <a:effectRef idx="1">
            <a:schemeClr val="accent6"/>
          </a:effectRef>
          <a:fontRef idx="minor">
            <a:schemeClr val="dk1"/>
          </a:fontRef>
        </p:style>
        <p:txBody>
          <a:bodyPr anchor="b">
            <a:normAutofit/>
          </a:bodyPr>
          <a:lstStyle/>
          <a:p>
            <a:pPr>
              <a:lnSpc>
                <a:spcPct val="90000"/>
              </a:lnSpc>
            </a:pPr>
            <a:r>
              <a:rPr lang="es-ES" sz="2800"/>
              <a:t>MODIFICACIÓN DEL CONTRATO DE TRABAJO.</a:t>
            </a:r>
            <a:br>
              <a:rPr lang="es-ES" sz="2800"/>
            </a:br>
            <a:r>
              <a:rPr lang="es-ES" sz="2800"/>
              <a:t>1. Movilidad funcional</a:t>
            </a:r>
          </a:p>
        </p:txBody>
      </p:sp>
      <p:sp>
        <p:nvSpPr>
          <p:cNvPr id="5" name="4 Marcador de contenido"/>
          <p:cNvSpPr>
            <a:spLocks noGrp="1"/>
          </p:cNvSpPr>
          <p:nvPr>
            <p:ph idx="1"/>
          </p:nvPr>
        </p:nvSpPr>
        <p:spPr>
          <a:xfrm>
            <a:off x="3724073" y="2438400"/>
            <a:ext cx="4939867" cy="378541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s-ES" sz="1700" dirty="0"/>
              <a:t>A un trabajador se le cambia de funciones a otro grupo profesional inferior. Señala </a:t>
            </a:r>
            <a:r>
              <a:rPr lang="es-ES" sz="1700" b="1" dirty="0"/>
              <a:t>Verdadero o Falso </a:t>
            </a:r>
            <a:r>
              <a:rPr lang="es-ES" sz="1700" dirty="0"/>
              <a:t>para cada una de las afirmaciones:</a:t>
            </a:r>
          </a:p>
          <a:p>
            <a:pPr>
              <a:buAutoNum type="alphaLcParenR"/>
            </a:pPr>
            <a:r>
              <a:rPr lang="es-ES" sz="1700" dirty="0"/>
              <a:t>Es una movilidad que no requiere de causa alguna.</a:t>
            </a:r>
          </a:p>
          <a:p>
            <a:pPr>
              <a:buAutoNum type="alphaLcParenR"/>
            </a:pPr>
            <a:r>
              <a:rPr lang="es-ES" sz="1700" dirty="0"/>
              <a:t>Se llama descendente, la cual podrá ser solo de forma temporal.</a:t>
            </a:r>
          </a:p>
          <a:p>
            <a:pPr>
              <a:buAutoNum type="alphaLcParenR"/>
            </a:pPr>
            <a:r>
              <a:rPr lang="es-ES" sz="1700" dirty="0"/>
              <a:t>Se llama descendente y podrá ser definitiva, pasando a ser una Modificación sustancial de las condiciones de trabajo.</a:t>
            </a:r>
          </a:p>
          <a:p>
            <a:pPr>
              <a:buAutoNum type="alphaLcParenR"/>
            </a:pPr>
            <a:r>
              <a:rPr lang="es-ES" sz="1700" dirty="0"/>
              <a:t>El salario será el correspondiente al trabajo efectivamente realizado. </a:t>
            </a:r>
          </a:p>
        </p:txBody>
      </p:sp>
      <p:pic>
        <p:nvPicPr>
          <p:cNvPr id="4" name="Imagen 3" descr="Imagen que contiene luz, animal&#10;&#10;Descripción generada automáticamente">
            <a:extLst>
              <a:ext uri="{FF2B5EF4-FFF2-40B4-BE49-F238E27FC236}">
                <a16:creationId xmlns:a16="http://schemas.microsoft.com/office/drawing/2014/main" id="{39D1F40C-9702-4EB6-A4EA-8B0A7F43EA9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8824" r="17337" b="-1"/>
          <a:stretch/>
        </p:blipFill>
        <p:spPr>
          <a:xfrm>
            <a:off x="20" y="10"/>
            <a:ext cx="3476673" cy="6857990"/>
          </a:xfrm>
          <a:prstGeom prst="rect">
            <a:avLst/>
          </a:prstGeom>
          <a:effectLst/>
        </p:spPr>
      </p:pic>
      <p:cxnSp>
        <p:nvCxnSpPr>
          <p:cNvPr id="27" name="Straight Connector 2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13DD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5418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80D4E6D-BCFC-453B-AD70-48C35B76835F}"/>
              </a:ext>
            </a:extLst>
          </p:cNvPr>
          <p:cNvSpPr>
            <a:spLocks noGrp="1"/>
          </p:cNvSpPr>
          <p:nvPr>
            <p:ph type="title"/>
          </p:nvPr>
        </p:nvSpPr>
        <p:spPr>
          <a:xfrm>
            <a:off x="3724072" y="629268"/>
            <a:ext cx="4939868" cy="1286160"/>
          </a:xfrm>
        </p:spPr>
        <p:style>
          <a:lnRef idx="1">
            <a:schemeClr val="accent6"/>
          </a:lnRef>
          <a:fillRef idx="2">
            <a:schemeClr val="accent6"/>
          </a:fillRef>
          <a:effectRef idx="1">
            <a:schemeClr val="accent6"/>
          </a:effectRef>
          <a:fontRef idx="minor">
            <a:schemeClr val="dk1"/>
          </a:fontRef>
        </p:style>
        <p:txBody>
          <a:bodyPr anchor="b">
            <a:normAutofit/>
          </a:bodyPr>
          <a:lstStyle/>
          <a:p>
            <a:pPr>
              <a:lnSpc>
                <a:spcPct val="90000"/>
              </a:lnSpc>
            </a:pPr>
            <a:r>
              <a:rPr lang="es-ES" sz="2800"/>
              <a:t>MODIFICACIÓN DEL CONTRATO DE TRABAJO.</a:t>
            </a:r>
            <a:br>
              <a:rPr lang="es-ES" sz="2800"/>
            </a:br>
            <a:r>
              <a:rPr lang="es-ES" sz="2800"/>
              <a:t>1. Movilidad funcional</a:t>
            </a:r>
          </a:p>
        </p:txBody>
      </p:sp>
      <p:sp>
        <p:nvSpPr>
          <p:cNvPr id="5" name="4 Marcador de contenido"/>
          <p:cNvSpPr>
            <a:spLocks noGrp="1"/>
          </p:cNvSpPr>
          <p:nvPr>
            <p:ph idx="1"/>
          </p:nvPr>
        </p:nvSpPr>
        <p:spPr>
          <a:xfrm>
            <a:off x="3724073" y="2438400"/>
            <a:ext cx="4939867" cy="378541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s-ES" sz="1700" dirty="0"/>
              <a:t>A un trabajador se le cambia de funciones a otro grupo profesional inferior. Señala </a:t>
            </a:r>
            <a:r>
              <a:rPr lang="es-ES" sz="1700" b="1" dirty="0"/>
              <a:t>Verdadero o Falso </a:t>
            </a:r>
            <a:r>
              <a:rPr lang="es-ES" sz="1700" dirty="0"/>
              <a:t>para cada una de las afirmaciones:</a:t>
            </a:r>
          </a:p>
          <a:p>
            <a:pPr>
              <a:buAutoNum type="alphaLcParenR"/>
            </a:pPr>
            <a:r>
              <a:rPr lang="es-ES" sz="1700" dirty="0">
                <a:solidFill>
                  <a:srgbClr val="FF0000"/>
                </a:solidFill>
              </a:rPr>
              <a:t>Es una movilidad que no requiere de causa alguna.</a:t>
            </a:r>
          </a:p>
          <a:p>
            <a:pPr>
              <a:buAutoNum type="alphaLcParenR"/>
            </a:pPr>
            <a:r>
              <a:rPr lang="es-ES" sz="1700" dirty="0">
                <a:solidFill>
                  <a:srgbClr val="00B050"/>
                </a:solidFill>
              </a:rPr>
              <a:t>Se llama descendente, la cual podrá ser solo de forma temporal.</a:t>
            </a:r>
          </a:p>
          <a:p>
            <a:pPr>
              <a:buAutoNum type="alphaLcParenR"/>
            </a:pPr>
            <a:r>
              <a:rPr lang="es-ES" sz="1700" dirty="0">
                <a:solidFill>
                  <a:srgbClr val="00B050"/>
                </a:solidFill>
              </a:rPr>
              <a:t>Se llama descendente y podrá ser definitiva, pasando a ser una modificación sustancial de las condiciones de trabajo.</a:t>
            </a:r>
          </a:p>
          <a:p>
            <a:pPr>
              <a:buAutoNum type="alphaLcParenR"/>
            </a:pPr>
            <a:r>
              <a:rPr lang="es-ES" sz="1700" dirty="0">
                <a:solidFill>
                  <a:srgbClr val="FF0000"/>
                </a:solidFill>
              </a:rPr>
              <a:t>El salario será el correspondiente al trabajo efectivamente realizado. </a:t>
            </a:r>
          </a:p>
        </p:txBody>
      </p:sp>
      <p:pic>
        <p:nvPicPr>
          <p:cNvPr id="4" name="Imagen 3" descr="Imagen que contiene luz, animal&#10;&#10;Descripción generada automáticamente">
            <a:extLst>
              <a:ext uri="{FF2B5EF4-FFF2-40B4-BE49-F238E27FC236}">
                <a16:creationId xmlns:a16="http://schemas.microsoft.com/office/drawing/2014/main" id="{39D1F40C-9702-4EB6-A4EA-8B0A7F43EA9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8824" r="17337" b="-1"/>
          <a:stretch/>
        </p:blipFill>
        <p:spPr>
          <a:xfrm>
            <a:off x="20" y="10"/>
            <a:ext cx="3476673" cy="6857990"/>
          </a:xfrm>
          <a:prstGeom prst="rect">
            <a:avLst/>
          </a:prstGeom>
          <a:effectLst/>
        </p:spPr>
      </p:pic>
      <p:cxnSp>
        <p:nvCxnSpPr>
          <p:cNvPr id="27" name="Straight Connector 2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13DD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40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724072" y="620688"/>
            <a:ext cx="5240416" cy="1286160"/>
          </a:xfrm>
        </p:spPr>
        <p:style>
          <a:lnRef idx="1">
            <a:schemeClr val="accent6"/>
          </a:lnRef>
          <a:fillRef idx="2">
            <a:schemeClr val="accent6"/>
          </a:fillRef>
          <a:effectRef idx="1">
            <a:schemeClr val="accent6"/>
          </a:effectRef>
          <a:fontRef idx="minor">
            <a:schemeClr val="dk1"/>
          </a:fontRef>
        </p:style>
        <p:txBody>
          <a:bodyPr anchor="b">
            <a:normAutofit/>
          </a:bodyPr>
          <a:lstStyle/>
          <a:p>
            <a:pPr>
              <a:lnSpc>
                <a:spcPct val="90000"/>
              </a:lnSpc>
            </a:pPr>
            <a:r>
              <a:rPr lang="es-ES" sz="2800" dirty="0"/>
              <a:t>MODIFICACIÓN DEL CONTRATO DE TRABAJO.</a:t>
            </a:r>
            <a:br>
              <a:rPr lang="es-ES" sz="2800" dirty="0"/>
            </a:br>
            <a:r>
              <a:rPr lang="es-ES" sz="2800" dirty="0"/>
              <a:t>2. Movilidad geográfica</a:t>
            </a:r>
          </a:p>
        </p:txBody>
      </p:sp>
      <p:sp>
        <p:nvSpPr>
          <p:cNvPr id="3" name="2 Marcador de contenido"/>
          <p:cNvSpPr>
            <a:spLocks noGrp="1"/>
          </p:cNvSpPr>
          <p:nvPr>
            <p:ph idx="1"/>
          </p:nvPr>
        </p:nvSpPr>
        <p:spPr>
          <a:xfrm>
            <a:off x="3724073" y="2276871"/>
            <a:ext cx="5240415" cy="4464493"/>
          </a:xfrm>
        </p:spPr>
        <p:style>
          <a:lnRef idx="1">
            <a:schemeClr val="accent5"/>
          </a:lnRef>
          <a:fillRef idx="2">
            <a:schemeClr val="accent5"/>
          </a:fillRef>
          <a:effectRef idx="1">
            <a:schemeClr val="accent5"/>
          </a:effectRef>
          <a:fontRef idx="minor">
            <a:schemeClr val="dk1"/>
          </a:fontRef>
        </p:style>
        <p:txBody>
          <a:bodyPr>
            <a:noAutofit/>
          </a:bodyPr>
          <a:lstStyle/>
          <a:p>
            <a:r>
              <a:rPr lang="es-ES" sz="1800" dirty="0"/>
              <a:t>Regulación: artículo 40 ET.</a:t>
            </a:r>
          </a:p>
          <a:p>
            <a:r>
              <a:rPr lang="es-ES" sz="1800" dirty="0"/>
              <a:t>Se trata de la posibilidad que tiene la empresa de cambiar a un trabajador de centro de trabajo, con el consiguiente </a:t>
            </a:r>
            <a:r>
              <a:rPr lang="es-ES" sz="1800" b="1" i="1" dirty="0"/>
              <a:t>cambio de residencia</a:t>
            </a:r>
            <a:r>
              <a:rPr lang="es-ES" sz="1800" dirty="0"/>
              <a:t>.</a:t>
            </a:r>
          </a:p>
          <a:p>
            <a:r>
              <a:rPr lang="es-ES" sz="1800" b="1" dirty="0"/>
              <a:t>NO AFECTA </a:t>
            </a:r>
            <a:r>
              <a:rPr lang="es-ES" sz="1800" dirty="0"/>
              <a:t>a trabajadores que hayan sido contratados específicamente para prestar sus servicios en empresas con centros de trabajo móviles o itinerantes.</a:t>
            </a:r>
          </a:p>
          <a:p>
            <a:r>
              <a:rPr lang="es-ES" sz="1800" dirty="0"/>
              <a:t>Deben existir acreditadas razones </a:t>
            </a:r>
            <a:r>
              <a:rPr lang="es-ES" sz="1800" b="1" dirty="0"/>
              <a:t>técnicas, económicas, organizativas o de producción</a:t>
            </a:r>
            <a:r>
              <a:rPr lang="es-ES" sz="1800" dirty="0"/>
              <a:t>.</a:t>
            </a:r>
          </a:p>
          <a:p>
            <a:r>
              <a:rPr lang="es-ES" sz="1800" dirty="0"/>
              <a:t>Si el cambio de residencia es definitivo: </a:t>
            </a:r>
            <a:r>
              <a:rPr lang="es-ES" sz="1800" b="1" dirty="0"/>
              <a:t>Traslado</a:t>
            </a:r>
            <a:r>
              <a:rPr lang="es-ES" sz="1800" dirty="0"/>
              <a:t>.</a:t>
            </a:r>
            <a:endParaRPr lang="es-ES" sz="1800" b="1" dirty="0"/>
          </a:p>
          <a:p>
            <a:r>
              <a:rPr lang="es-ES" sz="1800" dirty="0"/>
              <a:t>Si el cambio de residencia es temporal: </a:t>
            </a:r>
            <a:r>
              <a:rPr lang="es-ES" sz="1800" b="1" dirty="0"/>
              <a:t>Desplazamiento</a:t>
            </a:r>
            <a:r>
              <a:rPr lang="es-ES" sz="1800" dirty="0"/>
              <a:t>.</a:t>
            </a:r>
          </a:p>
        </p:txBody>
      </p:sp>
      <p:pic>
        <p:nvPicPr>
          <p:cNvPr id="11" name="Imagen 10" descr="Mujer sentada en una maleta&#10;&#10;Descripción generada automáticamente con confianza media">
            <a:extLst>
              <a:ext uri="{FF2B5EF4-FFF2-40B4-BE49-F238E27FC236}">
                <a16:creationId xmlns:a16="http://schemas.microsoft.com/office/drawing/2014/main" id="{5E1B544F-7930-4934-AA42-88A8A4A4A15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4949" r="41338"/>
          <a:stretch/>
        </p:blipFill>
        <p:spPr>
          <a:xfrm>
            <a:off x="20" y="10"/>
            <a:ext cx="3476673" cy="6857990"/>
          </a:xfrm>
          <a:prstGeom prst="rect">
            <a:avLst/>
          </a:prstGeom>
          <a:effectLst/>
        </p:spPr>
      </p:pic>
      <p:cxnSp>
        <p:nvCxnSpPr>
          <p:cNvPr id="19"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E868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1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1000"/>
                                        <p:tgtEl>
                                          <p:spTgt spid="3">
                                            <p:bg/>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1000"/>
                                        <p:tgtEl>
                                          <p:spTgt spid="3">
                                            <p:txEl>
                                              <p:pRg st="0" end="0"/>
                                            </p:txEl>
                                          </p:spTgt>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1000"/>
                                        <p:tgtEl>
                                          <p:spTgt spid="3">
                                            <p:txEl>
                                              <p:pRg st="1" end="1"/>
                                            </p:tx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1000"/>
                                        <p:tgtEl>
                                          <p:spTgt spid="3">
                                            <p:txEl>
                                              <p:pRg st="2" end="2"/>
                                            </p:txEl>
                                          </p:spTgt>
                                        </p:tgtEl>
                                      </p:cBhvr>
                                    </p:animEffect>
                                  </p:childTnLst>
                                </p:cTn>
                              </p:par>
                            </p:childTnLst>
                          </p:cTn>
                        </p:par>
                        <p:par>
                          <p:cTn id="20" fill="hold">
                            <p:stCondLst>
                              <p:cond delay="4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1000"/>
                                        <p:tgtEl>
                                          <p:spTgt spid="3">
                                            <p:txEl>
                                              <p:pRg st="3" end="3"/>
                                            </p:txEl>
                                          </p:spTgt>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1000"/>
                                        <p:tgtEl>
                                          <p:spTgt spid="3">
                                            <p:txEl>
                                              <p:pRg st="4" end="4"/>
                                            </p:txEl>
                                          </p:spTgt>
                                        </p:tgtEl>
                                      </p:cBhvr>
                                    </p:animEffect>
                                  </p:childTnLst>
                                </p:cTn>
                              </p:par>
                            </p:childTnLst>
                          </p:cTn>
                        </p:par>
                        <p:par>
                          <p:cTn id="28" fill="hold">
                            <p:stCondLst>
                              <p:cond delay="6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s-ES" dirty="0"/>
              <a:t>A) </a:t>
            </a:r>
            <a:r>
              <a:rPr lang="es-ES" b="1" u="sng" dirty="0"/>
              <a:t>TRASLADO</a:t>
            </a:r>
            <a:r>
              <a:rPr lang="es-ES" dirty="0"/>
              <a:t>: Cambio de centro definitivo. Se entiende como tal aquel que conlleve más de 1 año en un periodo de 3.</a:t>
            </a:r>
          </a:p>
          <a:p>
            <a:r>
              <a:rPr lang="es-ES" dirty="0"/>
              <a:t>Puede ser individual, con un </a:t>
            </a:r>
            <a:r>
              <a:rPr lang="es-ES" b="1" dirty="0"/>
              <a:t>preaviso de 30 días</a:t>
            </a:r>
            <a:r>
              <a:rPr lang="es-ES" dirty="0"/>
              <a:t> a la fecha de efectividad.</a:t>
            </a:r>
          </a:p>
          <a:p>
            <a:r>
              <a:rPr lang="es-ES" dirty="0"/>
              <a:t>Puede ser colectivo: Conlleva un proceso especial.</a:t>
            </a:r>
          </a:p>
          <a:p>
            <a:endParaRPr lang="es-ES" dirty="0"/>
          </a:p>
        </p:txBody>
      </p:sp>
      <p:sp>
        <p:nvSpPr>
          <p:cNvPr id="5" name="1 Título"/>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2. Movilidad geográfica</a:t>
            </a:r>
          </a:p>
        </p:txBody>
      </p:sp>
    </p:spTree>
    <p:extLst>
      <p:ext uri="{BB962C8B-B14F-4D97-AF65-F5344CB8AC3E}">
        <p14:creationId xmlns:p14="http://schemas.microsoft.com/office/powerpoint/2010/main" val="279395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1000"/>
                                        <p:tgtEl>
                                          <p:spTgt spid="3">
                                            <p:bg/>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1000"/>
                                        <p:tgtEl>
                                          <p:spTgt spid="3">
                                            <p:txEl>
                                              <p:pRg st="0" end="0"/>
                                            </p:txEl>
                                          </p:spTgt>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1000"/>
                                        <p:tgtEl>
                                          <p:spTgt spid="3">
                                            <p:txEl>
                                              <p:pRg st="1" end="1"/>
                                            </p:txEl>
                                          </p:spTgt>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756" y="1308382"/>
            <a:ext cx="8964488" cy="5432985"/>
          </a:xfrm>
          <a:prstGeom prst="rect">
            <a:avLst/>
          </a:prstGeom>
          <a:solidFill>
            <a:schemeClr val="accent6">
              <a:lumMod val="60000"/>
              <a:lumOff val="40000"/>
            </a:schemeClr>
          </a:solidFill>
          <a:ln>
            <a:noFill/>
          </a:ln>
          <a:effectLst/>
          <a:scene3d>
            <a:camera prst="orthographicFront"/>
            <a:lightRig rig="threePt" dir="t"/>
          </a:scene3d>
          <a:sp3d>
            <a:bevelT/>
          </a:sp3d>
        </p:spPr>
      </p:pic>
      <p:sp>
        <p:nvSpPr>
          <p:cNvPr id="5" name="1 Título"/>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2. Movilidad geográfica</a:t>
            </a:r>
          </a:p>
        </p:txBody>
      </p:sp>
    </p:spTree>
    <p:extLst>
      <p:ext uri="{BB962C8B-B14F-4D97-AF65-F5344CB8AC3E}">
        <p14:creationId xmlns:p14="http://schemas.microsoft.com/office/powerpoint/2010/main" val="1716338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658264036"/>
              </p:ext>
            </p:extLst>
          </p:nvPr>
        </p:nvGraphicFramePr>
        <p:xfrm>
          <a:off x="0" y="1268760"/>
          <a:ext cx="9144000" cy="558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2. Movilidad geográfica</a:t>
            </a:r>
          </a:p>
        </p:txBody>
      </p:sp>
    </p:spTree>
    <p:extLst>
      <p:ext uri="{BB962C8B-B14F-4D97-AF65-F5344CB8AC3E}">
        <p14:creationId xmlns:p14="http://schemas.microsoft.com/office/powerpoint/2010/main" val="2044979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750"/>
                                  </p:stCondLst>
                                  <p:childTnLst>
                                    <p:set>
                                      <p:cBhvr>
                                        <p:cTn id="6" dur="1" fill="hold">
                                          <p:stCondLst>
                                            <p:cond delay="0"/>
                                          </p:stCondLst>
                                        </p:cTn>
                                        <p:tgtEl>
                                          <p:spTgt spid="4">
                                            <p:graphicEl>
                                              <a:dgm id="{58B905CB-BCE3-4C3F-8B07-DF79F4FBD8A6}"/>
                                            </p:graphicEl>
                                          </p:spTgt>
                                        </p:tgtEl>
                                        <p:attrNameLst>
                                          <p:attrName>style.visibility</p:attrName>
                                        </p:attrNameLst>
                                      </p:cBhvr>
                                      <p:to>
                                        <p:strVal val="visible"/>
                                      </p:to>
                                    </p:set>
                                    <p:anim calcmode="lin" valueType="num">
                                      <p:cBhvr>
                                        <p:cTn id="7" dur="500" fill="hold"/>
                                        <p:tgtEl>
                                          <p:spTgt spid="4">
                                            <p:graphicEl>
                                              <a:dgm id="{58B905CB-BCE3-4C3F-8B07-DF79F4FBD8A6}"/>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58B905CB-BCE3-4C3F-8B07-DF79F4FBD8A6}"/>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58B905CB-BCE3-4C3F-8B07-DF79F4FBD8A6}"/>
                                            </p:graphicEl>
                                          </p:spTgt>
                                        </p:tgtEl>
                                      </p:cBhvr>
                                    </p:animEffect>
                                  </p:childTnLst>
                                </p:cTn>
                              </p:par>
                            </p:childTnLst>
                          </p:cTn>
                        </p:par>
                        <p:par>
                          <p:cTn id="10" fill="hold">
                            <p:stCondLst>
                              <p:cond delay="1250"/>
                            </p:stCondLst>
                            <p:childTnLst>
                              <p:par>
                                <p:cTn id="11" presetID="53" presetClass="entr" presetSubtype="16" fill="hold" grpId="0" nodeType="afterEffect">
                                  <p:stCondLst>
                                    <p:cond delay="750"/>
                                  </p:stCondLst>
                                  <p:childTnLst>
                                    <p:set>
                                      <p:cBhvr>
                                        <p:cTn id="12" dur="1" fill="hold">
                                          <p:stCondLst>
                                            <p:cond delay="0"/>
                                          </p:stCondLst>
                                        </p:cTn>
                                        <p:tgtEl>
                                          <p:spTgt spid="4">
                                            <p:graphicEl>
                                              <a:dgm id="{B6689083-4113-4724-94F8-333E6013897F}"/>
                                            </p:graphicEl>
                                          </p:spTgt>
                                        </p:tgtEl>
                                        <p:attrNameLst>
                                          <p:attrName>style.visibility</p:attrName>
                                        </p:attrNameLst>
                                      </p:cBhvr>
                                      <p:to>
                                        <p:strVal val="visible"/>
                                      </p:to>
                                    </p:set>
                                    <p:anim calcmode="lin" valueType="num">
                                      <p:cBhvr>
                                        <p:cTn id="13" dur="500" fill="hold"/>
                                        <p:tgtEl>
                                          <p:spTgt spid="4">
                                            <p:graphicEl>
                                              <a:dgm id="{B6689083-4113-4724-94F8-333E6013897F}"/>
                                            </p:graphicEl>
                                          </p:spTgt>
                                        </p:tgtEl>
                                        <p:attrNameLst>
                                          <p:attrName>ppt_w</p:attrName>
                                        </p:attrNameLst>
                                      </p:cBhvr>
                                      <p:tavLst>
                                        <p:tav tm="0">
                                          <p:val>
                                            <p:fltVal val="0"/>
                                          </p:val>
                                        </p:tav>
                                        <p:tav tm="100000">
                                          <p:val>
                                            <p:strVal val="#ppt_w"/>
                                          </p:val>
                                        </p:tav>
                                      </p:tavLst>
                                    </p:anim>
                                    <p:anim calcmode="lin" valueType="num">
                                      <p:cBhvr>
                                        <p:cTn id="14" dur="500" fill="hold"/>
                                        <p:tgtEl>
                                          <p:spTgt spid="4">
                                            <p:graphicEl>
                                              <a:dgm id="{B6689083-4113-4724-94F8-333E6013897F}"/>
                                            </p:graphicEl>
                                          </p:spTgt>
                                        </p:tgtEl>
                                        <p:attrNameLst>
                                          <p:attrName>ppt_h</p:attrName>
                                        </p:attrNameLst>
                                      </p:cBhvr>
                                      <p:tavLst>
                                        <p:tav tm="0">
                                          <p:val>
                                            <p:fltVal val="0"/>
                                          </p:val>
                                        </p:tav>
                                        <p:tav tm="100000">
                                          <p:val>
                                            <p:strVal val="#ppt_h"/>
                                          </p:val>
                                        </p:tav>
                                      </p:tavLst>
                                    </p:anim>
                                    <p:animEffect transition="in" filter="fade">
                                      <p:cBhvr>
                                        <p:cTn id="15" dur="500"/>
                                        <p:tgtEl>
                                          <p:spTgt spid="4">
                                            <p:graphicEl>
                                              <a:dgm id="{B6689083-4113-4724-94F8-333E6013897F}"/>
                                            </p:graphicEl>
                                          </p:spTgt>
                                        </p:tgtEl>
                                      </p:cBhvr>
                                    </p:animEffect>
                                  </p:childTnLst>
                                </p:cTn>
                              </p:par>
                            </p:childTnLst>
                          </p:cTn>
                        </p:par>
                        <p:par>
                          <p:cTn id="16" fill="hold">
                            <p:stCondLst>
                              <p:cond delay="2500"/>
                            </p:stCondLst>
                            <p:childTnLst>
                              <p:par>
                                <p:cTn id="17" presetID="53" presetClass="entr" presetSubtype="16" fill="hold" grpId="0" nodeType="afterEffect">
                                  <p:stCondLst>
                                    <p:cond delay="750"/>
                                  </p:stCondLst>
                                  <p:childTnLst>
                                    <p:set>
                                      <p:cBhvr>
                                        <p:cTn id="18" dur="1" fill="hold">
                                          <p:stCondLst>
                                            <p:cond delay="0"/>
                                          </p:stCondLst>
                                        </p:cTn>
                                        <p:tgtEl>
                                          <p:spTgt spid="4">
                                            <p:graphicEl>
                                              <a:dgm id="{88C92E9A-B75C-4B7D-B1F8-E0333304514B}"/>
                                            </p:graphicEl>
                                          </p:spTgt>
                                        </p:tgtEl>
                                        <p:attrNameLst>
                                          <p:attrName>style.visibility</p:attrName>
                                        </p:attrNameLst>
                                      </p:cBhvr>
                                      <p:to>
                                        <p:strVal val="visible"/>
                                      </p:to>
                                    </p:set>
                                    <p:anim calcmode="lin" valueType="num">
                                      <p:cBhvr>
                                        <p:cTn id="19" dur="500" fill="hold"/>
                                        <p:tgtEl>
                                          <p:spTgt spid="4">
                                            <p:graphicEl>
                                              <a:dgm id="{88C92E9A-B75C-4B7D-B1F8-E0333304514B}"/>
                                            </p:graphicEl>
                                          </p:spTgt>
                                        </p:tgtEl>
                                        <p:attrNameLst>
                                          <p:attrName>ppt_w</p:attrName>
                                        </p:attrNameLst>
                                      </p:cBhvr>
                                      <p:tavLst>
                                        <p:tav tm="0">
                                          <p:val>
                                            <p:fltVal val="0"/>
                                          </p:val>
                                        </p:tav>
                                        <p:tav tm="100000">
                                          <p:val>
                                            <p:strVal val="#ppt_w"/>
                                          </p:val>
                                        </p:tav>
                                      </p:tavLst>
                                    </p:anim>
                                    <p:anim calcmode="lin" valueType="num">
                                      <p:cBhvr>
                                        <p:cTn id="20" dur="500" fill="hold"/>
                                        <p:tgtEl>
                                          <p:spTgt spid="4">
                                            <p:graphicEl>
                                              <a:dgm id="{88C92E9A-B75C-4B7D-B1F8-E0333304514B}"/>
                                            </p:graphicEl>
                                          </p:spTgt>
                                        </p:tgtEl>
                                        <p:attrNameLst>
                                          <p:attrName>ppt_h</p:attrName>
                                        </p:attrNameLst>
                                      </p:cBhvr>
                                      <p:tavLst>
                                        <p:tav tm="0">
                                          <p:val>
                                            <p:fltVal val="0"/>
                                          </p:val>
                                        </p:tav>
                                        <p:tav tm="100000">
                                          <p:val>
                                            <p:strVal val="#ppt_h"/>
                                          </p:val>
                                        </p:tav>
                                      </p:tavLst>
                                    </p:anim>
                                    <p:animEffect transition="in" filter="fade">
                                      <p:cBhvr>
                                        <p:cTn id="21" dur="500"/>
                                        <p:tgtEl>
                                          <p:spTgt spid="4">
                                            <p:graphicEl>
                                              <a:dgm id="{88C92E9A-B75C-4B7D-B1F8-E0333304514B}"/>
                                            </p:graphicEl>
                                          </p:spTgt>
                                        </p:tgtEl>
                                      </p:cBhvr>
                                    </p:animEffect>
                                  </p:childTnLst>
                                </p:cTn>
                              </p:par>
                            </p:childTnLst>
                          </p:cTn>
                        </p:par>
                        <p:par>
                          <p:cTn id="22" fill="hold">
                            <p:stCondLst>
                              <p:cond delay="3750"/>
                            </p:stCondLst>
                            <p:childTnLst>
                              <p:par>
                                <p:cTn id="23" presetID="53" presetClass="entr" presetSubtype="16" fill="hold" grpId="0" nodeType="afterEffect">
                                  <p:stCondLst>
                                    <p:cond delay="750"/>
                                  </p:stCondLst>
                                  <p:childTnLst>
                                    <p:set>
                                      <p:cBhvr>
                                        <p:cTn id="24" dur="1" fill="hold">
                                          <p:stCondLst>
                                            <p:cond delay="0"/>
                                          </p:stCondLst>
                                        </p:cTn>
                                        <p:tgtEl>
                                          <p:spTgt spid="4">
                                            <p:graphicEl>
                                              <a:dgm id="{E0776DD3-7A2D-4BD7-B6DC-E2DE9C5C4F68}"/>
                                            </p:graphicEl>
                                          </p:spTgt>
                                        </p:tgtEl>
                                        <p:attrNameLst>
                                          <p:attrName>style.visibility</p:attrName>
                                        </p:attrNameLst>
                                      </p:cBhvr>
                                      <p:to>
                                        <p:strVal val="visible"/>
                                      </p:to>
                                    </p:set>
                                    <p:anim calcmode="lin" valueType="num">
                                      <p:cBhvr>
                                        <p:cTn id="25" dur="500" fill="hold"/>
                                        <p:tgtEl>
                                          <p:spTgt spid="4">
                                            <p:graphicEl>
                                              <a:dgm id="{E0776DD3-7A2D-4BD7-B6DC-E2DE9C5C4F68}"/>
                                            </p:graphicEl>
                                          </p:spTgt>
                                        </p:tgtEl>
                                        <p:attrNameLst>
                                          <p:attrName>ppt_w</p:attrName>
                                        </p:attrNameLst>
                                      </p:cBhvr>
                                      <p:tavLst>
                                        <p:tav tm="0">
                                          <p:val>
                                            <p:fltVal val="0"/>
                                          </p:val>
                                        </p:tav>
                                        <p:tav tm="100000">
                                          <p:val>
                                            <p:strVal val="#ppt_w"/>
                                          </p:val>
                                        </p:tav>
                                      </p:tavLst>
                                    </p:anim>
                                    <p:anim calcmode="lin" valueType="num">
                                      <p:cBhvr>
                                        <p:cTn id="26" dur="500" fill="hold"/>
                                        <p:tgtEl>
                                          <p:spTgt spid="4">
                                            <p:graphicEl>
                                              <a:dgm id="{E0776DD3-7A2D-4BD7-B6DC-E2DE9C5C4F68}"/>
                                            </p:graphicEl>
                                          </p:spTgt>
                                        </p:tgtEl>
                                        <p:attrNameLst>
                                          <p:attrName>ppt_h</p:attrName>
                                        </p:attrNameLst>
                                      </p:cBhvr>
                                      <p:tavLst>
                                        <p:tav tm="0">
                                          <p:val>
                                            <p:fltVal val="0"/>
                                          </p:val>
                                        </p:tav>
                                        <p:tav tm="100000">
                                          <p:val>
                                            <p:strVal val="#ppt_h"/>
                                          </p:val>
                                        </p:tav>
                                      </p:tavLst>
                                    </p:anim>
                                    <p:animEffect transition="in" filter="fade">
                                      <p:cBhvr>
                                        <p:cTn id="27" dur="500"/>
                                        <p:tgtEl>
                                          <p:spTgt spid="4">
                                            <p:graphicEl>
                                              <a:dgm id="{E0776DD3-7A2D-4BD7-B6DC-E2DE9C5C4F68}"/>
                                            </p:graphicEl>
                                          </p:spTgt>
                                        </p:tgtEl>
                                      </p:cBhvr>
                                    </p:animEffect>
                                  </p:childTnLst>
                                </p:cTn>
                              </p:par>
                            </p:childTnLst>
                          </p:cTn>
                        </p:par>
                        <p:par>
                          <p:cTn id="28" fill="hold">
                            <p:stCondLst>
                              <p:cond delay="5000"/>
                            </p:stCondLst>
                            <p:childTnLst>
                              <p:par>
                                <p:cTn id="29" presetID="53" presetClass="entr" presetSubtype="16" fill="hold" grpId="0" nodeType="afterEffect">
                                  <p:stCondLst>
                                    <p:cond delay="750"/>
                                  </p:stCondLst>
                                  <p:childTnLst>
                                    <p:set>
                                      <p:cBhvr>
                                        <p:cTn id="30" dur="1" fill="hold">
                                          <p:stCondLst>
                                            <p:cond delay="0"/>
                                          </p:stCondLst>
                                        </p:cTn>
                                        <p:tgtEl>
                                          <p:spTgt spid="4">
                                            <p:graphicEl>
                                              <a:dgm id="{33954B39-D843-4258-830D-AB700F4298E9}"/>
                                            </p:graphicEl>
                                          </p:spTgt>
                                        </p:tgtEl>
                                        <p:attrNameLst>
                                          <p:attrName>style.visibility</p:attrName>
                                        </p:attrNameLst>
                                      </p:cBhvr>
                                      <p:to>
                                        <p:strVal val="visible"/>
                                      </p:to>
                                    </p:set>
                                    <p:anim calcmode="lin" valueType="num">
                                      <p:cBhvr>
                                        <p:cTn id="31" dur="500" fill="hold"/>
                                        <p:tgtEl>
                                          <p:spTgt spid="4">
                                            <p:graphicEl>
                                              <a:dgm id="{33954B39-D843-4258-830D-AB700F4298E9}"/>
                                            </p:graphicEl>
                                          </p:spTgt>
                                        </p:tgtEl>
                                        <p:attrNameLst>
                                          <p:attrName>ppt_w</p:attrName>
                                        </p:attrNameLst>
                                      </p:cBhvr>
                                      <p:tavLst>
                                        <p:tav tm="0">
                                          <p:val>
                                            <p:fltVal val="0"/>
                                          </p:val>
                                        </p:tav>
                                        <p:tav tm="100000">
                                          <p:val>
                                            <p:strVal val="#ppt_w"/>
                                          </p:val>
                                        </p:tav>
                                      </p:tavLst>
                                    </p:anim>
                                    <p:anim calcmode="lin" valueType="num">
                                      <p:cBhvr>
                                        <p:cTn id="32" dur="500" fill="hold"/>
                                        <p:tgtEl>
                                          <p:spTgt spid="4">
                                            <p:graphicEl>
                                              <a:dgm id="{33954B39-D843-4258-830D-AB700F4298E9}"/>
                                            </p:graphicEl>
                                          </p:spTgt>
                                        </p:tgtEl>
                                        <p:attrNameLst>
                                          <p:attrName>ppt_h</p:attrName>
                                        </p:attrNameLst>
                                      </p:cBhvr>
                                      <p:tavLst>
                                        <p:tav tm="0">
                                          <p:val>
                                            <p:fltVal val="0"/>
                                          </p:val>
                                        </p:tav>
                                        <p:tav tm="100000">
                                          <p:val>
                                            <p:strVal val="#ppt_h"/>
                                          </p:val>
                                        </p:tav>
                                      </p:tavLst>
                                    </p:anim>
                                    <p:animEffect transition="in" filter="fade">
                                      <p:cBhvr>
                                        <p:cTn id="33" dur="500"/>
                                        <p:tgtEl>
                                          <p:spTgt spid="4">
                                            <p:graphicEl>
                                              <a:dgm id="{33954B39-D843-4258-830D-AB700F4298E9}"/>
                                            </p:graphicEl>
                                          </p:spTgt>
                                        </p:tgtEl>
                                      </p:cBhvr>
                                    </p:animEffect>
                                  </p:childTnLst>
                                </p:cTn>
                              </p:par>
                            </p:childTnLst>
                          </p:cTn>
                        </p:par>
                        <p:par>
                          <p:cTn id="34" fill="hold">
                            <p:stCondLst>
                              <p:cond delay="6250"/>
                            </p:stCondLst>
                            <p:childTnLst>
                              <p:par>
                                <p:cTn id="35" presetID="53" presetClass="entr" presetSubtype="16" fill="hold" grpId="0" nodeType="afterEffect">
                                  <p:stCondLst>
                                    <p:cond delay="750"/>
                                  </p:stCondLst>
                                  <p:childTnLst>
                                    <p:set>
                                      <p:cBhvr>
                                        <p:cTn id="36" dur="1" fill="hold">
                                          <p:stCondLst>
                                            <p:cond delay="0"/>
                                          </p:stCondLst>
                                        </p:cTn>
                                        <p:tgtEl>
                                          <p:spTgt spid="4">
                                            <p:graphicEl>
                                              <a:dgm id="{F947AC8E-82F4-4E6B-BA3F-D621CDE30E0E}"/>
                                            </p:graphicEl>
                                          </p:spTgt>
                                        </p:tgtEl>
                                        <p:attrNameLst>
                                          <p:attrName>style.visibility</p:attrName>
                                        </p:attrNameLst>
                                      </p:cBhvr>
                                      <p:to>
                                        <p:strVal val="visible"/>
                                      </p:to>
                                    </p:set>
                                    <p:anim calcmode="lin" valueType="num">
                                      <p:cBhvr>
                                        <p:cTn id="37" dur="500" fill="hold"/>
                                        <p:tgtEl>
                                          <p:spTgt spid="4">
                                            <p:graphicEl>
                                              <a:dgm id="{F947AC8E-82F4-4E6B-BA3F-D621CDE30E0E}"/>
                                            </p:graphicEl>
                                          </p:spTgt>
                                        </p:tgtEl>
                                        <p:attrNameLst>
                                          <p:attrName>ppt_w</p:attrName>
                                        </p:attrNameLst>
                                      </p:cBhvr>
                                      <p:tavLst>
                                        <p:tav tm="0">
                                          <p:val>
                                            <p:fltVal val="0"/>
                                          </p:val>
                                        </p:tav>
                                        <p:tav tm="100000">
                                          <p:val>
                                            <p:strVal val="#ppt_w"/>
                                          </p:val>
                                        </p:tav>
                                      </p:tavLst>
                                    </p:anim>
                                    <p:anim calcmode="lin" valueType="num">
                                      <p:cBhvr>
                                        <p:cTn id="38" dur="500" fill="hold"/>
                                        <p:tgtEl>
                                          <p:spTgt spid="4">
                                            <p:graphicEl>
                                              <a:dgm id="{F947AC8E-82F4-4E6B-BA3F-D621CDE30E0E}"/>
                                            </p:graphicEl>
                                          </p:spTgt>
                                        </p:tgtEl>
                                        <p:attrNameLst>
                                          <p:attrName>ppt_h</p:attrName>
                                        </p:attrNameLst>
                                      </p:cBhvr>
                                      <p:tavLst>
                                        <p:tav tm="0">
                                          <p:val>
                                            <p:fltVal val="0"/>
                                          </p:val>
                                        </p:tav>
                                        <p:tav tm="100000">
                                          <p:val>
                                            <p:strVal val="#ppt_h"/>
                                          </p:val>
                                        </p:tav>
                                      </p:tavLst>
                                    </p:anim>
                                    <p:animEffect transition="in" filter="fade">
                                      <p:cBhvr>
                                        <p:cTn id="39" dur="500"/>
                                        <p:tgtEl>
                                          <p:spTgt spid="4">
                                            <p:graphicEl>
                                              <a:dgm id="{F947AC8E-82F4-4E6B-BA3F-D621CDE30E0E}"/>
                                            </p:graphicEl>
                                          </p:spTgt>
                                        </p:tgtEl>
                                      </p:cBhvr>
                                    </p:animEffect>
                                  </p:childTnLst>
                                </p:cTn>
                              </p:par>
                            </p:childTnLst>
                          </p:cTn>
                        </p:par>
                        <p:par>
                          <p:cTn id="40" fill="hold">
                            <p:stCondLst>
                              <p:cond delay="7500"/>
                            </p:stCondLst>
                            <p:childTnLst>
                              <p:par>
                                <p:cTn id="41" presetID="53" presetClass="entr" presetSubtype="16" fill="hold" grpId="0" nodeType="afterEffect">
                                  <p:stCondLst>
                                    <p:cond delay="750"/>
                                  </p:stCondLst>
                                  <p:childTnLst>
                                    <p:set>
                                      <p:cBhvr>
                                        <p:cTn id="42" dur="1" fill="hold">
                                          <p:stCondLst>
                                            <p:cond delay="0"/>
                                          </p:stCondLst>
                                        </p:cTn>
                                        <p:tgtEl>
                                          <p:spTgt spid="4">
                                            <p:graphicEl>
                                              <a:dgm id="{D9BA849E-9AB5-4C2A-8606-17B70CCF2D4F}"/>
                                            </p:graphicEl>
                                          </p:spTgt>
                                        </p:tgtEl>
                                        <p:attrNameLst>
                                          <p:attrName>style.visibility</p:attrName>
                                        </p:attrNameLst>
                                      </p:cBhvr>
                                      <p:to>
                                        <p:strVal val="visible"/>
                                      </p:to>
                                    </p:set>
                                    <p:anim calcmode="lin" valueType="num">
                                      <p:cBhvr>
                                        <p:cTn id="43" dur="500" fill="hold"/>
                                        <p:tgtEl>
                                          <p:spTgt spid="4">
                                            <p:graphicEl>
                                              <a:dgm id="{D9BA849E-9AB5-4C2A-8606-17B70CCF2D4F}"/>
                                            </p:graphicEl>
                                          </p:spTgt>
                                        </p:tgtEl>
                                        <p:attrNameLst>
                                          <p:attrName>ppt_w</p:attrName>
                                        </p:attrNameLst>
                                      </p:cBhvr>
                                      <p:tavLst>
                                        <p:tav tm="0">
                                          <p:val>
                                            <p:fltVal val="0"/>
                                          </p:val>
                                        </p:tav>
                                        <p:tav tm="100000">
                                          <p:val>
                                            <p:strVal val="#ppt_w"/>
                                          </p:val>
                                        </p:tav>
                                      </p:tavLst>
                                    </p:anim>
                                    <p:anim calcmode="lin" valueType="num">
                                      <p:cBhvr>
                                        <p:cTn id="44" dur="500" fill="hold"/>
                                        <p:tgtEl>
                                          <p:spTgt spid="4">
                                            <p:graphicEl>
                                              <a:dgm id="{D9BA849E-9AB5-4C2A-8606-17B70CCF2D4F}"/>
                                            </p:graphicEl>
                                          </p:spTgt>
                                        </p:tgtEl>
                                        <p:attrNameLst>
                                          <p:attrName>ppt_h</p:attrName>
                                        </p:attrNameLst>
                                      </p:cBhvr>
                                      <p:tavLst>
                                        <p:tav tm="0">
                                          <p:val>
                                            <p:fltVal val="0"/>
                                          </p:val>
                                        </p:tav>
                                        <p:tav tm="100000">
                                          <p:val>
                                            <p:strVal val="#ppt_h"/>
                                          </p:val>
                                        </p:tav>
                                      </p:tavLst>
                                    </p:anim>
                                    <p:animEffect transition="in" filter="fade">
                                      <p:cBhvr>
                                        <p:cTn id="45" dur="500"/>
                                        <p:tgtEl>
                                          <p:spTgt spid="4">
                                            <p:graphicEl>
                                              <a:dgm id="{D9BA849E-9AB5-4C2A-8606-17B70CCF2D4F}"/>
                                            </p:graphicEl>
                                          </p:spTgt>
                                        </p:tgtEl>
                                      </p:cBhvr>
                                    </p:animEffect>
                                  </p:childTnLst>
                                </p:cTn>
                              </p:par>
                            </p:childTnLst>
                          </p:cTn>
                        </p:par>
                        <p:par>
                          <p:cTn id="46" fill="hold">
                            <p:stCondLst>
                              <p:cond delay="8750"/>
                            </p:stCondLst>
                            <p:childTnLst>
                              <p:par>
                                <p:cTn id="47" presetID="53" presetClass="entr" presetSubtype="16" fill="hold" grpId="0" nodeType="afterEffect">
                                  <p:stCondLst>
                                    <p:cond delay="750"/>
                                  </p:stCondLst>
                                  <p:childTnLst>
                                    <p:set>
                                      <p:cBhvr>
                                        <p:cTn id="48" dur="1" fill="hold">
                                          <p:stCondLst>
                                            <p:cond delay="0"/>
                                          </p:stCondLst>
                                        </p:cTn>
                                        <p:tgtEl>
                                          <p:spTgt spid="4">
                                            <p:graphicEl>
                                              <a:dgm id="{972CFB22-7D40-481C-81E7-EB7053C3147E}"/>
                                            </p:graphicEl>
                                          </p:spTgt>
                                        </p:tgtEl>
                                        <p:attrNameLst>
                                          <p:attrName>style.visibility</p:attrName>
                                        </p:attrNameLst>
                                      </p:cBhvr>
                                      <p:to>
                                        <p:strVal val="visible"/>
                                      </p:to>
                                    </p:set>
                                    <p:anim calcmode="lin" valueType="num">
                                      <p:cBhvr>
                                        <p:cTn id="49" dur="500" fill="hold"/>
                                        <p:tgtEl>
                                          <p:spTgt spid="4">
                                            <p:graphicEl>
                                              <a:dgm id="{972CFB22-7D40-481C-81E7-EB7053C3147E}"/>
                                            </p:graphicEl>
                                          </p:spTgt>
                                        </p:tgtEl>
                                        <p:attrNameLst>
                                          <p:attrName>ppt_w</p:attrName>
                                        </p:attrNameLst>
                                      </p:cBhvr>
                                      <p:tavLst>
                                        <p:tav tm="0">
                                          <p:val>
                                            <p:fltVal val="0"/>
                                          </p:val>
                                        </p:tav>
                                        <p:tav tm="100000">
                                          <p:val>
                                            <p:strVal val="#ppt_w"/>
                                          </p:val>
                                        </p:tav>
                                      </p:tavLst>
                                    </p:anim>
                                    <p:anim calcmode="lin" valueType="num">
                                      <p:cBhvr>
                                        <p:cTn id="50" dur="500" fill="hold"/>
                                        <p:tgtEl>
                                          <p:spTgt spid="4">
                                            <p:graphicEl>
                                              <a:dgm id="{972CFB22-7D40-481C-81E7-EB7053C3147E}"/>
                                            </p:graphicEl>
                                          </p:spTgt>
                                        </p:tgtEl>
                                        <p:attrNameLst>
                                          <p:attrName>ppt_h</p:attrName>
                                        </p:attrNameLst>
                                      </p:cBhvr>
                                      <p:tavLst>
                                        <p:tav tm="0">
                                          <p:val>
                                            <p:fltVal val="0"/>
                                          </p:val>
                                        </p:tav>
                                        <p:tav tm="100000">
                                          <p:val>
                                            <p:strVal val="#ppt_h"/>
                                          </p:val>
                                        </p:tav>
                                      </p:tavLst>
                                    </p:anim>
                                    <p:animEffect transition="in" filter="fade">
                                      <p:cBhvr>
                                        <p:cTn id="51" dur="500"/>
                                        <p:tgtEl>
                                          <p:spTgt spid="4">
                                            <p:graphicEl>
                                              <a:dgm id="{972CFB22-7D40-481C-81E7-EB7053C3147E}"/>
                                            </p:graphicEl>
                                          </p:spTgt>
                                        </p:tgtEl>
                                      </p:cBhvr>
                                    </p:animEffect>
                                  </p:childTnLst>
                                </p:cTn>
                              </p:par>
                            </p:childTnLst>
                          </p:cTn>
                        </p:par>
                        <p:par>
                          <p:cTn id="52" fill="hold">
                            <p:stCondLst>
                              <p:cond delay="10000"/>
                            </p:stCondLst>
                            <p:childTnLst>
                              <p:par>
                                <p:cTn id="53" presetID="53" presetClass="entr" presetSubtype="16" fill="hold" grpId="0" nodeType="afterEffect">
                                  <p:stCondLst>
                                    <p:cond delay="750"/>
                                  </p:stCondLst>
                                  <p:childTnLst>
                                    <p:set>
                                      <p:cBhvr>
                                        <p:cTn id="54" dur="1" fill="hold">
                                          <p:stCondLst>
                                            <p:cond delay="0"/>
                                          </p:stCondLst>
                                        </p:cTn>
                                        <p:tgtEl>
                                          <p:spTgt spid="4">
                                            <p:graphicEl>
                                              <a:dgm id="{D7272B07-7DF8-4649-A2A3-E383634E58C4}"/>
                                            </p:graphicEl>
                                          </p:spTgt>
                                        </p:tgtEl>
                                        <p:attrNameLst>
                                          <p:attrName>style.visibility</p:attrName>
                                        </p:attrNameLst>
                                      </p:cBhvr>
                                      <p:to>
                                        <p:strVal val="visible"/>
                                      </p:to>
                                    </p:set>
                                    <p:anim calcmode="lin" valueType="num">
                                      <p:cBhvr>
                                        <p:cTn id="55" dur="500" fill="hold"/>
                                        <p:tgtEl>
                                          <p:spTgt spid="4">
                                            <p:graphicEl>
                                              <a:dgm id="{D7272B07-7DF8-4649-A2A3-E383634E58C4}"/>
                                            </p:graphicEl>
                                          </p:spTgt>
                                        </p:tgtEl>
                                        <p:attrNameLst>
                                          <p:attrName>ppt_w</p:attrName>
                                        </p:attrNameLst>
                                      </p:cBhvr>
                                      <p:tavLst>
                                        <p:tav tm="0">
                                          <p:val>
                                            <p:fltVal val="0"/>
                                          </p:val>
                                        </p:tav>
                                        <p:tav tm="100000">
                                          <p:val>
                                            <p:strVal val="#ppt_w"/>
                                          </p:val>
                                        </p:tav>
                                      </p:tavLst>
                                    </p:anim>
                                    <p:anim calcmode="lin" valueType="num">
                                      <p:cBhvr>
                                        <p:cTn id="56" dur="500" fill="hold"/>
                                        <p:tgtEl>
                                          <p:spTgt spid="4">
                                            <p:graphicEl>
                                              <a:dgm id="{D7272B07-7DF8-4649-A2A3-E383634E58C4}"/>
                                            </p:graphicEl>
                                          </p:spTgt>
                                        </p:tgtEl>
                                        <p:attrNameLst>
                                          <p:attrName>ppt_h</p:attrName>
                                        </p:attrNameLst>
                                      </p:cBhvr>
                                      <p:tavLst>
                                        <p:tav tm="0">
                                          <p:val>
                                            <p:fltVal val="0"/>
                                          </p:val>
                                        </p:tav>
                                        <p:tav tm="100000">
                                          <p:val>
                                            <p:strVal val="#ppt_h"/>
                                          </p:val>
                                        </p:tav>
                                      </p:tavLst>
                                    </p:anim>
                                    <p:animEffect transition="in" filter="fade">
                                      <p:cBhvr>
                                        <p:cTn id="57" dur="500"/>
                                        <p:tgtEl>
                                          <p:spTgt spid="4">
                                            <p:graphicEl>
                                              <a:dgm id="{D7272B07-7DF8-4649-A2A3-E383634E58C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412776"/>
            <a:ext cx="8229600" cy="5141168"/>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s-ES" dirty="0"/>
              <a:t>B) </a:t>
            </a:r>
            <a:r>
              <a:rPr lang="es-ES" b="1" u="sng" dirty="0"/>
              <a:t>DESPLAZAMIENTO</a:t>
            </a:r>
            <a:r>
              <a:rPr lang="es-ES" dirty="0"/>
              <a:t>: Cambio de centro de trabajo temporal. Se entiende como tal cuando no supera el año en un periodo de 3.</a:t>
            </a:r>
          </a:p>
          <a:p>
            <a:r>
              <a:rPr lang="es-ES" sz="2800" dirty="0"/>
              <a:t>Preaviso mínimo de </a:t>
            </a:r>
            <a:r>
              <a:rPr lang="es-ES" sz="2800" b="1" dirty="0"/>
              <a:t>5 días LABORABLES </a:t>
            </a:r>
            <a:r>
              <a:rPr lang="es-ES" sz="2800" dirty="0"/>
              <a:t>cuando el desplazamiento es superior a 3 meses.</a:t>
            </a:r>
          </a:p>
          <a:p>
            <a:pPr marL="0" indent="0">
              <a:buNone/>
            </a:pPr>
            <a:endParaRPr lang="es-ES" dirty="0"/>
          </a:p>
          <a:p>
            <a:pPr marL="0" indent="0">
              <a:buNone/>
            </a:pPr>
            <a:endParaRPr lang="es-ES" dirty="0"/>
          </a:p>
        </p:txBody>
      </p:sp>
      <p:graphicFrame>
        <p:nvGraphicFramePr>
          <p:cNvPr id="5" name="4 Diagrama"/>
          <p:cNvGraphicFramePr/>
          <p:nvPr>
            <p:extLst>
              <p:ext uri="{D42A27DB-BD31-4B8C-83A1-F6EECF244321}">
                <p14:modId xmlns:p14="http://schemas.microsoft.com/office/powerpoint/2010/main" val="54238712"/>
              </p:ext>
            </p:extLst>
          </p:nvPr>
        </p:nvGraphicFramePr>
        <p:xfrm>
          <a:off x="477888" y="3889648"/>
          <a:ext cx="8208912"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1 Título"/>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2. Movilidad geográfica</a:t>
            </a:r>
          </a:p>
        </p:txBody>
      </p:sp>
    </p:spTree>
    <p:extLst>
      <p:ext uri="{BB962C8B-B14F-4D97-AF65-F5344CB8AC3E}">
        <p14:creationId xmlns:p14="http://schemas.microsoft.com/office/powerpoint/2010/main" val="4036237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indent="0">
              <a:buNone/>
            </a:pPr>
            <a:r>
              <a:rPr lang="es-ES" dirty="0"/>
              <a:t>Por razones organizativas, a María, Esther y Fran, les han comunicado que les van a mover a otro Centro Comercial de la misma cadena. En concreto, a María a un Centro que está a 10 Km del actual, a Esther y Fran a otro de nueva apertura que está en otra provincia a 300 Km del actual. El cambio va a ser por tiempo indefinido para María y Esther, pero Fran va a estar sólo 6 meses fuera. Han sido informados con 10 días de antelación.</a:t>
            </a:r>
          </a:p>
          <a:p>
            <a:pPr marL="0" indent="0">
              <a:buNone/>
            </a:pPr>
            <a:r>
              <a:rPr lang="es-ES" dirty="0"/>
              <a:t>¿De qué tipo de Movilidad se trata para cada caso?</a:t>
            </a:r>
          </a:p>
          <a:p>
            <a:pPr marL="0" indent="0">
              <a:buNone/>
            </a:pPr>
            <a:r>
              <a:rPr lang="es-ES" dirty="0"/>
              <a:t>¿ Se ha preavisado con suficiente antelación?</a:t>
            </a:r>
          </a:p>
          <a:p>
            <a:pPr marL="0" indent="0">
              <a:buNone/>
            </a:pPr>
            <a:r>
              <a:rPr lang="es-ES" dirty="0"/>
              <a:t>¿ Qué opciones tiene cada trabajador/a?</a:t>
            </a:r>
          </a:p>
        </p:txBody>
      </p:sp>
      <p:sp>
        <p:nvSpPr>
          <p:cNvPr id="3" name="Título 2"/>
          <p:cNvSpPr>
            <a:spLocks noGrp="1"/>
          </p:cNvSpPr>
          <p:nvPr>
            <p:ph type="title"/>
          </p:nvPr>
        </p:nvSpPr>
        <p:spPr/>
        <p:txBody>
          <a:bodyPr/>
          <a:lstStyle/>
          <a:p>
            <a:endParaRPr lang="es-ES" dirty="0"/>
          </a:p>
        </p:txBody>
      </p:sp>
      <p:sp>
        <p:nvSpPr>
          <p:cNvPr id="5" name="1 Título"/>
          <p:cNvSpPr txBox="1">
            <a:spLocks/>
          </p:cNvSpPr>
          <p:nvPr/>
        </p:nvSpPr>
        <p:spPr>
          <a:xfrm>
            <a:off x="0" y="0"/>
            <a:ext cx="9144000" cy="114300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sz="3200"/>
              <a:t>MODIFICACIÓN DEL CONTRATO DE TRABAJO.</a:t>
            </a:r>
            <a:br>
              <a:rPr lang="es-ES" sz="3200"/>
            </a:br>
            <a:r>
              <a:rPr lang="es-ES" sz="3200"/>
              <a:t>2. Movilidad geográfica</a:t>
            </a:r>
            <a:endParaRPr lang="es-ES" sz="3200" dirty="0"/>
          </a:p>
        </p:txBody>
      </p:sp>
    </p:spTree>
    <p:extLst>
      <p:ext uri="{BB962C8B-B14F-4D97-AF65-F5344CB8AC3E}">
        <p14:creationId xmlns:p14="http://schemas.microsoft.com/office/powerpoint/2010/main" val="3118622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4784"/>
            <a:ext cx="8229600" cy="499715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es-ES" b="1" u="sng" dirty="0"/>
              <a:t>INTRODUCCIÓN</a:t>
            </a:r>
            <a:r>
              <a:rPr lang="es-ES" dirty="0"/>
              <a:t>:</a:t>
            </a:r>
          </a:p>
          <a:p>
            <a:pPr marL="0" indent="0">
              <a:buNone/>
            </a:pPr>
            <a:r>
              <a:rPr lang="es-ES" dirty="0"/>
              <a:t>Juana trabaja en una cafetería de 13 a 17h. El dueño de la cafetería le comunica que la necesita por las tardes, por lo que su nuevo horario será de 17 a 21h.</a:t>
            </a:r>
          </a:p>
          <a:p>
            <a:pPr marL="514350" indent="-514350">
              <a:buFont typeface="+mj-lt"/>
              <a:buAutoNum type="arabicPeriod"/>
            </a:pPr>
            <a:r>
              <a:rPr lang="es-ES" dirty="0"/>
              <a:t>¿Podría realizar la empresa esta modificación unilateralmente?</a:t>
            </a:r>
          </a:p>
          <a:p>
            <a:pPr marL="514350" indent="-514350">
              <a:buFont typeface="+mj-lt"/>
              <a:buAutoNum type="arabicPeriod"/>
            </a:pPr>
            <a:r>
              <a:rPr lang="es-ES" dirty="0"/>
              <a:t>¿Valdría con alegar que tiene una necesidad organizativa?</a:t>
            </a:r>
          </a:p>
          <a:p>
            <a:pPr marL="514350" indent="-514350">
              <a:buFont typeface="+mj-lt"/>
              <a:buAutoNum type="arabicPeriod"/>
            </a:pPr>
            <a:r>
              <a:rPr lang="es-ES" dirty="0"/>
              <a:t>¿Tiene que aceptar obligatoriamente la trabajadora dicho cambio? </a:t>
            </a:r>
          </a:p>
        </p:txBody>
      </p:sp>
      <p:sp>
        <p:nvSpPr>
          <p:cNvPr id="5" name="1 Título"/>
          <p:cNvSpPr>
            <a:spLocks noGrp="1"/>
          </p:cNvSpPr>
          <p:nvPr>
            <p:ph type="title"/>
          </p:nvPr>
        </p:nvSpPr>
        <p:spPr>
          <a:xfrm>
            <a:off x="-4346" y="2076"/>
            <a:ext cx="9148346"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2700" dirty="0"/>
              <a:t>3. Modificación sustancial de las condiciones de trabajo.</a:t>
            </a:r>
          </a:p>
        </p:txBody>
      </p:sp>
    </p:spTree>
    <p:extLst>
      <p:ext uri="{BB962C8B-B14F-4D97-AF65-F5344CB8AC3E}">
        <p14:creationId xmlns:p14="http://schemas.microsoft.com/office/powerpoint/2010/main" val="3062822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340"/>
            <a:ext cx="9144000" cy="696036"/>
          </a:xfr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r>
              <a:rPr lang="es-ES_tradnl" sz="3200" dirty="0">
                <a:solidFill>
                  <a:schemeClr val="dk1"/>
                </a:solidFill>
                <a:latin typeface="+mn-lt"/>
                <a:ea typeface="+mn-ea"/>
                <a:cs typeface="+mn-cs"/>
              </a:rPr>
              <a:t>CONTENIDOS</a:t>
            </a:r>
            <a:endParaRPr lang="es-ES" sz="3200" dirty="0">
              <a:solidFill>
                <a:schemeClr val="dk1"/>
              </a:solidFill>
              <a:latin typeface="+mn-lt"/>
              <a:ea typeface="+mn-ea"/>
              <a:cs typeface="+mn-cs"/>
            </a:endParaRPr>
          </a:p>
        </p:txBody>
      </p:sp>
      <p:sp>
        <p:nvSpPr>
          <p:cNvPr id="5" name="4 Rectángulo">
            <a:hlinkClick r:id="rId2" action="ppaction://hlinksldjump" tooltip="click punto 1"/>
          </p:cNvPr>
          <p:cNvSpPr/>
          <p:nvPr/>
        </p:nvSpPr>
        <p:spPr>
          <a:xfrm>
            <a:off x="631986" y="1844824"/>
            <a:ext cx="7880027" cy="207441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514350" lvl="0" indent="-514350">
              <a:spcBef>
                <a:spcPct val="20000"/>
              </a:spcBef>
              <a:buFont typeface="Arial" pitchFamily="34" charset="0"/>
              <a:buAutoNum type="arabicPeriod"/>
            </a:pPr>
            <a:r>
              <a:rPr lang="es-ES_tradnl" sz="2800" b="1" dirty="0">
                <a:solidFill>
                  <a:prstClr val="black"/>
                </a:solidFill>
              </a:rPr>
              <a:t>Modificación del contrato.</a:t>
            </a:r>
          </a:p>
          <a:p>
            <a:pPr marL="514350" indent="-514350">
              <a:spcBef>
                <a:spcPct val="20000"/>
              </a:spcBef>
              <a:buFont typeface="Arial" pitchFamily="34" charset="0"/>
              <a:buAutoNum type="arabicPeriod"/>
            </a:pPr>
            <a:r>
              <a:rPr lang="es-ES_tradnl" sz="2800" b="1" dirty="0">
                <a:solidFill>
                  <a:prstClr val="black"/>
                </a:solidFill>
              </a:rPr>
              <a:t>La suspensión del contrato.</a:t>
            </a:r>
          </a:p>
          <a:p>
            <a:pPr marL="514350" indent="-514350">
              <a:spcBef>
                <a:spcPct val="20000"/>
              </a:spcBef>
              <a:buFont typeface="Arial" pitchFamily="34" charset="0"/>
              <a:buAutoNum type="arabicPeriod"/>
            </a:pPr>
            <a:r>
              <a:rPr lang="es-ES_tradnl" sz="2800" b="1" dirty="0">
                <a:solidFill>
                  <a:prstClr val="black"/>
                </a:solidFill>
              </a:rPr>
              <a:t>La extinción del contrato.</a:t>
            </a:r>
          </a:p>
          <a:p>
            <a:pPr marL="514350" indent="-514350">
              <a:spcBef>
                <a:spcPct val="20000"/>
              </a:spcBef>
              <a:buFont typeface="Arial" pitchFamily="34" charset="0"/>
              <a:buAutoNum type="arabicPeriod"/>
            </a:pPr>
            <a:r>
              <a:rPr lang="es-ES_tradnl" sz="2800" b="1" dirty="0">
                <a:solidFill>
                  <a:prstClr val="black"/>
                </a:solidFill>
              </a:rPr>
              <a:t>El finiquito.</a:t>
            </a:r>
          </a:p>
        </p:txBody>
      </p:sp>
    </p:spTree>
    <p:extLst>
      <p:ext uri="{BB962C8B-B14F-4D97-AF65-F5344CB8AC3E}">
        <p14:creationId xmlns:p14="http://schemas.microsoft.com/office/powerpoint/2010/main" val="78934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46" y="2076"/>
            <a:ext cx="9148346"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2700" dirty="0"/>
              <a:t>3. Modificación sustancial de las condiciones de trabajo.</a:t>
            </a:r>
          </a:p>
        </p:txBody>
      </p:sp>
      <p:sp>
        <p:nvSpPr>
          <p:cNvPr id="3" name="2 Marcador de contenido"/>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Autofit/>
          </a:bodyPr>
          <a:lstStyle/>
          <a:p>
            <a:r>
              <a:rPr lang="es-ES" sz="2400" dirty="0"/>
              <a:t>Artículo 41 ET.:</a:t>
            </a:r>
          </a:p>
          <a:p>
            <a:r>
              <a:rPr lang="es-ES" sz="2400" dirty="0"/>
              <a:t>“</a:t>
            </a:r>
            <a:r>
              <a:rPr lang="es-ES" sz="2400" i="1" dirty="0"/>
              <a:t>La dirección de la empresa podrá acordar modificaciones sustanciales de las condiciones de trabajo cuando existan probadas razones </a:t>
            </a:r>
            <a:r>
              <a:rPr lang="es-ES" sz="2400" b="1" i="1" dirty="0"/>
              <a:t>económicas, técnicas, organizativas o de producción</a:t>
            </a:r>
            <a:r>
              <a:rPr lang="es-ES" sz="2400" i="1" dirty="0"/>
              <a:t>. Se considerarán tales las que estén relacionadas con la competitividad, productividad u organización técnica o del trabajo en la empresa</a:t>
            </a:r>
            <a:r>
              <a:rPr lang="es-ES" sz="2400" dirty="0"/>
              <a:t>”.</a:t>
            </a:r>
          </a:p>
          <a:p>
            <a:r>
              <a:rPr lang="es-ES" sz="2400" dirty="0"/>
              <a:t>“</a:t>
            </a:r>
            <a:r>
              <a:rPr lang="es-ES" sz="2400" i="1" dirty="0"/>
              <a:t>Podrán afectar a las condiciones reconocidas a los trabajadores en el contrato de trabajo, en acuerdos o pactos colectivos o disfrutadas por estos en virtud de una decisión unilateral del empresario de efectos colectivos</a:t>
            </a:r>
            <a:r>
              <a:rPr lang="es-ES" sz="2400" dirty="0"/>
              <a:t>”.</a:t>
            </a:r>
          </a:p>
        </p:txBody>
      </p:sp>
    </p:spTree>
    <p:extLst>
      <p:ext uri="{BB962C8B-B14F-4D97-AF65-F5344CB8AC3E}">
        <p14:creationId xmlns:p14="http://schemas.microsoft.com/office/powerpoint/2010/main" val="3601768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50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1000" fill="hold"/>
                                        <p:tgtEl>
                                          <p:spTgt spid="3">
                                            <p:bg/>
                                          </p:spTgt>
                                        </p:tgtEl>
                                        <p:attrNameLst>
                                          <p:attrName>ppt_w</p:attrName>
                                        </p:attrNameLst>
                                      </p:cBhvr>
                                      <p:tavLst>
                                        <p:tav tm="0">
                                          <p:val>
                                            <p:fltVal val="0"/>
                                          </p:val>
                                        </p:tav>
                                        <p:tav tm="100000">
                                          <p:val>
                                            <p:strVal val="#ppt_w"/>
                                          </p:val>
                                        </p:tav>
                                      </p:tavLst>
                                    </p:anim>
                                    <p:anim calcmode="lin" valueType="num">
                                      <p:cBhvr>
                                        <p:cTn id="8" dur="1000" fill="hold"/>
                                        <p:tgtEl>
                                          <p:spTgt spid="3">
                                            <p:bg/>
                                          </p:spTgt>
                                        </p:tgtEl>
                                        <p:attrNameLst>
                                          <p:attrName>ppt_h</p:attrName>
                                        </p:attrNameLst>
                                      </p:cBhvr>
                                      <p:tavLst>
                                        <p:tav tm="0">
                                          <p:val>
                                            <p:fltVal val="0"/>
                                          </p:val>
                                        </p:tav>
                                        <p:tav tm="100000">
                                          <p:val>
                                            <p:strVal val="#ppt_h"/>
                                          </p:val>
                                        </p:tav>
                                      </p:tavLst>
                                    </p:anim>
                                    <p:anim calcmode="lin" valueType="num">
                                      <p:cBhvr>
                                        <p:cTn id="9" dur="1000" fill="hold"/>
                                        <p:tgtEl>
                                          <p:spTgt spid="3">
                                            <p:bg/>
                                          </p:spTgt>
                                        </p:tgtEl>
                                        <p:attrNameLst>
                                          <p:attrName>style.rotation</p:attrName>
                                        </p:attrNameLst>
                                      </p:cBhvr>
                                      <p:tavLst>
                                        <p:tav tm="0">
                                          <p:val>
                                            <p:fltVal val="90"/>
                                          </p:val>
                                        </p:tav>
                                        <p:tav tm="100000">
                                          <p:val>
                                            <p:fltVal val="0"/>
                                          </p:val>
                                        </p:tav>
                                      </p:tavLst>
                                    </p:anim>
                                    <p:animEffect transition="in" filter="fade">
                                      <p:cBhvr>
                                        <p:cTn id="10" dur="1000"/>
                                        <p:tgtEl>
                                          <p:spTgt spid="3">
                                            <p:bg/>
                                          </p:spTgt>
                                        </p:tgtEl>
                                      </p:cBhvr>
                                    </p:animEffect>
                                  </p:childTnLst>
                                </p:cTn>
                              </p:par>
                            </p:childTnLst>
                          </p:cTn>
                        </p:par>
                        <p:par>
                          <p:cTn id="11" fill="hold">
                            <p:stCondLst>
                              <p:cond delay="1500"/>
                            </p:stCondLst>
                            <p:childTnLst>
                              <p:par>
                                <p:cTn id="12" presetID="31" presetClass="entr" presetSubtype="0"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4500"/>
                            </p:stCondLst>
                            <p:childTnLst>
                              <p:par>
                                <p:cTn id="26" presetID="31" presetClass="entr" presetSubtype="0" fill="hold" grpId="0" nodeType="afterEffect">
                                  <p:stCondLst>
                                    <p:cond delay="50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ext uri="{D42A27DB-BD31-4B8C-83A1-F6EECF244321}">
                <p14:modId xmlns:p14="http://schemas.microsoft.com/office/powerpoint/2010/main" val="3044813391"/>
              </p:ext>
            </p:extLst>
          </p:nvPr>
        </p:nvGraphicFramePr>
        <p:xfrm>
          <a:off x="-4346" y="764704"/>
          <a:ext cx="9148346" cy="6091220"/>
        </p:xfrm>
        <a:graphic>
          <a:graphicData uri="http://schemas.openxmlformats.org/drawingml/2006/table">
            <a:tbl>
              <a:tblPr firstRow="1" bandRow="1">
                <a:tableStyleId>{21E4AEA4-8DFA-4A89-87EB-49C32662AFE0}</a:tableStyleId>
              </a:tblPr>
              <a:tblGrid>
                <a:gridCol w="2704138">
                  <a:extLst>
                    <a:ext uri="{9D8B030D-6E8A-4147-A177-3AD203B41FA5}">
                      <a16:colId xmlns:a16="http://schemas.microsoft.com/office/drawing/2014/main" val="20000"/>
                    </a:ext>
                  </a:extLst>
                </a:gridCol>
                <a:gridCol w="6444208">
                  <a:extLst>
                    <a:ext uri="{9D8B030D-6E8A-4147-A177-3AD203B41FA5}">
                      <a16:colId xmlns:a16="http://schemas.microsoft.com/office/drawing/2014/main" val="20001"/>
                    </a:ext>
                  </a:extLst>
                </a:gridCol>
              </a:tblGrid>
              <a:tr h="456842">
                <a:tc gridSpan="2">
                  <a:txBody>
                    <a:bodyPr/>
                    <a:lstStyle/>
                    <a:p>
                      <a:pPr algn="ctr"/>
                      <a:r>
                        <a:rPr lang="es-ES" dirty="0"/>
                        <a:t>MATERIAS MODIFICABLES</a:t>
                      </a:r>
                    </a:p>
                  </a:txBody>
                  <a:tcPr anchor="ctr"/>
                </a:tc>
                <a:tc hMerge="1">
                  <a:txBody>
                    <a:bodyPr/>
                    <a:lstStyle/>
                    <a:p>
                      <a:endParaRPr lang="es-ES" dirty="0"/>
                    </a:p>
                  </a:txBody>
                  <a:tcPr/>
                </a:tc>
                <a:extLst>
                  <a:ext uri="{0D108BD9-81ED-4DB2-BD59-A6C34878D82A}">
                    <a16:rowId xmlns:a16="http://schemas.microsoft.com/office/drawing/2014/main" val="10000"/>
                  </a:ext>
                </a:extLst>
              </a:tr>
              <a:tr h="856578">
                <a:tc>
                  <a:txBody>
                    <a:bodyPr/>
                    <a:lstStyle/>
                    <a:p>
                      <a:r>
                        <a:rPr lang="es-ES" sz="1500" b="1" dirty="0"/>
                        <a:t>a) Jornada de trabajo</a:t>
                      </a:r>
                    </a:p>
                  </a:txBody>
                  <a:tcPr anchor="ctr"/>
                </a:tc>
                <a:tc>
                  <a:txBody>
                    <a:bodyPr/>
                    <a:lstStyle/>
                    <a:p>
                      <a:r>
                        <a:rPr lang="es-ES" sz="1400" dirty="0"/>
                        <a:t>Paso de partida a continuada o viceversa, reducción o incremento de la jornada y distribución de la jornada que exceda del 10%., etc.</a:t>
                      </a:r>
                    </a:p>
                  </a:txBody>
                  <a:tcPr anchor="ctr"/>
                </a:tc>
                <a:extLst>
                  <a:ext uri="{0D108BD9-81ED-4DB2-BD59-A6C34878D82A}">
                    <a16:rowId xmlns:a16="http://schemas.microsoft.com/office/drawing/2014/main" val="10001"/>
                  </a:ext>
                </a:extLst>
              </a:tr>
              <a:tr h="609123">
                <a:tc>
                  <a:txBody>
                    <a:bodyPr/>
                    <a:lstStyle/>
                    <a:p>
                      <a:r>
                        <a:rPr lang="es-ES" sz="1500" b="1" dirty="0"/>
                        <a:t>b) Horario y distribución del tiempo de trabajo.</a:t>
                      </a:r>
                    </a:p>
                  </a:txBody>
                  <a:tcPr anchor="ctr"/>
                </a:tc>
                <a:tc>
                  <a:txBody>
                    <a:bodyPr/>
                    <a:lstStyle/>
                    <a:p>
                      <a:r>
                        <a:rPr lang="es-ES" sz="1400" kern="1200" dirty="0">
                          <a:solidFill>
                            <a:schemeClr val="dk1"/>
                          </a:solidFill>
                          <a:latin typeface="+mn-lt"/>
                          <a:ea typeface="+mn-ea"/>
                          <a:cs typeface="+mn-cs"/>
                        </a:rPr>
                        <a:t>Comprende lo relativo a las distintas modalidades de horario (fijo, flexible, variable, etc.) y la fijación o variación de las horas de entrada y salida del trabajo</a:t>
                      </a:r>
                    </a:p>
                  </a:txBody>
                  <a:tcPr anchor="ctr"/>
                </a:tc>
                <a:extLst>
                  <a:ext uri="{0D108BD9-81ED-4DB2-BD59-A6C34878D82A}">
                    <a16:rowId xmlns:a16="http://schemas.microsoft.com/office/drawing/2014/main" val="10002"/>
                  </a:ext>
                </a:extLst>
              </a:tr>
              <a:tr h="1104032">
                <a:tc>
                  <a:txBody>
                    <a:bodyPr/>
                    <a:lstStyle/>
                    <a:p>
                      <a:r>
                        <a:rPr lang="es-ES" sz="1500" b="1" dirty="0"/>
                        <a:t>c) Régimen de trabajo a turnos.</a:t>
                      </a:r>
                    </a:p>
                  </a:txBody>
                  <a:tcPr anchor="ctr"/>
                </a:tc>
                <a:tc>
                  <a:txBody>
                    <a:bodyPr/>
                    <a:lstStyle/>
                    <a:p>
                      <a:r>
                        <a:rPr lang="es-ES" sz="1400" kern="1200" dirty="0">
                          <a:solidFill>
                            <a:schemeClr val="dk1"/>
                          </a:solidFill>
                          <a:latin typeface="+mn-lt"/>
                          <a:ea typeface="+mn-ea"/>
                          <a:cs typeface="+mn-cs"/>
                        </a:rPr>
                        <a:t>Puede consistir en la implantación, supresión o alteración del sistema de turnos de trabajo.</a:t>
                      </a:r>
                    </a:p>
                  </a:txBody>
                  <a:tcPr anchor="ctr"/>
                </a:tc>
                <a:extLst>
                  <a:ext uri="{0D108BD9-81ED-4DB2-BD59-A6C34878D82A}">
                    <a16:rowId xmlns:a16="http://schemas.microsoft.com/office/drawing/2014/main" val="10003"/>
                  </a:ext>
                </a:extLst>
              </a:tr>
              <a:tr h="1351489">
                <a:tc>
                  <a:txBody>
                    <a:bodyPr/>
                    <a:lstStyle/>
                    <a:p>
                      <a:r>
                        <a:rPr lang="es-ES" sz="1500" b="1" dirty="0"/>
                        <a:t>d) Sistema de remuneración y cuantía salarial.</a:t>
                      </a:r>
                    </a:p>
                  </a:txBody>
                  <a:tcPr anchor="ctr"/>
                </a:tc>
                <a:tc>
                  <a:txBody>
                    <a:bodyPr/>
                    <a:lstStyle/>
                    <a:p>
                      <a:r>
                        <a:rPr lang="es-ES" sz="1400" kern="1200" dirty="0">
                          <a:solidFill>
                            <a:schemeClr val="dk1"/>
                          </a:solidFill>
                          <a:latin typeface="+mn-lt"/>
                          <a:ea typeface="+mn-ea"/>
                          <a:cs typeface="+mn-cs"/>
                        </a:rPr>
                        <a:t>Se refiere a los métodos o procedimientos de fijación del salario , tanto en su modalidad como en su cuantía: salario a tiempo (jornal diario, salario semanal, mensual, etc.), salario a rendimiento (salario a destajo, comisión, etc.), y salarios mixtos (parte fija por unidad de tiempo y parte variable por rendimiento, como primas, incentivos o comisiones). </a:t>
                      </a:r>
                      <a:r>
                        <a:rPr lang="es-ES" sz="1400" b="1" kern="1200" dirty="0">
                          <a:solidFill>
                            <a:schemeClr val="dk1"/>
                          </a:solidFill>
                          <a:latin typeface="+mn-lt"/>
                          <a:ea typeface="+mn-ea"/>
                          <a:cs typeface="+mn-cs"/>
                        </a:rPr>
                        <a:t>La</a:t>
                      </a:r>
                      <a:r>
                        <a:rPr lang="es-ES" sz="1400" b="1" kern="1200" baseline="0" dirty="0">
                          <a:solidFill>
                            <a:schemeClr val="dk1"/>
                          </a:solidFill>
                          <a:latin typeface="+mn-lt"/>
                          <a:ea typeface="+mn-ea"/>
                          <a:cs typeface="+mn-cs"/>
                        </a:rPr>
                        <a:t> cuantía por compensación y absorción.</a:t>
                      </a:r>
                      <a:endParaRPr lang="es-ES" sz="1400" b="1"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856578">
                <a:tc>
                  <a:txBody>
                    <a:bodyPr/>
                    <a:lstStyle/>
                    <a:p>
                      <a:r>
                        <a:rPr lang="es-ES" sz="1500" b="1" dirty="0"/>
                        <a:t>e) Sistema de trabajo y rendimiento.</a:t>
                      </a:r>
                    </a:p>
                  </a:txBody>
                  <a:tcPr anchor="ctr"/>
                </a:tc>
                <a:tc>
                  <a:txBody>
                    <a:bodyPr/>
                    <a:lstStyle/>
                    <a:p>
                      <a:r>
                        <a:rPr lang="es-ES" sz="1400" kern="1200" dirty="0">
                          <a:solidFill>
                            <a:schemeClr val="dk1"/>
                          </a:solidFill>
                          <a:latin typeface="+mn-lt"/>
                          <a:ea typeface="+mn-ea"/>
                          <a:cs typeface="+mn-cs"/>
                        </a:rPr>
                        <a:t>Métodos de organización del trabajo y la actividad productiva, que normalmente repercuten en la medida del rendimiento y la remuneración del trabajador: sistemas de incentivos o primas al rendimiento, técnicas de medida de los tiempos de trabajo…</a:t>
                      </a:r>
                    </a:p>
                  </a:txBody>
                  <a:tcPr anchor="ctr"/>
                </a:tc>
                <a:extLst>
                  <a:ext uri="{0D108BD9-81ED-4DB2-BD59-A6C34878D82A}">
                    <a16:rowId xmlns:a16="http://schemas.microsoft.com/office/drawing/2014/main" val="10005"/>
                  </a:ext>
                </a:extLst>
              </a:tr>
              <a:tr h="856578">
                <a:tc>
                  <a:txBody>
                    <a:bodyPr/>
                    <a:lstStyle/>
                    <a:p>
                      <a:r>
                        <a:rPr lang="es-ES" sz="1500" b="1" dirty="0"/>
                        <a:t>f) Funciones, cuando excedan de los límites de la movilidad funcional.</a:t>
                      </a:r>
                    </a:p>
                  </a:txBody>
                  <a:tcPr anchor="ctr"/>
                </a:tc>
                <a:tc>
                  <a:txBody>
                    <a:bodyPr/>
                    <a:lstStyle/>
                    <a:p>
                      <a:r>
                        <a:rPr lang="es-ES" sz="1400" kern="1200" dirty="0">
                          <a:solidFill>
                            <a:schemeClr val="dk1"/>
                          </a:solidFill>
                          <a:latin typeface="+mn-lt"/>
                          <a:ea typeface="+mn-ea"/>
                          <a:cs typeface="+mn-cs"/>
                        </a:rPr>
                        <a:t>Modificaciones funcionales más allá de situaciones urgentes o imprevisibles, o con mayor duración de la prevista en esos otros preceptos legales.</a:t>
                      </a:r>
                    </a:p>
                  </a:txBody>
                  <a:tcPr anchor="ctr"/>
                </a:tc>
                <a:extLst>
                  <a:ext uri="{0D108BD9-81ED-4DB2-BD59-A6C34878D82A}">
                    <a16:rowId xmlns:a16="http://schemas.microsoft.com/office/drawing/2014/main" val="10006"/>
                  </a:ext>
                </a:extLst>
              </a:tr>
            </a:tbl>
          </a:graphicData>
        </a:graphic>
      </p:graphicFrame>
      <p:sp>
        <p:nvSpPr>
          <p:cNvPr id="5" name="1 Título"/>
          <p:cNvSpPr>
            <a:spLocks noGrp="1"/>
          </p:cNvSpPr>
          <p:nvPr>
            <p:ph type="title"/>
          </p:nvPr>
        </p:nvSpPr>
        <p:spPr>
          <a:xfrm>
            <a:off x="-4346" y="2076"/>
            <a:ext cx="9148346" cy="762628"/>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2700" dirty="0"/>
              <a:t>3. Modificación sustancial de las condiciones de trabajo.</a:t>
            </a:r>
          </a:p>
        </p:txBody>
      </p:sp>
    </p:spTree>
    <p:extLst>
      <p:ext uri="{BB962C8B-B14F-4D97-AF65-F5344CB8AC3E}">
        <p14:creationId xmlns:p14="http://schemas.microsoft.com/office/powerpoint/2010/main" val="22582953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s-ES" b="1" u="sng" dirty="0"/>
              <a:t>Individual</a:t>
            </a:r>
            <a:r>
              <a:rPr lang="es-ES" dirty="0"/>
              <a:t>: Se notifica al trabajador con una antelación de 15 días a la fecha de efectividad.</a:t>
            </a:r>
          </a:p>
          <a:p>
            <a:r>
              <a:rPr lang="es-ES" b="1" u="sng" dirty="0"/>
              <a:t>Colectiva</a:t>
            </a:r>
            <a:r>
              <a:rPr lang="es-ES" dirty="0"/>
              <a:t>: Se considera de carácter colectivo la modificación que, en un periodo de noventa días, afecte al menos a:</a:t>
            </a:r>
          </a:p>
          <a:p>
            <a:pPr marL="514350" indent="-514350">
              <a:buFont typeface="+mj-lt"/>
              <a:buAutoNum type="alphaLcParenR"/>
            </a:pPr>
            <a:r>
              <a:rPr lang="es-ES" dirty="0"/>
              <a:t>Diez trabajadores, en las empresas que ocupen menos de cien trabajadores.</a:t>
            </a:r>
          </a:p>
          <a:p>
            <a:pPr marL="514350" indent="-514350">
              <a:buFont typeface="+mj-lt"/>
              <a:buAutoNum type="alphaLcParenR"/>
            </a:pPr>
            <a:r>
              <a:rPr lang="es-ES" dirty="0"/>
              <a:t>El diez por ciento del número de trabajadores de la empresa en aquellas que ocupen entre cien y trescientos trabajadores.</a:t>
            </a:r>
          </a:p>
          <a:p>
            <a:pPr marL="514350" indent="-514350">
              <a:buFont typeface="+mj-lt"/>
              <a:buAutoNum type="alphaLcParenR"/>
            </a:pPr>
            <a:r>
              <a:rPr lang="es-ES" dirty="0"/>
              <a:t>Treinta trabajadores, en las empresas que ocupen más de trescientos trabajadores.</a:t>
            </a:r>
          </a:p>
        </p:txBody>
      </p:sp>
      <p:sp>
        <p:nvSpPr>
          <p:cNvPr id="5" name="1 Título"/>
          <p:cNvSpPr>
            <a:spLocks noGrp="1"/>
          </p:cNvSpPr>
          <p:nvPr>
            <p:ph type="title"/>
          </p:nvPr>
        </p:nvSpPr>
        <p:spPr>
          <a:xfrm>
            <a:off x="-4346" y="2076"/>
            <a:ext cx="9148346"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2700" dirty="0"/>
              <a:t>3. Modificación sustancial de las condiciones de trabajo.</a:t>
            </a:r>
          </a:p>
        </p:txBody>
      </p:sp>
    </p:spTree>
    <p:extLst>
      <p:ext uri="{BB962C8B-B14F-4D97-AF65-F5344CB8AC3E}">
        <p14:creationId xmlns:p14="http://schemas.microsoft.com/office/powerpoint/2010/main" val="6729187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4022560332"/>
              </p:ext>
            </p:extLst>
          </p:nvPr>
        </p:nvGraphicFramePr>
        <p:xfrm>
          <a:off x="179512" y="1484784"/>
          <a:ext cx="87849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1 Título"/>
          <p:cNvSpPr>
            <a:spLocks noGrp="1"/>
          </p:cNvSpPr>
          <p:nvPr>
            <p:ph type="title"/>
          </p:nvPr>
        </p:nvSpPr>
        <p:spPr>
          <a:xfrm>
            <a:off x="-4346" y="2076"/>
            <a:ext cx="9148346"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2700" dirty="0"/>
              <a:t>3. Modificación sustancial de las condiciones de trabajo.</a:t>
            </a:r>
          </a:p>
        </p:txBody>
      </p:sp>
    </p:spTree>
    <p:extLst>
      <p:ext uri="{BB962C8B-B14F-4D97-AF65-F5344CB8AC3E}">
        <p14:creationId xmlns:p14="http://schemas.microsoft.com/office/powerpoint/2010/main" val="19052754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5">
                                            <p:graphicEl>
                                              <a:dgm id="{E91C61B9-53AD-4491-8AEE-C7FAF2266069}"/>
                                            </p:graphicEl>
                                          </p:spTgt>
                                        </p:tgtEl>
                                        <p:attrNameLst>
                                          <p:attrName>style.visibility</p:attrName>
                                        </p:attrNameLst>
                                      </p:cBhvr>
                                      <p:to>
                                        <p:strVal val="visible"/>
                                      </p:to>
                                    </p:set>
                                    <p:animEffect transition="in" filter="randombar(horizontal)">
                                      <p:cBhvr>
                                        <p:cTn id="7" dur="1000"/>
                                        <p:tgtEl>
                                          <p:spTgt spid="5">
                                            <p:graphicEl>
                                              <a:dgm id="{E91C61B9-53AD-4491-8AEE-C7FAF2266069}"/>
                                            </p:graphicEl>
                                          </p:spTgt>
                                        </p:tgtEl>
                                      </p:cBhvr>
                                    </p:animEffect>
                                  </p:childTnLst>
                                </p:cTn>
                              </p:par>
                            </p:childTnLst>
                          </p:cTn>
                        </p:par>
                        <p:par>
                          <p:cTn id="8" fill="hold">
                            <p:stCondLst>
                              <p:cond delay="2000"/>
                            </p:stCondLst>
                            <p:childTnLst>
                              <p:par>
                                <p:cTn id="9" presetID="14" presetClass="entr" presetSubtype="10" fill="hold" grpId="0" nodeType="afterEffect">
                                  <p:stCondLst>
                                    <p:cond delay="1000"/>
                                  </p:stCondLst>
                                  <p:childTnLst>
                                    <p:set>
                                      <p:cBhvr>
                                        <p:cTn id="10" dur="1" fill="hold">
                                          <p:stCondLst>
                                            <p:cond delay="0"/>
                                          </p:stCondLst>
                                        </p:cTn>
                                        <p:tgtEl>
                                          <p:spTgt spid="5">
                                            <p:graphicEl>
                                              <a:dgm id="{7E07088F-E59E-4D9C-980F-7E2372748089}"/>
                                            </p:graphicEl>
                                          </p:spTgt>
                                        </p:tgtEl>
                                        <p:attrNameLst>
                                          <p:attrName>style.visibility</p:attrName>
                                        </p:attrNameLst>
                                      </p:cBhvr>
                                      <p:to>
                                        <p:strVal val="visible"/>
                                      </p:to>
                                    </p:set>
                                    <p:animEffect transition="in" filter="randombar(horizontal)">
                                      <p:cBhvr>
                                        <p:cTn id="11" dur="1000"/>
                                        <p:tgtEl>
                                          <p:spTgt spid="5">
                                            <p:graphicEl>
                                              <a:dgm id="{7E07088F-E59E-4D9C-980F-7E2372748089}"/>
                                            </p:graphicEl>
                                          </p:spTgt>
                                        </p:tgtEl>
                                      </p:cBhvr>
                                    </p:animEffect>
                                  </p:childTnLst>
                                </p:cTn>
                              </p:par>
                            </p:childTnLst>
                          </p:cTn>
                        </p:par>
                        <p:par>
                          <p:cTn id="12" fill="hold">
                            <p:stCondLst>
                              <p:cond delay="4000"/>
                            </p:stCondLst>
                            <p:childTnLst>
                              <p:par>
                                <p:cTn id="13" presetID="14" presetClass="entr" presetSubtype="10" fill="hold" grpId="0" nodeType="afterEffect">
                                  <p:stCondLst>
                                    <p:cond delay="1000"/>
                                  </p:stCondLst>
                                  <p:childTnLst>
                                    <p:set>
                                      <p:cBhvr>
                                        <p:cTn id="14" dur="1" fill="hold">
                                          <p:stCondLst>
                                            <p:cond delay="0"/>
                                          </p:stCondLst>
                                        </p:cTn>
                                        <p:tgtEl>
                                          <p:spTgt spid="5">
                                            <p:graphicEl>
                                              <a:dgm id="{EDD61580-B68F-47E0-A2DF-C958A6D50F24}"/>
                                            </p:graphicEl>
                                          </p:spTgt>
                                        </p:tgtEl>
                                        <p:attrNameLst>
                                          <p:attrName>style.visibility</p:attrName>
                                        </p:attrNameLst>
                                      </p:cBhvr>
                                      <p:to>
                                        <p:strVal val="visible"/>
                                      </p:to>
                                    </p:set>
                                    <p:animEffect transition="in" filter="randombar(horizontal)">
                                      <p:cBhvr>
                                        <p:cTn id="15" dur="1000"/>
                                        <p:tgtEl>
                                          <p:spTgt spid="5">
                                            <p:graphicEl>
                                              <a:dgm id="{EDD61580-B68F-47E0-A2DF-C958A6D50F24}"/>
                                            </p:graphicEl>
                                          </p:spTgt>
                                        </p:tgtEl>
                                      </p:cBhvr>
                                    </p:animEffect>
                                  </p:childTnLst>
                                </p:cTn>
                              </p:par>
                            </p:childTnLst>
                          </p:cTn>
                        </p:par>
                        <p:par>
                          <p:cTn id="16" fill="hold">
                            <p:stCondLst>
                              <p:cond delay="6000"/>
                            </p:stCondLst>
                            <p:childTnLst>
                              <p:par>
                                <p:cTn id="17" presetID="14" presetClass="entr" presetSubtype="10" fill="hold" grpId="0" nodeType="afterEffect">
                                  <p:stCondLst>
                                    <p:cond delay="1000"/>
                                  </p:stCondLst>
                                  <p:childTnLst>
                                    <p:set>
                                      <p:cBhvr>
                                        <p:cTn id="18" dur="1" fill="hold">
                                          <p:stCondLst>
                                            <p:cond delay="0"/>
                                          </p:stCondLst>
                                        </p:cTn>
                                        <p:tgtEl>
                                          <p:spTgt spid="5">
                                            <p:graphicEl>
                                              <a:dgm id="{91133E77-4143-4224-BB7F-ADCD4481E3CF}"/>
                                            </p:graphicEl>
                                          </p:spTgt>
                                        </p:tgtEl>
                                        <p:attrNameLst>
                                          <p:attrName>style.visibility</p:attrName>
                                        </p:attrNameLst>
                                      </p:cBhvr>
                                      <p:to>
                                        <p:strVal val="visible"/>
                                      </p:to>
                                    </p:set>
                                    <p:animEffect transition="in" filter="randombar(horizontal)">
                                      <p:cBhvr>
                                        <p:cTn id="19" dur="1000"/>
                                        <p:tgtEl>
                                          <p:spTgt spid="5">
                                            <p:graphicEl>
                                              <a:dgm id="{91133E77-4143-4224-BB7F-ADCD4481E3CF}"/>
                                            </p:graphicEl>
                                          </p:spTgt>
                                        </p:tgtEl>
                                      </p:cBhvr>
                                    </p:animEffect>
                                  </p:childTnLst>
                                </p:cTn>
                              </p:par>
                            </p:childTnLst>
                          </p:cTn>
                        </p:par>
                        <p:par>
                          <p:cTn id="20" fill="hold">
                            <p:stCondLst>
                              <p:cond delay="8000"/>
                            </p:stCondLst>
                            <p:childTnLst>
                              <p:par>
                                <p:cTn id="21" presetID="14" presetClass="entr" presetSubtype="10" fill="hold" grpId="0" nodeType="afterEffect">
                                  <p:stCondLst>
                                    <p:cond delay="1000"/>
                                  </p:stCondLst>
                                  <p:childTnLst>
                                    <p:set>
                                      <p:cBhvr>
                                        <p:cTn id="22" dur="1" fill="hold">
                                          <p:stCondLst>
                                            <p:cond delay="0"/>
                                          </p:stCondLst>
                                        </p:cTn>
                                        <p:tgtEl>
                                          <p:spTgt spid="5">
                                            <p:graphicEl>
                                              <a:dgm id="{72675D27-4B41-40DF-B98B-0F5E13698A3B}"/>
                                            </p:graphicEl>
                                          </p:spTgt>
                                        </p:tgtEl>
                                        <p:attrNameLst>
                                          <p:attrName>style.visibility</p:attrName>
                                        </p:attrNameLst>
                                      </p:cBhvr>
                                      <p:to>
                                        <p:strVal val="visible"/>
                                      </p:to>
                                    </p:set>
                                    <p:animEffect transition="in" filter="randombar(horizontal)">
                                      <p:cBhvr>
                                        <p:cTn id="23" dur="1000"/>
                                        <p:tgtEl>
                                          <p:spTgt spid="5">
                                            <p:graphicEl>
                                              <a:dgm id="{72675D27-4B41-40DF-B98B-0F5E13698A3B}"/>
                                            </p:graphicEl>
                                          </p:spTgt>
                                        </p:tgtEl>
                                      </p:cBhvr>
                                    </p:animEffect>
                                  </p:childTnLst>
                                </p:cTn>
                              </p:par>
                            </p:childTnLst>
                          </p:cTn>
                        </p:par>
                        <p:par>
                          <p:cTn id="24" fill="hold">
                            <p:stCondLst>
                              <p:cond delay="10000"/>
                            </p:stCondLst>
                            <p:childTnLst>
                              <p:par>
                                <p:cTn id="25" presetID="14" presetClass="entr" presetSubtype="10" fill="hold" grpId="0" nodeType="afterEffect">
                                  <p:stCondLst>
                                    <p:cond delay="1000"/>
                                  </p:stCondLst>
                                  <p:childTnLst>
                                    <p:set>
                                      <p:cBhvr>
                                        <p:cTn id="26" dur="1" fill="hold">
                                          <p:stCondLst>
                                            <p:cond delay="0"/>
                                          </p:stCondLst>
                                        </p:cTn>
                                        <p:tgtEl>
                                          <p:spTgt spid="5">
                                            <p:graphicEl>
                                              <a:dgm id="{5121EEF6-DC8F-460B-AE32-06A2A2B682CF}"/>
                                            </p:graphicEl>
                                          </p:spTgt>
                                        </p:tgtEl>
                                        <p:attrNameLst>
                                          <p:attrName>style.visibility</p:attrName>
                                        </p:attrNameLst>
                                      </p:cBhvr>
                                      <p:to>
                                        <p:strVal val="visible"/>
                                      </p:to>
                                    </p:set>
                                    <p:animEffect transition="in" filter="randombar(horizontal)">
                                      <p:cBhvr>
                                        <p:cTn id="27" dur="1000"/>
                                        <p:tgtEl>
                                          <p:spTgt spid="5">
                                            <p:graphicEl>
                                              <a:dgm id="{5121EEF6-DC8F-460B-AE32-06A2A2B682CF}"/>
                                            </p:graphicEl>
                                          </p:spTgt>
                                        </p:tgtEl>
                                      </p:cBhvr>
                                    </p:animEffect>
                                  </p:childTnLst>
                                </p:cTn>
                              </p:par>
                            </p:childTnLst>
                          </p:cTn>
                        </p:par>
                        <p:par>
                          <p:cTn id="28" fill="hold">
                            <p:stCondLst>
                              <p:cond delay="12000"/>
                            </p:stCondLst>
                            <p:childTnLst>
                              <p:par>
                                <p:cTn id="29" presetID="14" presetClass="entr" presetSubtype="10" fill="hold" grpId="0" nodeType="afterEffect">
                                  <p:stCondLst>
                                    <p:cond delay="1000"/>
                                  </p:stCondLst>
                                  <p:childTnLst>
                                    <p:set>
                                      <p:cBhvr>
                                        <p:cTn id="30" dur="1" fill="hold">
                                          <p:stCondLst>
                                            <p:cond delay="0"/>
                                          </p:stCondLst>
                                        </p:cTn>
                                        <p:tgtEl>
                                          <p:spTgt spid="5">
                                            <p:graphicEl>
                                              <a:dgm id="{ABBAE7F6-B02C-4692-B8DC-B0C5C4D0ACF7}"/>
                                            </p:graphicEl>
                                          </p:spTgt>
                                        </p:tgtEl>
                                        <p:attrNameLst>
                                          <p:attrName>style.visibility</p:attrName>
                                        </p:attrNameLst>
                                      </p:cBhvr>
                                      <p:to>
                                        <p:strVal val="visible"/>
                                      </p:to>
                                    </p:set>
                                    <p:animEffect transition="in" filter="randombar(horizontal)">
                                      <p:cBhvr>
                                        <p:cTn id="31" dur="1000"/>
                                        <p:tgtEl>
                                          <p:spTgt spid="5">
                                            <p:graphicEl>
                                              <a:dgm id="{ABBAE7F6-B02C-4692-B8DC-B0C5C4D0ACF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00651444"/>
              </p:ext>
            </p:extLst>
          </p:nvPr>
        </p:nvGraphicFramePr>
        <p:xfrm>
          <a:off x="457200" y="1600200"/>
          <a:ext cx="8229600" cy="4781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a:spLocks noGrp="1"/>
          </p:cNvSpPr>
          <p:nvPr>
            <p:ph type="title"/>
          </p:nvPr>
        </p:nvSpPr>
        <p:spPr>
          <a:xfrm>
            <a:off x="-4346" y="2076"/>
            <a:ext cx="9148346"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2700" dirty="0"/>
              <a:t>3. Modificación sustancial de las condiciones de trabajo.</a:t>
            </a:r>
          </a:p>
        </p:txBody>
      </p:sp>
    </p:spTree>
    <p:extLst>
      <p:ext uri="{BB962C8B-B14F-4D97-AF65-F5344CB8AC3E}">
        <p14:creationId xmlns:p14="http://schemas.microsoft.com/office/powerpoint/2010/main" val="610201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8517" r="8545"/>
          <a:stretch/>
        </p:blipFill>
        <p:spPr bwMode="auto">
          <a:xfrm>
            <a:off x="323528" y="188640"/>
            <a:ext cx="8568952" cy="64572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484657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4853136"/>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s-ES" sz="2600" dirty="0"/>
              <a:t>Una empresa hotelera está pasando por apuros económicos. Sus ingresos decaen de año a año. Decide suprimir las mejoras voluntarias que ofrecía en el salario a toda la plantilla (25 trabajadores) y volver a al salario fijado por convenio que es inferior.</a:t>
            </a:r>
          </a:p>
          <a:p>
            <a:pPr marL="0" indent="0">
              <a:buNone/>
            </a:pPr>
            <a:r>
              <a:rPr lang="es-ES" sz="2600" dirty="0"/>
              <a:t>¿De qué tipo de modificación se trata?</a:t>
            </a:r>
          </a:p>
          <a:p>
            <a:pPr marL="0" indent="0">
              <a:buNone/>
            </a:pPr>
            <a:r>
              <a:rPr lang="es-ES" sz="2600" dirty="0"/>
              <a:t>¿Está justificada?</a:t>
            </a:r>
          </a:p>
          <a:p>
            <a:pPr marL="0" indent="0">
              <a:buNone/>
            </a:pPr>
            <a:r>
              <a:rPr lang="es-ES" sz="2600" dirty="0"/>
              <a:t>¿Necesita de algún trámite? </a:t>
            </a:r>
          </a:p>
          <a:p>
            <a:pPr marL="0" indent="0">
              <a:buNone/>
            </a:pPr>
            <a:r>
              <a:rPr lang="es-ES" sz="2600" dirty="0"/>
              <a:t>¿Cuándo surte efectos la decisión empresarial?</a:t>
            </a:r>
          </a:p>
          <a:p>
            <a:pPr marL="0" indent="0">
              <a:buNone/>
            </a:pPr>
            <a:r>
              <a:rPr lang="es-ES" sz="2600" dirty="0"/>
              <a:t>¿Qué pueden hacer los representantes de los trabajadores en caso de no estar de acuerdo?</a:t>
            </a:r>
          </a:p>
        </p:txBody>
      </p:sp>
      <p:sp>
        <p:nvSpPr>
          <p:cNvPr id="5" name="1 Título"/>
          <p:cNvSpPr>
            <a:spLocks noGrp="1"/>
          </p:cNvSpPr>
          <p:nvPr>
            <p:ph type="title"/>
          </p:nvPr>
        </p:nvSpPr>
        <p:spPr>
          <a:xfrm>
            <a:off x="-4346" y="2076"/>
            <a:ext cx="9148346"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2700" dirty="0"/>
              <a:t>3. Modificación sustancial de las condiciones de trabajo.</a:t>
            </a:r>
          </a:p>
        </p:txBody>
      </p:sp>
    </p:spTree>
    <p:extLst>
      <p:ext uri="{BB962C8B-B14F-4D97-AF65-F5344CB8AC3E}">
        <p14:creationId xmlns:p14="http://schemas.microsoft.com/office/powerpoint/2010/main" val="3812266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99"/>
                                          </p:stCondLst>
                                        </p:cTn>
                                        <p:tgtEl>
                                          <p:spTgt spid="3">
                                            <p:bg/>
                                          </p:spTgt>
                                        </p:tgtEl>
                                        <p:attrNameLst>
                                          <p:attrName>style.visibility</p:attrName>
                                        </p:attrNameLst>
                                      </p:cBhvr>
                                      <p:to>
                                        <p:strVal val="visible"/>
                                      </p:to>
                                    </p:set>
                                  </p:childTnLst>
                                </p:cTn>
                              </p:par>
                            </p:childTnLst>
                          </p:cTn>
                        </p:par>
                        <p:par>
                          <p:cTn id="7" fill="hold">
                            <p:stCondLst>
                              <p:cond delay="1250"/>
                            </p:stCondLst>
                            <p:childTnLst>
                              <p:par>
                                <p:cTn id="8" presetID="1" presetClass="entr" presetSubtype="0" fill="hold" grpId="0" nodeType="afterEffect">
                                  <p:stCondLst>
                                    <p:cond delay="250"/>
                                  </p:stCondLst>
                                  <p:childTnLst>
                                    <p:set>
                                      <p:cBhvr>
                                        <p:cTn id="9" dur="1" fill="hold">
                                          <p:stCondLst>
                                            <p:cond delay="999"/>
                                          </p:stCondLst>
                                        </p:cTn>
                                        <p:tgtEl>
                                          <p:spTgt spid="3">
                                            <p:txEl>
                                              <p:pRg st="0" end="0"/>
                                            </p:txEl>
                                          </p:spTgt>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grpId="0" nodeType="afterEffect">
                                  <p:stCondLst>
                                    <p:cond delay="250"/>
                                  </p:stCondLst>
                                  <p:childTnLst>
                                    <p:set>
                                      <p:cBhvr>
                                        <p:cTn id="12" dur="1" fill="hold">
                                          <p:stCondLst>
                                            <p:cond delay="999"/>
                                          </p:stCondLst>
                                        </p:cTn>
                                        <p:tgtEl>
                                          <p:spTgt spid="3">
                                            <p:txEl>
                                              <p:pRg st="1" end="1"/>
                                            </p:txEl>
                                          </p:spTgt>
                                        </p:tgtEl>
                                        <p:attrNameLst>
                                          <p:attrName>style.visibility</p:attrName>
                                        </p:attrNameLst>
                                      </p:cBhvr>
                                      <p:to>
                                        <p:strVal val="visible"/>
                                      </p:to>
                                    </p:set>
                                  </p:childTnLst>
                                </p:cTn>
                              </p:par>
                            </p:childTnLst>
                          </p:cTn>
                        </p:par>
                        <p:par>
                          <p:cTn id="13" fill="hold">
                            <p:stCondLst>
                              <p:cond delay="3750"/>
                            </p:stCondLst>
                            <p:childTnLst>
                              <p:par>
                                <p:cTn id="14" presetID="1" presetClass="entr" presetSubtype="0" fill="hold" grpId="0" nodeType="afterEffect">
                                  <p:stCondLst>
                                    <p:cond delay="250"/>
                                  </p:stCondLst>
                                  <p:childTnLst>
                                    <p:set>
                                      <p:cBhvr>
                                        <p:cTn id="15" dur="1" fill="hold">
                                          <p:stCondLst>
                                            <p:cond delay="999"/>
                                          </p:stCondLst>
                                        </p:cTn>
                                        <p:tgtEl>
                                          <p:spTgt spid="3">
                                            <p:txEl>
                                              <p:pRg st="2" end="2"/>
                                            </p:txEl>
                                          </p:spTgt>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grpId="0" nodeType="afterEffect">
                                  <p:stCondLst>
                                    <p:cond delay="250"/>
                                  </p:stCondLst>
                                  <p:childTnLst>
                                    <p:set>
                                      <p:cBhvr>
                                        <p:cTn id="18" dur="1" fill="hold">
                                          <p:stCondLst>
                                            <p:cond delay="999"/>
                                          </p:stCondLst>
                                        </p:cTn>
                                        <p:tgtEl>
                                          <p:spTgt spid="3">
                                            <p:txEl>
                                              <p:pRg st="3" end="3"/>
                                            </p:txEl>
                                          </p:spTgt>
                                        </p:tgtEl>
                                        <p:attrNameLst>
                                          <p:attrName>style.visibility</p:attrName>
                                        </p:attrNameLst>
                                      </p:cBhvr>
                                      <p:to>
                                        <p:strVal val="visible"/>
                                      </p:to>
                                    </p:set>
                                  </p:childTnLst>
                                </p:cTn>
                              </p:par>
                            </p:childTnLst>
                          </p:cTn>
                        </p:par>
                        <p:par>
                          <p:cTn id="19" fill="hold">
                            <p:stCondLst>
                              <p:cond delay="6250"/>
                            </p:stCondLst>
                            <p:childTnLst>
                              <p:par>
                                <p:cTn id="20" presetID="1" presetClass="entr" presetSubtype="0" fill="hold" grpId="0" nodeType="afterEffect">
                                  <p:stCondLst>
                                    <p:cond delay="250"/>
                                  </p:stCondLst>
                                  <p:childTnLst>
                                    <p:set>
                                      <p:cBhvr>
                                        <p:cTn id="21" dur="1" fill="hold">
                                          <p:stCondLst>
                                            <p:cond delay="999"/>
                                          </p:stCondLst>
                                        </p:cTn>
                                        <p:tgtEl>
                                          <p:spTgt spid="3">
                                            <p:txEl>
                                              <p:pRg st="4" end="4"/>
                                            </p:txEl>
                                          </p:spTgt>
                                        </p:tgtEl>
                                        <p:attrNameLst>
                                          <p:attrName>style.visibility</p:attrName>
                                        </p:attrNameLst>
                                      </p:cBhvr>
                                      <p:to>
                                        <p:strVal val="visible"/>
                                      </p:to>
                                    </p:set>
                                  </p:childTnLst>
                                </p:cTn>
                              </p:par>
                            </p:childTnLst>
                          </p:cTn>
                        </p:par>
                        <p:par>
                          <p:cTn id="22" fill="hold">
                            <p:stCondLst>
                              <p:cond delay="7500"/>
                            </p:stCondLst>
                            <p:childTnLst>
                              <p:par>
                                <p:cTn id="23" presetID="1" presetClass="entr" presetSubtype="0" fill="hold" grpId="0" nodeType="afterEffect">
                                  <p:stCondLst>
                                    <p:cond delay="250"/>
                                  </p:stCondLst>
                                  <p:childTnLst>
                                    <p:set>
                                      <p:cBhvr>
                                        <p:cTn id="24" dur="1" fill="hold">
                                          <p:stCondLst>
                                            <p:cond delay="999"/>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0"/>
            <a:ext cx="9144000" cy="836712"/>
          </a:xfrm>
        </p:spPr>
        <p:style>
          <a:lnRef idx="1">
            <a:schemeClr val="accent6"/>
          </a:lnRef>
          <a:fillRef idx="2">
            <a:schemeClr val="accent6"/>
          </a:fillRef>
          <a:effectRef idx="1">
            <a:schemeClr val="accent6"/>
          </a:effectRef>
          <a:fontRef idx="minor">
            <a:schemeClr val="dk1"/>
          </a:fontRef>
        </p:style>
        <p:txBody>
          <a:bodyPr>
            <a:normAutofit/>
          </a:bodyPr>
          <a:lstStyle/>
          <a:p>
            <a:r>
              <a:rPr lang="es-ES" dirty="0"/>
              <a:t>ARTÍCULO 45 E.T.</a:t>
            </a:r>
          </a:p>
        </p:txBody>
      </p:sp>
      <p:pic>
        <p:nvPicPr>
          <p:cNvPr id="3" name="2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85" y="1196752"/>
            <a:ext cx="8629830" cy="5328592"/>
          </a:xfrm>
        </p:spPr>
      </p:pic>
    </p:spTree>
    <p:extLst>
      <p:ext uri="{BB962C8B-B14F-4D97-AF65-F5344CB8AC3E}">
        <p14:creationId xmlns:p14="http://schemas.microsoft.com/office/powerpoint/2010/main" val="15988665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LA SUSPENSIÓN DEL CONTRATO DE TRABAJO</a:t>
            </a: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4041578516"/>
              </p:ext>
            </p:extLst>
          </p:nvPr>
        </p:nvGraphicFramePr>
        <p:xfrm>
          <a:off x="0" y="836712"/>
          <a:ext cx="9144000" cy="6021288"/>
        </p:xfrm>
        <a:graphic>
          <a:graphicData uri="http://schemas.openxmlformats.org/drawingml/2006/table">
            <a:tbl>
              <a:tblPr firstRow="1" bandRow="1">
                <a:tableStyleId>{F5AB1C69-6EDB-4FF4-983F-18BD219EF322}</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23414">
                <a:tc gridSpan="2">
                  <a:txBody>
                    <a:bodyPr/>
                    <a:lstStyle/>
                    <a:p>
                      <a:pPr algn="ctr"/>
                      <a:r>
                        <a:rPr lang="es-ES" sz="2000" dirty="0"/>
                        <a:t>CAUSAS  DE LAS SUSPENSIÓN DEL CONTRATO DE TRABAJO (ART. 45.1</a:t>
                      </a:r>
                      <a:r>
                        <a:rPr lang="es-ES" sz="2000" baseline="0" dirty="0"/>
                        <a:t> E.T.)</a:t>
                      </a:r>
                      <a:endParaRPr lang="es-ES" sz="2000" dirty="0"/>
                    </a:p>
                  </a:txBody>
                  <a:tcPr/>
                </a:tc>
                <a:tc hMerge="1">
                  <a:txBody>
                    <a:bodyPr/>
                    <a:lstStyle/>
                    <a:p>
                      <a:endParaRPr lang="es-ES" dirty="0"/>
                    </a:p>
                  </a:txBody>
                  <a:tcPr/>
                </a:tc>
                <a:extLst>
                  <a:ext uri="{0D108BD9-81ED-4DB2-BD59-A6C34878D82A}">
                    <a16:rowId xmlns:a16="http://schemas.microsoft.com/office/drawing/2014/main" val="10000"/>
                  </a:ext>
                </a:extLst>
              </a:tr>
              <a:tr h="618835">
                <a:tc>
                  <a:txBody>
                    <a:bodyPr/>
                    <a:lstStyle/>
                    <a:p>
                      <a:r>
                        <a:rPr lang="es-ES" sz="1700" dirty="0"/>
                        <a:t>a) Mutuo acuerdo de las partes.</a:t>
                      </a:r>
                    </a:p>
                  </a:txBody>
                  <a:tcPr anchor="ctr"/>
                </a:tc>
                <a:tc>
                  <a:txBody>
                    <a:bodyPr/>
                    <a:lstStyle/>
                    <a:p>
                      <a:r>
                        <a:rPr lang="es-ES" sz="1700" dirty="0"/>
                        <a:t>h) Suspensión de empleo y sueldo, por razones disciplinarias.</a:t>
                      </a:r>
                    </a:p>
                  </a:txBody>
                  <a:tcPr anchor="ctr"/>
                </a:tc>
                <a:extLst>
                  <a:ext uri="{0D108BD9-81ED-4DB2-BD59-A6C34878D82A}">
                    <a16:rowId xmlns:a16="http://schemas.microsoft.com/office/drawing/2014/main" val="10001"/>
                  </a:ext>
                </a:extLst>
              </a:tr>
              <a:tr h="418475">
                <a:tc>
                  <a:txBody>
                    <a:bodyPr/>
                    <a:lstStyle/>
                    <a:p>
                      <a:r>
                        <a:rPr lang="es-ES" sz="1700" dirty="0"/>
                        <a:t>b) Las consignadas válidamente en el contrato.</a:t>
                      </a:r>
                    </a:p>
                  </a:txBody>
                  <a:tcPr anchor="ctr"/>
                </a:tc>
                <a:tc>
                  <a:txBody>
                    <a:bodyPr/>
                    <a:lstStyle/>
                    <a:p>
                      <a:r>
                        <a:rPr lang="es-ES" sz="1700" dirty="0"/>
                        <a:t>i) Fuerza mayor temporal. Si es Colectiva: ERTE</a:t>
                      </a:r>
                    </a:p>
                  </a:txBody>
                  <a:tcPr anchor="ctr"/>
                </a:tc>
                <a:extLst>
                  <a:ext uri="{0D108BD9-81ED-4DB2-BD59-A6C34878D82A}">
                    <a16:rowId xmlns:a16="http://schemas.microsoft.com/office/drawing/2014/main" val="10002"/>
                  </a:ext>
                </a:extLst>
              </a:tr>
              <a:tr h="657326">
                <a:tc>
                  <a:txBody>
                    <a:bodyPr/>
                    <a:lstStyle/>
                    <a:p>
                      <a:r>
                        <a:rPr lang="es-ES" sz="1700" dirty="0"/>
                        <a:t>c) Incapacidad temporal de los trabajadores.</a:t>
                      </a:r>
                    </a:p>
                  </a:txBody>
                  <a:tcPr anchor="ctr"/>
                </a:tc>
                <a:tc>
                  <a:txBody>
                    <a:bodyPr/>
                    <a:lstStyle/>
                    <a:p>
                      <a:r>
                        <a:rPr lang="es-ES" sz="1700" dirty="0"/>
                        <a:t>j) Causas económicas, técnicas, organizativas o de producción. Si es colectiva ERTE.</a:t>
                      </a:r>
                    </a:p>
                  </a:txBody>
                  <a:tcPr anchor="ctr"/>
                </a:tc>
                <a:extLst>
                  <a:ext uri="{0D108BD9-81ED-4DB2-BD59-A6C34878D82A}">
                    <a16:rowId xmlns:a16="http://schemas.microsoft.com/office/drawing/2014/main" val="10003"/>
                  </a:ext>
                </a:extLst>
              </a:tr>
              <a:tr h="1168579">
                <a:tc>
                  <a:txBody>
                    <a:bodyPr/>
                    <a:lstStyle/>
                    <a:p>
                      <a:r>
                        <a:rPr lang="es-ES" sz="1700" dirty="0"/>
                        <a:t>d) Nacimiento de hijo/a, o la  adopción</a:t>
                      </a:r>
                      <a:r>
                        <a:rPr lang="es-ES" sz="1700" baseline="0" dirty="0"/>
                        <a:t> </a:t>
                      </a:r>
                      <a:r>
                        <a:rPr lang="es-ES" sz="1700" dirty="0"/>
                        <a:t>o acogimiento de menores de 6 años o mayores de 6 años con discapacidad o que tengan especiales dificultades de inserción social y familiar.</a:t>
                      </a:r>
                    </a:p>
                  </a:txBody>
                  <a:tcPr anchor="ctr"/>
                </a:tc>
                <a:tc>
                  <a:txBody>
                    <a:bodyPr/>
                    <a:lstStyle/>
                    <a:p>
                      <a:r>
                        <a:rPr lang="es-ES" sz="1700" dirty="0"/>
                        <a:t>k) Excedencia forzosa.</a:t>
                      </a:r>
                    </a:p>
                    <a:p>
                      <a:r>
                        <a:rPr lang="es-ES" sz="1700" dirty="0"/>
                        <a:t>(O solicitar otro tipo de excedencias. Las excedencias voluntarias están reguladas en el art. 46 E.T.) </a:t>
                      </a:r>
                    </a:p>
                  </a:txBody>
                  <a:tcPr anchor="ctr"/>
                </a:tc>
                <a:extLst>
                  <a:ext uri="{0D108BD9-81ED-4DB2-BD59-A6C34878D82A}">
                    <a16:rowId xmlns:a16="http://schemas.microsoft.com/office/drawing/2014/main" val="10004"/>
                  </a:ext>
                </a:extLst>
              </a:tr>
              <a:tr h="618835">
                <a:tc>
                  <a:txBody>
                    <a:bodyPr/>
                    <a:lstStyle/>
                    <a:p>
                      <a:r>
                        <a:rPr lang="es-ES" sz="1700" dirty="0"/>
                        <a:t>e) Riesgo durante el embarazo y riesgo durante la lactancia natural de un menor de 9 meses.</a:t>
                      </a:r>
                    </a:p>
                  </a:txBody>
                  <a:tcPr anchor="ctr"/>
                </a:tc>
                <a:tc>
                  <a:txBody>
                    <a:bodyPr/>
                    <a:lstStyle/>
                    <a:p>
                      <a:r>
                        <a:rPr lang="es-ES" sz="1700" dirty="0"/>
                        <a:t>l) Ejercicio del derecho de huelga.</a:t>
                      </a:r>
                    </a:p>
                  </a:txBody>
                  <a:tcPr anchor="ctr"/>
                </a:tc>
                <a:extLst>
                  <a:ext uri="{0D108BD9-81ED-4DB2-BD59-A6C34878D82A}">
                    <a16:rowId xmlns:a16="http://schemas.microsoft.com/office/drawing/2014/main" val="10005"/>
                  </a:ext>
                </a:extLst>
              </a:tr>
              <a:tr h="618304">
                <a:tc>
                  <a:txBody>
                    <a:bodyPr/>
                    <a:lstStyle/>
                    <a:p>
                      <a:r>
                        <a:rPr lang="es-ES" sz="1700" dirty="0"/>
                        <a:t>f) Ejercicio de cargo público representativo (política).</a:t>
                      </a:r>
                    </a:p>
                  </a:txBody>
                  <a:tcPr anchor="ctr"/>
                </a:tc>
                <a:tc>
                  <a:txBody>
                    <a:bodyPr/>
                    <a:lstStyle/>
                    <a:p>
                      <a:r>
                        <a:rPr lang="es-ES" sz="1700" dirty="0"/>
                        <a:t>m) Cierre legal de la empresa.</a:t>
                      </a:r>
                    </a:p>
                  </a:txBody>
                  <a:tcPr anchor="ctr"/>
                </a:tc>
                <a:extLst>
                  <a:ext uri="{0D108BD9-81ED-4DB2-BD59-A6C34878D82A}">
                    <a16:rowId xmlns:a16="http://schemas.microsoft.com/office/drawing/2014/main" val="10006"/>
                  </a:ext>
                </a:extLst>
              </a:tr>
              <a:tr h="1497520">
                <a:tc>
                  <a:txBody>
                    <a:bodyPr/>
                    <a:lstStyle/>
                    <a:p>
                      <a:r>
                        <a:rPr lang="es-ES" sz="1700" dirty="0"/>
                        <a:t>g) Privación de libertad del trabajador, mientras no exista sentencia condenatoria.</a:t>
                      </a:r>
                    </a:p>
                  </a:txBody>
                  <a:tcPr anchor="ctr"/>
                </a:tc>
                <a:tc>
                  <a:txBody>
                    <a:bodyPr/>
                    <a:lstStyle/>
                    <a:p>
                      <a:r>
                        <a:rPr lang="es-ES" sz="1700" dirty="0"/>
                        <a:t>n) Decisión de la trabajadora que se vea obligada a abandonar su puesto de trabajo como consecuencia de ser víctima de violencia de género.</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391805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LA SUSPENSIÓN DEL CONTRATO DE TRABAJO</a:t>
            </a: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3807755334"/>
              </p:ext>
            </p:extLst>
          </p:nvPr>
        </p:nvGraphicFramePr>
        <p:xfrm>
          <a:off x="863588" y="980728"/>
          <a:ext cx="7416824" cy="2160240"/>
        </p:xfrm>
        <a:graphic>
          <a:graphicData uri="http://schemas.openxmlformats.org/drawingml/2006/table">
            <a:tbl>
              <a:tblPr firstRow="1" bandRow="1">
                <a:tableStyleId>{00A15C55-8517-42AA-B614-E9B94910E393}</a:tableStyleId>
              </a:tblPr>
              <a:tblGrid>
                <a:gridCol w="3708412">
                  <a:extLst>
                    <a:ext uri="{9D8B030D-6E8A-4147-A177-3AD203B41FA5}">
                      <a16:colId xmlns:a16="http://schemas.microsoft.com/office/drawing/2014/main" val="20000"/>
                    </a:ext>
                  </a:extLst>
                </a:gridCol>
                <a:gridCol w="3708412">
                  <a:extLst>
                    <a:ext uri="{9D8B030D-6E8A-4147-A177-3AD203B41FA5}">
                      <a16:colId xmlns:a16="http://schemas.microsoft.com/office/drawing/2014/main" val="20001"/>
                    </a:ext>
                  </a:extLst>
                </a:gridCol>
              </a:tblGrid>
              <a:tr h="720080">
                <a:tc gridSpan="2">
                  <a:txBody>
                    <a:bodyPr/>
                    <a:lstStyle/>
                    <a:p>
                      <a:pPr algn="ctr"/>
                      <a:r>
                        <a:rPr lang="es-ES" sz="2000" dirty="0"/>
                        <a:t>TIPOS DE ERTE QUE CONVIVEN ACTUALMENTE</a:t>
                      </a:r>
                    </a:p>
                  </a:txBody>
                  <a:tcPr anchor="ctr"/>
                </a:tc>
                <a:tc hMerge="1">
                  <a:txBody>
                    <a:bodyPr/>
                    <a:lstStyle/>
                    <a:p>
                      <a:endParaRPr lang="es-ES" dirty="0"/>
                    </a:p>
                  </a:txBody>
                  <a:tcPr/>
                </a:tc>
                <a:extLst>
                  <a:ext uri="{0D108BD9-81ED-4DB2-BD59-A6C34878D82A}">
                    <a16:rowId xmlns:a16="http://schemas.microsoft.com/office/drawing/2014/main" val="10000"/>
                  </a:ext>
                </a:extLst>
              </a:tr>
              <a:tr h="720080">
                <a:tc>
                  <a:txBody>
                    <a:bodyPr/>
                    <a:lstStyle/>
                    <a:p>
                      <a:r>
                        <a:rPr lang="es-ES" sz="1700" dirty="0"/>
                        <a:t>1. ERTE DE FUERZA MAYOR COVID</a:t>
                      </a:r>
                    </a:p>
                  </a:txBody>
                  <a:tcPr anchor="ctr"/>
                </a:tc>
                <a:tc>
                  <a:txBody>
                    <a:bodyPr/>
                    <a:lstStyle/>
                    <a:p>
                      <a:r>
                        <a:rPr lang="es-ES" sz="1700" dirty="0"/>
                        <a:t>2. ERTE POR CAUSAS ETOP</a:t>
                      </a:r>
                    </a:p>
                  </a:txBody>
                  <a:tcPr anchor="ctr"/>
                </a:tc>
                <a:extLst>
                  <a:ext uri="{0D108BD9-81ED-4DB2-BD59-A6C34878D82A}">
                    <a16:rowId xmlns:a16="http://schemas.microsoft.com/office/drawing/2014/main" val="10001"/>
                  </a:ext>
                </a:extLst>
              </a:tr>
              <a:tr h="720080">
                <a:tc>
                  <a:txBody>
                    <a:bodyPr/>
                    <a:lstStyle/>
                    <a:p>
                      <a:r>
                        <a:rPr lang="es-ES" sz="1700" dirty="0"/>
                        <a:t>3. ERTE POR LIMITACIONES</a:t>
                      </a:r>
                    </a:p>
                  </a:txBody>
                  <a:tcPr anchor="ctr"/>
                </a:tc>
                <a:tc>
                  <a:txBody>
                    <a:bodyPr/>
                    <a:lstStyle/>
                    <a:p>
                      <a:r>
                        <a:rPr lang="es-ES" sz="1700" dirty="0"/>
                        <a:t>4. ERTE POR IMPEDIMENTO</a:t>
                      </a:r>
                    </a:p>
                  </a:txBody>
                  <a:tcPr anchor="ctr"/>
                </a:tc>
                <a:extLst>
                  <a:ext uri="{0D108BD9-81ED-4DB2-BD59-A6C34878D82A}">
                    <a16:rowId xmlns:a16="http://schemas.microsoft.com/office/drawing/2014/main" val="10002"/>
                  </a:ext>
                </a:extLst>
              </a:tr>
            </a:tbl>
          </a:graphicData>
        </a:graphic>
      </p:graphicFrame>
      <p:sp>
        <p:nvSpPr>
          <p:cNvPr id="2" name="CuadroTexto 1">
            <a:extLst>
              <a:ext uri="{FF2B5EF4-FFF2-40B4-BE49-F238E27FC236}">
                <a16:creationId xmlns:a16="http://schemas.microsoft.com/office/drawing/2014/main" id="{1B6D19B1-9E0C-4F16-9969-CD9EE41FD8D5}"/>
              </a:ext>
            </a:extLst>
          </p:cNvPr>
          <p:cNvSpPr txBox="1"/>
          <p:nvPr/>
        </p:nvSpPr>
        <p:spPr>
          <a:xfrm>
            <a:off x="899592" y="3429000"/>
            <a:ext cx="7416824" cy="286232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s-ES" dirty="0"/>
              <a:t>¿Recuerdas cómo se llaman las siguientes causa de suspensión del contrato?</a:t>
            </a:r>
          </a:p>
          <a:p>
            <a:endParaRPr lang="es-ES" dirty="0"/>
          </a:p>
          <a:p>
            <a:pPr marL="342900" indent="-342900">
              <a:buAutoNum type="arabicPeriod"/>
            </a:pPr>
            <a:r>
              <a:rPr lang="es-ES" dirty="0"/>
              <a:t>Matilde trabaja en un almacén de frutas, está embarazada de 4 meses. Y no puede cargar ya con tanto peso y ni realizar lo movimientos que exige el puesto.</a:t>
            </a:r>
          </a:p>
          <a:p>
            <a:pPr marL="342900" indent="-342900">
              <a:buAutoNum type="arabicPeriod"/>
            </a:pPr>
            <a:r>
              <a:rPr lang="es-ES" dirty="0"/>
              <a:t>Una empresa de fabricación de acero va a cerrar dos meses para instalar nueva maquinaria.</a:t>
            </a:r>
          </a:p>
          <a:p>
            <a:pPr marL="342900" indent="-342900">
              <a:buAutoNum type="arabicPeriod"/>
            </a:pPr>
            <a:r>
              <a:rPr lang="es-ES" dirty="0"/>
              <a:t>El almacén de una empresa se inunda y los trabajadores no pueden trabajar durante 3 días.</a:t>
            </a:r>
          </a:p>
          <a:p>
            <a:pPr marL="342900" indent="-342900">
              <a:buAutoNum type="arabicPeriod"/>
            </a:pPr>
            <a:r>
              <a:rPr lang="es-ES" dirty="0"/>
              <a:t>¿Recuerdas algún otro tipo de suspensión del contrato?</a:t>
            </a:r>
          </a:p>
        </p:txBody>
      </p:sp>
    </p:spTree>
    <p:extLst>
      <p:ext uri="{BB962C8B-B14F-4D97-AF65-F5344CB8AC3E}">
        <p14:creationId xmlns:p14="http://schemas.microsoft.com/office/powerpoint/2010/main" val="34018327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0"/>
            <a:ext cx="9144000" cy="778098"/>
          </a:xfrm>
        </p:spPr>
        <p:style>
          <a:lnRef idx="1">
            <a:schemeClr val="accent6"/>
          </a:lnRef>
          <a:fillRef idx="2">
            <a:schemeClr val="accent6"/>
          </a:fillRef>
          <a:effectRef idx="1">
            <a:schemeClr val="accent6"/>
          </a:effectRef>
          <a:fontRef idx="minor">
            <a:schemeClr val="dk1"/>
          </a:fontRef>
        </p:style>
        <p:txBody>
          <a:bodyPr>
            <a:normAutofit/>
          </a:bodyPr>
          <a:lstStyle/>
          <a:p>
            <a:r>
              <a:rPr lang="es-ES" sz="3200" dirty="0"/>
              <a:t>MODIFICACIÓN DEL CONTRATO DE TRABAJO</a:t>
            </a:r>
          </a:p>
        </p:txBody>
      </p:sp>
      <p:graphicFrame>
        <p:nvGraphicFramePr>
          <p:cNvPr id="3" name="Marcador de contenido 2">
            <a:extLst>
              <a:ext uri="{FF2B5EF4-FFF2-40B4-BE49-F238E27FC236}">
                <a16:creationId xmlns:a16="http://schemas.microsoft.com/office/drawing/2014/main" id="{EAA51211-9624-4F34-9927-B48A4E27D2C0}"/>
              </a:ext>
            </a:extLst>
          </p:cNvPr>
          <p:cNvGraphicFramePr>
            <a:graphicFrameLocks noGrp="1"/>
          </p:cNvGraphicFramePr>
          <p:nvPr>
            <p:ph idx="1"/>
            <p:extLst>
              <p:ext uri="{D42A27DB-BD31-4B8C-83A1-F6EECF244321}">
                <p14:modId xmlns:p14="http://schemas.microsoft.com/office/powerpoint/2010/main" val="1299098517"/>
              </p:ext>
            </p:extLst>
          </p:nvPr>
        </p:nvGraphicFramePr>
        <p:xfrm>
          <a:off x="0" y="1052736"/>
          <a:ext cx="9144000"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82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FA3EF91B-863E-47AB-BEB8-F0D19F8684F0}"/>
                                            </p:graphicEl>
                                          </p:spTgt>
                                        </p:tgtEl>
                                        <p:attrNameLst>
                                          <p:attrName>style.visibility</p:attrName>
                                        </p:attrNameLst>
                                      </p:cBhvr>
                                      <p:to>
                                        <p:strVal val="visible"/>
                                      </p:to>
                                    </p:set>
                                    <p:animEffect transition="in" filter="fade">
                                      <p:cBhvr>
                                        <p:cTn id="7" dur="500"/>
                                        <p:tgtEl>
                                          <p:spTgt spid="3">
                                            <p:graphicEl>
                                              <a:dgm id="{FA3EF91B-863E-47AB-BEB8-F0D19F8684F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93A0A8F9-AE98-407D-B60D-92FAC5E255D2}"/>
                                            </p:graphicEl>
                                          </p:spTgt>
                                        </p:tgtEl>
                                        <p:attrNameLst>
                                          <p:attrName>style.visibility</p:attrName>
                                        </p:attrNameLst>
                                      </p:cBhvr>
                                      <p:to>
                                        <p:strVal val="visible"/>
                                      </p:to>
                                    </p:set>
                                    <p:animEffect transition="in" filter="fade">
                                      <p:cBhvr>
                                        <p:cTn id="12" dur="500"/>
                                        <p:tgtEl>
                                          <p:spTgt spid="3">
                                            <p:graphicEl>
                                              <a:dgm id="{93A0A8F9-AE98-407D-B60D-92FAC5E255D2}"/>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68707B4F-586F-4ADB-B2E5-556A8634EC53}"/>
                                            </p:graphicEl>
                                          </p:spTgt>
                                        </p:tgtEl>
                                        <p:attrNameLst>
                                          <p:attrName>style.visibility</p:attrName>
                                        </p:attrNameLst>
                                      </p:cBhvr>
                                      <p:to>
                                        <p:strVal val="visible"/>
                                      </p:to>
                                    </p:set>
                                    <p:animEffect transition="in" filter="fade">
                                      <p:cBhvr>
                                        <p:cTn id="15" dur="500"/>
                                        <p:tgtEl>
                                          <p:spTgt spid="3">
                                            <p:graphicEl>
                                              <a:dgm id="{68707B4F-586F-4ADB-B2E5-556A8634EC5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9B172EE8-F9D4-4D39-AD1C-89861927D6BC}"/>
                                            </p:graphicEl>
                                          </p:spTgt>
                                        </p:tgtEl>
                                        <p:attrNameLst>
                                          <p:attrName>style.visibility</p:attrName>
                                        </p:attrNameLst>
                                      </p:cBhvr>
                                      <p:to>
                                        <p:strVal val="visible"/>
                                      </p:to>
                                    </p:set>
                                    <p:animEffect transition="in" filter="fade">
                                      <p:cBhvr>
                                        <p:cTn id="20" dur="500"/>
                                        <p:tgtEl>
                                          <p:spTgt spid="3">
                                            <p:graphicEl>
                                              <a:dgm id="{9B172EE8-F9D4-4D39-AD1C-89861927D6B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28A3C699-E8C0-44FF-B5E1-01685BA77AC8}"/>
                                            </p:graphicEl>
                                          </p:spTgt>
                                        </p:tgtEl>
                                        <p:attrNameLst>
                                          <p:attrName>style.visibility</p:attrName>
                                        </p:attrNameLst>
                                      </p:cBhvr>
                                      <p:to>
                                        <p:strVal val="visible"/>
                                      </p:to>
                                    </p:set>
                                    <p:animEffect transition="in" filter="fade">
                                      <p:cBhvr>
                                        <p:cTn id="23" dur="500"/>
                                        <p:tgtEl>
                                          <p:spTgt spid="3">
                                            <p:graphicEl>
                                              <a:dgm id="{28A3C699-E8C0-44FF-B5E1-01685BA77AC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8701A285-D60E-490F-8EFF-0859D88F3773}"/>
                                            </p:graphicEl>
                                          </p:spTgt>
                                        </p:tgtEl>
                                        <p:attrNameLst>
                                          <p:attrName>style.visibility</p:attrName>
                                        </p:attrNameLst>
                                      </p:cBhvr>
                                      <p:to>
                                        <p:strVal val="visible"/>
                                      </p:to>
                                    </p:set>
                                    <p:animEffect transition="in" filter="fade">
                                      <p:cBhvr>
                                        <p:cTn id="28" dur="500"/>
                                        <p:tgtEl>
                                          <p:spTgt spid="3">
                                            <p:graphicEl>
                                              <a:dgm id="{8701A285-D60E-490F-8EFF-0859D88F3773}"/>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82F2B017-A22A-4A4A-9572-608235F8315F}"/>
                                            </p:graphicEl>
                                          </p:spTgt>
                                        </p:tgtEl>
                                        <p:attrNameLst>
                                          <p:attrName>style.visibility</p:attrName>
                                        </p:attrNameLst>
                                      </p:cBhvr>
                                      <p:to>
                                        <p:strVal val="visible"/>
                                      </p:to>
                                    </p:set>
                                    <p:animEffect transition="in" filter="fade">
                                      <p:cBhvr>
                                        <p:cTn id="31" dur="500"/>
                                        <p:tgtEl>
                                          <p:spTgt spid="3">
                                            <p:graphicEl>
                                              <a:dgm id="{82F2B017-A22A-4A4A-9572-608235F8315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E4E09C65-A7D6-407D-AE43-448E3177DAAA}"/>
                                            </p:graphicEl>
                                          </p:spTgt>
                                        </p:tgtEl>
                                        <p:attrNameLst>
                                          <p:attrName>style.visibility</p:attrName>
                                        </p:attrNameLst>
                                      </p:cBhvr>
                                      <p:to>
                                        <p:strVal val="visible"/>
                                      </p:to>
                                    </p:set>
                                    <p:animEffect transition="in" filter="fade">
                                      <p:cBhvr>
                                        <p:cTn id="36" dur="500"/>
                                        <p:tgtEl>
                                          <p:spTgt spid="3">
                                            <p:graphicEl>
                                              <a:dgm id="{E4E09C65-A7D6-407D-AE43-448E3177DAA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8D35F632-4388-449B-9080-CAD89ECCBC46}"/>
                                            </p:graphicEl>
                                          </p:spTgt>
                                        </p:tgtEl>
                                        <p:attrNameLst>
                                          <p:attrName>style.visibility</p:attrName>
                                        </p:attrNameLst>
                                      </p:cBhvr>
                                      <p:to>
                                        <p:strVal val="visible"/>
                                      </p:to>
                                    </p:set>
                                    <p:animEffect transition="in" filter="fade">
                                      <p:cBhvr>
                                        <p:cTn id="39" dur="500"/>
                                        <p:tgtEl>
                                          <p:spTgt spid="3">
                                            <p:graphicEl>
                                              <a:dgm id="{8D35F632-4388-449B-9080-CAD89ECCBC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a:t>EL CLUB DEL TAPER</a:t>
            </a:r>
            <a:endParaRPr lang="es-ES" sz="3600" dirty="0"/>
          </a:p>
        </p:txBody>
      </p:sp>
      <p:pic>
        <p:nvPicPr>
          <p:cNvPr id="7" name="Elementos multimedia en línea 6" title="EL CLUB DEL TAPER - CORTOMETRAJE">
            <a:hlinkClick r:id="" action="ppaction://media"/>
            <a:extLst>
              <a:ext uri="{FF2B5EF4-FFF2-40B4-BE49-F238E27FC236}">
                <a16:creationId xmlns:a16="http://schemas.microsoft.com/office/drawing/2014/main" id="{9D60A09D-87DD-4652-96B5-21CD706B1F3F}"/>
              </a:ext>
            </a:extLst>
          </p:cNvPr>
          <p:cNvPicPr>
            <a:picLocks noRot="1" noChangeAspect="1"/>
          </p:cNvPicPr>
          <p:nvPr>
            <a:videoFile r:link="rId1"/>
          </p:nvPr>
        </p:nvPicPr>
        <p:blipFill>
          <a:blip r:embed="rId3"/>
          <a:stretch>
            <a:fillRect/>
          </a:stretch>
        </p:blipFill>
        <p:spPr>
          <a:xfrm>
            <a:off x="359532" y="1340768"/>
            <a:ext cx="8424936" cy="4760089"/>
          </a:xfrm>
          <a:prstGeom prst="rect">
            <a:avLst/>
          </a:prstGeom>
        </p:spPr>
      </p:pic>
    </p:spTree>
    <p:extLst>
      <p:ext uri="{BB962C8B-B14F-4D97-AF65-F5344CB8AC3E}">
        <p14:creationId xmlns:p14="http://schemas.microsoft.com/office/powerpoint/2010/main" val="12798563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808" y="2076"/>
            <a:ext cx="9158808" cy="618612"/>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NACIMIENTO Y CUIDADO DEL MENOR</a:t>
            </a:r>
          </a:p>
        </p:txBody>
      </p:sp>
      <p:graphicFrame>
        <p:nvGraphicFramePr>
          <p:cNvPr id="3" name="2 Tabla"/>
          <p:cNvGraphicFramePr>
            <a:graphicFrameLocks noGrp="1"/>
          </p:cNvGraphicFramePr>
          <p:nvPr>
            <p:extLst>
              <p:ext uri="{D42A27DB-BD31-4B8C-83A1-F6EECF244321}">
                <p14:modId xmlns:p14="http://schemas.microsoft.com/office/powerpoint/2010/main" val="1461707885"/>
              </p:ext>
            </p:extLst>
          </p:nvPr>
        </p:nvGraphicFramePr>
        <p:xfrm>
          <a:off x="0" y="620688"/>
          <a:ext cx="9173616" cy="6237311"/>
        </p:xfrm>
        <a:graphic>
          <a:graphicData uri="http://schemas.openxmlformats.org/drawingml/2006/table">
            <a:tbl>
              <a:tblPr firstRow="1" bandRow="1">
                <a:tableStyleId>{46F890A9-2807-4EBB-B81D-B2AA78EC7F39}</a:tableStyleId>
              </a:tblPr>
              <a:tblGrid>
                <a:gridCol w="9173616">
                  <a:extLst>
                    <a:ext uri="{9D8B030D-6E8A-4147-A177-3AD203B41FA5}">
                      <a16:colId xmlns:a16="http://schemas.microsoft.com/office/drawing/2014/main" val="20000"/>
                    </a:ext>
                  </a:extLst>
                </a:gridCol>
              </a:tblGrid>
              <a:tr h="605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dirty="0"/>
                        <a:t>Art. 48.4 E.T. y 177 y ss. L.G.S.S. . Prestación común para la madre y el padre</a:t>
                      </a:r>
                    </a:p>
                  </a:txBody>
                  <a:tcPr anchor="ctr"/>
                </a:tc>
                <a:extLst>
                  <a:ext uri="{0D108BD9-81ED-4DB2-BD59-A6C34878D82A}">
                    <a16:rowId xmlns:a16="http://schemas.microsoft.com/office/drawing/2014/main" val="10000"/>
                  </a:ext>
                </a:extLst>
              </a:tr>
              <a:tr h="823102">
                <a:tc>
                  <a:txBody>
                    <a:bodyPr/>
                    <a:lstStyle/>
                    <a:p>
                      <a:pPr algn="ctr"/>
                      <a:r>
                        <a:rPr lang="es-ES" sz="1600" dirty="0"/>
                        <a:t>16 semanas, ampliables en el supuesto de parto múltiple en dos semanas más por cada hijo a partir del segundo o por discapacidad. Una semana para cada progenitor.</a:t>
                      </a:r>
                    </a:p>
                  </a:txBody>
                  <a:tcPr anchor="ctr"/>
                </a:tc>
                <a:extLst>
                  <a:ext uri="{0D108BD9-81ED-4DB2-BD59-A6C34878D82A}">
                    <a16:rowId xmlns:a16="http://schemas.microsoft.com/office/drawing/2014/main" val="10001"/>
                  </a:ext>
                </a:extLst>
              </a:tr>
              <a:tr h="823102">
                <a:tc>
                  <a:txBody>
                    <a:bodyPr/>
                    <a:lstStyle/>
                    <a:p>
                      <a:pPr algn="ctr"/>
                      <a:r>
                        <a:rPr lang="es-ES" sz="1600" dirty="0"/>
                        <a:t>6 semanas son obligatorias después de parto. Las otras 10 se pueden disfrutar seguidas o distribuir por semanas hasta que el hijo/a cumpla 12 meses. Se preavisará de cada semana de disfrute a la empresa con una antelación mínima de 15 días.</a:t>
                      </a:r>
                    </a:p>
                  </a:txBody>
                  <a:tcPr anchor="ctr"/>
                </a:tc>
                <a:extLst>
                  <a:ext uri="{0D108BD9-81ED-4DB2-BD59-A6C34878D82A}">
                    <a16:rowId xmlns:a16="http://schemas.microsoft.com/office/drawing/2014/main" val="10002"/>
                  </a:ext>
                </a:extLst>
              </a:tr>
              <a:tr h="1169672">
                <a:tc>
                  <a:txBody>
                    <a:bodyPr/>
                    <a:lstStyle/>
                    <a:p>
                      <a:pPr algn="ctr"/>
                      <a:r>
                        <a:rPr lang="es-ES" sz="1600" b="1" dirty="0"/>
                        <a:t>La madre </a:t>
                      </a:r>
                      <a:r>
                        <a:rPr lang="es-ES" sz="1600" dirty="0"/>
                        <a:t>podrá solicitar que se adelante el permiso hasta 4 semanas antes de la fecha probable del parto.</a:t>
                      </a:r>
                    </a:p>
                  </a:txBody>
                  <a:tcPr anchor="ctr"/>
                </a:tc>
                <a:extLst>
                  <a:ext uri="{0D108BD9-81ED-4DB2-BD59-A6C34878D82A}">
                    <a16:rowId xmlns:a16="http://schemas.microsoft.com/office/drawing/2014/main" val="10003"/>
                  </a:ext>
                </a:extLst>
              </a:tr>
              <a:tr h="823102">
                <a:tc>
                  <a:txBody>
                    <a:bodyPr/>
                    <a:lstStyle/>
                    <a:p>
                      <a:pPr algn="ctr"/>
                      <a:r>
                        <a:rPr lang="es-ES" sz="1600" dirty="0"/>
                        <a:t>Las</a:t>
                      </a:r>
                      <a:r>
                        <a:rPr lang="es-ES" sz="1600" baseline="0" dirty="0"/>
                        <a:t> 10 semanas se pueden disfrutar a tiempo parcial mediante pacto con la empresa. Ejemplo: Una  reducción del 50 % de la jornada implicaría 20 semanas de permiso.</a:t>
                      </a:r>
                      <a:endParaRPr lang="es-ES" sz="1600" dirty="0"/>
                    </a:p>
                  </a:txBody>
                  <a:tcPr anchor="ctr"/>
                </a:tc>
                <a:extLst>
                  <a:ext uri="{0D108BD9-81ED-4DB2-BD59-A6C34878D82A}">
                    <a16:rowId xmlns:a16="http://schemas.microsoft.com/office/drawing/2014/main" val="10004"/>
                  </a:ext>
                </a:extLst>
              </a:tr>
              <a:tr h="1169672">
                <a:tc>
                  <a:txBody>
                    <a:bodyPr/>
                    <a:lstStyle/>
                    <a:p>
                      <a:pPr algn="ctr"/>
                      <a:r>
                        <a:rPr lang="es-ES" sz="1600" baseline="0" dirty="0"/>
                        <a:t>En caso de fallecimiento del hijo el permiso no decae, aunque los progenitores pueden decidir reincorporarse al puesto a las 6 semanas del parto.</a:t>
                      </a:r>
                      <a:endParaRPr lang="es-ES" sz="1600" dirty="0"/>
                    </a:p>
                  </a:txBody>
                  <a:tcPr anchor="ctr"/>
                </a:tc>
                <a:extLst>
                  <a:ext uri="{0D108BD9-81ED-4DB2-BD59-A6C34878D82A}">
                    <a16:rowId xmlns:a16="http://schemas.microsoft.com/office/drawing/2014/main" val="10005"/>
                  </a:ext>
                </a:extLst>
              </a:tr>
              <a:tr h="823102">
                <a:tc>
                  <a:txBody>
                    <a:bodyPr/>
                    <a:lstStyle/>
                    <a:p>
                      <a:pPr algn="ctr"/>
                      <a:r>
                        <a:rPr lang="es-ES" sz="1600" dirty="0"/>
                        <a:t>En caso de parto prematuro</a:t>
                      </a:r>
                      <a:r>
                        <a:rPr lang="es-ES" sz="1600" baseline="0" dirty="0"/>
                        <a:t>, falta de peso u hospitalización postparto de más de 7 días, el permiso se amplia tantos días dure la hospitalización con un máximo de 13 semanas adicionales.</a:t>
                      </a:r>
                      <a:endParaRPr lang="es-ES" sz="16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643899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lgn="ctr">
              <a:buNone/>
            </a:pPr>
            <a:r>
              <a:rPr lang="es-ES" sz="2400" dirty="0"/>
              <a:t>¿CAMBIA EL PERMISO EN CASO DE ADOPCIÓN O ACOGIMIENTO?</a:t>
            </a:r>
          </a:p>
          <a:p>
            <a:pPr marL="0" indent="0">
              <a:buNone/>
            </a:pPr>
            <a:endParaRPr lang="es-ES" dirty="0"/>
          </a:p>
        </p:txBody>
      </p:sp>
      <p:sp>
        <p:nvSpPr>
          <p:cNvPr id="6" name="3 Título">
            <a:extLst>
              <a:ext uri="{FF2B5EF4-FFF2-40B4-BE49-F238E27FC236}">
                <a16:creationId xmlns:a16="http://schemas.microsoft.com/office/drawing/2014/main" id="{AD964B38-92B4-40EB-8A24-282250ED649B}"/>
              </a:ext>
            </a:extLst>
          </p:cNvPr>
          <p:cNvSpPr>
            <a:spLocks noGrp="1"/>
          </p:cNvSpPr>
          <p:nvPr>
            <p:ph type="title"/>
          </p:nvPr>
        </p:nvSpPr>
        <p:spPr>
          <a:xfrm>
            <a:off x="-14808" y="2076"/>
            <a:ext cx="9158808" cy="618612"/>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NACIMIENTO Y CUIDADO DEL MENOR</a:t>
            </a:r>
          </a:p>
        </p:txBody>
      </p:sp>
    </p:spTree>
    <p:extLst>
      <p:ext uri="{BB962C8B-B14F-4D97-AF65-F5344CB8AC3E}">
        <p14:creationId xmlns:p14="http://schemas.microsoft.com/office/powerpoint/2010/main" val="36419720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lgn="ctr">
              <a:buNone/>
            </a:pPr>
            <a:r>
              <a:rPr lang="es-ES" sz="2600" dirty="0"/>
              <a:t>¿CAMBIA EL PERMISO EN CASO DE ADOPCIÓN O ACOGIMIENTO?</a:t>
            </a:r>
          </a:p>
          <a:p>
            <a:pPr marL="0" indent="0">
              <a:buNone/>
            </a:pPr>
            <a:r>
              <a:rPr lang="es-ES" sz="2400" b="1" dirty="0">
                <a:solidFill>
                  <a:srgbClr val="FF0000"/>
                </a:solidFill>
              </a:rPr>
              <a:t>NO</a:t>
            </a:r>
          </a:p>
          <a:p>
            <a:pPr marL="0" indent="0">
              <a:buNone/>
            </a:pPr>
            <a:r>
              <a:rPr lang="es-ES" sz="2800" dirty="0">
                <a:solidFill>
                  <a:srgbClr val="C00000"/>
                </a:solidFill>
              </a:rPr>
              <a:t>La suspensión tendrá una duración de 16 semanas, 6 de ellas ininterrumpidas, ampliable en el supuesto de adopción o acogimiento múltiples en dos semanas por cada menor a partir del segundo o por discapacidad. Dicha suspensión producirá sus efectos, a elección del trabajador, bien a partir de la resolución judicial por la que se constituye la adopción, bien a partir de la decisión administrativa o judicial de acogimiento, provisional o definitivo, sin que en ningún caso un mismo menor pueda dar derecho a varios períodos de suspensión.</a:t>
            </a:r>
          </a:p>
        </p:txBody>
      </p:sp>
      <p:sp>
        <p:nvSpPr>
          <p:cNvPr id="6" name="3 Título">
            <a:extLst>
              <a:ext uri="{FF2B5EF4-FFF2-40B4-BE49-F238E27FC236}">
                <a16:creationId xmlns:a16="http://schemas.microsoft.com/office/drawing/2014/main" id="{C27EE579-4B91-4DA7-ADD4-7E9CE3B69410}"/>
              </a:ext>
            </a:extLst>
          </p:cNvPr>
          <p:cNvSpPr>
            <a:spLocks noGrp="1"/>
          </p:cNvSpPr>
          <p:nvPr>
            <p:ph type="title"/>
          </p:nvPr>
        </p:nvSpPr>
        <p:spPr>
          <a:xfrm>
            <a:off x="-14808" y="2076"/>
            <a:ext cx="9158808" cy="618612"/>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NACIMIENTO Y CUIDADO DEL MENOR</a:t>
            </a:r>
          </a:p>
        </p:txBody>
      </p:sp>
    </p:spTree>
    <p:extLst>
      <p:ext uri="{BB962C8B-B14F-4D97-AF65-F5344CB8AC3E}">
        <p14:creationId xmlns:p14="http://schemas.microsoft.com/office/powerpoint/2010/main" val="47257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233089510"/>
              </p:ext>
            </p:extLst>
          </p:nvPr>
        </p:nvGraphicFramePr>
        <p:xfrm>
          <a:off x="126672" y="764704"/>
          <a:ext cx="8890656"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3 Título">
            <a:extLst>
              <a:ext uri="{FF2B5EF4-FFF2-40B4-BE49-F238E27FC236}">
                <a16:creationId xmlns:a16="http://schemas.microsoft.com/office/drawing/2014/main" id="{1AD0E3D2-6563-4F4A-B391-D0F43BB6D6F2}"/>
              </a:ext>
            </a:extLst>
          </p:cNvPr>
          <p:cNvSpPr>
            <a:spLocks noGrp="1"/>
          </p:cNvSpPr>
          <p:nvPr>
            <p:ph type="title"/>
          </p:nvPr>
        </p:nvSpPr>
        <p:spPr>
          <a:xfrm>
            <a:off x="-14808" y="2076"/>
            <a:ext cx="9158808" cy="618612"/>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NACIMIENTO Y CUIDADO DEL MENOR</a:t>
            </a:r>
          </a:p>
        </p:txBody>
      </p:sp>
    </p:spTree>
    <p:extLst>
      <p:ext uri="{BB962C8B-B14F-4D97-AF65-F5344CB8AC3E}">
        <p14:creationId xmlns:p14="http://schemas.microsoft.com/office/powerpoint/2010/main" val="2281278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graphicEl>
                                              <a:dgm id="{576A5232-6986-4CB1-8361-1EFF9810E6AF}"/>
                                            </p:graphicEl>
                                          </p:spTgt>
                                        </p:tgtEl>
                                        <p:attrNameLst>
                                          <p:attrName>style.visibility</p:attrName>
                                        </p:attrNameLst>
                                      </p:cBhvr>
                                      <p:to>
                                        <p:strVal val="visible"/>
                                      </p:to>
                                    </p:set>
                                    <p:anim calcmode="lin" valueType="num">
                                      <p:cBhvr>
                                        <p:cTn id="7" dur="750" fill="hold"/>
                                        <p:tgtEl>
                                          <p:spTgt spid="5">
                                            <p:graphicEl>
                                              <a:dgm id="{576A5232-6986-4CB1-8361-1EFF9810E6AF}"/>
                                            </p:graphicEl>
                                          </p:spTgt>
                                        </p:tgtEl>
                                        <p:attrNameLst>
                                          <p:attrName>ppt_w</p:attrName>
                                        </p:attrNameLst>
                                      </p:cBhvr>
                                      <p:tavLst>
                                        <p:tav tm="0">
                                          <p:val>
                                            <p:fltVal val="0"/>
                                          </p:val>
                                        </p:tav>
                                        <p:tav tm="100000">
                                          <p:val>
                                            <p:strVal val="#ppt_w"/>
                                          </p:val>
                                        </p:tav>
                                      </p:tavLst>
                                    </p:anim>
                                    <p:anim calcmode="lin" valueType="num">
                                      <p:cBhvr>
                                        <p:cTn id="8" dur="750" fill="hold"/>
                                        <p:tgtEl>
                                          <p:spTgt spid="5">
                                            <p:graphicEl>
                                              <a:dgm id="{576A5232-6986-4CB1-8361-1EFF9810E6AF}"/>
                                            </p:graphicEl>
                                          </p:spTgt>
                                        </p:tgtEl>
                                        <p:attrNameLst>
                                          <p:attrName>ppt_h</p:attrName>
                                        </p:attrNameLst>
                                      </p:cBhvr>
                                      <p:tavLst>
                                        <p:tav tm="0">
                                          <p:val>
                                            <p:fltVal val="0"/>
                                          </p:val>
                                        </p:tav>
                                        <p:tav tm="100000">
                                          <p:val>
                                            <p:strVal val="#ppt_h"/>
                                          </p:val>
                                        </p:tav>
                                      </p:tavLst>
                                    </p:anim>
                                    <p:animEffect transition="in" filter="fade">
                                      <p:cBhvr>
                                        <p:cTn id="9" dur="750"/>
                                        <p:tgtEl>
                                          <p:spTgt spid="5">
                                            <p:graphicEl>
                                              <a:dgm id="{576A5232-6986-4CB1-8361-1EFF9810E6AF}"/>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graphicEl>
                                              <a:dgm id="{F4D0E43A-8100-46B9-A68C-97D5E409F535}"/>
                                            </p:graphicEl>
                                          </p:spTgt>
                                        </p:tgtEl>
                                        <p:attrNameLst>
                                          <p:attrName>style.visibility</p:attrName>
                                        </p:attrNameLst>
                                      </p:cBhvr>
                                      <p:to>
                                        <p:strVal val="visible"/>
                                      </p:to>
                                    </p:set>
                                    <p:anim calcmode="lin" valueType="num">
                                      <p:cBhvr>
                                        <p:cTn id="14" dur="750" fill="hold"/>
                                        <p:tgtEl>
                                          <p:spTgt spid="5">
                                            <p:graphicEl>
                                              <a:dgm id="{F4D0E43A-8100-46B9-A68C-97D5E409F535}"/>
                                            </p:graphicEl>
                                          </p:spTgt>
                                        </p:tgtEl>
                                        <p:attrNameLst>
                                          <p:attrName>ppt_w</p:attrName>
                                        </p:attrNameLst>
                                      </p:cBhvr>
                                      <p:tavLst>
                                        <p:tav tm="0">
                                          <p:val>
                                            <p:fltVal val="0"/>
                                          </p:val>
                                        </p:tav>
                                        <p:tav tm="100000">
                                          <p:val>
                                            <p:strVal val="#ppt_w"/>
                                          </p:val>
                                        </p:tav>
                                      </p:tavLst>
                                    </p:anim>
                                    <p:anim calcmode="lin" valueType="num">
                                      <p:cBhvr>
                                        <p:cTn id="15" dur="750" fill="hold"/>
                                        <p:tgtEl>
                                          <p:spTgt spid="5">
                                            <p:graphicEl>
                                              <a:dgm id="{F4D0E43A-8100-46B9-A68C-97D5E409F535}"/>
                                            </p:graphicEl>
                                          </p:spTgt>
                                        </p:tgtEl>
                                        <p:attrNameLst>
                                          <p:attrName>ppt_h</p:attrName>
                                        </p:attrNameLst>
                                      </p:cBhvr>
                                      <p:tavLst>
                                        <p:tav tm="0">
                                          <p:val>
                                            <p:fltVal val="0"/>
                                          </p:val>
                                        </p:tav>
                                        <p:tav tm="100000">
                                          <p:val>
                                            <p:strVal val="#ppt_h"/>
                                          </p:val>
                                        </p:tav>
                                      </p:tavLst>
                                    </p:anim>
                                    <p:animEffect transition="in" filter="fade">
                                      <p:cBhvr>
                                        <p:cTn id="16" dur="750"/>
                                        <p:tgtEl>
                                          <p:spTgt spid="5">
                                            <p:graphicEl>
                                              <a:dgm id="{F4D0E43A-8100-46B9-A68C-97D5E409F535}"/>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graphicEl>
                                              <a:dgm id="{32ACD719-6CF2-44C9-B4FB-9F29A89ABA58}"/>
                                            </p:graphicEl>
                                          </p:spTgt>
                                        </p:tgtEl>
                                        <p:attrNameLst>
                                          <p:attrName>style.visibility</p:attrName>
                                        </p:attrNameLst>
                                      </p:cBhvr>
                                      <p:to>
                                        <p:strVal val="visible"/>
                                      </p:to>
                                    </p:set>
                                    <p:anim calcmode="lin" valueType="num">
                                      <p:cBhvr>
                                        <p:cTn id="19" dur="750" fill="hold"/>
                                        <p:tgtEl>
                                          <p:spTgt spid="5">
                                            <p:graphicEl>
                                              <a:dgm id="{32ACD719-6CF2-44C9-B4FB-9F29A89ABA58}"/>
                                            </p:graphicEl>
                                          </p:spTgt>
                                        </p:tgtEl>
                                        <p:attrNameLst>
                                          <p:attrName>ppt_w</p:attrName>
                                        </p:attrNameLst>
                                      </p:cBhvr>
                                      <p:tavLst>
                                        <p:tav tm="0">
                                          <p:val>
                                            <p:fltVal val="0"/>
                                          </p:val>
                                        </p:tav>
                                        <p:tav tm="100000">
                                          <p:val>
                                            <p:strVal val="#ppt_w"/>
                                          </p:val>
                                        </p:tav>
                                      </p:tavLst>
                                    </p:anim>
                                    <p:anim calcmode="lin" valueType="num">
                                      <p:cBhvr>
                                        <p:cTn id="20" dur="750" fill="hold"/>
                                        <p:tgtEl>
                                          <p:spTgt spid="5">
                                            <p:graphicEl>
                                              <a:dgm id="{32ACD719-6CF2-44C9-B4FB-9F29A89ABA58}"/>
                                            </p:graphicEl>
                                          </p:spTgt>
                                        </p:tgtEl>
                                        <p:attrNameLst>
                                          <p:attrName>ppt_h</p:attrName>
                                        </p:attrNameLst>
                                      </p:cBhvr>
                                      <p:tavLst>
                                        <p:tav tm="0">
                                          <p:val>
                                            <p:fltVal val="0"/>
                                          </p:val>
                                        </p:tav>
                                        <p:tav tm="100000">
                                          <p:val>
                                            <p:strVal val="#ppt_h"/>
                                          </p:val>
                                        </p:tav>
                                      </p:tavLst>
                                    </p:anim>
                                    <p:animEffect transition="in" filter="fade">
                                      <p:cBhvr>
                                        <p:cTn id="21" dur="750"/>
                                        <p:tgtEl>
                                          <p:spTgt spid="5">
                                            <p:graphicEl>
                                              <a:dgm id="{32ACD719-6CF2-44C9-B4FB-9F29A89ABA58}"/>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graphicEl>
                                              <a:dgm id="{97CDED87-3135-419A-B5A2-1547158D26F7}"/>
                                            </p:graphicEl>
                                          </p:spTgt>
                                        </p:tgtEl>
                                        <p:attrNameLst>
                                          <p:attrName>style.visibility</p:attrName>
                                        </p:attrNameLst>
                                      </p:cBhvr>
                                      <p:to>
                                        <p:strVal val="visible"/>
                                      </p:to>
                                    </p:set>
                                    <p:anim calcmode="lin" valueType="num">
                                      <p:cBhvr>
                                        <p:cTn id="26" dur="750" fill="hold"/>
                                        <p:tgtEl>
                                          <p:spTgt spid="5">
                                            <p:graphicEl>
                                              <a:dgm id="{97CDED87-3135-419A-B5A2-1547158D26F7}"/>
                                            </p:graphicEl>
                                          </p:spTgt>
                                        </p:tgtEl>
                                        <p:attrNameLst>
                                          <p:attrName>ppt_w</p:attrName>
                                        </p:attrNameLst>
                                      </p:cBhvr>
                                      <p:tavLst>
                                        <p:tav tm="0">
                                          <p:val>
                                            <p:fltVal val="0"/>
                                          </p:val>
                                        </p:tav>
                                        <p:tav tm="100000">
                                          <p:val>
                                            <p:strVal val="#ppt_w"/>
                                          </p:val>
                                        </p:tav>
                                      </p:tavLst>
                                    </p:anim>
                                    <p:anim calcmode="lin" valueType="num">
                                      <p:cBhvr>
                                        <p:cTn id="27" dur="750" fill="hold"/>
                                        <p:tgtEl>
                                          <p:spTgt spid="5">
                                            <p:graphicEl>
                                              <a:dgm id="{97CDED87-3135-419A-B5A2-1547158D26F7}"/>
                                            </p:graphicEl>
                                          </p:spTgt>
                                        </p:tgtEl>
                                        <p:attrNameLst>
                                          <p:attrName>ppt_h</p:attrName>
                                        </p:attrNameLst>
                                      </p:cBhvr>
                                      <p:tavLst>
                                        <p:tav tm="0">
                                          <p:val>
                                            <p:fltVal val="0"/>
                                          </p:val>
                                        </p:tav>
                                        <p:tav tm="100000">
                                          <p:val>
                                            <p:strVal val="#ppt_h"/>
                                          </p:val>
                                        </p:tav>
                                      </p:tavLst>
                                    </p:anim>
                                    <p:animEffect transition="in" filter="fade">
                                      <p:cBhvr>
                                        <p:cTn id="28" dur="750"/>
                                        <p:tgtEl>
                                          <p:spTgt spid="5">
                                            <p:graphicEl>
                                              <a:dgm id="{97CDED87-3135-419A-B5A2-1547158D26F7}"/>
                                            </p:graphic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
                                            <p:graphicEl>
                                              <a:dgm id="{7D852E1F-64A7-4E69-ABC7-46A709D86D32}"/>
                                            </p:graphicEl>
                                          </p:spTgt>
                                        </p:tgtEl>
                                        <p:attrNameLst>
                                          <p:attrName>style.visibility</p:attrName>
                                        </p:attrNameLst>
                                      </p:cBhvr>
                                      <p:to>
                                        <p:strVal val="visible"/>
                                      </p:to>
                                    </p:set>
                                    <p:anim calcmode="lin" valueType="num">
                                      <p:cBhvr>
                                        <p:cTn id="31" dur="750" fill="hold"/>
                                        <p:tgtEl>
                                          <p:spTgt spid="5">
                                            <p:graphicEl>
                                              <a:dgm id="{7D852E1F-64A7-4E69-ABC7-46A709D86D32}"/>
                                            </p:graphicEl>
                                          </p:spTgt>
                                        </p:tgtEl>
                                        <p:attrNameLst>
                                          <p:attrName>ppt_w</p:attrName>
                                        </p:attrNameLst>
                                      </p:cBhvr>
                                      <p:tavLst>
                                        <p:tav tm="0">
                                          <p:val>
                                            <p:fltVal val="0"/>
                                          </p:val>
                                        </p:tav>
                                        <p:tav tm="100000">
                                          <p:val>
                                            <p:strVal val="#ppt_w"/>
                                          </p:val>
                                        </p:tav>
                                      </p:tavLst>
                                    </p:anim>
                                    <p:anim calcmode="lin" valueType="num">
                                      <p:cBhvr>
                                        <p:cTn id="32" dur="750" fill="hold"/>
                                        <p:tgtEl>
                                          <p:spTgt spid="5">
                                            <p:graphicEl>
                                              <a:dgm id="{7D852E1F-64A7-4E69-ABC7-46A709D86D32}"/>
                                            </p:graphicEl>
                                          </p:spTgt>
                                        </p:tgtEl>
                                        <p:attrNameLst>
                                          <p:attrName>ppt_h</p:attrName>
                                        </p:attrNameLst>
                                      </p:cBhvr>
                                      <p:tavLst>
                                        <p:tav tm="0">
                                          <p:val>
                                            <p:fltVal val="0"/>
                                          </p:val>
                                        </p:tav>
                                        <p:tav tm="100000">
                                          <p:val>
                                            <p:strVal val="#ppt_h"/>
                                          </p:val>
                                        </p:tav>
                                      </p:tavLst>
                                    </p:anim>
                                    <p:animEffect transition="in" filter="fade">
                                      <p:cBhvr>
                                        <p:cTn id="33" dur="750"/>
                                        <p:tgtEl>
                                          <p:spTgt spid="5">
                                            <p:graphicEl>
                                              <a:dgm id="{7D852E1F-64A7-4E69-ABC7-46A709D86D32}"/>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
                                            <p:graphicEl>
                                              <a:dgm id="{C8A6A287-A081-44B3-B7E8-9514931738FC}"/>
                                            </p:graphicEl>
                                          </p:spTgt>
                                        </p:tgtEl>
                                        <p:attrNameLst>
                                          <p:attrName>style.visibility</p:attrName>
                                        </p:attrNameLst>
                                      </p:cBhvr>
                                      <p:to>
                                        <p:strVal val="visible"/>
                                      </p:to>
                                    </p:set>
                                    <p:anim calcmode="lin" valueType="num">
                                      <p:cBhvr>
                                        <p:cTn id="38" dur="750" fill="hold"/>
                                        <p:tgtEl>
                                          <p:spTgt spid="5">
                                            <p:graphicEl>
                                              <a:dgm id="{C8A6A287-A081-44B3-B7E8-9514931738FC}"/>
                                            </p:graphicEl>
                                          </p:spTgt>
                                        </p:tgtEl>
                                        <p:attrNameLst>
                                          <p:attrName>ppt_w</p:attrName>
                                        </p:attrNameLst>
                                      </p:cBhvr>
                                      <p:tavLst>
                                        <p:tav tm="0">
                                          <p:val>
                                            <p:fltVal val="0"/>
                                          </p:val>
                                        </p:tav>
                                        <p:tav tm="100000">
                                          <p:val>
                                            <p:strVal val="#ppt_w"/>
                                          </p:val>
                                        </p:tav>
                                      </p:tavLst>
                                    </p:anim>
                                    <p:anim calcmode="lin" valueType="num">
                                      <p:cBhvr>
                                        <p:cTn id="39" dur="750" fill="hold"/>
                                        <p:tgtEl>
                                          <p:spTgt spid="5">
                                            <p:graphicEl>
                                              <a:dgm id="{C8A6A287-A081-44B3-B7E8-9514931738FC}"/>
                                            </p:graphicEl>
                                          </p:spTgt>
                                        </p:tgtEl>
                                        <p:attrNameLst>
                                          <p:attrName>ppt_h</p:attrName>
                                        </p:attrNameLst>
                                      </p:cBhvr>
                                      <p:tavLst>
                                        <p:tav tm="0">
                                          <p:val>
                                            <p:fltVal val="0"/>
                                          </p:val>
                                        </p:tav>
                                        <p:tav tm="100000">
                                          <p:val>
                                            <p:strVal val="#ppt_h"/>
                                          </p:val>
                                        </p:tav>
                                      </p:tavLst>
                                    </p:anim>
                                    <p:animEffect transition="in" filter="fade">
                                      <p:cBhvr>
                                        <p:cTn id="40" dur="750"/>
                                        <p:tgtEl>
                                          <p:spTgt spid="5">
                                            <p:graphicEl>
                                              <a:dgm id="{C8A6A287-A081-44B3-B7E8-9514931738FC}"/>
                                            </p:graphic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
                                            <p:graphicEl>
                                              <a:dgm id="{063B6582-1337-4B45-B6FA-29DEF0C8FD84}"/>
                                            </p:graphicEl>
                                          </p:spTgt>
                                        </p:tgtEl>
                                        <p:attrNameLst>
                                          <p:attrName>style.visibility</p:attrName>
                                        </p:attrNameLst>
                                      </p:cBhvr>
                                      <p:to>
                                        <p:strVal val="visible"/>
                                      </p:to>
                                    </p:set>
                                    <p:anim calcmode="lin" valueType="num">
                                      <p:cBhvr>
                                        <p:cTn id="43" dur="750" fill="hold"/>
                                        <p:tgtEl>
                                          <p:spTgt spid="5">
                                            <p:graphicEl>
                                              <a:dgm id="{063B6582-1337-4B45-B6FA-29DEF0C8FD84}"/>
                                            </p:graphicEl>
                                          </p:spTgt>
                                        </p:tgtEl>
                                        <p:attrNameLst>
                                          <p:attrName>ppt_w</p:attrName>
                                        </p:attrNameLst>
                                      </p:cBhvr>
                                      <p:tavLst>
                                        <p:tav tm="0">
                                          <p:val>
                                            <p:fltVal val="0"/>
                                          </p:val>
                                        </p:tav>
                                        <p:tav tm="100000">
                                          <p:val>
                                            <p:strVal val="#ppt_w"/>
                                          </p:val>
                                        </p:tav>
                                      </p:tavLst>
                                    </p:anim>
                                    <p:anim calcmode="lin" valueType="num">
                                      <p:cBhvr>
                                        <p:cTn id="44" dur="750" fill="hold"/>
                                        <p:tgtEl>
                                          <p:spTgt spid="5">
                                            <p:graphicEl>
                                              <a:dgm id="{063B6582-1337-4B45-B6FA-29DEF0C8FD84}"/>
                                            </p:graphicEl>
                                          </p:spTgt>
                                        </p:tgtEl>
                                        <p:attrNameLst>
                                          <p:attrName>ppt_h</p:attrName>
                                        </p:attrNameLst>
                                      </p:cBhvr>
                                      <p:tavLst>
                                        <p:tav tm="0">
                                          <p:val>
                                            <p:fltVal val="0"/>
                                          </p:val>
                                        </p:tav>
                                        <p:tav tm="100000">
                                          <p:val>
                                            <p:strVal val="#ppt_h"/>
                                          </p:val>
                                        </p:tav>
                                      </p:tavLst>
                                    </p:anim>
                                    <p:animEffect transition="in" filter="fade">
                                      <p:cBhvr>
                                        <p:cTn id="45" dur="750"/>
                                        <p:tgtEl>
                                          <p:spTgt spid="5">
                                            <p:graphicEl>
                                              <a:dgm id="{063B6582-1337-4B45-B6FA-29DEF0C8FD84}"/>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5">
                                            <p:graphicEl>
                                              <a:dgm id="{0BC9D719-E01D-4767-94F0-986B165A9221}"/>
                                            </p:graphicEl>
                                          </p:spTgt>
                                        </p:tgtEl>
                                        <p:attrNameLst>
                                          <p:attrName>style.visibility</p:attrName>
                                        </p:attrNameLst>
                                      </p:cBhvr>
                                      <p:to>
                                        <p:strVal val="visible"/>
                                      </p:to>
                                    </p:set>
                                    <p:anim calcmode="lin" valueType="num">
                                      <p:cBhvr>
                                        <p:cTn id="50" dur="750" fill="hold"/>
                                        <p:tgtEl>
                                          <p:spTgt spid="5">
                                            <p:graphicEl>
                                              <a:dgm id="{0BC9D719-E01D-4767-94F0-986B165A9221}"/>
                                            </p:graphicEl>
                                          </p:spTgt>
                                        </p:tgtEl>
                                        <p:attrNameLst>
                                          <p:attrName>ppt_w</p:attrName>
                                        </p:attrNameLst>
                                      </p:cBhvr>
                                      <p:tavLst>
                                        <p:tav tm="0">
                                          <p:val>
                                            <p:fltVal val="0"/>
                                          </p:val>
                                        </p:tav>
                                        <p:tav tm="100000">
                                          <p:val>
                                            <p:strVal val="#ppt_w"/>
                                          </p:val>
                                        </p:tav>
                                      </p:tavLst>
                                    </p:anim>
                                    <p:anim calcmode="lin" valueType="num">
                                      <p:cBhvr>
                                        <p:cTn id="51" dur="750" fill="hold"/>
                                        <p:tgtEl>
                                          <p:spTgt spid="5">
                                            <p:graphicEl>
                                              <a:dgm id="{0BC9D719-E01D-4767-94F0-986B165A9221}"/>
                                            </p:graphicEl>
                                          </p:spTgt>
                                        </p:tgtEl>
                                        <p:attrNameLst>
                                          <p:attrName>ppt_h</p:attrName>
                                        </p:attrNameLst>
                                      </p:cBhvr>
                                      <p:tavLst>
                                        <p:tav tm="0">
                                          <p:val>
                                            <p:fltVal val="0"/>
                                          </p:val>
                                        </p:tav>
                                        <p:tav tm="100000">
                                          <p:val>
                                            <p:strVal val="#ppt_h"/>
                                          </p:val>
                                        </p:tav>
                                      </p:tavLst>
                                    </p:anim>
                                    <p:animEffect transition="in" filter="fade">
                                      <p:cBhvr>
                                        <p:cTn id="52" dur="750"/>
                                        <p:tgtEl>
                                          <p:spTgt spid="5">
                                            <p:graphicEl>
                                              <a:dgm id="{0BC9D719-E01D-4767-94F0-986B165A9221}"/>
                                            </p:graphic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5">
                                            <p:graphicEl>
                                              <a:dgm id="{26766F50-D3BE-4663-BDF0-3039B814596F}"/>
                                            </p:graphicEl>
                                          </p:spTgt>
                                        </p:tgtEl>
                                        <p:attrNameLst>
                                          <p:attrName>style.visibility</p:attrName>
                                        </p:attrNameLst>
                                      </p:cBhvr>
                                      <p:to>
                                        <p:strVal val="visible"/>
                                      </p:to>
                                    </p:set>
                                    <p:anim calcmode="lin" valueType="num">
                                      <p:cBhvr>
                                        <p:cTn id="55" dur="750" fill="hold"/>
                                        <p:tgtEl>
                                          <p:spTgt spid="5">
                                            <p:graphicEl>
                                              <a:dgm id="{26766F50-D3BE-4663-BDF0-3039B814596F}"/>
                                            </p:graphicEl>
                                          </p:spTgt>
                                        </p:tgtEl>
                                        <p:attrNameLst>
                                          <p:attrName>ppt_w</p:attrName>
                                        </p:attrNameLst>
                                      </p:cBhvr>
                                      <p:tavLst>
                                        <p:tav tm="0">
                                          <p:val>
                                            <p:fltVal val="0"/>
                                          </p:val>
                                        </p:tav>
                                        <p:tav tm="100000">
                                          <p:val>
                                            <p:strVal val="#ppt_w"/>
                                          </p:val>
                                        </p:tav>
                                      </p:tavLst>
                                    </p:anim>
                                    <p:anim calcmode="lin" valueType="num">
                                      <p:cBhvr>
                                        <p:cTn id="56" dur="750" fill="hold"/>
                                        <p:tgtEl>
                                          <p:spTgt spid="5">
                                            <p:graphicEl>
                                              <a:dgm id="{26766F50-D3BE-4663-BDF0-3039B814596F}"/>
                                            </p:graphicEl>
                                          </p:spTgt>
                                        </p:tgtEl>
                                        <p:attrNameLst>
                                          <p:attrName>ppt_h</p:attrName>
                                        </p:attrNameLst>
                                      </p:cBhvr>
                                      <p:tavLst>
                                        <p:tav tm="0">
                                          <p:val>
                                            <p:fltVal val="0"/>
                                          </p:val>
                                        </p:tav>
                                        <p:tav tm="100000">
                                          <p:val>
                                            <p:strVal val="#ppt_h"/>
                                          </p:val>
                                        </p:tav>
                                      </p:tavLst>
                                    </p:anim>
                                    <p:animEffect transition="in" filter="fade">
                                      <p:cBhvr>
                                        <p:cTn id="57" dur="750"/>
                                        <p:tgtEl>
                                          <p:spTgt spid="5">
                                            <p:graphicEl>
                                              <a:dgm id="{26766F50-D3BE-4663-BDF0-3039B814596F}"/>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5">
                                            <p:graphicEl>
                                              <a:dgm id="{5A54A810-EA22-4D4A-A334-033FEEFA163E}"/>
                                            </p:graphicEl>
                                          </p:spTgt>
                                        </p:tgtEl>
                                        <p:attrNameLst>
                                          <p:attrName>style.visibility</p:attrName>
                                        </p:attrNameLst>
                                      </p:cBhvr>
                                      <p:to>
                                        <p:strVal val="visible"/>
                                      </p:to>
                                    </p:set>
                                    <p:anim calcmode="lin" valueType="num">
                                      <p:cBhvr>
                                        <p:cTn id="62" dur="750" fill="hold"/>
                                        <p:tgtEl>
                                          <p:spTgt spid="5">
                                            <p:graphicEl>
                                              <a:dgm id="{5A54A810-EA22-4D4A-A334-033FEEFA163E}"/>
                                            </p:graphicEl>
                                          </p:spTgt>
                                        </p:tgtEl>
                                        <p:attrNameLst>
                                          <p:attrName>ppt_w</p:attrName>
                                        </p:attrNameLst>
                                      </p:cBhvr>
                                      <p:tavLst>
                                        <p:tav tm="0">
                                          <p:val>
                                            <p:fltVal val="0"/>
                                          </p:val>
                                        </p:tav>
                                        <p:tav tm="100000">
                                          <p:val>
                                            <p:strVal val="#ppt_w"/>
                                          </p:val>
                                        </p:tav>
                                      </p:tavLst>
                                    </p:anim>
                                    <p:anim calcmode="lin" valueType="num">
                                      <p:cBhvr>
                                        <p:cTn id="63" dur="750" fill="hold"/>
                                        <p:tgtEl>
                                          <p:spTgt spid="5">
                                            <p:graphicEl>
                                              <a:dgm id="{5A54A810-EA22-4D4A-A334-033FEEFA163E}"/>
                                            </p:graphicEl>
                                          </p:spTgt>
                                        </p:tgtEl>
                                        <p:attrNameLst>
                                          <p:attrName>ppt_h</p:attrName>
                                        </p:attrNameLst>
                                      </p:cBhvr>
                                      <p:tavLst>
                                        <p:tav tm="0">
                                          <p:val>
                                            <p:fltVal val="0"/>
                                          </p:val>
                                        </p:tav>
                                        <p:tav tm="100000">
                                          <p:val>
                                            <p:strVal val="#ppt_h"/>
                                          </p:val>
                                        </p:tav>
                                      </p:tavLst>
                                    </p:anim>
                                    <p:animEffect transition="in" filter="fade">
                                      <p:cBhvr>
                                        <p:cTn id="64" dur="750"/>
                                        <p:tgtEl>
                                          <p:spTgt spid="5">
                                            <p:graphicEl>
                                              <a:dgm id="{5A54A810-EA22-4D4A-A334-033FEEFA163E}"/>
                                            </p:graphicEl>
                                          </p:spTgt>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
                                            <p:graphicEl>
                                              <a:dgm id="{7CE2BC09-7F81-4EED-B613-80298AFF3819}"/>
                                            </p:graphicEl>
                                          </p:spTgt>
                                        </p:tgtEl>
                                        <p:attrNameLst>
                                          <p:attrName>style.visibility</p:attrName>
                                        </p:attrNameLst>
                                      </p:cBhvr>
                                      <p:to>
                                        <p:strVal val="visible"/>
                                      </p:to>
                                    </p:set>
                                    <p:anim calcmode="lin" valueType="num">
                                      <p:cBhvr>
                                        <p:cTn id="67" dur="750" fill="hold"/>
                                        <p:tgtEl>
                                          <p:spTgt spid="5">
                                            <p:graphicEl>
                                              <a:dgm id="{7CE2BC09-7F81-4EED-B613-80298AFF3819}"/>
                                            </p:graphicEl>
                                          </p:spTgt>
                                        </p:tgtEl>
                                        <p:attrNameLst>
                                          <p:attrName>ppt_w</p:attrName>
                                        </p:attrNameLst>
                                      </p:cBhvr>
                                      <p:tavLst>
                                        <p:tav tm="0">
                                          <p:val>
                                            <p:fltVal val="0"/>
                                          </p:val>
                                        </p:tav>
                                        <p:tav tm="100000">
                                          <p:val>
                                            <p:strVal val="#ppt_w"/>
                                          </p:val>
                                        </p:tav>
                                      </p:tavLst>
                                    </p:anim>
                                    <p:anim calcmode="lin" valueType="num">
                                      <p:cBhvr>
                                        <p:cTn id="68" dur="750" fill="hold"/>
                                        <p:tgtEl>
                                          <p:spTgt spid="5">
                                            <p:graphicEl>
                                              <a:dgm id="{7CE2BC09-7F81-4EED-B613-80298AFF3819}"/>
                                            </p:graphicEl>
                                          </p:spTgt>
                                        </p:tgtEl>
                                        <p:attrNameLst>
                                          <p:attrName>ppt_h</p:attrName>
                                        </p:attrNameLst>
                                      </p:cBhvr>
                                      <p:tavLst>
                                        <p:tav tm="0">
                                          <p:val>
                                            <p:fltVal val="0"/>
                                          </p:val>
                                        </p:tav>
                                        <p:tav tm="100000">
                                          <p:val>
                                            <p:strVal val="#ppt_h"/>
                                          </p:val>
                                        </p:tav>
                                      </p:tavLst>
                                    </p:anim>
                                    <p:animEffect transition="in" filter="fade">
                                      <p:cBhvr>
                                        <p:cTn id="69" dur="750"/>
                                        <p:tgtEl>
                                          <p:spTgt spid="5">
                                            <p:graphicEl>
                                              <a:dgm id="{7CE2BC09-7F81-4EED-B613-80298AFF3819}"/>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5">
                                            <p:graphicEl>
                                              <a:dgm id="{B1E341D3-EDCF-4A70-AFBA-BB524B759C59}"/>
                                            </p:graphicEl>
                                          </p:spTgt>
                                        </p:tgtEl>
                                        <p:attrNameLst>
                                          <p:attrName>style.visibility</p:attrName>
                                        </p:attrNameLst>
                                      </p:cBhvr>
                                      <p:to>
                                        <p:strVal val="visible"/>
                                      </p:to>
                                    </p:set>
                                    <p:anim calcmode="lin" valueType="num">
                                      <p:cBhvr>
                                        <p:cTn id="74" dur="750" fill="hold"/>
                                        <p:tgtEl>
                                          <p:spTgt spid="5">
                                            <p:graphicEl>
                                              <a:dgm id="{B1E341D3-EDCF-4A70-AFBA-BB524B759C59}"/>
                                            </p:graphicEl>
                                          </p:spTgt>
                                        </p:tgtEl>
                                        <p:attrNameLst>
                                          <p:attrName>ppt_w</p:attrName>
                                        </p:attrNameLst>
                                      </p:cBhvr>
                                      <p:tavLst>
                                        <p:tav tm="0">
                                          <p:val>
                                            <p:fltVal val="0"/>
                                          </p:val>
                                        </p:tav>
                                        <p:tav tm="100000">
                                          <p:val>
                                            <p:strVal val="#ppt_w"/>
                                          </p:val>
                                        </p:tav>
                                      </p:tavLst>
                                    </p:anim>
                                    <p:anim calcmode="lin" valueType="num">
                                      <p:cBhvr>
                                        <p:cTn id="75" dur="750" fill="hold"/>
                                        <p:tgtEl>
                                          <p:spTgt spid="5">
                                            <p:graphicEl>
                                              <a:dgm id="{B1E341D3-EDCF-4A70-AFBA-BB524B759C59}"/>
                                            </p:graphicEl>
                                          </p:spTgt>
                                        </p:tgtEl>
                                        <p:attrNameLst>
                                          <p:attrName>ppt_h</p:attrName>
                                        </p:attrNameLst>
                                      </p:cBhvr>
                                      <p:tavLst>
                                        <p:tav tm="0">
                                          <p:val>
                                            <p:fltVal val="0"/>
                                          </p:val>
                                        </p:tav>
                                        <p:tav tm="100000">
                                          <p:val>
                                            <p:strVal val="#ppt_h"/>
                                          </p:val>
                                        </p:tav>
                                      </p:tavLst>
                                    </p:anim>
                                    <p:animEffect transition="in" filter="fade">
                                      <p:cBhvr>
                                        <p:cTn id="76" dur="750"/>
                                        <p:tgtEl>
                                          <p:spTgt spid="5">
                                            <p:graphicEl>
                                              <a:dgm id="{B1E341D3-EDCF-4A70-AFBA-BB524B759C59}"/>
                                            </p:graphic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5">
                                            <p:graphicEl>
                                              <a:dgm id="{97C0323E-F03B-4C45-A7E3-E1A63F476BE5}"/>
                                            </p:graphicEl>
                                          </p:spTgt>
                                        </p:tgtEl>
                                        <p:attrNameLst>
                                          <p:attrName>style.visibility</p:attrName>
                                        </p:attrNameLst>
                                      </p:cBhvr>
                                      <p:to>
                                        <p:strVal val="visible"/>
                                      </p:to>
                                    </p:set>
                                    <p:anim calcmode="lin" valueType="num">
                                      <p:cBhvr>
                                        <p:cTn id="79" dur="750" fill="hold"/>
                                        <p:tgtEl>
                                          <p:spTgt spid="5">
                                            <p:graphicEl>
                                              <a:dgm id="{97C0323E-F03B-4C45-A7E3-E1A63F476BE5}"/>
                                            </p:graphicEl>
                                          </p:spTgt>
                                        </p:tgtEl>
                                        <p:attrNameLst>
                                          <p:attrName>ppt_w</p:attrName>
                                        </p:attrNameLst>
                                      </p:cBhvr>
                                      <p:tavLst>
                                        <p:tav tm="0">
                                          <p:val>
                                            <p:fltVal val="0"/>
                                          </p:val>
                                        </p:tav>
                                        <p:tav tm="100000">
                                          <p:val>
                                            <p:strVal val="#ppt_w"/>
                                          </p:val>
                                        </p:tav>
                                      </p:tavLst>
                                    </p:anim>
                                    <p:anim calcmode="lin" valueType="num">
                                      <p:cBhvr>
                                        <p:cTn id="80" dur="750" fill="hold"/>
                                        <p:tgtEl>
                                          <p:spTgt spid="5">
                                            <p:graphicEl>
                                              <a:dgm id="{97C0323E-F03B-4C45-A7E3-E1A63F476BE5}"/>
                                            </p:graphicEl>
                                          </p:spTgt>
                                        </p:tgtEl>
                                        <p:attrNameLst>
                                          <p:attrName>ppt_h</p:attrName>
                                        </p:attrNameLst>
                                      </p:cBhvr>
                                      <p:tavLst>
                                        <p:tav tm="0">
                                          <p:val>
                                            <p:fltVal val="0"/>
                                          </p:val>
                                        </p:tav>
                                        <p:tav tm="100000">
                                          <p:val>
                                            <p:strVal val="#ppt_h"/>
                                          </p:val>
                                        </p:tav>
                                      </p:tavLst>
                                    </p:anim>
                                    <p:animEffect transition="in" filter="fade">
                                      <p:cBhvr>
                                        <p:cTn id="81" dur="750"/>
                                        <p:tgtEl>
                                          <p:spTgt spid="5">
                                            <p:graphicEl>
                                              <a:dgm id="{97C0323E-F03B-4C45-A7E3-E1A63F476BE5}"/>
                                            </p:graphicEl>
                                          </p:spTgt>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5">
                                            <p:graphicEl>
                                              <a:dgm id="{7F822360-A48E-4DBD-8989-EEA0AABD1C1B}"/>
                                            </p:graphicEl>
                                          </p:spTgt>
                                        </p:tgtEl>
                                        <p:attrNameLst>
                                          <p:attrName>style.visibility</p:attrName>
                                        </p:attrNameLst>
                                      </p:cBhvr>
                                      <p:to>
                                        <p:strVal val="visible"/>
                                      </p:to>
                                    </p:set>
                                    <p:anim calcmode="lin" valueType="num">
                                      <p:cBhvr>
                                        <p:cTn id="86" dur="750" fill="hold"/>
                                        <p:tgtEl>
                                          <p:spTgt spid="5">
                                            <p:graphicEl>
                                              <a:dgm id="{7F822360-A48E-4DBD-8989-EEA0AABD1C1B}"/>
                                            </p:graphicEl>
                                          </p:spTgt>
                                        </p:tgtEl>
                                        <p:attrNameLst>
                                          <p:attrName>ppt_w</p:attrName>
                                        </p:attrNameLst>
                                      </p:cBhvr>
                                      <p:tavLst>
                                        <p:tav tm="0">
                                          <p:val>
                                            <p:fltVal val="0"/>
                                          </p:val>
                                        </p:tav>
                                        <p:tav tm="100000">
                                          <p:val>
                                            <p:strVal val="#ppt_w"/>
                                          </p:val>
                                        </p:tav>
                                      </p:tavLst>
                                    </p:anim>
                                    <p:anim calcmode="lin" valueType="num">
                                      <p:cBhvr>
                                        <p:cTn id="87" dur="750" fill="hold"/>
                                        <p:tgtEl>
                                          <p:spTgt spid="5">
                                            <p:graphicEl>
                                              <a:dgm id="{7F822360-A48E-4DBD-8989-EEA0AABD1C1B}"/>
                                            </p:graphicEl>
                                          </p:spTgt>
                                        </p:tgtEl>
                                        <p:attrNameLst>
                                          <p:attrName>ppt_h</p:attrName>
                                        </p:attrNameLst>
                                      </p:cBhvr>
                                      <p:tavLst>
                                        <p:tav tm="0">
                                          <p:val>
                                            <p:fltVal val="0"/>
                                          </p:val>
                                        </p:tav>
                                        <p:tav tm="100000">
                                          <p:val>
                                            <p:strVal val="#ppt_h"/>
                                          </p:val>
                                        </p:tav>
                                      </p:tavLst>
                                    </p:anim>
                                    <p:animEffect transition="in" filter="fade">
                                      <p:cBhvr>
                                        <p:cTn id="88" dur="750"/>
                                        <p:tgtEl>
                                          <p:spTgt spid="5">
                                            <p:graphicEl>
                                              <a:dgm id="{7F822360-A48E-4DBD-8989-EEA0AABD1C1B}"/>
                                            </p:graphicEl>
                                          </p:spTgt>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5">
                                            <p:graphicEl>
                                              <a:dgm id="{17C9D188-0500-45F2-86C9-9851ACF59A28}"/>
                                            </p:graphicEl>
                                          </p:spTgt>
                                        </p:tgtEl>
                                        <p:attrNameLst>
                                          <p:attrName>style.visibility</p:attrName>
                                        </p:attrNameLst>
                                      </p:cBhvr>
                                      <p:to>
                                        <p:strVal val="visible"/>
                                      </p:to>
                                    </p:set>
                                    <p:anim calcmode="lin" valueType="num">
                                      <p:cBhvr>
                                        <p:cTn id="91" dur="750" fill="hold"/>
                                        <p:tgtEl>
                                          <p:spTgt spid="5">
                                            <p:graphicEl>
                                              <a:dgm id="{17C9D188-0500-45F2-86C9-9851ACF59A28}"/>
                                            </p:graphicEl>
                                          </p:spTgt>
                                        </p:tgtEl>
                                        <p:attrNameLst>
                                          <p:attrName>ppt_w</p:attrName>
                                        </p:attrNameLst>
                                      </p:cBhvr>
                                      <p:tavLst>
                                        <p:tav tm="0">
                                          <p:val>
                                            <p:fltVal val="0"/>
                                          </p:val>
                                        </p:tav>
                                        <p:tav tm="100000">
                                          <p:val>
                                            <p:strVal val="#ppt_w"/>
                                          </p:val>
                                        </p:tav>
                                      </p:tavLst>
                                    </p:anim>
                                    <p:anim calcmode="lin" valueType="num">
                                      <p:cBhvr>
                                        <p:cTn id="92" dur="750" fill="hold"/>
                                        <p:tgtEl>
                                          <p:spTgt spid="5">
                                            <p:graphicEl>
                                              <a:dgm id="{17C9D188-0500-45F2-86C9-9851ACF59A28}"/>
                                            </p:graphicEl>
                                          </p:spTgt>
                                        </p:tgtEl>
                                        <p:attrNameLst>
                                          <p:attrName>ppt_h</p:attrName>
                                        </p:attrNameLst>
                                      </p:cBhvr>
                                      <p:tavLst>
                                        <p:tav tm="0">
                                          <p:val>
                                            <p:fltVal val="0"/>
                                          </p:val>
                                        </p:tav>
                                        <p:tav tm="100000">
                                          <p:val>
                                            <p:strVal val="#ppt_h"/>
                                          </p:val>
                                        </p:tav>
                                      </p:tavLst>
                                    </p:anim>
                                    <p:animEffect transition="in" filter="fade">
                                      <p:cBhvr>
                                        <p:cTn id="93" dur="750"/>
                                        <p:tgtEl>
                                          <p:spTgt spid="5">
                                            <p:graphicEl>
                                              <a:dgm id="{17C9D188-0500-45F2-86C9-9851ACF59A28}"/>
                                            </p:graphic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5">
                                            <p:graphicEl>
                                              <a:dgm id="{9E277A54-CE5C-4C23-BAC3-96DBFAA639BB}"/>
                                            </p:graphicEl>
                                          </p:spTgt>
                                        </p:tgtEl>
                                        <p:attrNameLst>
                                          <p:attrName>style.visibility</p:attrName>
                                        </p:attrNameLst>
                                      </p:cBhvr>
                                      <p:to>
                                        <p:strVal val="visible"/>
                                      </p:to>
                                    </p:set>
                                    <p:anim calcmode="lin" valueType="num">
                                      <p:cBhvr>
                                        <p:cTn id="98" dur="750" fill="hold"/>
                                        <p:tgtEl>
                                          <p:spTgt spid="5">
                                            <p:graphicEl>
                                              <a:dgm id="{9E277A54-CE5C-4C23-BAC3-96DBFAA639BB}"/>
                                            </p:graphicEl>
                                          </p:spTgt>
                                        </p:tgtEl>
                                        <p:attrNameLst>
                                          <p:attrName>ppt_w</p:attrName>
                                        </p:attrNameLst>
                                      </p:cBhvr>
                                      <p:tavLst>
                                        <p:tav tm="0">
                                          <p:val>
                                            <p:fltVal val="0"/>
                                          </p:val>
                                        </p:tav>
                                        <p:tav tm="100000">
                                          <p:val>
                                            <p:strVal val="#ppt_w"/>
                                          </p:val>
                                        </p:tav>
                                      </p:tavLst>
                                    </p:anim>
                                    <p:anim calcmode="lin" valueType="num">
                                      <p:cBhvr>
                                        <p:cTn id="99" dur="750" fill="hold"/>
                                        <p:tgtEl>
                                          <p:spTgt spid="5">
                                            <p:graphicEl>
                                              <a:dgm id="{9E277A54-CE5C-4C23-BAC3-96DBFAA639BB}"/>
                                            </p:graphicEl>
                                          </p:spTgt>
                                        </p:tgtEl>
                                        <p:attrNameLst>
                                          <p:attrName>ppt_h</p:attrName>
                                        </p:attrNameLst>
                                      </p:cBhvr>
                                      <p:tavLst>
                                        <p:tav tm="0">
                                          <p:val>
                                            <p:fltVal val="0"/>
                                          </p:val>
                                        </p:tav>
                                        <p:tav tm="100000">
                                          <p:val>
                                            <p:strVal val="#ppt_h"/>
                                          </p:val>
                                        </p:tav>
                                      </p:tavLst>
                                    </p:anim>
                                    <p:animEffect transition="in" filter="fade">
                                      <p:cBhvr>
                                        <p:cTn id="100" dur="750"/>
                                        <p:tgtEl>
                                          <p:spTgt spid="5">
                                            <p:graphicEl>
                                              <a:dgm id="{9E277A54-CE5C-4C23-BAC3-96DBFAA639BB}"/>
                                            </p:graphicEl>
                                          </p:spTgt>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5">
                                            <p:graphicEl>
                                              <a:dgm id="{11877F2E-87D8-408D-8DC4-B54CFA34D09F}"/>
                                            </p:graphicEl>
                                          </p:spTgt>
                                        </p:tgtEl>
                                        <p:attrNameLst>
                                          <p:attrName>style.visibility</p:attrName>
                                        </p:attrNameLst>
                                      </p:cBhvr>
                                      <p:to>
                                        <p:strVal val="visible"/>
                                      </p:to>
                                    </p:set>
                                    <p:anim calcmode="lin" valueType="num">
                                      <p:cBhvr>
                                        <p:cTn id="103" dur="750" fill="hold"/>
                                        <p:tgtEl>
                                          <p:spTgt spid="5">
                                            <p:graphicEl>
                                              <a:dgm id="{11877F2E-87D8-408D-8DC4-B54CFA34D09F}"/>
                                            </p:graphicEl>
                                          </p:spTgt>
                                        </p:tgtEl>
                                        <p:attrNameLst>
                                          <p:attrName>ppt_w</p:attrName>
                                        </p:attrNameLst>
                                      </p:cBhvr>
                                      <p:tavLst>
                                        <p:tav tm="0">
                                          <p:val>
                                            <p:fltVal val="0"/>
                                          </p:val>
                                        </p:tav>
                                        <p:tav tm="100000">
                                          <p:val>
                                            <p:strVal val="#ppt_w"/>
                                          </p:val>
                                        </p:tav>
                                      </p:tavLst>
                                    </p:anim>
                                    <p:anim calcmode="lin" valueType="num">
                                      <p:cBhvr>
                                        <p:cTn id="104" dur="750" fill="hold"/>
                                        <p:tgtEl>
                                          <p:spTgt spid="5">
                                            <p:graphicEl>
                                              <a:dgm id="{11877F2E-87D8-408D-8DC4-B54CFA34D09F}"/>
                                            </p:graphicEl>
                                          </p:spTgt>
                                        </p:tgtEl>
                                        <p:attrNameLst>
                                          <p:attrName>ppt_h</p:attrName>
                                        </p:attrNameLst>
                                      </p:cBhvr>
                                      <p:tavLst>
                                        <p:tav tm="0">
                                          <p:val>
                                            <p:fltVal val="0"/>
                                          </p:val>
                                        </p:tav>
                                        <p:tav tm="100000">
                                          <p:val>
                                            <p:strVal val="#ppt_h"/>
                                          </p:val>
                                        </p:tav>
                                      </p:tavLst>
                                    </p:anim>
                                    <p:animEffect transition="in" filter="fade">
                                      <p:cBhvr>
                                        <p:cTn id="105" dur="750"/>
                                        <p:tgtEl>
                                          <p:spTgt spid="5">
                                            <p:graphicEl>
                                              <a:dgm id="{11877F2E-87D8-408D-8DC4-B54CFA34D09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0"/>
            <a:ext cx="9144000" cy="1052736"/>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SUSPENSIÓN DEL CONTRATO DE TRABAJO.</a:t>
            </a:r>
            <a:br>
              <a:rPr lang="es-ES" sz="3200" dirty="0"/>
            </a:br>
            <a:r>
              <a:rPr lang="es-ES" sz="3200" dirty="0"/>
              <a:t>LAS EXCEDENCIAS</a:t>
            </a:r>
          </a:p>
        </p:txBody>
      </p:sp>
      <p:sp>
        <p:nvSpPr>
          <p:cNvPr id="2" name="1 Marcador de contenido"/>
          <p:cNvSpPr>
            <a:spLocks noGrp="1"/>
          </p:cNvSpPr>
          <p:nvPr>
            <p:ph idx="1"/>
          </p:nvPr>
        </p:nvSpPr>
        <p:spPr>
          <a:xfrm>
            <a:off x="107504" y="1152128"/>
            <a:ext cx="8928992" cy="5661248"/>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s-ES" sz="2400" dirty="0"/>
              <a:t>Maite ha dado a luz, a los 8 meses, a dos gemelas. Al ser prematuras, van a estar hospitalizadas 10 días. Mayte está casada con Elena, quien está muy contenta y ya pensando en cómo se van a pedir los permisos.</a:t>
            </a:r>
          </a:p>
          <a:p>
            <a:pPr marL="514350" indent="-514350">
              <a:buAutoNum type="alphaLcParenR"/>
            </a:pPr>
            <a:r>
              <a:rPr lang="es-ES" sz="2400" dirty="0"/>
              <a:t>¿Cuántas semanas tienen ambas de permiso y cuándo comenzarían?</a:t>
            </a:r>
          </a:p>
          <a:p>
            <a:pPr marL="514350" indent="-514350">
              <a:buAutoNum type="alphaLcParenR"/>
            </a:pPr>
            <a:r>
              <a:rPr lang="es-ES" sz="2400" dirty="0"/>
              <a:t>¿Cuántas son obligatorias después del parto?</a:t>
            </a:r>
          </a:p>
          <a:p>
            <a:pPr marL="514350" indent="-514350">
              <a:buAutoNum type="alphaLcParenR"/>
            </a:pPr>
            <a:r>
              <a:rPr lang="es-ES" sz="2400" dirty="0"/>
              <a:t>¿Qué se puede hacer con las 10 semanas restantes? (3 opciones)</a:t>
            </a:r>
          </a:p>
          <a:p>
            <a:pPr marL="514350" indent="-514350">
              <a:buAutoNum type="alphaLcParenR"/>
            </a:pPr>
            <a:r>
              <a:rPr lang="es-ES" sz="2400" dirty="0"/>
              <a:t>¿Con qué preaviso se pueden solicitar las dos variedades no consecutivas?</a:t>
            </a:r>
          </a:p>
          <a:p>
            <a:pPr marL="514350" indent="-514350">
              <a:buAutoNum type="alphaLcParenR"/>
            </a:pPr>
            <a:r>
              <a:rPr lang="es-ES" sz="2400" dirty="0"/>
              <a:t>Mayte y Elena tienen más de 26 años, ¿Qué periodo mínimo de cotización se les va a exigir para acceder a la prestación?</a:t>
            </a:r>
          </a:p>
          <a:p>
            <a:pPr marL="514350" indent="-514350">
              <a:buAutoNum type="alphaLcParenR"/>
            </a:pPr>
            <a:r>
              <a:rPr lang="es-ES" sz="2400" dirty="0"/>
              <a:t>Suponiendo que la Base Reguladora por contingencias comunes del mes anterior a la baja de Mayte fuera de 1.500 €, ¿Cuál sería la cuantía de la prestación? </a:t>
            </a:r>
          </a:p>
        </p:txBody>
      </p:sp>
    </p:spTree>
    <p:extLst>
      <p:ext uri="{BB962C8B-B14F-4D97-AF65-F5344CB8AC3E}">
        <p14:creationId xmlns:p14="http://schemas.microsoft.com/office/powerpoint/2010/main" val="209102615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321732"/>
            <a:ext cx="5293730" cy="1964266"/>
          </a:xfrm>
          <a:prstGeom prst="rect">
            <a:avLst/>
          </a:prstGeom>
          <a:solidFill>
            <a:srgbClr val="3F5E5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3 Título"/>
          <p:cNvSpPr>
            <a:spLocks noGrp="1"/>
          </p:cNvSpPr>
          <p:nvPr>
            <p:ph type="title"/>
          </p:nvPr>
        </p:nvSpPr>
        <p:spPr>
          <a:xfrm>
            <a:off x="393192" y="491260"/>
            <a:ext cx="4945641" cy="1625210"/>
          </a:xfrm>
        </p:spPr>
        <p:style>
          <a:lnRef idx="1">
            <a:schemeClr val="accent6"/>
          </a:lnRef>
          <a:fillRef idx="2">
            <a:schemeClr val="accent6"/>
          </a:fillRef>
          <a:effectRef idx="1">
            <a:schemeClr val="accent6"/>
          </a:effectRef>
          <a:fontRef idx="minor">
            <a:schemeClr val="dk1"/>
          </a:fontRef>
        </p:style>
        <p:txBody>
          <a:bodyPr>
            <a:normAutofit/>
          </a:bodyPr>
          <a:lstStyle/>
          <a:p>
            <a:pPr>
              <a:lnSpc>
                <a:spcPct val="90000"/>
              </a:lnSpc>
            </a:pPr>
            <a:r>
              <a:rPr lang="es-ES" sz="3700">
                <a:solidFill>
                  <a:srgbClr val="FFFFFF"/>
                </a:solidFill>
              </a:rPr>
              <a:t>LA SUSPENSIÓN DEL CONTRATO DE TRABAJO.</a:t>
            </a:r>
            <a:br>
              <a:rPr lang="es-ES" sz="3700">
                <a:solidFill>
                  <a:srgbClr val="FFFFFF"/>
                </a:solidFill>
              </a:rPr>
            </a:br>
            <a:r>
              <a:rPr lang="es-ES" sz="3700">
                <a:solidFill>
                  <a:srgbClr val="FFFFFF"/>
                </a:solidFill>
              </a:rPr>
              <a:t>LAS EXCEDENCIAS</a:t>
            </a:r>
          </a:p>
        </p:txBody>
      </p:sp>
      <p:pic>
        <p:nvPicPr>
          <p:cNvPr id="3" name="Imagen 2">
            <a:extLst>
              <a:ext uri="{FF2B5EF4-FFF2-40B4-BE49-F238E27FC236}">
                <a16:creationId xmlns:a16="http://schemas.microsoft.com/office/drawing/2014/main" id="{7537F1EA-1C3F-4A4F-B33A-E9C157C4BE07}"/>
              </a:ext>
            </a:extLst>
          </p:cNvPr>
          <p:cNvPicPr>
            <a:picLocks noChangeAspect="1"/>
          </p:cNvPicPr>
          <p:nvPr/>
        </p:nvPicPr>
        <p:blipFill rotWithShape="1">
          <a:blip r:embed="rId2"/>
          <a:srcRect l="21342" r="17276" b="-1"/>
          <a:stretch/>
        </p:blipFill>
        <p:spPr>
          <a:xfrm>
            <a:off x="393192" y="2852936"/>
            <a:ext cx="4965361" cy="3106156"/>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731" y="321732"/>
            <a:ext cx="3234970"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Marcador de contenido"/>
          <p:cNvSpPr>
            <a:spLocks noGrp="1"/>
          </p:cNvSpPr>
          <p:nvPr>
            <p:ph idx="1"/>
          </p:nvPr>
        </p:nvSpPr>
        <p:spPr>
          <a:xfrm>
            <a:off x="5664216" y="302100"/>
            <a:ext cx="3234124" cy="6214533"/>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s-ES" sz="2000" dirty="0">
                <a:solidFill>
                  <a:schemeClr val="tx1"/>
                </a:solidFill>
              </a:rPr>
              <a:t>Se trata de una suspensión del contrato de trabajo a </a:t>
            </a:r>
            <a:r>
              <a:rPr lang="es-ES" sz="2000" b="1" dirty="0">
                <a:solidFill>
                  <a:schemeClr val="tx1"/>
                </a:solidFill>
              </a:rPr>
              <a:t>iniciativa del trabajador</a:t>
            </a:r>
            <a:r>
              <a:rPr lang="es-ES" sz="2000" dirty="0">
                <a:solidFill>
                  <a:schemeClr val="tx1"/>
                </a:solidFill>
              </a:rPr>
              <a:t>. Entiéndase que, incluso la excedencia forzosa por designación de un cargo público, es por la voluntad del propio empleado.</a:t>
            </a:r>
          </a:p>
          <a:p>
            <a:pPr marL="0" indent="0">
              <a:buNone/>
            </a:pPr>
            <a:endParaRPr lang="es-ES" sz="2000" dirty="0">
              <a:solidFill>
                <a:schemeClr val="tx1"/>
              </a:solidFill>
            </a:endParaRPr>
          </a:p>
          <a:p>
            <a:r>
              <a:rPr lang="es-ES" sz="2000" dirty="0">
                <a:solidFill>
                  <a:schemeClr val="tx1"/>
                </a:solidFill>
              </a:rPr>
              <a:t>Regulación: Art. 46 ET.</a:t>
            </a:r>
          </a:p>
          <a:p>
            <a:pPr marL="0" indent="0">
              <a:buNone/>
            </a:pPr>
            <a:endParaRPr lang="es-ES" sz="1700" dirty="0">
              <a:solidFill>
                <a:srgbClr val="FFFFFF"/>
              </a:solidFill>
            </a:endParaRPr>
          </a:p>
        </p:txBody>
      </p:sp>
    </p:spTree>
    <p:extLst>
      <p:ext uri="{BB962C8B-B14F-4D97-AF65-F5344CB8AC3E}">
        <p14:creationId xmlns:p14="http://schemas.microsoft.com/office/powerpoint/2010/main" val="3641777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674608859"/>
              </p:ext>
            </p:extLst>
          </p:nvPr>
        </p:nvGraphicFramePr>
        <p:xfrm>
          <a:off x="35496" y="44624"/>
          <a:ext cx="9073008" cy="6768753"/>
        </p:xfrm>
        <a:graphic>
          <a:graphicData uri="http://schemas.openxmlformats.org/drawingml/2006/table">
            <a:tbl>
              <a:tblPr firstRow="1" bandRow="1">
                <a:tableStyleId>{5C22544A-7EE6-4342-B048-85BDC9FD1C3A}</a:tableStyleId>
              </a:tblPr>
              <a:tblGrid>
                <a:gridCol w="1306513">
                  <a:extLst>
                    <a:ext uri="{9D8B030D-6E8A-4147-A177-3AD203B41FA5}">
                      <a16:colId xmlns:a16="http://schemas.microsoft.com/office/drawing/2014/main" val="20000"/>
                    </a:ext>
                  </a:extLst>
                </a:gridCol>
                <a:gridCol w="2032354">
                  <a:extLst>
                    <a:ext uri="{9D8B030D-6E8A-4147-A177-3AD203B41FA5}">
                      <a16:colId xmlns:a16="http://schemas.microsoft.com/office/drawing/2014/main" val="20001"/>
                    </a:ext>
                  </a:extLst>
                </a:gridCol>
                <a:gridCol w="1887186">
                  <a:extLst>
                    <a:ext uri="{9D8B030D-6E8A-4147-A177-3AD203B41FA5}">
                      <a16:colId xmlns:a16="http://schemas.microsoft.com/office/drawing/2014/main" val="20002"/>
                    </a:ext>
                  </a:extLst>
                </a:gridCol>
                <a:gridCol w="3846955">
                  <a:extLst>
                    <a:ext uri="{9D8B030D-6E8A-4147-A177-3AD203B41FA5}">
                      <a16:colId xmlns:a16="http://schemas.microsoft.com/office/drawing/2014/main" val="20003"/>
                    </a:ext>
                  </a:extLst>
                </a:gridCol>
              </a:tblGrid>
              <a:tr h="527658">
                <a:tc gridSpan="4">
                  <a:txBody>
                    <a:bodyPr/>
                    <a:lstStyle/>
                    <a:p>
                      <a:pPr algn="ctr"/>
                      <a:r>
                        <a:rPr lang="es-ES" sz="2800" spc="600" dirty="0"/>
                        <a:t>EXCEDENCIAS</a:t>
                      </a:r>
                    </a:p>
                  </a:txBody>
                  <a:tcPr anchor="ctr">
                    <a:solidFill>
                      <a:srgbClr val="FFC000"/>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0"/>
                  </a:ext>
                </a:extLst>
              </a:tr>
              <a:tr h="436856">
                <a:tc>
                  <a:txBody>
                    <a:bodyPr/>
                    <a:lstStyle/>
                    <a:p>
                      <a:pPr algn="ctr"/>
                      <a:r>
                        <a:rPr lang="es-ES" dirty="0"/>
                        <a:t>CLASES</a:t>
                      </a:r>
                    </a:p>
                  </a:txBody>
                  <a:tcPr anchor="ctr">
                    <a:blipFill>
                      <a:blip r:embed="rId3"/>
                      <a:tile tx="0" ty="0" sx="100000" sy="100000" flip="none" algn="tl"/>
                    </a:blipFill>
                  </a:tcPr>
                </a:tc>
                <a:tc>
                  <a:txBody>
                    <a:bodyPr/>
                    <a:lstStyle/>
                    <a:p>
                      <a:pPr algn="ctr"/>
                      <a:r>
                        <a:rPr lang="es-ES" dirty="0"/>
                        <a:t>MOTIVO</a:t>
                      </a:r>
                    </a:p>
                  </a:txBody>
                  <a:tcPr anchor="ctr">
                    <a:blipFill>
                      <a:blip r:embed="rId3"/>
                      <a:tile tx="0" ty="0" sx="100000" sy="100000" flip="none" algn="tl"/>
                    </a:blipFill>
                  </a:tcPr>
                </a:tc>
                <a:tc>
                  <a:txBody>
                    <a:bodyPr/>
                    <a:lstStyle/>
                    <a:p>
                      <a:pPr algn="ctr"/>
                      <a:r>
                        <a:rPr lang="es-ES" dirty="0"/>
                        <a:t>DURACIÓN</a:t>
                      </a:r>
                    </a:p>
                  </a:txBody>
                  <a:tcPr anchor="ctr">
                    <a:blipFill>
                      <a:blip r:embed="rId3"/>
                      <a:tile tx="0" ty="0" sx="100000" sy="100000" flip="none" algn="tl"/>
                    </a:blipFill>
                  </a:tcPr>
                </a:tc>
                <a:tc>
                  <a:txBody>
                    <a:bodyPr/>
                    <a:lstStyle/>
                    <a:p>
                      <a:pPr algn="ctr"/>
                      <a:r>
                        <a:rPr lang="es-ES" dirty="0"/>
                        <a:t>SITUACIÓN DEL TRABAJADOR</a:t>
                      </a:r>
                    </a:p>
                  </a:txBody>
                  <a:tcPr anchor="ctr">
                    <a:blipFill>
                      <a:blip r:embed="rId3"/>
                      <a:tile tx="0" ty="0" sx="100000" sy="100000" flip="none" algn="tl"/>
                    </a:blipFill>
                  </a:tcPr>
                </a:tc>
                <a:extLst>
                  <a:ext uri="{0D108BD9-81ED-4DB2-BD59-A6C34878D82A}">
                    <a16:rowId xmlns:a16="http://schemas.microsoft.com/office/drawing/2014/main" val="10001"/>
                  </a:ext>
                </a:extLst>
              </a:tr>
              <a:tr h="962200">
                <a:tc>
                  <a:txBody>
                    <a:bodyPr/>
                    <a:lstStyle/>
                    <a:p>
                      <a:pPr algn="ctr"/>
                      <a:r>
                        <a:rPr lang="es-ES" sz="1600" dirty="0"/>
                        <a:t>FORZOSA</a:t>
                      </a:r>
                    </a:p>
                  </a:txBody>
                  <a:tcPr anchor="ctr">
                    <a:solidFill>
                      <a:schemeClr val="accent6">
                        <a:lumMod val="75000"/>
                      </a:schemeClr>
                    </a:solidFill>
                  </a:tcPr>
                </a:tc>
                <a:tc>
                  <a:txBody>
                    <a:bodyPr/>
                    <a:lstStyle/>
                    <a:p>
                      <a:r>
                        <a:rPr lang="es-ES" sz="1400" dirty="0"/>
                        <a:t>Elección para un cargo público</a:t>
                      </a:r>
                      <a:r>
                        <a:rPr lang="es-ES" sz="1400" baseline="0" dirty="0"/>
                        <a:t> representativo o sindical de ámbito provincial o superior.</a:t>
                      </a:r>
                      <a:endParaRPr lang="es-ES" sz="1400" dirty="0"/>
                    </a:p>
                  </a:txBody>
                  <a:tcPr anchor="ctr">
                    <a:solidFill>
                      <a:schemeClr val="accent6">
                        <a:lumMod val="75000"/>
                      </a:schemeClr>
                    </a:solidFill>
                  </a:tcPr>
                </a:tc>
                <a:tc>
                  <a:txBody>
                    <a:bodyPr/>
                    <a:lstStyle/>
                    <a:p>
                      <a:r>
                        <a:rPr lang="es-ES" sz="1400" dirty="0"/>
                        <a:t>Durante</a:t>
                      </a:r>
                      <a:r>
                        <a:rPr lang="es-ES" sz="1400" baseline="0" dirty="0"/>
                        <a:t> el ejercicio de cargo público. </a:t>
                      </a:r>
                    </a:p>
                    <a:p>
                      <a:r>
                        <a:rPr lang="es-ES" sz="1400" baseline="0" dirty="0"/>
                        <a:t>Tiene 30 días para reincorporación.</a:t>
                      </a:r>
                      <a:endParaRPr lang="es-ES" sz="1400" dirty="0"/>
                    </a:p>
                  </a:txBody>
                  <a:tcPr anchor="ctr">
                    <a:solidFill>
                      <a:schemeClr val="accent6">
                        <a:lumMod val="75000"/>
                      </a:schemeClr>
                    </a:solidFill>
                  </a:tcPr>
                </a:tc>
                <a:tc>
                  <a:txBody>
                    <a:bodyPr/>
                    <a:lstStyle/>
                    <a:p>
                      <a:pPr marL="285750" indent="-285750">
                        <a:buFont typeface="Arial" panose="020B0604020202020204" pitchFamily="34" charset="0"/>
                        <a:buChar char="•"/>
                      </a:pPr>
                      <a:r>
                        <a:rPr lang="es-ES" sz="1400" dirty="0"/>
                        <a:t>Computa a efectos de antigüedad.</a:t>
                      </a:r>
                    </a:p>
                    <a:p>
                      <a:pPr marL="285750" indent="-285750">
                        <a:buFont typeface="Arial" panose="020B0604020202020204" pitchFamily="34" charset="0"/>
                        <a:buChar char="•"/>
                      </a:pPr>
                      <a:r>
                        <a:rPr lang="es-ES" sz="1400" dirty="0"/>
                        <a:t>Reserva del puesto de trabajo.</a:t>
                      </a:r>
                    </a:p>
                  </a:txBody>
                  <a:tcPr anchor="ctr">
                    <a:solidFill>
                      <a:schemeClr val="accent6">
                        <a:lumMod val="75000"/>
                      </a:schemeClr>
                    </a:solidFill>
                  </a:tcPr>
                </a:tc>
                <a:extLst>
                  <a:ext uri="{0D108BD9-81ED-4DB2-BD59-A6C34878D82A}">
                    <a16:rowId xmlns:a16="http://schemas.microsoft.com/office/drawing/2014/main" val="10002"/>
                  </a:ext>
                </a:extLst>
              </a:tr>
              <a:tr h="1614013">
                <a:tc>
                  <a:txBody>
                    <a:bodyPr/>
                    <a:lstStyle/>
                    <a:p>
                      <a:pPr algn="ctr"/>
                      <a:r>
                        <a:rPr lang="es-ES" sz="1600" dirty="0"/>
                        <a:t>CUIDADO DE HIJOS</a:t>
                      </a:r>
                    </a:p>
                  </a:txBody>
                  <a:tcPr anchor="ctr">
                    <a:solidFill>
                      <a:schemeClr val="bg2">
                        <a:lumMod val="75000"/>
                      </a:schemeClr>
                    </a:solidFill>
                  </a:tcPr>
                </a:tc>
                <a:tc>
                  <a:txBody>
                    <a:bodyPr/>
                    <a:lstStyle/>
                    <a:p>
                      <a:r>
                        <a:rPr lang="es-ES" sz="1400" dirty="0"/>
                        <a:t>Nacimiento, adopción o acogimiento de hijo/a.</a:t>
                      </a:r>
                    </a:p>
                  </a:txBody>
                  <a:tcPr anchor="ctr">
                    <a:solidFill>
                      <a:schemeClr val="bg2">
                        <a:lumMod val="75000"/>
                      </a:schemeClr>
                    </a:solidFill>
                  </a:tcPr>
                </a:tc>
                <a:tc>
                  <a:txBody>
                    <a:bodyPr/>
                    <a:lstStyle/>
                    <a:p>
                      <a:pPr marL="0" indent="0">
                        <a:buFont typeface="Arial" panose="020B0604020202020204" pitchFamily="34" charset="0"/>
                        <a:buNone/>
                      </a:pPr>
                      <a:r>
                        <a:rPr lang="es-ES" sz="1400" dirty="0"/>
                        <a:t>Hasta</a:t>
                      </a:r>
                      <a:r>
                        <a:rPr lang="es-ES" sz="1400" baseline="0" dirty="0"/>
                        <a:t> que cumpla 3 años.</a:t>
                      </a:r>
                      <a:endParaRPr lang="es-ES" sz="1400" dirty="0"/>
                    </a:p>
                  </a:txBody>
                  <a:tcPr anchor="ctr">
                    <a:solidFill>
                      <a:schemeClr val="bg2">
                        <a:lumMod val="75000"/>
                      </a:schemeClr>
                    </a:solidFill>
                  </a:tcPr>
                </a:tc>
                <a:tc>
                  <a:txBody>
                    <a:bodyPr/>
                    <a:lstStyle/>
                    <a:p>
                      <a:pPr marL="285750" indent="-285750">
                        <a:buFont typeface="Arial" panose="020B0604020202020204" pitchFamily="34" charset="0"/>
                        <a:buChar char="•"/>
                      </a:pPr>
                      <a:r>
                        <a:rPr lang="es-ES" sz="1400" dirty="0"/>
                        <a:t>Computa a efectos de antigüedad.</a:t>
                      </a:r>
                    </a:p>
                    <a:p>
                      <a:pPr marL="285750" indent="-285750">
                        <a:buFont typeface="Arial" panose="020B0604020202020204" pitchFamily="34" charset="0"/>
                        <a:buChar char="•"/>
                      </a:pPr>
                      <a:r>
                        <a:rPr lang="es-ES" sz="1400" dirty="0"/>
                        <a:t>Reserva de puesto el 1º</a:t>
                      </a:r>
                      <a:r>
                        <a:rPr lang="es-ES" sz="1400" baseline="0" dirty="0"/>
                        <a:t> año.</a:t>
                      </a:r>
                    </a:p>
                    <a:p>
                      <a:pPr marL="285750" indent="-285750">
                        <a:buFont typeface="Arial" panose="020B0604020202020204" pitchFamily="34" charset="0"/>
                        <a:buChar char="•"/>
                      </a:pPr>
                      <a:r>
                        <a:rPr lang="es-ES" sz="1400" baseline="0" dirty="0"/>
                        <a:t>Reserva de puesto en su grupo profesional o categoría equivalente el 2º y 3º año.</a:t>
                      </a:r>
                    </a:p>
                    <a:p>
                      <a:pPr marL="285750" indent="-285750">
                        <a:buFont typeface="Arial" panose="020B0604020202020204" pitchFamily="34" charset="0"/>
                        <a:buChar char="•"/>
                      </a:pPr>
                      <a:r>
                        <a:rPr lang="es-ES" sz="1400" baseline="0" dirty="0"/>
                        <a:t>Derecho a asistir a cursos de formación.</a:t>
                      </a:r>
                    </a:p>
                    <a:p>
                      <a:pPr marL="285750" indent="-285750">
                        <a:buFont typeface="Arial" panose="020B0604020202020204" pitchFamily="34" charset="0"/>
                        <a:buChar char="•"/>
                      </a:pPr>
                      <a:r>
                        <a:rPr lang="es-ES" sz="1400" baseline="0" dirty="0"/>
                        <a:t>Limite: No lo pueden solicitar dos trabajadores de la empresa por el mismo hijo.</a:t>
                      </a:r>
                      <a:endParaRPr lang="es-ES" sz="1400" dirty="0"/>
                    </a:p>
                  </a:txBody>
                  <a:tcPr anchor="ctr">
                    <a:solidFill>
                      <a:schemeClr val="bg2">
                        <a:lumMod val="75000"/>
                      </a:schemeClr>
                    </a:solidFill>
                  </a:tcPr>
                </a:tc>
                <a:extLst>
                  <a:ext uri="{0D108BD9-81ED-4DB2-BD59-A6C34878D82A}">
                    <a16:rowId xmlns:a16="http://schemas.microsoft.com/office/drawing/2014/main" val="10003"/>
                  </a:ext>
                </a:extLst>
              </a:tr>
              <a:tr h="1614013">
                <a:tc>
                  <a:txBody>
                    <a:bodyPr/>
                    <a:lstStyle/>
                    <a:p>
                      <a:pPr algn="ctr"/>
                      <a:r>
                        <a:rPr lang="es-ES" sz="1600" dirty="0"/>
                        <a:t>CUIDADO DE FAMILIARES</a:t>
                      </a:r>
                    </a:p>
                  </a:txBody>
                  <a:tcPr anchor="ctr">
                    <a:solidFill>
                      <a:schemeClr val="accent3">
                        <a:lumMod val="60000"/>
                        <a:lumOff val="40000"/>
                      </a:schemeClr>
                    </a:solidFill>
                  </a:tcPr>
                </a:tc>
                <a:tc>
                  <a:txBody>
                    <a:bodyPr/>
                    <a:lstStyle/>
                    <a:p>
                      <a:r>
                        <a:rPr lang="es-ES" sz="1400" dirty="0"/>
                        <a:t>Hasta segundo grado de afinidad o consanguineidad que por enfermedad o accidente no pueda valerse por sí</a:t>
                      </a:r>
                      <a:r>
                        <a:rPr lang="es-ES" sz="1400" baseline="0" dirty="0"/>
                        <a:t> mismo.</a:t>
                      </a:r>
                      <a:endParaRPr lang="es-ES" sz="1400" dirty="0"/>
                    </a:p>
                  </a:txBody>
                  <a:tcPr anchor="ctr">
                    <a:solidFill>
                      <a:schemeClr val="accent3">
                        <a:lumMod val="60000"/>
                        <a:lumOff val="40000"/>
                      </a:schemeClr>
                    </a:solidFill>
                  </a:tcPr>
                </a:tc>
                <a:tc>
                  <a:txBody>
                    <a:bodyPr/>
                    <a:lstStyle/>
                    <a:p>
                      <a:r>
                        <a:rPr lang="es-ES" sz="1400" dirty="0"/>
                        <a:t>Máximo</a:t>
                      </a:r>
                      <a:r>
                        <a:rPr lang="es-ES" sz="1400" baseline="0" dirty="0"/>
                        <a:t>  2 años.</a:t>
                      </a:r>
                      <a:endParaRPr lang="es-ES" sz="1400" dirty="0"/>
                    </a:p>
                  </a:txBody>
                  <a:tcPr anchor="ctr">
                    <a:solidFill>
                      <a:schemeClr val="accent3">
                        <a:lumMod val="60000"/>
                        <a:lumOff val="4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0" i="0" u="none" strike="noStrike" kern="1200" cap="none" spc="0" normalizeH="0" baseline="0" noProof="0" dirty="0">
                          <a:ln>
                            <a:noFill/>
                          </a:ln>
                          <a:solidFill>
                            <a:prstClr val="black"/>
                          </a:solidFill>
                          <a:effectLst/>
                          <a:uLnTx/>
                          <a:uFillTx/>
                          <a:latin typeface="+mn-lt"/>
                          <a:ea typeface="+mn-ea"/>
                          <a:cs typeface="+mn-cs"/>
                        </a:rPr>
                        <a:t>Computa a efectos de antigüedad.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0" i="0" u="none" strike="noStrike" kern="1200" cap="none" spc="0" normalizeH="0" baseline="0" noProof="0" dirty="0">
                          <a:ln>
                            <a:noFill/>
                          </a:ln>
                          <a:solidFill>
                            <a:prstClr val="black"/>
                          </a:solidFill>
                          <a:effectLst/>
                          <a:uLnTx/>
                          <a:uFillTx/>
                          <a:latin typeface="+mn-lt"/>
                          <a:ea typeface="+mn-ea"/>
                          <a:cs typeface="+mn-cs"/>
                        </a:rPr>
                        <a:t>Reserva de puesto el 1º año.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0" i="0" u="none" strike="noStrike" kern="1200" cap="none" spc="0" normalizeH="0" baseline="0" noProof="0" dirty="0">
                          <a:ln>
                            <a:noFill/>
                          </a:ln>
                          <a:solidFill>
                            <a:prstClr val="black"/>
                          </a:solidFill>
                          <a:effectLst/>
                          <a:uLnTx/>
                          <a:uFillTx/>
                          <a:latin typeface="+mn-lt"/>
                          <a:ea typeface="+mn-ea"/>
                          <a:cs typeface="+mn-cs"/>
                        </a:rPr>
                        <a:t>Reserva de puesto en su grupo profesional o categoría equivalente el 2º año.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0" i="0" u="none" strike="noStrike" kern="1200" cap="none" spc="0" normalizeH="0" baseline="0" noProof="0" dirty="0">
                          <a:ln>
                            <a:noFill/>
                          </a:ln>
                          <a:solidFill>
                            <a:prstClr val="black"/>
                          </a:solidFill>
                          <a:effectLst/>
                          <a:uLnTx/>
                          <a:uFillTx/>
                          <a:latin typeface="+mn-lt"/>
                          <a:ea typeface="+mn-ea"/>
                          <a:cs typeface="+mn-cs"/>
                        </a:rPr>
                        <a:t>Derecho a asistir a cursos de formación.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0" i="0" u="none" strike="noStrike" kern="1200" cap="none" spc="0" normalizeH="0" baseline="0" noProof="0" dirty="0">
                          <a:ln>
                            <a:noFill/>
                          </a:ln>
                          <a:solidFill>
                            <a:prstClr val="black"/>
                          </a:solidFill>
                          <a:effectLst/>
                          <a:uLnTx/>
                          <a:uFillTx/>
                          <a:latin typeface="+mn-lt"/>
                          <a:ea typeface="+mn-ea"/>
                          <a:cs typeface="+mn-cs"/>
                        </a:rPr>
                        <a:t>Limite: No lo pueden solicitar dos trabajadores de la empresa por el mismo familiar.</a:t>
                      </a:r>
                      <a:endParaRPr lang="es-ES" sz="1400" dirty="0"/>
                    </a:p>
                  </a:txBody>
                  <a:tcPr anchor="ctr">
                    <a:solidFill>
                      <a:schemeClr val="accent3">
                        <a:lumMod val="60000"/>
                        <a:lumOff val="40000"/>
                      </a:schemeClr>
                    </a:solidFill>
                  </a:tcPr>
                </a:tc>
                <a:extLst>
                  <a:ext uri="{0D108BD9-81ED-4DB2-BD59-A6C34878D82A}">
                    <a16:rowId xmlns:a16="http://schemas.microsoft.com/office/drawing/2014/main" val="10004"/>
                  </a:ext>
                </a:extLst>
              </a:tr>
              <a:tr h="1614013">
                <a:tc>
                  <a:txBody>
                    <a:bodyPr/>
                    <a:lstStyle/>
                    <a:p>
                      <a:pPr algn="ctr"/>
                      <a:r>
                        <a:rPr lang="es-ES" sz="1600" dirty="0"/>
                        <a:t>VOLUNTARIA</a:t>
                      </a:r>
                    </a:p>
                  </a:txBody>
                  <a:tcPr anchor="ct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Necesidad personal o voluntad particular del trabajador que tenga, al menos, </a:t>
                      </a:r>
                      <a:r>
                        <a:rPr lang="es-ES" sz="1400" b="1" dirty="0"/>
                        <a:t>un año de antigüedad</a:t>
                      </a:r>
                      <a:r>
                        <a:rPr lang="es-ES" sz="1400" dirty="0"/>
                        <a:t> en la empresa.</a:t>
                      </a:r>
                    </a:p>
                  </a:txBody>
                  <a:tcPr anchor="ctr">
                    <a:solidFill>
                      <a:schemeClr val="accent5">
                        <a:lumMod val="60000"/>
                        <a:lumOff val="40000"/>
                      </a:schemeClr>
                    </a:solidFill>
                  </a:tcPr>
                </a:tc>
                <a:tc>
                  <a:txBody>
                    <a:bodyPr/>
                    <a:lstStyle/>
                    <a:p>
                      <a:r>
                        <a:rPr lang="es-ES" sz="1400" dirty="0"/>
                        <a:t>Mínimo 4 meses</a:t>
                      </a:r>
                      <a:r>
                        <a:rPr lang="es-ES" sz="1400" baseline="0" dirty="0"/>
                        <a:t> y un máximo de 5 años.</a:t>
                      </a:r>
                    </a:p>
                    <a:p>
                      <a:r>
                        <a:rPr lang="es-ES" sz="1400" baseline="0" dirty="0"/>
                        <a:t>No se podrá solicitar otra hasta transcurridos 4 años desde la última.</a:t>
                      </a:r>
                      <a:endParaRPr lang="es-ES" sz="1400" dirty="0"/>
                    </a:p>
                  </a:txBody>
                  <a:tcPr anchor="ctr">
                    <a:solidFill>
                      <a:schemeClr val="accent5">
                        <a:lumMod val="60000"/>
                        <a:lumOff val="40000"/>
                      </a:schemeClr>
                    </a:solidFill>
                  </a:tcPr>
                </a:tc>
                <a:tc>
                  <a:txBody>
                    <a:bodyPr/>
                    <a:lstStyle/>
                    <a:p>
                      <a:pPr marL="285750" indent="-285750">
                        <a:buFont typeface="Arial" panose="020B0604020202020204" pitchFamily="34" charset="0"/>
                        <a:buChar char="•"/>
                      </a:pPr>
                      <a:r>
                        <a:rPr lang="es-ES" sz="1400" dirty="0"/>
                        <a:t>No computa a efectos de antigüedad.</a:t>
                      </a:r>
                    </a:p>
                    <a:p>
                      <a:pPr marL="285750" indent="-285750">
                        <a:buFont typeface="Arial" panose="020B0604020202020204" pitchFamily="34" charset="0"/>
                        <a:buChar char="•"/>
                      </a:pPr>
                      <a:r>
                        <a:rPr lang="es-ES" sz="1400" dirty="0"/>
                        <a:t>No tiene reserva de puesto.</a:t>
                      </a:r>
                    </a:p>
                    <a:p>
                      <a:pPr marL="285750" indent="-285750">
                        <a:buFont typeface="Arial" panose="020B0604020202020204" pitchFamily="34" charset="0"/>
                        <a:buChar char="•"/>
                      </a:pPr>
                      <a:r>
                        <a:rPr lang="es-ES" sz="1400" dirty="0"/>
                        <a:t>Derecho</a:t>
                      </a:r>
                      <a:r>
                        <a:rPr lang="es-ES" sz="1400" baseline="0" dirty="0"/>
                        <a:t> preferente de reingreso cuando hubiere vacante. </a:t>
                      </a:r>
                    </a:p>
                    <a:p>
                      <a:pPr marL="285750" indent="-285750">
                        <a:buFont typeface="Arial" panose="020B0604020202020204" pitchFamily="34" charset="0"/>
                        <a:buChar char="•"/>
                      </a:pPr>
                      <a:r>
                        <a:rPr lang="es-ES" sz="1400" baseline="0" dirty="0"/>
                        <a:t>Se solicita con un mes de antelación.</a:t>
                      </a:r>
                    </a:p>
                  </a:txBody>
                  <a:tcPr anchor="ctr">
                    <a:solidFill>
                      <a:schemeClr val="accent5">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57155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SUSPENSIÓN DEL CONTRATO DE TRABAJO.</a:t>
            </a:r>
            <a:br>
              <a:rPr lang="es-ES" sz="3200" dirty="0"/>
            </a:br>
            <a:r>
              <a:rPr lang="es-ES" sz="3200" dirty="0"/>
              <a:t>LAS EXCEDENCIAS</a:t>
            </a:r>
          </a:p>
        </p:txBody>
      </p:sp>
      <p:sp>
        <p:nvSpPr>
          <p:cNvPr id="2" name="1 Marcador de contenido"/>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marL="0" indent="0">
              <a:buNone/>
            </a:pPr>
            <a:r>
              <a:rPr lang="es-ES" dirty="0"/>
              <a:t>Preguntas:</a:t>
            </a:r>
          </a:p>
          <a:p>
            <a:pPr marL="514350" indent="-514350">
              <a:buAutoNum type="arabicPeriod"/>
            </a:pPr>
            <a:r>
              <a:rPr lang="es-ES" dirty="0"/>
              <a:t>Una trabajadora que está disfrutando de una excedencia voluntaria de 2 años, ¿puede prorrogarla sabiendo que la duración máxima de la misma por ley es de 5 años?</a:t>
            </a:r>
          </a:p>
          <a:p>
            <a:pPr marL="514350" indent="-514350">
              <a:buAutoNum type="arabicPeriod"/>
            </a:pPr>
            <a:r>
              <a:rPr lang="es-ES" dirty="0"/>
              <a:t>¿Podría, en sentido contrario, adelantar su incorporación antes de los dos años solicitados?</a:t>
            </a:r>
          </a:p>
          <a:p>
            <a:pPr marL="0" indent="0" algn="ctr">
              <a:buNone/>
            </a:pPr>
            <a:endParaRPr lang="es-ES" dirty="0"/>
          </a:p>
        </p:txBody>
      </p:sp>
    </p:spTree>
    <p:extLst>
      <p:ext uri="{BB962C8B-B14F-4D97-AF65-F5344CB8AC3E}">
        <p14:creationId xmlns:p14="http://schemas.microsoft.com/office/powerpoint/2010/main" val="651286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4D974136-5FB7-4DD6-818D-027C0068D40D}"/>
              </a:ext>
            </a:extLst>
          </p:cNvPr>
          <p:cNvSpPr txBox="1"/>
          <p:nvPr/>
        </p:nvSpPr>
        <p:spPr>
          <a:xfrm>
            <a:off x="3154363" y="639763"/>
            <a:ext cx="5510213" cy="27051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ormAutofit/>
          </a:bodyPr>
          <a:lstStyle/>
          <a:p>
            <a:pPr>
              <a:spcAft>
                <a:spcPts val="600"/>
              </a:spcAft>
            </a:pPr>
            <a:r>
              <a:rPr lang="es-ES" sz="2800">
                <a:hlinkClick r:id="rId2"/>
              </a:rPr>
              <a:t>10 claves para solicitar una excedencia y sus riesgos</a:t>
            </a:r>
            <a:endParaRPr lang="es-ES" sz="2800"/>
          </a:p>
        </p:txBody>
      </p:sp>
      <p:sp>
        <p:nvSpPr>
          <p:cNvPr id="7" name="CuadroTexto 6">
            <a:extLst>
              <a:ext uri="{FF2B5EF4-FFF2-40B4-BE49-F238E27FC236}">
                <a16:creationId xmlns:a16="http://schemas.microsoft.com/office/drawing/2014/main" id="{672BBFA7-6F12-4D52-AE32-9E3F869C4BF8}"/>
              </a:ext>
            </a:extLst>
          </p:cNvPr>
          <p:cNvSpPr txBox="1"/>
          <p:nvPr/>
        </p:nvSpPr>
        <p:spPr>
          <a:xfrm>
            <a:off x="3154363" y="3414713"/>
            <a:ext cx="5510213" cy="2805113"/>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ormAutofit/>
          </a:bodyPr>
          <a:lstStyle/>
          <a:p>
            <a:pPr>
              <a:spcAft>
                <a:spcPts val="600"/>
              </a:spcAft>
            </a:pPr>
            <a:r>
              <a:rPr lang="es-ES" sz="2800">
                <a:hlinkClick r:id="rId3"/>
              </a:rPr>
              <a:t>Volver al trabajo tras excedencia por cuidado de hijos</a:t>
            </a:r>
            <a:endParaRPr lang="es-ES" sz="2800"/>
          </a:p>
        </p:txBody>
      </p:sp>
      <p:sp>
        <p:nvSpPr>
          <p:cNvPr id="4" name="3 Título"/>
          <p:cNvSpPr>
            <a:spLocks noGrp="1"/>
          </p:cNvSpPr>
          <p:nvPr>
            <p:ph type="title"/>
          </p:nvPr>
        </p:nvSpPr>
        <p:spPr>
          <a:xfrm>
            <a:off x="628650" y="171162"/>
            <a:ext cx="2130136" cy="2371148"/>
          </a:xfr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algn="l">
              <a:lnSpc>
                <a:spcPct val="90000"/>
              </a:lnSpc>
            </a:pPr>
            <a:r>
              <a:rPr lang="en-US" sz="2400" kern="1200">
                <a:solidFill>
                  <a:srgbClr val="FFFFFF"/>
                </a:solidFill>
                <a:latin typeface="+mj-lt"/>
                <a:ea typeface="+mj-ea"/>
                <a:cs typeface="+mj-cs"/>
              </a:rPr>
              <a:t>LA SUSPENSIÓN DEL CONTRATO DE TRABAJO.</a:t>
            </a:r>
            <a:br>
              <a:rPr lang="en-US" sz="2400" kern="1200">
                <a:solidFill>
                  <a:srgbClr val="FFFFFF"/>
                </a:solidFill>
                <a:latin typeface="+mj-lt"/>
                <a:ea typeface="+mj-ea"/>
                <a:cs typeface="+mj-cs"/>
              </a:rPr>
            </a:br>
            <a:r>
              <a:rPr lang="en-US" sz="2400" kern="1200">
                <a:solidFill>
                  <a:srgbClr val="FFFFFF"/>
                </a:solidFill>
                <a:latin typeface="+mj-lt"/>
                <a:ea typeface="+mj-ea"/>
                <a:cs typeface="+mj-cs"/>
              </a:rPr>
              <a:t>LAS EXCEDENCIAS</a:t>
            </a:r>
          </a:p>
        </p:txBody>
      </p:sp>
    </p:spTree>
    <p:extLst>
      <p:ext uri="{BB962C8B-B14F-4D97-AF65-F5344CB8AC3E}">
        <p14:creationId xmlns:p14="http://schemas.microsoft.com/office/powerpoint/2010/main" val="848409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92529"/>
            <a:ext cx="9143999" cy="608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3 Título">
            <a:extLst>
              <a:ext uri="{FF2B5EF4-FFF2-40B4-BE49-F238E27FC236}">
                <a16:creationId xmlns:a16="http://schemas.microsoft.com/office/drawing/2014/main" id="{A968825C-DD8B-424A-B68D-BCD6CEC89CBD}"/>
              </a:ext>
            </a:extLst>
          </p:cNvPr>
          <p:cNvSpPr>
            <a:spLocks noGrp="1"/>
          </p:cNvSpPr>
          <p:nvPr>
            <p:ph type="title"/>
          </p:nvPr>
        </p:nvSpPr>
        <p:spPr>
          <a:xfrm>
            <a:off x="0" y="0"/>
            <a:ext cx="9144000" cy="778098"/>
          </a:xfrm>
        </p:spPr>
        <p:style>
          <a:lnRef idx="1">
            <a:schemeClr val="accent6"/>
          </a:lnRef>
          <a:fillRef idx="2">
            <a:schemeClr val="accent6"/>
          </a:fillRef>
          <a:effectRef idx="1">
            <a:schemeClr val="accent6"/>
          </a:effectRef>
          <a:fontRef idx="minor">
            <a:schemeClr val="dk1"/>
          </a:fontRef>
        </p:style>
        <p:txBody>
          <a:bodyPr>
            <a:normAutofit/>
          </a:bodyPr>
          <a:lstStyle/>
          <a:p>
            <a:r>
              <a:rPr lang="es-ES" sz="3200" dirty="0"/>
              <a:t>MODIFICACIÓN DEL CONTRATO DE TRABAJO</a:t>
            </a:r>
          </a:p>
        </p:txBody>
      </p:sp>
    </p:spTree>
    <p:extLst>
      <p:ext uri="{BB962C8B-B14F-4D97-AF65-F5344CB8AC3E}">
        <p14:creationId xmlns:p14="http://schemas.microsoft.com/office/powerpoint/2010/main" val="342300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ircle(in)">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Título"/>
          <p:cNvSpPr>
            <a:spLocks noGrp="1"/>
          </p:cNvSpPr>
          <p:nvPr>
            <p:ph type="title"/>
          </p:nvPr>
        </p:nvSpPr>
        <p:spPr>
          <a:xfrm>
            <a:off x="595246" y="386930"/>
            <a:ext cx="7549592" cy="1298448"/>
          </a:xfrm>
        </p:spPr>
        <p:style>
          <a:lnRef idx="1">
            <a:schemeClr val="accent6"/>
          </a:lnRef>
          <a:fillRef idx="2">
            <a:schemeClr val="accent6"/>
          </a:fillRef>
          <a:effectRef idx="1">
            <a:schemeClr val="accent6"/>
          </a:effectRef>
          <a:fontRef idx="minor">
            <a:schemeClr val="dk1"/>
          </a:fontRef>
        </p:style>
        <p:txBody>
          <a:bodyPr anchor="b">
            <a:normAutofit/>
          </a:bodyPr>
          <a:lstStyle/>
          <a:p>
            <a:pPr>
              <a:lnSpc>
                <a:spcPct val="90000"/>
              </a:lnSpc>
            </a:pPr>
            <a:r>
              <a:rPr lang="es-ES" sz="2900"/>
              <a:t>LA SUSPENSIÓN DEL CONTRATO DE TRABAJO.</a:t>
            </a:r>
            <a:br>
              <a:rPr lang="es-ES" sz="2900"/>
            </a:br>
            <a:r>
              <a:rPr lang="es-ES" sz="2900"/>
              <a:t>LAS EXCEDENCIAS</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Marcador de contenido"/>
          <p:cNvSpPr>
            <a:spLocks noGrp="1"/>
          </p:cNvSpPr>
          <p:nvPr>
            <p:ph idx="1"/>
          </p:nvPr>
        </p:nvSpPr>
        <p:spPr>
          <a:xfrm>
            <a:off x="251520" y="2484255"/>
            <a:ext cx="5176705" cy="3754704"/>
          </a:xfrm>
        </p:spPr>
        <p:style>
          <a:lnRef idx="2">
            <a:schemeClr val="accent2"/>
          </a:lnRef>
          <a:fillRef idx="1">
            <a:schemeClr val="lt1"/>
          </a:fillRef>
          <a:effectRef idx="0">
            <a:schemeClr val="accent2"/>
          </a:effectRef>
          <a:fontRef idx="minor">
            <a:schemeClr val="dk1"/>
          </a:fontRef>
        </p:style>
        <p:txBody>
          <a:bodyPr anchor="ctr">
            <a:normAutofit/>
          </a:bodyPr>
          <a:lstStyle/>
          <a:p>
            <a:pPr marL="514350" indent="-514350">
              <a:lnSpc>
                <a:spcPct val="90000"/>
              </a:lnSpc>
              <a:buAutoNum type="arabicPeriod"/>
            </a:pPr>
            <a:r>
              <a:rPr lang="es-ES" sz="1800" dirty="0"/>
              <a:t>Una trabajadora acaba de tener un hija, por lo que se está planteando, cuando termine la maternidad y la lactancia, pedirse un excedencia para cuidarla.</a:t>
            </a:r>
          </a:p>
          <a:p>
            <a:pPr marL="914400" lvl="1" indent="-514350">
              <a:lnSpc>
                <a:spcPct val="90000"/>
              </a:lnSpc>
              <a:buFont typeface="+mj-lt"/>
              <a:buAutoNum type="alphaLcParenR"/>
            </a:pPr>
            <a:r>
              <a:rPr lang="es-ES" sz="1800" dirty="0"/>
              <a:t>¿Cómo se llama la excedencia?</a:t>
            </a:r>
          </a:p>
          <a:p>
            <a:pPr marL="914400" lvl="1" indent="-514350">
              <a:lnSpc>
                <a:spcPct val="90000"/>
              </a:lnSpc>
              <a:buFont typeface="+mj-lt"/>
              <a:buAutoNum type="alphaLcParenR"/>
            </a:pPr>
            <a:r>
              <a:rPr lang="es-ES" sz="1800" dirty="0"/>
              <a:t>Si la solicita, ¿cuándo comenzaría?</a:t>
            </a:r>
          </a:p>
          <a:p>
            <a:pPr marL="914400" lvl="1" indent="-514350">
              <a:lnSpc>
                <a:spcPct val="90000"/>
              </a:lnSpc>
              <a:buFont typeface="+mj-lt"/>
              <a:buAutoNum type="alphaLcParenR"/>
            </a:pPr>
            <a:r>
              <a:rPr lang="es-ES" sz="1800" dirty="0"/>
              <a:t>Si la solicita por dos años, ¿Tiene reserva de puesto de trabajo?</a:t>
            </a:r>
          </a:p>
          <a:p>
            <a:pPr marL="914400" lvl="1" indent="-514350">
              <a:lnSpc>
                <a:spcPct val="90000"/>
              </a:lnSpc>
              <a:buFont typeface="+mj-lt"/>
              <a:buAutoNum type="alphaLcParenR"/>
            </a:pPr>
            <a:r>
              <a:rPr lang="es-ES" sz="1800" dirty="0"/>
              <a:t>¿Podría negarse la empresa a esta petición?</a:t>
            </a:r>
          </a:p>
        </p:txBody>
      </p:sp>
      <p:pic>
        <p:nvPicPr>
          <p:cNvPr id="6" name="Imagen 5" descr="Una mujer parada al lado de una niña&#10;&#10;Descripción generada automáticamente con confianza media">
            <a:extLst>
              <a:ext uri="{FF2B5EF4-FFF2-40B4-BE49-F238E27FC236}">
                <a16:creationId xmlns:a16="http://schemas.microsoft.com/office/drawing/2014/main" id="{24B2B875-E94F-4B05-93F8-4215D43C25E3}"/>
              </a:ext>
            </a:extLst>
          </p:cNvPr>
          <p:cNvPicPr>
            <a:picLocks noChangeAspect="1"/>
          </p:cNvPicPr>
          <p:nvPr/>
        </p:nvPicPr>
        <p:blipFill rotWithShape="1">
          <a:blip r:embed="rId2">
            <a:extLst>
              <a:ext uri="{28A0092B-C50C-407E-A947-70E740481C1C}">
                <a14:useLocalDpi xmlns:a14="http://schemas.microsoft.com/office/drawing/2010/main" val="0"/>
              </a:ext>
            </a:extLst>
          </a:blip>
          <a:srcRect r="2" b="3846"/>
          <a:stretch/>
        </p:blipFill>
        <p:spPr>
          <a:xfrm>
            <a:off x="5547728" y="2558364"/>
            <a:ext cx="2627820" cy="2526820"/>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9035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a:xfrm>
            <a:off x="3724072" y="629268"/>
            <a:ext cx="4939868" cy="1286160"/>
          </a:xfrm>
        </p:spPr>
        <p:style>
          <a:lnRef idx="1">
            <a:schemeClr val="accent6"/>
          </a:lnRef>
          <a:fillRef idx="2">
            <a:schemeClr val="accent6"/>
          </a:fillRef>
          <a:effectRef idx="1">
            <a:schemeClr val="accent6"/>
          </a:effectRef>
          <a:fontRef idx="minor">
            <a:schemeClr val="dk1"/>
          </a:fontRef>
        </p:style>
        <p:txBody>
          <a:bodyPr anchor="b">
            <a:normAutofit/>
          </a:bodyPr>
          <a:lstStyle/>
          <a:p>
            <a:pPr>
              <a:lnSpc>
                <a:spcPct val="90000"/>
              </a:lnSpc>
            </a:pPr>
            <a:r>
              <a:rPr lang="es-ES" sz="2800"/>
              <a:t>LA SUSPENSIÓN DEL CONTRATO DE TRABAJO.</a:t>
            </a:r>
            <a:br>
              <a:rPr lang="es-ES" sz="2800"/>
            </a:br>
            <a:r>
              <a:rPr lang="es-ES" sz="2800"/>
              <a:t>LAS EXCEDENCIAS</a:t>
            </a:r>
          </a:p>
        </p:txBody>
      </p:sp>
      <p:sp>
        <p:nvSpPr>
          <p:cNvPr id="2" name="1 Marcador de contenido"/>
          <p:cNvSpPr>
            <a:spLocks noGrp="1"/>
          </p:cNvSpPr>
          <p:nvPr>
            <p:ph idx="1"/>
          </p:nvPr>
        </p:nvSpPr>
        <p:spPr>
          <a:xfrm>
            <a:off x="3724073" y="2438400"/>
            <a:ext cx="4939867" cy="3785419"/>
          </a:xfrm>
        </p:spPr>
        <p:style>
          <a:lnRef idx="2">
            <a:schemeClr val="accent2"/>
          </a:lnRef>
          <a:fillRef idx="1">
            <a:schemeClr val="lt1"/>
          </a:fillRef>
          <a:effectRef idx="0">
            <a:schemeClr val="accent2"/>
          </a:effectRef>
          <a:fontRef idx="minor">
            <a:schemeClr val="dk1"/>
          </a:fontRef>
        </p:style>
        <p:txBody>
          <a:bodyPr>
            <a:normAutofit/>
          </a:bodyPr>
          <a:lstStyle/>
          <a:p>
            <a:pPr marL="514350" indent="-514350">
              <a:buAutoNum type="arabicPeriod"/>
            </a:pPr>
            <a:r>
              <a:rPr lang="es-ES" sz="1700"/>
              <a:t>Aritz lleva trabajando en la empresa 2 años y quiere pasarse un año sabático viajando por el mundo.</a:t>
            </a:r>
          </a:p>
          <a:p>
            <a:pPr marL="914400" lvl="1" indent="-514350">
              <a:buFont typeface="+mj-lt"/>
              <a:buAutoNum type="alphaLcParenR"/>
            </a:pPr>
            <a:r>
              <a:rPr lang="es-ES" sz="1700"/>
              <a:t>¿Cómo se llama la excedencia?</a:t>
            </a:r>
          </a:p>
          <a:p>
            <a:pPr marL="914400" lvl="1" indent="-514350">
              <a:buFont typeface="+mj-lt"/>
              <a:buAutoNum type="alphaLcParenR"/>
            </a:pPr>
            <a:r>
              <a:rPr lang="es-ES" sz="1700"/>
              <a:t>Cumple con los requisitos?</a:t>
            </a:r>
          </a:p>
          <a:p>
            <a:pPr marL="914400" lvl="1" indent="-514350">
              <a:buFont typeface="+mj-lt"/>
              <a:buAutoNum type="alphaLcParenR"/>
            </a:pPr>
            <a:r>
              <a:rPr lang="es-ES" sz="1700"/>
              <a:t>Cuando se reincorpore, ¿cuánto tiempo debe transcurrir para solicitar otra excedencia de este tipo?</a:t>
            </a:r>
          </a:p>
          <a:p>
            <a:pPr marL="914400" lvl="1" indent="-514350">
              <a:buFont typeface="+mj-lt"/>
              <a:buAutoNum type="alphaLcParenR"/>
            </a:pPr>
            <a:r>
              <a:rPr lang="es-ES" sz="1700"/>
              <a:t>¿Tiene reserva de puesto de trabajo?</a:t>
            </a:r>
          </a:p>
          <a:p>
            <a:pPr marL="914400" lvl="1" indent="-514350">
              <a:buFont typeface="+mj-lt"/>
              <a:buAutoNum type="alphaLcParenR"/>
            </a:pPr>
            <a:r>
              <a:rPr lang="es-ES" sz="1700"/>
              <a:t>¿Con cuánto tiempo de antelación debe pedir el reingreso?</a:t>
            </a:r>
          </a:p>
          <a:p>
            <a:pPr marL="914400" lvl="1" indent="-514350">
              <a:buFont typeface="+mj-lt"/>
              <a:buAutoNum type="alphaLcParenR"/>
            </a:pPr>
            <a:r>
              <a:rPr lang="es-ES" sz="1700"/>
              <a:t>¿Se le computa la antigüedad durante la excedencia? </a:t>
            </a:r>
          </a:p>
        </p:txBody>
      </p:sp>
      <p:pic>
        <p:nvPicPr>
          <p:cNvPr id="3" name="Imagen 2">
            <a:extLst>
              <a:ext uri="{FF2B5EF4-FFF2-40B4-BE49-F238E27FC236}">
                <a16:creationId xmlns:a16="http://schemas.microsoft.com/office/drawing/2014/main" id="{C85329F5-DD58-403D-BA35-1F0A713F0DDD}"/>
              </a:ext>
            </a:extLst>
          </p:cNvPr>
          <p:cNvPicPr>
            <a:picLocks noChangeAspect="1"/>
          </p:cNvPicPr>
          <p:nvPr/>
        </p:nvPicPr>
        <p:blipFill rotWithShape="1">
          <a:blip r:embed="rId2"/>
          <a:srcRect l="46771" r="21418" b="1"/>
          <a:stretch/>
        </p:blipFill>
        <p:spPr>
          <a:xfrm>
            <a:off x="20"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AF2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694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ARTÍCULO 49 E.T.</a:t>
            </a:r>
          </a:p>
        </p:txBody>
      </p:sp>
      <p:pic>
        <p:nvPicPr>
          <p:cNvPr id="3074"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11720" b="17274"/>
          <a:stretch/>
        </p:blipFill>
        <p:spPr bwMode="auto">
          <a:xfrm>
            <a:off x="323528" y="1556792"/>
            <a:ext cx="8518507" cy="475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4 Flecha abajo"/>
          <p:cNvSpPr/>
          <p:nvPr/>
        </p:nvSpPr>
        <p:spPr>
          <a:xfrm rot="16857325">
            <a:off x="4170362" y="3022571"/>
            <a:ext cx="576064" cy="156401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18645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OTRAS CAUSAS</a:t>
            </a: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383253777"/>
              </p:ext>
            </p:extLst>
          </p:nvPr>
        </p:nvGraphicFramePr>
        <p:xfrm>
          <a:off x="107504" y="1628800"/>
          <a:ext cx="8856984" cy="4954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21854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ARTÍCULO 49 E.T.</a:t>
            </a:r>
          </a:p>
        </p:txBody>
      </p:sp>
      <p:pic>
        <p:nvPicPr>
          <p:cNvPr id="3074"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11720" b="17274"/>
          <a:stretch/>
        </p:blipFill>
        <p:spPr bwMode="auto">
          <a:xfrm>
            <a:off x="323528" y="1556792"/>
            <a:ext cx="8518507" cy="475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4 Flecha abajo"/>
          <p:cNvSpPr/>
          <p:nvPr/>
        </p:nvSpPr>
        <p:spPr>
          <a:xfrm rot="7919490">
            <a:off x="3761746" y="2880193"/>
            <a:ext cx="576064" cy="156401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Tree>
    <p:extLst>
      <p:ext uri="{BB962C8B-B14F-4D97-AF65-F5344CB8AC3E}">
        <p14:creationId xmlns:p14="http://schemas.microsoft.com/office/powerpoint/2010/main" val="18735156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DEL TRABAJADOR</a:t>
            </a:r>
          </a:p>
        </p:txBody>
      </p:sp>
      <p:graphicFrame>
        <p:nvGraphicFramePr>
          <p:cNvPr id="3" name="2 Marcador de contenido"/>
          <p:cNvGraphicFramePr>
            <a:graphicFrameLocks noGrp="1"/>
          </p:cNvGraphicFramePr>
          <p:nvPr>
            <p:ph idx="1"/>
            <p:extLst>
              <p:ext uri="{D42A27DB-BD31-4B8C-83A1-F6EECF244321}">
                <p14:modId xmlns:p14="http://schemas.microsoft.com/office/powerpoint/2010/main" val="4105251804"/>
              </p:ext>
            </p:extLst>
          </p:nvPr>
        </p:nvGraphicFramePr>
        <p:xfrm>
          <a:off x="323528" y="1417638"/>
          <a:ext cx="8856984" cy="544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7813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79" y="347471"/>
            <a:ext cx="8325612"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Título"/>
          <p:cNvSpPr>
            <a:spLocks noGrp="1"/>
          </p:cNvSpPr>
          <p:nvPr>
            <p:ph type="title"/>
          </p:nvPr>
        </p:nvSpPr>
        <p:spPr>
          <a:xfrm>
            <a:off x="628650" y="585216"/>
            <a:ext cx="7886700" cy="1325563"/>
          </a:xfrm>
        </p:spPr>
        <p:style>
          <a:lnRef idx="1">
            <a:schemeClr val="accent6"/>
          </a:lnRef>
          <a:fillRef idx="2">
            <a:schemeClr val="accent6"/>
          </a:fillRef>
          <a:effectRef idx="1">
            <a:schemeClr val="accent6"/>
          </a:effectRef>
          <a:fontRef idx="minor">
            <a:schemeClr val="dk1"/>
          </a:fontRef>
        </p:style>
        <p:txBody>
          <a:bodyPr>
            <a:normAutofit/>
          </a:bodyPr>
          <a:lstStyle/>
          <a:p>
            <a:pPr>
              <a:lnSpc>
                <a:spcPct val="90000"/>
              </a:lnSpc>
            </a:pPr>
            <a:r>
              <a:rPr lang="es-ES" sz="3400">
                <a:solidFill>
                  <a:schemeClr val="bg1"/>
                </a:solidFill>
              </a:rPr>
              <a:t>LA EXTINCIÓN DEL CONTRATO DE TRABAJO.</a:t>
            </a:r>
            <a:br>
              <a:rPr lang="es-ES" sz="3400">
                <a:solidFill>
                  <a:schemeClr val="bg1"/>
                </a:solidFill>
              </a:rPr>
            </a:br>
            <a:r>
              <a:rPr lang="es-ES" sz="3400">
                <a:solidFill>
                  <a:schemeClr val="bg1"/>
                </a:solidFill>
              </a:rPr>
              <a:t>POR VOLUNTAD DEL TRABAJADOR</a:t>
            </a:r>
          </a:p>
        </p:txBody>
      </p:sp>
      <p:pic>
        <p:nvPicPr>
          <p:cNvPr id="6" name="Imagen 5">
            <a:extLst>
              <a:ext uri="{FF2B5EF4-FFF2-40B4-BE49-F238E27FC236}">
                <a16:creationId xmlns:a16="http://schemas.microsoft.com/office/drawing/2014/main" id="{0F0EE477-A3ED-438E-B5D2-DC35FD7E8F87}"/>
              </a:ext>
            </a:extLst>
          </p:cNvPr>
          <p:cNvPicPr>
            <a:picLocks noChangeAspect="1"/>
          </p:cNvPicPr>
          <p:nvPr/>
        </p:nvPicPr>
        <p:blipFill rotWithShape="1">
          <a:blip r:embed="rId2"/>
          <a:srcRect l="20755" r="884" b="2"/>
          <a:stretch/>
        </p:blipFill>
        <p:spPr>
          <a:xfrm>
            <a:off x="630936" y="2516777"/>
            <a:ext cx="4677156" cy="3660185"/>
          </a:xfrm>
          <a:prstGeom prst="rect">
            <a:avLst/>
          </a:prstGeom>
        </p:spPr>
      </p:pic>
      <p:sp>
        <p:nvSpPr>
          <p:cNvPr id="5" name="Marcador de contenido 4">
            <a:extLst>
              <a:ext uri="{FF2B5EF4-FFF2-40B4-BE49-F238E27FC236}">
                <a16:creationId xmlns:a16="http://schemas.microsoft.com/office/drawing/2014/main" id="{92AB3174-B13E-431B-8122-A1EAEC38C9BF}"/>
              </a:ext>
            </a:extLst>
          </p:cNvPr>
          <p:cNvSpPr>
            <a:spLocks noGrp="1"/>
          </p:cNvSpPr>
          <p:nvPr>
            <p:ph idx="1"/>
          </p:nvPr>
        </p:nvSpPr>
        <p:spPr>
          <a:xfrm>
            <a:off x="5660136" y="2516777"/>
            <a:ext cx="2852928" cy="3660185"/>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buNone/>
            </a:pPr>
            <a:r>
              <a:rPr lang="es-ES" sz="1900" dirty="0"/>
              <a:t>BUSCA EN TU CONVENIO COLECTIVO LOS DÍAS DE PREAVISO EN CASO DE DIMISIÓN DEL TRABAJADOR</a:t>
            </a:r>
          </a:p>
        </p:txBody>
      </p:sp>
    </p:spTree>
    <p:extLst>
      <p:ext uri="{BB962C8B-B14F-4D97-AF65-F5344CB8AC3E}">
        <p14:creationId xmlns:p14="http://schemas.microsoft.com/office/powerpoint/2010/main" val="67001978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DEL TRABAJADOR</a:t>
            </a:r>
          </a:p>
        </p:txBody>
      </p:sp>
      <p:graphicFrame>
        <p:nvGraphicFramePr>
          <p:cNvPr id="12" name="11 Marcador de contenido"/>
          <p:cNvGraphicFramePr>
            <a:graphicFrameLocks noGrp="1"/>
          </p:cNvGraphicFramePr>
          <p:nvPr>
            <p:ph idx="1"/>
            <p:extLst>
              <p:ext uri="{D42A27DB-BD31-4B8C-83A1-F6EECF244321}">
                <p14:modId xmlns:p14="http://schemas.microsoft.com/office/powerpoint/2010/main" val="3900045849"/>
              </p:ext>
            </p:extLst>
          </p:nvPr>
        </p:nvGraphicFramePr>
        <p:xfrm>
          <a:off x="0" y="1556792"/>
          <a:ext cx="9144000" cy="5301209"/>
        </p:xfrm>
        <a:graphic>
          <a:graphicData uri="http://schemas.openxmlformats.org/drawingml/2006/table">
            <a:tbl>
              <a:tblPr firstRow="1" bandRow="1">
                <a:effectLst>
                  <a:innerShdw blurRad="63500" dist="50800" dir="2700000">
                    <a:prstClr val="black">
                      <a:alpha val="50000"/>
                    </a:prstClr>
                  </a:innerShdw>
                </a:effectLst>
                <a:tableStyleId>{22838BEF-8BB2-4498-84A7-C5851F593DF1}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31264">
                <a:tc gridSpan="3">
                  <a:txBody>
                    <a:bodyPr/>
                    <a:lstStyle/>
                    <a:p>
                      <a:pPr algn="ctr"/>
                      <a:r>
                        <a:rPr lang="es-ES" sz="1800" dirty="0"/>
                        <a:t>INCUMPLIMIENTO GRAVE DE LA EMPRESA. EQUIVALE A DESPIDO IMPROCEDENTE</a:t>
                      </a:r>
                    </a:p>
                  </a:txBody>
                  <a:tcPr anchor="ct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0"/>
                  </a:ext>
                </a:extLst>
              </a:tr>
              <a:tr h="744374">
                <a:tc gridSpan="3">
                  <a:txBody>
                    <a:bodyPr/>
                    <a:lstStyle/>
                    <a:p>
                      <a:pPr algn="ctr"/>
                      <a:r>
                        <a:rPr lang="es-ES" sz="2000" dirty="0"/>
                        <a:t>Serán causas justas para que el trabajador pueda solicitar la extinción del contrato </a:t>
                      </a:r>
                    </a:p>
                    <a:p>
                      <a:pPr algn="ctr"/>
                      <a:r>
                        <a:rPr lang="es-ES" sz="2000" dirty="0"/>
                        <a:t>(Art</a:t>
                      </a:r>
                      <a:r>
                        <a:rPr lang="es-ES" sz="2000" baseline="0" dirty="0"/>
                        <a:t> 50 ET)</a:t>
                      </a:r>
                      <a:r>
                        <a:rPr lang="es-ES" sz="2000" dirty="0"/>
                        <a:t>:</a:t>
                      </a:r>
                    </a:p>
                  </a:txBody>
                  <a:tcPr anchor="ct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1"/>
                  </a:ext>
                </a:extLst>
              </a:tr>
              <a:tr h="2738468">
                <a:tc>
                  <a:txBody>
                    <a:bodyPr/>
                    <a:lstStyle/>
                    <a:p>
                      <a:r>
                        <a:rPr lang="es-ES" sz="1800" dirty="0"/>
                        <a:t>a) </a:t>
                      </a:r>
                      <a:r>
                        <a:rPr lang="es-ES" sz="1800" b="1" dirty="0"/>
                        <a:t>Las modificaciones sustanciales en las condiciones de trabajo</a:t>
                      </a:r>
                      <a:r>
                        <a:rPr lang="es-ES" sz="1800" dirty="0"/>
                        <a:t> llevadas a cabo sin respetar lo previsto en el artículo 41 y que redunden en menoscabo de la dignidad del trabajador.</a:t>
                      </a:r>
                    </a:p>
                  </a:txBody>
                  <a:tcPr/>
                </a:tc>
                <a:tc>
                  <a:txBody>
                    <a:bodyPr/>
                    <a:lstStyle/>
                    <a:p>
                      <a:r>
                        <a:rPr lang="es-ES" sz="1800" dirty="0"/>
                        <a:t>b) La falta de pago o retrasos continuados en el abono del salario pactado. (tres meses).</a:t>
                      </a:r>
                    </a:p>
                  </a:txBody>
                  <a:tcPr/>
                </a:tc>
                <a:tc>
                  <a:txBody>
                    <a:bodyPr/>
                    <a:lstStyle/>
                    <a:p>
                      <a:r>
                        <a:rPr lang="es-ES" sz="1800" dirty="0"/>
                        <a:t>c) Otros incumplimientos graves de la empresa, como no readmitir al trabajador en casos</a:t>
                      </a:r>
                      <a:r>
                        <a:rPr lang="es-ES" sz="1800" baseline="0" dirty="0"/>
                        <a:t> de </a:t>
                      </a:r>
                      <a:r>
                        <a:rPr lang="es-ES" sz="1800" b="1" baseline="0" dirty="0"/>
                        <a:t>traslados, modificaciones sustanciales de las condiciones de trabajo</a:t>
                      </a:r>
                      <a:r>
                        <a:rPr lang="es-ES" sz="1800" dirty="0"/>
                        <a:t>, cuando una sentencia judicial haya declarado los mismos injustificados, etc.</a:t>
                      </a:r>
                    </a:p>
                  </a:txBody>
                  <a:tcPr/>
                </a:tc>
                <a:extLst>
                  <a:ext uri="{0D108BD9-81ED-4DB2-BD59-A6C34878D82A}">
                    <a16:rowId xmlns:a16="http://schemas.microsoft.com/office/drawing/2014/main" val="10002"/>
                  </a:ext>
                </a:extLst>
              </a:tr>
              <a:tr h="955839">
                <a:tc gridSpan="3">
                  <a:txBody>
                    <a:bodyPr/>
                    <a:lstStyle/>
                    <a:p>
                      <a:pPr algn="ctr"/>
                      <a:r>
                        <a:rPr lang="es-ES" sz="1800" dirty="0"/>
                        <a:t>El trabajador tendrá derecho a las indemnizaciones señaladas para el despido improcedente:</a:t>
                      </a:r>
                    </a:p>
                    <a:p>
                      <a:pPr algn="ctr"/>
                      <a:r>
                        <a:rPr lang="es-ES" sz="1800" b="1" baseline="0" dirty="0"/>
                        <a:t>33 días de salario por año trabajado con un tope de 24 mensualidades</a:t>
                      </a:r>
                      <a:r>
                        <a:rPr lang="es-ES" sz="1800" baseline="0" dirty="0"/>
                        <a:t>.</a:t>
                      </a:r>
                      <a:endParaRPr lang="es-ES" sz="1800" dirty="0"/>
                    </a:p>
                  </a:txBody>
                  <a:tcPr anchor="ct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3"/>
                  </a:ext>
                </a:extLst>
              </a:tr>
              <a:tr h="431264">
                <a:tc gridSpan="3">
                  <a:txBody>
                    <a:bodyPr/>
                    <a:lstStyle/>
                    <a:p>
                      <a:pPr algn="ctr"/>
                      <a:r>
                        <a:rPr lang="es-ES" sz="1800" dirty="0"/>
                        <a:t>Debe reclamarse ante la Jurisdicción Social. Será la Sentencia la</a:t>
                      </a:r>
                      <a:r>
                        <a:rPr lang="es-ES" sz="1800" baseline="0" dirty="0"/>
                        <a:t> que convalide o no la extinción.</a:t>
                      </a:r>
                      <a:endParaRPr lang="es-ES" sz="1800" dirty="0"/>
                    </a:p>
                  </a:txBody>
                  <a:tcPr anchor="ct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382004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DEL TRABAJADOR</a:t>
            </a:r>
          </a:p>
        </p:txBody>
      </p:sp>
      <p:graphicFrame>
        <p:nvGraphicFramePr>
          <p:cNvPr id="3" name="2 Marcador de contenido"/>
          <p:cNvGraphicFramePr>
            <a:graphicFrameLocks noGrp="1"/>
          </p:cNvGraphicFramePr>
          <p:nvPr>
            <p:ph idx="1"/>
            <p:extLst>
              <p:ext uri="{D42A27DB-BD31-4B8C-83A1-F6EECF244321}">
                <p14:modId xmlns:p14="http://schemas.microsoft.com/office/powerpoint/2010/main" val="14965234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1165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ARTÍCULO 49 E.T.</a:t>
            </a:r>
          </a:p>
        </p:txBody>
      </p:sp>
      <p:pic>
        <p:nvPicPr>
          <p:cNvPr id="3074"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11720" b="17274"/>
          <a:stretch/>
        </p:blipFill>
        <p:spPr bwMode="auto">
          <a:xfrm>
            <a:off x="323528" y="1556792"/>
            <a:ext cx="8518507" cy="475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1 Flecha abajo"/>
          <p:cNvSpPr/>
          <p:nvPr/>
        </p:nvSpPr>
        <p:spPr>
          <a:xfrm rot="3924225">
            <a:off x="3242697" y="3018353"/>
            <a:ext cx="576064" cy="156401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123343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1. Movilidad funcional</a:t>
            </a:r>
          </a:p>
        </p:txBody>
      </p:sp>
      <p:graphicFrame>
        <p:nvGraphicFramePr>
          <p:cNvPr id="4" name="Marcador de contenido 3">
            <a:extLst>
              <a:ext uri="{FF2B5EF4-FFF2-40B4-BE49-F238E27FC236}">
                <a16:creationId xmlns:a16="http://schemas.microsoft.com/office/drawing/2014/main" id="{43502A7C-72DA-4300-87FB-AFA32965D81A}"/>
              </a:ext>
            </a:extLst>
          </p:cNvPr>
          <p:cNvGraphicFramePr>
            <a:graphicFrameLocks noGrp="1"/>
          </p:cNvGraphicFramePr>
          <p:nvPr>
            <p:ph idx="1"/>
            <p:extLst>
              <p:ext uri="{D42A27DB-BD31-4B8C-83A1-F6EECF244321}">
                <p14:modId xmlns:p14="http://schemas.microsoft.com/office/powerpoint/2010/main" val="1606815339"/>
              </p:ext>
            </p:extLst>
          </p:nvPr>
        </p:nvGraphicFramePr>
        <p:xfrm>
          <a:off x="89756" y="1143000"/>
          <a:ext cx="8964488" cy="5598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84320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8291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extLst>
              <p:ext uri="{D42A27DB-BD31-4B8C-83A1-F6EECF244321}">
                <p14:modId xmlns:p14="http://schemas.microsoft.com/office/powerpoint/2010/main" val="372016687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01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graphicFrame>
        <p:nvGraphicFramePr>
          <p:cNvPr id="3" name="2 Marcador de contenido"/>
          <p:cNvGraphicFramePr>
            <a:graphicFrameLocks noGrp="1"/>
          </p:cNvGraphicFramePr>
          <p:nvPr>
            <p:ph idx="1"/>
          </p:nvPr>
        </p:nvGraphicFramePr>
        <p:xfrm>
          <a:off x="0" y="1556792"/>
          <a:ext cx="9144000" cy="5301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838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6518C8CA-95C3-4298-8572-482247B2ED62}"/>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s-ES" dirty="0"/>
              <a:t>Una empresa ha realizado, en el último año, los siguientes despidos disciplinarios. ¿Cuál crees que es la causa?. Señala también si crees que son correctos.</a:t>
            </a:r>
          </a:p>
          <a:p>
            <a:pPr marL="514350" indent="-514350">
              <a:buAutoNum type="arabicPeriod"/>
            </a:pPr>
            <a:r>
              <a:rPr lang="es-ES" dirty="0"/>
              <a:t>Bajar de forma voluntaria y continuada el rendimiento por debajo del pactado.</a:t>
            </a:r>
          </a:p>
          <a:p>
            <a:pPr marL="514350" indent="-514350">
              <a:buAutoNum type="arabicPeriod"/>
            </a:pPr>
            <a:r>
              <a:rPr lang="es-ES" dirty="0"/>
              <a:t>Ineptitud de una trabajadora para el puesto de trabajo una vez transcurrido el periodo de prueba.</a:t>
            </a:r>
          </a:p>
          <a:p>
            <a:pPr marL="514350" indent="-514350">
              <a:buAutoNum type="arabicPeriod"/>
            </a:pPr>
            <a:r>
              <a:rPr lang="es-ES" dirty="0"/>
              <a:t>Insultar a un compañero.</a:t>
            </a:r>
          </a:p>
          <a:p>
            <a:pPr marL="514350" indent="-514350">
              <a:buAutoNum type="arabicPeriod"/>
            </a:pPr>
            <a:r>
              <a:rPr lang="es-ES" dirty="0"/>
              <a:t>Faltas repetidas e injustificadas al trabajo.</a:t>
            </a:r>
          </a:p>
          <a:p>
            <a:pPr marL="514350" indent="-514350">
              <a:buAutoNum type="arabicPeriod"/>
            </a:pPr>
            <a:r>
              <a:rPr lang="es-ES" dirty="0"/>
              <a:t>Discutir con un compañero sobre la aplicación de un proceso de trabajo</a:t>
            </a:r>
          </a:p>
          <a:p>
            <a:pPr marL="514350" indent="-514350">
              <a:buAutoNum type="arabicPeriod"/>
            </a:pPr>
            <a:r>
              <a:rPr lang="es-ES" dirty="0"/>
              <a:t>Tratar con menosprecio a una compañera de nacionalidad India.</a:t>
            </a:r>
          </a:p>
          <a:p>
            <a:pPr marL="514350" indent="-514350">
              <a:buAutoNum type="arabicPeriod"/>
            </a:pPr>
            <a:r>
              <a:rPr lang="es-ES" dirty="0"/>
              <a:t>Un trabajador ha sido descubierto en estado de embriaguez.</a:t>
            </a:r>
          </a:p>
        </p:txBody>
      </p:sp>
      <p:sp>
        <p:nvSpPr>
          <p:cNvPr id="7" name="3 Título">
            <a:extLst>
              <a:ext uri="{FF2B5EF4-FFF2-40B4-BE49-F238E27FC236}">
                <a16:creationId xmlns:a16="http://schemas.microsoft.com/office/drawing/2014/main" id="{FE7E9B97-5936-4345-A742-0F2F6F3F3688}"/>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1741367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6518C8CA-95C3-4298-8572-482247B2ED62}"/>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s-ES" dirty="0"/>
              <a:t>Una empresa ha realizado, en el último año, los siguientes despidos disciplinarios. ¿Cuál crees que es la causa?. Señala también si crees que son correctos.</a:t>
            </a:r>
          </a:p>
          <a:p>
            <a:pPr marL="514350" indent="-514350">
              <a:buAutoNum type="arabicPeriod"/>
            </a:pPr>
            <a:r>
              <a:rPr lang="es-ES" dirty="0">
                <a:solidFill>
                  <a:srgbClr val="00B050"/>
                </a:solidFill>
              </a:rPr>
              <a:t>Bajar de forma voluntaria y continuada el rendimiento por debajo del pactado.</a:t>
            </a:r>
          </a:p>
          <a:p>
            <a:pPr marL="514350" indent="-514350">
              <a:buAutoNum type="arabicPeriod"/>
            </a:pPr>
            <a:r>
              <a:rPr lang="es-ES" dirty="0">
                <a:solidFill>
                  <a:srgbClr val="FF0000"/>
                </a:solidFill>
              </a:rPr>
              <a:t>Ineptitud de una trabajadora para el puesto de trabajo una vez transcurrido el periodo de prueba.</a:t>
            </a:r>
          </a:p>
          <a:p>
            <a:pPr marL="514350" indent="-514350">
              <a:buAutoNum type="arabicPeriod"/>
            </a:pPr>
            <a:r>
              <a:rPr lang="es-ES" dirty="0">
                <a:solidFill>
                  <a:srgbClr val="00B050"/>
                </a:solidFill>
              </a:rPr>
              <a:t>Insultar a un compañero.</a:t>
            </a:r>
          </a:p>
          <a:p>
            <a:pPr marL="514350" indent="-514350">
              <a:buAutoNum type="arabicPeriod"/>
            </a:pPr>
            <a:r>
              <a:rPr lang="es-ES" dirty="0">
                <a:solidFill>
                  <a:srgbClr val="00B050"/>
                </a:solidFill>
              </a:rPr>
              <a:t>Faltas repetidas e injustificadas al trabajo.</a:t>
            </a:r>
          </a:p>
          <a:p>
            <a:pPr marL="514350" indent="-514350">
              <a:buAutoNum type="arabicPeriod"/>
            </a:pPr>
            <a:r>
              <a:rPr lang="es-ES" dirty="0">
                <a:solidFill>
                  <a:srgbClr val="FF0000"/>
                </a:solidFill>
              </a:rPr>
              <a:t>Discutir con un compañero sobre la aplicación de un proceso de trabajo.</a:t>
            </a:r>
          </a:p>
          <a:p>
            <a:pPr marL="514350" indent="-514350">
              <a:buAutoNum type="arabicPeriod"/>
            </a:pPr>
            <a:r>
              <a:rPr lang="es-ES" dirty="0">
                <a:solidFill>
                  <a:srgbClr val="00B050"/>
                </a:solidFill>
              </a:rPr>
              <a:t>Tratar con menosprecio a una compañera de nacionalidad India.</a:t>
            </a:r>
          </a:p>
          <a:p>
            <a:pPr marL="514350" indent="-514350">
              <a:buAutoNum type="arabicPeriod"/>
            </a:pPr>
            <a:r>
              <a:rPr lang="es-ES" dirty="0">
                <a:solidFill>
                  <a:srgbClr val="FF0000"/>
                </a:solidFill>
              </a:rPr>
              <a:t>Un trabajador ha sido descubierto en estado de embriaguez.</a:t>
            </a:r>
          </a:p>
        </p:txBody>
      </p:sp>
      <p:sp>
        <p:nvSpPr>
          <p:cNvPr id="7" name="3 Título">
            <a:extLst>
              <a:ext uri="{FF2B5EF4-FFF2-40B4-BE49-F238E27FC236}">
                <a16:creationId xmlns:a16="http://schemas.microsoft.com/office/drawing/2014/main" id="{18E19988-2B88-4DB9-B74C-331771D30F04}"/>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2550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1507746951"/>
              </p:ext>
            </p:extLst>
          </p:nvPr>
        </p:nvGraphicFramePr>
        <p:xfrm>
          <a:off x="457200" y="1600200"/>
          <a:ext cx="8229600" cy="43180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s-ES" dirty="0"/>
                        <a:t>CAUSAS</a:t>
                      </a:r>
                      <a:r>
                        <a:rPr lang="es-ES" baseline="0" dirty="0"/>
                        <a:t> DEL DESPIDO DISCIPLINARIO  (INCUMPLIMIENTOS CONTRACTUALES)</a:t>
                      </a:r>
                      <a:endParaRPr lang="es-ES" dirty="0"/>
                    </a:p>
                  </a:txBody>
                  <a:tcPr/>
                </a:tc>
                <a:extLst>
                  <a:ext uri="{0D108BD9-81ED-4DB2-BD59-A6C34878D82A}">
                    <a16:rowId xmlns:a16="http://schemas.microsoft.com/office/drawing/2014/main" val="10000"/>
                  </a:ext>
                </a:extLst>
              </a:tr>
              <a:tr h="370840">
                <a:tc>
                  <a:txBody>
                    <a:bodyPr/>
                    <a:lstStyle/>
                    <a:p>
                      <a:r>
                        <a:rPr lang="es-ES" dirty="0"/>
                        <a:t>a) Las faltas repetidas e injustificadas de asistencia o puntualidad al trabajo.</a:t>
                      </a:r>
                    </a:p>
                  </a:txBody>
                  <a:tcPr/>
                </a:tc>
                <a:extLst>
                  <a:ext uri="{0D108BD9-81ED-4DB2-BD59-A6C34878D82A}">
                    <a16:rowId xmlns:a16="http://schemas.microsoft.com/office/drawing/2014/main" val="10001"/>
                  </a:ext>
                </a:extLst>
              </a:tr>
              <a:tr h="370840">
                <a:tc>
                  <a:txBody>
                    <a:bodyPr/>
                    <a:lstStyle/>
                    <a:p>
                      <a:r>
                        <a:rPr lang="es-ES" dirty="0"/>
                        <a:t>b) La indisciplina o desobediencia en el trabajo.</a:t>
                      </a:r>
                    </a:p>
                  </a:txBody>
                  <a:tcPr/>
                </a:tc>
                <a:extLst>
                  <a:ext uri="{0D108BD9-81ED-4DB2-BD59-A6C34878D82A}">
                    <a16:rowId xmlns:a16="http://schemas.microsoft.com/office/drawing/2014/main" val="10002"/>
                  </a:ext>
                </a:extLst>
              </a:tr>
              <a:tr h="370840">
                <a:tc>
                  <a:txBody>
                    <a:bodyPr/>
                    <a:lstStyle/>
                    <a:p>
                      <a:r>
                        <a:rPr lang="es-ES" dirty="0"/>
                        <a:t>c) Las ofensas verbales o físicas al empresario o a las personas que trabajan en la empresa o a los familiares que convivan con ellos.</a:t>
                      </a:r>
                    </a:p>
                  </a:txBody>
                  <a:tcPr/>
                </a:tc>
                <a:extLst>
                  <a:ext uri="{0D108BD9-81ED-4DB2-BD59-A6C34878D82A}">
                    <a16:rowId xmlns:a16="http://schemas.microsoft.com/office/drawing/2014/main" val="10003"/>
                  </a:ext>
                </a:extLst>
              </a:tr>
              <a:tr h="370840">
                <a:tc>
                  <a:txBody>
                    <a:bodyPr/>
                    <a:lstStyle/>
                    <a:p>
                      <a:r>
                        <a:rPr lang="es-ES" dirty="0"/>
                        <a:t>d) La transgresión de la buena fe contractual, así como el abuso de confianza en el desempeño del trabajo.</a:t>
                      </a:r>
                    </a:p>
                  </a:txBody>
                  <a:tcPr/>
                </a:tc>
                <a:extLst>
                  <a:ext uri="{0D108BD9-81ED-4DB2-BD59-A6C34878D82A}">
                    <a16:rowId xmlns:a16="http://schemas.microsoft.com/office/drawing/2014/main" val="10004"/>
                  </a:ext>
                </a:extLst>
              </a:tr>
              <a:tr h="370840">
                <a:tc>
                  <a:txBody>
                    <a:bodyPr/>
                    <a:lstStyle/>
                    <a:p>
                      <a:r>
                        <a:rPr lang="es-ES" dirty="0"/>
                        <a:t>e) La disminución continuada y voluntaria en el rendimiento de trabajo normal o pactado.</a:t>
                      </a:r>
                    </a:p>
                  </a:txBody>
                  <a:tcPr/>
                </a:tc>
                <a:extLst>
                  <a:ext uri="{0D108BD9-81ED-4DB2-BD59-A6C34878D82A}">
                    <a16:rowId xmlns:a16="http://schemas.microsoft.com/office/drawing/2014/main" val="10005"/>
                  </a:ext>
                </a:extLst>
              </a:tr>
              <a:tr h="370840">
                <a:tc>
                  <a:txBody>
                    <a:bodyPr/>
                    <a:lstStyle/>
                    <a:p>
                      <a:r>
                        <a:rPr lang="es-ES" dirty="0"/>
                        <a:t>f) La embriaguez habitual o toxicomanía si repercuten negativamente en el trabajo.</a:t>
                      </a:r>
                    </a:p>
                  </a:txBody>
                  <a:tcPr/>
                </a:tc>
                <a:extLst>
                  <a:ext uri="{0D108BD9-81ED-4DB2-BD59-A6C34878D82A}">
                    <a16:rowId xmlns:a16="http://schemas.microsoft.com/office/drawing/2014/main" val="10006"/>
                  </a:ext>
                </a:extLst>
              </a:tr>
              <a:tr h="370840">
                <a:tc>
                  <a:txBody>
                    <a:bodyPr/>
                    <a:lstStyle/>
                    <a:p>
                      <a:r>
                        <a:rPr lang="es-ES" dirty="0"/>
                        <a:t>g) El acoso por razón de origen racial o étnico, religión o convicciones, discapacidad, edad u orientación sexual y el acoso sexual o por razón de sexo al empresario o a las personas que trabajan en la empresa.</a:t>
                      </a:r>
                    </a:p>
                  </a:txBody>
                  <a:tcPr/>
                </a:tc>
                <a:extLst>
                  <a:ext uri="{0D108BD9-81ED-4DB2-BD59-A6C34878D82A}">
                    <a16:rowId xmlns:a16="http://schemas.microsoft.com/office/drawing/2014/main" val="10007"/>
                  </a:ext>
                </a:extLst>
              </a:tr>
            </a:tbl>
          </a:graphicData>
        </a:graphic>
      </p:graphicFrame>
      <p:sp>
        <p:nvSpPr>
          <p:cNvPr id="6" name="3 Título">
            <a:extLst>
              <a:ext uri="{FF2B5EF4-FFF2-40B4-BE49-F238E27FC236}">
                <a16:creationId xmlns:a16="http://schemas.microsoft.com/office/drawing/2014/main" id="{5F9AF12B-B35C-4256-8C8F-3B88970CDD33}"/>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1636076044"/>
      </p:ext>
    </p:extLst>
  </p:cSld>
  <p:clrMapOvr>
    <a:masterClrMapping/>
  </p:clrMapOvr>
  <p:transition spd="slow">
    <p:wheel spokes="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1705867284"/>
              </p:ext>
            </p:extLst>
          </p:nvPr>
        </p:nvGraphicFramePr>
        <p:xfrm>
          <a:off x="457200" y="1600200"/>
          <a:ext cx="8229600" cy="4958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s-ES" dirty="0"/>
                        <a:t>CAUSAS</a:t>
                      </a:r>
                      <a:r>
                        <a:rPr lang="es-ES" baseline="0" dirty="0"/>
                        <a:t> DEL DESPIDO DISCIPLINARIO  (INCUMPLIMIENTOS CONTRACTUALES)</a:t>
                      </a:r>
                      <a:endParaRPr lang="es-ES" dirty="0"/>
                    </a:p>
                  </a:txBody>
                  <a:tcPr/>
                </a:tc>
                <a:extLst>
                  <a:ext uri="{0D108BD9-81ED-4DB2-BD59-A6C34878D82A}">
                    <a16:rowId xmlns:a16="http://schemas.microsoft.com/office/drawing/2014/main" val="10000"/>
                  </a:ext>
                </a:extLst>
              </a:tr>
              <a:tr h="370840">
                <a:tc>
                  <a:txBody>
                    <a:bodyPr/>
                    <a:lstStyle/>
                    <a:p>
                      <a:r>
                        <a:rPr lang="es-ES" dirty="0"/>
                        <a:t>a) Las faltas repetidas e injustificadas de asistencia o puntualidad al trabajo.</a:t>
                      </a:r>
                    </a:p>
                  </a:txBody>
                  <a:tcPr/>
                </a:tc>
                <a:extLst>
                  <a:ext uri="{0D108BD9-81ED-4DB2-BD59-A6C34878D82A}">
                    <a16:rowId xmlns:a16="http://schemas.microsoft.com/office/drawing/2014/main" val="10001"/>
                  </a:ext>
                </a:extLst>
              </a:tr>
              <a:tr h="370840">
                <a:tc>
                  <a:txBody>
                    <a:bodyPr/>
                    <a:lstStyle/>
                    <a:p>
                      <a:r>
                        <a:rPr lang="es-ES" dirty="0"/>
                        <a:t>b) La indisciplina o desobediencia en el trabajo.</a:t>
                      </a:r>
                    </a:p>
                  </a:txBody>
                  <a:tcPr/>
                </a:tc>
                <a:extLst>
                  <a:ext uri="{0D108BD9-81ED-4DB2-BD59-A6C34878D82A}">
                    <a16:rowId xmlns:a16="http://schemas.microsoft.com/office/drawing/2014/main" val="10002"/>
                  </a:ext>
                </a:extLst>
              </a:tr>
              <a:tr h="370840">
                <a:tc>
                  <a:txBody>
                    <a:bodyPr/>
                    <a:lstStyle/>
                    <a:p>
                      <a:r>
                        <a:rPr lang="es-ES" dirty="0"/>
                        <a:t>c) Las ofensas verbales o físicas al empresario o a las personas que trabajan en la empresa o a los familiares que convivan con ellos.</a:t>
                      </a:r>
                    </a:p>
                  </a:txBody>
                  <a:tcPr/>
                </a:tc>
                <a:extLst>
                  <a:ext uri="{0D108BD9-81ED-4DB2-BD59-A6C34878D82A}">
                    <a16:rowId xmlns:a16="http://schemas.microsoft.com/office/drawing/2014/main" val="10003"/>
                  </a:ext>
                </a:extLst>
              </a:tr>
              <a:tr h="370840">
                <a:tc>
                  <a:txBody>
                    <a:bodyPr/>
                    <a:lstStyle/>
                    <a:p>
                      <a:r>
                        <a:rPr lang="es-ES" dirty="0"/>
                        <a:t>d) La transgresión de la buena fe contractual, así como el abuso de confianza en el desempeño del trabajo.</a:t>
                      </a:r>
                    </a:p>
                  </a:txBody>
                  <a:tcPr/>
                </a:tc>
                <a:extLst>
                  <a:ext uri="{0D108BD9-81ED-4DB2-BD59-A6C34878D82A}">
                    <a16:rowId xmlns:a16="http://schemas.microsoft.com/office/drawing/2014/main" val="10004"/>
                  </a:ext>
                </a:extLst>
              </a:tr>
              <a:tr h="370840">
                <a:tc>
                  <a:txBody>
                    <a:bodyPr/>
                    <a:lstStyle/>
                    <a:p>
                      <a:r>
                        <a:rPr lang="es-ES" dirty="0"/>
                        <a:t>e) La disminución continuada y voluntaria en el rendimiento de trabajo normal o pactado.</a:t>
                      </a:r>
                    </a:p>
                  </a:txBody>
                  <a:tcPr/>
                </a:tc>
                <a:extLst>
                  <a:ext uri="{0D108BD9-81ED-4DB2-BD59-A6C34878D82A}">
                    <a16:rowId xmlns:a16="http://schemas.microsoft.com/office/drawing/2014/main" val="10005"/>
                  </a:ext>
                </a:extLst>
              </a:tr>
              <a:tr h="370840">
                <a:tc>
                  <a:txBody>
                    <a:bodyPr/>
                    <a:lstStyle/>
                    <a:p>
                      <a:r>
                        <a:rPr lang="es-ES" dirty="0"/>
                        <a:t>f) La embriaguez habitual o toxicomanía si repercuten negativamente en el trabajo.</a:t>
                      </a:r>
                    </a:p>
                  </a:txBody>
                  <a:tcPr/>
                </a:tc>
                <a:extLst>
                  <a:ext uri="{0D108BD9-81ED-4DB2-BD59-A6C34878D82A}">
                    <a16:rowId xmlns:a16="http://schemas.microsoft.com/office/drawing/2014/main" val="10006"/>
                  </a:ext>
                </a:extLst>
              </a:tr>
              <a:tr h="370840">
                <a:tc>
                  <a:txBody>
                    <a:bodyPr/>
                    <a:lstStyle/>
                    <a:p>
                      <a:r>
                        <a:rPr lang="es-ES" dirty="0"/>
                        <a:t>g) El acoso por razón de origen racial o étnico, religión o convicciones, discapacidad, edad u orientación sexual y el acoso sexual o por razón de sexo al empresario o a las personas que trabajan en la empresa.</a:t>
                      </a:r>
                    </a:p>
                  </a:txBody>
                  <a:tcPr/>
                </a:tc>
                <a:extLst>
                  <a:ext uri="{0D108BD9-81ED-4DB2-BD59-A6C34878D82A}">
                    <a16:rowId xmlns:a16="http://schemas.microsoft.com/office/drawing/2014/main" val="10007"/>
                  </a:ext>
                </a:extLst>
              </a:tr>
              <a:tr h="370840">
                <a:tc>
                  <a:txBody>
                    <a:bodyPr/>
                    <a:lstStyle/>
                    <a:p>
                      <a:pPr algn="ctr"/>
                      <a:r>
                        <a:rPr lang="es-ES" dirty="0">
                          <a:solidFill>
                            <a:srgbClr val="FF0000"/>
                          </a:solidFill>
                        </a:rPr>
                        <a:t>ESTOS</a:t>
                      </a:r>
                      <a:r>
                        <a:rPr lang="es-ES" baseline="0" dirty="0">
                          <a:solidFill>
                            <a:srgbClr val="FF0000"/>
                          </a:solidFill>
                        </a:rPr>
                        <a:t> INCUMPLIMIENTOS PODRÁN SER ACOTADOS POR NEGOCIACIÓN COLECTIVA . </a:t>
                      </a:r>
                    </a:p>
                    <a:p>
                      <a:pPr algn="ctr"/>
                      <a:r>
                        <a:rPr lang="es-ES" baseline="0" dirty="0">
                          <a:solidFill>
                            <a:srgbClr val="FF0000"/>
                          </a:solidFill>
                        </a:rPr>
                        <a:t>LA SENTENCIA DECIDIRA ATENDIENDO A TODAS LAS CIRCUNSTANCIAS CONCURRENTES</a:t>
                      </a:r>
                      <a:endParaRPr lang="es-ES" dirty="0">
                        <a:solidFill>
                          <a:srgbClr val="FF0000"/>
                        </a:solidFill>
                      </a:endParaRPr>
                    </a:p>
                  </a:txBody>
                  <a:tcPr/>
                </a:tc>
                <a:extLst>
                  <a:ext uri="{0D108BD9-81ED-4DB2-BD59-A6C34878D82A}">
                    <a16:rowId xmlns:a16="http://schemas.microsoft.com/office/drawing/2014/main" val="10008"/>
                  </a:ext>
                </a:extLst>
              </a:tr>
            </a:tbl>
          </a:graphicData>
        </a:graphic>
      </p:graphicFrame>
      <p:sp>
        <p:nvSpPr>
          <p:cNvPr id="6" name="3 Título">
            <a:extLst>
              <a:ext uri="{FF2B5EF4-FFF2-40B4-BE49-F238E27FC236}">
                <a16:creationId xmlns:a16="http://schemas.microsoft.com/office/drawing/2014/main" id="{6AB18760-9CB1-4438-9C75-5DA437192D8D}"/>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4101404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0" indent="0">
              <a:buNone/>
            </a:pPr>
            <a:r>
              <a:rPr lang="es-ES" b="1" dirty="0"/>
              <a:t>Despido por hurto</a:t>
            </a:r>
            <a:r>
              <a:rPr lang="es-ES" dirty="0"/>
              <a:t>. Es procedente el despido disciplinario de un trabajador por sustraer productos de la empresa (en el caso de la sentencia, botellas de vino por valor de unos 150 euros). La empresa, que sospechaba del hurto, llamó a la Guardia Civil para que abriera la taquilla del trabajador, donde había guardado los productos. </a:t>
            </a:r>
          </a:p>
          <a:p>
            <a:pPr marL="0" indent="0">
              <a:buNone/>
            </a:pPr>
            <a:endParaRPr lang="es-ES" dirty="0"/>
          </a:p>
          <a:p>
            <a:pPr marL="0" indent="0">
              <a:buNone/>
            </a:pPr>
            <a:r>
              <a:rPr lang="es-ES" b="1" dirty="0"/>
              <a:t>Despido por abandono injustificado de puesto de trabajo</a:t>
            </a:r>
            <a:r>
              <a:rPr lang="es-ES" dirty="0"/>
              <a:t>. Supone una trasgresión de la buena fe contractual, sancionable con el despido, incumplir el horario de trabajo, marchándose antes de tiempo, así como tratar de ocultar estos hechos a la empresa. En el caso de la sentencia, una clienta que había contratado a una empresa de limpieza de locales y domicilios, se quejó de que la limpiadora que le habían enviado había abandonado su puesto de trabajo antes de que terminara su jornada, no recuperando ese tiempo posteriormente.</a:t>
            </a:r>
          </a:p>
        </p:txBody>
      </p:sp>
      <p:sp>
        <p:nvSpPr>
          <p:cNvPr id="6" name="3 Título">
            <a:extLst>
              <a:ext uri="{FF2B5EF4-FFF2-40B4-BE49-F238E27FC236}">
                <a16:creationId xmlns:a16="http://schemas.microsoft.com/office/drawing/2014/main" id="{D46BED09-03A5-453B-BE67-0A119DD12DAA}"/>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185693340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8229600" cy="4983162"/>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s-ES" sz="1800" b="1" dirty="0"/>
              <a:t>Despido de un trabajador por utilizar los medios informáticos de la empresa para fines personales</a:t>
            </a:r>
            <a:r>
              <a:rPr lang="es-ES" sz="1800" dirty="0"/>
              <a:t>. Es procedente el despido de un trabajador (incluso aunque se trate de una trabajadora embarazada) por utilizar para fines personales los medios informáticos y tecnológicos de la compañía (internet, e-mail, móvil corporativo…) si en la empresa existe una política de prohibición expresa sobre el uso personal de dichos medios.</a:t>
            </a:r>
          </a:p>
          <a:p>
            <a:pPr marL="0" indent="0">
              <a:buNone/>
            </a:pPr>
            <a:endParaRPr lang="es-ES" sz="1800" dirty="0"/>
          </a:p>
          <a:p>
            <a:pPr marL="0" indent="0">
              <a:buNone/>
            </a:pPr>
            <a:r>
              <a:rPr lang="es-ES" sz="1800" b="1" dirty="0"/>
              <a:t>Despido por colgar vídeos de la empresa en Facebook</a:t>
            </a:r>
            <a:r>
              <a:rPr lang="es-ES" sz="1800" dirty="0"/>
              <a:t>. Es procedente el despido disciplinario de un trabajador por publicar imágenes de las cámaras de </a:t>
            </a:r>
            <a:r>
              <a:rPr lang="es-ES" sz="1800" dirty="0" err="1"/>
              <a:t>videovigilancia</a:t>
            </a:r>
            <a:r>
              <a:rPr lang="es-ES" sz="1800" dirty="0"/>
              <a:t> de la empresa en las redes sociales en las que aparecen otros empleados de la compañía. En concreto, una trabajadora colgó en su muro de Facebook un vídeo (imágenes de las cámaras de seguridad) en el que aparecían dos trabajadoras que se habían caído colocando cosas en el supermercado. En el vídeo se hacían comentarios jocosos sobre estas trabajadoras. El tribunal entiende que el despido es procedente porque las imágenes no eran propiedad de la trabajadora (sino extraídas de las cámaras de la empresa y a las que ella tenía acceso porque era la encargada) y por vulnerar el derecho a la intimidad de las empleadas que aparecían en el vídeo.</a:t>
            </a:r>
          </a:p>
        </p:txBody>
      </p:sp>
      <p:sp>
        <p:nvSpPr>
          <p:cNvPr id="6" name="3 Título">
            <a:extLst>
              <a:ext uri="{FF2B5EF4-FFF2-40B4-BE49-F238E27FC236}">
                <a16:creationId xmlns:a16="http://schemas.microsoft.com/office/drawing/2014/main" id="{41411175-3EFE-49DB-B9C3-824DB9BC0136}"/>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333706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marL="0" indent="0">
              <a:buNone/>
            </a:pPr>
            <a:r>
              <a:rPr lang="es-ES" b="1" dirty="0"/>
              <a:t>Despido por fraude en el cobro de comisiones</a:t>
            </a:r>
            <a:r>
              <a:rPr lang="es-ES" dirty="0"/>
              <a:t>. Es procedente el despido disciplinario de un trabajador (comercial) por tratar de cobrar indebidamente comisiones de clientes que no le correspondían. En la sentencia, el trabajador dio de alta en el sistema informático a dos supuestos nuevos clientes que, en realidad, ya figuraban en la cartera de clientes, por lo que percibió unas comisiones indebidas de 2.800 euros. </a:t>
            </a:r>
          </a:p>
          <a:p>
            <a:pPr marL="0" indent="0">
              <a:buNone/>
            </a:pPr>
            <a:endParaRPr lang="es-ES" dirty="0"/>
          </a:p>
          <a:p>
            <a:pPr marL="0" indent="0">
              <a:buNone/>
            </a:pPr>
            <a:r>
              <a:rPr lang="es-ES" b="1" dirty="0"/>
              <a:t>Despido por faltas injustificadas de puntualidad grabadas con cámaras de </a:t>
            </a:r>
            <a:r>
              <a:rPr lang="es-ES" b="1" dirty="0" err="1"/>
              <a:t>videovigilancia</a:t>
            </a:r>
            <a:r>
              <a:rPr lang="es-ES" dirty="0"/>
              <a:t>. Es procedente el despido de un trabajador por faltas de puntualidad (llegar tarde o marcharse antes) que quedan demostradas por las imágenes de las cámaras de </a:t>
            </a:r>
            <a:r>
              <a:rPr lang="es-ES" dirty="0" err="1"/>
              <a:t>videovigilancia</a:t>
            </a:r>
            <a:r>
              <a:rPr lang="es-ES" dirty="0"/>
              <a:t> instaladas por la empresa. En la sentencia, una trabajadora que atendía una tienda de fotografía fue despedida por la empresa tras visionar las grabaciones de las cámaras de seguridad (cuya existencia conocía la trabajadora) y comprobar que había tenido retrasos diarios continuados de una media de 10 minutos y que un día había cerrado la tienda en horario de apertura, impidiendo que entrara ningún cliente.</a:t>
            </a:r>
          </a:p>
        </p:txBody>
      </p:sp>
      <p:sp>
        <p:nvSpPr>
          <p:cNvPr id="6" name="3 Título">
            <a:extLst>
              <a:ext uri="{FF2B5EF4-FFF2-40B4-BE49-F238E27FC236}">
                <a16:creationId xmlns:a16="http://schemas.microsoft.com/office/drawing/2014/main" id="{79A1FE34-0E29-4B98-A549-0F1197CE5DD1}"/>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259783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6856" y="1168152"/>
            <a:ext cx="8229600" cy="4637112"/>
          </a:xfrm>
        </p:spPr>
        <p:style>
          <a:lnRef idx="1">
            <a:schemeClr val="accent5"/>
          </a:lnRef>
          <a:fillRef idx="2">
            <a:schemeClr val="accent5"/>
          </a:fillRef>
          <a:effectRef idx="1">
            <a:schemeClr val="accent5"/>
          </a:effectRef>
          <a:fontRef idx="minor">
            <a:schemeClr val="dk1"/>
          </a:fontRef>
        </p:style>
        <p:txBody>
          <a:bodyPr/>
          <a:lstStyle/>
          <a:p>
            <a:pPr marL="0" indent="0" algn="ctr">
              <a:buNone/>
            </a:pPr>
            <a:r>
              <a:rPr lang="es-ES" b="1" dirty="0"/>
              <a:t>IMPORTANTE</a:t>
            </a:r>
            <a:r>
              <a:rPr lang="es-ES" dirty="0"/>
              <a:t>: La Ley hace referencia a GRUPOS PROFESIONALES y no a las categorías profesionales.</a:t>
            </a:r>
          </a:p>
          <a:p>
            <a:pPr marL="0" indent="0" algn="ctr">
              <a:buNone/>
            </a:pPr>
            <a:r>
              <a:rPr lang="es-ES" dirty="0">
                <a:solidFill>
                  <a:srgbClr val="FF0000"/>
                </a:solidFill>
              </a:rPr>
              <a:t>¿Qué diferencia existe?</a:t>
            </a:r>
          </a:p>
          <a:p>
            <a:pPr marL="0" indent="0" algn="ctr">
              <a:buNone/>
            </a:pPr>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851005682"/>
              </p:ext>
            </p:extLst>
          </p:nvPr>
        </p:nvGraphicFramePr>
        <p:xfrm>
          <a:off x="446856" y="3384442"/>
          <a:ext cx="8208912" cy="2413255"/>
        </p:xfrm>
        <a:graphic>
          <a:graphicData uri="http://schemas.openxmlformats.org/drawingml/2006/table">
            <a:tbl>
              <a:tblPr firstRow="1" bandRow="1">
                <a:tableStyleId>{46F890A9-2807-4EBB-B81D-B2AA78EC7F39}</a:tableStyleId>
              </a:tblPr>
              <a:tblGrid>
                <a:gridCol w="4104456">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675895">
                <a:tc>
                  <a:txBody>
                    <a:bodyPr/>
                    <a:lstStyle/>
                    <a:p>
                      <a:pPr algn="ctr"/>
                      <a:r>
                        <a:rPr lang="es-ES" sz="2400" dirty="0"/>
                        <a:t>GRUPOS</a:t>
                      </a:r>
                      <a:r>
                        <a:rPr lang="es-ES" sz="2400" baseline="0" dirty="0"/>
                        <a:t> PROFESIONALES</a:t>
                      </a:r>
                      <a:endParaRPr lang="es-ES" sz="2400" dirty="0"/>
                    </a:p>
                  </a:txBody>
                  <a:tcPr anchor="ctr"/>
                </a:tc>
                <a:tc>
                  <a:txBody>
                    <a:bodyPr/>
                    <a:lstStyle/>
                    <a:p>
                      <a:pPr algn="ctr"/>
                      <a:r>
                        <a:rPr lang="es-ES" sz="2400" dirty="0"/>
                        <a:t>CATEGORÍAS PROFESIONALES</a:t>
                      </a:r>
                    </a:p>
                  </a:txBody>
                  <a:tcPr anchor="ctr"/>
                </a:tc>
                <a:extLst>
                  <a:ext uri="{0D108BD9-81ED-4DB2-BD59-A6C34878D82A}">
                    <a16:rowId xmlns:a16="http://schemas.microsoft.com/office/drawing/2014/main" val="10000"/>
                  </a:ext>
                </a:extLst>
              </a:tr>
              <a:tr h="1700369">
                <a:tc>
                  <a:txBody>
                    <a:bodyPr/>
                    <a:lstStyle/>
                    <a:p>
                      <a:pPr marL="285750" indent="-285750">
                        <a:buFont typeface="Arial" panose="020B0604020202020204" pitchFamily="34" charset="0"/>
                        <a:buChar char="•"/>
                      </a:pPr>
                      <a:r>
                        <a:rPr lang="es-ES" dirty="0"/>
                        <a:t>Agrupa aptitudes profesionales y titulaciones en una unidad bajo criterio de semejanza entre ellas.</a:t>
                      </a:r>
                    </a:p>
                    <a:p>
                      <a:pPr marL="285750" indent="-285750">
                        <a:buFont typeface="Arial" panose="020B0604020202020204" pitchFamily="34" charset="0"/>
                        <a:buChar char="•"/>
                      </a:pPr>
                      <a:r>
                        <a:rPr lang="es-ES" dirty="0"/>
                        <a:t>Está formado por</a:t>
                      </a:r>
                      <a:r>
                        <a:rPr lang="es-ES" baseline="0" dirty="0"/>
                        <a:t> categorías profesionales.</a:t>
                      </a:r>
                    </a:p>
                    <a:p>
                      <a:pPr marL="285750" indent="-285750">
                        <a:buFont typeface="Arial" panose="020B0604020202020204" pitchFamily="34" charset="0"/>
                        <a:buChar char="•"/>
                      </a:pPr>
                      <a:r>
                        <a:rPr lang="es-ES" baseline="0" dirty="0"/>
                        <a:t>EJ. Grupo Profesional de Operarios.</a:t>
                      </a:r>
                      <a:endParaRPr lang="es-ES" dirty="0"/>
                    </a:p>
                  </a:txBody>
                  <a:tcPr/>
                </a:tc>
                <a:tc>
                  <a:txBody>
                    <a:bodyPr/>
                    <a:lstStyle/>
                    <a:p>
                      <a:pPr marL="285750" indent="-285750">
                        <a:buFont typeface="Arial" panose="020B0604020202020204" pitchFamily="34" charset="0"/>
                        <a:buChar char="•"/>
                      </a:pPr>
                      <a:r>
                        <a:rPr lang="es-ES" dirty="0"/>
                        <a:t>Distintas especialidades o funciones dentro de un grupo profesional.</a:t>
                      </a:r>
                    </a:p>
                    <a:p>
                      <a:pPr marL="285750" indent="-285750">
                        <a:buFont typeface="Arial" panose="020B0604020202020204" pitchFamily="34" charset="0"/>
                        <a:buChar char="•"/>
                      </a:pPr>
                      <a:r>
                        <a:rPr lang="es-ES" dirty="0"/>
                        <a:t>EJ. Oficial de 1ª, Oficial de 2ª,</a:t>
                      </a:r>
                      <a:r>
                        <a:rPr lang="es-ES" baseline="0" dirty="0"/>
                        <a:t> etc.</a:t>
                      </a:r>
                      <a:endParaRPr lang="es-ES" dirty="0"/>
                    </a:p>
                  </a:txBody>
                  <a:tcPr/>
                </a:tc>
                <a:extLst>
                  <a:ext uri="{0D108BD9-81ED-4DB2-BD59-A6C34878D82A}">
                    <a16:rowId xmlns:a16="http://schemas.microsoft.com/office/drawing/2014/main" val="10001"/>
                  </a:ext>
                </a:extLst>
              </a:tr>
            </a:tbl>
          </a:graphicData>
        </a:graphic>
      </p:graphicFrame>
      <p:sp>
        <p:nvSpPr>
          <p:cNvPr id="7" name="1 Título">
            <a:extLst>
              <a:ext uri="{FF2B5EF4-FFF2-40B4-BE49-F238E27FC236}">
                <a16:creationId xmlns:a16="http://schemas.microsoft.com/office/drawing/2014/main" id="{080D4E6D-BCFC-453B-AD70-48C35B76835F}"/>
              </a:ext>
            </a:extLst>
          </p:cNvPr>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1. Movilidad funcional</a:t>
            </a:r>
          </a:p>
        </p:txBody>
      </p:sp>
      <p:sp>
        <p:nvSpPr>
          <p:cNvPr id="2" name="CuadroTexto 1">
            <a:extLst>
              <a:ext uri="{FF2B5EF4-FFF2-40B4-BE49-F238E27FC236}">
                <a16:creationId xmlns:a16="http://schemas.microsoft.com/office/drawing/2014/main" id="{0268B8C7-A1B5-4564-B0EC-828F5086D1AC}"/>
              </a:ext>
            </a:extLst>
          </p:cNvPr>
          <p:cNvSpPr txBox="1"/>
          <p:nvPr/>
        </p:nvSpPr>
        <p:spPr>
          <a:xfrm>
            <a:off x="464452" y="5877272"/>
            <a:ext cx="8208912"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dirty="0"/>
              <a:t>Dos categorías profesionales son </a:t>
            </a:r>
            <a:r>
              <a:rPr lang="es-ES" b="1" dirty="0"/>
              <a:t>EQUIVALENTES</a:t>
            </a:r>
            <a:r>
              <a:rPr lang="es-ES" dirty="0"/>
              <a:t> cuando las aptitudes profesionales necesarias para su desarrollo no difieren mucho entre ellas. Por tanto la movilidad resulta sencilla. </a:t>
            </a:r>
          </a:p>
        </p:txBody>
      </p:sp>
    </p:spTree>
    <p:extLst>
      <p:ext uri="{BB962C8B-B14F-4D97-AF65-F5344CB8AC3E}">
        <p14:creationId xmlns:p14="http://schemas.microsoft.com/office/powerpoint/2010/main" val="4520174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marL="0" indent="0">
              <a:buNone/>
            </a:pPr>
            <a:r>
              <a:rPr lang="es-ES" b="1" dirty="0"/>
              <a:t>Despido de un gerente por su mala gestión económica</a:t>
            </a:r>
            <a:r>
              <a:rPr lang="es-ES" dirty="0"/>
              <a:t>. Es procedente el despido disciplinario por transgresión de la buena fe y abuso de confianza de un gerente (relación laboral común, no alto directivo) por una gestión económica que ponga en peligro o comprometa la situación financiera de la empresa. En concreto, el gerente no se preocupó de que la empresa (entidad pública) cumpliera con la obligación de presentar la rendición anual de cuentas, realizó actos de representación en nombre de la entidad sin estar expresamente apoderado para ello y, sin autorización de la junta directiva, dejó de abonar las cuotas de un préstamo contraído por la empresa.</a:t>
            </a:r>
          </a:p>
          <a:p>
            <a:pPr marL="0" indent="0">
              <a:buNone/>
            </a:pPr>
            <a:endParaRPr lang="es-ES" dirty="0"/>
          </a:p>
          <a:p>
            <a:pPr marL="0" indent="0">
              <a:buNone/>
            </a:pPr>
            <a:r>
              <a:rPr lang="es-ES" b="1" dirty="0"/>
              <a:t>Despido por incumplimiento de órdenes y por agresiones</a:t>
            </a:r>
            <a:r>
              <a:rPr lang="es-ES" dirty="0"/>
              <a:t>. Es procedente el despido disciplinario de un trabajador que se niega a acatar las órdenes de sus superiores y, cuando se le reprende por ello, trata de agredir a su jefe. En el caso de la sentencia, un trabajador (conductor de camiones) se negó a realizar un viaje de trabajo sin justificación (al parecer, su objetivo era forzar el despido). Cuando el administrador fue a reprenderle por su actitud, le empujó y le amenazó.</a:t>
            </a:r>
          </a:p>
        </p:txBody>
      </p:sp>
      <p:sp>
        <p:nvSpPr>
          <p:cNvPr id="6" name="3 Título">
            <a:extLst>
              <a:ext uri="{FF2B5EF4-FFF2-40B4-BE49-F238E27FC236}">
                <a16:creationId xmlns:a16="http://schemas.microsoft.com/office/drawing/2014/main" id="{E40CB22A-C02A-4FDF-8C8F-0DC147154836}"/>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915010209"/>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buNone/>
            </a:pPr>
            <a:r>
              <a:rPr lang="es-ES" b="1" dirty="0"/>
              <a:t>Despido por quedarse dinero vendiendo productos de la empresa</a:t>
            </a:r>
            <a:r>
              <a:rPr lang="es-ES" dirty="0"/>
              <a:t>. Es procedente el despido disciplinario por transgresión de la buena fe contractual de un trabajador que vendía los productos de la empresa y cobraba el importe de algunas ventas sin entregar el dinero recaudado a la empresa, y lo es independientemente de la entidad económica de lo sustraído. En el caso de la sentencia, el trabajador (vendedor a domicilio) se quedó el dinero de la venta de una serie de productos. La empresa se enteró porque otro empleado fue a requerir a un cliente que pagara lo que debía y éste le contestó que ya había abonado el importe a otro vendedor.</a:t>
            </a:r>
          </a:p>
        </p:txBody>
      </p:sp>
      <p:sp>
        <p:nvSpPr>
          <p:cNvPr id="6" name="3 Título">
            <a:extLst>
              <a:ext uri="{FF2B5EF4-FFF2-40B4-BE49-F238E27FC236}">
                <a16:creationId xmlns:a16="http://schemas.microsoft.com/office/drawing/2014/main" id="{9E748457-A97A-48C9-B850-6B71814123B3}"/>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38739794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marL="0" indent="0">
              <a:buNone/>
            </a:pPr>
            <a:r>
              <a:rPr lang="es-ES" b="1" dirty="0"/>
              <a:t>Despido por Falta de Higiene Personal: </a:t>
            </a:r>
            <a:br>
              <a:rPr lang="es-ES" b="1" dirty="0"/>
            </a:br>
            <a:r>
              <a:rPr lang="es-ES" b="1" dirty="0"/>
              <a:t>Ejemplo del Convenio Colectivo para el sector de establecimientos y centros sanitarios de hospitalización, asistencia, consulta y laboratorios de análisis clínicos privados de León para los años 2015 </a:t>
            </a:r>
            <a:r>
              <a:rPr lang="es-ES" b="1"/>
              <a:t>y 2016…</a:t>
            </a:r>
            <a:endParaRPr lang="es-ES" b="1" dirty="0"/>
          </a:p>
          <a:p>
            <a:pPr marL="0" indent="0">
              <a:buNone/>
            </a:pPr>
            <a:r>
              <a:rPr lang="es-ES" dirty="0"/>
              <a:t>Se considerarán </a:t>
            </a:r>
            <a:r>
              <a:rPr lang="es-ES" b="1" dirty="0"/>
              <a:t>faltas muy graves </a:t>
            </a:r>
            <a:r>
              <a:rPr lang="es-ES" dirty="0"/>
              <a:t>las siguientes:…</a:t>
            </a:r>
            <a:br>
              <a:rPr lang="es-ES" dirty="0"/>
            </a:br>
            <a:r>
              <a:rPr lang="es-ES" dirty="0"/>
              <a:t>10. La continuada y habitual falta de aseo y limpieza de tal índole que produzca quejas justificadas de sus compañeros de trabajo.</a:t>
            </a:r>
          </a:p>
          <a:p>
            <a:pPr marL="0" indent="0">
              <a:buNone/>
            </a:pPr>
            <a:r>
              <a:rPr lang="es-ES" b="1" dirty="0"/>
              <a:t>Sanciones para faltas muy graves</a:t>
            </a:r>
            <a:r>
              <a:rPr lang="es-ES" dirty="0"/>
              <a:t>:</a:t>
            </a:r>
          </a:p>
          <a:p>
            <a:pPr marL="0" indent="0">
              <a:buNone/>
            </a:pPr>
            <a:r>
              <a:rPr lang="es-ES" dirty="0"/>
              <a:t>a) Suspensión de empleo y sueldo de 16 a 90 días.</a:t>
            </a:r>
          </a:p>
          <a:p>
            <a:pPr marL="0" indent="0">
              <a:buNone/>
            </a:pPr>
            <a:r>
              <a:rPr lang="es-ES" dirty="0"/>
              <a:t>b) Despido.</a:t>
            </a:r>
          </a:p>
          <a:p>
            <a:pPr marL="0" indent="0">
              <a:buNone/>
            </a:pPr>
            <a:r>
              <a:rPr lang="es-ES" dirty="0"/>
              <a:t>Para la aplicación y graduación de las sanciones que anteceden en el punto 1.º, se tendrán en cuenta:</a:t>
            </a:r>
          </a:p>
          <a:p>
            <a:pPr marL="0" indent="0">
              <a:buNone/>
            </a:pPr>
            <a:r>
              <a:rPr lang="es-ES" dirty="0"/>
              <a:t>a) El mayor o menor grado de responsabilidad del que comete la falta.</a:t>
            </a:r>
          </a:p>
          <a:p>
            <a:pPr marL="0" indent="0">
              <a:buNone/>
            </a:pPr>
            <a:r>
              <a:rPr lang="es-ES" dirty="0"/>
              <a:t>b) La categoría profesional del mismo.</a:t>
            </a:r>
          </a:p>
          <a:p>
            <a:pPr marL="0" indent="0">
              <a:buNone/>
            </a:pPr>
            <a:r>
              <a:rPr lang="es-ES" dirty="0"/>
              <a:t>c) La repercusión del hecho en los demás trabajadores y en la empresa.</a:t>
            </a:r>
          </a:p>
        </p:txBody>
      </p:sp>
      <p:sp>
        <p:nvSpPr>
          <p:cNvPr id="6" name="3 Título">
            <a:extLst>
              <a:ext uri="{FF2B5EF4-FFF2-40B4-BE49-F238E27FC236}">
                <a16:creationId xmlns:a16="http://schemas.microsoft.com/office/drawing/2014/main" id="{2C9AAE02-DCA7-43AC-98FC-65EFB7688734}"/>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1955601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8229600" cy="3701008"/>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s-ES" b="1" dirty="0"/>
              <a:t>CLASE: </a:t>
            </a:r>
            <a:r>
              <a:rPr lang="es-ES" dirty="0"/>
              <a:t>Busca con el móvil un despido que se haya considerado improcedente tras la embriaguez de uno de sus trabajadores.</a:t>
            </a:r>
          </a:p>
          <a:p>
            <a:pPr marL="0" indent="0">
              <a:buNone/>
            </a:pPr>
            <a:endParaRPr lang="es-ES" b="1" dirty="0"/>
          </a:p>
          <a:p>
            <a:pPr marL="0" indent="0">
              <a:buNone/>
            </a:pPr>
            <a:r>
              <a:rPr lang="es-ES" b="1" dirty="0"/>
              <a:t>CASA: </a:t>
            </a:r>
            <a:r>
              <a:rPr lang="es-ES" dirty="0"/>
              <a:t>Busca en tu Convenio Colectivo las faltas muy graves que dan lugar al despido disciplinario.</a:t>
            </a:r>
          </a:p>
        </p:txBody>
      </p:sp>
      <p:sp>
        <p:nvSpPr>
          <p:cNvPr id="3" name="CuadroTexto 2">
            <a:extLst>
              <a:ext uri="{FF2B5EF4-FFF2-40B4-BE49-F238E27FC236}">
                <a16:creationId xmlns:a16="http://schemas.microsoft.com/office/drawing/2014/main" id="{AEDDB1FB-FBD4-420E-B6BE-58138AFF8E5B}"/>
              </a:ext>
            </a:extLst>
          </p:cNvPr>
          <p:cNvSpPr txBox="1"/>
          <p:nvPr/>
        </p:nvSpPr>
        <p:spPr>
          <a:xfrm>
            <a:off x="899592" y="5949280"/>
            <a:ext cx="7787208" cy="369332"/>
          </a:xfrm>
          <a:prstGeom prst="rect">
            <a:avLst/>
          </a:prstGeom>
          <a:noFill/>
        </p:spPr>
        <p:txBody>
          <a:bodyPr wrap="square" rtlCol="0">
            <a:spAutoFit/>
          </a:bodyPr>
          <a:lstStyle/>
          <a:p>
            <a:pPr algn="r"/>
            <a:r>
              <a:rPr lang="es-ES" dirty="0">
                <a:hlinkClick r:id="rId2"/>
              </a:rPr>
              <a:t>DESPIDO DISCIPLINARIO: REPASO</a:t>
            </a:r>
            <a:endParaRPr lang="es-ES" dirty="0"/>
          </a:p>
        </p:txBody>
      </p:sp>
      <p:sp>
        <p:nvSpPr>
          <p:cNvPr id="7" name="3 Título">
            <a:extLst>
              <a:ext uri="{FF2B5EF4-FFF2-40B4-BE49-F238E27FC236}">
                <a16:creationId xmlns:a16="http://schemas.microsoft.com/office/drawing/2014/main" id="{D3EF0778-48F3-42C8-83C5-0865A89FB8C2}"/>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8644212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s multimedia en línea 4" title="Unidad 9. Vídeo 4. Reclamación del despido">
            <a:hlinkClick r:id="" action="ppaction://media"/>
            <a:extLst>
              <a:ext uri="{FF2B5EF4-FFF2-40B4-BE49-F238E27FC236}">
                <a16:creationId xmlns:a16="http://schemas.microsoft.com/office/drawing/2014/main" id="{10EBB957-70AA-40AB-9CE4-CBE7233FAC3F}"/>
              </a:ext>
            </a:extLst>
          </p:cNvPr>
          <p:cNvPicPr>
            <a:picLocks noGrp="1" noRot="1" noChangeAspect="1"/>
          </p:cNvPicPr>
          <p:nvPr>
            <p:ph idx="1"/>
            <a:videoFile r:link="rId1"/>
          </p:nvPr>
        </p:nvPicPr>
        <p:blipFill>
          <a:blip r:embed="rId3"/>
          <a:stretch>
            <a:fillRect/>
          </a:stretch>
        </p:blipFill>
        <p:spPr>
          <a:xfrm>
            <a:off x="910665" y="2469253"/>
            <a:ext cx="7322669" cy="4137323"/>
          </a:xfrm>
          <a:prstGeom prst="rect">
            <a:avLst/>
          </a:prstGeom>
        </p:spPr>
      </p:pic>
      <p:sp>
        <p:nvSpPr>
          <p:cNvPr id="6" name="CuadroTexto 5">
            <a:extLst>
              <a:ext uri="{FF2B5EF4-FFF2-40B4-BE49-F238E27FC236}">
                <a16:creationId xmlns:a16="http://schemas.microsoft.com/office/drawing/2014/main" id="{E8606DDC-2E1A-4A35-BD40-C43B731EF403}"/>
              </a:ext>
            </a:extLst>
          </p:cNvPr>
          <p:cNvSpPr txBox="1"/>
          <p:nvPr/>
        </p:nvSpPr>
        <p:spPr>
          <a:xfrm>
            <a:off x="2929408" y="1775366"/>
            <a:ext cx="328518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dirty="0"/>
              <a:t>CÓMO RECLAMAR UN DESPIDO</a:t>
            </a:r>
          </a:p>
        </p:txBody>
      </p:sp>
      <p:sp>
        <p:nvSpPr>
          <p:cNvPr id="7" name="3 Título">
            <a:extLst>
              <a:ext uri="{FF2B5EF4-FFF2-40B4-BE49-F238E27FC236}">
                <a16:creationId xmlns:a16="http://schemas.microsoft.com/office/drawing/2014/main" id="{5ADD60A8-EE57-45DA-908B-5C17E16CDC67}"/>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1003778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3" fill="hold" display="0">
                  <p:stCondLst>
                    <p:cond delay="indefinite"/>
                  </p:stCondLst>
                </p:cTn>
                <p:tgtEl>
                  <p:spTgt spid="5"/>
                </p:tgtEl>
              </p:cMediaNode>
            </p:video>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7B5B401-F8D8-49EE-BEC9-373A569B6ADD}"/>
              </a:ext>
            </a:extLst>
          </p:cNvPr>
          <p:cNvGraphicFramePr/>
          <p:nvPr>
            <p:extLst>
              <p:ext uri="{D42A27DB-BD31-4B8C-83A1-F6EECF244321}">
                <p14:modId xmlns:p14="http://schemas.microsoft.com/office/powerpoint/2010/main" val="190779876"/>
              </p:ext>
            </p:extLst>
          </p:nvPr>
        </p:nvGraphicFramePr>
        <p:xfrm>
          <a:off x="701824" y="116632"/>
          <a:ext cx="8442176" cy="6624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C52CDC2D-81D1-4863-ABA2-77AE1C6863AB}"/>
              </a:ext>
            </a:extLst>
          </p:cNvPr>
          <p:cNvSpPr txBox="1"/>
          <p:nvPr/>
        </p:nvSpPr>
        <p:spPr>
          <a:xfrm>
            <a:off x="179512" y="548680"/>
            <a:ext cx="461665" cy="5760640"/>
          </a:xfrm>
          <a:prstGeom prst="rect">
            <a:avLst/>
          </a:prstGeom>
        </p:spPr>
        <p:style>
          <a:lnRef idx="2">
            <a:schemeClr val="accent2"/>
          </a:lnRef>
          <a:fillRef idx="1">
            <a:schemeClr val="lt1"/>
          </a:fillRef>
          <a:effectRef idx="0">
            <a:schemeClr val="accent2"/>
          </a:effectRef>
          <a:fontRef idx="minor">
            <a:schemeClr val="dk1"/>
          </a:fontRef>
        </p:style>
        <p:txBody>
          <a:bodyPr vert="vert270" wrap="square" rtlCol="0">
            <a:spAutoFit/>
          </a:bodyPr>
          <a:lstStyle/>
          <a:p>
            <a:pPr algn="ctr"/>
            <a:r>
              <a:rPr lang="es-ES" dirty="0"/>
              <a:t>RECLAMAR UN DESPIDO (DE CUALQUIER TIPO)</a:t>
            </a:r>
          </a:p>
        </p:txBody>
      </p:sp>
    </p:spTree>
    <p:extLst>
      <p:ext uri="{BB962C8B-B14F-4D97-AF65-F5344CB8AC3E}">
        <p14:creationId xmlns:p14="http://schemas.microsoft.com/office/powerpoint/2010/main" val="1220243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graphicEl>
                                              <a:dgm id="{9C83C962-5C5F-487F-AE8B-D695E6CACA5A}"/>
                                            </p:graphicEl>
                                          </p:spTgt>
                                        </p:tgtEl>
                                        <p:attrNameLst>
                                          <p:attrName>style.visibility</p:attrName>
                                        </p:attrNameLst>
                                      </p:cBhvr>
                                      <p:to>
                                        <p:strVal val="visible"/>
                                      </p:to>
                                    </p:set>
                                    <p:animEffect transition="in" filter="randombar(horizontal)">
                                      <p:cBhvr>
                                        <p:cTn id="13" dur="500"/>
                                        <p:tgtEl>
                                          <p:spTgt spid="3">
                                            <p:graphicEl>
                                              <a:dgm id="{9C83C962-5C5F-487F-AE8B-D695E6CACA5A}"/>
                                            </p:graphic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graphicEl>
                                              <a:dgm id="{C3477E83-3F8A-4624-ADE2-DD411D42970A}"/>
                                            </p:graphicEl>
                                          </p:spTgt>
                                        </p:tgtEl>
                                        <p:attrNameLst>
                                          <p:attrName>style.visibility</p:attrName>
                                        </p:attrNameLst>
                                      </p:cBhvr>
                                      <p:to>
                                        <p:strVal val="visible"/>
                                      </p:to>
                                    </p:set>
                                    <p:animEffect transition="in" filter="randombar(horizontal)">
                                      <p:cBhvr>
                                        <p:cTn id="16" dur="500"/>
                                        <p:tgtEl>
                                          <p:spTgt spid="3">
                                            <p:graphicEl>
                                              <a:dgm id="{C3477E83-3F8A-4624-ADE2-DD411D42970A}"/>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graphicEl>
                                              <a:dgm id="{DDDCA42C-4BC3-402E-A3D7-71CD7B9BD712}"/>
                                            </p:graphicEl>
                                          </p:spTgt>
                                        </p:tgtEl>
                                        <p:attrNameLst>
                                          <p:attrName>style.visibility</p:attrName>
                                        </p:attrNameLst>
                                      </p:cBhvr>
                                      <p:to>
                                        <p:strVal val="visible"/>
                                      </p:to>
                                    </p:set>
                                    <p:animEffect transition="in" filter="randombar(horizontal)">
                                      <p:cBhvr>
                                        <p:cTn id="21" dur="500"/>
                                        <p:tgtEl>
                                          <p:spTgt spid="3">
                                            <p:graphicEl>
                                              <a:dgm id="{DDDCA42C-4BC3-402E-A3D7-71CD7B9BD712}"/>
                                            </p:graphic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graphicEl>
                                              <a:dgm id="{6478F647-3343-4C6B-86A9-1BE81C011388}"/>
                                            </p:graphicEl>
                                          </p:spTgt>
                                        </p:tgtEl>
                                        <p:attrNameLst>
                                          <p:attrName>style.visibility</p:attrName>
                                        </p:attrNameLst>
                                      </p:cBhvr>
                                      <p:to>
                                        <p:strVal val="visible"/>
                                      </p:to>
                                    </p:set>
                                    <p:animEffect transition="in" filter="randombar(horizontal)">
                                      <p:cBhvr>
                                        <p:cTn id="24" dur="500"/>
                                        <p:tgtEl>
                                          <p:spTgt spid="3">
                                            <p:graphicEl>
                                              <a:dgm id="{6478F647-3343-4C6B-86A9-1BE81C01138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graphicEl>
                                              <a:dgm id="{CD8AE3D1-8A08-4232-B087-9DE80CC1F2E0}"/>
                                            </p:graphicEl>
                                          </p:spTgt>
                                        </p:tgtEl>
                                        <p:attrNameLst>
                                          <p:attrName>style.visibility</p:attrName>
                                        </p:attrNameLst>
                                      </p:cBhvr>
                                      <p:to>
                                        <p:strVal val="visible"/>
                                      </p:to>
                                    </p:set>
                                    <p:animEffect transition="in" filter="randombar(horizontal)">
                                      <p:cBhvr>
                                        <p:cTn id="29" dur="500"/>
                                        <p:tgtEl>
                                          <p:spTgt spid="3">
                                            <p:graphicEl>
                                              <a:dgm id="{CD8AE3D1-8A08-4232-B087-9DE80CC1F2E0}"/>
                                            </p:graphic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graphicEl>
                                              <a:dgm id="{300216FE-6271-4973-A351-1295D0790189}"/>
                                            </p:graphicEl>
                                          </p:spTgt>
                                        </p:tgtEl>
                                        <p:attrNameLst>
                                          <p:attrName>style.visibility</p:attrName>
                                        </p:attrNameLst>
                                      </p:cBhvr>
                                      <p:to>
                                        <p:strVal val="visible"/>
                                      </p:to>
                                    </p:set>
                                    <p:animEffect transition="in" filter="randombar(horizontal)">
                                      <p:cBhvr>
                                        <p:cTn id="32" dur="500"/>
                                        <p:tgtEl>
                                          <p:spTgt spid="3">
                                            <p:graphicEl>
                                              <a:dgm id="{300216FE-6271-4973-A351-1295D079018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graphicEl>
                                              <a:dgm id="{6BF09A0C-AB45-4FAB-8DDD-81543224900E}"/>
                                            </p:graphicEl>
                                          </p:spTgt>
                                        </p:tgtEl>
                                        <p:attrNameLst>
                                          <p:attrName>style.visibility</p:attrName>
                                        </p:attrNameLst>
                                      </p:cBhvr>
                                      <p:to>
                                        <p:strVal val="visible"/>
                                      </p:to>
                                    </p:set>
                                    <p:animEffect transition="in" filter="randombar(horizontal)">
                                      <p:cBhvr>
                                        <p:cTn id="37" dur="500"/>
                                        <p:tgtEl>
                                          <p:spTgt spid="3">
                                            <p:graphicEl>
                                              <a:dgm id="{6BF09A0C-AB45-4FAB-8DDD-81543224900E}"/>
                                            </p:graphic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graphicEl>
                                              <a:dgm id="{A8EAFE27-4B91-4F75-BBF2-7482834E3F72}"/>
                                            </p:graphicEl>
                                          </p:spTgt>
                                        </p:tgtEl>
                                        <p:attrNameLst>
                                          <p:attrName>style.visibility</p:attrName>
                                        </p:attrNameLst>
                                      </p:cBhvr>
                                      <p:to>
                                        <p:strVal val="visible"/>
                                      </p:to>
                                    </p:set>
                                    <p:animEffect transition="in" filter="randombar(horizontal)">
                                      <p:cBhvr>
                                        <p:cTn id="40" dur="500"/>
                                        <p:tgtEl>
                                          <p:spTgt spid="3">
                                            <p:graphicEl>
                                              <a:dgm id="{A8EAFE27-4B91-4F75-BBF2-7482834E3F72}"/>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graphicEl>
                                              <a:dgm id="{7A7D0348-BEF4-48DB-9F57-046AE5EA5AF5}"/>
                                            </p:graphicEl>
                                          </p:spTgt>
                                        </p:tgtEl>
                                        <p:attrNameLst>
                                          <p:attrName>style.visibility</p:attrName>
                                        </p:attrNameLst>
                                      </p:cBhvr>
                                      <p:to>
                                        <p:strVal val="visible"/>
                                      </p:to>
                                    </p:set>
                                    <p:animEffect transition="in" filter="randombar(horizontal)">
                                      <p:cBhvr>
                                        <p:cTn id="45" dur="500"/>
                                        <p:tgtEl>
                                          <p:spTgt spid="3">
                                            <p:graphicEl>
                                              <a:dgm id="{7A7D0348-BEF4-48DB-9F57-046AE5EA5AF5}"/>
                                            </p:graphic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
                                            <p:graphicEl>
                                              <a:dgm id="{224D0B85-6F3B-4C8D-B10A-C8E6E92C0151}"/>
                                            </p:graphicEl>
                                          </p:spTgt>
                                        </p:tgtEl>
                                        <p:attrNameLst>
                                          <p:attrName>style.visibility</p:attrName>
                                        </p:attrNameLst>
                                      </p:cBhvr>
                                      <p:to>
                                        <p:strVal val="visible"/>
                                      </p:to>
                                    </p:set>
                                    <p:animEffect transition="in" filter="randombar(horizontal)">
                                      <p:cBhvr>
                                        <p:cTn id="48" dur="500"/>
                                        <p:tgtEl>
                                          <p:spTgt spid="3">
                                            <p:graphicEl>
                                              <a:dgm id="{224D0B85-6F3B-4C8D-B10A-C8E6E92C0151}"/>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
                                            <p:graphicEl>
                                              <a:dgm id="{51E78E80-E6EB-489D-9B9E-4BFC9704C067}"/>
                                            </p:graphicEl>
                                          </p:spTgt>
                                        </p:tgtEl>
                                        <p:attrNameLst>
                                          <p:attrName>style.visibility</p:attrName>
                                        </p:attrNameLst>
                                      </p:cBhvr>
                                      <p:to>
                                        <p:strVal val="visible"/>
                                      </p:to>
                                    </p:set>
                                    <p:animEffect transition="in" filter="randombar(horizontal)">
                                      <p:cBhvr>
                                        <p:cTn id="53" dur="500"/>
                                        <p:tgtEl>
                                          <p:spTgt spid="3">
                                            <p:graphicEl>
                                              <a:dgm id="{51E78E80-E6EB-489D-9B9E-4BFC9704C067}"/>
                                            </p:graphic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
                                            <p:graphicEl>
                                              <a:dgm id="{D5D24165-FFBB-4D81-BD8A-D4E149D2CEBF}"/>
                                            </p:graphicEl>
                                          </p:spTgt>
                                        </p:tgtEl>
                                        <p:attrNameLst>
                                          <p:attrName>style.visibility</p:attrName>
                                        </p:attrNameLst>
                                      </p:cBhvr>
                                      <p:to>
                                        <p:strVal val="visible"/>
                                      </p:to>
                                    </p:set>
                                    <p:animEffect transition="in" filter="randombar(horizontal)">
                                      <p:cBhvr>
                                        <p:cTn id="56" dur="500"/>
                                        <p:tgtEl>
                                          <p:spTgt spid="3">
                                            <p:graphicEl>
                                              <a:dgm id="{D5D24165-FFBB-4D81-BD8A-D4E149D2CEB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pic>
        <p:nvPicPr>
          <p:cNvPr id="5" name="Marcador de contenido 4"/>
          <p:cNvPicPr>
            <a:picLocks noGrp="1" noChangeAspect="1"/>
          </p:cNvPicPr>
          <p:nvPr>
            <p:ph idx="1"/>
          </p:nvPr>
        </p:nvPicPr>
        <p:blipFill>
          <a:blip r:embed="rId2"/>
          <a:stretch>
            <a:fillRect/>
          </a:stretch>
        </p:blipFill>
        <p:spPr>
          <a:xfrm>
            <a:off x="1298867" y="1628800"/>
            <a:ext cx="6729517" cy="453650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7723" y="1526234"/>
            <a:ext cx="580262" cy="450689"/>
          </a:xfrm>
          <a:prstGeom prst="rect">
            <a:avLst/>
          </a:prstGeom>
        </p:spPr>
      </p:pic>
    </p:spTree>
    <p:extLst>
      <p:ext uri="{BB962C8B-B14F-4D97-AF65-F5344CB8AC3E}">
        <p14:creationId xmlns:p14="http://schemas.microsoft.com/office/powerpoint/2010/main" val="3191554489"/>
      </p:ext>
    </p:extLst>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Marcador de contenido 2"/>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3 Título">
            <a:extLst>
              <a:ext uri="{FF2B5EF4-FFF2-40B4-BE49-F238E27FC236}">
                <a16:creationId xmlns:a16="http://schemas.microsoft.com/office/drawing/2014/main" id="{36088E5A-233A-4E82-86B1-8BC567D54C90}"/>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34611613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247081606"/>
              </p:ext>
            </p:extLst>
          </p:nvPr>
        </p:nvGraphicFramePr>
        <p:xfrm>
          <a:off x="8022" y="1556792"/>
          <a:ext cx="9135977" cy="5301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3 Título">
            <a:extLst>
              <a:ext uri="{FF2B5EF4-FFF2-40B4-BE49-F238E27FC236}">
                <a16:creationId xmlns:a16="http://schemas.microsoft.com/office/drawing/2014/main" id="{853D18D1-2950-4E14-AD58-5B5B0AF7B1C2}"/>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DISCIPLINARIO</a:t>
            </a:r>
          </a:p>
        </p:txBody>
      </p:sp>
    </p:spTree>
    <p:extLst>
      <p:ext uri="{BB962C8B-B14F-4D97-AF65-F5344CB8AC3E}">
        <p14:creationId xmlns:p14="http://schemas.microsoft.com/office/powerpoint/2010/main" val="4144802185"/>
      </p:ext>
    </p:extLst>
  </p:cSld>
  <p:clrMapOvr>
    <a:masterClrMapping/>
  </p:clrMapOvr>
  <p:transition spd="slow">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ext uri="{D42A27DB-BD31-4B8C-83A1-F6EECF244321}">
                <p14:modId xmlns:p14="http://schemas.microsoft.com/office/powerpoint/2010/main" val="1032502375"/>
              </p:ext>
            </p:extLst>
          </p:nvPr>
        </p:nvGraphicFramePr>
        <p:xfrm>
          <a:off x="14323" y="26270"/>
          <a:ext cx="9094180" cy="6831730"/>
        </p:xfrm>
        <a:graphic>
          <a:graphicData uri="http://schemas.openxmlformats.org/drawingml/2006/table">
            <a:tbl>
              <a:tblPr firstRow="1" bandRow="1">
                <a:tableStyleId>{21E4AEA4-8DFA-4A89-87EB-49C32662AFE0}</a:tableStyleId>
              </a:tblPr>
              <a:tblGrid>
                <a:gridCol w="4547090">
                  <a:extLst>
                    <a:ext uri="{9D8B030D-6E8A-4147-A177-3AD203B41FA5}">
                      <a16:colId xmlns:a16="http://schemas.microsoft.com/office/drawing/2014/main" val="20000"/>
                    </a:ext>
                  </a:extLst>
                </a:gridCol>
                <a:gridCol w="4547090">
                  <a:extLst>
                    <a:ext uri="{9D8B030D-6E8A-4147-A177-3AD203B41FA5}">
                      <a16:colId xmlns:a16="http://schemas.microsoft.com/office/drawing/2014/main" val="20001"/>
                    </a:ext>
                  </a:extLst>
                </a:gridCol>
              </a:tblGrid>
              <a:tr h="510253">
                <a:tc gridSpan="2">
                  <a:txBody>
                    <a:bodyPr/>
                    <a:lstStyle/>
                    <a:p>
                      <a:pPr algn="ctr"/>
                      <a:r>
                        <a:rPr lang="es-ES" sz="2400" dirty="0"/>
                        <a:t>DESPIDO IMPROCEDENTE</a:t>
                      </a:r>
                    </a:p>
                  </a:txBody>
                  <a:tcPr anchor="ctr"/>
                </a:tc>
                <a:tc hMerge="1">
                  <a:txBody>
                    <a:bodyPr/>
                    <a:lstStyle/>
                    <a:p>
                      <a:endParaRPr lang="es-ES" dirty="0"/>
                    </a:p>
                  </a:txBody>
                  <a:tcPr/>
                </a:tc>
                <a:extLst>
                  <a:ext uri="{0D108BD9-81ED-4DB2-BD59-A6C34878D82A}">
                    <a16:rowId xmlns:a16="http://schemas.microsoft.com/office/drawing/2014/main" val="10000"/>
                  </a:ext>
                </a:extLst>
              </a:tr>
              <a:tr h="9307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b="1" dirty="0"/>
                        <a:t>NO QUEDA ACREDITADO EL INCUMPLIMIENTO DEL TRABAJADOR</a:t>
                      </a:r>
                    </a:p>
                  </a:txBody>
                  <a:tcPr anchor="ctr"/>
                </a:tc>
                <a:tc>
                  <a:txBody>
                    <a:bodyPr/>
                    <a:lstStyle/>
                    <a:p>
                      <a:pPr algn="ctr"/>
                      <a:r>
                        <a:rPr lang="es-ES" sz="1800" b="1" dirty="0"/>
                        <a:t>EL DESPIDO SE LLEVÓ A CABO SIN OBSERVAR LOS REQUISITOS LEGALES (CARTA DE DESPIDO)</a:t>
                      </a:r>
                    </a:p>
                  </a:txBody>
                  <a:tcPr anchor="ctr"/>
                </a:tc>
                <a:extLst>
                  <a:ext uri="{0D108BD9-81ED-4DB2-BD59-A6C34878D82A}">
                    <a16:rowId xmlns:a16="http://schemas.microsoft.com/office/drawing/2014/main" val="10001"/>
                  </a:ext>
                </a:extLst>
              </a:tr>
              <a:tr h="3622336">
                <a:tc>
                  <a:txBody>
                    <a:bodyPr/>
                    <a:lstStyle/>
                    <a:p>
                      <a:r>
                        <a:rPr lang="es-ES" sz="1700" b="1" dirty="0"/>
                        <a:t>OPCIONES DE LA EMPRESA (PLAZO 5 DÍAS):</a:t>
                      </a:r>
                    </a:p>
                    <a:p>
                      <a:pPr marL="342900" indent="-342900">
                        <a:buAutoNum type="arabicPeriod"/>
                      </a:pPr>
                      <a:r>
                        <a:rPr lang="es-ES" sz="1700" b="1" dirty="0"/>
                        <a:t>Readmitir </a:t>
                      </a:r>
                      <a:r>
                        <a:rPr lang="es-ES" sz="1700" dirty="0"/>
                        <a:t>al</a:t>
                      </a:r>
                      <a:r>
                        <a:rPr lang="es-ES" sz="1700" baseline="0" dirty="0"/>
                        <a:t> trabajador y abonar los salarios de tramitación desde la fecha del despido hasta la notificación de la sentencia.</a:t>
                      </a:r>
                    </a:p>
                    <a:p>
                      <a:pPr marL="342900" indent="-342900">
                        <a:buAutoNum type="arabicPeriod"/>
                      </a:pPr>
                      <a:r>
                        <a:rPr lang="es-ES" sz="1700" b="1" baseline="0" dirty="0"/>
                        <a:t>Pagar una indemnización </a:t>
                      </a:r>
                      <a:r>
                        <a:rPr lang="es-ES" sz="1700" baseline="0" dirty="0"/>
                        <a:t>de 33 días de salario por año trabajado con un tope de 24 mensualidades. </a:t>
                      </a:r>
                    </a:p>
                    <a:p>
                      <a:pPr marL="342900" indent="-342900">
                        <a:buAutoNum type="arabicPeriod"/>
                      </a:pPr>
                      <a:r>
                        <a:rPr lang="es-ES" sz="1700" baseline="0" dirty="0"/>
                        <a:t>Para calcular la </a:t>
                      </a:r>
                      <a:r>
                        <a:rPr lang="es-ES" sz="1700" b="1" u="sng" baseline="0" dirty="0"/>
                        <a:t>antigüedad</a:t>
                      </a:r>
                      <a:r>
                        <a:rPr lang="es-ES" sz="1700" baseline="0" dirty="0"/>
                        <a:t> se tienen en cuenta todos los contratos temporales </a:t>
                      </a:r>
                      <a:r>
                        <a:rPr lang="es-ES" sz="1700" b="1" baseline="0" dirty="0"/>
                        <a:t>Doctrina de la unidad esencial del vínculo</a:t>
                      </a:r>
                      <a:r>
                        <a:rPr lang="es-ES" sz="1700" b="0" baseline="0" dirty="0"/>
                        <a:t>.</a:t>
                      </a:r>
                    </a:p>
                    <a:p>
                      <a:pPr marL="342900" indent="-342900">
                        <a:buAutoNum type="arabicPeriod"/>
                      </a:pPr>
                      <a:r>
                        <a:rPr lang="es-ES" sz="1700" baseline="0" dirty="0"/>
                        <a:t>Si el trabajador es representante de los trabajadores, le corresponde decidir entre la readmisión o la indemnización.</a:t>
                      </a:r>
                      <a:endParaRPr lang="es-ES" sz="1700" dirty="0"/>
                    </a:p>
                  </a:txBody>
                  <a:tcPr/>
                </a:tc>
                <a:tc>
                  <a:txBody>
                    <a:bodyPr/>
                    <a:lstStyle/>
                    <a:p>
                      <a:r>
                        <a:rPr lang="es-ES" sz="1700" b="1" dirty="0"/>
                        <a:t>OPCIONES</a:t>
                      </a:r>
                      <a:r>
                        <a:rPr lang="es-ES" sz="1700" b="1" baseline="0" dirty="0"/>
                        <a:t> DE LA EMPRESA:</a:t>
                      </a:r>
                    </a:p>
                    <a:p>
                      <a:r>
                        <a:rPr lang="es-ES" sz="1700" baseline="0" dirty="0"/>
                        <a:t>1. </a:t>
                      </a:r>
                      <a:r>
                        <a:rPr lang="es-ES" sz="1700" b="1" u="sng" baseline="0" dirty="0"/>
                        <a:t>Si es antes de la demanda </a:t>
                      </a:r>
                      <a:r>
                        <a:rPr lang="es-ES" sz="1700" baseline="0" dirty="0"/>
                        <a:t>del trabajador, el empresario podrá realizar un nuevo despido en el que cumpla los requisitos omitidos en el precedente. Dicho nuevo despido, que solo surtirá efectos desde su fecha, solo cabrá efectuarlo en el plazo de veinte días, a contar desde el siguiente al del primer despido.</a:t>
                      </a:r>
                    </a:p>
                    <a:p>
                      <a:r>
                        <a:rPr lang="es-ES" sz="1700" baseline="0" dirty="0"/>
                        <a:t>2. Si es después del juicio y se hubiese optado por la readmisión, podrá efectuarse un nuevo despido dentro del plazo de </a:t>
                      </a:r>
                      <a:r>
                        <a:rPr lang="es-ES" sz="1700" b="1" u="sng" baseline="0" dirty="0"/>
                        <a:t>siete días </a:t>
                      </a:r>
                      <a:r>
                        <a:rPr lang="es-ES" sz="1700" baseline="0" dirty="0"/>
                        <a:t>desde la notificación de la sentencia. </a:t>
                      </a:r>
                      <a:endParaRPr lang="es-ES" sz="1700" dirty="0"/>
                    </a:p>
                  </a:txBody>
                  <a:tcPr/>
                </a:tc>
                <a:extLst>
                  <a:ext uri="{0D108BD9-81ED-4DB2-BD59-A6C34878D82A}">
                    <a16:rowId xmlns:a16="http://schemas.microsoft.com/office/drawing/2014/main" val="10002"/>
                  </a:ext>
                </a:extLst>
              </a:tr>
              <a:tr h="356783">
                <a:tc gridSpan="2">
                  <a:txBody>
                    <a:bodyPr/>
                    <a:lstStyle/>
                    <a:p>
                      <a:pPr algn="ctr"/>
                      <a:r>
                        <a:rPr lang="es-ES" sz="1700" b="1" dirty="0"/>
                        <a:t>LOS</a:t>
                      </a:r>
                      <a:r>
                        <a:rPr lang="es-ES" sz="1700" b="1" baseline="0" dirty="0"/>
                        <a:t> SALARIOS DE TRAMITACIÓN</a:t>
                      </a:r>
                      <a:endParaRPr lang="es-ES" sz="1700" b="1" dirty="0"/>
                    </a:p>
                  </a:txBody>
                  <a:tcPr anchor="ctr"/>
                </a:tc>
                <a:tc hMerge="1">
                  <a:txBody>
                    <a:bodyPr/>
                    <a:lstStyle/>
                    <a:p>
                      <a:endParaRPr lang="es-ES" sz="1600" dirty="0"/>
                    </a:p>
                  </a:txBody>
                  <a:tcPr/>
                </a:tc>
                <a:extLst>
                  <a:ext uri="{0D108BD9-81ED-4DB2-BD59-A6C34878D82A}">
                    <a16:rowId xmlns:a16="http://schemas.microsoft.com/office/drawing/2014/main" val="10003"/>
                  </a:ext>
                </a:extLst>
              </a:tr>
              <a:tr h="1411620">
                <a:tc gridSpan="2">
                  <a:txBody>
                    <a:bodyPr/>
                    <a:lstStyle/>
                    <a:p>
                      <a:pPr marL="285750" indent="-285750" algn="ctr">
                        <a:buFont typeface="Wingdings" panose="05000000000000000000" pitchFamily="2" charset="2"/>
                        <a:buChar char="Ø"/>
                      </a:pPr>
                      <a:r>
                        <a:rPr lang="es-ES" sz="1700" dirty="0"/>
                        <a:t>Sólo se abonan si se readmite al trabajador. No en caso de pago de la indemnización</a:t>
                      </a:r>
                    </a:p>
                    <a:p>
                      <a:pPr marL="285750" indent="-285750" algn="ctr">
                        <a:buFont typeface="Wingdings" panose="05000000000000000000" pitchFamily="2" charset="2"/>
                        <a:buChar char="Ø"/>
                      </a:pPr>
                      <a:r>
                        <a:rPr lang="es-ES" sz="1700" dirty="0"/>
                        <a:t>No</a:t>
                      </a:r>
                      <a:r>
                        <a:rPr lang="es-ES" sz="1700" baseline="0" dirty="0"/>
                        <a:t> se abonan si el trabajador ha estado trabajando en otra empresa mientras se decide el proceso.</a:t>
                      </a:r>
                    </a:p>
                    <a:p>
                      <a:pPr marL="285750" indent="-285750" algn="ctr">
                        <a:buFont typeface="Wingdings" panose="05000000000000000000" pitchFamily="2" charset="2"/>
                        <a:buChar char="Ø"/>
                      </a:pPr>
                      <a:r>
                        <a:rPr lang="es-ES" sz="1700" baseline="0" dirty="0"/>
                        <a:t>No se abona por parte de la empresa todo lo que exceda de 90 días de proceso. Este exceso lo puede reclamar la empresa al Estado.</a:t>
                      </a:r>
                      <a:endParaRPr lang="es-ES" sz="1700" dirty="0"/>
                    </a:p>
                  </a:txBody>
                  <a:tcPr/>
                </a:tc>
                <a:tc hMerge="1">
                  <a:txBody>
                    <a:bodyPr/>
                    <a:lstStyle/>
                    <a:p>
                      <a:endParaRPr lang="es-E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248783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8FA5ED01-CA6B-40AF-8B85-69DA285986B5}"/>
              </a:ext>
            </a:extLst>
          </p:cNvPr>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1. Movilidad funcional</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89008715"/>
              </p:ext>
            </p:extLst>
          </p:nvPr>
        </p:nvGraphicFramePr>
        <p:xfrm>
          <a:off x="0" y="1143000"/>
          <a:ext cx="9141620" cy="5733921"/>
        </p:xfrm>
        <a:graphic>
          <a:graphicData uri="http://schemas.openxmlformats.org/drawingml/2006/table">
            <a:tbl>
              <a:tblPr firstRow="1" bandRow="1">
                <a:tableStyleId>{7DF18680-E054-41AD-8BC1-D1AEF772440D}</a:tableStyleId>
              </a:tblPr>
              <a:tblGrid>
                <a:gridCol w="4570810">
                  <a:extLst>
                    <a:ext uri="{9D8B030D-6E8A-4147-A177-3AD203B41FA5}">
                      <a16:colId xmlns:a16="http://schemas.microsoft.com/office/drawing/2014/main" val="2338974570"/>
                    </a:ext>
                  </a:extLst>
                </a:gridCol>
                <a:gridCol w="4570810">
                  <a:extLst>
                    <a:ext uri="{9D8B030D-6E8A-4147-A177-3AD203B41FA5}">
                      <a16:colId xmlns:a16="http://schemas.microsoft.com/office/drawing/2014/main" val="215283833"/>
                    </a:ext>
                  </a:extLst>
                </a:gridCol>
              </a:tblGrid>
              <a:tr h="404762">
                <a:tc gridSpan="2">
                  <a:txBody>
                    <a:bodyPr/>
                    <a:lstStyle/>
                    <a:p>
                      <a:pPr algn="ctr"/>
                      <a:r>
                        <a:rPr lang="es-ES" sz="2400" dirty="0"/>
                        <a:t>MOVILIDAD</a:t>
                      </a:r>
                      <a:r>
                        <a:rPr lang="es-ES" sz="2400" baseline="0" dirty="0"/>
                        <a:t> FUNCIONAL</a:t>
                      </a:r>
                      <a:endParaRPr lang="es-ES" sz="2400" dirty="0"/>
                    </a:p>
                  </a:txBody>
                  <a:tcPr anchor="ctr"/>
                </a:tc>
                <a:tc hMerge="1">
                  <a:txBody>
                    <a:bodyPr/>
                    <a:lstStyle/>
                    <a:p>
                      <a:endParaRPr lang="es-ES" dirty="0"/>
                    </a:p>
                  </a:txBody>
                  <a:tcPr anchor="ctr"/>
                </a:tc>
                <a:extLst>
                  <a:ext uri="{0D108BD9-81ED-4DB2-BD59-A6C34878D82A}">
                    <a16:rowId xmlns:a16="http://schemas.microsoft.com/office/drawing/2014/main" val="2752182744"/>
                  </a:ext>
                </a:extLst>
              </a:tr>
              <a:tr h="4047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2200" b="1" baseline="0" dirty="0"/>
                        <a:t>DENTRO DEL GRUPO PROFESIONAL (HORIZONTAL)</a:t>
                      </a:r>
                      <a:endParaRPr lang="es-ES" sz="22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2200" b="1" baseline="0" dirty="0"/>
                        <a:t>FUERA DEL GRUPO PROFESIONAL (VERTICAL)</a:t>
                      </a:r>
                      <a:endParaRPr lang="es-ES" sz="2200" b="1" dirty="0"/>
                    </a:p>
                  </a:txBody>
                  <a:tcPr anchor="ctr"/>
                </a:tc>
                <a:extLst>
                  <a:ext uri="{0D108BD9-81ED-4DB2-BD59-A6C34878D82A}">
                    <a16:rowId xmlns:a16="http://schemas.microsoft.com/office/drawing/2014/main" val="2980720910"/>
                  </a:ext>
                </a:extLst>
              </a:tr>
              <a:tr h="1930896">
                <a:tc>
                  <a:txBody>
                    <a:bodyPr/>
                    <a:lstStyle/>
                    <a:p>
                      <a:r>
                        <a:rPr lang="es-ES" sz="1700" dirty="0"/>
                        <a:t>La empresa</a:t>
                      </a:r>
                      <a:r>
                        <a:rPr lang="es-ES" sz="1700" baseline="0" dirty="0"/>
                        <a:t> puede cambiar a los trabajadores de un puesto a otro </a:t>
                      </a:r>
                      <a:r>
                        <a:rPr lang="es-ES" sz="1700" dirty="0"/>
                        <a:t>dentro del mismo grupo profesional o categorías equivalentes ya que se trata de </a:t>
                      </a:r>
                      <a:r>
                        <a:rPr lang="es-ES" sz="1700" b="1" i="1" dirty="0"/>
                        <a:t>puestos semejantes</a:t>
                      </a:r>
                      <a:r>
                        <a:rPr lang="es-ES" sz="1700" dirty="0"/>
                        <a:t>.</a:t>
                      </a:r>
                    </a:p>
                  </a:txBody>
                  <a:tcPr/>
                </a:tc>
                <a:tc>
                  <a:txBody>
                    <a:bodyPr/>
                    <a:lstStyle/>
                    <a:p>
                      <a:r>
                        <a:rPr lang="es-ES" sz="1700" dirty="0"/>
                        <a:t>Se encomiendan funciones de un grupo profesional distinto o categorías no equivalentes. Existen dos tipos:</a:t>
                      </a:r>
                    </a:p>
                    <a:p>
                      <a:pPr marL="285750" indent="-285750">
                        <a:buFont typeface="Arial" panose="020B0604020202020204" pitchFamily="34" charset="0"/>
                        <a:buChar char="•"/>
                      </a:pPr>
                      <a:r>
                        <a:rPr lang="es-ES" sz="1700" u="sng" dirty="0"/>
                        <a:t>Vertical descendente</a:t>
                      </a:r>
                      <a:r>
                        <a:rPr lang="es-ES" sz="1700" dirty="0"/>
                        <a:t>: conlleva bajar de grupo profesional.</a:t>
                      </a:r>
                    </a:p>
                    <a:p>
                      <a:pPr marL="285750" indent="-285750">
                        <a:buFont typeface="Arial" panose="020B0604020202020204" pitchFamily="34" charset="0"/>
                        <a:buChar char="•"/>
                      </a:pPr>
                      <a:r>
                        <a:rPr lang="es-ES" sz="1700" u="sng" dirty="0"/>
                        <a:t>Vertical ascendente</a:t>
                      </a:r>
                      <a:r>
                        <a:rPr lang="es-ES" sz="1700" dirty="0"/>
                        <a:t>: Supone un ascenso temporal.</a:t>
                      </a:r>
                    </a:p>
                  </a:txBody>
                  <a:tcPr/>
                </a:tc>
                <a:extLst>
                  <a:ext uri="{0D108BD9-81ED-4DB2-BD59-A6C34878D82A}">
                    <a16:rowId xmlns:a16="http://schemas.microsoft.com/office/drawing/2014/main" val="1421644334"/>
                  </a:ext>
                </a:extLst>
              </a:tr>
              <a:tr h="404762">
                <a:tc>
                  <a:txBody>
                    <a:bodyPr/>
                    <a:lstStyle/>
                    <a:p>
                      <a:r>
                        <a:rPr lang="es-ES" sz="1700" dirty="0"/>
                        <a:t>La empresa no necesita justificación.</a:t>
                      </a:r>
                    </a:p>
                  </a:txBody>
                  <a:tcPr/>
                </a:tc>
                <a:tc>
                  <a:txBody>
                    <a:bodyPr/>
                    <a:lstStyle/>
                    <a:p>
                      <a:r>
                        <a:rPr lang="es-ES" sz="1700" dirty="0"/>
                        <a:t>Debe existir justificación</a:t>
                      </a:r>
                      <a:r>
                        <a:rPr lang="es-ES" sz="1700" baseline="0" dirty="0"/>
                        <a:t> </a:t>
                      </a:r>
                      <a:r>
                        <a:rPr lang="es-ES" sz="1700" b="1" i="1" baseline="0" dirty="0"/>
                        <a:t>técnica u organizativa</a:t>
                      </a:r>
                      <a:r>
                        <a:rPr lang="es-ES" sz="1700" baseline="0" dirty="0"/>
                        <a:t>.</a:t>
                      </a:r>
                      <a:endParaRPr lang="es-ES" sz="1700" dirty="0"/>
                    </a:p>
                  </a:txBody>
                  <a:tcPr/>
                </a:tc>
                <a:extLst>
                  <a:ext uri="{0D108BD9-81ED-4DB2-BD59-A6C34878D82A}">
                    <a16:rowId xmlns:a16="http://schemas.microsoft.com/office/drawing/2014/main" val="3388347039"/>
                  </a:ext>
                </a:extLst>
              </a:tr>
              <a:tr h="665363">
                <a:tc>
                  <a:txBody>
                    <a:bodyPr/>
                    <a:lstStyle/>
                    <a:p>
                      <a:r>
                        <a:rPr lang="es-ES" sz="1700" dirty="0"/>
                        <a:t>Su duración</a:t>
                      </a:r>
                      <a:r>
                        <a:rPr lang="es-ES" sz="1700" baseline="0" dirty="0"/>
                        <a:t> puede ser temporal o indefinida.</a:t>
                      </a:r>
                      <a:endParaRPr lang="es-ES" sz="1700" dirty="0"/>
                    </a:p>
                  </a:txBody>
                  <a:tcPr/>
                </a:tc>
                <a:tc>
                  <a:txBody>
                    <a:bodyPr/>
                    <a:lstStyle/>
                    <a:p>
                      <a:r>
                        <a:rPr lang="es-ES" sz="1700" dirty="0"/>
                        <a:t>Su duración debe ser por el tiempo imprescindible.</a:t>
                      </a:r>
                    </a:p>
                  </a:txBody>
                  <a:tcPr/>
                </a:tc>
                <a:extLst>
                  <a:ext uri="{0D108BD9-81ED-4DB2-BD59-A6C34878D82A}">
                    <a16:rowId xmlns:a16="http://schemas.microsoft.com/office/drawing/2014/main" val="3128570473"/>
                  </a:ext>
                </a:extLst>
              </a:tr>
              <a:tr h="1513700">
                <a:tc>
                  <a:txBody>
                    <a:bodyPr/>
                    <a:lstStyle/>
                    <a:p>
                      <a:r>
                        <a:rPr lang="es-ES" sz="1700" dirty="0"/>
                        <a:t>La retribución corresponde a las funciones del puesto que efectivamente realice.</a:t>
                      </a:r>
                    </a:p>
                  </a:txBody>
                  <a:tcPr/>
                </a:tc>
                <a:tc>
                  <a:txBody>
                    <a:bodyPr/>
                    <a:lstStyle/>
                    <a:p>
                      <a:r>
                        <a:rPr lang="es-ES" sz="1700" dirty="0"/>
                        <a:t>La retribución será la siguiente según los casos:</a:t>
                      </a:r>
                    </a:p>
                    <a:p>
                      <a:pPr marL="285750" indent="-285750">
                        <a:buFont typeface="Arial" panose="020B0604020202020204" pitchFamily="34" charset="0"/>
                        <a:buChar char="•"/>
                      </a:pPr>
                      <a:r>
                        <a:rPr lang="es-ES" sz="1700" u="sng" dirty="0"/>
                        <a:t>Vertical descendente</a:t>
                      </a:r>
                      <a:r>
                        <a:rPr lang="es-ES" sz="1700" dirty="0"/>
                        <a:t>: mantiene el salario de origen.</a:t>
                      </a:r>
                    </a:p>
                    <a:p>
                      <a:pPr marL="285750" indent="-285750">
                        <a:buFont typeface="Arial" panose="020B0604020202020204" pitchFamily="34" charset="0"/>
                        <a:buChar char="•"/>
                      </a:pPr>
                      <a:r>
                        <a:rPr lang="es-ES" sz="1700" u="sng" dirty="0"/>
                        <a:t>Vertical ascendente</a:t>
                      </a:r>
                      <a:r>
                        <a:rPr lang="es-ES" sz="1700" dirty="0"/>
                        <a:t>: cobra</a:t>
                      </a:r>
                      <a:r>
                        <a:rPr lang="es-ES" sz="1700" baseline="0" dirty="0"/>
                        <a:t> por las funciones que efectivamente realiza</a:t>
                      </a:r>
                      <a:r>
                        <a:rPr lang="es-ES" sz="1700" dirty="0"/>
                        <a:t>.</a:t>
                      </a:r>
                    </a:p>
                  </a:txBody>
                  <a:tcPr/>
                </a:tc>
                <a:extLst>
                  <a:ext uri="{0D108BD9-81ED-4DB2-BD59-A6C34878D82A}">
                    <a16:rowId xmlns:a16="http://schemas.microsoft.com/office/drawing/2014/main" val="554144779"/>
                  </a:ext>
                </a:extLst>
              </a:tr>
            </a:tbl>
          </a:graphicData>
        </a:graphic>
      </p:graphicFrame>
    </p:spTree>
    <p:extLst>
      <p:ext uri="{BB962C8B-B14F-4D97-AF65-F5344CB8AC3E}">
        <p14:creationId xmlns:p14="http://schemas.microsoft.com/office/powerpoint/2010/main" val="1143635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7BDE238C-D5F1-4236-A133-D69F614F8D5E}"/>
              </a:ext>
            </a:extLst>
          </p:cNvPr>
          <p:cNvGraphicFramePr>
            <a:graphicFrameLocks noGrp="1"/>
          </p:cNvGraphicFramePr>
          <p:nvPr>
            <p:ph idx="1"/>
            <p:extLst>
              <p:ext uri="{D42A27DB-BD31-4B8C-83A1-F6EECF244321}">
                <p14:modId xmlns:p14="http://schemas.microsoft.com/office/powerpoint/2010/main" val="1244637995"/>
              </p:ext>
            </p:extLst>
          </p:nvPr>
        </p:nvGraphicFramePr>
        <p:xfrm>
          <a:off x="264277" y="274835"/>
          <a:ext cx="4690864"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D0D946B4-FF49-4919-85FD-AFACBF71A330}"/>
              </a:ext>
            </a:extLst>
          </p:cNvPr>
          <p:cNvPicPr>
            <a:picLocks noChangeAspect="1"/>
          </p:cNvPicPr>
          <p:nvPr/>
        </p:nvPicPr>
        <p:blipFill>
          <a:blip r:embed="rId7"/>
          <a:stretch>
            <a:fillRect/>
          </a:stretch>
        </p:blipFill>
        <p:spPr>
          <a:xfrm>
            <a:off x="5144453" y="1844824"/>
            <a:ext cx="3735270" cy="2476646"/>
          </a:xfrm>
          <a:prstGeom prst="rect">
            <a:avLst/>
          </a:prstGeom>
        </p:spPr>
      </p:pic>
      <p:sp>
        <p:nvSpPr>
          <p:cNvPr id="8" name="CuadroTexto 7">
            <a:extLst>
              <a:ext uri="{FF2B5EF4-FFF2-40B4-BE49-F238E27FC236}">
                <a16:creationId xmlns:a16="http://schemas.microsoft.com/office/drawing/2014/main" id="{CBCAB980-D923-409B-86A3-FDBBED8CC9D4}"/>
              </a:ext>
            </a:extLst>
          </p:cNvPr>
          <p:cNvSpPr txBox="1"/>
          <p:nvPr/>
        </p:nvSpPr>
        <p:spPr>
          <a:xfrm>
            <a:off x="5144453" y="4725144"/>
            <a:ext cx="373527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 dirty="0">
                <a:solidFill>
                  <a:srgbClr val="FF0000"/>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Despido nulo de trabajador tras comunicar que iba a ser padre</a:t>
            </a:r>
            <a:endParaRPr lang="es-ES"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38430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8831" y="1609518"/>
            <a:ext cx="4957762"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Elementos multimedia en línea 4" title="Cortometraje - La Lista / The List [english subtitles]">
            <a:hlinkClick r:id="" action="ppaction://media"/>
            <a:extLst>
              <a:ext uri="{FF2B5EF4-FFF2-40B4-BE49-F238E27FC236}">
                <a16:creationId xmlns:a16="http://schemas.microsoft.com/office/drawing/2014/main" id="{8D8D828E-3858-41F5-9D09-081A9B6C8D00}"/>
              </a:ext>
            </a:extLst>
          </p:cNvPr>
          <p:cNvPicPr>
            <a:picLocks noRot="1" noChangeAspect="1"/>
          </p:cNvPicPr>
          <p:nvPr>
            <a:videoFile r:link="rId1"/>
          </p:nvPr>
        </p:nvPicPr>
        <p:blipFill>
          <a:blip r:embed="rId3"/>
          <a:stretch>
            <a:fillRect/>
          </a:stretch>
        </p:blipFill>
        <p:spPr>
          <a:xfrm>
            <a:off x="719572" y="332656"/>
            <a:ext cx="7704856" cy="4353244"/>
          </a:xfrm>
          <a:prstGeom prst="rect">
            <a:avLst/>
          </a:prstGeom>
        </p:spPr>
      </p:pic>
      <p:sp>
        <p:nvSpPr>
          <p:cNvPr id="4" name="Marcador de contenido 3">
            <a:extLst>
              <a:ext uri="{FF2B5EF4-FFF2-40B4-BE49-F238E27FC236}">
                <a16:creationId xmlns:a16="http://schemas.microsoft.com/office/drawing/2014/main" id="{26F19735-C48F-4E2A-9728-96241A9822A3}"/>
              </a:ext>
            </a:extLst>
          </p:cNvPr>
          <p:cNvSpPr>
            <a:spLocks noGrp="1"/>
          </p:cNvSpPr>
          <p:nvPr>
            <p:ph idx="1"/>
          </p:nvPr>
        </p:nvSpPr>
        <p:spPr>
          <a:xfrm>
            <a:off x="1364456" y="4845083"/>
            <a:ext cx="6429375" cy="1374741"/>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lgn="ctr">
              <a:buNone/>
            </a:pPr>
            <a:r>
              <a:rPr lang="es-ES" sz="6000" dirty="0"/>
              <a:t>La lista…</a:t>
            </a:r>
          </a:p>
        </p:txBody>
      </p:sp>
    </p:spTree>
    <p:extLst>
      <p:ext uri="{BB962C8B-B14F-4D97-AF65-F5344CB8AC3E}">
        <p14:creationId xmlns:p14="http://schemas.microsoft.com/office/powerpoint/2010/main" val="27860748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1668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extLst>
              <p:ext uri="{D42A27DB-BD31-4B8C-83A1-F6EECF244321}">
                <p14:modId xmlns:p14="http://schemas.microsoft.com/office/powerpoint/2010/main" val="32028633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53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3 Título">
            <a:extLst>
              <a:ext uri="{FF2B5EF4-FFF2-40B4-BE49-F238E27FC236}">
                <a16:creationId xmlns:a16="http://schemas.microsoft.com/office/drawing/2014/main" id="{3A54DDC3-DB73-4123-9CA4-67386911467A}"/>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POR CAUSAS OBJETIVAS</a:t>
            </a:r>
          </a:p>
        </p:txBody>
      </p:sp>
    </p:spTree>
    <p:extLst>
      <p:ext uri="{BB962C8B-B14F-4D97-AF65-F5344CB8AC3E}">
        <p14:creationId xmlns:p14="http://schemas.microsoft.com/office/powerpoint/2010/main" val="1359556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ext uri="{D42A27DB-BD31-4B8C-83A1-F6EECF244321}">
                <p14:modId xmlns:p14="http://schemas.microsoft.com/office/powerpoint/2010/main" val="748667035"/>
              </p:ext>
            </p:extLst>
          </p:nvPr>
        </p:nvGraphicFramePr>
        <p:xfrm>
          <a:off x="179512" y="1555576"/>
          <a:ext cx="8856984"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3 Título">
            <a:extLst>
              <a:ext uri="{FF2B5EF4-FFF2-40B4-BE49-F238E27FC236}">
                <a16:creationId xmlns:a16="http://schemas.microsoft.com/office/drawing/2014/main" id="{19555C73-4D8F-4670-A0CB-958AFE176BB9}"/>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POR CAUSAS OBJETIVAS</a:t>
            </a:r>
          </a:p>
        </p:txBody>
      </p:sp>
    </p:spTree>
    <p:extLst>
      <p:ext uri="{BB962C8B-B14F-4D97-AF65-F5344CB8AC3E}">
        <p14:creationId xmlns:p14="http://schemas.microsoft.com/office/powerpoint/2010/main" val="599876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ext uri="{D42A27DB-BD31-4B8C-83A1-F6EECF244321}">
                <p14:modId xmlns:p14="http://schemas.microsoft.com/office/powerpoint/2010/main" val="743795764"/>
              </p:ext>
            </p:extLst>
          </p:nvPr>
        </p:nvGraphicFramePr>
        <p:xfrm>
          <a:off x="457200" y="1600200"/>
          <a:ext cx="8229600"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3 Título">
            <a:extLst>
              <a:ext uri="{FF2B5EF4-FFF2-40B4-BE49-F238E27FC236}">
                <a16:creationId xmlns:a16="http://schemas.microsoft.com/office/drawing/2014/main" id="{D464CA12-08CA-4120-A6A1-B03177C0F1B5}"/>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POR CAUSAS OBJETIVAS</a:t>
            </a:r>
          </a:p>
        </p:txBody>
      </p:sp>
    </p:spTree>
    <p:extLst>
      <p:ext uri="{BB962C8B-B14F-4D97-AF65-F5344CB8AC3E}">
        <p14:creationId xmlns:p14="http://schemas.microsoft.com/office/powerpoint/2010/main" val="187931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ext uri="{D42A27DB-BD31-4B8C-83A1-F6EECF244321}">
                <p14:modId xmlns:p14="http://schemas.microsoft.com/office/powerpoint/2010/main" val="1422334249"/>
              </p:ext>
            </p:extLst>
          </p:nvPr>
        </p:nvGraphicFramePr>
        <p:xfrm>
          <a:off x="457200" y="1600200"/>
          <a:ext cx="8229600"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3 Título">
            <a:extLst>
              <a:ext uri="{FF2B5EF4-FFF2-40B4-BE49-F238E27FC236}">
                <a16:creationId xmlns:a16="http://schemas.microsoft.com/office/drawing/2014/main" id="{2C70F45D-1972-451B-8337-12A4DDDEC6F5}"/>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POR CAUSAS OBJETIVAS</a:t>
            </a:r>
          </a:p>
        </p:txBody>
      </p:sp>
    </p:spTree>
    <p:extLst>
      <p:ext uri="{BB962C8B-B14F-4D97-AF65-F5344CB8AC3E}">
        <p14:creationId xmlns:p14="http://schemas.microsoft.com/office/powerpoint/2010/main" val="688116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a:extLst>
              <a:ext uri="{FF2B5EF4-FFF2-40B4-BE49-F238E27FC236}">
                <a16:creationId xmlns:a16="http://schemas.microsoft.com/office/drawing/2014/main" id="{A46AF2BE-286E-4534-AAA1-D5E11C3163BC}"/>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POR CAUSAS OBJETIVAS</a:t>
            </a:r>
          </a:p>
        </p:txBody>
      </p:sp>
      <p:graphicFrame>
        <p:nvGraphicFramePr>
          <p:cNvPr id="2" name="Marcador de contenido 1">
            <a:extLst>
              <a:ext uri="{FF2B5EF4-FFF2-40B4-BE49-F238E27FC236}">
                <a16:creationId xmlns:a16="http://schemas.microsoft.com/office/drawing/2014/main" id="{31F825FA-35AC-4F26-B74E-30ACA7C10938}"/>
              </a:ext>
            </a:extLst>
          </p:cNvPr>
          <p:cNvGraphicFramePr>
            <a:graphicFrameLocks noGrp="1"/>
          </p:cNvGraphicFramePr>
          <p:nvPr>
            <p:ph idx="1"/>
            <p:extLst>
              <p:ext uri="{D42A27DB-BD31-4B8C-83A1-F6EECF244321}">
                <p14:modId xmlns:p14="http://schemas.microsoft.com/office/powerpoint/2010/main" val="2055481102"/>
              </p:ext>
            </p:extLst>
          </p:nvPr>
        </p:nvGraphicFramePr>
        <p:xfrm>
          <a:off x="457200" y="1600200"/>
          <a:ext cx="8229600" cy="498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374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a:extLst>
              <a:ext uri="{FF2B5EF4-FFF2-40B4-BE49-F238E27FC236}">
                <a16:creationId xmlns:a16="http://schemas.microsoft.com/office/drawing/2014/main" id="{A46AF2BE-286E-4534-AAA1-D5E11C3163BC}"/>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POR CAUSAS OBJETIVAS</a:t>
            </a:r>
          </a:p>
        </p:txBody>
      </p:sp>
      <p:graphicFrame>
        <p:nvGraphicFramePr>
          <p:cNvPr id="2" name="Marcador de contenido 1">
            <a:extLst>
              <a:ext uri="{FF2B5EF4-FFF2-40B4-BE49-F238E27FC236}">
                <a16:creationId xmlns:a16="http://schemas.microsoft.com/office/drawing/2014/main" id="{31F825FA-35AC-4F26-B74E-30ACA7C10938}"/>
              </a:ext>
            </a:extLst>
          </p:cNvPr>
          <p:cNvGraphicFramePr>
            <a:graphicFrameLocks noGrp="1"/>
          </p:cNvGraphicFramePr>
          <p:nvPr>
            <p:ph idx="1"/>
            <p:extLst>
              <p:ext uri="{D42A27DB-BD31-4B8C-83A1-F6EECF244321}">
                <p14:modId xmlns:p14="http://schemas.microsoft.com/office/powerpoint/2010/main" val="2369154692"/>
              </p:ext>
            </p:extLst>
          </p:nvPr>
        </p:nvGraphicFramePr>
        <p:xfrm>
          <a:off x="457200" y="1600200"/>
          <a:ext cx="8229600" cy="498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000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179512" y="1412776"/>
            <a:ext cx="8784976" cy="5184576"/>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s-ES" b="1" dirty="0">
                <a:effectLst>
                  <a:outerShdw blurRad="38100" dist="38100" dir="2700000" algn="tl">
                    <a:srgbClr val="000000">
                      <a:alpha val="43137"/>
                    </a:srgbClr>
                  </a:outerShdw>
                </a:effectLst>
              </a:rPr>
              <a:t>IMPORTANTE</a:t>
            </a:r>
            <a:r>
              <a:rPr lang="es-ES" dirty="0"/>
              <a:t>: </a:t>
            </a:r>
          </a:p>
          <a:p>
            <a:pPr marL="514350" indent="-514350">
              <a:buFont typeface="+mj-lt"/>
              <a:buAutoNum type="arabicPeriod"/>
            </a:pPr>
            <a:r>
              <a:rPr lang="es-ES" dirty="0"/>
              <a:t>En el caso de MOVILIDAD FUNCIONAL VERTICAL ASCENDENTE por un periodo superior a 6 meses durante 1 año u 8 meses durante 2 años:</a:t>
            </a:r>
          </a:p>
          <a:p>
            <a:pPr marL="914400" lvl="1" indent="-514350">
              <a:buFont typeface="+mj-lt"/>
              <a:buAutoNum type="alphaLcParenR"/>
            </a:pPr>
            <a:r>
              <a:rPr lang="es-ES" dirty="0"/>
              <a:t>El trabajador podrá reclamar el </a:t>
            </a:r>
            <a:r>
              <a:rPr lang="es-ES" b="1" dirty="0"/>
              <a:t>ascenso</a:t>
            </a:r>
            <a:r>
              <a:rPr lang="es-ES" dirty="0"/>
              <a:t> o</a:t>
            </a:r>
          </a:p>
          <a:p>
            <a:pPr marL="914400" lvl="1" indent="-514350">
              <a:buFont typeface="+mj-lt"/>
              <a:buAutoNum type="alphaLcParenR"/>
            </a:pPr>
            <a:r>
              <a:rPr lang="es-ES" b="1" dirty="0"/>
              <a:t>La cobertura de la vacante </a:t>
            </a:r>
            <a:r>
              <a:rPr lang="es-ES" dirty="0"/>
              <a:t>correspondiente a las funciones por él realizadas. </a:t>
            </a:r>
          </a:p>
          <a:p>
            <a:pPr marL="400050" lvl="1" indent="0">
              <a:buNone/>
            </a:pPr>
            <a:r>
              <a:rPr lang="es-ES" dirty="0"/>
              <a:t>(Si a ello no obsta lo dispuesto en convenio colectivo).</a:t>
            </a:r>
          </a:p>
          <a:p>
            <a:pPr marL="514350" indent="-514350">
              <a:buFont typeface="+mj-lt"/>
              <a:buAutoNum type="arabicPeriod"/>
            </a:pPr>
            <a:r>
              <a:rPr lang="es-ES" dirty="0"/>
              <a:t>La empresa </a:t>
            </a:r>
            <a:r>
              <a:rPr lang="es-ES" b="1" dirty="0"/>
              <a:t>no podrá alegar como causa de despido objetivo</a:t>
            </a:r>
            <a:r>
              <a:rPr lang="es-ES" dirty="0"/>
              <a:t> la ineptitud sobrevenida o la falta de adaptación como consecuencia de la movilidad funcional para la realización de funciones distintas de las habituales</a:t>
            </a:r>
          </a:p>
        </p:txBody>
      </p:sp>
      <p:sp>
        <p:nvSpPr>
          <p:cNvPr id="6" name="1 Título">
            <a:extLst>
              <a:ext uri="{FF2B5EF4-FFF2-40B4-BE49-F238E27FC236}">
                <a16:creationId xmlns:a16="http://schemas.microsoft.com/office/drawing/2014/main" id="{080D4E6D-BCFC-453B-AD70-48C35B76835F}"/>
              </a:ext>
            </a:extLst>
          </p:cNvPr>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MODIFICACIÓN DEL CONTRATO DE TRABAJO.</a:t>
            </a:r>
            <a:br>
              <a:rPr lang="es-ES" sz="3200" dirty="0"/>
            </a:br>
            <a:r>
              <a:rPr lang="es-ES" sz="3200" dirty="0"/>
              <a:t>1. Movilidad funcional</a:t>
            </a:r>
          </a:p>
        </p:txBody>
      </p:sp>
    </p:spTree>
    <p:extLst>
      <p:ext uri="{BB962C8B-B14F-4D97-AF65-F5344CB8AC3E}">
        <p14:creationId xmlns:p14="http://schemas.microsoft.com/office/powerpoint/2010/main" val="18716118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00"/>
                                        <p:tgtEl>
                                          <p:spTgt spid="5">
                                            <p:bg/>
                                          </p:spTgt>
                                        </p:tgtEl>
                                      </p:cBhvr>
                                    </p:animEffect>
                                    <p:anim calcmode="lin" valueType="num">
                                      <p:cBhvr>
                                        <p:cTn id="8" dur="1000" fill="hold"/>
                                        <p:tgtEl>
                                          <p:spTgt spid="5">
                                            <p:bg/>
                                          </p:spTgt>
                                        </p:tgtEl>
                                        <p:attrNameLst>
                                          <p:attrName>ppt_x</p:attrName>
                                        </p:attrNameLst>
                                      </p:cBhvr>
                                      <p:tavLst>
                                        <p:tav tm="0">
                                          <p:val>
                                            <p:strVal val="#ppt_x"/>
                                          </p:val>
                                        </p:tav>
                                        <p:tav tm="100000">
                                          <p:val>
                                            <p:strVal val="#ppt_x"/>
                                          </p:val>
                                        </p:tav>
                                      </p:tavLst>
                                    </p:anim>
                                    <p:anim calcmode="lin" valueType="num">
                                      <p:cBhvr>
                                        <p:cTn id="9" dur="1000" fill="hold"/>
                                        <p:tgtEl>
                                          <p:spTgt spid="5">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1000"/>
                                        <p:tgtEl>
                                          <p:spTgt spid="5">
                                            <p:txEl>
                                              <p:pRg st="4" end="4"/>
                                            </p:txEl>
                                          </p:spTgt>
                                        </p:tgtEl>
                                      </p:cBhvr>
                                    </p:animEffect>
                                    <p:anim calcmode="lin" valueType="num">
                                      <p:cBhvr>
                                        <p:cTn id="3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1827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extLst>
              <p:ext uri="{D42A27DB-BD31-4B8C-83A1-F6EECF244321}">
                <p14:modId xmlns:p14="http://schemas.microsoft.com/office/powerpoint/2010/main" val="34391963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54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a:extLst>
              <a:ext uri="{FF2B5EF4-FFF2-40B4-BE49-F238E27FC236}">
                <a16:creationId xmlns:a16="http://schemas.microsoft.com/office/drawing/2014/main" id="{A46AF2BE-286E-4534-AAA1-D5E11C3163BC}"/>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COLECTIVO</a:t>
            </a:r>
          </a:p>
        </p:txBody>
      </p:sp>
      <p:graphicFrame>
        <p:nvGraphicFramePr>
          <p:cNvPr id="2" name="Marcador de contenido 1">
            <a:extLst>
              <a:ext uri="{FF2B5EF4-FFF2-40B4-BE49-F238E27FC236}">
                <a16:creationId xmlns:a16="http://schemas.microsoft.com/office/drawing/2014/main" id="{31F825FA-35AC-4F26-B74E-30ACA7C10938}"/>
              </a:ext>
            </a:extLst>
          </p:cNvPr>
          <p:cNvGraphicFramePr>
            <a:graphicFrameLocks noGrp="1"/>
          </p:cNvGraphicFramePr>
          <p:nvPr>
            <p:ph idx="1"/>
            <p:extLst>
              <p:ext uri="{D42A27DB-BD31-4B8C-83A1-F6EECF244321}">
                <p14:modId xmlns:p14="http://schemas.microsoft.com/office/powerpoint/2010/main" val="3563185839"/>
              </p:ext>
            </p:extLst>
          </p:nvPr>
        </p:nvGraphicFramePr>
        <p:xfrm>
          <a:off x="107504" y="1691567"/>
          <a:ext cx="8928992"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841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3143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LA EXTINCIÓN DEL CONTRATO DE TRABAJO.</a:t>
            </a:r>
            <a:br>
              <a:rPr lang="es-ES" sz="3200" dirty="0"/>
            </a:br>
            <a:r>
              <a:rPr lang="es-ES" sz="3200" dirty="0"/>
              <a:t>POR VOLUNTAD DE LA EMPRESA.</a:t>
            </a:r>
          </a:p>
        </p:txBody>
      </p:sp>
      <p:graphicFrame>
        <p:nvGraphicFramePr>
          <p:cNvPr id="12" name="11 Marcador de contenido"/>
          <p:cNvGraphicFramePr>
            <a:graphicFrameLocks noGrp="1"/>
          </p:cNvGraphicFramePr>
          <p:nvPr>
            <p:ph idx="1"/>
            <p:extLst>
              <p:ext uri="{D42A27DB-BD31-4B8C-83A1-F6EECF244321}">
                <p14:modId xmlns:p14="http://schemas.microsoft.com/office/powerpoint/2010/main" val="1995817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a:extLst>
              <a:ext uri="{FF2B5EF4-FFF2-40B4-BE49-F238E27FC236}">
                <a16:creationId xmlns:a16="http://schemas.microsoft.com/office/drawing/2014/main" id="{A46AF2BE-286E-4534-AAA1-D5E11C3163BC}"/>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DESPIDO POR FUERZA MAYOR</a:t>
            </a:r>
          </a:p>
        </p:txBody>
      </p:sp>
      <p:graphicFrame>
        <p:nvGraphicFramePr>
          <p:cNvPr id="2" name="Marcador de contenido 1">
            <a:extLst>
              <a:ext uri="{FF2B5EF4-FFF2-40B4-BE49-F238E27FC236}">
                <a16:creationId xmlns:a16="http://schemas.microsoft.com/office/drawing/2014/main" id="{31F825FA-35AC-4F26-B74E-30ACA7C10938}"/>
              </a:ext>
            </a:extLst>
          </p:cNvPr>
          <p:cNvGraphicFramePr>
            <a:graphicFrameLocks noGrp="1"/>
          </p:cNvGraphicFramePr>
          <p:nvPr>
            <p:ph idx="1"/>
            <p:extLst>
              <p:ext uri="{D42A27DB-BD31-4B8C-83A1-F6EECF244321}">
                <p14:modId xmlns:p14="http://schemas.microsoft.com/office/powerpoint/2010/main" val="2354923757"/>
              </p:ext>
            </p:extLst>
          </p:nvPr>
        </p:nvGraphicFramePr>
        <p:xfrm>
          <a:off x="107504" y="1691567"/>
          <a:ext cx="8928992"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219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a:extLst>
              <a:ext uri="{FF2B5EF4-FFF2-40B4-BE49-F238E27FC236}">
                <a16:creationId xmlns:a16="http://schemas.microsoft.com/office/drawing/2014/main" id="{A46AF2BE-286E-4534-AAA1-D5E11C3163BC}"/>
              </a:ext>
            </a:extLst>
          </p:cNvPr>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FINIQUITO E INDEMNIZACIÓN</a:t>
            </a:r>
          </a:p>
        </p:txBody>
      </p:sp>
      <p:graphicFrame>
        <p:nvGraphicFramePr>
          <p:cNvPr id="2" name="Marcador de contenido 1">
            <a:extLst>
              <a:ext uri="{FF2B5EF4-FFF2-40B4-BE49-F238E27FC236}">
                <a16:creationId xmlns:a16="http://schemas.microsoft.com/office/drawing/2014/main" id="{31F825FA-35AC-4F26-B74E-30ACA7C10938}"/>
              </a:ext>
            </a:extLst>
          </p:cNvPr>
          <p:cNvGraphicFramePr>
            <a:graphicFrameLocks noGrp="1"/>
          </p:cNvGraphicFramePr>
          <p:nvPr>
            <p:ph idx="1"/>
            <p:extLst>
              <p:ext uri="{D42A27DB-BD31-4B8C-83A1-F6EECF244321}">
                <p14:modId xmlns:p14="http://schemas.microsoft.com/office/powerpoint/2010/main" val="843598679"/>
              </p:ext>
            </p:extLst>
          </p:nvPr>
        </p:nvGraphicFramePr>
        <p:xfrm>
          <a:off x="107504" y="1691567"/>
          <a:ext cx="8928992" cy="2313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Marcador de contenido 1">
            <a:extLst>
              <a:ext uri="{FF2B5EF4-FFF2-40B4-BE49-F238E27FC236}">
                <a16:creationId xmlns:a16="http://schemas.microsoft.com/office/drawing/2014/main" id="{46592450-6D73-4634-A2E2-B20E2EC1F254}"/>
              </a:ext>
            </a:extLst>
          </p:cNvPr>
          <p:cNvGraphicFramePr>
            <a:graphicFrameLocks/>
          </p:cNvGraphicFramePr>
          <p:nvPr>
            <p:extLst>
              <p:ext uri="{D42A27DB-BD31-4B8C-83A1-F6EECF244321}">
                <p14:modId xmlns:p14="http://schemas.microsoft.com/office/powerpoint/2010/main" val="1922519590"/>
              </p:ext>
            </p:extLst>
          </p:nvPr>
        </p:nvGraphicFramePr>
        <p:xfrm>
          <a:off x="107504" y="4212461"/>
          <a:ext cx="8928992" cy="23134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01661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CORTO: LA PECERA</a:t>
            </a:r>
          </a:p>
        </p:txBody>
      </p:sp>
      <p:pic>
        <p:nvPicPr>
          <p:cNvPr id="5" name="Elementos multimedia en línea 4" title="&quot;PECERA&quot;, el corto más reivindicativo del año.">
            <a:hlinkClick r:id="" action="ppaction://media"/>
            <a:extLst>
              <a:ext uri="{FF2B5EF4-FFF2-40B4-BE49-F238E27FC236}">
                <a16:creationId xmlns:a16="http://schemas.microsoft.com/office/drawing/2014/main" id="{C2D58AA4-8810-4119-8FAA-4753A91DCE77}"/>
              </a:ext>
            </a:extLst>
          </p:cNvPr>
          <p:cNvPicPr>
            <a:picLocks noGrp="1" noRot="1" noChangeAspect="1"/>
          </p:cNvPicPr>
          <p:nvPr>
            <p:ph idx="1"/>
            <a:videoFile r:link="rId1"/>
          </p:nvPr>
        </p:nvPicPr>
        <p:blipFill>
          <a:blip r:embed="rId3"/>
          <a:stretch>
            <a:fillRect/>
          </a:stretch>
        </p:blipFill>
        <p:spPr>
          <a:xfrm>
            <a:off x="566738" y="1600200"/>
            <a:ext cx="8010525" cy="4525963"/>
          </a:xfrm>
          <a:prstGeom prst="rect">
            <a:avLst/>
          </a:prstGeom>
        </p:spPr>
      </p:pic>
    </p:spTree>
    <p:extLst>
      <p:ext uri="{BB962C8B-B14F-4D97-AF65-F5344CB8AC3E}">
        <p14:creationId xmlns:p14="http://schemas.microsoft.com/office/powerpoint/2010/main" val="133915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EJEMPLO FINIQUITO + INDEMNIZACIÓN</a:t>
            </a:r>
          </a:p>
        </p:txBody>
      </p:sp>
      <p:sp>
        <p:nvSpPr>
          <p:cNvPr id="3" name="Marcador de contenido 2">
            <a:extLst>
              <a:ext uri="{FF2B5EF4-FFF2-40B4-BE49-F238E27FC236}">
                <a16:creationId xmlns:a16="http://schemas.microsoft.com/office/drawing/2014/main" id="{E6632F1B-CB31-46D7-B486-39F94199518E}"/>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indent="0">
              <a:buNone/>
            </a:pPr>
            <a:r>
              <a:rPr lang="es-ES" dirty="0"/>
              <a:t>Calcula el finiquito e indemnización del siguiente trabajador que ha sido despedido por causas objetivas el día 12 de abril y no ha disfrutado de sus vacaciones:</a:t>
            </a:r>
          </a:p>
          <a:p>
            <a:r>
              <a:rPr lang="es-ES" dirty="0"/>
              <a:t>SB: 900€</a:t>
            </a:r>
          </a:p>
          <a:p>
            <a:r>
              <a:rPr lang="es-ES" dirty="0"/>
              <a:t>Plus Convenio: 150€</a:t>
            </a:r>
          </a:p>
          <a:p>
            <a:r>
              <a:rPr lang="es-ES" dirty="0"/>
              <a:t>Plus Transporte: 90€</a:t>
            </a:r>
          </a:p>
          <a:p>
            <a:r>
              <a:rPr lang="es-ES" dirty="0"/>
              <a:t>2 pagas extras de SB que cobra prorrateadas mes a mes</a:t>
            </a:r>
          </a:p>
          <a:p>
            <a:r>
              <a:rPr lang="es-ES" dirty="0"/>
              <a:t>Indefinido con antigüedad de 4 años y medio</a:t>
            </a:r>
          </a:p>
          <a:p>
            <a:r>
              <a:rPr lang="es-ES" dirty="0"/>
              <a:t>Se retiene un 14% de IRPF </a:t>
            </a:r>
          </a:p>
        </p:txBody>
      </p:sp>
    </p:spTree>
    <p:extLst>
      <p:ext uri="{BB962C8B-B14F-4D97-AF65-F5344CB8AC3E}">
        <p14:creationId xmlns:p14="http://schemas.microsoft.com/office/powerpoint/2010/main" val="3093135582"/>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s-ES" sz="3200" dirty="0"/>
              <a:t>EJEMPLO FINIQUITO + INDEMNIZACIÓN</a:t>
            </a:r>
          </a:p>
        </p:txBody>
      </p:sp>
      <p:pic>
        <p:nvPicPr>
          <p:cNvPr id="6" name="Elementos multimedia en línea 5" title="Calcula finiquitos con TuLibrodeFP">
            <a:hlinkClick r:id="" action="ppaction://media"/>
            <a:extLst>
              <a:ext uri="{FF2B5EF4-FFF2-40B4-BE49-F238E27FC236}">
                <a16:creationId xmlns:a16="http://schemas.microsoft.com/office/drawing/2014/main" id="{D05CA586-2BB3-4F08-84BE-8BC0A3D50F81}"/>
              </a:ext>
            </a:extLst>
          </p:cNvPr>
          <p:cNvPicPr>
            <a:picLocks noGrp="1" noRot="1" noChangeAspect="1"/>
          </p:cNvPicPr>
          <p:nvPr>
            <p:ph idx="1"/>
            <a:videoFile r:link="rId1"/>
          </p:nvPr>
        </p:nvPicPr>
        <p:blipFill>
          <a:blip r:embed="rId3"/>
          <a:stretch>
            <a:fillRect/>
          </a:stretch>
        </p:blipFill>
        <p:spPr>
          <a:xfrm>
            <a:off x="566738" y="1600200"/>
            <a:ext cx="8010525" cy="4525963"/>
          </a:xfrm>
          <a:prstGeom prst="rect">
            <a:avLst/>
          </a:prstGeom>
        </p:spPr>
      </p:pic>
    </p:spTree>
    <p:extLst>
      <p:ext uri="{BB962C8B-B14F-4D97-AF65-F5344CB8AC3E}">
        <p14:creationId xmlns:p14="http://schemas.microsoft.com/office/powerpoint/2010/main" val="41222704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080D4E6D-BCFC-453B-AD70-48C35B76835F}"/>
              </a:ext>
            </a:extLst>
          </p:cNvPr>
          <p:cNvSpPr>
            <a:spLocks noGrp="1"/>
          </p:cNvSpPr>
          <p:nvPr>
            <p:ph type="title"/>
          </p:nvPr>
        </p:nvSpPr>
        <p:spPr>
          <a:xfrm>
            <a:off x="3724072" y="629268"/>
            <a:ext cx="4939868" cy="1286160"/>
          </a:xfrm>
        </p:spPr>
        <p:style>
          <a:lnRef idx="1">
            <a:schemeClr val="accent6"/>
          </a:lnRef>
          <a:fillRef idx="2">
            <a:schemeClr val="accent6"/>
          </a:fillRef>
          <a:effectRef idx="1">
            <a:schemeClr val="accent6"/>
          </a:effectRef>
          <a:fontRef idx="minor">
            <a:schemeClr val="dk1"/>
          </a:fontRef>
        </p:style>
        <p:txBody>
          <a:bodyPr anchor="b">
            <a:normAutofit/>
          </a:bodyPr>
          <a:lstStyle/>
          <a:p>
            <a:pPr>
              <a:lnSpc>
                <a:spcPct val="90000"/>
              </a:lnSpc>
            </a:pPr>
            <a:r>
              <a:rPr lang="es-ES" sz="2800"/>
              <a:t>MODIFICACIÓN DEL CONTRATO DE TRABAJO.</a:t>
            </a:r>
            <a:br>
              <a:rPr lang="es-ES" sz="2800"/>
            </a:br>
            <a:r>
              <a:rPr lang="es-ES" sz="2800"/>
              <a:t>1. Movilidad funcional</a:t>
            </a:r>
          </a:p>
        </p:txBody>
      </p:sp>
      <p:sp>
        <p:nvSpPr>
          <p:cNvPr id="5" name="4 Marcador de contenido"/>
          <p:cNvSpPr>
            <a:spLocks noGrp="1"/>
          </p:cNvSpPr>
          <p:nvPr>
            <p:ph idx="1"/>
          </p:nvPr>
        </p:nvSpPr>
        <p:spPr>
          <a:xfrm>
            <a:off x="3724073" y="2438400"/>
            <a:ext cx="4939867" cy="378541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s-ES" sz="2000" dirty="0"/>
              <a:t>A Sergio le cambian de funciones de Oficial de 1ª (Grupo Profesional V del Convenio) a Peón (Grupo VIII del Convenio) de forma temporal, 15 días, para cubrir una baja inmediata.</a:t>
            </a:r>
          </a:p>
          <a:p>
            <a:pPr marL="514350" indent="-514350">
              <a:buFont typeface="+mj-lt"/>
              <a:buAutoNum type="arabicPeriod"/>
            </a:pPr>
            <a:r>
              <a:rPr lang="es-ES" sz="2000" dirty="0"/>
              <a:t>¿De qué tipo de movilidad se trata? </a:t>
            </a:r>
          </a:p>
          <a:p>
            <a:pPr marL="514350" indent="-514350">
              <a:buFont typeface="+mj-lt"/>
              <a:buAutoNum type="arabicPeriod"/>
            </a:pPr>
            <a:r>
              <a:rPr lang="es-ES" sz="2000" dirty="0"/>
              <a:t>¿Está obligado a realizar las nuevas funciones?</a:t>
            </a:r>
          </a:p>
          <a:p>
            <a:pPr marL="514350" indent="-514350">
              <a:buFont typeface="+mj-lt"/>
              <a:buAutoNum type="arabicPeriod"/>
            </a:pPr>
            <a:r>
              <a:rPr lang="es-ES" sz="2000" dirty="0"/>
              <a:t>¿Durante cuánto tiempo?</a:t>
            </a:r>
          </a:p>
          <a:p>
            <a:pPr marL="514350" indent="-514350">
              <a:buFont typeface="+mj-lt"/>
              <a:buAutoNum type="arabicPeriod"/>
            </a:pPr>
            <a:r>
              <a:rPr lang="es-ES" sz="2000" dirty="0"/>
              <a:t>¿Qué retribuciones le corresponden?</a:t>
            </a:r>
          </a:p>
        </p:txBody>
      </p:sp>
      <p:pic>
        <p:nvPicPr>
          <p:cNvPr id="10" name="Imagen 9" descr="Icono&#10;&#10;Descripción generada automáticamente con confianza baja">
            <a:extLst>
              <a:ext uri="{FF2B5EF4-FFF2-40B4-BE49-F238E27FC236}">
                <a16:creationId xmlns:a16="http://schemas.microsoft.com/office/drawing/2014/main" id="{20AAA2FC-2AB8-4740-8A9D-45110FA4B62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9266" r="10039"/>
          <a:stretch/>
        </p:blipFill>
        <p:spPr>
          <a:xfrm>
            <a:off x="20" y="10"/>
            <a:ext cx="3476673" cy="68579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0A8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332380"/>
      </p:ext>
    </p:extLst>
  </p:cSld>
  <p:clrMapOvr>
    <a:masterClrMapping/>
  </p:clrMapOvr>
  <p:transition spd="slow">
    <p:randomBar dir="ver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ería">
  <a:themeElements>
    <a:clrScheme name="Galerí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ería">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180</TotalTime>
  <Words>7956</Words>
  <Application>Microsoft Office PowerPoint</Application>
  <PresentationFormat>Presentación en pantalla (4:3)</PresentationFormat>
  <Paragraphs>555</Paragraphs>
  <Slides>89</Slides>
  <Notes>6</Notes>
  <HiddenSlides>0</HiddenSlides>
  <MMClips>5</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89</vt:i4>
      </vt:variant>
    </vt:vector>
  </HeadingPairs>
  <TitlesOfParts>
    <vt:vector size="95" baseType="lpstr">
      <vt:lpstr>Arial</vt:lpstr>
      <vt:lpstr>Calibri</vt:lpstr>
      <vt:lpstr>Palatino Linotype</vt:lpstr>
      <vt:lpstr>Wingdings</vt:lpstr>
      <vt:lpstr>Tema de Office</vt:lpstr>
      <vt:lpstr>Galería</vt:lpstr>
      <vt:lpstr>Presentación de PowerPoint</vt:lpstr>
      <vt:lpstr>CONTENIDOS</vt:lpstr>
      <vt:lpstr>MODIFICACIÓN DEL CONTRATO DE TRABAJO</vt:lpstr>
      <vt:lpstr>MODIFICACIÓN DEL CONTRATO DE TRABAJO</vt:lpstr>
      <vt:lpstr>MODIFICACIÓN DEL CONTRATO DE TRABAJO. 1. Movilidad funcional</vt:lpstr>
      <vt:lpstr>MODIFICACIÓN DEL CONTRATO DE TRABAJO. 1. Movilidad funcional</vt:lpstr>
      <vt:lpstr>MODIFICACIÓN DEL CONTRATO DE TRABAJO. 1. Movilidad funcional</vt:lpstr>
      <vt:lpstr>MODIFICACIÓN DEL CONTRATO DE TRABAJO. 1. Movilidad funcional</vt:lpstr>
      <vt:lpstr>MODIFICACIÓN DEL CONTRATO DE TRABAJO. 1. Movilidad funcional</vt:lpstr>
      <vt:lpstr>MODIFICACIÓN DEL CONTRATO DE TRABAJO. 1. Movilidad funcional</vt:lpstr>
      <vt:lpstr>MODIFICACIÓN DEL CONTRATO DE TRABAJO. 1. Movilidad funcional</vt:lpstr>
      <vt:lpstr>MODIFICACIÓN DEL CONTRATO DE TRABAJO. 1. Movilidad funcional</vt:lpstr>
      <vt:lpstr>MODIFICACIÓN DEL CONTRATO DE TRABAJO. 2. Movilidad geográfica</vt:lpstr>
      <vt:lpstr>MODIFICACIÓN DEL CONTRATO DE TRABAJO. 2. Movilidad geográfica</vt:lpstr>
      <vt:lpstr>MODIFICACIÓN DEL CONTRATO DE TRABAJO. 2. Movilidad geográfica</vt:lpstr>
      <vt:lpstr>MODIFICACIÓN DEL CONTRATO DE TRABAJO. 2. Movilidad geográfica</vt:lpstr>
      <vt:lpstr>MODIFICACIÓN DEL CONTRATO DE TRABAJO. 2. Movilidad geográfica</vt:lpstr>
      <vt:lpstr>Presentación de PowerPoint</vt:lpstr>
      <vt:lpstr>MODIFICACIÓN DEL CONTRATO DE TRABAJO. 3. Modificación sustancial de las condiciones de trabajo.</vt:lpstr>
      <vt:lpstr>MODIFICACIÓN DEL CONTRATO DE TRABAJO. 3. Modificación sustancial de las condiciones de trabajo.</vt:lpstr>
      <vt:lpstr>MODIFICACIÓN DEL CONTRATO DE TRABAJO. 3. Modificación sustancial de las condiciones de trabajo.</vt:lpstr>
      <vt:lpstr>MODIFICACIÓN DEL CONTRATO DE TRABAJO. 3. Modificación sustancial de las condiciones de trabajo.</vt:lpstr>
      <vt:lpstr>MODIFICACIÓN DEL CONTRATO DE TRABAJO. 3. Modificación sustancial de las condiciones de trabajo.</vt:lpstr>
      <vt:lpstr>MODIFICACIÓN DEL CONTRATO DE TRABAJO. 3. Modificación sustancial de las condiciones de trabajo.</vt:lpstr>
      <vt:lpstr>Presentación de PowerPoint</vt:lpstr>
      <vt:lpstr>MODIFICACIÓN DEL CONTRATO DE TRABAJO. 3. Modificación sustancial de las condiciones de trabajo.</vt:lpstr>
      <vt:lpstr>ARTÍCULO 45 E.T.</vt:lpstr>
      <vt:lpstr>LA SUSPENSIÓN DEL CONTRATO DE TRABAJO</vt:lpstr>
      <vt:lpstr>LA SUSPENSIÓN DEL CONTRATO DE TRABAJO</vt:lpstr>
      <vt:lpstr>EL CLUB DEL TAPER</vt:lpstr>
      <vt:lpstr>NACIMIENTO Y CUIDADO DEL MENOR</vt:lpstr>
      <vt:lpstr>NACIMIENTO Y CUIDADO DEL MENOR</vt:lpstr>
      <vt:lpstr>NACIMIENTO Y CUIDADO DEL MENOR</vt:lpstr>
      <vt:lpstr>NACIMIENTO Y CUIDADO DEL MENOR</vt:lpstr>
      <vt:lpstr>LA SUSPENSIÓN DEL CONTRATO DE TRABAJO. LAS EXCEDENCIAS</vt:lpstr>
      <vt:lpstr>LA SUSPENSIÓN DEL CONTRATO DE TRABAJO. LAS EXCEDENCIAS</vt:lpstr>
      <vt:lpstr>Presentación de PowerPoint</vt:lpstr>
      <vt:lpstr>LA SUSPENSIÓN DEL CONTRATO DE TRABAJO. LAS EXCEDENCIAS</vt:lpstr>
      <vt:lpstr>LA SUSPENSIÓN DEL CONTRATO DE TRABAJO. LAS EXCEDENCIAS</vt:lpstr>
      <vt:lpstr>LA SUSPENSIÓN DEL CONTRATO DE TRABAJO. LAS EXCEDENCIAS</vt:lpstr>
      <vt:lpstr>LA SUSPENSIÓN DEL CONTRATO DE TRABAJO. LAS EXCEDENCIAS</vt:lpstr>
      <vt:lpstr>LA EXTINCIÓN DEL CONTRATO DE TRABAJO. ARTÍCULO 49 E.T.</vt:lpstr>
      <vt:lpstr>LA EXTINCIÓN DEL CONTRATO DE TRABAJO. OTRAS CAUSAS</vt:lpstr>
      <vt:lpstr>LA EXTINCIÓN DEL CONTRATO DE TRABAJO. ARTÍCULO 49 E.T.</vt:lpstr>
      <vt:lpstr>LA EXTINCIÓN DEL CONTRATO DE TRABAJO. POR VOLUNTAD DEL TRABAJADOR</vt:lpstr>
      <vt:lpstr>LA EXTINCIÓN DEL CONTRATO DE TRABAJO. POR VOLUNTAD DEL TRABAJADOR</vt:lpstr>
      <vt:lpstr>LA EXTINCIÓN DEL CONTRATO DE TRABAJO. POR VOLUNTAD DEL TRABAJADOR</vt:lpstr>
      <vt:lpstr>LA EXTINCIÓN DEL CONTRATO DE TRABAJO. POR VOLUNTAD DEL TRABAJADOR</vt:lpstr>
      <vt:lpstr>LA EXTINCIÓN DEL CONTRATO DE TRABAJO. ARTÍCULO 49 E.T.</vt:lpstr>
      <vt:lpstr>LA EXTINCIÓN DEL CONTRATO DE TRABAJO. POR VOLUNTAD DE LA EMPRESA.</vt:lpstr>
      <vt:lpstr>LA EXTINCIÓN DEL CONTRATO DE TRABAJO. POR VOLUNTAD DE LA EMPRESA.</vt:lpstr>
      <vt:lpstr>DESPIDO DISCIPLINARIO</vt:lpstr>
      <vt:lpstr>DESPIDO DISCIPLINARIO</vt:lpstr>
      <vt:lpstr>DESPIDO DISCIPLINARIO</vt:lpstr>
      <vt:lpstr>DESPIDO DISCIPLINARIO</vt:lpstr>
      <vt:lpstr>DESPIDO DISCIPLINARIO</vt:lpstr>
      <vt:lpstr>DESPIDO DISCIPLINARIO</vt:lpstr>
      <vt:lpstr>DESPIDO DISCIPLINARIO</vt:lpstr>
      <vt:lpstr>DESPIDO DISCIPLINARIO</vt:lpstr>
      <vt:lpstr>DESPIDO DISCIPLINARIO</vt:lpstr>
      <vt:lpstr>DESPIDO DISCIPLINARIO</vt:lpstr>
      <vt:lpstr>DESPIDO DISCIPLINARIO</vt:lpstr>
      <vt:lpstr>DESPIDO DISCIPLINARIO</vt:lpstr>
      <vt:lpstr>DESPIDO DISCIPLINARIO</vt:lpstr>
      <vt:lpstr>Presentación de PowerPoint</vt:lpstr>
      <vt:lpstr>LA EXTINCIÓN DEL CONTRATO DE TRABAJO. POR VOLUNTAD DE LA EMPRESA.</vt:lpstr>
      <vt:lpstr>DESPIDO DISCIPLINARIO</vt:lpstr>
      <vt:lpstr>DESPIDO DISCIPLINARIO</vt:lpstr>
      <vt:lpstr>Presentación de PowerPoint</vt:lpstr>
      <vt:lpstr>Presentación de PowerPoint</vt:lpstr>
      <vt:lpstr>Presentación de PowerPoint</vt:lpstr>
      <vt:lpstr>LA EXTINCIÓN DEL CONTRATO DE TRABAJO. POR VOLUNTAD DE LA EMPRESA.</vt:lpstr>
      <vt:lpstr>LA EXTINCIÓN DEL CONTRATO DE TRABAJO. POR VOLUNTAD DE LA EMPRESA.</vt:lpstr>
      <vt:lpstr>DESPIDO POR CAUSAS OBJETIVAS</vt:lpstr>
      <vt:lpstr>DESPIDO POR CAUSAS OBJETIVAS</vt:lpstr>
      <vt:lpstr>DESPIDO POR CAUSAS OBJETIVAS</vt:lpstr>
      <vt:lpstr>DESPIDO POR CAUSAS OBJETIVAS</vt:lpstr>
      <vt:lpstr>DESPIDO POR CAUSAS OBJETIVAS</vt:lpstr>
      <vt:lpstr>DESPIDO POR CAUSAS OBJETIVAS</vt:lpstr>
      <vt:lpstr>LA EXTINCIÓN DEL CONTRATO DE TRABAJO. POR VOLUNTAD DE LA EMPRESA.</vt:lpstr>
      <vt:lpstr>LA EXTINCIÓN DEL CONTRATO DE TRABAJO. POR VOLUNTAD DE LA EMPRESA.</vt:lpstr>
      <vt:lpstr>DESPIDO COLECTIVO</vt:lpstr>
      <vt:lpstr>LA EXTINCIÓN DEL CONTRATO DE TRABAJO. POR VOLUNTAD DE LA EMPRESA.</vt:lpstr>
      <vt:lpstr>LA EXTINCIÓN DEL CONTRATO DE TRABAJO. POR VOLUNTAD DE LA EMPRESA.</vt:lpstr>
      <vt:lpstr>DESPIDO POR FUERZA MAYOR</vt:lpstr>
      <vt:lpstr>FINIQUITO E INDEMNIZACIÓN</vt:lpstr>
      <vt:lpstr>CORTO: LA PECERA</vt:lpstr>
      <vt:lpstr>EJEMPLO FINIQUITO + INDEMNIZACIÓN</vt:lpstr>
      <vt:lpstr>EJEMPLO FINIQUITO + INDEMNIZACIÓN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Rojas Martín</dc:creator>
  <cp:lastModifiedBy>Juan Carlos Rojas Martín</cp:lastModifiedBy>
  <cp:revision>48</cp:revision>
  <dcterms:created xsi:type="dcterms:W3CDTF">2021-02-05T09:01:48Z</dcterms:created>
  <dcterms:modified xsi:type="dcterms:W3CDTF">2021-04-07T11:15:38Z</dcterms:modified>
</cp:coreProperties>
</file>