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6" r:id="rId3"/>
    <p:sldId id="257" r:id="rId4"/>
    <p:sldId id="258" r:id="rId5"/>
    <p:sldId id="259" r:id="rId6"/>
    <p:sldId id="260" r:id="rId7"/>
    <p:sldId id="261" r:id="rId8"/>
    <p:sldId id="262" r:id="rId9"/>
    <p:sldId id="264"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E568B4D-971A-41E5-84F7-3211BD647DCF}" type="datetimeFigureOut">
              <a:rPr lang="es-ES" smtClean="0"/>
              <a:t>20/04/2021</a:t>
            </a:fld>
            <a:endParaRPr lang="es-ES" dirty="0"/>
          </a:p>
        </p:txBody>
      </p:sp>
      <p:sp>
        <p:nvSpPr>
          <p:cNvPr id="5" name="Footer Placeholder 4"/>
          <p:cNvSpPr>
            <a:spLocks noGrp="1"/>
          </p:cNvSpPr>
          <p:nvPr>
            <p:ph type="ftr" sz="quarter" idx="11"/>
          </p:nvPr>
        </p:nvSpPr>
        <p:spPr>
          <a:xfrm>
            <a:off x="2416500" y="329307"/>
            <a:ext cx="4973915" cy="309201"/>
          </a:xfrm>
        </p:spPr>
        <p:txBody>
          <a:bodyPr/>
          <a:lstStyle/>
          <a:p>
            <a:endParaRPr lang="es-ES" dirty="0"/>
          </a:p>
        </p:txBody>
      </p:sp>
      <p:sp>
        <p:nvSpPr>
          <p:cNvPr id="6" name="Slide Number Placeholder 5"/>
          <p:cNvSpPr>
            <a:spLocks noGrp="1"/>
          </p:cNvSpPr>
          <p:nvPr>
            <p:ph type="sldNum" sz="quarter" idx="12"/>
          </p:nvPr>
        </p:nvSpPr>
        <p:spPr>
          <a:xfrm>
            <a:off x="1437664" y="798973"/>
            <a:ext cx="811019" cy="503578"/>
          </a:xfrm>
        </p:spPr>
        <p:txBody>
          <a:bodyPr/>
          <a:lstStyle/>
          <a:p>
            <a:fld id="{14912527-F512-491F-800E-10E3082A7114}" type="slidenum">
              <a:rPr lang="es-ES" smtClean="0"/>
              <a:t>‹Nº›</a:t>
            </a:fld>
            <a:endParaRPr lang="es-E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4983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E568B4D-971A-41E5-84F7-3211BD647DCF}" type="datetimeFigureOut">
              <a:rPr lang="es-ES" smtClean="0"/>
              <a:t>20/04/2021</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4912527-F512-491F-800E-10E3082A7114}" type="slidenum">
              <a:rPr lang="es-ES" smtClean="0"/>
              <a:t>‹Nº›</a:t>
            </a:fld>
            <a:endParaRPr lang="es-E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5486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E568B4D-971A-41E5-84F7-3211BD647DCF}" type="datetimeFigureOut">
              <a:rPr lang="es-ES" smtClean="0"/>
              <a:t>20/04/2021</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4912527-F512-491F-800E-10E3082A7114}" type="slidenum">
              <a:rPr lang="es-ES" smtClean="0"/>
              <a:t>‹Nº›</a:t>
            </a:fld>
            <a:endParaRPr lang="es-E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3716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E568B4D-971A-41E5-84F7-3211BD647DCF}" type="datetimeFigureOut">
              <a:rPr lang="es-ES" smtClean="0"/>
              <a:t>20/04/2021</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4912527-F512-491F-800E-10E3082A7114}" type="slidenum">
              <a:rPr lang="es-ES" smtClean="0"/>
              <a:t>‹Nº›</a:t>
            </a:fld>
            <a:endParaRPr lang="es-E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4758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E568B4D-971A-41E5-84F7-3211BD647DCF}" type="datetimeFigureOut">
              <a:rPr lang="es-ES" smtClean="0"/>
              <a:t>20/04/2021</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4912527-F512-491F-800E-10E3082A7114}" type="slidenum">
              <a:rPr lang="es-ES" smtClean="0"/>
              <a:t>‹Nº›</a:t>
            </a:fld>
            <a:endParaRPr lang="es-E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8644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E568B4D-971A-41E5-84F7-3211BD647DCF}" type="datetimeFigureOut">
              <a:rPr lang="es-ES" smtClean="0"/>
              <a:t>20/04/2021</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4912527-F512-491F-800E-10E3082A7114}" type="slidenum">
              <a:rPr lang="es-ES" smtClean="0"/>
              <a:t>‹Nº›</a:t>
            </a:fld>
            <a:endParaRPr lang="es-E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1767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E568B4D-971A-41E5-84F7-3211BD647DCF}" type="datetimeFigureOut">
              <a:rPr lang="es-ES" smtClean="0"/>
              <a:t>20/04/2021</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14912527-F512-491F-800E-10E3082A7114}" type="slidenum">
              <a:rPr lang="es-ES" smtClean="0"/>
              <a:t>‹Nº›</a:t>
            </a:fld>
            <a:endParaRPr lang="es-E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5987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E568B4D-971A-41E5-84F7-3211BD647DCF}" type="datetimeFigureOut">
              <a:rPr lang="es-ES" smtClean="0"/>
              <a:t>20/04/2021</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14912527-F512-491F-800E-10E3082A7114}" type="slidenum">
              <a:rPr lang="es-ES" smtClean="0"/>
              <a:t>‹Nº›</a:t>
            </a:fld>
            <a:endParaRPr lang="es-E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0055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568B4D-971A-41E5-84F7-3211BD647DCF}" type="datetimeFigureOut">
              <a:rPr lang="es-ES" smtClean="0"/>
              <a:t>20/04/2021</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14912527-F512-491F-800E-10E3082A7114}" type="slidenum">
              <a:rPr lang="es-ES" smtClean="0"/>
              <a:t>‹Nº›</a:t>
            </a:fld>
            <a:endParaRPr lang="es-ES" dirty="0"/>
          </a:p>
        </p:txBody>
      </p:sp>
    </p:spTree>
    <p:extLst>
      <p:ext uri="{BB962C8B-B14F-4D97-AF65-F5344CB8AC3E}">
        <p14:creationId xmlns:p14="http://schemas.microsoft.com/office/powerpoint/2010/main" val="2868343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E568B4D-971A-41E5-84F7-3211BD647DCF}" type="datetimeFigureOut">
              <a:rPr lang="es-ES" smtClean="0"/>
              <a:t>20/04/2021</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4912527-F512-491F-800E-10E3082A7114}" type="slidenum">
              <a:rPr lang="es-ES" smtClean="0"/>
              <a:t>‹Nº›</a:t>
            </a:fld>
            <a:endParaRPr lang="es-E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500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E568B4D-971A-41E5-84F7-3211BD647DCF}" type="datetimeFigureOut">
              <a:rPr lang="es-ES" smtClean="0"/>
              <a:t>20/04/2021</a:t>
            </a:fld>
            <a:endParaRPr lang="es-ES" dirty="0"/>
          </a:p>
        </p:txBody>
      </p:sp>
      <p:sp>
        <p:nvSpPr>
          <p:cNvPr id="6" name="Footer Placeholder 5"/>
          <p:cNvSpPr>
            <a:spLocks noGrp="1"/>
          </p:cNvSpPr>
          <p:nvPr>
            <p:ph type="ftr" sz="quarter" idx="11"/>
          </p:nvPr>
        </p:nvSpPr>
        <p:spPr>
          <a:xfrm>
            <a:off x="1447382" y="318640"/>
            <a:ext cx="5541004" cy="320931"/>
          </a:xfrm>
        </p:spPr>
        <p:txBody>
          <a:bodyPr/>
          <a:lstStyle/>
          <a:p>
            <a:endParaRPr lang="es-ES" dirty="0"/>
          </a:p>
        </p:txBody>
      </p:sp>
      <p:sp>
        <p:nvSpPr>
          <p:cNvPr id="7" name="Slide Number Placeholder 6"/>
          <p:cNvSpPr>
            <a:spLocks noGrp="1"/>
          </p:cNvSpPr>
          <p:nvPr>
            <p:ph type="sldNum" sz="quarter" idx="12"/>
          </p:nvPr>
        </p:nvSpPr>
        <p:spPr/>
        <p:txBody>
          <a:bodyPr/>
          <a:lstStyle/>
          <a:p>
            <a:fld id="{14912527-F512-491F-800E-10E3082A7114}" type="slidenum">
              <a:rPr lang="es-ES" smtClean="0"/>
              <a:t>‹Nº›</a:t>
            </a:fld>
            <a:endParaRPr lang="es-E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185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E568B4D-971A-41E5-84F7-3211BD647DCF}" type="datetimeFigureOut">
              <a:rPr lang="es-ES" smtClean="0"/>
              <a:t>20/04/2021</a:t>
            </a:fld>
            <a:endParaRPr lang="es-E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4912527-F512-491F-800E-10E3082A7114}" type="slidenum">
              <a:rPr lang="es-ES" smtClean="0"/>
              <a:t>‹Nº›</a:t>
            </a:fld>
            <a:endParaRPr lang="es-E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762661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9" name="Rectangle 28">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CEB6F7C-E4F0-4425-938E-D8B13B012118}"/>
              </a:ext>
            </a:extLst>
          </p:cNvPr>
          <p:cNvSpPr>
            <a:spLocks noGrp="1"/>
          </p:cNvSpPr>
          <p:nvPr>
            <p:ph type="ctrTitle"/>
          </p:nvPr>
        </p:nvSpPr>
        <p:spPr>
          <a:xfrm>
            <a:off x="1557071" y="1584552"/>
            <a:ext cx="9099255" cy="2537251"/>
          </a:xfrm>
        </p:spPr>
        <p:txBody>
          <a:bodyPr anchor="ctr">
            <a:normAutofit/>
          </a:bodyPr>
          <a:lstStyle/>
          <a:p>
            <a:pPr algn="ctr"/>
            <a:r>
              <a:rPr lang="es-ES" sz="7200" dirty="0">
                <a:solidFill>
                  <a:srgbClr val="454545"/>
                </a:solidFill>
                <a:latin typeface="Bahnschrift SemiBold" panose="020B0502040204020203" pitchFamily="34" charset="0"/>
              </a:rPr>
              <a:t>Excedencias</a:t>
            </a:r>
          </a:p>
        </p:txBody>
      </p:sp>
      <p:sp>
        <p:nvSpPr>
          <p:cNvPr id="3" name="Subtítulo 2">
            <a:extLst>
              <a:ext uri="{FF2B5EF4-FFF2-40B4-BE49-F238E27FC236}">
                <a16:creationId xmlns:a16="http://schemas.microsoft.com/office/drawing/2014/main" id="{D895364C-0109-4DF8-B0D6-408D006439C8}"/>
              </a:ext>
            </a:extLst>
          </p:cNvPr>
          <p:cNvSpPr>
            <a:spLocks noGrp="1"/>
          </p:cNvSpPr>
          <p:nvPr>
            <p:ph type="subTitle" idx="1"/>
          </p:nvPr>
        </p:nvSpPr>
        <p:spPr>
          <a:xfrm>
            <a:off x="1513975" y="3583600"/>
            <a:ext cx="9120954" cy="744373"/>
          </a:xfrm>
        </p:spPr>
        <p:txBody>
          <a:bodyPr>
            <a:noAutofit/>
          </a:bodyPr>
          <a:lstStyle/>
          <a:p>
            <a:pPr algn="ctr">
              <a:lnSpc>
                <a:spcPct val="110000"/>
              </a:lnSpc>
            </a:pPr>
            <a:r>
              <a:rPr lang="es-ES" sz="1100" dirty="0">
                <a:solidFill>
                  <a:schemeClr val="accent1"/>
                </a:solidFill>
              </a:rPr>
              <a:t>Por: </a:t>
            </a:r>
          </a:p>
          <a:p>
            <a:pPr algn="ctr">
              <a:lnSpc>
                <a:spcPct val="110000"/>
              </a:lnSpc>
            </a:pPr>
            <a:r>
              <a:rPr lang="es-ES" sz="1100" dirty="0">
                <a:solidFill>
                  <a:schemeClr val="accent1"/>
                </a:solidFill>
              </a:rPr>
              <a:t>Alberto Benito Molina y Sergio Gil Fernández</a:t>
            </a:r>
          </a:p>
          <a:p>
            <a:pPr algn="ctr">
              <a:lnSpc>
                <a:spcPct val="110000"/>
              </a:lnSpc>
            </a:pPr>
            <a:endParaRPr lang="es-ES" sz="1100" dirty="0">
              <a:solidFill>
                <a:schemeClr val="accent1"/>
              </a:solidFill>
            </a:endParaRPr>
          </a:p>
          <a:p>
            <a:pPr algn="ctr">
              <a:lnSpc>
                <a:spcPct val="110000"/>
              </a:lnSpc>
            </a:pPr>
            <a:r>
              <a:rPr lang="es-ES" sz="1100" dirty="0">
                <a:solidFill>
                  <a:schemeClr val="accent1"/>
                </a:solidFill>
              </a:rPr>
              <a:t>1º Desarrollo de Aplicaciones Multiplataforma</a:t>
            </a:r>
          </a:p>
        </p:txBody>
      </p:sp>
      <p:pic>
        <p:nvPicPr>
          <p:cNvPr id="35" name="Picture 34">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36">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064450"/>
      </p:ext>
    </p:extLst>
  </p:cSld>
  <p:clrMapOvr>
    <a:overrideClrMapping bg1="dk1" tx1="lt1" bg2="dk2" tx2="lt2" accent1="accent1" accent2="accent2" accent3="accent3" accent4="accent4" accent5="accent5" accent6="accent6" hlink="hlink" folHlink="folHlink"/>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676520-857A-4DA9-B541-BBC438985C73}"/>
              </a:ext>
            </a:extLst>
          </p:cNvPr>
          <p:cNvSpPr>
            <a:spLocks noGrp="1"/>
          </p:cNvSpPr>
          <p:nvPr>
            <p:ph type="title"/>
          </p:nvPr>
        </p:nvSpPr>
        <p:spPr>
          <a:xfrm>
            <a:off x="1451579" y="804519"/>
            <a:ext cx="9603275" cy="1049235"/>
          </a:xfrm>
        </p:spPr>
        <p:txBody>
          <a:bodyPr>
            <a:normAutofit/>
          </a:bodyPr>
          <a:lstStyle/>
          <a:p>
            <a:r>
              <a:rPr lang="es-ES" dirty="0"/>
              <a:t>Preguntas Frecuentes:</a:t>
            </a:r>
          </a:p>
        </p:txBody>
      </p:sp>
      <p:sp>
        <p:nvSpPr>
          <p:cNvPr id="3" name="Marcador de contenido 2">
            <a:extLst>
              <a:ext uri="{FF2B5EF4-FFF2-40B4-BE49-F238E27FC236}">
                <a16:creationId xmlns:a16="http://schemas.microsoft.com/office/drawing/2014/main" id="{3E501E30-A9F4-4C34-A45B-27310740D354}"/>
              </a:ext>
            </a:extLst>
          </p:cNvPr>
          <p:cNvSpPr>
            <a:spLocks noGrp="1"/>
          </p:cNvSpPr>
          <p:nvPr>
            <p:ph idx="1"/>
          </p:nvPr>
        </p:nvSpPr>
        <p:spPr>
          <a:xfrm>
            <a:off x="1451579" y="2015732"/>
            <a:ext cx="9603275" cy="3450613"/>
          </a:xfrm>
        </p:spPr>
        <p:txBody>
          <a:bodyPr>
            <a:normAutofit lnSpcReduction="10000"/>
          </a:bodyPr>
          <a:lstStyle/>
          <a:p>
            <a:pPr algn="just">
              <a:lnSpc>
                <a:spcPct val="110000"/>
              </a:lnSpc>
              <a:spcAft>
                <a:spcPts val="800"/>
              </a:spcAft>
            </a:pPr>
            <a:r>
              <a:rPr lang="es-ES" sz="1800" b="1" dirty="0">
                <a:effectLst/>
                <a:latin typeface="+mj-lt"/>
                <a:ea typeface="Calibri" panose="020F0502020204030204" pitchFamily="34" charset="0"/>
                <a:cs typeface="Times New Roman" panose="02020603050405020304" pitchFamily="18" charset="0"/>
              </a:rPr>
              <a:t>¿Puede ofrecer la empresa otro puesto en otro centro de trabajo?</a:t>
            </a:r>
            <a:endParaRPr lang="es-ES" sz="1800" b="1" dirty="0">
              <a:latin typeface="+mj-lt"/>
              <a:ea typeface="Calibri" panose="020F0502020204030204" pitchFamily="34" charset="0"/>
              <a:cs typeface="Times New Roman" panose="02020603050405020304" pitchFamily="18" charset="0"/>
            </a:endParaRPr>
          </a:p>
          <a:p>
            <a:pPr marL="0" indent="0" algn="just">
              <a:lnSpc>
                <a:spcPct val="110000"/>
              </a:lnSpc>
              <a:spcAft>
                <a:spcPts val="800"/>
              </a:spcAft>
              <a:buNone/>
            </a:pPr>
            <a:r>
              <a:rPr lang="es-ES" sz="1700" dirty="0">
                <a:effectLst/>
                <a:ea typeface="Calibri" panose="020F0502020204030204" pitchFamily="34" charset="0"/>
                <a:cs typeface="Times New Roman" panose="02020603050405020304" pitchFamily="18" charset="0"/>
              </a:rPr>
              <a:t>En este caso, tienes la obligación de aceptar la reincorporación en otro centro de trabajo, de lo contrario, se considerará una baja voluntaria como vimos anteriormente, siempre que el cambio de centro no implique un cambio de residencia.</a:t>
            </a:r>
          </a:p>
          <a:p>
            <a:pPr algn="just">
              <a:lnSpc>
                <a:spcPct val="110000"/>
              </a:lnSpc>
              <a:spcAft>
                <a:spcPts val="800"/>
              </a:spcAft>
            </a:pPr>
            <a:r>
              <a:rPr lang="es-ES" sz="1800" b="1" dirty="0">
                <a:effectLst/>
                <a:latin typeface="+mj-lt"/>
                <a:ea typeface="Calibri" panose="020F0502020204030204" pitchFamily="34" charset="0"/>
                <a:cs typeface="Times New Roman" panose="02020603050405020304" pitchFamily="18" charset="0"/>
              </a:rPr>
              <a:t>¿Puede ofrecer el mismo puesto con condiciones diferentes?</a:t>
            </a:r>
            <a:endParaRPr lang="es-ES" sz="1800" dirty="0">
              <a:effectLst/>
              <a:latin typeface="+mj-lt"/>
              <a:ea typeface="Calibri" panose="020F0502020204030204" pitchFamily="34" charset="0"/>
              <a:cs typeface="Times New Roman" panose="02020603050405020304" pitchFamily="18" charset="0"/>
            </a:endParaRPr>
          </a:p>
          <a:p>
            <a:pPr marL="0" indent="0" algn="just">
              <a:lnSpc>
                <a:spcPct val="110000"/>
              </a:lnSpc>
              <a:spcAft>
                <a:spcPts val="800"/>
              </a:spcAft>
              <a:buNone/>
            </a:pPr>
            <a:r>
              <a:rPr lang="es-ES" sz="1700" dirty="0">
                <a:effectLst/>
                <a:ea typeface="Calibri" panose="020F0502020204030204" pitchFamily="34" charset="0"/>
                <a:cs typeface="Times New Roman" panose="02020603050405020304" pitchFamily="18" charset="0"/>
              </a:rPr>
              <a:t>El trabajador tiene derecho (si es posible) a volver a su puesto de trabajo con las mismas condiciones, aunque es normal que la empresa ofrezca un horario distinto o un sueldo mas bajo, en este caso el empleado puede pedir la extinción de la relación laboral por modificación sustancial de las condiciones de trabajo.</a:t>
            </a:r>
          </a:p>
          <a:p>
            <a:pPr marL="0" indent="0">
              <a:lnSpc>
                <a:spcPct val="110000"/>
              </a:lnSpc>
              <a:spcAft>
                <a:spcPts val="800"/>
              </a:spcAft>
              <a:buNone/>
            </a:pPr>
            <a:endParaRPr lang="es-ES" sz="17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0000"/>
              </a:lnSpc>
              <a:spcAft>
                <a:spcPts val="800"/>
              </a:spcAft>
              <a:buNone/>
            </a:pPr>
            <a:endParaRPr lang="es-ES" sz="17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endParaRPr lang="es-ES" sz="1700" dirty="0"/>
          </a:p>
        </p:txBody>
      </p:sp>
    </p:spTree>
    <p:extLst>
      <p:ext uri="{BB962C8B-B14F-4D97-AF65-F5344CB8AC3E}">
        <p14:creationId xmlns:p14="http://schemas.microsoft.com/office/powerpoint/2010/main" val="10927660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7D3AB44-0F5E-4762-96B9-FE2B8319F44B}"/>
              </a:ext>
            </a:extLst>
          </p:cNvPr>
          <p:cNvSpPr>
            <a:spLocks noGrp="1"/>
          </p:cNvSpPr>
          <p:nvPr>
            <p:ph type="title"/>
          </p:nvPr>
        </p:nvSpPr>
        <p:spPr/>
        <p:txBody>
          <a:bodyPr/>
          <a:lstStyle/>
          <a:p>
            <a:r>
              <a:rPr lang="es-ES" dirty="0"/>
              <a:t>Introducción:</a:t>
            </a:r>
          </a:p>
        </p:txBody>
      </p:sp>
      <p:sp>
        <p:nvSpPr>
          <p:cNvPr id="3" name="Marcador de contenido 2">
            <a:extLst>
              <a:ext uri="{FF2B5EF4-FFF2-40B4-BE49-F238E27FC236}">
                <a16:creationId xmlns:a16="http://schemas.microsoft.com/office/drawing/2014/main" id="{998EF8D0-FFA8-4C6B-9500-1B2E45915F13}"/>
              </a:ext>
            </a:extLst>
          </p:cNvPr>
          <p:cNvSpPr>
            <a:spLocks noGrp="1"/>
          </p:cNvSpPr>
          <p:nvPr>
            <p:ph idx="1"/>
          </p:nvPr>
        </p:nvSpPr>
        <p:spPr/>
        <p:txBody>
          <a:bodyPr>
            <a:normAutofit/>
          </a:bodyPr>
          <a:lstStyle/>
          <a:p>
            <a:pPr algn="just"/>
            <a:r>
              <a:rPr lang="es-ES" dirty="0"/>
              <a:t>Se ve reflejado en el Artículo 46 en el Estatuto de los Trabajadores.</a:t>
            </a:r>
          </a:p>
          <a:p>
            <a:pPr algn="just"/>
            <a:r>
              <a:rPr lang="es-ES" dirty="0"/>
              <a:t>Definición: condición de excedente, referida al funcionario publico que no ejerce su cargo, o al trabajador que no ocupa su puesto de trabajo durante un tiempo determinado.</a:t>
            </a:r>
          </a:p>
        </p:txBody>
      </p:sp>
    </p:spTree>
    <p:extLst>
      <p:ext uri="{BB962C8B-B14F-4D97-AF65-F5344CB8AC3E}">
        <p14:creationId xmlns:p14="http://schemas.microsoft.com/office/powerpoint/2010/main" val="1354908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0BF690-106F-4793-8C43-D445BCFB3A2D}"/>
              </a:ext>
            </a:extLst>
          </p:cNvPr>
          <p:cNvSpPr>
            <a:spLocks noGrp="1"/>
          </p:cNvSpPr>
          <p:nvPr>
            <p:ph type="title"/>
          </p:nvPr>
        </p:nvSpPr>
        <p:spPr>
          <a:xfrm>
            <a:off x="1451579" y="804519"/>
            <a:ext cx="9603275" cy="1049235"/>
          </a:xfrm>
        </p:spPr>
        <p:txBody>
          <a:bodyPr>
            <a:normAutofit/>
          </a:bodyPr>
          <a:lstStyle/>
          <a:p>
            <a:r>
              <a:rPr lang="es-ES" dirty="0"/>
              <a:t>Tipos:</a:t>
            </a:r>
          </a:p>
        </p:txBody>
      </p:sp>
      <p:sp>
        <p:nvSpPr>
          <p:cNvPr id="3" name="Marcador de contenido 2">
            <a:extLst>
              <a:ext uri="{FF2B5EF4-FFF2-40B4-BE49-F238E27FC236}">
                <a16:creationId xmlns:a16="http://schemas.microsoft.com/office/drawing/2014/main" id="{6343D080-9852-4295-A9D5-E592A314759B}"/>
              </a:ext>
            </a:extLst>
          </p:cNvPr>
          <p:cNvSpPr>
            <a:spLocks noGrp="1"/>
          </p:cNvSpPr>
          <p:nvPr>
            <p:ph idx="1"/>
          </p:nvPr>
        </p:nvSpPr>
        <p:spPr>
          <a:xfrm>
            <a:off x="1451579" y="2015732"/>
            <a:ext cx="9603275" cy="3450613"/>
          </a:xfrm>
        </p:spPr>
        <p:txBody>
          <a:bodyPr>
            <a:normAutofit/>
          </a:bodyPr>
          <a:lstStyle/>
          <a:p>
            <a:pPr algn="just">
              <a:lnSpc>
                <a:spcPct val="110000"/>
              </a:lnSpc>
            </a:pPr>
            <a:r>
              <a:rPr lang="es-ES" sz="1700" dirty="0">
                <a:latin typeface="+mj-lt"/>
              </a:rPr>
              <a:t>Forzosa</a:t>
            </a:r>
            <a:r>
              <a:rPr lang="es-ES" sz="1700" dirty="0"/>
              <a:t>: </a:t>
            </a:r>
            <a:r>
              <a:rPr lang="es-ES" sz="1700" dirty="0">
                <a:effectLst/>
                <a:ea typeface="Calibri" panose="020F0502020204030204" pitchFamily="34" charset="0"/>
                <a:cs typeface="Times New Roman" panose="02020603050405020304" pitchFamily="18" charset="0"/>
              </a:rPr>
              <a:t>se concede cuando al trabajador se le asigne un cargo publico o un puesto de responsabilidad sindical que suponga la imposibilidad de la prestación del trabajo en más del veinte por ciento de las horas laborables en un periodo de tres meses, podrá la empresa pasar al trabajador afectado a la situación de excedencia regulada en el artículo 46.1.</a:t>
            </a:r>
          </a:p>
          <a:p>
            <a:pPr marL="0" indent="0" algn="just">
              <a:lnSpc>
                <a:spcPct val="110000"/>
              </a:lnSpc>
              <a:buNone/>
            </a:pPr>
            <a:endParaRPr lang="es-ES" sz="1700" dirty="0"/>
          </a:p>
          <a:p>
            <a:pPr algn="just">
              <a:lnSpc>
                <a:spcPct val="110000"/>
              </a:lnSpc>
            </a:pPr>
            <a:r>
              <a:rPr lang="es-ES" sz="1700" dirty="0"/>
              <a:t>Voluntaria: es posible su solicitud por parte de cualquier trabajador reuniendo unos requisitos previos, hay diferentes tipos, de las que destacan:</a:t>
            </a:r>
          </a:p>
          <a:p>
            <a:pPr lvl="1" algn="just">
              <a:lnSpc>
                <a:spcPct val="110000"/>
              </a:lnSpc>
            </a:pPr>
            <a:r>
              <a:rPr lang="es-ES" sz="1700" dirty="0">
                <a:latin typeface="+mj-lt"/>
              </a:rPr>
              <a:t>Para el cuidado de hijos</a:t>
            </a:r>
          </a:p>
          <a:p>
            <a:pPr lvl="1" algn="just">
              <a:lnSpc>
                <a:spcPct val="110000"/>
              </a:lnSpc>
            </a:pPr>
            <a:r>
              <a:rPr lang="es-ES" sz="1700" dirty="0">
                <a:latin typeface="+mj-lt"/>
              </a:rPr>
              <a:t>Para el cuidado de un familiar</a:t>
            </a:r>
          </a:p>
        </p:txBody>
      </p:sp>
    </p:spTree>
    <p:extLst>
      <p:ext uri="{BB962C8B-B14F-4D97-AF65-F5344CB8AC3E}">
        <p14:creationId xmlns:p14="http://schemas.microsoft.com/office/powerpoint/2010/main" val="21521448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F8DFEB-F62E-43C7-9B89-460963AD24D6}"/>
              </a:ext>
            </a:extLst>
          </p:cNvPr>
          <p:cNvSpPr>
            <a:spLocks noGrp="1"/>
          </p:cNvSpPr>
          <p:nvPr>
            <p:ph type="title"/>
          </p:nvPr>
        </p:nvSpPr>
        <p:spPr>
          <a:xfrm>
            <a:off x="1451579" y="804519"/>
            <a:ext cx="9603275" cy="1049235"/>
          </a:xfrm>
        </p:spPr>
        <p:txBody>
          <a:bodyPr>
            <a:normAutofit/>
          </a:bodyPr>
          <a:lstStyle/>
          <a:p>
            <a:r>
              <a:rPr lang="es-ES" dirty="0"/>
              <a:t>Requisitos:</a:t>
            </a:r>
          </a:p>
        </p:txBody>
      </p:sp>
      <p:sp>
        <p:nvSpPr>
          <p:cNvPr id="3" name="Marcador de contenido 2">
            <a:extLst>
              <a:ext uri="{FF2B5EF4-FFF2-40B4-BE49-F238E27FC236}">
                <a16:creationId xmlns:a16="http://schemas.microsoft.com/office/drawing/2014/main" id="{785981CF-3B85-4C13-8D36-F2E5574E7099}"/>
              </a:ext>
            </a:extLst>
          </p:cNvPr>
          <p:cNvSpPr>
            <a:spLocks noGrp="1"/>
          </p:cNvSpPr>
          <p:nvPr>
            <p:ph idx="1"/>
          </p:nvPr>
        </p:nvSpPr>
        <p:spPr>
          <a:xfrm>
            <a:off x="1451579" y="2015732"/>
            <a:ext cx="9603275" cy="3450613"/>
          </a:xfrm>
        </p:spPr>
        <p:txBody>
          <a:bodyPr>
            <a:normAutofit/>
          </a:bodyPr>
          <a:lstStyle/>
          <a:p>
            <a:pPr algn="just">
              <a:lnSpc>
                <a:spcPct val="110000"/>
              </a:lnSpc>
            </a:pPr>
            <a:r>
              <a:rPr lang="es-ES" sz="1900" dirty="0">
                <a:latin typeface="+mj-lt"/>
              </a:rPr>
              <a:t>Forzosa</a:t>
            </a:r>
            <a:r>
              <a:rPr lang="es-ES" sz="1900" dirty="0"/>
              <a:t>: </a:t>
            </a:r>
            <a:r>
              <a:rPr lang="es-ES" sz="1700" dirty="0">
                <a:effectLst/>
                <a:ea typeface="Calibri" panose="020F0502020204030204" pitchFamily="34" charset="0"/>
                <a:cs typeface="Times New Roman" panose="02020603050405020304" pitchFamily="18" charset="0"/>
              </a:rPr>
              <a:t>la imposibilidad de la prestación del trabajo debido en más del veinte por ciento de las horas laborables en un periodo de tres meses. Asimismo podrán solicitar su paso a la situación de excedencia en la empresa los trabajadores que ejerzan funciones sindicales de ámbito provincial o superior mientras dure el ejercicio de su cargo representativo.</a:t>
            </a:r>
          </a:p>
          <a:p>
            <a:pPr marL="0" indent="0" algn="just">
              <a:lnSpc>
                <a:spcPct val="110000"/>
              </a:lnSpc>
              <a:buNone/>
            </a:pPr>
            <a:endParaRPr lang="es-ES" sz="1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0000"/>
              </a:lnSpc>
            </a:pPr>
            <a:r>
              <a:rPr lang="es-ES" sz="1900" dirty="0">
                <a:effectLst/>
                <a:latin typeface="+mj-lt"/>
                <a:ea typeface="Calibri" panose="020F0502020204030204" pitchFamily="34" charset="0"/>
                <a:cs typeface="Times New Roman" panose="02020603050405020304" pitchFamily="18" charset="0"/>
              </a:rPr>
              <a:t>Voluntario</a:t>
            </a:r>
            <a:r>
              <a:rPr lang="es-ES" sz="1900" dirty="0">
                <a:effectLst/>
                <a:latin typeface="Calibri" panose="020F0502020204030204" pitchFamily="34" charset="0"/>
                <a:ea typeface="Calibri" panose="020F0502020204030204" pitchFamily="34" charset="0"/>
                <a:cs typeface="Times New Roman" panose="02020603050405020304" pitchFamily="18" charset="0"/>
              </a:rPr>
              <a:t>: </a:t>
            </a:r>
            <a:r>
              <a:rPr lang="es-ES" sz="1700" dirty="0">
                <a:effectLst/>
                <a:ea typeface="Calibri" panose="020F0502020204030204" pitchFamily="34" charset="0"/>
                <a:cs typeface="Times New Roman" panose="02020603050405020304" pitchFamily="18" charset="0"/>
              </a:rPr>
              <a:t>trabajadores con al menos una antigüedad en la empresa de un año tiene derecho a que se le reconozca la posibilidad de situarse en excedencia voluntaria por un plazo no menor a cuatro meses y no mayor a cinco años. Y no haber disfrutado ya de una excedencia previa en un plazo inferior a 4 años.</a:t>
            </a:r>
          </a:p>
          <a:p>
            <a:pPr>
              <a:lnSpc>
                <a:spcPct val="110000"/>
              </a:lnSpc>
            </a:pPr>
            <a:endParaRPr lang="es-ES" sz="1900" dirty="0"/>
          </a:p>
        </p:txBody>
      </p:sp>
    </p:spTree>
    <p:extLst>
      <p:ext uri="{BB962C8B-B14F-4D97-AF65-F5344CB8AC3E}">
        <p14:creationId xmlns:p14="http://schemas.microsoft.com/office/powerpoint/2010/main" val="10070058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81F647-8AE9-43FC-8202-35A4C45B1141}"/>
              </a:ext>
            </a:extLst>
          </p:cNvPr>
          <p:cNvSpPr>
            <a:spLocks noGrp="1"/>
          </p:cNvSpPr>
          <p:nvPr>
            <p:ph type="title"/>
          </p:nvPr>
        </p:nvSpPr>
        <p:spPr>
          <a:xfrm>
            <a:off x="1451579" y="1047116"/>
            <a:ext cx="9603275" cy="697710"/>
          </a:xfrm>
        </p:spPr>
        <p:txBody>
          <a:bodyPr>
            <a:normAutofit/>
          </a:bodyPr>
          <a:lstStyle/>
          <a:p>
            <a:r>
              <a:rPr lang="es-ES" dirty="0"/>
              <a:t>Derechos y Obligaciones:</a:t>
            </a:r>
          </a:p>
        </p:txBody>
      </p:sp>
      <p:sp>
        <p:nvSpPr>
          <p:cNvPr id="3" name="Marcador de contenido 2">
            <a:extLst>
              <a:ext uri="{FF2B5EF4-FFF2-40B4-BE49-F238E27FC236}">
                <a16:creationId xmlns:a16="http://schemas.microsoft.com/office/drawing/2014/main" id="{7C265ED7-87ED-4F6A-9CC7-4D47C63B4217}"/>
              </a:ext>
            </a:extLst>
          </p:cNvPr>
          <p:cNvSpPr>
            <a:spLocks noGrp="1"/>
          </p:cNvSpPr>
          <p:nvPr>
            <p:ph idx="1"/>
          </p:nvPr>
        </p:nvSpPr>
        <p:spPr>
          <a:xfrm>
            <a:off x="1451579" y="2015732"/>
            <a:ext cx="9603275" cy="3909207"/>
          </a:xfrm>
        </p:spPr>
        <p:txBody>
          <a:bodyPr>
            <a:normAutofit fontScale="92500"/>
          </a:bodyPr>
          <a:lstStyle/>
          <a:p>
            <a:pPr algn="just">
              <a:lnSpc>
                <a:spcPct val="110000"/>
              </a:lnSpc>
            </a:pPr>
            <a:r>
              <a:rPr lang="es-ES" sz="1700" dirty="0">
                <a:latin typeface="+mj-lt"/>
              </a:rPr>
              <a:t>Forzosa</a:t>
            </a:r>
            <a:r>
              <a:rPr lang="es-ES" sz="1100" dirty="0">
                <a:latin typeface="+mj-lt"/>
              </a:rPr>
              <a:t>:</a:t>
            </a:r>
            <a:r>
              <a:rPr lang="es-ES" sz="1100" dirty="0"/>
              <a:t> </a:t>
            </a:r>
            <a:r>
              <a:rPr lang="es-ES" sz="1500" dirty="0">
                <a:effectLst/>
                <a:ea typeface="Calibri" panose="020F0502020204030204" pitchFamily="34" charset="0"/>
                <a:cs typeface="Times New Roman" panose="02020603050405020304" pitchFamily="18" charset="0"/>
              </a:rPr>
              <a:t>derecho a la conservación del puesto y al cómputo de la antigüedad de su vigencia. El reingreso deberá ser solicitado dentro del mes siguiente al cese en el cargo público. Durante el primer año tendrá derecho a la reserva de su puesto de trabajo. Transcurrido dicho plazo, la reserva quedará referida a un puesto de trabajo del mismo grupo profesional o categoría equivalente</a:t>
            </a:r>
          </a:p>
          <a:p>
            <a:pPr algn="just">
              <a:lnSpc>
                <a:spcPct val="110000"/>
              </a:lnSpc>
              <a:spcAft>
                <a:spcPts val="800"/>
              </a:spcAft>
            </a:pPr>
            <a:r>
              <a:rPr lang="es-ES" sz="1700" dirty="0">
                <a:ea typeface="Calibri" panose="020F0502020204030204" pitchFamily="34" charset="0"/>
                <a:cs typeface="Times New Roman" panose="02020603050405020304" pitchFamily="18" charset="0"/>
              </a:rPr>
              <a:t>Voluntaria</a:t>
            </a:r>
            <a:r>
              <a:rPr lang="es-ES" sz="1600" dirty="0">
                <a:ea typeface="Calibri" panose="020F0502020204030204" pitchFamily="34" charset="0"/>
                <a:cs typeface="Times New Roman" panose="02020603050405020304" pitchFamily="18" charset="0"/>
              </a:rPr>
              <a:t>: </a:t>
            </a:r>
            <a:r>
              <a:rPr lang="es-ES" sz="1500" dirty="0">
                <a:effectLst/>
                <a:ea typeface="Calibri" panose="020F0502020204030204" pitchFamily="34" charset="0"/>
                <a:cs typeface="Times New Roman" panose="02020603050405020304" pitchFamily="18" charset="0"/>
              </a:rPr>
              <a:t>El periodo en que el trabajador permanezca en situación de excedencia conforme a lo establecido en este artículo será computable a efectos de antigüedad y el trabajador tendrá derecho a la asistencia a cursos de formación profesional, a cuya participación deberá ser convocado por el empresario, especialmente con ocasión de su reincorporación. </a:t>
            </a:r>
          </a:p>
          <a:p>
            <a:pPr algn="just">
              <a:lnSpc>
                <a:spcPct val="110000"/>
              </a:lnSpc>
              <a:spcAft>
                <a:spcPts val="800"/>
              </a:spcAft>
            </a:pPr>
            <a:r>
              <a:rPr lang="es-ES" sz="1500" dirty="0">
                <a:effectLst/>
                <a:ea typeface="Calibri" panose="020F0502020204030204" pitchFamily="34" charset="0"/>
                <a:cs typeface="Times New Roman" panose="02020603050405020304" pitchFamily="18" charset="0"/>
              </a:rPr>
              <a:t>El trabajador en excedencia voluntaria conserva solo un derecho preferente al reingreso en las vacantes de igual o similar categoría a la suya que hubiera o se produjeran en la empresa. La situación de excedencia podrá extenderse a otros supuestos colectivamente acordados, con el régimen y los efectos que allí se prevean. Si la empresa no tiene plazas vacantes, debe informar al trabajador. </a:t>
            </a:r>
          </a:p>
          <a:p>
            <a:pPr algn="just">
              <a:lnSpc>
                <a:spcPct val="110000"/>
              </a:lnSpc>
              <a:spcAft>
                <a:spcPts val="800"/>
              </a:spcAft>
            </a:pPr>
            <a:r>
              <a:rPr lang="es-ES" sz="1500" dirty="0">
                <a:effectLst/>
                <a:ea typeface="Calibri" panose="020F0502020204030204" pitchFamily="34" charset="0"/>
                <a:cs typeface="Times New Roman" panose="02020603050405020304" pitchFamily="18" charset="0"/>
              </a:rPr>
              <a:t>En cualquier caso, la empresa siempre debe responder a una solicitud de reingreso (aunque sea positiva o negativa), ya que de lo contrario, podría considerarse como un despido improcedente y el trabajador tendría derecho a una indemnización. </a:t>
            </a:r>
          </a:p>
          <a:p>
            <a:pPr>
              <a:lnSpc>
                <a:spcPct val="110000"/>
              </a:lnSpc>
              <a:spcAft>
                <a:spcPts val="800"/>
              </a:spcAft>
            </a:pP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70919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16B503-5971-438C-8519-4F6DE8545D68}"/>
              </a:ext>
            </a:extLst>
          </p:cNvPr>
          <p:cNvSpPr>
            <a:spLocks noGrp="1"/>
          </p:cNvSpPr>
          <p:nvPr>
            <p:ph type="title"/>
          </p:nvPr>
        </p:nvSpPr>
        <p:spPr>
          <a:xfrm>
            <a:off x="1451579" y="804520"/>
            <a:ext cx="9603275" cy="587136"/>
          </a:xfrm>
        </p:spPr>
        <p:txBody>
          <a:bodyPr>
            <a:normAutofit/>
          </a:bodyPr>
          <a:lstStyle/>
          <a:p>
            <a:r>
              <a:rPr lang="es-ES" dirty="0"/>
              <a:t>Duración:</a:t>
            </a:r>
          </a:p>
        </p:txBody>
      </p:sp>
      <p:sp>
        <p:nvSpPr>
          <p:cNvPr id="3" name="Marcador de contenido 2">
            <a:extLst>
              <a:ext uri="{FF2B5EF4-FFF2-40B4-BE49-F238E27FC236}">
                <a16:creationId xmlns:a16="http://schemas.microsoft.com/office/drawing/2014/main" id="{D4F6D213-1D47-4A39-B2FF-BF6FDBD577E3}"/>
              </a:ext>
            </a:extLst>
          </p:cNvPr>
          <p:cNvSpPr>
            <a:spLocks noGrp="1"/>
          </p:cNvSpPr>
          <p:nvPr>
            <p:ph idx="1"/>
          </p:nvPr>
        </p:nvSpPr>
        <p:spPr>
          <a:xfrm>
            <a:off x="1451579" y="2015732"/>
            <a:ext cx="9603275" cy="3967818"/>
          </a:xfrm>
        </p:spPr>
        <p:txBody>
          <a:bodyPr>
            <a:normAutofit fontScale="85000" lnSpcReduction="20000"/>
          </a:bodyPr>
          <a:lstStyle/>
          <a:p>
            <a:pPr>
              <a:lnSpc>
                <a:spcPct val="110000"/>
              </a:lnSpc>
            </a:pPr>
            <a:endParaRPr lang="es-ES" sz="800" dirty="0"/>
          </a:p>
          <a:p>
            <a:pPr algn="just">
              <a:lnSpc>
                <a:spcPct val="110000"/>
              </a:lnSpc>
            </a:pPr>
            <a:r>
              <a:rPr lang="es-ES" sz="1700" dirty="0">
                <a:effectLst/>
                <a:ea typeface="Calibri" panose="020F0502020204030204" pitchFamily="34" charset="0"/>
                <a:cs typeface="Times New Roman" panose="02020603050405020304" pitchFamily="18" charset="0"/>
              </a:rPr>
              <a:t>La duración de la excedencia podrá disfrutarse de forma fraccionada y constituye un derecho individual de los trabajadores, hombres o mujeres. No obstante, si dos o más trabajadores de la misma empresa generasen este derecho por el mismo sujeto causante, el empresario podrá limitar su ejercicio simultáneo por razones justificadas de funcionamiento de la empresa.</a:t>
            </a:r>
          </a:p>
          <a:p>
            <a:pPr algn="just">
              <a:lnSpc>
                <a:spcPct val="110000"/>
              </a:lnSpc>
            </a:pPr>
            <a:r>
              <a:rPr lang="es-ES" sz="1700" dirty="0">
                <a:effectLst/>
                <a:ea typeface="Calibri" panose="020F0502020204030204" pitchFamily="34" charset="0"/>
                <a:cs typeface="Times New Roman" panose="02020603050405020304" pitchFamily="18" charset="0"/>
              </a:rPr>
              <a:t>Cuando un nuevo sujeto causante diera derecho a un nuevo periodo de excedencia, el inicio de la misma dará fin al que, en su caso, se viniera disfrutando.</a:t>
            </a:r>
            <a:endParaRPr lang="es-ES" sz="1700" dirty="0"/>
          </a:p>
          <a:p>
            <a:pPr algn="just">
              <a:lnSpc>
                <a:spcPct val="110000"/>
              </a:lnSpc>
            </a:pPr>
            <a:r>
              <a:rPr lang="es-ES" sz="1900" dirty="0">
                <a:latin typeface="+mj-lt"/>
              </a:rPr>
              <a:t>De cuidado de hijos</a:t>
            </a:r>
            <a:r>
              <a:rPr lang="es-ES" sz="1700" dirty="0"/>
              <a:t>:</a:t>
            </a:r>
            <a:r>
              <a:rPr lang="es-ES" sz="1700" dirty="0">
                <a:effectLst/>
                <a:ea typeface="Calibri" panose="020F0502020204030204" pitchFamily="34" charset="0"/>
                <a:cs typeface="Times New Roman" panose="02020603050405020304" pitchFamily="18" charset="0"/>
              </a:rPr>
              <a:t> los trabajadores tendrán derecho a un periodo de excedencia de duración no superior a tres años para atender al cuidado de cada hijo, tanto cuando lo sea por naturaleza, como por adopción, o en los supuestos de guarda con fines de adopción o acogimiento permanente, a contar desde la fecha de nacimiento o, en su caso, de la resolución judicial o administrativa, , cuando el trabajador forme parte de una familia que tenga reconocida oficialmente la condición de familia numerosa, la reserva de su puesto de trabajo se extenderá hasta un máximo de quince meses</a:t>
            </a:r>
          </a:p>
          <a:p>
            <a:pPr marL="0" indent="0" algn="just">
              <a:lnSpc>
                <a:spcPct val="110000"/>
              </a:lnSpc>
              <a:buNone/>
            </a:pPr>
            <a:endParaRPr lang="es-ES" sz="1700" dirty="0">
              <a:effectLst/>
              <a:ea typeface="Calibri" panose="020F0502020204030204" pitchFamily="34" charset="0"/>
              <a:cs typeface="Times New Roman" panose="02020603050405020304" pitchFamily="18" charset="0"/>
            </a:endParaRPr>
          </a:p>
          <a:p>
            <a:pPr algn="just">
              <a:lnSpc>
                <a:spcPct val="110000"/>
              </a:lnSpc>
            </a:pPr>
            <a:r>
              <a:rPr lang="es-ES" sz="1900" dirty="0">
                <a:latin typeface="+mj-lt"/>
                <a:cs typeface="Times New Roman" panose="02020603050405020304" pitchFamily="18" charset="0"/>
              </a:rPr>
              <a:t>De cuidado de familiares</a:t>
            </a:r>
            <a:r>
              <a:rPr lang="es-ES" sz="1700" dirty="0">
                <a:cs typeface="Times New Roman" panose="02020603050405020304" pitchFamily="18" charset="0"/>
              </a:rPr>
              <a:t>: </a:t>
            </a:r>
            <a:r>
              <a:rPr lang="es-ES" sz="1700" dirty="0">
                <a:effectLst/>
                <a:ea typeface="Calibri" panose="020F0502020204030204" pitchFamily="34" charset="0"/>
                <a:cs typeface="Times New Roman" panose="02020603050405020304" pitchFamily="18" charset="0"/>
              </a:rPr>
              <a:t>También tendrán derecho a un periodo de excedencia, de duración no superior a dos años, salvo que se establezca una duración mayor por negociación colectiva, los trabajadores para atender al cuidado de un familiar hasta el segundo grado de consanguinidad o afinidad, que por razones de edad, accidente, enfermedad o discapacidad no pueda valerse por sí mismo, y no desempeñe actividad retribuida.</a:t>
            </a:r>
          </a:p>
          <a:p>
            <a:pPr>
              <a:lnSpc>
                <a:spcPct val="110000"/>
              </a:lnSpc>
            </a:pPr>
            <a:endParaRPr lang="es-ES" sz="800" dirty="0"/>
          </a:p>
        </p:txBody>
      </p:sp>
    </p:spTree>
    <p:extLst>
      <p:ext uri="{BB962C8B-B14F-4D97-AF65-F5344CB8AC3E}">
        <p14:creationId xmlns:p14="http://schemas.microsoft.com/office/powerpoint/2010/main" val="18907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B730B3-9295-4E3D-8E5B-CE05863DE5BC}"/>
              </a:ext>
            </a:extLst>
          </p:cNvPr>
          <p:cNvSpPr>
            <a:spLocks noGrp="1"/>
          </p:cNvSpPr>
          <p:nvPr>
            <p:ph type="title"/>
          </p:nvPr>
        </p:nvSpPr>
        <p:spPr>
          <a:xfrm>
            <a:off x="1451579" y="804519"/>
            <a:ext cx="9603275" cy="1049235"/>
          </a:xfrm>
        </p:spPr>
        <p:txBody>
          <a:bodyPr>
            <a:normAutofit/>
          </a:bodyPr>
          <a:lstStyle/>
          <a:p>
            <a:r>
              <a:rPr lang="es-ES" dirty="0"/>
              <a:t>¿Cuándo se considera despido nulo?</a:t>
            </a:r>
          </a:p>
        </p:txBody>
      </p:sp>
      <p:sp>
        <p:nvSpPr>
          <p:cNvPr id="3" name="Marcador de contenido 2">
            <a:extLst>
              <a:ext uri="{FF2B5EF4-FFF2-40B4-BE49-F238E27FC236}">
                <a16:creationId xmlns:a16="http://schemas.microsoft.com/office/drawing/2014/main" id="{130A7A61-C33C-4607-A23A-B1D4C998F9EB}"/>
              </a:ext>
            </a:extLst>
          </p:cNvPr>
          <p:cNvSpPr>
            <a:spLocks noGrp="1"/>
          </p:cNvSpPr>
          <p:nvPr>
            <p:ph idx="1"/>
          </p:nvPr>
        </p:nvSpPr>
        <p:spPr>
          <a:xfrm>
            <a:off x="1451579" y="2015732"/>
            <a:ext cx="9603275" cy="3450613"/>
          </a:xfrm>
        </p:spPr>
        <p:txBody>
          <a:bodyPr>
            <a:normAutofit/>
          </a:bodyPr>
          <a:lstStyle/>
          <a:p>
            <a:pPr marL="449580" algn="just">
              <a:lnSpc>
                <a:spcPct val="110000"/>
              </a:lnSpc>
              <a:spcAft>
                <a:spcPts val="800"/>
              </a:spcAft>
            </a:pPr>
            <a:r>
              <a:rPr lang="es-ES" sz="1700" dirty="0">
                <a:effectLst/>
                <a:ea typeface="Calibri" panose="020F0502020204030204" pitchFamily="34" charset="0"/>
                <a:cs typeface="Times New Roman" panose="02020603050405020304" pitchFamily="18" charset="0"/>
              </a:rPr>
              <a:t>La de las trabajadoras embarazadas, desde la fecha de inicio del embarazo hasta el comienzo del periodo de suspensión o la de los trabajadores que hayan solicitado uno de los permisos a los que se refieren los artículos 37.4, 5 y 6, o estén disfrutando de ellos, o hayan solicitado o estén disfrutando la excedencia prevista en el artículo 46.3; y la de las trabajadoras víctimas de violencia de género por el ejercicio de los derechos de reducción o reordenación de su tiempo de trabajo, de movilidad geográfica, de cambio de centro de trabajo o de suspensión de la relación laboral en los términos y condiciones reconocidos en esta ley.</a:t>
            </a:r>
          </a:p>
          <a:p>
            <a:pPr marL="449580" algn="just">
              <a:lnSpc>
                <a:spcPct val="110000"/>
              </a:lnSpc>
              <a:spcAft>
                <a:spcPts val="800"/>
              </a:spcAft>
            </a:pPr>
            <a:r>
              <a:rPr lang="es-ES" sz="1700" dirty="0">
                <a:effectLst/>
                <a:ea typeface="Calibri" panose="020F0502020204030204" pitchFamily="34" charset="0"/>
                <a:cs typeface="Times New Roman" panose="02020603050405020304" pitchFamily="18" charset="0"/>
              </a:rPr>
              <a:t>Lo establecido en las letras anteriores será de aplicación, salvo que, en esos casos, se declare la procedencia de la decisión extintiva por motivos no relacionados con el embarazo o con el ejercicio del derecho a los permisos y excedencia señalados.</a:t>
            </a:r>
          </a:p>
        </p:txBody>
      </p:sp>
    </p:spTree>
    <p:extLst>
      <p:ext uri="{BB962C8B-B14F-4D97-AF65-F5344CB8AC3E}">
        <p14:creationId xmlns:p14="http://schemas.microsoft.com/office/powerpoint/2010/main" val="2147012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7B3EEA-4CA5-4C63-BC92-30060717E765}"/>
              </a:ext>
            </a:extLst>
          </p:cNvPr>
          <p:cNvSpPr>
            <a:spLocks noGrp="1"/>
          </p:cNvSpPr>
          <p:nvPr>
            <p:ph type="title"/>
          </p:nvPr>
        </p:nvSpPr>
        <p:spPr>
          <a:xfrm>
            <a:off x="1451579" y="804519"/>
            <a:ext cx="9603275" cy="1049235"/>
          </a:xfrm>
        </p:spPr>
        <p:txBody>
          <a:bodyPr>
            <a:normAutofit/>
          </a:bodyPr>
          <a:lstStyle/>
          <a:p>
            <a:r>
              <a:rPr lang="es-ES" dirty="0"/>
              <a:t>¿Se puede ampliar o reducir la duración?</a:t>
            </a:r>
          </a:p>
        </p:txBody>
      </p:sp>
      <p:sp>
        <p:nvSpPr>
          <p:cNvPr id="3" name="Marcador de contenido 2">
            <a:extLst>
              <a:ext uri="{FF2B5EF4-FFF2-40B4-BE49-F238E27FC236}">
                <a16:creationId xmlns:a16="http://schemas.microsoft.com/office/drawing/2014/main" id="{5CB128D3-28B8-4FC4-B79D-7511866E1ECA}"/>
              </a:ext>
            </a:extLst>
          </p:cNvPr>
          <p:cNvSpPr>
            <a:spLocks noGrp="1"/>
          </p:cNvSpPr>
          <p:nvPr>
            <p:ph idx="1"/>
          </p:nvPr>
        </p:nvSpPr>
        <p:spPr>
          <a:xfrm>
            <a:off x="1451579" y="2015732"/>
            <a:ext cx="9603275" cy="3683732"/>
          </a:xfrm>
        </p:spPr>
        <p:txBody>
          <a:bodyPr>
            <a:normAutofit/>
          </a:bodyPr>
          <a:lstStyle/>
          <a:p>
            <a:pPr marL="449580" algn="just">
              <a:lnSpc>
                <a:spcPct val="110000"/>
              </a:lnSpc>
              <a:spcAft>
                <a:spcPts val="800"/>
              </a:spcAft>
            </a:pPr>
            <a:r>
              <a:rPr lang="es-ES" sz="1300" dirty="0">
                <a:effectLst/>
                <a:ea typeface="Calibri" panose="020F0502020204030204" pitchFamily="34" charset="0"/>
                <a:cs typeface="Times New Roman" panose="02020603050405020304" pitchFamily="18" charset="0"/>
              </a:rPr>
              <a:t>Cuando un nuevo sujeto causante diera derecho a un nuevo periodo de excedencia, el inicio de la misma dará fin al que, en su caso, se viniera disfrutando.</a:t>
            </a:r>
          </a:p>
          <a:p>
            <a:pPr marL="449580" algn="just">
              <a:lnSpc>
                <a:spcPct val="110000"/>
              </a:lnSpc>
              <a:spcAft>
                <a:spcPts val="800"/>
              </a:spcAft>
            </a:pPr>
            <a:r>
              <a:rPr lang="es-ES" sz="1300" dirty="0">
                <a:effectLst/>
                <a:ea typeface="Calibri" panose="020F0502020204030204" pitchFamily="34" charset="0"/>
                <a:cs typeface="Calibri" panose="020F0502020204030204" pitchFamily="34" charset="0"/>
              </a:rPr>
              <a:t>Las excedencias voluntarias no se pueden prorrogar, puesto que supondría reconocer al trabajador el derecho a una nueva excedencia que no podrá solicitar hasta pasados cuatro años desde el final de la anterior excedencia.</a:t>
            </a:r>
            <a:endParaRPr lang="es-ES" sz="1300" dirty="0">
              <a:effectLst/>
              <a:ea typeface="Calibri" panose="020F0502020204030204" pitchFamily="34" charset="0"/>
              <a:cs typeface="Times New Roman" panose="02020603050405020304" pitchFamily="18" charset="0"/>
            </a:endParaRPr>
          </a:p>
          <a:p>
            <a:pPr marL="449580" algn="just">
              <a:lnSpc>
                <a:spcPct val="110000"/>
              </a:lnSpc>
            </a:pPr>
            <a:r>
              <a:rPr lang="es-ES" sz="1300" dirty="0">
                <a:effectLst/>
                <a:ea typeface="Times New Roman" panose="02020603050405020304" pitchFamily="18" charset="0"/>
              </a:rPr>
              <a:t>No obstante, la </a:t>
            </a:r>
            <a:r>
              <a:rPr lang="es-ES" sz="1300" b="0" dirty="0">
                <a:effectLst/>
                <a:ea typeface="Times New Roman" panose="02020603050405020304" pitchFamily="18" charset="0"/>
              </a:rPr>
              <a:t>potestad</a:t>
            </a:r>
            <a:r>
              <a:rPr lang="es-ES" sz="1300" dirty="0">
                <a:effectLst/>
                <a:ea typeface="Times New Roman" panose="02020603050405020304" pitchFamily="18" charset="0"/>
              </a:rPr>
              <a:t> de concederla siempre será de la empresa, previa solicitud del trabajador. Además, en la práctica es habitual que las empresas concedan </a:t>
            </a:r>
            <a:r>
              <a:rPr lang="es-ES" sz="1300" b="0" dirty="0">
                <a:effectLst/>
                <a:ea typeface="Times New Roman" panose="02020603050405020304" pitchFamily="18" charset="0"/>
              </a:rPr>
              <a:t>más de una prórroga</a:t>
            </a:r>
            <a:r>
              <a:rPr lang="es-ES" sz="1300" dirty="0">
                <a:effectLst/>
                <a:ea typeface="Times New Roman" panose="02020603050405020304" pitchFamily="18" charset="0"/>
              </a:rPr>
              <a:t> de la excedencia a los trabajadores que la soliciten.</a:t>
            </a:r>
          </a:p>
          <a:p>
            <a:pPr marL="449580" algn="just">
              <a:lnSpc>
                <a:spcPct val="110000"/>
              </a:lnSpc>
            </a:pPr>
            <a:r>
              <a:rPr lang="es-ES" sz="1300" dirty="0">
                <a:effectLst/>
                <a:ea typeface="Times New Roman" panose="02020603050405020304" pitchFamily="18" charset="0"/>
              </a:rPr>
              <a:t>A pesar del desarrollo que se ha realizado del artículo 46 en cuanto a la excedencia (tipos, especialidades y notas), </a:t>
            </a:r>
            <a:r>
              <a:rPr lang="es-ES" sz="1300" b="0" dirty="0">
                <a:effectLst/>
                <a:ea typeface="Times New Roman" panose="02020603050405020304" pitchFamily="18" charset="0"/>
              </a:rPr>
              <a:t>no se regula en la ley la posibilidad de dicha prórroga</a:t>
            </a:r>
            <a:r>
              <a:rPr lang="es-ES" sz="1300" dirty="0">
                <a:effectLst/>
                <a:ea typeface="Times New Roman" panose="02020603050405020304" pitchFamily="18" charset="0"/>
              </a:rPr>
              <a:t>. Con toda probabilidad, la prórroga podrá venir regulada en los convenios colectivos como </a:t>
            </a:r>
            <a:r>
              <a:rPr lang="es-ES" sz="1300" b="0" dirty="0">
                <a:effectLst/>
                <a:ea typeface="Times New Roman" panose="02020603050405020304" pitchFamily="18" charset="0"/>
              </a:rPr>
              <a:t>mejora de la excedencia</a:t>
            </a:r>
            <a:r>
              <a:rPr lang="es-ES" sz="1300" dirty="0">
                <a:effectLst/>
                <a:ea typeface="Times New Roman" panose="02020603050405020304" pitchFamily="18" charset="0"/>
              </a:rPr>
              <a:t>. Ahora bien, los </a:t>
            </a:r>
            <a:r>
              <a:rPr lang="es-ES" sz="1300" b="0" dirty="0">
                <a:effectLst/>
                <a:ea typeface="Times New Roman" panose="02020603050405020304" pitchFamily="18" charset="0"/>
              </a:rPr>
              <a:t>tribunales</a:t>
            </a:r>
            <a:r>
              <a:rPr lang="es-ES" sz="1300" dirty="0">
                <a:effectLst/>
                <a:ea typeface="Times New Roman" panose="02020603050405020304" pitchFamily="18" charset="0"/>
              </a:rPr>
              <a:t> sí que se han pronunciado al respecto como se comprobará más adelante. aunque en sentido negativo.</a:t>
            </a:r>
          </a:p>
          <a:p>
            <a:pPr marL="449580" algn="just">
              <a:lnSpc>
                <a:spcPct val="110000"/>
              </a:lnSpc>
            </a:pPr>
            <a:r>
              <a:rPr lang="es-ES" sz="1300" dirty="0">
                <a:effectLst/>
                <a:ea typeface="Times New Roman" panose="02020603050405020304" pitchFamily="18" charset="0"/>
              </a:rPr>
              <a:t> Al ser un período de tiempo que lo elige el trabajador, no se le concede a este la posibilidad de </a:t>
            </a:r>
            <a:r>
              <a:rPr lang="es-ES" sz="1300" b="0" dirty="0">
                <a:effectLst/>
                <a:ea typeface="Times New Roman" panose="02020603050405020304" pitchFamily="18" charset="0"/>
              </a:rPr>
              <a:t>alterar el tiempo</a:t>
            </a:r>
            <a:r>
              <a:rPr lang="es-ES" sz="1300" dirty="0">
                <a:effectLst/>
                <a:ea typeface="Times New Roman" panose="02020603050405020304" pitchFamily="18" charset="0"/>
              </a:rPr>
              <a:t> de esta cuando se aproxima el fin. En resumen, se le concede al trabajador un derecho a suspender su contrato de trabajo por razones personales o familiares. En cambio, si se le concediera la posibilidad de alterarla, se verían afectados los </a:t>
            </a:r>
            <a:r>
              <a:rPr lang="es-ES" sz="1300" b="0" dirty="0">
                <a:effectLst/>
                <a:ea typeface="Times New Roman" panose="02020603050405020304" pitchFamily="18" charset="0"/>
              </a:rPr>
              <a:t>intereses empresariales.</a:t>
            </a:r>
            <a:endParaRPr lang="es-ES" sz="1300" dirty="0">
              <a:effectLst/>
              <a:ea typeface="Times New Roman" panose="02020603050405020304" pitchFamily="18" charset="0"/>
            </a:endParaRPr>
          </a:p>
          <a:p>
            <a:pPr>
              <a:lnSpc>
                <a:spcPct val="110000"/>
              </a:lnSpc>
            </a:pPr>
            <a:endParaRPr lang="es-ES" sz="1000" dirty="0"/>
          </a:p>
        </p:txBody>
      </p:sp>
    </p:spTree>
    <p:extLst>
      <p:ext uri="{BB962C8B-B14F-4D97-AF65-F5344CB8AC3E}">
        <p14:creationId xmlns:p14="http://schemas.microsoft.com/office/powerpoint/2010/main" val="8753839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1" dur="500"/>
                                        <p:tgtEl>
                                          <p:spTgt spid="3">
                                            <p:txEl>
                                              <p:pRg st="3" end="3"/>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0B8A7-06E0-4FDA-8F32-9EB979DD4EEB}"/>
              </a:ext>
            </a:extLst>
          </p:cNvPr>
          <p:cNvSpPr>
            <a:spLocks noGrp="1"/>
          </p:cNvSpPr>
          <p:nvPr>
            <p:ph type="title"/>
          </p:nvPr>
        </p:nvSpPr>
        <p:spPr>
          <a:xfrm>
            <a:off x="1451579" y="804519"/>
            <a:ext cx="9603275" cy="1049235"/>
          </a:xfrm>
        </p:spPr>
        <p:txBody>
          <a:bodyPr>
            <a:normAutofit/>
          </a:bodyPr>
          <a:lstStyle/>
          <a:p>
            <a:r>
              <a:rPr lang="es-ES" dirty="0"/>
              <a:t>¿Cómo proceder si hay vacantes y la empresa impide la reincorporación?</a:t>
            </a:r>
          </a:p>
        </p:txBody>
      </p:sp>
      <p:sp>
        <p:nvSpPr>
          <p:cNvPr id="3" name="Marcador de contenido 2">
            <a:extLst>
              <a:ext uri="{FF2B5EF4-FFF2-40B4-BE49-F238E27FC236}">
                <a16:creationId xmlns:a16="http://schemas.microsoft.com/office/drawing/2014/main" id="{B0D5340A-2BE6-46E4-A68F-91D6517A32C2}"/>
              </a:ext>
            </a:extLst>
          </p:cNvPr>
          <p:cNvSpPr>
            <a:spLocks noGrp="1"/>
          </p:cNvSpPr>
          <p:nvPr>
            <p:ph idx="1"/>
          </p:nvPr>
        </p:nvSpPr>
        <p:spPr>
          <a:xfrm>
            <a:off x="1451579" y="2015732"/>
            <a:ext cx="9603275" cy="3450613"/>
          </a:xfrm>
        </p:spPr>
        <p:txBody>
          <a:bodyPr>
            <a:normAutofit/>
          </a:bodyPr>
          <a:lstStyle/>
          <a:p>
            <a:pPr algn="just">
              <a:lnSpc>
                <a:spcPct val="110000"/>
              </a:lnSpc>
            </a:pPr>
            <a:r>
              <a:rPr lang="es-ES" sz="1800" b="1" dirty="0">
                <a:effectLst/>
                <a:latin typeface="+mj-lt"/>
                <a:ea typeface="Calibri" panose="020F0502020204030204" pitchFamily="34" charset="0"/>
                <a:cs typeface="Times New Roman" panose="02020603050405020304" pitchFamily="18" charset="0"/>
              </a:rPr>
              <a:t>Interponiendo una demanda de reingreso: </a:t>
            </a:r>
            <a:r>
              <a:rPr lang="es-ES" sz="1600" dirty="0">
                <a:effectLst/>
                <a:ea typeface="Calibri" panose="020F0502020204030204" pitchFamily="34" charset="0"/>
                <a:cs typeface="Times New Roman" panose="02020603050405020304" pitchFamily="18" charset="0"/>
              </a:rPr>
              <a:t>si la empresa lo rechaza, alegando que no hay vacantes o no contesta, se puede interponer una demanda de reingreso. Si la vacante existe, el reingreso se producirá como consecuencia de la sentencia, en el caso negativo, se mantendría ese derecho por tiempo indefinido, hasta que haya alguna vacante. (el plazo máximo para poner la demanda es de 1 año, contando desde que la empresa notifique el negativo de reingreso).</a:t>
            </a:r>
          </a:p>
          <a:p>
            <a:pPr algn="just">
              <a:lnSpc>
                <a:spcPct val="110000"/>
              </a:lnSpc>
            </a:pPr>
            <a:r>
              <a:rPr lang="es-ES" sz="1800" b="1" dirty="0">
                <a:effectLst/>
                <a:latin typeface="+mj-lt"/>
                <a:ea typeface="Calibri" panose="020F0502020204030204" pitchFamily="34" charset="0"/>
                <a:cs typeface="Times New Roman" panose="02020603050405020304" pitchFamily="18" charset="0"/>
              </a:rPr>
              <a:t>Interponer una demanda por despido improcedente: </a:t>
            </a:r>
            <a:r>
              <a:rPr lang="es-ES" sz="1600" dirty="0">
                <a:effectLst/>
                <a:ea typeface="Calibri" panose="020F0502020204030204" pitchFamily="34" charset="0"/>
                <a:cs typeface="Times New Roman" panose="02020603050405020304" pitchFamily="18" charset="0"/>
              </a:rPr>
              <a:t>en este caso el empleado tiene un plazo de 20 días (hábiles) desde que tenga conocimiento de la existencia de la vacante. También procede si la empresa expresa la voluntad de finalizar el contra</a:t>
            </a:r>
          </a:p>
          <a:p>
            <a:pPr>
              <a:lnSpc>
                <a:spcPct val="110000"/>
              </a:lnSpc>
            </a:pPr>
            <a:endParaRPr lang="es-ES" dirty="0"/>
          </a:p>
        </p:txBody>
      </p:sp>
    </p:spTree>
    <p:extLst>
      <p:ext uri="{BB962C8B-B14F-4D97-AF65-F5344CB8AC3E}">
        <p14:creationId xmlns:p14="http://schemas.microsoft.com/office/powerpoint/2010/main" val="367631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99</TotalTime>
  <Words>1515</Words>
  <Application>Microsoft Office PowerPoint</Application>
  <PresentationFormat>Panorámica</PresentationFormat>
  <Paragraphs>48</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Bahnschrift SemiBold</vt:lpstr>
      <vt:lpstr>Calibri</vt:lpstr>
      <vt:lpstr>Gill Sans MT</vt:lpstr>
      <vt:lpstr>Galería</vt:lpstr>
      <vt:lpstr>Excedencias</vt:lpstr>
      <vt:lpstr>Introducción:</vt:lpstr>
      <vt:lpstr>Tipos:</vt:lpstr>
      <vt:lpstr>Requisitos:</vt:lpstr>
      <vt:lpstr>Derechos y Obligaciones:</vt:lpstr>
      <vt:lpstr>Duración:</vt:lpstr>
      <vt:lpstr>¿Cuándo se considera despido nulo?</vt:lpstr>
      <vt:lpstr>¿Se puede ampliar o reducir la duración?</vt:lpstr>
      <vt:lpstr>¿Cómo proceder si hay vacantes y la empresa impide la reincorporación?</vt:lpstr>
      <vt:lpstr>Preguntas Frecuentes: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Excedencias</dc:title>
  <dc:creator>Sergio Gil Fernández</dc:creator>
  <cp:lastModifiedBy>Sergio Gil Fernández</cp:lastModifiedBy>
  <cp:revision>18</cp:revision>
  <dcterms:created xsi:type="dcterms:W3CDTF">2021-04-19T18:13:56Z</dcterms:created>
  <dcterms:modified xsi:type="dcterms:W3CDTF">2021-04-20T08:54:25Z</dcterms:modified>
</cp:coreProperties>
</file>