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7"/>
  </p:normalViewPr>
  <p:slideViewPr>
    <p:cSldViewPr snapToGrid="0" snapToObjects="1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DA3B81-7846-42D7-84D9-C14316D382C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508BFD0-E5F6-4762-83E6-7785CE9778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ED320EE-117A-44C6-B04A-928A9FC9BA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B4BF9F1-7513-4097-9C98-A84DE4295D00}" type="datetime1">
              <a:rPr lang="es-ES"/>
              <a:pPr lvl="0"/>
              <a:t>10/3/18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3714756-633D-4F9E-9140-5A35A55276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641786E-55BB-4E14-A310-629670E89E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B54C55C-D8D0-4DFC-9EA8-926BB01188F1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9799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324C65-3A77-4B48-93D4-DEDFDC459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ADC2D73-5124-4E5F-B389-196CC372394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1825627"/>
            <a:ext cx="10515600" cy="435133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E2820D8-D773-4A07-AF3D-30ACE6B165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93A7C78-A23E-4B4C-8650-710F6B3CE8FB}" type="datetime1">
              <a:rPr lang="es-ES"/>
              <a:pPr lvl="0"/>
              <a:t>10/3/18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EB17EF0-8E20-4618-AFF9-EBCF50781D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151DE12-ECC0-47B9-8064-88E48803BC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DF95344-649C-45AB-8491-6EF9B605A8FF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CC62D7D-B484-4DFA-BC17-CD04B977D96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4238FBB-0344-4202-B749-0CB639A265E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E49242D-7B1F-4F46-B256-E8CA3F9427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7240A59-912F-473A-BA2F-75CC2FC019AC}" type="datetime1">
              <a:rPr lang="es-ES"/>
              <a:pPr lvl="0"/>
              <a:t>10/3/18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0E4AA72-9469-433C-8BF0-D3AAD777EC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BD466BF-32EB-4B79-AD0B-EE1E5BA5A4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AC49A06-6B09-498D-9AE1-C9CEC84429B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76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F88CF0-AA70-4FDA-BD32-9D040AFE4D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2F242B2-F59C-47F9-8492-3D7B062C5B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D5F0D79-F0B2-4800-BF80-C1EBBD71F5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9A4FA0C-66AC-4757-9187-ADB69897B87D}" type="datetime1">
              <a:rPr lang="es-ES"/>
              <a:pPr lvl="0"/>
              <a:t>10/3/18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0636F9D-00C4-47B8-BEAD-F03EC85BFC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0991BCD-18D9-4D09-8398-87652B6EB6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EBC72AF-1659-4822-8FE2-622D71EF3F7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0267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99B7DF-D66B-4FE6-8FC2-C4E7FC01AB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4EDA7EE-BDFD-43B2-8B90-6CFA5A7975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65C9037-1874-4B34-82A8-734699E176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E0D03DC-7154-44ED-AA67-4A36ED518D1B}" type="datetime1">
              <a:rPr lang="es-ES"/>
              <a:pPr lvl="0"/>
              <a:t>10/3/18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554D716-FBE8-409C-9AA6-06B2EBFBB1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1972C2C-AE85-4801-9C30-44C7458314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952FC66-87CA-41E3-BC37-5A496DA115DE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02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6796D6-4E40-4F5E-9F50-0F712BD3A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2ECF981-F208-4E5B-8F4C-2CD4320E31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E5067E84-17AE-4214-8F96-8FB2E446BD6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549BBC-F6F6-427A-B307-2CB54A6722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6B869BA-D3EB-4C6D-80B7-E2F74737915C}" type="datetime1">
              <a:rPr lang="es-ES"/>
              <a:pPr lvl="0"/>
              <a:t>10/3/18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42A2081-6C9B-4BB8-8B8B-9ACC136B97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6A7CD08-9902-4AEE-9A67-A4FC862D01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662B85B-427B-4FA4-AAD9-1B46097A0CA2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5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43FB4F-A519-4511-8285-81BD06C703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7F9D85B-0B15-4191-A8C8-F5BB6F49B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0F15286-621C-463A-8B7C-EBA9AF51A1F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7F8FFCE2-10E6-454E-A8DE-C300DF33BC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5A68DA90-89F9-4461-96F4-F6B7E46D8E8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A9BAAB39-E0D2-43A2-AE86-6B6A7348E5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8655BDD-EB89-49B0-A7F7-0837C2B1FB96}" type="datetime1">
              <a:rPr lang="es-ES"/>
              <a:pPr lvl="0"/>
              <a:t>10/3/18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39185788-5C48-43AB-B7F7-E4771248B6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FE542013-D6D5-4F15-BC50-9A4D2F1D82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92BF0B0-C90B-42E5-B5E7-B2EB1D3A4E0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4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7C521-4467-4177-936E-6163B5A939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5166CC41-916B-43DF-BF5E-4B543F8BE5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F67D71B-3CE1-41F4-B449-A4B4EEE3DC94}" type="datetime1">
              <a:rPr lang="es-ES"/>
              <a:pPr lvl="0"/>
              <a:t>10/3/18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B59997B-7E62-4C88-B6CF-CD5B9423DF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5E2A2E8-7222-48F1-B6BA-0B1241B96E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A2B5FDF-3643-46BA-ACA0-04127CB3DE22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58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E6CEE16B-1016-4242-A681-FD0CE31701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49F05CE-A0DE-4F04-B951-F5BEAB8740D7}" type="datetime1">
              <a:rPr lang="es-ES"/>
              <a:pPr lvl="0"/>
              <a:t>10/3/18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11ACB84C-933C-4770-9738-61858A3C04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C04482-F406-4F4D-934E-113CC5A10D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F05FFA8-B2EC-4BB4-8024-A1AB50293B2E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44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7BE731-A62F-40DA-9725-B14E27832A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AB7FC63-A5F3-4FA7-BCE1-34983DD32F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EDE6B2D-B94B-49CF-97DD-0A02F1024BB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8F7955B-BCA6-4312-B1A4-694A4C0C51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3AA1CD9-DC08-4C99-8C90-C1442F8052AB}" type="datetime1">
              <a:rPr lang="es-ES"/>
              <a:pPr lvl="0"/>
              <a:t>10/3/18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5B77EA5-8E28-43EE-95E4-3E72C9E3C5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DF6860F-F4E7-449E-8383-363E68B559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6E4E4EB-52DD-4F34-9277-BE24EFB3202E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16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447FA5-197A-4B06-8E46-9994FFCC47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583F73E-63C8-4A1F-AD11-99391D5A61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9F5F943-4160-47B0-9BBC-F480D88DA0E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FCFB3FA-AFC2-47E5-BC76-B6A5588496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A940424-336B-4450-886A-2BCC31CD52DC}" type="datetime1">
              <a:rPr lang="es-ES"/>
              <a:pPr lvl="0"/>
              <a:t>10/3/18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8C0F730-3E48-4E6A-8357-D3C4F73089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1678BF6-50CA-403D-BAE9-DE5E6C260C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92BBB47-E590-44C2-8DED-7B2D0AD8160F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11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278DD816-93F0-4C55-9A6D-10BDD322AE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6049988-B8DE-480C-B588-6CDB66694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A8BDBEB-1146-4E45-8E2B-8DA5A657E60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395CB5A-2818-4F37-BF73-A622204D3353}" type="datetime1">
              <a:rPr lang="es-ES"/>
              <a:pPr lvl="0"/>
              <a:t>10/3/18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CAEFDC0-5801-479D-81C2-782A1C5D770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60BE36A-4D43-47C6-8D05-76B437FE24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169F2BD-6C22-403F-8DC3-13C209967FC3}" type="slidenum"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xmlns="" id="{1408616B-9839-44FF-8C70-0D7A88FF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26" t="35219" r="34247" b="26605"/>
          <a:stretch>
            <a:fillRect/>
          </a:stretch>
        </p:blipFill>
        <p:spPr>
          <a:xfrm>
            <a:off x="3340175" y="199951"/>
            <a:ext cx="5511646" cy="360376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CuadroTexto 5">
            <a:extLst>
              <a:ext uri="{FF2B5EF4-FFF2-40B4-BE49-F238E27FC236}">
                <a16:creationId xmlns:a16="http://schemas.microsoft.com/office/drawing/2014/main" xmlns="" id="{B6EB24F3-46C5-4A0C-8B5D-C77D5B94D139}"/>
              </a:ext>
            </a:extLst>
          </p:cNvPr>
          <p:cNvSpPr txBox="1"/>
          <p:nvPr/>
        </p:nvSpPr>
        <p:spPr>
          <a:xfrm>
            <a:off x="1035091" y="3803721"/>
            <a:ext cx="1012181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Franklin Gothic Medium" pitchFamily="34"/>
              </a:rPr>
              <a:t>Predicción de la contaminación en Madrid con Machine Learning</a:t>
            </a:r>
          </a:p>
        </p:txBody>
      </p:sp>
      <p:pic>
        <p:nvPicPr>
          <p:cNvPr id="4" name="Imagen 11">
            <a:extLst>
              <a:ext uri="{FF2B5EF4-FFF2-40B4-BE49-F238E27FC236}">
                <a16:creationId xmlns:a16="http://schemas.microsoft.com/office/drawing/2014/main" xmlns="" id="{D1460B80-5595-4A53-859E-861FB5FCB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515" y="4730803"/>
            <a:ext cx="2959181" cy="177550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>
            <a:extLst>
              <a:ext uri="{FF2B5EF4-FFF2-40B4-BE49-F238E27FC236}">
                <a16:creationId xmlns:a16="http://schemas.microsoft.com/office/drawing/2014/main" xmlns="" id="{36999339-5574-4CDE-B839-A8E67B8A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150" b="25205"/>
          <a:stretch>
            <a:fillRect/>
          </a:stretch>
        </p:blipFill>
        <p:spPr>
          <a:xfrm>
            <a:off x="0" y="3180840"/>
            <a:ext cx="12191996" cy="36771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Flecha: hacia abajo 4">
            <a:extLst>
              <a:ext uri="{FF2B5EF4-FFF2-40B4-BE49-F238E27FC236}">
                <a16:creationId xmlns:a16="http://schemas.microsoft.com/office/drawing/2014/main" xmlns="" id="{39A78228-3910-489F-8F07-9381F323D4E9}"/>
              </a:ext>
            </a:extLst>
          </p:cNvPr>
          <p:cNvSpPr/>
          <p:nvPr/>
        </p:nvSpPr>
        <p:spPr>
          <a:xfrm rot="2361251">
            <a:off x="7116418" y="4463954"/>
            <a:ext cx="484632" cy="978408"/>
          </a:xfrm>
          <a:custGeom>
            <a:avLst>
              <a:gd name="f0" fmla="val 16250"/>
              <a:gd name="f1" fmla="val 714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pin 0 f1 10800"/>
              <a:gd name="f15" fmla="pin 0 f0 21600"/>
              <a:gd name="f16" fmla="*/ f10 f2 1"/>
              <a:gd name="f17" fmla="*/ f11 f2 1"/>
              <a:gd name="f18" fmla="val f14"/>
              <a:gd name="f19" fmla="val f15"/>
              <a:gd name="f20" fmla="+- 21600 0 f14"/>
              <a:gd name="f21" fmla="*/ f14 f12 1"/>
              <a:gd name="f22" fmla="*/ f15 f13 1"/>
              <a:gd name="f23" fmla="*/ 0 f13 1"/>
              <a:gd name="f24" fmla="*/ 0 f12 1"/>
              <a:gd name="f25" fmla="*/ f16 1 f4"/>
              <a:gd name="f26" fmla="*/ 21600 f12 1"/>
              <a:gd name="f27" fmla="*/ f17 1 f4"/>
              <a:gd name="f28" fmla="+- 21600 0 f19"/>
              <a:gd name="f29" fmla="*/ f18 f12 1"/>
              <a:gd name="f30" fmla="*/ f20 f12 1"/>
              <a:gd name="f31" fmla="*/ f19 f13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3 1"/>
            </a:gdLst>
            <a:ahLst>
              <a:ahXY gdRefX="f1" minX="f7" maxX="f9" gdRefY="f0" minY="f7" maxY="f8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4" y="f31"/>
              </a:cxn>
              <a:cxn ang="f33">
                <a:pos x="f26" y="f31"/>
              </a:cxn>
            </a:cxnLst>
            <a:rect l="f29" t="f23" r="f30" b="f37"/>
            <a:pathLst>
              <a:path w="21600" h="21600">
                <a:moveTo>
                  <a:pt x="f18" y="f7"/>
                </a:moveTo>
                <a:lnTo>
                  <a:pt x="f18" y="f19"/>
                </a:lnTo>
                <a:lnTo>
                  <a:pt x="f7" y="f19"/>
                </a:lnTo>
                <a:lnTo>
                  <a:pt x="f9" y="f8"/>
                </a:lnTo>
                <a:lnTo>
                  <a:pt x="f8" y="f19"/>
                </a:lnTo>
                <a:lnTo>
                  <a:pt x="f20" y="f19"/>
                </a:lnTo>
                <a:lnTo>
                  <a:pt x="f20" y="f7"/>
                </a:lnTo>
                <a:close/>
              </a:path>
            </a:pathLst>
          </a:custGeom>
          <a:solidFill>
            <a:srgbClr val="FF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Diagrama de flujo: conector 5">
            <a:extLst>
              <a:ext uri="{FF2B5EF4-FFF2-40B4-BE49-F238E27FC236}">
                <a16:creationId xmlns:a16="http://schemas.microsoft.com/office/drawing/2014/main" xmlns="" id="{EC596D1F-CCF2-4C8D-97C4-6857DF031A5D}"/>
              </a:ext>
            </a:extLst>
          </p:cNvPr>
          <p:cNvSpPr/>
          <p:nvPr/>
        </p:nvSpPr>
        <p:spPr>
          <a:xfrm>
            <a:off x="6096003" y="5234610"/>
            <a:ext cx="1016940" cy="107342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Imagen 9">
            <a:extLst>
              <a:ext uri="{FF2B5EF4-FFF2-40B4-BE49-F238E27FC236}">
                <a16:creationId xmlns:a16="http://schemas.microsoft.com/office/drawing/2014/main" xmlns="" id="{E3B8EED6-6DE1-4688-8409-A086B527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8" y="321859"/>
            <a:ext cx="11476387" cy="2858972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10">
                <a:extLst>
                  <a:ext uri="{FF2B5EF4-FFF2-40B4-BE49-F238E27FC236}">
                    <a16:creationId xmlns:a16="http://schemas.microsoft.com/office/drawing/2014/main" xmlns="" id="{61261C09-0D53-46C0-B5D0-19A397117A34}"/>
                  </a:ext>
                </a:extLst>
              </p:cNvPr>
              <p:cNvSpPr txBox="1"/>
              <p:nvPr/>
            </p:nvSpPr>
            <p:spPr>
              <a:xfrm>
                <a:off x="5267291" y="321859"/>
                <a:ext cx="1495857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Bahnschrift SemiBold" pitchFamily="34"/>
                  </a:rPr>
                  <a:t>Nivel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𝑵𝑶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Bahnschrift SemiBold" pitchFamily="34"/>
                </a:endParaRPr>
              </a:p>
            </p:txBody>
          </p:sp>
        </mc:Choice>
        <mc:Fallback xmlns="">
          <p:sp>
            <p:nvSpPr>
              <p:cNvPr id="6" name="CuadroTexto 10">
                <a:extLst>
                  <a:ext uri="{FF2B5EF4-FFF2-40B4-BE49-F238E27FC236}">
                    <a16:creationId xmlns:a16="http://schemas.microsoft.com/office/drawing/2014/main" id="{61261C09-0D53-46C0-B5D0-19A397117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291" y="321859"/>
                <a:ext cx="1495857" cy="369335"/>
              </a:xfrm>
              <a:prstGeom prst="rect">
                <a:avLst/>
              </a:prstGeom>
              <a:blipFill>
                <a:blip r:embed="rId4"/>
                <a:stretch>
                  <a:fillRect l="-3265" t="-10000" b="-2666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70">
            <a:extLst>
              <a:ext uri="{FF2B5EF4-FFF2-40B4-BE49-F238E27FC236}">
                <a16:creationId xmlns:a16="http://schemas.microsoft.com/office/drawing/2014/main" xmlns="" id="{0B7D5DA5-1308-4B41-A7FF-76BBB562EB16}"/>
              </a:ext>
            </a:extLst>
          </p:cNvPr>
          <p:cNvCxnSpPr>
            <a:cxnSpLocks noMove="1" noResize="1"/>
          </p:cNvCxnSpPr>
          <p:nvPr/>
        </p:nvCxnSpPr>
        <p:spPr>
          <a:xfrm>
            <a:off x="655323" y="2316476"/>
            <a:ext cx="4937760" cy="0"/>
          </a:xfrm>
          <a:prstGeom prst="straightConnector1">
            <a:avLst/>
          </a:prstGeom>
          <a:noFill/>
          <a:ln w="19046" cap="sq">
            <a:solidFill>
              <a:srgbClr val="000000"/>
            </a:solidFill>
            <a:prstDash val="solid"/>
            <a:miter/>
          </a:ln>
        </p:spPr>
      </p:cxnSp>
      <p:pic>
        <p:nvPicPr>
          <p:cNvPr id="3" name="Picture 2" descr="Resultado de imagen de contaminacion coches">
            <a:extLst>
              <a:ext uri="{FF2B5EF4-FFF2-40B4-BE49-F238E27FC236}">
                <a16:creationId xmlns:a16="http://schemas.microsoft.com/office/drawing/2014/main" xmlns="" id="{EEF6F060-8436-40E0-BCC0-78B33B47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46" r="18271"/>
          <a:stretch>
            <a:fillRect/>
          </a:stretch>
        </p:blipFill>
        <p:spPr>
          <a:xfrm>
            <a:off x="6038505" y="9"/>
            <a:ext cx="6313145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7216F04A-F223-4E97-AA9D-16E8A8834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323" y="365129"/>
            <a:ext cx="5120109" cy="1692792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xmlns="" id="{37F32A3A-27F1-4BBC-82AB-08DA8BE8180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55323" y="2575041"/>
                <a:ext cx="5520196" cy="3984781"/>
              </a:xfrm>
            </p:spPr>
            <p:txBody>
              <a:bodyPr/>
              <a:lstStyle/>
              <a:p>
                <a:pPr lvl="0">
                  <a:buFont typeface="Wingdings" pitchFamily="2"/>
                  <a:buChar char="Ø"/>
                </a:pPr>
                <a:r>
                  <a:rPr lang="en-US" sz="1800" b="1">
                    <a:latin typeface="Arial" pitchFamily="34"/>
                    <a:cs typeface="Arial" pitchFamily="34"/>
                  </a:rPr>
                  <a:t>29.980 muertes </a:t>
                </a:r>
                <a:r>
                  <a:rPr lang="en-US" sz="1800">
                    <a:latin typeface="Arial" pitchFamily="34"/>
                    <a:cs typeface="Arial" pitchFamily="34"/>
                  </a:rPr>
                  <a:t>en España</a:t>
                </a:r>
              </a:p>
              <a:p>
                <a:pPr marL="0" lvl="0" indent="0">
                  <a:buNone/>
                </a:pPr>
                <a:endParaRPr lang="en-US" sz="1800">
                  <a:latin typeface="Arial" pitchFamily="34"/>
                  <a:cs typeface="Arial" pitchFamily="34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𝑵𝑶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>
                    <a:latin typeface="Arial" pitchFamily="34"/>
                    <a:cs typeface="Arial" pitchFamily="34"/>
                  </a:rPr>
                  <a:t> afecta a la función pulmonar</a:t>
                </a:r>
              </a:p>
              <a:p>
                <a:pPr lvl="0">
                  <a:buFont typeface="Wingdings" pitchFamily="2"/>
                  <a:buChar char="ü"/>
                </a:pPr>
                <a:r>
                  <a:rPr lang="en-US" sz="1800">
                    <a:latin typeface="Arial" pitchFamily="34"/>
                    <a:cs typeface="Arial" pitchFamily="34"/>
                  </a:rPr>
                  <a:t>pacientes oncológicos</a:t>
                </a:r>
              </a:p>
              <a:p>
                <a:pPr lvl="0">
                  <a:buFont typeface="Wingdings" pitchFamily="2"/>
                  <a:buChar char="ü"/>
                </a:pPr>
                <a:r>
                  <a:rPr lang="en-US" sz="1800">
                    <a:latin typeface="Arial" pitchFamily="34"/>
                    <a:cs typeface="Arial" pitchFamily="34"/>
                  </a:rPr>
                  <a:t>embarazadas</a:t>
                </a:r>
              </a:p>
              <a:p>
                <a:pPr lvl="0">
                  <a:buFont typeface="Wingdings" pitchFamily="2"/>
                  <a:buChar char="ü"/>
                </a:pPr>
                <a:r>
                  <a:rPr lang="en-US" sz="1800">
                    <a:latin typeface="Arial" pitchFamily="34"/>
                    <a:cs typeface="Arial" pitchFamily="34"/>
                  </a:rPr>
                  <a:t>afectados por enfermedades respiratorias</a:t>
                </a:r>
              </a:p>
              <a:p>
                <a:pPr lvl="0">
                  <a:buFont typeface="Wingdings" pitchFamily="2"/>
                  <a:buChar char="ü"/>
                </a:pPr>
                <a:r>
                  <a:rPr lang="en-US" sz="1800">
                    <a:latin typeface="Arial" pitchFamily="34"/>
                    <a:cs typeface="Arial" pitchFamily="34"/>
                  </a:rPr>
                  <a:t>cardiovasculares crónicas.</a:t>
                </a:r>
              </a:p>
              <a:p>
                <a:pPr marL="0" lvl="0" indent="0">
                  <a:buNone/>
                </a:pPr>
                <a:endParaRPr lang="en-US" sz="1800">
                  <a:latin typeface="Arial" pitchFamily="34"/>
                  <a:cs typeface="Arial" pitchFamily="34"/>
                </a:endParaRPr>
              </a:p>
              <a:p>
                <a:pPr lvl="0">
                  <a:buFont typeface="Wingdings" pitchFamily="2"/>
                  <a:buChar char="v"/>
                </a:pPr>
                <a:r>
                  <a:rPr lang="en-US" sz="1800">
                    <a:latin typeface="Arial" pitchFamily="34"/>
                    <a:cs typeface="Arial" pitchFamily="34"/>
                  </a:rPr>
                  <a:t>En el hospital niño Jesus la mayoria de pacientes padecen enfermedades respiratorias.</a:t>
                </a:r>
              </a:p>
              <a:p>
                <a:pPr marL="0" lvl="0" indent="0">
                  <a:buNone/>
                </a:pPr>
                <a:endParaRPr lang="en-US" sz="1800">
                  <a:latin typeface="Arial" pitchFamily="34"/>
                  <a:cs typeface="Arial" pitchFamily="34"/>
                </a:endParaRPr>
              </a:p>
              <a:p>
                <a:pPr lvl="0"/>
                <a:endParaRPr lang="es-ES" sz="1800"/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37F32A3A-27F1-4BBC-82AB-08DA8BE8180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3" y="2575041"/>
                <a:ext cx="5520196" cy="3984781"/>
              </a:xfrm>
              <a:blipFill>
                <a:blip r:embed="rId3"/>
                <a:stretch>
                  <a:fillRect l="-773" t="-1376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Imagen relacionada">
            <a:extLst>
              <a:ext uri="{FF2B5EF4-FFF2-40B4-BE49-F238E27FC236}">
                <a16:creationId xmlns:a16="http://schemas.microsoft.com/office/drawing/2014/main" xmlns="" id="{3A00F4D7-64C5-48A5-920B-4D4C61CBCC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19114" y="739850"/>
            <a:ext cx="5210178" cy="12954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n relacionada">
            <a:extLst>
              <a:ext uri="{FF2B5EF4-FFF2-40B4-BE49-F238E27FC236}">
                <a16:creationId xmlns:a16="http://schemas.microsoft.com/office/drawing/2014/main" xmlns="" id="{A059E4E8-23BC-4E6A-A0F6-718443CE76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>
            <a:fillRect/>
          </a:stretch>
        </p:blipFill>
        <p:spPr>
          <a:xfrm>
            <a:off x="19760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Elipse 3">
            <a:extLst>
              <a:ext uri="{FF2B5EF4-FFF2-40B4-BE49-F238E27FC236}">
                <a16:creationId xmlns:a16="http://schemas.microsoft.com/office/drawing/2014/main" xmlns="" id="{6B6E0635-4691-452D-92B4-17D20213A210}"/>
              </a:ext>
            </a:extLst>
          </p:cNvPr>
          <p:cNvSpPr/>
          <p:nvPr/>
        </p:nvSpPr>
        <p:spPr>
          <a:xfrm>
            <a:off x="-575358" y="-281808"/>
            <a:ext cx="5858761" cy="561346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eform: Shape 70">
            <a:extLst>
              <a:ext uri="{FF2B5EF4-FFF2-40B4-BE49-F238E27FC236}">
                <a16:creationId xmlns:a16="http://schemas.microsoft.com/office/drawing/2014/main" xmlns="" id="{55A47402-89D1-4D94-877D-783D2C41D6E6}"/>
              </a:ext>
            </a:extLst>
          </p:cNvPr>
          <p:cNvSpPr>
            <a:spLocks noMove="1" noResize="1"/>
          </p:cNvSpPr>
          <p:nvPr/>
        </p:nvSpPr>
        <p:spPr>
          <a:xfrm>
            <a:off x="0" y="-2011"/>
            <a:ext cx="5609222" cy="584028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609220"/>
              <a:gd name="f7" fmla="val 5840278"/>
              <a:gd name="f8" fmla="val 4637091"/>
              <a:gd name="f9" fmla="val 4822569"/>
              <a:gd name="f10" fmla="val 204077"/>
              <a:gd name="f11" fmla="val 5314007"/>
              <a:gd name="f12" fmla="val 799562"/>
              <a:gd name="f13" fmla="val 1562987"/>
              <a:gd name="f14" fmla="val 2395363"/>
              <a:gd name="f15" fmla="val 4297937"/>
              <a:gd name="f16" fmla="val 4066879"/>
              <a:gd name="f17" fmla="val 2164305"/>
              <a:gd name="f18" fmla="val 1450840"/>
              <a:gd name="f19" fmla="val 788032"/>
              <a:gd name="f20" fmla="val 5623387"/>
              <a:gd name="f21" fmla="val 238220"/>
              <a:gd name="f22" fmla="val 5251941"/>
              <a:gd name="f23" fmla="val 5073803"/>
              <a:gd name="f24" fmla="+- 0 0 -90"/>
              <a:gd name="f25" fmla="*/ f3 1 5609220"/>
              <a:gd name="f26" fmla="*/ f4 1 5840278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5609220"/>
              <a:gd name="f35" fmla="*/ f31 1 5840278"/>
              <a:gd name="f36" fmla="*/ 0 f32 1"/>
              <a:gd name="f37" fmla="*/ 0 f31 1"/>
              <a:gd name="f38" fmla="*/ 4637091 f32 1"/>
              <a:gd name="f39" fmla="*/ 4822569 f32 1"/>
              <a:gd name="f40" fmla="*/ 204077 f31 1"/>
              <a:gd name="f41" fmla="*/ 5609220 f32 1"/>
              <a:gd name="f42" fmla="*/ 2395363 f31 1"/>
              <a:gd name="f43" fmla="*/ 2164305 f32 1"/>
              <a:gd name="f44" fmla="*/ 5840278 f31 1"/>
              <a:gd name="f45" fmla="*/ 238220 f32 1"/>
              <a:gd name="f46" fmla="*/ 5251941 f31 1"/>
              <a:gd name="f47" fmla="*/ 5073803 f31 1"/>
              <a:gd name="f48" fmla="+- f33 0 f1"/>
              <a:gd name="f49" fmla="*/ f36 1 5609220"/>
              <a:gd name="f50" fmla="*/ f37 1 5840278"/>
              <a:gd name="f51" fmla="*/ f38 1 5609220"/>
              <a:gd name="f52" fmla="*/ f39 1 5609220"/>
              <a:gd name="f53" fmla="*/ f40 1 5840278"/>
              <a:gd name="f54" fmla="*/ f41 1 5609220"/>
              <a:gd name="f55" fmla="*/ f42 1 5840278"/>
              <a:gd name="f56" fmla="*/ f43 1 5609220"/>
              <a:gd name="f57" fmla="*/ f44 1 5840278"/>
              <a:gd name="f58" fmla="*/ f45 1 5609220"/>
              <a:gd name="f59" fmla="*/ f46 1 5840278"/>
              <a:gd name="f60" fmla="*/ f47 1 5840278"/>
              <a:gd name="f61" fmla="*/ f27 1 f34"/>
              <a:gd name="f62" fmla="*/ f28 1 f34"/>
              <a:gd name="f63" fmla="*/ f27 1 f35"/>
              <a:gd name="f64" fmla="*/ f29 1 f35"/>
              <a:gd name="f65" fmla="*/ f49 1 f34"/>
              <a:gd name="f66" fmla="*/ f50 1 f35"/>
              <a:gd name="f67" fmla="*/ f51 1 f34"/>
              <a:gd name="f68" fmla="*/ f52 1 f34"/>
              <a:gd name="f69" fmla="*/ f53 1 f35"/>
              <a:gd name="f70" fmla="*/ f54 1 f34"/>
              <a:gd name="f71" fmla="*/ f55 1 f35"/>
              <a:gd name="f72" fmla="*/ f56 1 f34"/>
              <a:gd name="f73" fmla="*/ f57 1 f35"/>
              <a:gd name="f74" fmla="*/ f58 1 f34"/>
              <a:gd name="f75" fmla="*/ f59 1 f35"/>
              <a:gd name="f76" fmla="*/ f60 1 f35"/>
              <a:gd name="f77" fmla="*/ f61 f25 1"/>
              <a:gd name="f78" fmla="*/ f62 f25 1"/>
              <a:gd name="f79" fmla="*/ f64 f26 1"/>
              <a:gd name="f80" fmla="*/ f63 f26 1"/>
              <a:gd name="f81" fmla="*/ f65 f25 1"/>
              <a:gd name="f82" fmla="*/ f66 f26 1"/>
              <a:gd name="f83" fmla="*/ f67 f25 1"/>
              <a:gd name="f84" fmla="*/ f68 f25 1"/>
              <a:gd name="f85" fmla="*/ f69 f26 1"/>
              <a:gd name="f86" fmla="*/ f70 f25 1"/>
              <a:gd name="f87" fmla="*/ f71 f26 1"/>
              <a:gd name="f88" fmla="*/ f72 f25 1"/>
              <a:gd name="f89" fmla="*/ f73 f26 1"/>
              <a:gd name="f90" fmla="*/ f74 f25 1"/>
              <a:gd name="f91" fmla="*/ f75 f26 1"/>
              <a:gd name="f92" fmla="*/ f7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81" y="f82"/>
              </a:cxn>
              <a:cxn ang="f48">
                <a:pos x="f83" y="f82"/>
              </a:cxn>
              <a:cxn ang="f48">
                <a:pos x="f84" y="f85"/>
              </a:cxn>
              <a:cxn ang="f48">
                <a:pos x="f86" y="f87"/>
              </a:cxn>
              <a:cxn ang="f48">
                <a:pos x="f88" y="f89"/>
              </a:cxn>
              <a:cxn ang="f48">
                <a:pos x="f90" y="f91"/>
              </a:cxn>
              <a:cxn ang="f48">
                <a:pos x="f81" y="f92"/>
              </a:cxn>
            </a:cxnLst>
            <a:rect l="f77" t="f80" r="f78" b="f79"/>
            <a:pathLst>
              <a:path w="5609220" h="5840278">
                <a:moveTo>
                  <a:pt x="f5" y="f5"/>
                </a:moveTo>
                <a:lnTo>
                  <a:pt x="f8" y="f5"/>
                </a:ln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6" y="f7"/>
                  <a:pt x="f17" y="f7"/>
                </a:cubicBezTo>
                <a:cubicBezTo>
                  <a:pt x="f18" y="f7"/>
                  <a:pt x="f19" y="f20"/>
                  <a:pt x="f21" y="f22"/>
                </a:cubicBezTo>
                <a:lnTo>
                  <a:pt x="f5" y="f23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Freeform: Shape 72">
            <a:extLst>
              <a:ext uri="{FF2B5EF4-FFF2-40B4-BE49-F238E27FC236}">
                <a16:creationId xmlns:a16="http://schemas.microsoft.com/office/drawing/2014/main" xmlns="" id="{9964A53B-49A7-4B33-B366-71DE6ED55B17}"/>
              </a:ext>
            </a:extLst>
          </p:cNvPr>
          <p:cNvSpPr>
            <a:spLocks noMove="1" noResize="1"/>
          </p:cNvSpPr>
          <p:nvPr/>
        </p:nvSpPr>
        <p:spPr>
          <a:xfrm>
            <a:off x="-2331" y="0"/>
            <a:ext cx="5441859" cy="56549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41859"/>
              <a:gd name="f7" fmla="val 5654940"/>
              <a:gd name="f8" fmla="val 4400492"/>
              <a:gd name="f9" fmla="val 4484767"/>
              <a:gd name="f10" fmla="val 76595"/>
              <a:gd name="f11" fmla="val 5076108"/>
              <a:gd name="f12" fmla="val 667936"/>
              <a:gd name="f13" fmla="val 1484866"/>
              <a:gd name="f14" fmla="val 2387221"/>
              <a:gd name="f15" fmla="val 4191932"/>
              <a:gd name="f16" fmla="val 3978851"/>
              <a:gd name="f17" fmla="val 2174140"/>
              <a:gd name="f18" fmla="val 1412778"/>
              <a:gd name="f19" fmla="val 712231"/>
              <a:gd name="f20" fmla="val 5394557"/>
              <a:gd name="f21" fmla="val 156693"/>
              <a:gd name="f22" fmla="val 4957981"/>
              <a:gd name="f23" fmla="val 4820612"/>
              <a:gd name="f24" fmla="+- 0 0 -90"/>
              <a:gd name="f25" fmla="*/ f3 1 5441859"/>
              <a:gd name="f26" fmla="*/ f4 1 5654940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5441859"/>
              <a:gd name="f35" fmla="*/ f31 1 5654940"/>
              <a:gd name="f36" fmla="*/ 0 f32 1"/>
              <a:gd name="f37" fmla="*/ 0 f31 1"/>
              <a:gd name="f38" fmla="*/ 4400492 f32 1"/>
              <a:gd name="f39" fmla="*/ 4484767 f32 1"/>
              <a:gd name="f40" fmla="*/ 76595 f31 1"/>
              <a:gd name="f41" fmla="*/ 5441859 f32 1"/>
              <a:gd name="f42" fmla="*/ 2387221 f31 1"/>
              <a:gd name="f43" fmla="*/ 2174140 f32 1"/>
              <a:gd name="f44" fmla="*/ 5654940 f31 1"/>
              <a:gd name="f45" fmla="*/ 156693 f32 1"/>
              <a:gd name="f46" fmla="*/ 4957981 f31 1"/>
              <a:gd name="f47" fmla="*/ 4820612 f31 1"/>
              <a:gd name="f48" fmla="+- f33 0 f1"/>
              <a:gd name="f49" fmla="*/ f36 1 5441859"/>
              <a:gd name="f50" fmla="*/ f37 1 5654940"/>
              <a:gd name="f51" fmla="*/ f38 1 5441859"/>
              <a:gd name="f52" fmla="*/ f39 1 5441859"/>
              <a:gd name="f53" fmla="*/ f40 1 5654940"/>
              <a:gd name="f54" fmla="*/ f41 1 5441859"/>
              <a:gd name="f55" fmla="*/ f42 1 5654940"/>
              <a:gd name="f56" fmla="*/ f43 1 5441859"/>
              <a:gd name="f57" fmla="*/ f44 1 5654940"/>
              <a:gd name="f58" fmla="*/ f45 1 5441859"/>
              <a:gd name="f59" fmla="*/ f46 1 5654940"/>
              <a:gd name="f60" fmla="*/ f47 1 5654940"/>
              <a:gd name="f61" fmla="*/ f27 1 f34"/>
              <a:gd name="f62" fmla="*/ f28 1 f34"/>
              <a:gd name="f63" fmla="*/ f27 1 f35"/>
              <a:gd name="f64" fmla="*/ f29 1 f35"/>
              <a:gd name="f65" fmla="*/ f49 1 f34"/>
              <a:gd name="f66" fmla="*/ f50 1 f35"/>
              <a:gd name="f67" fmla="*/ f51 1 f34"/>
              <a:gd name="f68" fmla="*/ f52 1 f34"/>
              <a:gd name="f69" fmla="*/ f53 1 f35"/>
              <a:gd name="f70" fmla="*/ f54 1 f34"/>
              <a:gd name="f71" fmla="*/ f55 1 f35"/>
              <a:gd name="f72" fmla="*/ f56 1 f34"/>
              <a:gd name="f73" fmla="*/ f57 1 f35"/>
              <a:gd name="f74" fmla="*/ f58 1 f34"/>
              <a:gd name="f75" fmla="*/ f59 1 f35"/>
              <a:gd name="f76" fmla="*/ f60 1 f35"/>
              <a:gd name="f77" fmla="*/ f61 f25 1"/>
              <a:gd name="f78" fmla="*/ f62 f25 1"/>
              <a:gd name="f79" fmla="*/ f64 f26 1"/>
              <a:gd name="f80" fmla="*/ f63 f26 1"/>
              <a:gd name="f81" fmla="*/ f65 f25 1"/>
              <a:gd name="f82" fmla="*/ f66 f26 1"/>
              <a:gd name="f83" fmla="*/ f67 f25 1"/>
              <a:gd name="f84" fmla="*/ f68 f25 1"/>
              <a:gd name="f85" fmla="*/ f69 f26 1"/>
              <a:gd name="f86" fmla="*/ f70 f25 1"/>
              <a:gd name="f87" fmla="*/ f71 f26 1"/>
              <a:gd name="f88" fmla="*/ f72 f25 1"/>
              <a:gd name="f89" fmla="*/ f73 f26 1"/>
              <a:gd name="f90" fmla="*/ f74 f25 1"/>
              <a:gd name="f91" fmla="*/ f75 f26 1"/>
              <a:gd name="f92" fmla="*/ f7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81" y="f82"/>
              </a:cxn>
              <a:cxn ang="f48">
                <a:pos x="f83" y="f82"/>
              </a:cxn>
              <a:cxn ang="f48">
                <a:pos x="f84" y="f85"/>
              </a:cxn>
              <a:cxn ang="f48">
                <a:pos x="f86" y="f87"/>
              </a:cxn>
              <a:cxn ang="f48">
                <a:pos x="f88" y="f89"/>
              </a:cxn>
              <a:cxn ang="f48">
                <a:pos x="f90" y="f91"/>
              </a:cxn>
              <a:cxn ang="f48">
                <a:pos x="f81" y="f92"/>
              </a:cxn>
            </a:cxnLst>
            <a:rect l="f77" t="f80" r="f78" b="f79"/>
            <a:pathLst>
              <a:path w="5441859" h="5654940">
                <a:moveTo>
                  <a:pt x="f5" y="f5"/>
                </a:moveTo>
                <a:lnTo>
                  <a:pt x="f8" y="f5"/>
                </a:ln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6" y="f7"/>
                  <a:pt x="f17" y="f7"/>
                </a:cubicBezTo>
                <a:cubicBezTo>
                  <a:pt x="f18" y="f7"/>
                  <a:pt x="f19" y="f20"/>
                  <a:pt x="f21" y="f22"/>
                </a:cubicBezTo>
                <a:lnTo>
                  <a:pt x="f5" y="f23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1A15FE12-367B-46FF-81C9-3B21DD54C5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0237" y="632993"/>
            <a:ext cx="4062642" cy="104341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7738F626-14EC-40F3-93D9-234E59128D0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0238" y="1774374"/>
            <a:ext cx="4062642" cy="2754090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Imagen 6">
            <a:extLst>
              <a:ext uri="{FF2B5EF4-FFF2-40B4-BE49-F238E27FC236}">
                <a16:creationId xmlns:a16="http://schemas.microsoft.com/office/drawing/2014/main" xmlns="" id="{C2C0772D-0CBD-41FB-B9E5-DF066257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98" y="632216"/>
            <a:ext cx="2597426" cy="18711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4" descr="Resultado de imagen de aemet logo">
            <a:extLst>
              <a:ext uri="{FF2B5EF4-FFF2-40B4-BE49-F238E27FC236}">
                <a16:creationId xmlns:a16="http://schemas.microsoft.com/office/drawing/2014/main" xmlns="" id="{00542D3A-5C53-4995-AD7C-083E8546D7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05778" y="2736360"/>
            <a:ext cx="3512457" cy="17562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Flecha: a la derecha 8">
            <a:extLst>
              <a:ext uri="{FF2B5EF4-FFF2-40B4-BE49-F238E27FC236}">
                <a16:creationId xmlns:a16="http://schemas.microsoft.com/office/drawing/2014/main" xmlns="" id="{B9734C5C-1AAA-4A5A-A817-F2CB5C6F9973}"/>
              </a:ext>
            </a:extLst>
          </p:cNvPr>
          <p:cNvSpPr/>
          <p:nvPr/>
        </p:nvSpPr>
        <p:spPr>
          <a:xfrm rot="21092330">
            <a:off x="5898310" y="1220879"/>
            <a:ext cx="1895057" cy="341382"/>
          </a:xfrm>
          <a:custGeom>
            <a:avLst>
              <a:gd name="f0" fmla="val 1965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Flecha: a la derecha 9">
            <a:extLst>
              <a:ext uri="{FF2B5EF4-FFF2-40B4-BE49-F238E27FC236}">
                <a16:creationId xmlns:a16="http://schemas.microsoft.com/office/drawing/2014/main" xmlns="" id="{E6B46D17-3754-41AB-9AEE-AE3AC3CC1A8D}"/>
              </a:ext>
            </a:extLst>
          </p:cNvPr>
          <p:cNvSpPr/>
          <p:nvPr/>
        </p:nvSpPr>
        <p:spPr>
          <a:xfrm>
            <a:off x="5873255" y="2720541"/>
            <a:ext cx="1895057" cy="341382"/>
          </a:xfrm>
          <a:custGeom>
            <a:avLst>
              <a:gd name="f0" fmla="val 1965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Flecha: a la derecha 10">
            <a:extLst>
              <a:ext uri="{FF2B5EF4-FFF2-40B4-BE49-F238E27FC236}">
                <a16:creationId xmlns:a16="http://schemas.microsoft.com/office/drawing/2014/main" xmlns="" id="{786EC7BD-68D7-4CBD-AF50-C69E6FE5FB39}"/>
              </a:ext>
            </a:extLst>
          </p:cNvPr>
          <p:cNvSpPr/>
          <p:nvPr/>
        </p:nvSpPr>
        <p:spPr>
          <a:xfrm rot="1102210">
            <a:off x="5458109" y="4194060"/>
            <a:ext cx="1895057" cy="341382"/>
          </a:xfrm>
          <a:custGeom>
            <a:avLst>
              <a:gd name="f0" fmla="val 1965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xmlns="" id="{D6C7BB3E-2BBA-44CD-98BF-3FFA10F871D8}"/>
              </a:ext>
            </a:extLst>
          </p:cNvPr>
          <p:cNvSpPr txBox="1"/>
          <p:nvPr/>
        </p:nvSpPr>
        <p:spPr>
          <a:xfrm>
            <a:off x="7907027" y="982696"/>
            <a:ext cx="282038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Arial" pitchFamily="34"/>
              </a:rPr>
              <a:t>Datos de trafico</a:t>
            </a:r>
          </a:p>
        </p:txBody>
      </p:sp>
      <p:sp>
        <p:nvSpPr>
          <p:cNvPr id="14" name="CuadroTexto 12">
            <a:extLst>
              <a:ext uri="{FF2B5EF4-FFF2-40B4-BE49-F238E27FC236}">
                <a16:creationId xmlns:a16="http://schemas.microsoft.com/office/drawing/2014/main" xmlns="" id="{646B7895-0199-4D42-89E4-78CAE4E7CBA9}"/>
              </a:ext>
            </a:extLst>
          </p:cNvPr>
          <p:cNvSpPr txBox="1"/>
          <p:nvPr/>
        </p:nvSpPr>
        <p:spPr>
          <a:xfrm>
            <a:off x="7959696" y="2625745"/>
            <a:ext cx="374936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Datos Calidad de Aire</a:t>
            </a:r>
          </a:p>
        </p:txBody>
      </p:sp>
      <p:sp>
        <p:nvSpPr>
          <p:cNvPr id="15" name="CuadroTexto 13">
            <a:extLst>
              <a:ext uri="{FF2B5EF4-FFF2-40B4-BE49-F238E27FC236}">
                <a16:creationId xmlns:a16="http://schemas.microsoft.com/office/drawing/2014/main" xmlns="" id="{34F06CB7-EF7D-4576-88A5-E542248383F9}"/>
              </a:ext>
            </a:extLst>
          </p:cNvPr>
          <p:cNvSpPr txBox="1"/>
          <p:nvPr/>
        </p:nvSpPr>
        <p:spPr>
          <a:xfrm>
            <a:off x="7768321" y="4492593"/>
            <a:ext cx="383912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Datos Meteorológicos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0088FA-F2FF-4426-BB38-97179F3274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/>
            <a:r>
              <a:rPr lang="es-ES"/>
              <a:t>Algoritmo y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7FEBFA1-B60B-4BCA-9682-BC42C65A56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xmlns="" id="{06E3E072-5705-4A83-AA0C-C20A38AEDE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/>
          <a:lstStyle/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endParaRPr lang="es-ES"/>
          </a:p>
          <a:p>
            <a:pPr lvl="0"/>
            <a:endParaRPr lang="es-ES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xmlns="" id="{4C39E835-D262-4919-B9B8-723B01326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xmlns="" id="{4348A1F1-7D69-4158-84A8-FC0A9800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16" t="11879" r="37346" b="4593"/>
          <a:stretch>
            <a:fillRect/>
          </a:stretch>
        </p:blipFill>
        <p:spPr>
          <a:xfrm>
            <a:off x="2588456" y="745583"/>
            <a:ext cx="3235567" cy="57255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8">
            <a:extLst>
              <a:ext uri="{FF2B5EF4-FFF2-40B4-BE49-F238E27FC236}">
                <a16:creationId xmlns:a16="http://schemas.microsoft.com/office/drawing/2014/main" xmlns="" id="{914F09A1-C8E7-46E3-871B-428FB866E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222" y="2551084"/>
            <a:ext cx="2571749" cy="25717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xmlns="" id="{EA52C680-9192-4E9C-9D51-1130796367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537" t="11468" r="37577" b="5003"/>
          <a:stretch>
            <a:fillRect/>
          </a:stretch>
        </p:blipFill>
        <p:spPr>
          <a:xfrm>
            <a:off x="2602510" y="745583"/>
            <a:ext cx="3277776" cy="572555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3">
            <a:extLst>
              <a:ext uri="{FF2B5EF4-FFF2-40B4-BE49-F238E27FC236}">
                <a16:creationId xmlns:a16="http://schemas.microsoft.com/office/drawing/2014/main" xmlns="" id="{40CFD6F3-83AC-4C32-BFB7-9C9A68B3E47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646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75">
            <a:extLst>
              <a:ext uri="{FF2B5EF4-FFF2-40B4-BE49-F238E27FC236}">
                <a16:creationId xmlns:a16="http://schemas.microsoft.com/office/drawing/2014/main" xmlns="" id="{D5477577-8907-41E9-AA4E-225CFFB5A9A6}"/>
              </a:ext>
            </a:extLst>
          </p:cNvPr>
          <p:cNvSpPr>
            <a:spLocks noMove="1" noResize="1"/>
          </p:cNvSpPr>
          <p:nvPr/>
        </p:nvSpPr>
        <p:spPr>
          <a:xfrm>
            <a:off x="477015" y="480060"/>
            <a:ext cx="11237976" cy="58978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Picture 4" descr="Resultado de imagen de madrid sin contaminacion">
            <a:extLst>
              <a:ext uri="{FF2B5EF4-FFF2-40B4-BE49-F238E27FC236}">
                <a16:creationId xmlns:a16="http://schemas.microsoft.com/office/drawing/2014/main" xmlns="" id="{0F473D9B-66F1-4582-AFB1-7A6CC40D2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941" y="643463"/>
            <a:ext cx="9904113" cy="5571064"/>
          </a:xfr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6A8727F6-6B3F-4E2B-A2B3-5DD93C0569B5}"/>
              </a:ext>
            </a:extLst>
          </p:cNvPr>
          <p:cNvSpPr/>
          <p:nvPr/>
        </p:nvSpPr>
        <p:spPr>
          <a:xfrm>
            <a:off x="4248439" y="2514600"/>
            <a:ext cx="3938951" cy="1828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28</Words>
  <Application>Microsoft Macintosh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Cambria Math</vt:lpstr>
      <vt:lpstr>Franklin Gothic 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Algoritmo y resultados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Usuario de Microsoft Office</cp:lastModifiedBy>
  <cp:revision>14</cp:revision>
  <dcterms:created xsi:type="dcterms:W3CDTF">2018-03-09T17:14:04Z</dcterms:created>
  <dcterms:modified xsi:type="dcterms:W3CDTF">2018-03-10T10:24:16Z</dcterms:modified>
</cp:coreProperties>
</file>