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571" r:id="rId3"/>
    <p:sldId id="624" r:id="rId4"/>
    <p:sldId id="625" r:id="rId5"/>
    <p:sldId id="626" r:id="rId6"/>
    <p:sldId id="628" r:id="rId7"/>
    <p:sldId id="630" r:id="rId8"/>
    <p:sldId id="627" r:id="rId9"/>
    <p:sldId id="631" r:id="rId10"/>
    <p:sldId id="632" r:id="rId11"/>
    <p:sldId id="636" r:id="rId12"/>
    <p:sldId id="637" r:id="rId13"/>
    <p:sldId id="638" r:id="rId14"/>
    <p:sldId id="633" r:id="rId15"/>
    <p:sldId id="635" r:id="rId16"/>
    <p:sldId id="634" r:id="rId17"/>
  </p:sldIdLst>
  <p:sldSz cx="9144000" cy="6858000" type="screen4x3"/>
  <p:notesSz cx="6858000" cy="9144000"/>
  <p:defaultTextStyle>
    <a:defPPr>
      <a:defRPr lang="es-MX"/>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8000"/>
    <a:srgbClr val="333300"/>
    <a:srgbClr val="467E53"/>
    <a:srgbClr val="C9BEE0"/>
    <a:srgbClr val="C8ACF2"/>
    <a:srgbClr val="A8F4F6"/>
    <a:srgbClr val="E8E4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0" autoAdjust="0"/>
    <p:restoredTop sz="66849" autoAdjust="0"/>
  </p:normalViewPr>
  <p:slideViewPr>
    <p:cSldViewPr>
      <p:cViewPr>
        <p:scale>
          <a:sx n="60" d="100"/>
          <a:sy n="60" d="100"/>
        </p:scale>
        <p:origin x="918" y="-1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0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s-MX"/>
          </a:p>
        </p:txBody>
      </p:sp>
      <p:sp>
        <p:nvSpPr>
          <p:cNvPr id="30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s-MX"/>
          </a:p>
        </p:txBody>
      </p:sp>
      <p:sp>
        <p:nvSpPr>
          <p:cNvPr id="30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s-MX"/>
          </a:p>
        </p:txBody>
      </p:sp>
      <p:sp>
        <p:nvSpPr>
          <p:cNvPr id="30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4F4BF88-EF16-4F12-9EA4-D6FA23EE86AA}" type="slidenum">
              <a:rPr lang="es-MX"/>
              <a:pPr>
                <a:defRPr/>
              </a:pPr>
              <a:t>‹#›</a:t>
            </a:fld>
            <a:endParaRPr lang="es-MX"/>
          </a:p>
        </p:txBody>
      </p:sp>
    </p:spTree>
    <p:extLst>
      <p:ext uri="{BB962C8B-B14F-4D97-AF65-F5344CB8AC3E}">
        <p14:creationId xmlns:p14="http://schemas.microsoft.com/office/powerpoint/2010/main" val="5942150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s-MX"/>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s-MX"/>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MX" noProof="0" smtClean="0"/>
              <a:t>Click to edit Master text styles</a:t>
            </a:r>
          </a:p>
          <a:p>
            <a:pPr lvl="1"/>
            <a:r>
              <a:rPr lang="es-MX" noProof="0" smtClean="0"/>
              <a:t>Second level</a:t>
            </a:r>
          </a:p>
          <a:p>
            <a:pPr lvl="2"/>
            <a:r>
              <a:rPr lang="es-MX" noProof="0" smtClean="0"/>
              <a:t>Third level</a:t>
            </a:r>
          </a:p>
          <a:p>
            <a:pPr lvl="3"/>
            <a:r>
              <a:rPr lang="es-MX" noProof="0" smtClean="0"/>
              <a:t>Fourth level</a:t>
            </a:r>
          </a:p>
          <a:p>
            <a:pPr lvl="4"/>
            <a:r>
              <a:rPr lang="es-MX"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s-MX"/>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2BD826B-ECD6-41E3-9232-B81DE28E264A}" type="slidenum">
              <a:rPr lang="es-MX"/>
              <a:pPr>
                <a:defRPr/>
              </a:pPr>
              <a:t>‹#›</a:t>
            </a:fld>
            <a:endParaRPr lang="es-MX"/>
          </a:p>
        </p:txBody>
      </p:sp>
    </p:spTree>
    <p:extLst>
      <p:ext uri="{BB962C8B-B14F-4D97-AF65-F5344CB8AC3E}">
        <p14:creationId xmlns:p14="http://schemas.microsoft.com/office/powerpoint/2010/main" val="29120076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957668B-32F1-4DF6-B6DA-14A2E773CB1C}" type="slidenum">
              <a:rPr lang="es-MX" altLang="es-MX" smtClean="0"/>
              <a:pPr>
                <a:spcBef>
                  <a:spcPct val="0"/>
                </a:spcBef>
              </a:pPr>
              <a:t>1</a:t>
            </a:fld>
            <a:endParaRPr lang="es-MX" altLang="es-MX" smtClean="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smtClean="0">
              <a:latin typeface="Arial" panose="020B0604020202020204" pitchFamily="34" charset="0"/>
            </a:endParaRPr>
          </a:p>
        </p:txBody>
      </p:sp>
    </p:spTree>
    <p:extLst>
      <p:ext uri="{BB962C8B-B14F-4D97-AF65-F5344CB8AC3E}">
        <p14:creationId xmlns:p14="http://schemas.microsoft.com/office/powerpoint/2010/main" val="1596460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6064F2-23F9-4275-8DB2-1C46859E2BDD}" type="slidenum">
              <a:rPr lang="es-MX" altLang="es-MX" smtClean="0"/>
              <a:pPr>
                <a:spcBef>
                  <a:spcPct val="0"/>
                </a:spcBef>
              </a:pPr>
              <a:t>10</a:t>
            </a:fld>
            <a:endParaRPr lang="es-MX" altLang="es-MX"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smtClean="0">
              <a:latin typeface="Arial" panose="020B0604020202020204" pitchFamily="34" charset="0"/>
            </a:endParaRPr>
          </a:p>
        </p:txBody>
      </p:sp>
    </p:spTree>
    <p:extLst>
      <p:ext uri="{BB962C8B-B14F-4D97-AF65-F5344CB8AC3E}">
        <p14:creationId xmlns:p14="http://schemas.microsoft.com/office/powerpoint/2010/main" val="571018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6064F2-23F9-4275-8DB2-1C46859E2BDD}" type="slidenum">
              <a:rPr lang="es-MX" altLang="es-MX" smtClean="0"/>
              <a:pPr>
                <a:spcBef>
                  <a:spcPct val="0"/>
                </a:spcBef>
              </a:pPr>
              <a:t>11</a:t>
            </a:fld>
            <a:endParaRPr lang="es-MX" altLang="es-MX"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smtClean="0">
              <a:latin typeface="Arial" panose="020B0604020202020204" pitchFamily="34" charset="0"/>
            </a:endParaRPr>
          </a:p>
        </p:txBody>
      </p:sp>
    </p:spTree>
    <p:extLst>
      <p:ext uri="{BB962C8B-B14F-4D97-AF65-F5344CB8AC3E}">
        <p14:creationId xmlns:p14="http://schemas.microsoft.com/office/powerpoint/2010/main" val="2402082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6064F2-23F9-4275-8DB2-1C46859E2BDD}" type="slidenum">
              <a:rPr lang="es-MX" altLang="es-MX" smtClean="0"/>
              <a:pPr>
                <a:spcBef>
                  <a:spcPct val="0"/>
                </a:spcBef>
              </a:pPr>
              <a:t>12</a:t>
            </a:fld>
            <a:endParaRPr lang="es-MX" altLang="es-MX"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MX" altLang="en-US" dirty="0" err="1" smtClean="0">
                <a:latin typeface="Arial" panose="020B0604020202020204" pitchFamily="34" charset="0"/>
              </a:rPr>
              <a:t>Instructions</a:t>
            </a:r>
            <a:r>
              <a:rPr lang="es-MX" altLang="en-US" dirty="0" smtClean="0">
                <a:latin typeface="Arial" panose="020B0604020202020204" pitchFamily="34" charset="0"/>
              </a:rPr>
              <a:t>: </a:t>
            </a:r>
            <a:r>
              <a:rPr lang="es-MX" altLang="en-US" dirty="0" err="1" smtClean="0">
                <a:latin typeface="Arial" panose="020B0604020202020204" pitchFamily="34" charset="0"/>
              </a:rPr>
              <a:t>Stats</a:t>
            </a:r>
            <a:r>
              <a:rPr lang="es-MX" altLang="en-US" dirty="0" smtClean="0">
                <a:latin typeface="Arial" panose="020B0604020202020204" pitchFamily="34" charset="0"/>
              </a:rPr>
              <a:t> / </a:t>
            </a:r>
            <a:r>
              <a:rPr lang="es-MX" altLang="en-US" dirty="0" err="1" smtClean="0">
                <a:latin typeface="Arial" panose="020B0604020202020204" pitchFamily="34" charset="0"/>
              </a:rPr>
              <a:t>Basis</a:t>
            </a:r>
            <a:r>
              <a:rPr lang="es-MX" altLang="en-US" dirty="0" smtClean="0">
                <a:latin typeface="Arial" panose="020B0604020202020204" pitchFamily="34" charset="0"/>
              </a:rPr>
              <a:t> </a:t>
            </a:r>
            <a:r>
              <a:rPr lang="es-MX" altLang="en-US" dirty="0" err="1" smtClean="0">
                <a:latin typeface="Arial" panose="020B0604020202020204" pitchFamily="34" charset="0"/>
              </a:rPr>
              <a:t>Statistics</a:t>
            </a:r>
            <a:r>
              <a:rPr lang="es-MX" altLang="en-US" dirty="0" smtClean="0">
                <a:latin typeface="Arial" panose="020B0604020202020204" pitchFamily="34" charset="0"/>
              </a:rPr>
              <a:t> / 1 </a:t>
            </a:r>
            <a:r>
              <a:rPr lang="es-MX" altLang="en-US" dirty="0" err="1" smtClean="0">
                <a:latin typeface="Arial" panose="020B0604020202020204" pitchFamily="34" charset="0"/>
              </a:rPr>
              <a:t>Sample</a:t>
            </a:r>
            <a:r>
              <a:rPr lang="es-MX" altLang="en-US" baseline="0" dirty="0" smtClean="0">
                <a:latin typeface="Arial" panose="020B0604020202020204" pitchFamily="34" charset="0"/>
              </a:rPr>
              <a:t> t</a:t>
            </a:r>
            <a:endParaRPr lang="es-MX" altLang="en-US" dirty="0" smtClean="0">
              <a:latin typeface="Arial" panose="020B0604020202020204" pitchFamily="34" charset="0"/>
            </a:endParaRPr>
          </a:p>
          <a:p>
            <a:r>
              <a:rPr lang="es-MX" altLang="en-US" dirty="0" smtClean="0">
                <a:latin typeface="Arial" panose="020B0604020202020204" pitchFamily="34" charset="0"/>
              </a:rPr>
              <a:t>Input:</a:t>
            </a:r>
          </a:p>
          <a:p>
            <a:pPr marL="171450" indent="-171450">
              <a:buFontTx/>
              <a:buChar char="-"/>
            </a:pPr>
            <a:r>
              <a:rPr lang="es-MX" altLang="en-US" baseline="0" dirty="0" err="1" smtClean="0">
                <a:latin typeface="Arial" panose="020B0604020202020204" pitchFamily="34" charset="0"/>
              </a:rPr>
              <a:t>Sample</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size</a:t>
            </a:r>
            <a:r>
              <a:rPr lang="es-MX" altLang="en-US" baseline="0" dirty="0" smtClean="0">
                <a:latin typeface="Arial" panose="020B0604020202020204" pitchFamily="34" charset="0"/>
              </a:rPr>
              <a:t>: 60</a:t>
            </a:r>
          </a:p>
          <a:p>
            <a:pPr marL="171450" indent="-171450">
              <a:buFontTx/>
              <a:buChar char="-"/>
            </a:pPr>
            <a:r>
              <a:rPr lang="es-MX" altLang="en-US" baseline="0" dirty="0" err="1" smtClean="0">
                <a:latin typeface="Arial" panose="020B0604020202020204" pitchFamily="34" charset="0"/>
              </a:rPr>
              <a:t>Sample</a:t>
            </a:r>
            <a:r>
              <a:rPr lang="es-MX" altLang="en-US" baseline="0" dirty="0" smtClean="0">
                <a:latin typeface="Arial" panose="020B0604020202020204" pitchFamily="34" charset="0"/>
              </a:rPr>
              <a:t> mean: 7.25</a:t>
            </a:r>
          </a:p>
          <a:p>
            <a:pPr marL="171450" indent="-171450">
              <a:buFontTx/>
              <a:buChar char="-"/>
            </a:pPr>
            <a:r>
              <a:rPr lang="es-MX" altLang="en-US" baseline="0" dirty="0" smtClean="0">
                <a:latin typeface="Arial" panose="020B0604020202020204" pitchFamily="34" charset="0"/>
              </a:rPr>
              <a:t>Standard </a:t>
            </a:r>
            <a:r>
              <a:rPr lang="es-MX" altLang="en-US" baseline="0" dirty="0" err="1" smtClean="0">
                <a:latin typeface="Arial" panose="020B0604020202020204" pitchFamily="34" charset="0"/>
              </a:rPr>
              <a:t>deviation</a:t>
            </a:r>
            <a:r>
              <a:rPr lang="es-MX" altLang="en-US" baseline="0" dirty="0" smtClean="0">
                <a:latin typeface="Arial" panose="020B0604020202020204" pitchFamily="34" charset="0"/>
              </a:rPr>
              <a:t>: 1.052</a:t>
            </a:r>
          </a:p>
          <a:p>
            <a:pPr marL="171450" indent="-171450">
              <a:buFontTx/>
              <a:buChar char="-"/>
            </a:pPr>
            <a:r>
              <a:rPr lang="es-MX" altLang="en-US" dirty="0" err="1" smtClean="0">
                <a:latin typeface="Arial" panose="020B0604020202020204" pitchFamily="34" charset="0"/>
              </a:rPr>
              <a:t>Perform</a:t>
            </a:r>
            <a:r>
              <a:rPr lang="es-MX" altLang="en-US" dirty="0" smtClean="0">
                <a:latin typeface="Arial" panose="020B0604020202020204" pitchFamily="34" charset="0"/>
              </a:rPr>
              <a:t> </a:t>
            </a:r>
            <a:r>
              <a:rPr lang="es-MX" altLang="en-US" dirty="0" err="1" smtClean="0">
                <a:latin typeface="Arial" panose="020B0604020202020204" pitchFamily="34" charset="0"/>
              </a:rPr>
              <a:t>hypotesis</a:t>
            </a:r>
            <a:r>
              <a:rPr lang="es-MX" altLang="en-US" dirty="0" smtClean="0">
                <a:latin typeface="Arial" panose="020B0604020202020204" pitchFamily="34" charset="0"/>
              </a:rPr>
              <a:t> test: </a:t>
            </a:r>
            <a:r>
              <a:rPr lang="es-MX" altLang="en-US" dirty="0" err="1" smtClean="0">
                <a:latin typeface="Arial" panose="020B0604020202020204" pitchFamily="34" charset="0"/>
              </a:rPr>
              <a:t>Check</a:t>
            </a:r>
            <a:endParaRPr lang="es-MX" altLang="en-US" dirty="0" smtClean="0">
              <a:latin typeface="Arial" panose="020B0604020202020204" pitchFamily="34" charset="0"/>
            </a:endParaRPr>
          </a:p>
          <a:p>
            <a:pPr marL="171450" indent="-171450">
              <a:buFontTx/>
              <a:buChar char="-"/>
            </a:pPr>
            <a:r>
              <a:rPr lang="es-MX" altLang="en-US" dirty="0" err="1" smtClean="0">
                <a:latin typeface="Arial" panose="020B0604020202020204" pitchFamily="34" charset="0"/>
              </a:rPr>
              <a:t>Hypothesized</a:t>
            </a:r>
            <a:r>
              <a:rPr lang="es-MX" altLang="en-US" baseline="0" dirty="0" smtClean="0">
                <a:latin typeface="Arial" panose="020B0604020202020204" pitchFamily="34" charset="0"/>
              </a:rPr>
              <a:t> mean: 7.00</a:t>
            </a:r>
          </a:p>
          <a:p>
            <a:pPr marL="171450" indent="-171450">
              <a:buFontTx/>
              <a:buChar char="-"/>
            </a:pPr>
            <a:r>
              <a:rPr lang="es-MX" altLang="en-US" baseline="0" dirty="0" err="1" smtClean="0">
                <a:latin typeface="Arial" panose="020B0604020202020204" pitchFamily="34" charset="0"/>
              </a:rPr>
              <a:t>Options</a:t>
            </a:r>
            <a:endParaRPr lang="es-MX" altLang="en-US" baseline="0" dirty="0" smtClean="0">
              <a:latin typeface="Arial" panose="020B0604020202020204" pitchFamily="34" charset="0"/>
            </a:endParaRPr>
          </a:p>
          <a:p>
            <a:pPr marL="628650" lvl="1" indent="-171450">
              <a:buFontTx/>
              <a:buChar char="-"/>
            </a:pPr>
            <a:r>
              <a:rPr lang="es-MX" altLang="en-US" baseline="0" dirty="0" err="1" smtClean="0">
                <a:latin typeface="Arial" panose="020B0604020202020204" pitchFamily="34" charset="0"/>
              </a:rPr>
              <a:t>Confidence</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level</a:t>
            </a:r>
            <a:r>
              <a:rPr lang="es-MX" altLang="en-US" baseline="0" dirty="0" smtClean="0">
                <a:latin typeface="Arial" panose="020B0604020202020204" pitchFamily="34" charset="0"/>
              </a:rPr>
              <a:t>: 0.95</a:t>
            </a:r>
          </a:p>
          <a:p>
            <a:pPr marL="628650" lvl="1" indent="-171450">
              <a:buFontTx/>
              <a:buChar char="-"/>
            </a:pPr>
            <a:r>
              <a:rPr lang="es-MX" altLang="en-US" baseline="0" dirty="0" err="1" smtClean="0">
                <a:latin typeface="Arial" panose="020B0604020202020204" pitchFamily="34" charset="0"/>
              </a:rPr>
              <a:t>Alternative</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hypothesis</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Proportion</a:t>
            </a:r>
            <a:r>
              <a:rPr lang="es-MX" altLang="en-US" baseline="0" dirty="0" smtClean="0">
                <a:latin typeface="Arial" panose="020B0604020202020204" pitchFamily="34" charset="0"/>
              </a:rPr>
              <a:t> &gt; </a:t>
            </a:r>
            <a:r>
              <a:rPr lang="es-MX" altLang="en-US" baseline="0" dirty="0" err="1" smtClean="0">
                <a:latin typeface="Arial" panose="020B0604020202020204" pitchFamily="34" charset="0"/>
              </a:rPr>
              <a:t>hypothesized</a:t>
            </a:r>
            <a:r>
              <a:rPr lang="es-MX" altLang="en-US" baseline="0" dirty="0" smtClean="0">
                <a:latin typeface="Arial" panose="020B0604020202020204" pitchFamily="34" charset="0"/>
              </a:rPr>
              <a:t> mean</a:t>
            </a:r>
            <a:endParaRPr lang="en-US" altLang="es-MX" dirty="0" smtClean="0">
              <a:latin typeface="Arial" panose="020B0604020202020204" pitchFamily="34" charset="0"/>
            </a:endParaRPr>
          </a:p>
        </p:txBody>
      </p:sp>
    </p:spTree>
    <p:extLst>
      <p:ext uri="{BB962C8B-B14F-4D97-AF65-F5344CB8AC3E}">
        <p14:creationId xmlns:p14="http://schemas.microsoft.com/office/powerpoint/2010/main" val="2243202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6064F2-23F9-4275-8DB2-1C46859E2BDD}" type="slidenum">
              <a:rPr lang="es-MX" altLang="es-MX" smtClean="0"/>
              <a:pPr>
                <a:spcBef>
                  <a:spcPct val="0"/>
                </a:spcBef>
              </a:pPr>
              <a:t>13</a:t>
            </a:fld>
            <a:endParaRPr lang="es-MX" altLang="es-MX"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smtClean="0">
              <a:latin typeface="Arial" panose="020B0604020202020204" pitchFamily="34" charset="0"/>
            </a:endParaRPr>
          </a:p>
        </p:txBody>
      </p:sp>
    </p:spTree>
    <p:extLst>
      <p:ext uri="{BB962C8B-B14F-4D97-AF65-F5344CB8AC3E}">
        <p14:creationId xmlns:p14="http://schemas.microsoft.com/office/powerpoint/2010/main" val="1390514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6064F2-23F9-4275-8DB2-1C46859E2BDD}" type="slidenum">
              <a:rPr lang="es-MX" altLang="es-MX" smtClean="0"/>
              <a:pPr>
                <a:spcBef>
                  <a:spcPct val="0"/>
                </a:spcBef>
              </a:pPr>
              <a:t>14</a:t>
            </a:fld>
            <a:endParaRPr lang="es-MX" altLang="es-MX"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smtClean="0">
              <a:latin typeface="Arial" panose="020B0604020202020204" pitchFamily="34" charset="0"/>
            </a:endParaRPr>
          </a:p>
        </p:txBody>
      </p:sp>
    </p:spTree>
    <p:extLst>
      <p:ext uri="{BB962C8B-B14F-4D97-AF65-F5344CB8AC3E}">
        <p14:creationId xmlns:p14="http://schemas.microsoft.com/office/powerpoint/2010/main" val="3229065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6064F2-23F9-4275-8DB2-1C46859E2BDD}" type="slidenum">
              <a:rPr lang="es-MX" altLang="es-MX" smtClean="0"/>
              <a:pPr>
                <a:spcBef>
                  <a:spcPct val="0"/>
                </a:spcBef>
              </a:pPr>
              <a:t>15</a:t>
            </a:fld>
            <a:endParaRPr lang="es-MX" altLang="es-MX"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smtClean="0">
              <a:latin typeface="Arial" panose="020B0604020202020204" pitchFamily="34" charset="0"/>
            </a:endParaRPr>
          </a:p>
        </p:txBody>
      </p:sp>
    </p:spTree>
    <p:extLst>
      <p:ext uri="{BB962C8B-B14F-4D97-AF65-F5344CB8AC3E}">
        <p14:creationId xmlns:p14="http://schemas.microsoft.com/office/powerpoint/2010/main" val="2514971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6064F2-23F9-4275-8DB2-1C46859E2BDD}" type="slidenum">
              <a:rPr lang="es-MX" altLang="es-MX" smtClean="0"/>
              <a:pPr>
                <a:spcBef>
                  <a:spcPct val="0"/>
                </a:spcBef>
              </a:pPr>
              <a:t>16</a:t>
            </a:fld>
            <a:endParaRPr lang="es-MX" altLang="es-MX"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MX" altLang="en-US" dirty="0" err="1" smtClean="0">
                <a:latin typeface="Arial" panose="020B0604020202020204" pitchFamily="34" charset="0"/>
              </a:rPr>
              <a:t>Instructions</a:t>
            </a:r>
            <a:r>
              <a:rPr lang="es-MX" altLang="en-US" dirty="0" smtClean="0">
                <a:latin typeface="Arial" panose="020B0604020202020204" pitchFamily="34" charset="0"/>
              </a:rPr>
              <a:t>: </a:t>
            </a:r>
            <a:r>
              <a:rPr lang="es-MX" altLang="en-US" dirty="0" err="1" smtClean="0">
                <a:latin typeface="Arial" panose="020B0604020202020204" pitchFamily="34" charset="0"/>
              </a:rPr>
              <a:t>Stats</a:t>
            </a:r>
            <a:r>
              <a:rPr lang="es-MX" altLang="en-US" dirty="0" smtClean="0">
                <a:latin typeface="Arial" panose="020B0604020202020204" pitchFamily="34" charset="0"/>
              </a:rPr>
              <a:t> / </a:t>
            </a:r>
            <a:r>
              <a:rPr lang="es-MX" altLang="en-US" dirty="0" err="1" smtClean="0">
                <a:latin typeface="Arial" panose="020B0604020202020204" pitchFamily="34" charset="0"/>
              </a:rPr>
              <a:t>Basis</a:t>
            </a:r>
            <a:r>
              <a:rPr lang="es-MX" altLang="en-US" dirty="0" smtClean="0">
                <a:latin typeface="Arial" panose="020B0604020202020204" pitchFamily="34" charset="0"/>
              </a:rPr>
              <a:t> </a:t>
            </a:r>
            <a:r>
              <a:rPr lang="es-MX" altLang="en-US" dirty="0" err="1" smtClean="0">
                <a:latin typeface="Arial" panose="020B0604020202020204" pitchFamily="34" charset="0"/>
              </a:rPr>
              <a:t>Statistics</a:t>
            </a:r>
            <a:r>
              <a:rPr lang="es-MX" altLang="en-US" dirty="0" smtClean="0">
                <a:latin typeface="Arial" panose="020B0604020202020204" pitchFamily="34" charset="0"/>
              </a:rPr>
              <a:t> / 1 </a:t>
            </a:r>
            <a:r>
              <a:rPr lang="es-MX" altLang="en-US" dirty="0" err="1" smtClean="0">
                <a:latin typeface="Arial" panose="020B0604020202020204" pitchFamily="34" charset="0"/>
              </a:rPr>
              <a:t>Proportion</a:t>
            </a:r>
            <a:endParaRPr lang="es-MX" altLang="en-US" dirty="0" smtClean="0">
              <a:latin typeface="Arial" panose="020B0604020202020204" pitchFamily="34" charset="0"/>
            </a:endParaRPr>
          </a:p>
          <a:p>
            <a:r>
              <a:rPr lang="es-MX" altLang="en-US" dirty="0" smtClean="0">
                <a:latin typeface="Arial" panose="020B0604020202020204" pitchFamily="34" charset="0"/>
              </a:rPr>
              <a:t>Input:</a:t>
            </a:r>
          </a:p>
          <a:p>
            <a:pPr marL="171450" indent="-171450">
              <a:buFontTx/>
              <a:buChar char="-"/>
            </a:pPr>
            <a:r>
              <a:rPr lang="es-MX" altLang="en-US" baseline="0" dirty="0" err="1" smtClean="0">
                <a:latin typeface="Arial" panose="020B0604020202020204" pitchFamily="34" charset="0"/>
              </a:rPr>
              <a:t>Sumarized</a:t>
            </a:r>
            <a:r>
              <a:rPr lang="es-MX" altLang="en-US" baseline="0" dirty="0" smtClean="0">
                <a:latin typeface="Arial" panose="020B0604020202020204" pitchFamily="34" charset="0"/>
              </a:rPr>
              <a:t> data</a:t>
            </a:r>
          </a:p>
          <a:p>
            <a:pPr marL="171450" indent="-171450">
              <a:buFontTx/>
              <a:buChar char="-"/>
            </a:pPr>
            <a:r>
              <a:rPr lang="es-MX" altLang="en-US" baseline="0" dirty="0" err="1" smtClean="0">
                <a:latin typeface="Arial" panose="020B0604020202020204" pitchFamily="34" charset="0"/>
              </a:rPr>
              <a:t>Number</a:t>
            </a:r>
            <a:r>
              <a:rPr lang="es-MX" altLang="en-US" baseline="0" dirty="0" smtClean="0">
                <a:latin typeface="Arial" panose="020B0604020202020204" pitchFamily="34" charset="0"/>
              </a:rPr>
              <a:t> of </a:t>
            </a:r>
            <a:r>
              <a:rPr lang="es-MX" altLang="en-US" baseline="0" dirty="0" err="1" smtClean="0">
                <a:latin typeface="Arial" panose="020B0604020202020204" pitchFamily="34" charset="0"/>
              </a:rPr>
              <a:t>events</a:t>
            </a:r>
            <a:r>
              <a:rPr lang="es-MX" altLang="en-US" baseline="0" dirty="0" smtClean="0">
                <a:latin typeface="Arial" panose="020B0604020202020204" pitchFamily="34" charset="0"/>
              </a:rPr>
              <a:t>: 100</a:t>
            </a:r>
          </a:p>
          <a:p>
            <a:pPr marL="171450" indent="-171450">
              <a:buFontTx/>
              <a:buChar char="-"/>
            </a:pPr>
            <a:r>
              <a:rPr lang="es-MX" altLang="en-US" baseline="0" dirty="0" err="1" smtClean="0">
                <a:latin typeface="Arial" panose="020B0604020202020204" pitchFamily="34" charset="0"/>
              </a:rPr>
              <a:t>Number</a:t>
            </a:r>
            <a:r>
              <a:rPr lang="es-MX" altLang="en-US" baseline="0" dirty="0" smtClean="0">
                <a:latin typeface="Arial" panose="020B0604020202020204" pitchFamily="34" charset="0"/>
              </a:rPr>
              <a:t> of </a:t>
            </a:r>
            <a:r>
              <a:rPr lang="es-MX" altLang="en-US" baseline="0" dirty="0" err="1" smtClean="0">
                <a:latin typeface="Arial" panose="020B0604020202020204" pitchFamily="34" charset="0"/>
              </a:rPr>
              <a:t>trials</a:t>
            </a:r>
            <a:r>
              <a:rPr lang="es-MX" altLang="en-US" baseline="0" dirty="0" smtClean="0">
                <a:latin typeface="Arial" panose="020B0604020202020204" pitchFamily="34" charset="0"/>
              </a:rPr>
              <a:t>: 400</a:t>
            </a:r>
          </a:p>
          <a:p>
            <a:pPr marL="171450" indent="-171450">
              <a:buFontTx/>
              <a:buChar char="-"/>
            </a:pPr>
            <a:r>
              <a:rPr lang="es-MX" altLang="en-US" dirty="0" smtClean="0">
                <a:latin typeface="Arial" panose="020B0604020202020204" pitchFamily="34" charset="0"/>
              </a:rPr>
              <a:t>Variable: Per </a:t>
            </a:r>
            <a:r>
              <a:rPr lang="es-MX" altLang="en-US" dirty="0" err="1" smtClean="0">
                <a:latin typeface="Arial" panose="020B0604020202020204" pitchFamily="34" charset="0"/>
              </a:rPr>
              <a:t>Capita</a:t>
            </a:r>
            <a:r>
              <a:rPr lang="es-MX" altLang="en-US" dirty="0" smtClean="0">
                <a:latin typeface="Arial" panose="020B0604020202020204" pitchFamily="34" charset="0"/>
              </a:rPr>
              <a:t> GDP</a:t>
            </a:r>
          </a:p>
          <a:p>
            <a:pPr marL="171450" indent="-171450">
              <a:buFontTx/>
              <a:buChar char="-"/>
            </a:pPr>
            <a:r>
              <a:rPr lang="es-MX" altLang="en-US" dirty="0" err="1" smtClean="0">
                <a:latin typeface="Arial" panose="020B0604020202020204" pitchFamily="34" charset="0"/>
              </a:rPr>
              <a:t>Perform</a:t>
            </a:r>
            <a:r>
              <a:rPr lang="es-MX" altLang="en-US" dirty="0" smtClean="0">
                <a:latin typeface="Arial" panose="020B0604020202020204" pitchFamily="34" charset="0"/>
              </a:rPr>
              <a:t> </a:t>
            </a:r>
            <a:r>
              <a:rPr lang="es-MX" altLang="en-US" dirty="0" err="1" smtClean="0">
                <a:latin typeface="Arial" panose="020B0604020202020204" pitchFamily="34" charset="0"/>
              </a:rPr>
              <a:t>hypotesis</a:t>
            </a:r>
            <a:r>
              <a:rPr lang="es-MX" altLang="en-US" dirty="0" smtClean="0">
                <a:latin typeface="Arial" panose="020B0604020202020204" pitchFamily="34" charset="0"/>
              </a:rPr>
              <a:t> test: </a:t>
            </a:r>
            <a:r>
              <a:rPr lang="es-MX" altLang="en-US" dirty="0" err="1" smtClean="0">
                <a:latin typeface="Arial" panose="020B0604020202020204" pitchFamily="34" charset="0"/>
              </a:rPr>
              <a:t>Check</a:t>
            </a:r>
            <a:endParaRPr lang="es-MX" altLang="en-US" dirty="0" smtClean="0">
              <a:latin typeface="Arial" panose="020B0604020202020204" pitchFamily="34" charset="0"/>
            </a:endParaRPr>
          </a:p>
          <a:p>
            <a:pPr marL="171450" indent="-171450">
              <a:buFontTx/>
              <a:buChar char="-"/>
            </a:pPr>
            <a:r>
              <a:rPr lang="es-MX" altLang="en-US" dirty="0" err="1" smtClean="0">
                <a:latin typeface="Arial" panose="020B0604020202020204" pitchFamily="34" charset="0"/>
              </a:rPr>
              <a:t>Hypothesized</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proportion</a:t>
            </a:r>
            <a:r>
              <a:rPr lang="es-MX" altLang="en-US" baseline="0" dirty="0" smtClean="0">
                <a:latin typeface="Arial" panose="020B0604020202020204" pitchFamily="34" charset="0"/>
              </a:rPr>
              <a:t>: 0.20</a:t>
            </a:r>
          </a:p>
          <a:p>
            <a:pPr marL="171450" indent="-171450">
              <a:buFontTx/>
              <a:buChar char="-"/>
            </a:pPr>
            <a:r>
              <a:rPr lang="es-MX" altLang="en-US" baseline="0" dirty="0" err="1" smtClean="0">
                <a:latin typeface="Arial" panose="020B0604020202020204" pitchFamily="34" charset="0"/>
              </a:rPr>
              <a:t>Options</a:t>
            </a:r>
            <a:endParaRPr lang="es-MX" altLang="en-US" baseline="0" dirty="0" smtClean="0">
              <a:latin typeface="Arial" panose="020B0604020202020204" pitchFamily="34" charset="0"/>
            </a:endParaRPr>
          </a:p>
          <a:p>
            <a:pPr marL="628650" lvl="1" indent="-171450">
              <a:buFontTx/>
              <a:buChar char="-"/>
            </a:pPr>
            <a:r>
              <a:rPr lang="es-MX" altLang="en-US" baseline="0" dirty="0" err="1" smtClean="0">
                <a:latin typeface="Arial" panose="020B0604020202020204" pitchFamily="34" charset="0"/>
              </a:rPr>
              <a:t>Confidence</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level</a:t>
            </a:r>
            <a:r>
              <a:rPr lang="es-MX" altLang="en-US" baseline="0" dirty="0" smtClean="0">
                <a:latin typeface="Arial" panose="020B0604020202020204" pitchFamily="34" charset="0"/>
              </a:rPr>
              <a:t>: 0.95</a:t>
            </a:r>
          </a:p>
          <a:p>
            <a:pPr marL="628650" lvl="1" indent="-171450">
              <a:buFontTx/>
              <a:buChar char="-"/>
            </a:pPr>
            <a:r>
              <a:rPr lang="es-MX" altLang="en-US" baseline="0" dirty="0" err="1" smtClean="0">
                <a:latin typeface="Arial" panose="020B0604020202020204" pitchFamily="34" charset="0"/>
              </a:rPr>
              <a:t>Alternative</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hypothesis</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Proportion</a:t>
            </a:r>
            <a:r>
              <a:rPr lang="es-MX" altLang="en-US" baseline="0" dirty="0" smtClean="0">
                <a:latin typeface="Arial" panose="020B0604020202020204" pitchFamily="34" charset="0"/>
              </a:rPr>
              <a:t> &gt; </a:t>
            </a:r>
            <a:r>
              <a:rPr lang="es-MX" altLang="en-US" baseline="0" dirty="0" err="1" smtClean="0">
                <a:latin typeface="Arial" panose="020B0604020202020204" pitchFamily="34" charset="0"/>
              </a:rPr>
              <a:t>hypothesized</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proportion</a:t>
            </a:r>
            <a:endParaRPr lang="es-MX" altLang="en-US" baseline="0" dirty="0" smtClean="0">
              <a:latin typeface="Arial" panose="020B0604020202020204" pitchFamily="34" charset="0"/>
            </a:endParaRPr>
          </a:p>
          <a:p>
            <a:pPr marL="628650" lvl="1" indent="-171450">
              <a:buFontTx/>
              <a:buChar char="-"/>
            </a:pPr>
            <a:r>
              <a:rPr lang="es-MX" altLang="en-US" baseline="0" dirty="0" err="1" smtClean="0">
                <a:latin typeface="Arial" panose="020B0604020202020204" pitchFamily="34" charset="0"/>
              </a:rPr>
              <a:t>Method</a:t>
            </a:r>
            <a:r>
              <a:rPr lang="es-MX" altLang="en-US" baseline="0" dirty="0" smtClean="0">
                <a:latin typeface="Arial" panose="020B0604020202020204" pitchFamily="34" charset="0"/>
              </a:rPr>
              <a:t>: Normal </a:t>
            </a:r>
            <a:r>
              <a:rPr lang="es-MX" altLang="en-US" baseline="0" dirty="0" err="1" smtClean="0">
                <a:latin typeface="Arial" panose="020B0604020202020204" pitchFamily="34" charset="0"/>
              </a:rPr>
              <a:t>aproximation</a:t>
            </a:r>
            <a:endParaRPr lang="es-MX" altLang="en-US" dirty="0" smtClean="0">
              <a:latin typeface="Arial" panose="020B0604020202020204" pitchFamily="34" charset="0"/>
            </a:endParaRPr>
          </a:p>
        </p:txBody>
      </p:sp>
    </p:spTree>
    <p:extLst>
      <p:ext uri="{BB962C8B-B14F-4D97-AF65-F5344CB8AC3E}">
        <p14:creationId xmlns:p14="http://schemas.microsoft.com/office/powerpoint/2010/main" val="2414274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30EAE8D-B59D-44DF-85FF-83A9A7471711}" type="slidenum">
              <a:rPr lang="es-MX" altLang="es-MX" smtClean="0"/>
              <a:pPr>
                <a:spcBef>
                  <a:spcPct val="0"/>
                </a:spcBef>
              </a:pPr>
              <a:t>2</a:t>
            </a:fld>
            <a:endParaRPr lang="es-MX" altLang="es-MX"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smtClean="0">
              <a:latin typeface="Arial" panose="020B0604020202020204" pitchFamily="34" charset="0"/>
            </a:endParaRPr>
          </a:p>
        </p:txBody>
      </p:sp>
    </p:spTree>
    <p:extLst>
      <p:ext uri="{BB962C8B-B14F-4D97-AF65-F5344CB8AC3E}">
        <p14:creationId xmlns:p14="http://schemas.microsoft.com/office/powerpoint/2010/main" val="3236433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6064F2-23F9-4275-8DB2-1C46859E2BDD}" type="slidenum">
              <a:rPr lang="es-MX" altLang="es-MX" smtClean="0"/>
              <a:pPr>
                <a:spcBef>
                  <a:spcPct val="0"/>
                </a:spcBef>
              </a:pPr>
              <a:t>3</a:t>
            </a:fld>
            <a:endParaRPr lang="es-MX" altLang="es-MX"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smtClean="0">
              <a:latin typeface="Arial" panose="020B0604020202020204" pitchFamily="34" charset="0"/>
            </a:endParaRPr>
          </a:p>
        </p:txBody>
      </p:sp>
    </p:spTree>
    <p:extLst>
      <p:ext uri="{BB962C8B-B14F-4D97-AF65-F5344CB8AC3E}">
        <p14:creationId xmlns:p14="http://schemas.microsoft.com/office/powerpoint/2010/main" val="3795304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6064F2-23F9-4275-8DB2-1C46859E2BDD}" type="slidenum">
              <a:rPr lang="es-MX" altLang="es-MX" smtClean="0"/>
              <a:pPr>
                <a:spcBef>
                  <a:spcPct val="0"/>
                </a:spcBef>
              </a:pPr>
              <a:t>4</a:t>
            </a:fld>
            <a:endParaRPr lang="es-MX" altLang="es-MX"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smtClean="0">
              <a:latin typeface="Arial" panose="020B0604020202020204" pitchFamily="34" charset="0"/>
            </a:endParaRPr>
          </a:p>
        </p:txBody>
      </p:sp>
    </p:spTree>
    <p:extLst>
      <p:ext uri="{BB962C8B-B14F-4D97-AF65-F5344CB8AC3E}">
        <p14:creationId xmlns:p14="http://schemas.microsoft.com/office/powerpoint/2010/main" val="1627913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6064F2-23F9-4275-8DB2-1C46859E2BDD}" type="slidenum">
              <a:rPr lang="es-MX" altLang="es-MX" smtClean="0"/>
              <a:pPr>
                <a:spcBef>
                  <a:spcPct val="0"/>
                </a:spcBef>
              </a:pPr>
              <a:t>5</a:t>
            </a:fld>
            <a:endParaRPr lang="es-MX" altLang="es-MX"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smtClean="0">
              <a:latin typeface="Arial" panose="020B0604020202020204" pitchFamily="34" charset="0"/>
            </a:endParaRPr>
          </a:p>
        </p:txBody>
      </p:sp>
    </p:spTree>
    <p:extLst>
      <p:ext uri="{BB962C8B-B14F-4D97-AF65-F5344CB8AC3E}">
        <p14:creationId xmlns:p14="http://schemas.microsoft.com/office/powerpoint/2010/main" val="1533328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6064F2-23F9-4275-8DB2-1C46859E2BDD}" type="slidenum">
              <a:rPr lang="es-MX" altLang="es-MX" smtClean="0"/>
              <a:pPr>
                <a:spcBef>
                  <a:spcPct val="0"/>
                </a:spcBef>
              </a:pPr>
              <a:t>6</a:t>
            </a:fld>
            <a:endParaRPr lang="es-MX" altLang="es-MX"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smtClean="0">
              <a:latin typeface="Arial" panose="020B0604020202020204" pitchFamily="34" charset="0"/>
            </a:endParaRPr>
          </a:p>
        </p:txBody>
      </p:sp>
    </p:spTree>
    <p:extLst>
      <p:ext uri="{BB962C8B-B14F-4D97-AF65-F5344CB8AC3E}">
        <p14:creationId xmlns:p14="http://schemas.microsoft.com/office/powerpoint/2010/main" val="871169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6064F2-23F9-4275-8DB2-1C46859E2BDD}" type="slidenum">
              <a:rPr lang="es-MX" altLang="es-MX" smtClean="0"/>
              <a:pPr>
                <a:spcBef>
                  <a:spcPct val="0"/>
                </a:spcBef>
              </a:pPr>
              <a:t>7</a:t>
            </a:fld>
            <a:endParaRPr lang="es-MX" altLang="es-MX"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smtClean="0">
              <a:latin typeface="Arial" panose="020B0604020202020204" pitchFamily="34" charset="0"/>
            </a:endParaRPr>
          </a:p>
        </p:txBody>
      </p:sp>
    </p:spTree>
    <p:extLst>
      <p:ext uri="{BB962C8B-B14F-4D97-AF65-F5344CB8AC3E}">
        <p14:creationId xmlns:p14="http://schemas.microsoft.com/office/powerpoint/2010/main" val="1704303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6064F2-23F9-4275-8DB2-1C46859E2BDD}" type="slidenum">
              <a:rPr lang="es-MX" altLang="es-MX" smtClean="0"/>
              <a:pPr>
                <a:spcBef>
                  <a:spcPct val="0"/>
                </a:spcBef>
              </a:pPr>
              <a:t>8</a:t>
            </a:fld>
            <a:endParaRPr lang="es-MX" altLang="es-MX"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smtClean="0">
              <a:latin typeface="Arial" panose="020B0604020202020204" pitchFamily="34" charset="0"/>
            </a:endParaRPr>
          </a:p>
        </p:txBody>
      </p:sp>
    </p:spTree>
    <p:extLst>
      <p:ext uri="{BB962C8B-B14F-4D97-AF65-F5344CB8AC3E}">
        <p14:creationId xmlns:p14="http://schemas.microsoft.com/office/powerpoint/2010/main" val="1734139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6064F2-23F9-4275-8DB2-1C46859E2BDD}" type="slidenum">
              <a:rPr lang="es-MX" altLang="es-MX" smtClean="0"/>
              <a:pPr>
                <a:spcBef>
                  <a:spcPct val="0"/>
                </a:spcBef>
              </a:pPr>
              <a:t>9</a:t>
            </a:fld>
            <a:endParaRPr lang="es-MX" altLang="es-MX"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smtClean="0">
              <a:latin typeface="Arial" panose="020B0604020202020204" pitchFamily="34" charset="0"/>
            </a:endParaRPr>
          </a:p>
        </p:txBody>
      </p:sp>
    </p:spTree>
    <p:extLst>
      <p:ext uri="{BB962C8B-B14F-4D97-AF65-F5344CB8AC3E}">
        <p14:creationId xmlns:p14="http://schemas.microsoft.com/office/powerpoint/2010/main" val="3138889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s-MX"/>
              <a:t>Apuntes José Calzada</a:t>
            </a:r>
          </a:p>
        </p:txBody>
      </p:sp>
      <p:sp>
        <p:nvSpPr>
          <p:cNvPr id="5" name="Rectangle 5"/>
          <p:cNvSpPr>
            <a:spLocks noGrp="1" noChangeArrowheads="1"/>
          </p:cNvSpPr>
          <p:nvPr>
            <p:ph type="ftr" sz="quarter" idx="11"/>
          </p:nvPr>
        </p:nvSpPr>
        <p:spPr>
          <a:ln/>
        </p:spPr>
        <p:txBody>
          <a:bodyPr/>
          <a:lstStyle>
            <a:lvl1pPr>
              <a:defRPr/>
            </a:lvl1pPr>
          </a:lstStyle>
          <a:p>
            <a:pPr>
              <a:defRPr/>
            </a:pPr>
            <a:r>
              <a:rPr lang="es-MX"/>
              <a:t>Gestión de la Calidad</a:t>
            </a:r>
          </a:p>
        </p:txBody>
      </p:sp>
      <p:sp>
        <p:nvSpPr>
          <p:cNvPr id="6" name="Rectangle 6"/>
          <p:cNvSpPr>
            <a:spLocks noGrp="1" noChangeArrowheads="1"/>
          </p:cNvSpPr>
          <p:nvPr>
            <p:ph type="sldNum" sz="quarter" idx="12"/>
          </p:nvPr>
        </p:nvSpPr>
        <p:spPr>
          <a:ln/>
        </p:spPr>
        <p:txBody>
          <a:bodyPr/>
          <a:lstStyle>
            <a:lvl1pPr>
              <a:defRPr/>
            </a:lvl1pPr>
          </a:lstStyle>
          <a:p>
            <a:pPr>
              <a:defRPr/>
            </a:pPr>
            <a:fld id="{6C5D1BF2-3697-4AF5-AB78-A452FE5391B1}" type="slidenum">
              <a:rPr lang="en-US"/>
              <a:pPr>
                <a:defRPr/>
              </a:pPr>
              <a:t>‹#›</a:t>
            </a:fld>
            <a:endParaRPr lang="en-US"/>
          </a:p>
        </p:txBody>
      </p:sp>
    </p:spTree>
    <p:extLst>
      <p:ext uri="{BB962C8B-B14F-4D97-AF65-F5344CB8AC3E}">
        <p14:creationId xmlns:p14="http://schemas.microsoft.com/office/powerpoint/2010/main" val="2304079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s-MX"/>
              <a:t>Apuntes José Calzada</a:t>
            </a:r>
          </a:p>
        </p:txBody>
      </p:sp>
      <p:sp>
        <p:nvSpPr>
          <p:cNvPr id="5" name="Rectangle 5"/>
          <p:cNvSpPr>
            <a:spLocks noGrp="1" noChangeArrowheads="1"/>
          </p:cNvSpPr>
          <p:nvPr>
            <p:ph type="ftr" sz="quarter" idx="11"/>
          </p:nvPr>
        </p:nvSpPr>
        <p:spPr>
          <a:ln/>
        </p:spPr>
        <p:txBody>
          <a:bodyPr/>
          <a:lstStyle>
            <a:lvl1pPr>
              <a:defRPr/>
            </a:lvl1pPr>
          </a:lstStyle>
          <a:p>
            <a:pPr>
              <a:defRPr/>
            </a:pPr>
            <a:r>
              <a:rPr lang="es-MX"/>
              <a:t>Gestión de la Calidad</a:t>
            </a:r>
          </a:p>
        </p:txBody>
      </p:sp>
      <p:sp>
        <p:nvSpPr>
          <p:cNvPr id="6" name="Rectangle 6"/>
          <p:cNvSpPr>
            <a:spLocks noGrp="1" noChangeArrowheads="1"/>
          </p:cNvSpPr>
          <p:nvPr>
            <p:ph type="sldNum" sz="quarter" idx="12"/>
          </p:nvPr>
        </p:nvSpPr>
        <p:spPr>
          <a:ln/>
        </p:spPr>
        <p:txBody>
          <a:bodyPr/>
          <a:lstStyle>
            <a:lvl1pPr>
              <a:defRPr/>
            </a:lvl1pPr>
          </a:lstStyle>
          <a:p>
            <a:pPr>
              <a:defRPr/>
            </a:pPr>
            <a:fld id="{46C6FAEF-72B2-458A-BC27-A7C7DBEDCC7D}" type="slidenum">
              <a:rPr lang="en-US"/>
              <a:pPr>
                <a:defRPr/>
              </a:pPr>
              <a:t>‹#›</a:t>
            </a:fld>
            <a:endParaRPr lang="en-US"/>
          </a:p>
        </p:txBody>
      </p:sp>
    </p:spTree>
    <p:extLst>
      <p:ext uri="{BB962C8B-B14F-4D97-AF65-F5344CB8AC3E}">
        <p14:creationId xmlns:p14="http://schemas.microsoft.com/office/powerpoint/2010/main" val="1414474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s-MX"/>
              <a:t>Apuntes José Calzada</a:t>
            </a:r>
          </a:p>
        </p:txBody>
      </p:sp>
      <p:sp>
        <p:nvSpPr>
          <p:cNvPr id="5" name="Rectangle 5"/>
          <p:cNvSpPr>
            <a:spLocks noGrp="1" noChangeArrowheads="1"/>
          </p:cNvSpPr>
          <p:nvPr>
            <p:ph type="ftr" sz="quarter" idx="11"/>
          </p:nvPr>
        </p:nvSpPr>
        <p:spPr>
          <a:ln/>
        </p:spPr>
        <p:txBody>
          <a:bodyPr/>
          <a:lstStyle>
            <a:lvl1pPr>
              <a:defRPr/>
            </a:lvl1pPr>
          </a:lstStyle>
          <a:p>
            <a:pPr>
              <a:defRPr/>
            </a:pPr>
            <a:r>
              <a:rPr lang="es-MX"/>
              <a:t>Gestión de la Calidad</a:t>
            </a:r>
          </a:p>
        </p:txBody>
      </p:sp>
      <p:sp>
        <p:nvSpPr>
          <p:cNvPr id="6" name="Rectangle 6"/>
          <p:cNvSpPr>
            <a:spLocks noGrp="1" noChangeArrowheads="1"/>
          </p:cNvSpPr>
          <p:nvPr>
            <p:ph type="sldNum" sz="quarter" idx="12"/>
          </p:nvPr>
        </p:nvSpPr>
        <p:spPr>
          <a:ln/>
        </p:spPr>
        <p:txBody>
          <a:bodyPr/>
          <a:lstStyle>
            <a:lvl1pPr>
              <a:defRPr/>
            </a:lvl1pPr>
          </a:lstStyle>
          <a:p>
            <a:pPr>
              <a:defRPr/>
            </a:pPr>
            <a:fld id="{B59D3E99-A39E-4CAE-A2B6-53D4B91F899D}" type="slidenum">
              <a:rPr lang="en-US"/>
              <a:pPr>
                <a:defRPr/>
              </a:pPr>
              <a:t>‹#›</a:t>
            </a:fld>
            <a:endParaRPr lang="en-US"/>
          </a:p>
        </p:txBody>
      </p:sp>
    </p:spTree>
    <p:extLst>
      <p:ext uri="{BB962C8B-B14F-4D97-AF65-F5344CB8AC3E}">
        <p14:creationId xmlns:p14="http://schemas.microsoft.com/office/powerpoint/2010/main" val="4092632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r>
              <a:rPr lang="es-MX"/>
              <a:t>Apuntes José Calzada</a:t>
            </a:r>
          </a:p>
        </p:txBody>
      </p:sp>
      <p:sp>
        <p:nvSpPr>
          <p:cNvPr id="5" name="Rectangle 5"/>
          <p:cNvSpPr>
            <a:spLocks noGrp="1" noChangeArrowheads="1"/>
          </p:cNvSpPr>
          <p:nvPr>
            <p:ph type="ftr" sz="quarter" idx="11"/>
          </p:nvPr>
        </p:nvSpPr>
        <p:spPr>
          <a:ln/>
        </p:spPr>
        <p:txBody>
          <a:bodyPr/>
          <a:lstStyle>
            <a:lvl1pPr>
              <a:defRPr/>
            </a:lvl1pPr>
          </a:lstStyle>
          <a:p>
            <a:pPr>
              <a:defRPr/>
            </a:pPr>
            <a:r>
              <a:rPr lang="es-MX"/>
              <a:t>Gestión de la Calidad</a:t>
            </a:r>
          </a:p>
        </p:txBody>
      </p:sp>
      <p:sp>
        <p:nvSpPr>
          <p:cNvPr id="6" name="Rectangle 6"/>
          <p:cNvSpPr>
            <a:spLocks noGrp="1" noChangeArrowheads="1"/>
          </p:cNvSpPr>
          <p:nvPr>
            <p:ph type="sldNum" sz="quarter" idx="12"/>
          </p:nvPr>
        </p:nvSpPr>
        <p:spPr>
          <a:ln/>
        </p:spPr>
        <p:txBody>
          <a:bodyPr/>
          <a:lstStyle>
            <a:lvl1pPr>
              <a:defRPr/>
            </a:lvl1pPr>
          </a:lstStyle>
          <a:p>
            <a:pPr>
              <a:defRPr/>
            </a:pPr>
            <a:fld id="{930BD12A-DB4A-4B0C-B20D-5310CC48D308}" type="slidenum">
              <a:rPr lang="en-US"/>
              <a:pPr>
                <a:defRPr/>
              </a:pPr>
              <a:t>‹#›</a:t>
            </a:fld>
            <a:endParaRPr lang="en-US"/>
          </a:p>
        </p:txBody>
      </p:sp>
    </p:spTree>
    <p:extLst>
      <p:ext uri="{BB962C8B-B14F-4D97-AF65-F5344CB8AC3E}">
        <p14:creationId xmlns:p14="http://schemas.microsoft.com/office/powerpoint/2010/main" val="4088579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s-MX"/>
              <a:t>Apuntes José Calzada</a:t>
            </a:r>
          </a:p>
        </p:txBody>
      </p:sp>
      <p:sp>
        <p:nvSpPr>
          <p:cNvPr id="5" name="Rectangle 5"/>
          <p:cNvSpPr>
            <a:spLocks noGrp="1" noChangeArrowheads="1"/>
          </p:cNvSpPr>
          <p:nvPr>
            <p:ph type="ftr" sz="quarter" idx="11"/>
          </p:nvPr>
        </p:nvSpPr>
        <p:spPr>
          <a:ln/>
        </p:spPr>
        <p:txBody>
          <a:bodyPr/>
          <a:lstStyle>
            <a:lvl1pPr>
              <a:defRPr/>
            </a:lvl1pPr>
          </a:lstStyle>
          <a:p>
            <a:pPr>
              <a:defRPr/>
            </a:pPr>
            <a:r>
              <a:rPr lang="es-MX"/>
              <a:t>Gestión de la Calidad</a:t>
            </a:r>
          </a:p>
        </p:txBody>
      </p:sp>
      <p:sp>
        <p:nvSpPr>
          <p:cNvPr id="6" name="Rectangle 6"/>
          <p:cNvSpPr>
            <a:spLocks noGrp="1" noChangeArrowheads="1"/>
          </p:cNvSpPr>
          <p:nvPr>
            <p:ph type="sldNum" sz="quarter" idx="12"/>
          </p:nvPr>
        </p:nvSpPr>
        <p:spPr>
          <a:ln/>
        </p:spPr>
        <p:txBody>
          <a:bodyPr/>
          <a:lstStyle>
            <a:lvl1pPr>
              <a:defRPr/>
            </a:lvl1pPr>
          </a:lstStyle>
          <a:p>
            <a:pPr>
              <a:defRPr/>
            </a:pPr>
            <a:fld id="{E8872D76-68FB-45AD-BE52-433421AE94A8}" type="slidenum">
              <a:rPr lang="en-US"/>
              <a:pPr>
                <a:defRPr/>
              </a:pPr>
              <a:t>‹#›</a:t>
            </a:fld>
            <a:endParaRPr lang="en-US"/>
          </a:p>
        </p:txBody>
      </p:sp>
    </p:spTree>
    <p:extLst>
      <p:ext uri="{BB962C8B-B14F-4D97-AF65-F5344CB8AC3E}">
        <p14:creationId xmlns:p14="http://schemas.microsoft.com/office/powerpoint/2010/main" val="234923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s-MX"/>
              <a:t>Apuntes José Calzada</a:t>
            </a:r>
          </a:p>
        </p:txBody>
      </p:sp>
      <p:sp>
        <p:nvSpPr>
          <p:cNvPr id="5" name="Rectangle 5"/>
          <p:cNvSpPr>
            <a:spLocks noGrp="1" noChangeArrowheads="1"/>
          </p:cNvSpPr>
          <p:nvPr>
            <p:ph type="ftr" sz="quarter" idx="11"/>
          </p:nvPr>
        </p:nvSpPr>
        <p:spPr>
          <a:ln/>
        </p:spPr>
        <p:txBody>
          <a:bodyPr/>
          <a:lstStyle>
            <a:lvl1pPr>
              <a:defRPr/>
            </a:lvl1pPr>
          </a:lstStyle>
          <a:p>
            <a:pPr>
              <a:defRPr/>
            </a:pPr>
            <a:r>
              <a:rPr lang="es-MX"/>
              <a:t>Gestión de la Calidad</a:t>
            </a:r>
          </a:p>
        </p:txBody>
      </p:sp>
      <p:sp>
        <p:nvSpPr>
          <p:cNvPr id="6" name="Rectangle 6"/>
          <p:cNvSpPr>
            <a:spLocks noGrp="1" noChangeArrowheads="1"/>
          </p:cNvSpPr>
          <p:nvPr>
            <p:ph type="sldNum" sz="quarter" idx="12"/>
          </p:nvPr>
        </p:nvSpPr>
        <p:spPr>
          <a:ln/>
        </p:spPr>
        <p:txBody>
          <a:bodyPr/>
          <a:lstStyle>
            <a:lvl1pPr>
              <a:defRPr/>
            </a:lvl1pPr>
          </a:lstStyle>
          <a:p>
            <a:pPr>
              <a:defRPr/>
            </a:pPr>
            <a:fld id="{4AC7765E-2CA9-4521-A02B-FC6728E5B2E6}" type="slidenum">
              <a:rPr lang="en-US"/>
              <a:pPr>
                <a:defRPr/>
              </a:pPr>
              <a:t>‹#›</a:t>
            </a:fld>
            <a:endParaRPr lang="en-US"/>
          </a:p>
        </p:txBody>
      </p:sp>
    </p:spTree>
    <p:extLst>
      <p:ext uri="{BB962C8B-B14F-4D97-AF65-F5344CB8AC3E}">
        <p14:creationId xmlns:p14="http://schemas.microsoft.com/office/powerpoint/2010/main" val="3025743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s-MX"/>
              <a:t>Apuntes José Calzada</a:t>
            </a:r>
          </a:p>
        </p:txBody>
      </p:sp>
      <p:sp>
        <p:nvSpPr>
          <p:cNvPr id="6" name="Rectangle 5"/>
          <p:cNvSpPr>
            <a:spLocks noGrp="1" noChangeArrowheads="1"/>
          </p:cNvSpPr>
          <p:nvPr>
            <p:ph type="ftr" sz="quarter" idx="11"/>
          </p:nvPr>
        </p:nvSpPr>
        <p:spPr>
          <a:ln/>
        </p:spPr>
        <p:txBody>
          <a:bodyPr/>
          <a:lstStyle>
            <a:lvl1pPr>
              <a:defRPr/>
            </a:lvl1pPr>
          </a:lstStyle>
          <a:p>
            <a:pPr>
              <a:defRPr/>
            </a:pPr>
            <a:r>
              <a:rPr lang="es-MX"/>
              <a:t>Gestión de la Calidad</a:t>
            </a:r>
          </a:p>
        </p:txBody>
      </p:sp>
      <p:sp>
        <p:nvSpPr>
          <p:cNvPr id="7" name="Rectangle 6"/>
          <p:cNvSpPr>
            <a:spLocks noGrp="1" noChangeArrowheads="1"/>
          </p:cNvSpPr>
          <p:nvPr>
            <p:ph type="sldNum" sz="quarter" idx="12"/>
          </p:nvPr>
        </p:nvSpPr>
        <p:spPr>
          <a:ln/>
        </p:spPr>
        <p:txBody>
          <a:bodyPr/>
          <a:lstStyle>
            <a:lvl1pPr>
              <a:defRPr/>
            </a:lvl1pPr>
          </a:lstStyle>
          <a:p>
            <a:pPr>
              <a:defRPr/>
            </a:pPr>
            <a:fld id="{517F980D-4D61-437C-9057-BA3A24CB8C5F}" type="slidenum">
              <a:rPr lang="en-US"/>
              <a:pPr>
                <a:defRPr/>
              </a:pPr>
              <a:t>‹#›</a:t>
            </a:fld>
            <a:endParaRPr lang="en-US"/>
          </a:p>
        </p:txBody>
      </p:sp>
    </p:spTree>
    <p:extLst>
      <p:ext uri="{BB962C8B-B14F-4D97-AF65-F5344CB8AC3E}">
        <p14:creationId xmlns:p14="http://schemas.microsoft.com/office/powerpoint/2010/main" val="3328970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s-MX"/>
              <a:t>Apuntes José Calzada</a:t>
            </a:r>
          </a:p>
        </p:txBody>
      </p:sp>
      <p:sp>
        <p:nvSpPr>
          <p:cNvPr id="8" name="Rectangle 5"/>
          <p:cNvSpPr>
            <a:spLocks noGrp="1" noChangeArrowheads="1"/>
          </p:cNvSpPr>
          <p:nvPr>
            <p:ph type="ftr" sz="quarter" idx="11"/>
          </p:nvPr>
        </p:nvSpPr>
        <p:spPr>
          <a:ln/>
        </p:spPr>
        <p:txBody>
          <a:bodyPr/>
          <a:lstStyle>
            <a:lvl1pPr>
              <a:defRPr/>
            </a:lvl1pPr>
          </a:lstStyle>
          <a:p>
            <a:pPr>
              <a:defRPr/>
            </a:pPr>
            <a:r>
              <a:rPr lang="es-MX"/>
              <a:t>Gestión de la Calidad</a:t>
            </a:r>
          </a:p>
        </p:txBody>
      </p:sp>
      <p:sp>
        <p:nvSpPr>
          <p:cNvPr id="9" name="Rectangle 6"/>
          <p:cNvSpPr>
            <a:spLocks noGrp="1" noChangeArrowheads="1"/>
          </p:cNvSpPr>
          <p:nvPr>
            <p:ph type="sldNum" sz="quarter" idx="12"/>
          </p:nvPr>
        </p:nvSpPr>
        <p:spPr>
          <a:ln/>
        </p:spPr>
        <p:txBody>
          <a:bodyPr/>
          <a:lstStyle>
            <a:lvl1pPr>
              <a:defRPr/>
            </a:lvl1pPr>
          </a:lstStyle>
          <a:p>
            <a:pPr>
              <a:defRPr/>
            </a:pPr>
            <a:fld id="{433C75E6-55DD-4252-9BC1-6B3F902F7004}" type="slidenum">
              <a:rPr lang="en-US"/>
              <a:pPr>
                <a:defRPr/>
              </a:pPr>
              <a:t>‹#›</a:t>
            </a:fld>
            <a:endParaRPr lang="en-US"/>
          </a:p>
        </p:txBody>
      </p:sp>
    </p:spTree>
    <p:extLst>
      <p:ext uri="{BB962C8B-B14F-4D97-AF65-F5344CB8AC3E}">
        <p14:creationId xmlns:p14="http://schemas.microsoft.com/office/powerpoint/2010/main" val="333553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s-MX"/>
              <a:t>Apuntes José Calzada</a:t>
            </a:r>
          </a:p>
        </p:txBody>
      </p:sp>
      <p:sp>
        <p:nvSpPr>
          <p:cNvPr id="4" name="Rectangle 5"/>
          <p:cNvSpPr>
            <a:spLocks noGrp="1" noChangeArrowheads="1"/>
          </p:cNvSpPr>
          <p:nvPr>
            <p:ph type="ftr" sz="quarter" idx="11"/>
          </p:nvPr>
        </p:nvSpPr>
        <p:spPr>
          <a:ln/>
        </p:spPr>
        <p:txBody>
          <a:bodyPr/>
          <a:lstStyle>
            <a:lvl1pPr>
              <a:defRPr/>
            </a:lvl1pPr>
          </a:lstStyle>
          <a:p>
            <a:pPr>
              <a:defRPr/>
            </a:pPr>
            <a:r>
              <a:rPr lang="es-MX"/>
              <a:t>Gestión de la Calidad</a:t>
            </a:r>
          </a:p>
        </p:txBody>
      </p:sp>
      <p:sp>
        <p:nvSpPr>
          <p:cNvPr id="5" name="Rectangle 6"/>
          <p:cNvSpPr>
            <a:spLocks noGrp="1" noChangeArrowheads="1"/>
          </p:cNvSpPr>
          <p:nvPr>
            <p:ph type="sldNum" sz="quarter" idx="12"/>
          </p:nvPr>
        </p:nvSpPr>
        <p:spPr>
          <a:ln/>
        </p:spPr>
        <p:txBody>
          <a:bodyPr/>
          <a:lstStyle>
            <a:lvl1pPr>
              <a:defRPr/>
            </a:lvl1pPr>
          </a:lstStyle>
          <a:p>
            <a:pPr>
              <a:defRPr/>
            </a:pPr>
            <a:fld id="{5867FAA0-D1A2-4E46-B685-3FE4809E315B}" type="slidenum">
              <a:rPr lang="en-US"/>
              <a:pPr>
                <a:defRPr/>
              </a:pPr>
              <a:t>‹#›</a:t>
            </a:fld>
            <a:endParaRPr lang="en-US"/>
          </a:p>
        </p:txBody>
      </p:sp>
    </p:spTree>
    <p:extLst>
      <p:ext uri="{BB962C8B-B14F-4D97-AF65-F5344CB8AC3E}">
        <p14:creationId xmlns:p14="http://schemas.microsoft.com/office/powerpoint/2010/main" val="3617910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s-MX"/>
              <a:t>Apuntes José Calzada</a:t>
            </a:r>
          </a:p>
        </p:txBody>
      </p:sp>
      <p:sp>
        <p:nvSpPr>
          <p:cNvPr id="3" name="Rectangle 5"/>
          <p:cNvSpPr>
            <a:spLocks noGrp="1" noChangeArrowheads="1"/>
          </p:cNvSpPr>
          <p:nvPr>
            <p:ph type="ftr" sz="quarter" idx="11"/>
          </p:nvPr>
        </p:nvSpPr>
        <p:spPr>
          <a:ln/>
        </p:spPr>
        <p:txBody>
          <a:bodyPr/>
          <a:lstStyle>
            <a:lvl1pPr>
              <a:defRPr/>
            </a:lvl1pPr>
          </a:lstStyle>
          <a:p>
            <a:pPr>
              <a:defRPr/>
            </a:pPr>
            <a:r>
              <a:rPr lang="es-MX"/>
              <a:t>Gestión de la Calidad</a:t>
            </a:r>
          </a:p>
        </p:txBody>
      </p:sp>
      <p:sp>
        <p:nvSpPr>
          <p:cNvPr id="4" name="Rectangle 6"/>
          <p:cNvSpPr>
            <a:spLocks noGrp="1" noChangeArrowheads="1"/>
          </p:cNvSpPr>
          <p:nvPr>
            <p:ph type="sldNum" sz="quarter" idx="12"/>
          </p:nvPr>
        </p:nvSpPr>
        <p:spPr>
          <a:ln/>
        </p:spPr>
        <p:txBody>
          <a:bodyPr/>
          <a:lstStyle>
            <a:lvl1pPr>
              <a:defRPr/>
            </a:lvl1pPr>
          </a:lstStyle>
          <a:p>
            <a:pPr>
              <a:defRPr/>
            </a:pPr>
            <a:fld id="{E7F6F0A4-E3C4-4237-AE94-809A428375E8}" type="slidenum">
              <a:rPr lang="en-US"/>
              <a:pPr>
                <a:defRPr/>
              </a:pPr>
              <a:t>‹#›</a:t>
            </a:fld>
            <a:endParaRPr lang="en-US"/>
          </a:p>
        </p:txBody>
      </p:sp>
    </p:spTree>
    <p:extLst>
      <p:ext uri="{BB962C8B-B14F-4D97-AF65-F5344CB8AC3E}">
        <p14:creationId xmlns:p14="http://schemas.microsoft.com/office/powerpoint/2010/main" val="3267861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s-MX"/>
              <a:t>Apuntes José Calzada</a:t>
            </a:r>
          </a:p>
        </p:txBody>
      </p:sp>
      <p:sp>
        <p:nvSpPr>
          <p:cNvPr id="6" name="Rectangle 5"/>
          <p:cNvSpPr>
            <a:spLocks noGrp="1" noChangeArrowheads="1"/>
          </p:cNvSpPr>
          <p:nvPr>
            <p:ph type="ftr" sz="quarter" idx="11"/>
          </p:nvPr>
        </p:nvSpPr>
        <p:spPr>
          <a:ln/>
        </p:spPr>
        <p:txBody>
          <a:bodyPr/>
          <a:lstStyle>
            <a:lvl1pPr>
              <a:defRPr/>
            </a:lvl1pPr>
          </a:lstStyle>
          <a:p>
            <a:pPr>
              <a:defRPr/>
            </a:pPr>
            <a:r>
              <a:rPr lang="es-MX"/>
              <a:t>Gestión de la Calidad</a:t>
            </a:r>
          </a:p>
        </p:txBody>
      </p:sp>
      <p:sp>
        <p:nvSpPr>
          <p:cNvPr id="7" name="Rectangle 6"/>
          <p:cNvSpPr>
            <a:spLocks noGrp="1" noChangeArrowheads="1"/>
          </p:cNvSpPr>
          <p:nvPr>
            <p:ph type="sldNum" sz="quarter" idx="12"/>
          </p:nvPr>
        </p:nvSpPr>
        <p:spPr>
          <a:ln/>
        </p:spPr>
        <p:txBody>
          <a:bodyPr/>
          <a:lstStyle>
            <a:lvl1pPr>
              <a:defRPr/>
            </a:lvl1pPr>
          </a:lstStyle>
          <a:p>
            <a:pPr>
              <a:defRPr/>
            </a:pPr>
            <a:fld id="{F71A2A37-1AC3-40CD-9047-5CDA61FF6E68}" type="slidenum">
              <a:rPr lang="en-US"/>
              <a:pPr>
                <a:defRPr/>
              </a:pPr>
              <a:t>‹#›</a:t>
            </a:fld>
            <a:endParaRPr lang="en-US"/>
          </a:p>
        </p:txBody>
      </p:sp>
    </p:spTree>
    <p:extLst>
      <p:ext uri="{BB962C8B-B14F-4D97-AF65-F5344CB8AC3E}">
        <p14:creationId xmlns:p14="http://schemas.microsoft.com/office/powerpoint/2010/main" val="219337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s-MX"/>
              <a:t>Apuntes José Calzada</a:t>
            </a:r>
          </a:p>
        </p:txBody>
      </p:sp>
      <p:sp>
        <p:nvSpPr>
          <p:cNvPr id="6" name="Rectangle 5"/>
          <p:cNvSpPr>
            <a:spLocks noGrp="1" noChangeArrowheads="1"/>
          </p:cNvSpPr>
          <p:nvPr>
            <p:ph type="ftr" sz="quarter" idx="11"/>
          </p:nvPr>
        </p:nvSpPr>
        <p:spPr>
          <a:ln/>
        </p:spPr>
        <p:txBody>
          <a:bodyPr/>
          <a:lstStyle>
            <a:lvl1pPr>
              <a:defRPr/>
            </a:lvl1pPr>
          </a:lstStyle>
          <a:p>
            <a:pPr>
              <a:defRPr/>
            </a:pPr>
            <a:r>
              <a:rPr lang="es-MX"/>
              <a:t>Gestión de la Calidad</a:t>
            </a:r>
          </a:p>
        </p:txBody>
      </p:sp>
      <p:sp>
        <p:nvSpPr>
          <p:cNvPr id="7" name="Rectangle 6"/>
          <p:cNvSpPr>
            <a:spLocks noGrp="1" noChangeArrowheads="1"/>
          </p:cNvSpPr>
          <p:nvPr>
            <p:ph type="sldNum" sz="quarter" idx="12"/>
          </p:nvPr>
        </p:nvSpPr>
        <p:spPr>
          <a:ln/>
        </p:spPr>
        <p:txBody>
          <a:bodyPr/>
          <a:lstStyle>
            <a:lvl1pPr>
              <a:defRPr/>
            </a:lvl1pPr>
          </a:lstStyle>
          <a:p>
            <a:pPr>
              <a:defRPr/>
            </a:pPr>
            <a:fld id="{BC17356E-B8D7-41A9-BB63-23684C1A90BA}" type="slidenum">
              <a:rPr lang="en-US"/>
              <a:pPr>
                <a:defRPr/>
              </a:pPr>
              <a:t>‹#›</a:t>
            </a:fld>
            <a:endParaRPr lang="en-US"/>
          </a:p>
        </p:txBody>
      </p:sp>
    </p:spTree>
    <p:extLst>
      <p:ext uri="{BB962C8B-B14F-4D97-AF65-F5344CB8AC3E}">
        <p14:creationId xmlns:p14="http://schemas.microsoft.com/office/powerpoint/2010/main" val="1661846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MX"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MX" smtClean="0"/>
              <a:t>Click to edit Master text styles</a:t>
            </a:r>
          </a:p>
          <a:p>
            <a:pPr lvl="1"/>
            <a:r>
              <a:rPr lang="en-US" altLang="es-MX" smtClean="0"/>
              <a:t>Second level</a:t>
            </a:r>
          </a:p>
          <a:p>
            <a:pPr lvl="2"/>
            <a:r>
              <a:rPr lang="en-US" altLang="es-MX" smtClean="0"/>
              <a:t>Third level</a:t>
            </a:r>
          </a:p>
          <a:p>
            <a:pPr lvl="3"/>
            <a:r>
              <a:rPr lang="en-US" altLang="es-MX" smtClean="0"/>
              <a:t>Fourth level</a:t>
            </a:r>
          </a:p>
          <a:p>
            <a:pPr lvl="4"/>
            <a:r>
              <a:rPr lang="en-US" altLang="es-MX" smtClean="0"/>
              <a:t>Fifth level</a:t>
            </a:r>
          </a:p>
        </p:txBody>
      </p:sp>
      <p:sp>
        <p:nvSpPr>
          <p:cNvPr id="1028" name="Rectangle 4"/>
          <p:cNvSpPr>
            <a:spLocks noGrp="1" noChangeArrowheads="1"/>
          </p:cNvSpPr>
          <p:nvPr>
            <p:ph type="dt" sz="half" idx="2"/>
          </p:nvPr>
        </p:nvSpPr>
        <p:spPr bwMode="auto">
          <a:xfrm>
            <a:off x="457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r>
              <a:rPr lang="es-MX"/>
              <a:t>Apuntes José Calzada</a:t>
            </a:r>
          </a:p>
        </p:txBody>
      </p:sp>
      <p:sp>
        <p:nvSpPr>
          <p:cNvPr id="1029" name="Rectangle 5"/>
          <p:cNvSpPr>
            <a:spLocks noGrp="1" noChangeArrowheads="1"/>
          </p:cNvSpPr>
          <p:nvPr>
            <p:ph type="ftr" sz="quarter" idx="3"/>
          </p:nvPr>
        </p:nvSpPr>
        <p:spPr bwMode="auto">
          <a:xfrm>
            <a:off x="3124200" y="6477000"/>
            <a:ext cx="3276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r>
              <a:rPr lang="es-MX"/>
              <a:t>Gestión de la Calidad</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6D40C50A-E4D3-4319-98F6-9705C2D65620}" type="slidenum">
              <a:rPr lang="en-US"/>
              <a:pPr>
                <a:defRPr/>
              </a:pPr>
              <a:t>‹#›</a:t>
            </a:fld>
            <a:endParaRPr lang="en-US"/>
          </a:p>
        </p:txBody>
      </p:sp>
      <p:sp>
        <p:nvSpPr>
          <p:cNvPr id="1031" name="Rectangle 7"/>
          <p:cNvSpPr>
            <a:spLocks noChangeArrowheads="1"/>
          </p:cNvSpPr>
          <p:nvPr userDrawn="1"/>
        </p:nvSpPr>
        <p:spPr bwMode="auto">
          <a:xfrm>
            <a:off x="152400" y="1066800"/>
            <a:ext cx="228600" cy="5562600"/>
          </a:xfrm>
          <a:prstGeom prst="rect">
            <a:avLst/>
          </a:prstGeom>
          <a:solidFill>
            <a:srgbClr val="E6F7A7"/>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s-MX" smtClean="0"/>
          </a:p>
        </p:txBody>
      </p:sp>
      <p:sp>
        <p:nvSpPr>
          <p:cNvPr id="1032" name="Rectangle 8"/>
          <p:cNvSpPr>
            <a:spLocks noChangeArrowheads="1"/>
          </p:cNvSpPr>
          <p:nvPr userDrawn="1"/>
        </p:nvSpPr>
        <p:spPr bwMode="auto">
          <a:xfrm>
            <a:off x="152400" y="152400"/>
            <a:ext cx="228600" cy="762000"/>
          </a:xfrm>
          <a:prstGeom prst="rect">
            <a:avLst/>
          </a:prstGeom>
          <a:solidFill>
            <a:srgbClr val="E6F7A7"/>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s-MX"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a:lvl1pPr algn="l" rtl="0" eaLnBrk="0" fontAlgn="base" hangingPunct="0">
        <a:spcBef>
          <a:spcPct val="0"/>
        </a:spcBef>
        <a:spcAft>
          <a:spcPct val="0"/>
        </a:spcAft>
        <a:defRPr sz="2000">
          <a:solidFill>
            <a:schemeClr val="tx2"/>
          </a:solidFill>
          <a:latin typeface="+mj-lt"/>
          <a:ea typeface="+mj-ea"/>
          <a:cs typeface="+mj-cs"/>
        </a:defRPr>
      </a:lvl1pPr>
      <a:lvl2pPr algn="l" rtl="0" eaLnBrk="0" fontAlgn="base" hangingPunct="0">
        <a:spcBef>
          <a:spcPct val="0"/>
        </a:spcBef>
        <a:spcAft>
          <a:spcPct val="0"/>
        </a:spcAft>
        <a:defRPr sz="2000">
          <a:solidFill>
            <a:schemeClr val="tx2"/>
          </a:solidFill>
          <a:latin typeface="Arial" charset="0"/>
        </a:defRPr>
      </a:lvl2pPr>
      <a:lvl3pPr algn="l" rtl="0" eaLnBrk="0" fontAlgn="base" hangingPunct="0">
        <a:spcBef>
          <a:spcPct val="0"/>
        </a:spcBef>
        <a:spcAft>
          <a:spcPct val="0"/>
        </a:spcAft>
        <a:defRPr sz="2000">
          <a:solidFill>
            <a:schemeClr val="tx2"/>
          </a:solidFill>
          <a:latin typeface="Arial" charset="0"/>
        </a:defRPr>
      </a:lvl3pPr>
      <a:lvl4pPr algn="l" rtl="0" eaLnBrk="0" fontAlgn="base" hangingPunct="0">
        <a:spcBef>
          <a:spcPct val="0"/>
        </a:spcBef>
        <a:spcAft>
          <a:spcPct val="0"/>
        </a:spcAft>
        <a:defRPr sz="2000">
          <a:solidFill>
            <a:schemeClr val="tx2"/>
          </a:solidFill>
          <a:latin typeface="Arial" charset="0"/>
        </a:defRPr>
      </a:lvl4pPr>
      <a:lvl5pPr algn="l" rtl="0" eaLnBrk="0" fontAlgn="base" hangingPunct="0">
        <a:spcBef>
          <a:spcPct val="0"/>
        </a:spcBef>
        <a:spcAft>
          <a:spcPct val="0"/>
        </a:spcAft>
        <a:defRPr sz="2000">
          <a:solidFill>
            <a:schemeClr val="tx2"/>
          </a:solidFill>
          <a:latin typeface="Arial" charset="0"/>
        </a:defRPr>
      </a:lvl5pPr>
      <a:lvl6pPr marL="457200" algn="l" rtl="0" fontAlgn="base">
        <a:spcBef>
          <a:spcPct val="0"/>
        </a:spcBef>
        <a:spcAft>
          <a:spcPct val="0"/>
        </a:spcAft>
        <a:defRPr sz="2000">
          <a:solidFill>
            <a:schemeClr val="tx2"/>
          </a:solidFill>
          <a:latin typeface="Arial" charset="0"/>
        </a:defRPr>
      </a:lvl6pPr>
      <a:lvl7pPr marL="914400" algn="l" rtl="0" fontAlgn="base">
        <a:spcBef>
          <a:spcPct val="0"/>
        </a:spcBef>
        <a:spcAft>
          <a:spcPct val="0"/>
        </a:spcAft>
        <a:defRPr sz="2000">
          <a:solidFill>
            <a:schemeClr val="tx2"/>
          </a:solidFill>
          <a:latin typeface="Arial" charset="0"/>
        </a:defRPr>
      </a:lvl7pPr>
      <a:lvl8pPr marL="1371600" algn="l" rtl="0" fontAlgn="base">
        <a:spcBef>
          <a:spcPct val="0"/>
        </a:spcBef>
        <a:spcAft>
          <a:spcPct val="0"/>
        </a:spcAft>
        <a:defRPr sz="2000">
          <a:solidFill>
            <a:schemeClr val="tx2"/>
          </a:solidFill>
          <a:latin typeface="Arial" charset="0"/>
        </a:defRPr>
      </a:lvl8pPr>
      <a:lvl9pPr marL="1828800" algn="l" rtl="0" fontAlgn="base">
        <a:spcBef>
          <a:spcPct val="0"/>
        </a:spcBef>
        <a:spcAft>
          <a:spcPct val="0"/>
        </a:spcAft>
        <a:defRPr sz="20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180.png"/><Relationship Id="rId7" Type="http://schemas.openxmlformats.org/officeDocument/2006/relationships/image" Target="../media/image22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90.png"/></Relationships>
</file>

<file path=ppt/slides/_rels/slide15.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MX" altLang="es-MX" sz="1000" smtClean="0"/>
              <a:t>Apuntes José Calzada</a:t>
            </a:r>
          </a:p>
        </p:txBody>
      </p:sp>
      <p:sp>
        <p:nvSpPr>
          <p:cNvPr id="4099" name="Rectangle 2"/>
          <p:cNvSpPr>
            <a:spLocks noGrp="1" noChangeArrowheads="1"/>
          </p:cNvSpPr>
          <p:nvPr>
            <p:ph type="ctrTitle"/>
          </p:nvPr>
        </p:nvSpPr>
        <p:spPr>
          <a:xfrm>
            <a:off x="685800" y="1347952"/>
            <a:ext cx="8610600" cy="2076450"/>
          </a:xfrm>
        </p:spPr>
        <p:txBody>
          <a:bodyPr/>
          <a:lstStyle/>
          <a:p>
            <a:pPr eaLnBrk="1" hangingPunct="1"/>
            <a:r>
              <a:rPr lang="es-MX" altLang="es-MX" sz="2800" dirty="0" smtClean="0">
                <a:solidFill>
                  <a:schemeClr val="accent2"/>
                </a:solidFill>
              </a:rPr>
              <a:t>Clase:     Estadística</a:t>
            </a:r>
            <a:br>
              <a:rPr lang="es-MX" altLang="es-MX" sz="2800" dirty="0" smtClean="0">
                <a:solidFill>
                  <a:schemeClr val="accent2"/>
                </a:solidFill>
              </a:rPr>
            </a:br>
            <a:r>
              <a:rPr lang="es-MX" altLang="es-MX" sz="2800" dirty="0" smtClean="0">
                <a:solidFill>
                  <a:schemeClr val="accent2"/>
                </a:solidFill>
              </a:rPr>
              <a:t>Tema:     Pruebas de hipótesis</a:t>
            </a:r>
          </a:p>
        </p:txBody>
      </p:sp>
      <p:sp>
        <p:nvSpPr>
          <p:cNvPr id="4100" name="Rectangle 3"/>
          <p:cNvSpPr>
            <a:spLocks noGrp="1" noChangeArrowheads="1"/>
          </p:cNvSpPr>
          <p:nvPr>
            <p:ph type="subTitle" idx="1"/>
          </p:nvPr>
        </p:nvSpPr>
        <p:spPr>
          <a:xfrm>
            <a:off x="1066800" y="4895850"/>
            <a:ext cx="6400800" cy="762000"/>
          </a:xfrm>
        </p:spPr>
        <p:txBody>
          <a:bodyPr/>
          <a:lstStyle/>
          <a:p>
            <a:pPr algn="l" eaLnBrk="1" hangingPunct="1"/>
            <a:r>
              <a:rPr lang="es-MX" altLang="es-MX" sz="1600" smtClean="0"/>
              <a:t>Profesor</a:t>
            </a:r>
          </a:p>
          <a:p>
            <a:pPr algn="l" eaLnBrk="1" hangingPunct="1"/>
            <a:r>
              <a:rPr lang="es-MX" altLang="es-MX" sz="1600" smtClean="0"/>
              <a:t>José Juan Calzada López</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MX" altLang="es-MX" sz="1000" smtClean="0"/>
              <a:t>Apuntes José Calzada</a:t>
            </a:r>
          </a:p>
        </p:txBody>
      </p:sp>
      <p:sp>
        <p:nvSpPr>
          <p:cNvPr id="8195" name="Title 1"/>
          <p:cNvSpPr>
            <a:spLocks noGrp="1"/>
          </p:cNvSpPr>
          <p:nvPr>
            <p:ph type="title"/>
          </p:nvPr>
        </p:nvSpPr>
        <p:spPr>
          <a:xfrm>
            <a:off x="609600" y="201277"/>
            <a:ext cx="8229600" cy="715962"/>
          </a:xfrm>
        </p:spPr>
        <p:txBody>
          <a:bodyPr/>
          <a:lstStyle/>
          <a:p>
            <a:r>
              <a:rPr lang="es-MX" altLang="en-US" dirty="0" err="1" smtClean="0"/>
              <a:t>Ejemplo_continuación</a:t>
            </a:r>
            <a:endParaRPr lang="es-MX" altLang="en-US" dirty="0" smtClean="0"/>
          </a:p>
        </p:txBody>
      </p:sp>
      <p:pic>
        <p:nvPicPr>
          <p:cNvPr id="2" name="Picture 1"/>
          <p:cNvPicPr>
            <a:picLocks noChangeAspect="1"/>
          </p:cNvPicPr>
          <p:nvPr/>
        </p:nvPicPr>
        <p:blipFill>
          <a:blip r:embed="rId3"/>
          <a:stretch>
            <a:fillRect/>
          </a:stretch>
        </p:blipFill>
        <p:spPr>
          <a:xfrm>
            <a:off x="1903195" y="1920558"/>
            <a:ext cx="3671438" cy="2447625"/>
          </a:xfrm>
          <a:prstGeom prst="rect">
            <a:avLst/>
          </a:prstGeom>
          <a:ln>
            <a:solidFill>
              <a:schemeClr val="tx1"/>
            </a:solidFill>
          </a:ln>
        </p:spPr>
      </p:pic>
      <p:sp>
        <p:nvSpPr>
          <p:cNvPr id="10" name="TextBox 9"/>
          <p:cNvSpPr txBox="1"/>
          <p:nvPr/>
        </p:nvSpPr>
        <p:spPr>
          <a:xfrm>
            <a:off x="3427195" y="4711252"/>
            <a:ext cx="1600200" cy="276999"/>
          </a:xfrm>
          <a:prstGeom prst="rect">
            <a:avLst/>
          </a:prstGeom>
          <a:noFill/>
        </p:spPr>
        <p:txBody>
          <a:bodyPr wrap="square" rtlCol="0">
            <a:spAutoFit/>
          </a:bodyPr>
          <a:lstStyle/>
          <a:p>
            <a:r>
              <a:rPr lang="es-MX" sz="1200" dirty="0" smtClean="0"/>
              <a:t>Valor crítico de Z</a:t>
            </a:r>
            <a:endParaRPr lang="es-MX" sz="1200" dirty="0"/>
          </a:p>
        </p:txBody>
      </p:sp>
      <p:cxnSp>
        <p:nvCxnSpPr>
          <p:cNvPr id="12" name="Straight Arrow Connector 11"/>
          <p:cNvCxnSpPr>
            <a:stCxn id="10" idx="1"/>
          </p:cNvCxnSpPr>
          <p:nvPr/>
        </p:nvCxnSpPr>
        <p:spPr>
          <a:xfrm flipH="1" flipV="1">
            <a:off x="2876061" y="4217238"/>
            <a:ext cx="551134" cy="6325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292920" y="3295954"/>
            <a:ext cx="1600200" cy="276999"/>
          </a:xfrm>
          <a:prstGeom prst="rect">
            <a:avLst/>
          </a:prstGeom>
          <a:noFill/>
        </p:spPr>
        <p:txBody>
          <a:bodyPr wrap="square" rtlCol="0">
            <a:spAutoFit/>
          </a:bodyPr>
          <a:lstStyle/>
          <a:p>
            <a:r>
              <a:rPr lang="es-MX" sz="1200" dirty="0" smtClean="0">
                <a:solidFill>
                  <a:srgbClr val="00B050"/>
                </a:solidFill>
              </a:rPr>
              <a:t>Aceptar la Ho</a:t>
            </a:r>
            <a:endParaRPr lang="es-MX" sz="1200" dirty="0">
              <a:solidFill>
                <a:srgbClr val="00B050"/>
              </a:solidFill>
            </a:endParaRPr>
          </a:p>
        </p:txBody>
      </p:sp>
      <p:sp>
        <p:nvSpPr>
          <p:cNvPr id="18" name="TextBox 17"/>
          <p:cNvSpPr txBox="1"/>
          <p:nvPr/>
        </p:nvSpPr>
        <p:spPr>
          <a:xfrm>
            <a:off x="1483899" y="3295954"/>
            <a:ext cx="1304365" cy="276999"/>
          </a:xfrm>
          <a:prstGeom prst="rect">
            <a:avLst/>
          </a:prstGeom>
          <a:noFill/>
        </p:spPr>
        <p:txBody>
          <a:bodyPr wrap="square" rtlCol="0">
            <a:spAutoFit/>
          </a:bodyPr>
          <a:lstStyle/>
          <a:p>
            <a:r>
              <a:rPr lang="es-MX" sz="1200" dirty="0" smtClean="0">
                <a:solidFill>
                  <a:srgbClr val="FF0000"/>
                </a:solidFill>
              </a:rPr>
              <a:t>Rechazar la Ho</a:t>
            </a:r>
            <a:endParaRPr lang="es-MX" sz="1200" dirty="0">
              <a:solidFill>
                <a:srgbClr val="FF0000"/>
              </a:solidFill>
            </a:endParaRPr>
          </a:p>
        </p:txBody>
      </p:sp>
      <p:cxnSp>
        <p:nvCxnSpPr>
          <p:cNvPr id="21" name="Straight Connector 20"/>
          <p:cNvCxnSpPr/>
          <p:nvPr/>
        </p:nvCxnSpPr>
        <p:spPr>
          <a:xfrm>
            <a:off x="2817595" y="2520934"/>
            <a:ext cx="0" cy="13585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113669" y="5317504"/>
            <a:ext cx="3218525" cy="646331"/>
          </a:xfrm>
          <a:prstGeom prst="rect">
            <a:avLst/>
          </a:prstGeom>
          <a:noFill/>
        </p:spPr>
        <p:txBody>
          <a:bodyPr wrap="square" rtlCol="0">
            <a:spAutoFit/>
          </a:bodyPr>
          <a:lstStyle/>
          <a:p>
            <a:r>
              <a:rPr lang="es-MX" sz="1200" dirty="0" smtClean="0"/>
              <a:t>El valor Z del ejemplo dio -5.48 que es menor que -2.326, por lo tanto hay que rechazar Ho</a:t>
            </a:r>
            <a:endParaRPr lang="es-MX" sz="1200" dirty="0"/>
          </a:p>
        </p:txBody>
      </p:sp>
      <p:sp>
        <p:nvSpPr>
          <p:cNvPr id="3" name="TextBox 2"/>
          <p:cNvSpPr txBox="1"/>
          <p:nvPr/>
        </p:nvSpPr>
        <p:spPr>
          <a:xfrm>
            <a:off x="6049957" y="2557290"/>
            <a:ext cx="1810676" cy="1169551"/>
          </a:xfrm>
          <a:prstGeom prst="rect">
            <a:avLst/>
          </a:prstGeom>
          <a:noFill/>
        </p:spPr>
        <p:txBody>
          <a:bodyPr wrap="square" rtlCol="0">
            <a:spAutoFit/>
          </a:bodyPr>
          <a:lstStyle/>
          <a:p>
            <a:r>
              <a:rPr lang="es-MX" sz="1400" dirty="0" smtClean="0"/>
              <a:t>El valor crítico de Z es -2.326 para 0.01 de nivel de significancia (prueba de cola inferior)</a:t>
            </a:r>
            <a:endParaRPr lang="es-MX" sz="1400" dirty="0"/>
          </a:p>
        </p:txBody>
      </p:sp>
      <p:pic>
        <p:nvPicPr>
          <p:cNvPr id="13" name="Picture 12"/>
          <p:cNvPicPr>
            <a:picLocks noChangeAspect="1"/>
          </p:cNvPicPr>
          <p:nvPr/>
        </p:nvPicPr>
        <p:blipFill>
          <a:blip r:embed="rId4"/>
          <a:stretch>
            <a:fillRect/>
          </a:stretch>
        </p:blipFill>
        <p:spPr>
          <a:xfrm>
            <a:off x="5943600" y="274638"/>
            <a:ext cx="2743200" cy="1645920"/>
          </a:xfrm>
          <a:prstGeom prst="rect">
            <a:avLst/>
          </a:prstGeom>
        </p:spPr>
      </p:pic>
    </p:spTree>
    <p:extLst>
      <p:ext uri="{BB962C8B-B14F-4D97-AF65-F5344CB8AC3E}">
        <p14:creationId xmlns:p14="http://schemas.microsoft.com/office/powerpoint/2010/main" val="15450723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MX" altLang="es-MX" sz="1000" smtClean="0"/>
              <a:t>Apuntes José Calzada</a:t>
            </a:r>
          </a:p>
        </p:txBody>
      </p:sp>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s-MX" altLang="en-US" dirty="0"/>
                  <a:t>Estadístico de prueba en las pruebas de hipótesis para la media poblacional : </a:t>
                </a:r>
                <a14:m>
                  <m:oMath xmlns:m="http://schemas.openxmlformats.org/officeDocument/2006/math">
                    <m:r>
                      <a:rPr lang="es-MX" altLang="en-US" sz="2800" i="1" smtClean="0">
                        <a:solidFill>
                          <a:srgbClr val="FF0000"/>
                        </a:solidFill>
                        <a:latin typeface="Cambria Math" panose="02040503050406030204" pitchFamily="18" charset="0"/>
                        <a:ea typeface="Cambria Math" panose="02040503050406030204" pitchFamily="18" charset="0"/>
                      </a:rPr>
                      <m:t>𝜎</m:t>
                    </m:r>
                  </m:oMath>
                </a14:m>
                <a:r>
                  <a:rPr lang="es-MX" altLang="en-US" dirty="0">
                    <a:solidFill>
                      <a:srgbClr val="FF0000"/>
                    </a:solidFill>
                  </a:rPr>
                  <a:t> </a:t>
                </a:r>
                <a:r>
                  <a:rPr lang="es-MX" altLang="en-US" dirty="0" smtClean="0">
                    <a:solidFill>
                      <a:srgbClr val="FF0000"/>
                    </a:solidFill>
                  </a:rPr>
                  <a:t>desconocida</a:t>
                </a:r>
                <a:r>
                  <a:rPr lang="es-MX" altLang="en-US" dirty="0">
                    <a:solidFill>
                      <a:srgbClr val="FF0000"/>
                    </a:solidFill>
                  </a:rPr>
                  <a:t/>
                </a:r>
                <a:br>
                  <a:rPr lang="es-MX" altLang="en-US" dirty="0">
                    <a:solidFill>
                      <a:srgbClr val="FF0000"/>
                    </a:solidFill>
                  </a:rPr>
                </a:br>
                <a:endParaRPr lang="es-MX"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741" t="-31356"/>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990600" y="1524000"/>
                <a:ext cx="7315200" cy="1801647"/>
              </a:xfrm>
              <a:prstGeom prst="rect">
                <a:avLst/>
              </a:prstGeom>
              <a:noFill/>
            </p:spPr>
            <p:txBody>
              <a:bodyPr wrap="square" rtlCol="0">
                <a:spAutoFit/>
              </a:bodyPr>
              <a:lstStyle/>
              <a:p>
                <a:pPr algn="just"/>
                <a:r>
                  <a:rPr lang="es-MX" dirty="0" smtClean="0"/>
                  <a:t>Para realizar una prueba sobre la media poblacional en el caso de que no conoce </a:t>
                </a:r>
                <a14:m>
                  <m:oMath xmlns:m="http://schemas.openxmlformats.org/officeDocument/2006/math">
                    <m:r>
                      <a:rPr lang="es-MX" sz="2000" i="1" smtClean="0">
                        <a:latin typeface="Cambria Math" panose="02040503050406030204" pitchFamily="18" charset="0"/>
                        <a:ea typeface="Cambria Math" panose="02040503050406030204" pitchFamily="18" charset="0"/>
                      </a:rPr>
                      <m:t>𝜎</m:t>
                    </m:r>
                  </m:oMath>
                </a14:m>
                <a:r>
                  <a:rPr lang="es-MX" dirty="0" smtClean="0"/>
                  <a:t>, la media </a:t>
                </a:r>
                <a:r>
                  <a:rPr lang="es-MX" dirty="0" err="1" smtClean="0"/>
                  <a:t>muestral</a:t>
                </a:r>
                <a:r>
                  <a:rPr lang="es-MX" dirty="0" smtClean="0"/>
                  <a:t> </a:t>
                </a:r>
                <a14:m>
                  <m:oMath xmlns:m="http://schemas.openxmlformats.org/officeDocument/2006/math">
                    <m:acc>
                      <m:accPr>
                        <m:chr m:val="̅"/>
                        <m:ctrlPr>
                          <a:rPr lang="es-MX" sz="2000" i="1" smtClean="0">
                            <a:latin typeface="Cambria Math" panose="02040503050406030204" pitchFamily="18" charset="0"/>
                          </a:rPr>
                        </m:ctrlPr>
                      </m:accPr>
                      <m:e>
                        <m:r>
                          <a:rPr lang="en-US" sz="2000" b="0" i="1" smtClean="0">
                            <a:latin typeface="Cambria Math" panose="02040503050406030204" pitchFamily="18" charset="0"/>
                          </a:rPr>
                          <m:t>𝑥</m:t>
                        </m:r>
                      </m:e>
                    </m:acc>
                  </m:oMath>
                </a14:m>
                <a:r>
                  <a:rPr lang="es-MX" dirty="0" smtClean="0"/>
                  <a:t> se utiliza como estimación de </a:t>
                </a:r>
                <a14:m>
                  <m:oMath xmlns:m="http://schemas.openxmlformats.org/officeDocument/2006/math">
                    <m:r>
                      <a:rPr lang="es-MX" sz="2000" i="1" smtClean="0">
                        <a:latin typeface="Cambria Math" panose="02040503050406030204" pitchFamily="18" charset="0"/>
                        <a:ea typeface="Cambria Math" panose="02040503050406030204" pitchFamily="18" charset="0"/>
                      </a:rPr>
                      <m:t>𝜇</m:t>
                    </m:r>
                  </m:oMath>
                </a14:m>
                <a:r>
                  <a:rPr lang="es-MX" dirty="0" smtClean="0"/>
                  <a:t> y la desviación estándar </a:t>
                </a:r>
                <a:r>
                  <a:rPr lang="es-MX" dirty="0" err="1" smtClean="0"/>
                  <a:t>muestral</a:t>
                </a:r>
                <a:r>
                  <a:rPr lang="es-MX" dirty="0" smtClean="0"/>
                  <a:t> </a:t>
                </a:r>
                <a14:m>
                  <m:oMath xmlns:m="http://schemas.openxmlformats.org/officeDocument/2006/math">
                    <m:r>
                      <a:rPr lang="en-US" b="0" i="1" smtClean="0">
                        <a:latin typeface="Cambria Math" panose="02040503050406030204" pitchFamily="18" charset="0"/>
                      </a:rPr>
                      <m:t>𝑠</m:t>
                    </m:r>
                  </m:oMath>
                </a14:m>
                <a:r>
                  <a:rPr lang="es-MX" dirty="0" smtClean="0"/>
                  <a:t> como estimación de </a:t>
                </a:r>
                <a14:m>
                  <m:oMath xmlns:m="http://schemas.openxmlformats.org/officeDocument/2006/math">
                    <m:r>
                      <a:rPr lang="es-MX" sz="2000" i="1">
                        <a:latin typeface="Cambria Math" panose="02040503050406030204" pitchFamily="18" charset="0"/>
                        <a:ea typeface="Cambria Math" panose="02040503050406030204" pitchFamily="18" charset="0"/>
                      </a:rPr>
                      <m:t>𝜎</m:t>
                    </m:r>
                  </m:oMath>
                </a14:m>
                <a:r>
                  <a:rPr lang="es-MX" dirty="0" smtClean="0"/>
                  <a:t>. </a:t>
                </a:r>
              </a:p>
              <a:p>
                <a:pPr algn="just"/>
                <a:endParaRPr lang="es-MX" dirty="0"/>
              </a:p>
              <a:p>
                <a:pPr algn="just"/>
                <a:r>
                  <a:rPr lang="es-MX" dirty="0" smtClean="0"/>
                  <a:t>En el caso de una prueba estadística de hipótesis cuando </a:t>
                </a:r>
                <a14:m>
                  <m:oMath xmlns:m="http://schemas.openxmlformats.org/officeDocument/2006/math">
                    <m:r>
                      <a:rPr lang="es-MX" i="1">
                        <a:latin typeface="Cambria Math" panose="02040503050406030204" pitchFamily="18" charset="0"/>
                        <a:ea typeface="Cambria Math" panose="02040503050406030204" pitchFamily="18" charset="0"/>
                      </a:rPr>
                      <m:t>𝜎</m:t>
                    </m:r>
                    <m:r>
                      <a:rPr lang="es-MX" i="1">
                        <a:latin typeface="Cambria Math" panose="02040503050406030204" pitchFamily="18" charset="0"/>
                        <a:ea typeface="Cambria Math" panose="02040503050406030204" pitchFamily="18" charset="0"/>
                      </a:rPr>
                      <m:t> </m:t>
                    </m:r>
                  </m:oMath>
                </a14:m>
                <a:r>
                  <a:rPr lang="es-MX" dirty="0" smtClean="0"/>
                  <a:t> es desconocida, el estadístico de prueba sigue una distribución t .</a:t>
                </a:r>
                <a:endParaRPr lang="es-MX" dirty="0"/>
              </a:p>
            </p:txBody>
          </p:sp>
        </mc:Choice>
        <mc:Fallback>
          <p:sp>
            <p:nvSpPr>
              <p:cNvPr id="3" name="TextBox 2"/>
              <p:cNvSpPr txBox="1">
                <a:spLocks noRot="1" noChangeAspect="1" noMove="1" noResize="1" noEditPoints="1" noAdjustHandles="1" noChangeArrowheads="1" noChangeShapeType="1" noTextEdit="1"/>
              </p:cNvSpPr>
              <p:nvPr/>
            </p:nvSpPr>
            <p:spPr>
              <a:xfrm>
                <a:off x="990600" y="1524000"/>
                <a:ext cx="7315200" cy="1801647"/>
              </a:xfrm>
              <a:prstGeom prst="rect">
                <a:avLst/>
              </a:prstGeom>
              <a:blipFill rotWithShape="0">
                <a:blip r:embed="rId4"/>
                <a:stretch>
                  <a:fillRect l="-750" t="-1689" r="-667" b="-4392"/>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1752600" y="3657600"/>
                <a:ext cx="2642775" cy="2169376"/>
              </a:xfrm>
              <a:prstGeom prst="rect">
                <a:avLst/>
              </a:prstGeom>
              <a:noFill/>
            </p:spPr>
            <p:txBody>
              <a:bodyPr wrap="none" lIns="0" tIns="0" rIns="0" bIns="0" rtlCol="0">
                <a:spAutoFit/>
              </a:bodyPr>
              <a:lstStyle/>
              <a:p>
                <a:r>
                  <a:rPr lang="es-MX" sz="2800" dirty="0" smtClean="0"/>
                  <a:t>t = </a:t>
                </a:r>
                <a14:m>
                  <m:oMath xmlns:m="http://schemas.openxmlformats.org/officeDocument/2006/math">
                    <m:f>
                      <m:fPr>
                        <m:ctrlPr>
                          <a:rPr lang="es-MX" sz="2800" i="1" smtClean="0">
                            <a:latin typeface="Cambria Math" panose="02040503050406030204" pitchFamily="18" charset="0"/>
                          </a:rPr>
                        </m:ctrlPr>
                      </m:fPr>
                      <m:num>
                        <m:acc>
                          <m:accPr>
                            <m:chr m:val="̅"/>
                            <m:ctrlPr>
                              <a:rPr lang="es-MX" sz="2800" i="1" smtClean="0">
                                <a:latin typeface="Cambria Math" panose="02040503050406030204" pitchFamily="18" charset="0"/>
                              </a:rPr>
                            </m:ctrlPr>
                          </m:accPr>
                          <m:e>
                            <m:r>
                              <a:rPr lang="en-US" sz="2800" b="0" i="1" smtClean="0">
                                <a:latin typeface="Cambria Math" panose="02040503050406030204" pitchFamily="18" charset="0"/>
                              </a:rPr>
                              <m:t>𝑥</m:t>
                            </m:r>
                          </m:e>
                        </m:acc>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𝜇</m:t>
                            </m:r>
                          </m:e>
                          <m:sub>
                            <m:r>
                              <a:rPr lang="en-US" sz="2800" b="0" i="1" smtClean="0">
                                <a:latin typeface="Cambria Math" panose="02040503050406030204" pitchFamily="18" charset="0"/>
                              </a:rPr>
                              <m:t>0</m:t>
                            </m:r>
                          </m:sub>
                        </m:sSub>
                      </m:num>
                      <m:den>
                        <m:f>
                          <m:fPr>
                            <m:type m:val="lin"/>
                            <m:ctrlPr>
                              <a:rPr lang="es-MX" sz="2800" i="1" smtClean="0">
                                <a:latin typeface="Cambria Math" panose="02040503050406030204" pitchFamily="18" charset="0"/>
                              </a:rPr>
                            </m:ctrlPr>
                          </m:fPr>
                          <m:num>
                            <m:r>
                              <a:rPr lang="en-US" sz="2800" b="0" i="1" smtClean="0">
                                <a:latin typeface="Cambria Math" panose="02040503050406030204" pitchFamily="18" charset="0"/>
                              </a:rPr>
                              <m:t>𝑠</m:t>
                            </m:r>
                          </m:num>
                          <m:den>
                            <m:rad>
                              <m:radPr>
                                <m:degHide m:val="on"/>
                                <m:ctrlPr>
                                  <a:rPr lang="es-MX" sz="2800" i="1" smtClean="0">
                                    <a:latin typeface="Cambria Math" panose="02040503050406030204" pitchFamily="18" charset="0"/>
                                  </a:rPr>
                                </m:ctrlPr>
                              </m:radPr>
                              <m:deg/>
                              <m:e>
                                <m:r>
                                  <a:rPr lang="en-US" sz="2800" b="0" i="1" smtClean="0">
                                    <a:latin typeface="Cambria Math" panose="02040503050406030204" pitchFamily="18" charset="0"/>
                                  </a:rPr>
                                  <m:t>𝑛</m:t>
                                </m:r>
                              </m:e>
                            </m:rad>
                          </m:den>
                        </m:f>
                      </m:den>
                    </m:f>
                    <m:r>
                      <a:rPr lang="en-US" sz="2800" b="0" i="1" smtClean="0">
                        <a:latin typeface="Cambria Math" panose="02040503050406030204" pitchFamily="18" charset="0"/>
                      </a:rPr>
                      <m:t> </m:t>
                    </m:r>
                  </m:oMath>
                </a14:m>
                <a:endParaRPr lang="en-US" sz="2800" b="0" dirty="0" smtClean="0"/>
              </a:p>
              <a:p>
                <a:endParaRPr lang="es-MX" sz="2800" dirty="0" smtClean="0"/>
              </a:p>
              <a:p>
                <a:r>
                  <a:rPr lang="es-MX" sz="1400" dirty="0" smtClean="0"/>
                  <a:t>t = Estadístico t</a:t>
                </a:r>
              </a:p>
              <a:p>
                <a14:m>
                  <m:oMath xmlns:m="http://schemas.openxmlformats.org/officeDocument/2006/math">
                    <m:acc>
                      <m:accPr>
                        <m:chr m:val="̅"/>
                        <m:ctrlPr>
                          <a:rPr lang="es-MX" sz="1400" i="1" smtClean="0">
                            <a:latin typeface="Cambria Math" panose="02040503050406030204" pitchFamily="18" charset="0"/>
                          </a:rPr>
                        </m:ctrlPr>
                      </m:accPr>
                      <m:e>
                        <m:r>
                          <a:rPr lang="en-US" sz="1400" b="0" i="1" smtClean="0">
                            <a:latin typeface="Cambria Math" panose="02040503050406030204" pitchFamily="18" charset="0"/>
                          </a:rPr>
                          <m:t>𝑥</m:t>
                        </m:r>
                      </m:e>
                    </m:acc>
                  </m:oMath>
                </a14:m>
                <a:r>
                  <a:rPr lang="es-MX" sz="1400" dirty="0" smtClean="0"/>
                  <a:t> = Media </a:t>
                </a:r>
                <a:r>
                  <a:rPr lang="es-MX" sz="1400" dirty="0" err="1" smtClean="0"/>
                  <a:t>muestral</a:t>
                </a:r>
                <a:endParaRPr lang="es-MX" sz="1400" dirty="0" smtClean="0"/>
              </a:p>
              <a:p>
                <a14:m>
                  <m:oMath xmlns:m="http://schemas.openxmlformats.org/officeDocument/2006/math">
                    <m:sSub>
                      <m:sSubPr>
                        <m:ctrlPr>
                          <a:rPr lang="es-MX" sz="1400" i="1" smtClean="0">
                            <a:latin typeface="Cambria Math" panose="02040503050406030204" pitchFamily="18" charset="0"/>
                          </a:rPr>
                        </m:ctrlPr>
                      </m:sSubPr>
                      <m:e>
                        <m:r>
                          <a:rPr lang="es-MX" sz="140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rPr>
                          <m:t>0</m:t>
                        </m:r>
                      </m:sub>
                    </m:sSub>
                  </m:oMath>
                </a14:m>
                <a:r>
                  <a:rPr lang="es-MX" sz="1400" dirty="0" smtClean="0"/>
                  <a:t> = Media poblacional hipotética</a:t>
                </a:r>
              </a:p>
              <a:p>
                <a14:m>
                  <m:oMath xmlns:m="http://schemas.openxmlformats.org/officeDocument/2006/math">
                    <m:r>
                      <a:rPr lang="en-US" sz="1400" b="0" i="1" smtClean="0">
                        <a:latin typeface="Cambria Math" panose="02040503050406030204" pitchFamily="18" charset="0"/>
                      </a:rPr>
                      <m:t>𝑠</m:t>
                    </m:r>
                    <m:r>
                      <a:rPr lang="en-US" sz="1400" b="0" i="1" smtClean="0">
                        <a:latin typeface="Cambria Math" panose="02040503050406030204" pitchFamily="18" charset="0"/>
                      </a:rPr>
                      <m:t> </m:t>
                    </m:r>
                  </m:oMath>
                </a14:m>
                <a:r>
                  <a:rPr lang="es-MX" sz="1400" dirty="0" smtClean="0"/>
                  <a:t>= Desviación estándar </a:t>
                </a:r>
                <a:r>
                  <a:rPr lang="es-MX" sz="1400" dirty="0" err="1" smtClean="0"/>
                  <a:t>muestral</a:t>
                </a:r>
                <a:endParaRPr lang="es-MX" sz="1400" dirty="0" smtClean="0"/>
              </a:p>
              <a:p>
                <a14:m>
                  <m:oMath xmlns:m="http://schemas.openxmlformats.org/officeDocument/2006/math">
                    <m:r>
                      <a:rPr lang="en-US" sz="1400" b="0" i="1" smtClean="0">
                        <a:latin typeface="Cambria Math" panose="02040503050406030204" pitchFamily="18" charset="0"/>
                      </a:rPr>
                      <m:t>𝑛</m:t>
                    </m:r>
                    <m:r>
                      <a:rPr lang="en-US" sz="1400" b="0" i="1" smtClean="0">
                        <a:latin typeface="Cambria Math" panose="02040503050406030204" pitchFamily="18" charset="0"/>
                      </a:rPr>
                      <m:t>=</m:t>
                    </m:r>
                  </m:oMath>
                </a14:m>
                <a:r>
                  <a:rPr lang="es-MX" sz="1400" dirty="0" smtClean="0"/>
                  <a:t> Tamaño de la muestra</a:t>
                </a:r>
                <a:endParaRPr lang="es-MX" sz="1400" dirty="0"/>
              </a:p>
            </p:txBody>
          </p:sp>
        </mc:Choice>
        <mc:Fallback>
          <p:sp>
            <p:nvSpPr>
              <p:cNvPr id="4" name="TextBox 3"/>
              <p:cNvSpPr txBox="1">
                <a:spLocks noRot="1" noChangeAspect="1" noMove="1" noResize="1" noEditPoints="1" noAdjustHandles="1" noChangeArrowheads="1" noChangeShapeType="1" noTextEdit="1"/>
              </p:cNvSpPr>
              <p:nvPr/>
            </p:nvSpPr>
            <p:spPr>
              <a:xfrm>
                <a:off x="1752600" y="3657600"/>
                <a:ext cx="2642775" cy="2169376"/>
              </a:xfrm>
              <a:prstGeom prst="rect">
                <a:avLst/>
              </a:prstGeom>
              <a:blipFill rotWithShape="0">
                <a:blip r:embed="rId5"/>
                <a:stretch>
                  <a:fillRect l="-8314" t="-1124" r="-3464" b="-4213"/>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5029200" y="3841464"/>
                <a:ext cx="3124200" cy="1384995"/>
              </a:xfrm>
              <a:prstGeom prst="rect">
                <a:avLst/>
              </a:prstGeom>
              <a:noFill/>
            </p:spPr>
            <p:txBody>
              <a:bodyPr wrap="square" rtlCol="0">
                <a:spAutoFit/>
              </a:bodyPr>
              <a:lstStyle/>
              <a:p>
                <a:pPr algn="just"/>
                <a:r>
                  <a:rPr lang="es-MX" sz="1200" dirty="0" smtClean="0"/>
                  <a:t>El estadístico t se usa para datos normales, pero con tamaños de muestra grandes, se puede usar para datos no normales.</a:t>
                </a:r>
              </a:p>
              <a:p>
                <a:pPr algn="just"/>
                <a:endParaRPr lang="es-MX" sz="1200" dirty="0"/>
              </a:p>
              <a:p>
                <a:pPr algn="just"/>
                <a:r>
                  <a:rPr lang="es-MX" sz="1200" dirty="0" smtClean="0"/>
                  <a:t>El estadístico tiene una distribución t con </a:t>
                </a:r>
                <a14:m>
                  <m:oMath xmlns:m="http://schemas.openxmlformats.org/officeDocument/2006/math">
                    <m:r>
                      <a:rPr lang="en-US" sz="1200" b="0" i="1" smtClean="0">
                        <a:latin typeface="Cambria Math" panose="02040503050406030204" pitchFamily="18" charset="0"/>
                      </a:rPr>
                      <m:t>𝑛</m:t>
                    </m:r>
                    <m:r>
                      <a:rPr lang="en-US" sz="1200" b="0" i="1" smtClean="0">
                        <a:latin typeface="Cambria Math" panose="02040503050406030204" pitchFamily="18" charset="0"/>
                      </a:rPr>
                      <m:t>−1 </m:t>
                    </m:r>
                  </m:oMath>
                </a14:m>
                <a:r>
                  <a:rPr lang="es-MX" sz="1200" dirty="0" smtClean="0"/>
                  <a:t>grados de libertad.</a:t>
                </a:r>
                <a:endParaRPr lang="es-MX" sz="1200" dirty="0"/>
              </a:p>
            </p:txBody>
          </p:sp>
        </mc:Choice>
        <mc:Fallback>
          <p:sp>
            <p:nvSpPr>
              <p:cNvPr id="6" name="TextBox 5"/>
              <p:cNvSpPr txBox="1">
                <a:spLocks noRot="1" noChangeAspect="1" noMove="1" noResize="1" noEditPoints="1" noAdjustHandles="1" noChangeArrowheads="1" noChangeShapeType="1" noTextEdit="1"/>
              </p:cNvSpPr>
              <p:nvPr/>
            </p:nvSpPr>
            <p:spPr>
              <a:xfrm>
                <a:off x="5029200" y="3841464"/>
                <a:ext cx="3124200" cy="1384995"/>
              </a:xfrm>
              <a:prstGeom prst="rect">
                <a:avLst/>
              </a:prstGeom>
              <a:blipFill rotWithShape="0">
                <a:blip r:embed="rId6"/>
                <a:stretch>
                  <a:fillRect t="-441" b="-2203"/>
                </a:stretch>
              </a:blipFill>
            </p:spPr>
            <p:txBody>
              <a:bodyPr/>
              <a:lstStyle/>
              <a:p>
                <a:r>
                  <a:rPr lang="es-MX">
                    <a:noFill/>
                  </a:rPr>
                  <a:t> </a:t>
                </a:r>
              </a:p>
            </p:txBody>
          </p:sp>
        </mc:Fallback>
      </mc:AlternateContent>
    </p:spTree>
    <p:extLst>
      <p:ext uri="{BB962C8B-B14F-4D97-AF65-F5344CB8AC3E}">
        <p14:creationId xmlns:p14="http://schemas.microsoft.com/office/powerpoint/2010/main" val="18386407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MX" altLang="es-MX" sz="1000" smtClean="0"/>
              <a:t>Apuntes José Calzada</a:t>
            </a:r>
          </a:p>
        </p:txBody>
      </p:sp>
      <p:sp>
        <p:nvSpPr>
          <p:cNvPr id="2" name="Title 1"/>
          <p:cNvSpPr>
            <a:spLocks noGrp="1"/>
          </p:cNvSpPr>
          <p:nvPr>
            <p:ph type="title"/>
          </p:nvPr>
        </p:nvSpPr>
        <p:spPr/>
        <p:txBody>
          <a:bodyPr/>
          <a:lstStyle/>
          <a:p>
            <a:r>
              <a:rPr lang="es-MX" altLang="en-US" dirty="0" smtClean="0"/>
              <a:t>Ejemplo</a:t>
            </a:r>
            <a:endParaRPr lang="es-MX" dirty="0"/>
          </a:p>
        </p:txBody>
      </p:sp>
      <p:sp>
        <p:nvSpPr>
          <p:cNvPr id="3" name="TextBox 2"/>
          <p:cNvSpPr txBox="1"/>
          <p:nvPr/>
        </p:nvSpPr>
        <p:spPr>
          <a:xfrm>
            <a:off x="1181100" y="1143000"/>
            <a:ext cx="6781800" cy="1569660"/>
          </a:xfrm>
          <a:prstGeom prst="rect">
            <a:avLst/>
          </a:prstGeom>
          <a:noFill/>
        </p:spPr>
        <p:txBody>
          <a:bodyPr wrap="square" rtlCol="0">
            <a:spAutoFit/>
          </a:bodyPr>
          <a:lstStyle/>
          <a:p>
            <a:pPr algn="just"/>
            <a:r>
              <a:rPr lang="es-MX" sz="1200" dirty="0" smtClean="0"/>
              <a:t>El los aeropuertos internacionales los viajeros hacen una evaluación de su satisfacción en la escala del 0 al 10 (donde 0 es pésimo servicio y 10 es Excelente servicio). Todo aeropuerto con calificación promedio mayor que 7 es considerado como Premium.</a:t>
            </a:r>
          </a:p>
          <a:p>
            <a:pPr algn="just"/>
            <a:endParaRPr lang="es-MX" sz="1200" dirty="0"/>
          </a:p>
          <a:p>
            <a:pPr algn="just"/>
            <a:r>
              <a:rPr lang="es-MX" sz="1200" dirty="0" smtClean="0"/>
              <a:t>En el aeropuerto de </a:t>
            </a:r>
            <a:r>
              <a:rPr lang="es-MX" sz="1200" dirty="0" err="1" smtClean="0"/>
              <a:t>Heathrow</a:t>
            </a:r>
            <a:r>
              <a:rPr lang="es-MX" sz="1200" dirty="0" smtClean="0"/>
              <a:t> de Londres se hizo una encuesta a 60 viajeros y el promedio de satisfacción fue de 7.25 con una desviación estándar de 1.052.</a:t>
            </a:r>
          </a:p>
          <a:p>
            <a:pPr algn="just"/>
            <a:endParaRPr lang="es-MX" sz="1200" dirty="0"/>
          </a:p>
          <a:p>
            <a:pPr algn="just"/>
            <a:r>
              <a:rPr lang="es-MX" sz="1200" dirty="0" smtClean="0"/>
              <a:t>¿Puede ser considerado el aeropuerto </a:t>
            </a:r>
            <a:r>
              <a:rPr lang="es-MX" sz="1200" dirty="0" err="1" smtClean="0"/>
              <a:t>Heathrow</a:t>
            </a:r>
            <a:r>
              <a:rPr lang="es-MX" sz="1200" dirty="0" smtClean="0"/>
              <a:t> como de servicio Premium? </a:t>
            </a:r>
            <a:endParaRPr lang="es-MX" sz="1200" dirty="0"/>
          </a:p>
        </p:txBody>
      </p:sp>
      <p:sp>
        <p:nvSpPr>
          <p:cNvPr id="5" name="Rectangle 4"/>
          <p:cNvSpPr/>
          <p:nvPr/>
        </p:nvSpPr>
        <p:spPr>
          <a:xfrm>
            <a:off x="1181100" y="3017873"/>
            <a:ext cx="4572000" cy="1277273"/>
          </a:xfrm>
          <a:prstGeom prst="rect">
            <a:avLst/>
          </a:prstGeom>
        </p:spPr>
        <p:txBody>
          <a:bodyPr>
            <a:spAutoFit/>
          </a:bodyPr>
          <a:lstStyle/>
          <a:p>
            <a:r>
              <a:rPr lang="es-MX" sz="1200" b="1" dirty="0" err="1">
                <a:solidFill>
                  <a:srgbClr val="056EB2"/>
                </a:solidFill>
                <a:latin typeface="Segoe UI" panose="020B0502040204020203" pitchFamily="34" charset="0"/>
              </a:rPr>
              <a:t>Descriptive</a:t>
            </a:r>
            <a:r>
              <a:rPr lang="es-MX" sz="1200" b="1" dirty="0">
                <a:solidFill>
                  <a:srgbClr val="056EB2"/>
                </a:solidFill>
                <a:latin typeface="Segoe UI" panose="020B0502040204020203" pitchFamily="34" charset="0"/>
              </a:rPr>
              <a:t> </a:t>
            </a:r>
            <a:r>
              <a:rPr lang="es-MX" sz="1200" b="1" dirty="0" err="1">
                <a:solidFill>
                  <a:srgbClr val="056EB2"/>
                </a:solidFill>
                <a:latin typeface="Segoe UI" panose="020B0502040204020203" pitchFamily="34" charset="0"/>
              </a:rPr>
              <a:t>Statistics</a:t>
            </a:r>
            <a:endParaRPr lang="es-MX" sz="1200" b="1" dirty="0">
              <a:solidFill>
                <a:srgbClr val="056EB2"/>
              </a:solidFill>
              <a:latin typeface="Segoe UI" panose="020B0502040204020203" pitchFamily="34" charset="0"/>
            </a:endParaRPr>
          </a:p>
          <a:p>
            <a:r>
              <a:rPr lang="en-US" sz="900" b="1" dirty="0">
                <a:solidFill>
                  <a:srgbClr val="000000"/>
                </a:solidFill>
                <a:latin typeface="Segoe UI" panose="020B0502040204020203" pitchFamily="34" charset="0"/>
              </a:rPr>
              <a:t>N	Mean	</a:t>
            </a:r>
            <a:r>
              <a:rPr lang="en-US" sz="900" b="1" dirty="0" err="1">
                <a:solidFill>
                  <a:srgbClr val="000000"/>
                </a:solidFill>
                <a:latin typeface="Segoe UI" panose="020B0502040204020203" pitchFamily="34" charset="0"/>
              </a:rPr>
              <a:t>StDev</a:t>
            </a:r>
            <a:r>
              <a:rPr lang="en-US" sz="900" b="1" dirty="0">
                <a:solidFill>
                  <a:srgbClr val="000000"/>
                </a:solidFill>
                <a:latin typeface="Segoe UI" panose="020B0502040204020203" pitchFamily="34" charset="0"/>
              </a:rPr>
              <a:t>	SE Mean	95% Lower Bound</a:t>
            </a:r>
            <a:br>
              <a:rPr lang="en-US" sz="900" b="1" dirty="0">
                <a:solidFill>
                  <a:srgbClr val="000000"/>
                </a:solidFill>
                <a:latin typeface="Segoe UI" panose="020B0502040204020203" pitchFamily="34" charset="0"/>
              </a:rPr>
            </a:br>
            <a:r>
              <a:rPr lang="en-US" sz="900" b="1" dirty="0">
                <a:solidFill>
                  <a:srgbClr val="000000"/>
                </a:solidFill>
                <a:latin typeface="Segoe UI" panose="020B0502040204020203" pitchFamily="34" charset="0"/>
              </a:rPr>
              <a:t>for μ	</a:t>
            </a:r>
            <a:endParaRPr lang="en-US" sz="900" dirty="0">
              <a:solidFill>
                <a:srgbClr val="000000"/>
              </a:solidFill>
              <a:latin typeface="system-ui"/>
            </a:endParaRPr>
          </a:p>
          <a:p>
            <a:r>
              <a:rPr lang="es-MX" sz="900" dirty="0">
                <a:solidFill>
                  <a:srgbClr val="000000"/>
                </a:solidFill>
                <a:latin typeface="system-ui"/>
              </a:rPr>
              <a:t>60	7.250	1.052	0.136	7.023	</a:t>
            </a:r>
          </a:p>
          <a:p>
            <a:r>
              <a:rPr lang="en-US" sz="800" i="1" dirty="0">
                <a:solidFill>
                  <a:srgbClr val="000000"/>
                </a:solidFill>
                <a:latin typeface="system-ui"/>
              </a:rPr>
              <a:t>μ: population mean of Sample</a:t>
            </a:r>
          </a:p>
          <a:p>
            <a:pPr marR="10800"/>
            <a:endParaRPr lang="es-MX" sz="1200" dirty="0">
              <a:solidFill>
                <a:srgbClr val="000000"/>
              </a:solidFill>
              <a:latin typeface="system-ui"/>
            </a:endParaRPr>
          </a:p>
        </p:txBody>
      </p:sp>
      <mc:AlternateContent xmlns:mc="http://schemas.openxmlformats.org/markup-compatibility/2006">
        <mc:Choice xmlns:a14="http://schemas.microsoft.com/office/drawing/2010/main" Requires="a14">
          <p:sp>
            <p:nvSpPr>
              <p:cNvPr id="7" name="TextBox 6"/>
              <p:cNvSpPr txBox="1"/>
              <p:nvPr/>
            </p:nvSpPr>
            <p:spPr>
              <a:xfrm>
                <a:off x="6248400" y="2971800"/>
                <a:ext cx="1317668" cy="2169376"/>
              </a:xfrm>
              <a:prstGeom prst="rect">
                <a:avLst/>
              </a:prstGeom>
              <a:noFill/>
            </p:spPr>
            <p:txBody>
              <a:bodyPr wrap="none" lIns="0" tIns="0" rIns="0" bIns="0" rtlCol="0">
                <a:spAutoFit/>
              </a:bodyPr>
              <a:lstStyle/>
              <a:p>
                <a:r>
                  <a:rPr lang="es-MX" sz="2800" dirty="0" smtClean="0"/>
                  <a:t>t = </a:t>
                </a:r>
                <a14:m>
                  <m:oMath xmlns:m="http://schemas.openxmlformats.org/officeDocument/2006/math">
                    <m:f>
                      <m:fPr>
                        <m:ctrlPr>
                          <a:rPr lang="es-MX" sz="2800" i="1" smtClean="0">
                            <a:latin typeface="Cambria Math" panose="02040503050406030204" pitchFamily="18" charset="0"/>
                          </a:rPr>
                        </m:ctrlPr>
                      </m:fPr>
                      <m:num>
                        <m:acc>
                          <m:accPr>
                            <m:chr m:val="̅"/>
                            <m:ctrlPr>
                              <a:rPr lang="es-MX" sz="2800" i="1" smtClean="0">
                                <a:latin typeface="Cambria Math" panose="02040503050406030204" pitchFamily="18" charset="0"/>
                              </a:rPr>
                            </m:ctrlPr>
                          </m:accPr>
                          <m:e>
                            <m:r>
                              <a:rPr lang="en-US" sz="2800" b="0" i="1" smtClean="0">
                                <a:latin typeface="Cambria Math" panose="02040503050406030204" pitchFamily="18" charset="0"/>
                              </a:rPr>
                              <m:t>𝑥</m:t>
                            </m:r>
                          </m:e>
                        </m:acc>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𝜇</m:t>
                            </m:r>
                          </m:e>
                          <m:sub>
                            <m:r>
                              <a:rPr lang="en-US" sz="2800" b="0" i="1" smtClean="0">
                                <a:latin typeface="Cambria Math" panose="02040503050406030204" pitchFamily="18" charset="0"/>
                              </a:rPr>
                              <m:t>0</m:t>
                            </m:r>
                          </m:sub>
                        </m:sSub>
                      </m:num>
                      <m:den>
                        <m:f>
                          <m:fPr>
                            <m:type m:val="lin"/>
                            <m:ctrlPr>
                              <a:rPr lang="es-MX" sz="2800" i="1" smtClean="0">
                                <a:latin typeface="Cambria Math" panose="02040503050406030204" pitchFamily="18" charset="0"/>
                              </a:rPr>
                            </m:ctrlPr>
                          </m:fPr>
                          <m:num>
                            <m:r>
                              <a:rPr lang="en-US" sz="2800" b="0" i="1" smtClean="0">
                                <a:latin typeface="Cambria Math" panose="02040503050406030204" pitchFamily="18" charset="0"/>
                              </a:rPr>
                              <m:t>𝑠</m:t>
                            </m:r>
                          </m:num>
                          <m:den>
                            <m:rad>
                              <m:radPr>
                                <m:degHide m:val="on"/>
                                <m:ctrlPr>
                                  <a:rPr lang="es-MX" sz="2800" i="1" smtClean="0">
                                    <a:latin typeface="Cambria Math" panose="02040503050406030204" pitchFamily="18" charset="0"/>
                                  </a:rPr>
                                </m:ctrlPr>
                              </m:radPr>
                              <m:deg/>
                              <m:e>
                                <m:r>
                                  <a:rPr lang="en-US" sz="2800" b="0" i="1" smtClean="0">
                                    <a:latin typeface="Cambria Math" panose="02040503050406030204" pitchFamily="18" charset="0"/>
                                  </a:rPr>
                                  <m:t>𝑛</m:t>
                                </m:r>
                              </m:e>
                            </m:rad>
                          </m:den>
                        </m:f>
                      </m:den>
                    </m:f>
                    <m:r>
                      <a:rPr lang="en-US" sz="2800" b="0" i="1" smtClean="0">
                        <a:latin typeface="Cambria Math" panose="02040503050406030204" pitchFamily="18" charset="0"/>
                      </a:rPr>
                      <m:t> </m:t>
                    </m:r>
                  </m:oMath>
                </a14:m>
                <a:endParaRPr lang="en-US" sz="2800" b="0" dirty="0" smtClean="0"/>
              </a:p>
              <a:p>
                <a:endParaRPr lang="es-MX" sz="2800" dirty="0" smtClean="0"/>
              </a:p>
              <a:p>
                <a:r>
                  <a:rPr lang="es-MX" sz="1400" dirty="0" smtClean="0"/>
                  <a:t>t = 1.8409</a:t>
                </a:r>
              </a:p>
              <a:p>
                <a14:m>
                  <m:oMath xmlns:m="http://schemas.openxmlformats.org/officeDocument/2006/math">
                    <m:acc>
                      <m:accPr>
                        <m:chr m:val="̅"/>
                        <m:ctrlPr>
                          <a:rPr lang="es-MX" sz="1400" i="1" smtClean="0">
                            <a:latin typeface="Cambria Math" panose="02040503050406030204" pitchFamily="18" charset="0"/>
                          </a:rPr>
                        </m:ctrlPr>
                      </m:accPr>
                      <m:e>
                        <m:r>
                          <a:rPr lang="en-US" sz="1400" b="0" i="1" smtClean="0">
                            <a:latin typeface="Cambria Math" panose="02040503050406030204" pitchFamily="18" charset="0"/>
                          </a:rPr>
                          <m:t>𝑥</m:t>
                        </m:r>
                      </m:e>
                    </m:acc>
                  </m:oMath>
                </a14:m>
                <a:r>
                  <a:rPr lang="es-MX" sz="1400" dirty="0" smtClean="0"/>
                  <a:t> = 7.25</a:t>
                </a:r>
              </a:p>
              <a:p>
                <a14:m>
                  <m:oMath xmlns:m="http://schemas.openxmlformats.org/officeDocument/2006/math">
                    <m:sSub>
                      <m:sSubPr>
                        <m:ctrlPr>
                          <a:rPr lang="es-MX" sz="1400" i="1" smtClean="0">
                            <a:latin typeface="Cambria Math" panose="02040503050406030204" pitchFamily="18" charset="0"/>
                          </a:rPr>
                        </m:ctrlPr>
                      </m:sSubPr>
                      <m:e>
                        <m:r>
                          <a:rPr lang="es-MX" sz="140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rPr>
                          <m:t>0</m:t>
                        </m:r>
                      </m:sub>
                    </m:sSub>
                  </m:oMath>
                </a14:m>
                <a:r>
                  <a:rPr lang="es-MX" sz="1400" dirty="0" smtClean="0"/>
                  <a:t> = 7.00</a:t>
                </a:r>
              </a:p>
              <a:p>
                <a14:m>
                  <m:oMath xmlns:m="http://schemas.openxmlformats.org/officeDocument/2006/math">
                    <m:r>
                      <a:rPr lang="en-US" sz="1400" b="0" i="1" smtClean="0">
                        <a:latin typeface="Cambria Math" panose="02040503050406030204" pitchFamily="18" charset="0"/>
                      </a:rPr>
                      <m:t>𝑠</m:t>
                    </m:r>
                    <m:r>
                      <a:rPr lang="en-US" sz="1400" b="0" i="1" smtClean="0">
                        <a:latin typeface="Cambria Math" panose="02040503050406030204" pitchFamily="18" charset="0"/>
                      </a:rPr>
                      <m:t> </m:t>
                    </m:r>
                  </m:oMath>
                </a14:m>
                <a:r>
                  <a:rPr lang="es-MX" sz="1400" dirty="0" smtClean="0"/>
                  <a:t>= 1.052</a:t>
                </a:r>
              </a:p>
              <a:p>
                <a14:m>
                  <m:oMath xmlns:m="http://schemas.openxmlformats.org/officeDocument/2006/math">
                    <m:r>
                      <a:rPr lang="en-US" sz="1400" b="0" i="1" smtClean="0">
                        <a:latin typeface="Cambria Math" panose="02040503050406030204" pitchFamily="18" charset="0"/>
                      </a:rPr>
                      <m:t>𝑛</m:t>
                    </m:r>
                    <m:r>
                      <a:rPr lang="en-US" sz="1400" b="0" i="1" smtClean="0">
                        <a:latin typeface="Cambria Math" panose="02040503050406030204" pitchFamily="18" charset="0"/>
                      </a:rPr>
                      <m:t>=</m:t>
                    </m:r>
                  </m:oMath>
                </a14:m>
                <a:r>
                  <a:rPr lang="es-MX" sz="1400" dirty="0" smtClean="0"/>
                  <a:t> 60</a:t>
                </a:r>
                <a:endParaRPr lang="es-MX" sz="1400" dirty="0"/>
              </a:p>
            </p:txBody>
          </p:sp>
        </mc:Choice>
        <mc:Fallback>
          <p:sp>
            <p:nvSpPr>
              <p:cNvPr id="7" name="TextBox 6"/>
              <p:cNvSpPr txBox="1">
                <a:spLocks noRot="1" noChangeAspect="1" noMove="1" noResize="1" noEditPoints="1" noAdjustHandles="1" noChangeArrowheads="1" noChangeShapeType="1" noTextEdit="1"/>
              </p:cNvSpPr>
              <p:nvPr/>
            </p:nvSpPr>
            <p:spPr>
              <a:xfrm>
                <a:off x="6248400" y="2971800"/>
                <a:ext cx="1317668" cy="2169376"/>
              </a:xfrm>
              <a:prstGeom prst="rect">
                <a:avLst/>
              </a:prstGeom>
              <a:blipFill rotWithShape="0">
                <a:blip r:embed="rId3"/>
                <a:stretch>
                  <a:fillRect l="-16204" t="-1127" b="-4225"/>
                </a:stretch>
              </a:blipFill>
            </p:spPr>
            <p:txBody>
              <a:bodyPr/>
              <a:lstStyle/>
              <a:p>
                <a:r>
                  <a:rPr lang="es-MX">
                    <a:noFill/>
                  </a:rPr>
                  <a:t> </a:t>
                </a:r>
              </a:p>
            </p:txBody>
          </p:sp>
        </mc:Fallback>
      </mc:AlternateContent>
      <p:sp>
        <p:nvSpPr>
          <p:cNvPr id="6" name="Rectangle 5"/>
          <p:cNvSpPr/>
          <p:nvPr/>
        </p:nvSpPr>
        <p:spPr>
          <a:xfrm>
            <a:off x="1181100" y="4340516"/>
            <a:ext cx="4572000" cy="1107996"/>
          </a:xfrm>
          <a:prstGeom prst="rect">
            <a:avLst/>
          </a:prstGeom>
        </p:spPr>
        <p:txBody>
          <a:bodyPr>
            <a:spAutoFit/>
          </a:bodyPr>
          <a:lstStyle/>
          <a:p>
            <a:r>
              <a:rPr lang="es-MX" sz="1200" b="1" dirty="0">
                <a:solidFill>
                  <a:srgbClr val="056EB2"/>
                </a:solidFill>
                <a:latin typeface="Segoe UI" panose="020B0502040204020203" pitchFamily="34" charset="0"/>
              </a:rPr>
              <a:t>Test</a:t>
            </a:r>
          </a:p>
          <a:p>
            <a:r>
              <a:rPr lang="en-US" sz="900" dirty="0">
                <a:solidFill>
                  <a:srgbClr val="000000"/>
                </a:solidFill>
                <a:latin typeface="system-ui"/>
              </a:rPr>
              <a:t>Null hypothesis	</a:t>
            </a:r>
            <a:r>
              <a:rPr lang="en-US" sz="900" dirty="0" smtClean="0">
                <a:solidFill>
                  <a:srgbClr val="000000"/>
                </a:solidFill>
                <a:latin typeface="system-ui"/>
              </a:rPr>
              <a:t>                             H</a:t>
            </a:r>
            <a:r>
              <a:rPr lang="en-US" sz="900" dirty="0">
                <a:solidFill>
                  <a:srgbClr val="000000"/>
                </a:solidFill>
                <a:latin typeface="system-ui"/>
              </a:rPr>
              <a:t>₀: μ = 7	</a:t>
            </a:r>
          </a:p>
          <a:p>
            <a:r>
              <a:rPr lang="en-US" sz="900" dirty="0">
                <a:solidFill>
                  <a:srgbClr val="000000"/>
                </a:solidFill>
                <a:latin typeface="system-ui"/>
              </a:rPr>
              <a:t>Alternative hypothesis	H₁: μ &gt; 7	</a:t>
            </a:r>
          </a:p>
          <a:p>
            <a:endParaRPr lang="es-MX" sz="900" b="1" dirty="0" smtClean="0">
              <a:solidFill>
                <a:srgbClr val="000000"/>
              </a:solidFill>
              <a:latin typeface="Segoe UI" panose="020B0502040204020203" pitchFamily="34" charset="0"/>
            </a:endParaRPr>
          </a:p>
          <a:p>
            <a:r>
              <a:rPr lang="es-MX" sz="900" b="1" dirty="0" smtClean="0">
                <a:solidFill>
                  <a:srgbClr val="000000"/>
                </a:solidFill>
                <a:latin typeface="Segoe UI" panose="020B0502040204020203" pitchFamily="34" charset="0"/>
              </a:rPr>
              <a:t>T-</a:t>
            </a:r>
            <a:r>
              <a:rPr lang="es-MX" sz="900" b="1" dirty="0" err="1" smtClean="0">
                <a:solidFill>
                  <a:srgbClr val="000000"/>
                </a:solidFill>
                <a:latin typeface="Segoe UI" panose="020B0502040204020203" pitchFamily="34" charset="0"/>
              </a:rPr>
              <a:t>Value</a:t>
            </a:r>
            <a:r>
              <a:rPr lang="es-MX" sz="900" b="1" dirty="0">
                <a:solidFill>
                  <a:srgbClr val="000000"/>
                </a:solidFill>
                <a:latin typeface="Segoe UI" panose="020B0502040204020203" pitchFamily="34" charset="0"/>
              </a:rPr>
              <a:t>	P-</a:t>
            </a:r>
            <a:r>
              <a:rPr lang="es-MX" sz="900" b="1" dirty="0" err="1">
                <a:solidFill>
                  <a:srgbClr val="000000"/>
                </a:solidFill>
                <a:latin typeface="Segoe UI" panose="020B0502040204020203" pitchFamily="34" charset="0"/>
              </a:rPr>
              <a:t>Value</a:t>
            </a:r>
            <a:r>
              <a:rPr lang="es-MX" sz="900" b="1" dirty="0">
                <a:solidFill>
                  <a:srgbClr val="000000"/>
                </a:solidFill>
                <a:latin typeface="Segoe UI" panose="020B0502040204020203" pitchFamily="34" charset="0"/>
              </a:rPr>
              <a:t>	</a:t>
            </a:r>
            <a:endParaRPr lang="es-MX" sz="900" dirty="0">
              <a:solidFill>
                <a:srgbClr val="000000"/>
              </a:solidFill>
              <a:latin typeface="system-ui"/>
            </a:endParaRPr>
          </a:p>
          <a:p>
            <a:r>
              <a:rPr lang="es-MX" sz="900" dirty="0">
                <a:solidFill>
                  <a:srgbClr val="000000"/>
                </a:solidFill>
                <a:latin typeface="system-ui"/>
              </a:rPr>
              <a:t>1.84	0.035	</a:t>
            </a:r>
          </a:p>
          <a:p>
            <a:endParaRPr lang="es-MX" sz="900" dirty="0">
              <a:solidFill>
                <a:srgbClr val="000000"/>
              </a:solidFill>
              <a:latin typeface="system-ui"/>
            </a:endParaRPr>
          </a:p>
        </p:txBody>
      </p:sp>
    </p:spTree>
    <p:extLst>
      <p:ext uri="{BB962C8B-B14F-4D97-AF65-F5344CB8AC3E}">
        <p14:creationId xmlns:p14="http://schemas.microsoft.com/office/powerpoint/2010/main" val="3549616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MX" altLang="es-MX" sz="1000" smtClean="0"/>
              <a:t>Apuntes José Calzada</a:t>
            </a:r>
          </a:p>
        </p:txBody>
      </p:sp>
      <p:sp>
        <p:nvSpPr>
          <p:cNvPr id="2" name="Title 1"/>
          <p:cNvSpPr>
            <a:spLocks noGrp="1"/>
          </p:cNvSpPr>
          <p:nvPr>
            <p:ph type="title"/>
          </p:nvPr>
        </p:nvSpPr>
        <p:spPr/>
        <p:txBody>
          <a:bodyPr/>
          <a:lstStyle/>
          <a:p>
            <a:r>
              <a:rPr lang="es-MX" altLang="en-US" dirty="0" smtClean="0"/>
              <a:t>Ejemplo</a:t>
            </a:r>
            <a:endParaRPr lang="es-MX" dirty="0"/>
          </a:p>
        </p:txBody>
      </p:sp>
      <p:pic>
        <p:nvPicPr>
          <p:cNvPr id="4" name="Picture 3"/>
          <p:cNvPicPr>
            <a:picLocks noChangeAspect="1"/>
          </p:cNvPicPr>
          <p:nvPr/>
        </p:nvPicPr>
        <p:blipFill>
          <a:blip r:embed="rId3"/>
          <a:stretch>
            <a:fillRect/>
          </a:stretch>
        </p:blipFill>
        <p:spPr>
          <a:xfrm>
            <a:off x="1143000" y="2438400"/>
            <a:ext cx="3429000" cy="2286000"/>
          </a:xfrm>
          <a:prstGeom prst="rect">
            <a:avLst/>
          </a:prstGeom>
        </p:spPr>
      </p:pic>
      <p:pic>
        <p:nvPicPr>
          <p:cNvPr id="5" name="Picture 4"/>
          <p:cNvPicPr>
            <a:picLocks noChangeAspect="1"/>
          </p:cNvPicPr>
          <p:nvPr/>
        </p:nvPicPr>
        <p:blipFill>
          <a:blip r:embed="rId4"/>
          <a:stretch>
            <a:fillRect/>
          </a:stretch>
        </p:blipFill>
        <p:spPr>
          <a:xfrm>
            <a:off x="5029200" y="2438400"/>
            <a:ext cx="3429000" cy="2286000"/>
          </a:xfrm>
          <a:prstGeom prst="rect">
            <a:avLst/>
          </a:prstGeom>
        </p:spPr>
      </p:pic>
      <p:cxnSp>
        <p:nvCxnSpPr>
          <p:cNvPr id="7" name="Straight Connector 6"/>
          <p:cNvCxnSpPr/>
          <p:nvPr/>
        </p:nvCxnSpPr>
        <p:spPr>
          <a:xfrm flipV="1">
            <a:off x="3505200" y="1837898"/>
            <a:ext cx="0" cy="34870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124200" y="5324901"/>
            <a:ext cx="1676400" cy="369332"/>
          </a:xfrm>
          <a:prstGeom prst="rect">
            <a:avLst/>
          </a:prstGeom>
          <a:noFill/>
        </p:spPr>
        <p:txBody>
          <a:bodyPr wrap="square" rtlCol="0">
            <a:spAutoFit/>
          </a:bodyPr>
          <a:lstStyle/>
          <a:p>
            <a:r>
              <a:rPr lang="es-MX" dirty="0" smtClean="0"/>
              <a:t>1.671</a:t>
            </a:r>
            <a:endParaRPr lang="es-MX" dirty="0"/>
          </a:p>
        </p:txBody>
      </p:sp>
      <p:sp>
        <p:nvSpPr>
          <p:cNvPr id="10" name="TextBox 9"/>
          <p:cNvSpPr txBox="1"/>
          <p:nvPr/>
        </p:nvSpPr>
        <p:spPr>
          <a:xfrm>
            <a:off x="2266950" y="4859033"/>
            <a:ext cx="1714500" cy="246221"/>
          </a:xfrm>
          <a:prstGeom prst="rect">
            <a:avLst/>
          </a:prstGeom>
          <a:noFill/>
        </p:spPr>
        <p:txBody>
          <a:bodyPr wrap="square" rtlCol="0">
            <a:spAutoFit/>
          </a:bodyPr>
          <a:lstStyle>
            <a:defPPr>
              <a:defRPr lang="es-MX"/>
            </a:defPPr>
            <a:lvl1pPr>
              <a:defRPr sz="1000">
                <a:solidFill>
                  <a:srgbClr val="FF0000"/>
                </a:solidFill>
              </a:defRPr>
            </a:lvl1pPr>
          </a:lstStyle>
          <a:p>
            <a:r>
              <a:rPr lang="es-MX" dirty="0">
                <a:solidFill>
                  <a:srgbClr val="92D050"/>
                </a:solidFill>
              </a:rPr>
              <a:t>Aceptar Ho</a:t>
            </a:r>
          </a:p>
        </p:txBody>
      </p:sp>
      <p:sp>
        <p:nvSpPr>
          <p:cNvPr id="12" name="TextBox 11"/>
          <p:cNvSpPr txBox="1"/>
          <p:nvPr/>
        </p:nvSpPr>
        <p:spPr>
          <a:xfrm>
            <a:off x="3810000" y="4859034"/>
            <a:ext cx="1714500" cy="246221"/>
          </a:xfrm>
          <a:prstGeom prst="rect">
            <a:avLst/>
          </a:prstGeom>
          <a:noFill/>
        </p:spPr>
        <p:txBody>
          <a:bodyPr wrap="square" rtlCol="0">
            <a:spAutoFit/>
          </a:bodyPr>
          <a:lstStyle/>
          <a:p>
            <a:r>
              <a:rPr lang="es-MX" sz="1000" dirty="0" smtClean="0">
                <a:solidFill>
                  <a:srgbClr val="FF0000"/>
                </a:solidFill>
              </a:rPr>
              <a:t>Rechazar Ho</a:t>
            </a:r>
            <a:endParaRPr lang="es-MX" sz="1000" dirty="0">
              <a:solidFill>
                <a:srgbClr val="FF0000"/>
              </a:solidFill>
            </a:endParaRPr>
          </a:p>
        </p:txBody>
      </p:sp>
    </p:spTree>
    <p:extLst>
      <p:ext uri="{BB962C8B-B14F-4D97-AF65-F5344CB8AC3E}">
        <p14:creationId xmlns:p14="http://schemas.microsoft.com/office/powerpoint/2010/main" val="1155410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MX" altLang="es-MX" sz="1000" smtClean="0"/>
              <a:t>Apuntes José Calzada</a:t>
            </a:r>
          </a:p>
        </p:txBody>
      </p:sp>
      <p:sp>
        <p:nvSpPr>
          <p:cNvPr id="8195" name="Title 1"/>
          <p:cNvSpPr>
            <a:spLocks noGrp="1"/>
          </p:cNvSpPr>
          <p:nvPr>
            <p:ph type="title"/>
          </p:nvPr>
        </p:nvSpPr>
        <p:spPr/>
        <p:txBody>
          <a:bodyPr/>
          <a:lstStyle/>
          <a:p>
            <a:r>
              <a:rPr lang="es-MX" altLang="en-US" dirty="0" smtClean="0"/>
              <a:t>Pruebas de hipótesis para una proporción poblacional</a:t>
            </a:r>
          </a:p>
        </p:txBody>
      </p:sp>
      <mc:AlternateContent xmlns:mc="http://schemas.openxmlformats.org/markup-compatibility/2006" xmlns:a14="http://schemas.microsoft.com/office/drawing/2010/main">
        <mc:Choice Requires="a14">
          <p:sp>
            <p:nvSpPr>
              <p:cNvPr id="13" name="TextBox 12"/>
              <p:cNvSpPr txBox="1"/>
              <p:nvPr/>
            </p:nvSpPr>
            <p:spPr>
              <a:xfrm>
                <a:off x="1583336" y="3505201"/>
                <a:ext cx="1375185" cy="830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 ≥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0</m:t>
                          </m:r>
                        </m:sub>
                      </m:sSub>
                    </m:oMath>
                  </m:oMathPara>
                </a14:m>
                <a:endParaRPr lang="en-US" b="0" dirty="0" smtClean="0">
                  <a:ea typeface="Cambria Math" panose="02040503050406030204" pitchFamily="18" charset="0"/>
                </a:endParaRPr>
              </a:p>
              <a:p>
                <a:endParaRPr lang="es-MX" dirty="0" smtClean="0"/>
              </a:p>
              <a:p>
                <a:pPr/>
                <a14:m>
                  <m:oMathPara xmlns:m="http://schemas.openxmlformats.org/officeDocument/2006/math">
                    <m:oMathParaPr>
                      <m:jc m:val="centerGroup"/>
                    </m:oMathParaPr>
                    <m:oMath xmlns:m="http://schemas.openxmlformats.org/officeDocument/2006/math">
                      <m:sSub>
                        <m:sSubPr>
                          <m:ctrlPr>
                            <a:rPr lang="es-MX"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 &lt;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0</m:t>
                          </m:r>
                        </m:sub>
                      </m:sSub>
                    </m:oMath>
                  </m:oMathPara>
                </a14:m>
                <a:endParaRPr lang="es-MX" dirty="0"/>
              </a:p>
            </p:txBody>
          </p:sp>
        </mc:Choice>
        <mc:Fallback xmlns="">
          <p:sp>
            <p:nvSpPr>
              <p:cNvPr id="13" name="TextBox 12"/>
              <p:cNvSpPr txBox="1">
                <a:spLocks noRot="1" noChangeAspect="1" noMove="1" noResize="1" noEditPoints="1" noAdjustHandles="1" noChangeArrowheads="1" noChangeShapeType="1" noTextEdit="1"/>
              </p:cNvSpPr>
              <p:nvPr/>
            </p:nvSpPr>
            <p:spPr>
              <a:xfrm>
                <a:off x="1583336" y="3505201"/>
                <a:ext cx="1375185" cy="830997"/>
              </a:xfrm>
              <a:prstGeom prst="rect">
                <a:avLst/>
              </a:prstGeom>
              <a:blipFill rotWithShape="0">
                <a:blip r:embed="rId3"/>
                <a:stretch>
                  <a:fillRect b="-8824"/>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793136" y="3505200"/>
                <a:ext cx="1379224" cy="830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 ≤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0</m:t>
                          </m:r>
                        </m:sub>
                      </m:sSub>
                    </m:oMath>
                  </m:oMathPara>
                </a14:m>
                <a:endParaRPr lang="en-US" b="0" dirty="0" smtClean="0">
                  <a:ea typeface="Cambria Math" panose="02040503050406030204" pitchFamily="18" charset="0"/>
                </a:endParaRPr>
              </a:p>
              <a:p>
                <a:endParaRPr lang="es-MX" dirty="0" smtClean="0"/>
              </a:p>
              <a:p>
                <a:pPr/>
                <a14:m>
                  <m:oMathPara xmlns:m="http://schemas.openxmlformats.org/officeDocument/2006/math">
                    <m:oMathParaPr>
                      <m:jc m:val="centerGroup"/>
                    </m:oMathParaPr>
                    <m:oMath xmlns:m="http://schemas.openxmlformats.org/officeDocument/2006/math">
                      <m:sSub>
                        <m:sSubPr>
                          <m:ctrlPr>
                            <a:rPr lang="es-MX"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 &gt;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0</m:t>
                          </m:r>
                        </m:sub>
                      </m:sSub>
                    </m:oMath>
                  </m:oMathPara>
                </a14:m>
                <a:endParaRPr lang="es-MX" dirty="0"/>
              </a:p>
            </p:txBody>
          </p:sp>
        </mc:Choice>
        <mc:Fallback xmlns="">
          <p:sp>
            <p:nvSpPr>
              <p:cNvPr id="14" name="TextBox 13"/>
              <p:cNvSpPr txBox="1">
                <a:spLocks noRot="1" noChangeAspect="1" noMove="1" noResize="1" noEditPoints="1" noAdjustHandles="1" noChangeArrowheads="1" noChangeShapeType="1" noTextEdit="1"/>
              </p:cNvSpPr>
              <p:nvPr/>
            </p:nvSpPr>
            <p:spPr>
              <a:xfrm>
                <a:off x="3793136" y="3505200"/>
                <a:ext cx="1379224" cy="830997"/>
              </a:xfrm>
              <a:prstGeom prst="rect">
                <a:avLst/>
              </a:prstGeom>
              <a:blipFill rotWithShape="0">
                <a:blip r:embed="rId4"/>
                <a:stretch>
                  <a:fillRect b="-8824"/>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019800" y="3505200"/>
                <a:ext cx="1379993" cy="830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0</m:t>
                          </m:r>
                        </m:sub>
                      </m:sSub>
                    </m:oMath>
                  </m:oMathPara>
                </a14:m>
                <a:endParaRPr lang="en-US" b="0" dirty="0" smtClean="0">
                  <a:ea typeface="Cambria Math" panose="02040503050406030204" pitchFamily="18" charset="0"/>
                </a:endParaRPr>
              </a:p>
              <a:p>
                <a:endParaRPr lang="es-MX" dirty="0" smtClean="0"/>
              </a:p>
              <a:p>
                <a:pPr/>
                <a14:m>
                  <m:oMathPara xmlns:m="http://schemas.openxmlformats.org/officeDocument/2006/math">
                    <m:oMathParaPr>
                      <m:jc m:val="centerGroup"/>
                    </m:oMathParaPr>
                    <m:oMath xmlns:m="http://schemas.openxmlformats.org/officeDocument/2006/math">
                      <m:sSub>
                        <m:sSubPr>
                          <m:ctrlPr>
                            <a:rPr lang="es-MX"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 ≠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0</m:t>
                          </m:r>
                        </m:sub>
                      </m:sSub>
                    </m:oMath>
                  </m:oMathPara>
                </a14:m>
                <a:endParaRPr lang="es-MX" dirty="0"/>
              </a:p>
            </p:txBody>
          </p:sp>
        </mc:Choice>
        <mc:Fallback xmlns="">
          <p:sp>
            <p:nvSpPr>
              <p:cNvPr id="16" name="TextBox 15"/>
              <p:cNvSpPr txBox="1">
                <a:spLocks noRot="1" noChangeAspect="1" noMove="1" noResize="1" noEditPoints="1" noAdjustHandles="1" noChangeArrowheads="1" noChangeShapeType="1" noTextEdit="1"/>
              </p:cNvSpPr>
              <p:nvPr/>
            </p:nvSpPr>
            <p:spPr>
              <a:xfrm>
                <a:off x="6019800" y="3505200"/>
                <a:ext cx="1379993" cy="830997"/>
              </a:xfrm>
              <a:prstGeom prst="rect">
                <a:avLst/>
              </a:prstGeom>
              <a:blipFill rotWithShape="0">
                <a:blip r:embed="rId5"/>
                <a:stretch>
                  <a:fillRect b="-8824"/>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524000" y="4953000"/>
                <a:ext cx="5105400" cy="64633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𝑝𝑟𝑜𝑝𝑜𝑟𝑐𝑖</m:t>
                      </m:r>
                      <m:r>
                        <a:rPr lang="en-US" b="0" i="1" smtClean="0">
                          <a:latin typeface="Cambria Math" panose="02040503050406030204" pitchFamily="18" charset="0"/>
                        </a:rPr>
                        <m:t>ó</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𝑝𝑜𝑏𝑙𝑎𝑐𝑖𝑜𝑛𝑎𝑙</m:t>
                      </m:r>
                    </m:oMath>
                  </m:oMathPara>
                </a14:m>
                <a:endParaRPr lang="en-US" b="0" dirty="0" smtClean="0"/>
              </a:p>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𝑝𝑟𝑜𝑝𝑜𝑟𝑐𝑖</m:t>
                      </m:r>
                      <m:r>
                        <a:rPr lang="en-US" b="0" i="1" smtClean="0">
                          <a:latin typeface="Cambria Math" panose="02040503050406030204" pitchFamily="18" charset="0"/>
                          <a:ea typeface="Cambria Math" panose="02040503050406030204" pitchFamily="18" charset="0"/>
                        </a:rPr>
                        <m:t>ó</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𝑝𝑜𝑏𝑙𝑎𝑐𝑖𝑜𝑛𝑎𝑙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h𝑖𝑝𝑜𝑡</m:t>
                      </m:r>
                      <m:r>
                        <a:rPr lang="en-US" b="0" i="1" smtClean="0">
                          <a:latin typeface="Cambria Math" panose="02040503050406030204" pitchFamily="18" charset="0"/>
                          <a:ea typeface="Cambria Math" panose="02040503050406030204" pitchFamily="18" charset="0"/>
                        </a:rPr>
                        <m:t>é</m:t>
                      </m:r>
                      <m:r>
                        <a:rPr lang="en-US" b="0" i="1" smtClean="0">
                          <a:latin typeface="Cambria Math" panose="02040503050406030204" pitchFamily="18" charset="0"/>
                          <a:ea typeface="Cambria Math" panose="02040503050406030204" pitchFamily="18" charset="0"/>
                        </a:rPr>
                        <m:t>𝑡𝑖𝑐𝑎</m:t>
                      </m:r>
                    </m:oMath>
                  </m:oMathPara>
                </a14:m>
                <a:endParaRPr lang="es-MX" dirty="0"/>
              </a:p>
            </p:txBody>
          </p:sp>
        </mc:Choice>
        <mc:Fallback xmlns="">
          <p:sp>
            <p:nvSpPr>
              <p:cNvPr id="4" name="TextBox 3"/>
              <p:cNvSpPr txBox="1">
                <a:spLocks noRot="1" noChangeAspect="1" noMove="1" noResize="1" noEditPoints="1" noAdjustHandles="1" noChangeArrowheads="1" noChangeShapeType="1" noTextEdit="1"/>
              </p:cNvSpPr>
              <p:nvPr/>
            </p:nvSpPr>
            <p:spPr>
              <a:xfrm>
                <a:off x="1524000" y="4953000"/>
                <a:ext cx="5105400" cy="646331"/>
              </a:xfrm>
              <a:prstGeom prst="rect">
                <a:avLst/>
              </a:prstGeom>
              <a:blipFill rotWithShape="0">
                <a:blip r:embed="rId6"/>
                <a:stretch>
                  <a:fillRect b="-7547"/>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524000" y="1498937"/>
                <a:ext cx="5943600" cy="1477328"/>
              </a:xfrm>
              <a:prstGeom prst="rect">
                <a:avLst/>
              </a:prstGeom>
              <a:noFill/>
            </p:spPr>
            <p:txBody>
              <a:bodyPr wrap="square" rtlCol="0">
                <a:spAutoFit/>
              </a:bodyPr>
              <a:lstStyle/>
              <a:p>
                <a:r>
                  <a:rPr lang="es-MX" dirty="0" smtClean="0"/>
                  <a:t>Las pruebas de hipótesis para la proporción poblacional se basan en la diferencia en una proporción </a:t>
                </a:r>
                <a:r>
                  <a:rPr lang="es-MX" dirty="0" err="1" smtClean="0"/>
                  <a:t>muestral</a:t>
                </a:r>
                <a:r>
                  <a:rPr lang="es-MX" dirty="0" smtClean="0"/>
                  <a:t> </a:t>
                </a:r>
                <a14:m>
                  <m:oMath xmlns:m="http://schemas.openxmlformats.org/officeDocument/2006/math">
                    <m:acc>
                      <m:accPr>
                        <m:chr m:val="̅"/>
                        <m:ctrlPr>
                          <a:rPr lang="es-MX"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 </m:t>
                    </m:r>
                  </m:oMath>
                </a14:m>
                <a:r>
                  <a:rPr lang="es-MX" dirty="0" smtClean="0"/>
                  <a:t> y la proporción de una población hipotética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0</m:t>
                        </m:r>
                      </m:sub>
                    </m:sSub>
                  </m:oMath>
                </a14:m>
                <a:r>
                  <a:rPr lang="es-MX" dirty="0" smtClean="0"/>
                  <a:t> </a:t>
                </a:r>
              </a:p>
              <a:p>
                <a:endParaRPr lang="es-MX" dirty="0"/>
              </a:p>
              <a:p>
                <a:r>
                  <a:rPr lang="es-MX" dirty="0" smtClean="0"/>
                  <a:t>Las hipótesis posibles son de la siguiente forma:</a:t>
                </a:r>
                <a:endParaRPr lang="es-MX" dirty="0"/>
              </a:p>
            </p:txBody>
          </p:sp>
        </mc:Choice>
        <mc:Fallback xmlns="">
          <p:sp>
            <p:nvSpPr>
              <p:cNvPr id="6" name="TextBox 5"/>
              <p:cNvSpPr txBox="1">
                <a:spLocks noRot="1" noChangeAspect="1" noMove="1" noResize="1" noEditPoints="1" noAdjustHandles="1" noChangeArrowheads="1" noChangeShapeType="1" noTextEdit="1"/>
              </p:cNvSpPr>
              <p:nvPr/>
            </p:nvSpPr>
            <p:spPr>
              <a:xfrm>
                <a:off x="1524000" y="1498937"/>
                <a:ext cx="5943600" cy="1477328"/>
              </a:xfrm>
              <a:prstGeom prst="rect">
                <a:avLst/>
              </a:prstGeom>
              <a:blipFill rotWithShape="0">
                <a:blip r:embed="rId7"/>
                <a:stretch>
                  <a:fillRect l="-821" t="-2479" r="-1538" b="-5785"/>
                </a:stretch>
              </a:blipFill>
            </p:spPr>
            <p:txBody>
              <a:bodyPr/>
              <a:lstStyle/>
              <a:p>
                <a:r>
                  <a:rPr lang="es-MX">
                    <a:noFill/>
                  </a:rPr>
                  <a:t> </a:t>
                </a:r>
              </a:p>
            </p:txBody>
          </p:sp>
        </mc:Fallback>
      </mc:AlternateContent>
    </p:spTree>
    <p:extLst>
      <p:ext uri="{BB962C8B-B14F-4D97-AF65-F5344CB8AC3E}">
        <p14:creationId xmlns:p14="http://schemas.microsoft.com/office/powerpoint/2010/main" val="37655566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MX" altLang="es-MX" sz="1000" smtClean="0"/>
              <a:t>Apuntes José Calzada</a:t>
            </a:r>
          </a:p>
        </p:txBody>
      </p:sp>
      <p:sp>
        <p:nvSpPr>
          <p:cNvPr id="8195" name="Title 1"/>
          <p:cNvSpPr>
            <a:spLocks noGrp="1"/>
          </p:cNvSpPr>
          <p:nvPr>
            <p:ph type="title"/>
          </p:nvPr>
        </p:nvSpPr>
        <p:spPr/>
        <p:txBody>
          <a:bodyPr/>
          <a:lstStyle/>
          <a:p>
            <a:r>
              <a:rPr lang="es-MX" altLang="en-US" dirty="0" smtClean="0"/>
              <a:t>Pruebas de hipótesis para una proporción poblacional</a:t>
            </a:r>
          </a:p>
        </p:txBody>
      </p:sp>
      <mc:AlternateContent xmlns:mc="http://schemas.openxmlformats.org/markup-compatibility/2006" xmlns:a14="http://schemas.microsoft.com/office/drawing/2010/main">
        <mc:Choice Requires="a14">
          <p:sp>
            <p:nvSpPr>
              <p:cNvPr id="2" name="TextBox 1"/>
              <p:cNvSpPr txBox="1"/>
              <p:nvPr/>
            </p:nvSpPr>
            <p:spPr>
              <a:xfrm>
                <a:off x="1212508" y="2450611"/>
                <a:ext cx="1946687"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i="1" smtClean="0">
                              <a:latin typeface="Cambria Math" panose="02040503050406030204" pitchFamily="18" charset="0"/>
                            </a:rPr>
                          </m:ctrlPr>
                        </m:sSubPr>
                        <m:e>
                          <m:r>
                            <a:rPr lang="es-MX" i="1" smtClean="0">
                              <a:latin typeface="Cambria Math" panose="02040503050406030204" pitchFamily="18" charset="0"/>
                              <a:ea typeface="Cambria Math" panose="02040503050406030204" pitchFamily="18" charset="0"/>
                            </a:rPr>
                            <m:t>𝜎</m:t>
                          </m:r>
                        </m:e>
                        <m:sub>
                          <m:acc>
                            <m:accPr>
                              <m:chr m:val="̅"/>
                              <m:ctrlPr>
                                <a:rPr lang="es-MX" i="1" smtClean="0">
                                  <a:latin typeface="Cambria Math" panose="02040503050406030204" pitchFamily="18" charset="0"/>
                                </a:rPr>
                              </m:ctrlPr>
                            </m:accPr>
                            <m:e>
                              <m:r>
                                <a:rPr lang="en-US" b="0" i="1" smtClean="0">
                                  <a:latin typeface="Cambria Math" panose="02040503050406030204" pitchFamily="18" charset="0"/>
                                </a:rPr>
                                <m:t>𝑝</m:t>
                              </m:r>
                            </m:e>
                          </m:acc>
                        </m:sub>
                      </m:sSub>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e>
                              </m:d>
                            </m:num>
                            <m:den>
                              <m:r>
                                <a:rPr lang="en-US" b="0" i="1" smtClean="0">
                                  <a:latin typeface="Cambria Math" panose="02040503050406030204" pitchFamily="18" charset="0"/>
                                </a:rPr>
                                <m:t>𝑛</m:t>
                              </m:r>
                            </m:den>
                          </m:f>
                        </m:e>
                      </m:rad>
                    </m:oMath>
                  </m:oMathPara>
                </a14:m>
                <a:endParaRPr lang="es-MX" dirty="0"/>
              </a:p>
            </p:txBody>
          </p:sp>
        </mc:Choice>
        <mc:Fallback xmlns="">
          <p:sp>
            <p:nvSpPr>
              <p:cNvPr id="2" name="TextBox 1"/>
              <p:cNvSpPr txBox="1">
                <a:spLocks noRot="1" noChangeAspect="1" noMove="1" noResize="1" noEditPoints="1" noAdjustHandles="1" noChangeArrowheads="1" noChangeShapeType="1" noTextEdit="1"/>
              </p:cNvSpPr>
              <p:nvPr/>
            </p:nvSpPr>
            <p:spPr>
              <a:xfrm>
                <a:off x="1212508" y="2450611"/>
                <a:ext cx="1946687" cy="818366"/>
              </a:xfrm>
              <a:prstGeom prst="rect">
                <a:avLst/>
              </a:prstGeom>
              <a:blipFill rotWithShape="0">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3429000" y="2590800"/>
                <a:ext cx="2057400" cy="5888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 </m:t>
                      </m: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sub>
                          </m:sSub>
                        </m:den>
                      </m:f>
                    </m:oMath>
                  </m:oMathPara>
                </a14:m>
                <a:endParaRPr lang="es-MX" dirty="0"/>
              </a:p>
            </p:txBody>
          </p:sp>
        </mc:Choice>
        <mc:Fallback xmlns="">
          <p:sp>
            <p:nvSpPr>
              <p:cNvPr id="3" name="TextBox 2"/>
              <p:cNvSpPr txBox="1">
                <a:spLocks noRot="1" noChangeAspect="1" noMove="1" noResize="1" noEditPoints="1" noAdjustHandles="1" noChangeArrowheads="1" noChangeShapeType="1" noTextEdit="1"/>
              </p:cNvSpPr>
              <p:nvPr/>
            </p:nvSpPr>
            <p:spPr>
              <a:xfrm>
                <a:off x="3429000" y="2590800"/>
                <a:ext cx="2057400" cy="588816"/>
              </a:xfrm>
              <a:prstGeom prst="rect">
                <a:avLst/>
              </a:prstGeom>
              <a:blipFill rotWithShape="0">
                <a:blip r:embed="rId4"/>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026010" y="2457142"/>
                <a:ext cx="2057400" cy="8561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 </m:t>
                      </m: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num>
                        <m:den>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0</m:t>
                                      </m:r>
                                    </m:sub>
                                  </m:sSub>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0</m:t>
                                          </m:r>
                                        </m:sub>
                                      </m:sSub>
                                    </m:e>
                                  </m:d>
                                </m:num>
                                <m:den>
                                  <m:r>
                                    <a:rPr lang="en-US" i="1">
                                      <a:latin typeface="Cambria Math" panose="02040503050406030204" pitchFamily="18" charset="0"/>
                                    </a:rPr>
                                    <m:t>𝑛</m:t>
                                  </m:r>
                                </m:den>
                              </m:f>
                            </m:e>
                          </m:rad>
                        </m:den>
                      </m:f>
                    </m:oMath>
                  </m:oMathPara>
                </a14:m>
                <a:endParaRPr lang="es-MX" dirty="0"/>
              </a:p>
            </p:txBody>
          </p:sp>
        </mc:Choice>
        <mc:Fallback xmlns="">
          <p:sp>
            <p:nvSpPr>
              <p:cNvPr id="11" name="TextBox 10"/>
              <p:cNvSpPr txBox="1">
                <a:spLocks noRot="1" noChangeAspect="1" noMove="1" noResize="1" noEditPoints="1" noAdjustHandles="1" noChangeArrowheads="1" noChangeShapeType="1" noTextEdit="1"/>
              </p:cNvSpPr>
              <p:nvPr/>
            </p:nvSpPr>
            <p:spPr>
              <a:xfrm>
                <a:off x="6026010" y="2457142"/>
                <a:ext cx="2057400" cy="856132"/>
              </a:xfrm>
              <a:prstGeom prst="rect">
                <a:avLst/>
              </a:prstGeom>
              <a:blipFill rotWithShape="0">
                <a:blip r:embed="rId5"/>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524000" y="3821729"/>
                <a:ext cx="6400800" cy="1498744"/>
              </a:xfrm>
              <a:prstGeom prst="rect">
                <a:avLst/>
              </a:prstGeom>
              <a:noFill/>
            </p:spPr>
            <p:txBody>
              <a:bodyPr wrap="square" rtlCol="0">
                <a:spAutoFit/>
              </a:bodyPr>
              <a:lstStyle/>
              <a:p>
                <a14:m>
                  <m:oMath xmlns:m="http://schemas.openxmlformats.org/officeDocument/2006/math">
                    <m:sSub>
                      <m:sSubPr>
                        <m:ctrlPr>
                          <a:rPr lang="es-MX" i="1" smtClean="0">
                            <a:latin typeface="Cambria Math" panose="02040503050406030204" pitchFamily="18" charset="0"/>
                          </a:rPr>
                        </m:ctrlPr>
                      </m:sSubPr>
                      <m:e>
                        <m:r>
                          <a:rPr lang="es-MX" i="1" smtClean="0">
                            <a:latin typeface="Cambria Math" panose="02040503050406030204" pitchFamily="18" charset="0"/>
                            <a:ea typeface="Cambria Math" panose="02040503050406030204" pitchFamily="18" charset="0"/>
                          </a:rPr>
                          <m:t>𝜎</m:t>
                        </m:r>
                      </m:e>
                      <m:sub>
                        <m:acc>
                          <m:accPr>
                            <m:chr m:val="̅"/>
                            <m:ctrlPr>
                              <a:rPr lang="es-MX" i="1" smtClean="0">
                                <a:latin typeface="Cambria Math" panose="02040503050406030204" pitchFamily="18" charset="0"/>
                              </a:rPr>
                            </m:ctrlPr>
                          </m:accPr>
                          <m:e>
                            <m:r>
                              <a:rPr lang="es-MX" b="0" i="1" smtClean="0">
                                <a:latin typeface="Cambria Math" panose="02040503050406030204" pitchFamily="18" charset="0"/>
                              </a:rPr>
                              <m:t>𝑝</m:t>
                            </m:r>
                          </m:e>
                        </m:acc>
                      </m:sub>
                    </m:sSub>
                  </m:oMath>
                </a14:m>
                <a:r>
                  <a:rPr lang="es-MX" i="1" dirty="0" smtClean="0">
                    <a:latin typeface="Cambria Math" panose="02040503050406030204" pitchFamily="18" charset="0"/>
                  </a:rPr>
                  <a:t> </a:t>
                </a:r>
                <a:r>
                  <a:rPr lang="es-MX" dirty="0"/>
                  <a:t>= Variación estándar de </a:t>
                </a:r>
                <a14:m>
                  <m:oMath xmlns:m="http://schemas.openxmlformats.org/officeDocument/2006/math">
                    <m:acc>
                      <m:accPr>
                        <m:chr m:val="̅"/>
                        <m:ctrlPr>
                          <a:rPr lang="es-MX" i="1" smtClean="0">
                            <a:latin typeface="Cambria Math" panose="02040503050406030204" pitchFamily="18" charset="0"/>
                          </a:rPr>
                        </m:ctrlPr>
                      </m:accPr>
                      <m:e>
                        <m:r>
                          <a:rPr lang="es-MX" b="0" i="1" smtClean="0">
                            <a:latin typeface="Cambria Math" panose="02040503050406030204" pitchFamily="18" charset="0"/>
                          </a:rPr>
                          <m:t>𝑝</m:t>
                        </m:r>
                      </m:e>
                    </m:acc>
                  </m:oMath>
                </a14:m>
                <a:r>
                  <a:rPr lang="es-MX" dirty="0" smtClean="0"/>
                  <a:t>   </a:t>
                </a:r>
                <a:endParaRPr lang="es-MX" dirty="0"/>
              </a:p>
              <a:p>
                <a14:m>
                  <m:oMath xmlns:m="http://schemas.openxmlformats.org/officeDocument/2006/math">
                    <m:acc>
                      <m:accPr>
                        <m:chr m:val="̅"/>
                        <m:ctrlPr>
                          <a:rPr lang="es-MX" i="1" smtClean="0">
                            <a:latin typeface="Cambria Math" panose="02040503050406030204" pitchFamily="18" charset="0"/>
                          </a:rPr>
                        </m:ctrlPr>
                      </m:accPr>
                      <m:e>
                        <m:r>
                          <a:rPr lang="es-MX" b="0" i="1" smtClean="0">
                            <a:latin typeface="Cambria Math" panose="02040503050406030204" pitchFamily="18" charset="0"/>
                          </a:rPr>
                          <m:t>𝑝</m:t>
                        </m:r>
                      </m:e>
                    </m:acc>
                    <m:r>
                      <a:rPr lang="es-MX">
                        <a:latin typeface="Cambria Math" panose="02040503050406030204" pitchFamily="18" charset="0"/>
                      </a:rPr>
                      <m:t>= </m:t>
                    </m:r>
                  </m:oMath>
                </a14:m>
                <a:r>
                  <a:rPr lang="es-MX" dirty="0" smtClean="0"/>
                  <a:t>Proporción </a:t>
                </a:r>
                <a:r>
                  <a:rPr lang="es-MX" dirty="0" err="1"/>
                  <a:t>muestral</a:t>
                </a:r>
                <a:endParaRPr lang="es-MX" dirty="0"/>
              </a:p>
              <a:p>
                <a14:m>
                  <m:oMath xmlns:m="http://schemas.openxmlformats.org/officeDocument/2006/math">
                    <m:sSub>
                      <m:sSubPr>
                        <m:ctrlPr>
                          <a:rPr lang="es-MX" i="1">
                            <a:latin typeface="Cambria Math" panose="02040503050406030204" pitchFamily="18" charset="0"/>
                          </a:rPr>
                        </m:ctrlPr>
                      </m:sSubPr>
                      <m:e>
                        <m:r>
                          <a:rPr lang="es-MX" i="1">
                            <a:latin typeface="Cambria Math" panose="02040503050406030204" pitchFamily="18" charset="0"/>
                          </a:rPr>
                          <m:t>𝑝</m:t>
                        </m:r>
                      </m:e>
                      <m:sub>
                        <m:r>
                          <a:rPr lang="es-MX" i="1">
                            <a:latin typeface="Cambria Math" panose="02040503050406030204" pitchFamily="18" charset="0"/>
                          </a:rPr>
                          <m:t>0</m:t>
                        </m:r>
                      </m:sub>
                    </m:sSub>
                  </m:oMath>
                </a14:m>
                <a:r>
                  <a:rPr lang="es-MX" dirty="0" smtClean="0"/>
                  <a:t> = proporción poblacional hipotética</a:t>
                </a:r>
              </a:p>
              <a:p>
                <a14:m>
                  <m:oMath xmlns:m="http://schemas.openxmlformats.org/officeDocument/2006/math">
                    <m:r>
                      <a:rPr lang="es-MX" b="0" i="1" smtClean="0">
                        <a:latin typeface="Cambria Math" panose="02040503050406030204" pitchFamily="18" charset="0"/>
                      </a:rPr>
                      <m:t>𝑛</m:t>
                    </m:r>
                  </m:oMath>
                </a14:m>
                <a:r>
                  <a:rPr lang="es-MX" dirty="0" smtClean="0"/>
                  <a:t> = tamaño de la muestra</a:t>
                </a:r>
              </a:p>
              <a:p>
                <a14:m>
                  <m:oMath xmlns:m="http://schemas.openxmlformats.org/officeDocument/2006/math">
                    <m:r>
                      <a:rPr lang="es-MX" b="0" i="1" smtClean="0">
                        <a:latin typeface="Cambria Math" panose="02040503050406030204" pitchFamily="18" charset="0"/>
                      </a:rPr>
                      <m:t>𝑧</m:t>
                    </m:r>
                  </m:oMath>
                </a14:m>
                <a:r>
                  <a:rPr lang="es-MX" dirty="0" smtClean="0"/>
                  <a:t> = Estadístico de prueba </a:t>
                </a:r>
                <a14:m>
                  <m:oMath xmlns:m="http://schemas.openxmlformats.org/officeDocument/2006/math">
                    <m:r>
                      <a:rPr lang="es-MX" b="0" i="1" smtClean="0">
                        <a:latin typeface="Cambria Math" panose="02040503050406030204" pitchFamily="18" charset="0"/>
                      </a:rPr>
                      <m:t>𝑧</m:t>
                    </m:r>
                  </m:oMath>
                </a14:m>
                <a:endParaRPr lang="es-MX" dirty="0"/>
              </a:p>
            </p:txBody>
          </p:sp>
        </mc:Choice>
        <mc:Fallback xmlns="">
          <p:sp>
            <p:nvSpPr>
              <p:cNvPr id="7" name="TextBox 6"/>
              <p:cNvSpPr txBox="1">
                <a:spLocks noRot="1" noChangeAspect="1" noMove="1" noResize="1" noEditPoints="1" noAdjustHandles="1" noChangeArrowheads="1" noChangeShapeType="1" noTextEdit="1"/>
              </p:cNvSpPr>
              <p:nvPr/>
            </p:nvSpPr>
            <p:spPr>
              <a:xfrm>
                <a:off x="1524000" y="3821729"/>
                <a:ext cx="6400800" cy="1498744"/>
              </a:xfrm>
              <a:prstGeom prst="rect">
                <a:avLst/>
              </a:prstGeom>
              <a:blipFill rotWithShape="0">
                <a:blip r:embed="rId6"/>
                <a:stretch>
                  <a:fillRect t="-2439" b="-5691"/>
                </a:stretch>
              </a:blipFill>
            </p:spPr>
            <p:txBody>
              <a:bodyPr/>
              <a:lstStyle/>
              <a:p>
                <a:r>
                  <a:rPr lang="es-MX">
                    <a:noFill/>
                  </a:rPr>
                  <a:t> </a:t>
                </a:r>
              </a:p>
            </p:txBody>
          </p:sp>
        </mc:Fallback>
      </mc:AlternateContent>
      <p:sp>
        <p:nvSpPr>
          <p:cNvPr id="15" name="TextBox 14"/>
          <p:cNvSpPr txBox="1"/>
          <p:nvPr/>
        </p:nvSpPr>
        <p:spPr>
          <a:xfrm>
            <a:off x="1080630" y="1344928"/>
            <a:ext cx="7225170" cy="646331"/>
          </a:xfrm>
          <a:prstGeom prst="rect">
            <a:avLst/>
          </a:prstGeom>
          <a:noFill/>
        </p:spPr>
        <p:txBody>
          <a:bodyPr wrap="square" rtlCol="0">
            <a:spAutoFit/>
          </a:bodyPr>
          <a:lstStyle/>
          <a:p>
            <a:pPr algn="just"/>
            <a:r>
              <a:rPr lang="es-MX" dirty="0" smtClean="0"/>
              <a:t>Las pruebas de hipótesis para la proporción poblacional usa el mismo método que las pruebas de estadísticas para datos continuos</a:t>
            </a:r>
            <a:endParaRPr lang="es-MX" dirty="0"/>
          </a:p>
        </p:txBody>
      </p:sp>
    </p:spTree>
    <p:extLst>
      <p:ext uri="{BB962C8B-B14F-4D97-AF65-F5344CB8AC3E}">
        <p14:creationId xmlns:p14="http://schemas.microsoft.com/office/powerpoint/2010/main" val="30379468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MX" altLang="es-MX" sz="1000" smtClean="0"/>
              <a:t>Apuntes José Calzada</a:t>
            </a:r>
          </a:p>
        </p:txBody>
      </p:sp>
      <p:sp>
        <p:nvSpPr>
          <p:cNvPr id="8195" name="Title 1"/>
          <p:cNvSpPr>
            <a:spLocks noGrp="1"/>
          </p:cNvSpPr>
          <p:nvPr>
            <p:ph type="title"/>
          </p:nvPr>
        </p:nvSpPr>
        <p:spPr/>
        <p:txBody>
          <a:bodyPr/>
          <a:lstStyle/>
          <a:p>
            <a:r>
              <a:rPr lang="es-MX" altLang="en-US" dirty="0" smtClean="0"/>
              <a:t>Ejemplo</a:t>
            </a:r>
          </a:p>
        </p:txBody>
      </p:sp>
      <p:sp>
        <p:nvSpPr>
          <p:cNvPr id="2" name="TextBox 1"/>
          <p:cNvSpPr txBox="1"/>
          <p:nvPr/>
        </p:nvSpPr>
        <p:spPr>
          <a:xfrm>
            <a:off x="914400" y="1168376"/>
            <a:ext cx="7239000" cy="830997"/>
          </a:xfrm>
          <a:prstGeom prst="rect">
            <a:avLst/>
          </a:prstGeom>
          <a:noFill/>
        </p:spPr>
        <p:txBody>
          <a:bodyPr wrap="square" rtlCol="0">
            <a:spAutoFit/>
          </a:bodyPr>
          <a:lstStyle/>
          <a:p>
            <a:pPr algn="just"/>
            <a:r>
              <a:rPr lang="es-MX" sz="1200" dirty="0" smtClean="0"/>
              <a:t>En los torneos grandes del campo de golf Pine Creek se ha tenido un 20% de participación de mujeres, por lo que para este año, se lanzó una campaña de publicidad dedicada especialmente a las mujeres. El primer torneo con la campaña, de 400 participantes, 100 fueron mujeres. El gerente del campo quiere saber si la campaña tuvo buenos resultados y la proporción de mujeres aumentó. </a:t>
            </a:r>
            <a:endParaRPr lang="es-MX" sz="1200" dirty="0"/>
          </a:p>
        </p:txBody>
      </p:sp>
      <p:pic>
        <p:nvPicPr>
          <p:cNvPr id="5" name="Picture 4"/>
          <p:cNvPicPr>
            <a:picLocks noChangeAspect="1"/>
          </p:cNvPicPr>
          <p:nvPr/>
        </p:nvPicPr>
        <p:blipFill>
          <a:blip r:embed="rId3"/>
          <a:stretch>
            <a:fillRect/>
          </a:stretch>
        </p:blipFill>
        <p:spPr>
          <a:xfrm>
            <a:off x="5968408" y="2819400"/>
            <a:ext cx="2156689" cy="1654180"/>
          </a:xfrm>
          <a:prstGeom prst="rect">
            <a:avLst/>
          </a:prstGeom>
        </p:spPr>
      </p:pic>
      <p:sp>
        <p:nvSpPr>
          <p:cNvPr id="6" name="TextBox 5"/>
          <p:cNvSpPr txBox="1"/>
          <p:nvPr/>
        </p:nvSpPr>
        <p:spPr>
          <a:xfrm>
            <a:off x="1143000" y="5253478"/>
            <a:ext cx="6858000" cy="646331"/>
          </a:xfrm>
          <a:prstGeom prst="rect">
            <a:avLst/>
          </a:prstGeom>
          <a:noFill/>
        </p:spPr>
        <p:txBody>
          <a:bodyPr wrap="square" rtlCol="0">
            <a:spAutoFit/>
          </a:bodyPr>
          <a:lstStyle/>
          <a:p>
            <a:pPr algn="just"/>
            <a:r>
              <a:rPr lang="es-MX" sz="1200" dirty="0" smtClean="0"/>
              <a:t>P-</a:t>
            </a:r>
            <a:r>
              <a:rPr lang="es-MX" sz="1200" dirty="0" err="1" smtClean="0"/>
              <a:t>value</a:t>
            </a:r>
            <a:r>
              <a:rPr lang="es-MX" sz="1200" dirty="0" smtClean="0"/>
              <a:t> = 0.006 lo cual es &lt; 0.05, por lo tanto rechazamos la hipótesis nula, es decir, no hay evidencia que soporte que la proporción sea igual. Por lo tanto aceptamos la hipótesis alternativa. Conclusión, la proporción de mujeres aumentó.</a:t>
            </a:r>
            <a:endParaRPr lang="es-MX" sz="1200" dirty="0"/>
          </a:p>
        </p:txBody>
      </p:sp>
      <p:sp>
        <p:nvSpPr>
          <p:cNvPr id="7" name="Rectangle 6"/>
          <p:cNvSpPr/>
          <p:nvPr/>
        </p:nvSpPr>
        <p:spPr>
          <a:xfrm>
            <a:off x="914400" y="2492693"/>
            <a:ext cx="4572000" cy="877163"/>
          </a:xfrm>
          <a:prstGeom prst="rect">
            <a:avLst/>
          </a:prstGeom>
        </p:spPr>
        <p:txBody>
          <a:bodyPr>
            <a:spAutoFit/>
          </a:bodyPr>
          <a:lstStyle/>
          <a:p>
            <a:r>
              <a:rPr lang="es-MX" sz="1200" b="1" dirty="0" err="1">
                <a:solidFill>
                  <a:srgbClr val="056EB2"/>
                </a:solidFill>
                <a:latin typeface="Segoe UI" panose="020B0502040204020203" pitchFamily="34" charset="0"/>
              </a:rPr>
              <a:t>Descriptive</a:t>
            </a:r>
            <a:r>
              <a:rPr lang="es-MX" sz="1200" b="1" dirty="0">
                <a:solidFill>
                  <a:srgbClr val="056EB2"/>
                </a:solidFill>
                <a:latin typeface="Segoe UI" panose="020B0502040204020203" pitchFamily="34" charset="0"/>
              </a:rPr>
              <a:t> </a:t>
            </a:r>
            <a:r>
              <a:rPr lang="es-MX" sz="1200" b="1" dirty="0" err="1">
                <a:solidFill>
                  <a:srgbClr val="056EB2"/>
                </a:solidFill>
                <a:latin typeface="Segoe UI" panose="020B0502040204020203" pitchFamily="34" charset="0"/>
              </a:rPr>
              <a:t>Statistics</a:t>
            </a:r>
            <a:endParaRPr lang="es-MX" sz="1200" b="1" dirty="0">
              <a:solidFill>
                <a:srgbClr val="056EB2"/>
              </a:solidFill>
              <a:latin typeface="Segoe UI" panose="020B0502040204020203" pitchFamily="34" charset="0"/>
            </a:endParaRPr>
          </a:p>
          <a:p>
            <a:r>
              <a:rPr lang="en-US" sz="900" b="1" dirty="0">
                <a:solidFill>
                  <a:srgbClr val="000000"/>
                </a:solidFill>
                <a:latin typeface="Segoe UI" panose="020B0502040204020203" pitchFamily="34" charset="0"/>
              </a:rPr>
              <a:t>N	Event	Sample p	95% Lower Bound</a:t>
            </a:r>
            <a:br>
              <a:rPr lang="en-US" sz="900" b="1" dirty="0">
                <a:solidFill>
                  <a:srgbClr val="000000"/>
                </a:solidFill>
                <a:latin typeface="Segoe UI" panose="020B0502040204020203" pitchFamily="34" charset="0"/>
              </a:rPr>
            </a:br>
            <a:r>
              <a:rPr lang="en-US" sz="900" b="1" dirty="0">
                <a:solidFill>
                  <a:srgbClr val="000000"/>
                </a:solidFill>
                <a:latin typeface="Segoe UI" panose="020B0502040204020203" pitchFamily="34" charset="0"/>
              </a:rPr>
              <a:t>for p	</a:t>
            </a:r>
            <a:endParaRPr lang="en-US" sz="900" dirty="0">
              <a:solidFill>
                <a:srgbClr val="000000"/>
              </a:solidFill>
              <a:latin typeface="system-ui"/>
            </a:endParaRPr>
          </a:p>
          <a:p>
            <a:r>
              <a:rPr lang="es-MX" sz="900" dirty="0">
                <a:solidFill>
                  <a:srgbClr val="000000"/>
                </a:solidFill>
                <a:latin typeface="system-ui"/>
              </a:rPr>
              <a:t>400	100	0.250000	0.214388	</a:t>
            </a:r>
          </a:p>
          <a:p>
            <a:pPr marR="10800"/>
            <a:endParaRPr lang="es-MX" sz="1200" dirty="0">
              <a:solidFill>
                <a:srgbClr val="000000"/>
              </a:solidFill>
              <a:latin typeface="system-ui"/>
            </a:endParaRPr>
          </a:p>
        </p:txBody>
      </p:sp>
      <p:sp>
        <p:nvSpPr>
          <p:cNvPr id="8" name="Rectangle 7"/>
          <p:cNvSpPr/>
          <p:nvPr/>
        </p:nvSpPr>
        <p:spPr>
          <a:xfrm>
            <a:off x="888274" y="3612996"/>
            <a:ext cx="4572000" cy="969496"/>
          </a:xfrm>
          <a:prstGeom prst="rect">
            <a:avLst/>
          </a:prstGeom>
        </p:spPr>
        <p:txBody>
          <a:bodyPr>
            <a:spAutoFit/>
          </a:bodyPr>
          <a:lstStyle/>
          <a:p>
            <a:r>
              <a:rPr lang="es-MX" sz="1200" b="1" dirty="0">
                <a:solidFill>
                  <a:srgbClr val="056EB2"/>
                </a:solidFill>
                <a:latin typeface="Segoe UI" panose="020B0502040204020203" pitchFamily="34" charset="0"/>
              </a:rPr>
              <a:t>Test</a:t>
            </a:r>
          </a:p>
          <a:p>
            <a:r>
              <a:rPr lang="en-US" sz="900" dirty="0">
                <a:solidFill>
                  <a:srgbClr val="000000"/>
                </a:solidFill>
                <a:latin typeface="system-ui"/>
              </a:rPr>
              <a:t>Null hypothesis	</a:t>
            </a:r>
            <a:r>
              <a:rPr lang="en-US" sz="900" dirty="0" smtClean="0">
                <a:solidFill>
                  <a:srgbClr val="000000"/>
                </a:solidFill>
                <a:latin typeface="system-ui"/>
              </a:rPr>
              <a:t>                             H</a:t>
            </a:r>
            <a:r>
              <a:rPr lang="en-US" sz="900" dirty="0">
                <a:solidFill>
                  <a:srgbClr val="000000"/>
                </a:solidFill>
                <a:latin typeface="system-ui"/>
              </a:rPr>
              <a:t>₀: p = 0.2	</a:t>
            </a:r>
          </a:p>
          <a:p>
            <a:r>
              <a:rPr lang="en-US" sz="900" dirty="0">
                <a:solidFill>
                  <a:srgbClr val="000000"/>
                </a:solidFill>
                <a:latin typeface="system-ui"/>
              </a:rPr>
              <a:t>Alternative hypothesis	H₁: p &gt; 0.2	</a:t>
            </a:r>
          </a:p>
          <a:p>
            <a:r>
              <a:rPr lang="es-MX" sz="900" b="1" dirty="0">
                <a:solidFill>
                  <a:srgbClr val="000000"/>
                </a:solidFill>
                <a:latin typeface="Segoe UI" panose="020B0502040204020203" pitchFamily="34" charset="0"/>
              </a:rPr>
              <a:t>Z-</a:t>
            </a:r>
            <a:r>
              <a:rPr lang="es-MX" sz="900" b="1" dirty="0" err="1">
                <a:solidFill>
                  <a:srgbClr val="000000"/>
                </a:solidFill>
                <a:latin typeface="Segoe UI" panose="020B0502040204020203" pitchFamily="34" charset="0"/>
              </a:rPr>
              <a:t>Value</a:t>
            </a:r>
            <a:r>
              <a:rPr lang="es-MX" sz="900" b="1" dirty="0">
                <a:solidFill>
                  <a:srgbClr val="000000"/>
                </a:solidFill>
                <a:latin typeface="Segoe UI" panose="020B0502040204020203" pitchFamily="34" charset="0"/>
              </a:rPr>
              <a:t>	P-</a:t>
            </a:r>
            <a:r>
              <a:rPr lang="es-MX" sz="900" b="1" dirty="0" err="1">
                <a:solidFill>
                  <a:srgbClr val="000000"/>
                </a:solidFill>
                <a:latin typeface="Segoe UI" panose="020B0502040204020203" pitchFamily="34" charset="0"/>
              </a:rPr>
              <a:t>Value</a:t>
            </a:r>
            <a:r>
              <a:rPr lang="es-MX" sz="900" b="1" dirty="0">
                <a:solidFill>
                  <a:srgbClr val="000000"/>
                </a:solidFill>
                <a:latin typeface="Segoe UI" panose="020B0502040204020203" pitchFamily="34" charset="0"/>
              </a:rPr>
              <a:t>	</a:t>
            </a:r>
            <a:endParaRPr lang="es-MX" sz="900" dirty="0">
              <a:solidFill>
                <a:srgbClr val="000000"/>
              </a:solidFill>
              <a:latin typeface="system-ui"/>
            </a:endParaRPr>
          </a:p>
          <a:p>
            <a:r>
              <a:rPr lang="es-MX" sz="900" dirty="0">
                <a:solidFill>
                  <a:srgbClr val="000000"/>
                </a:solidFill>
                <a:latin typeface="system-ui"/>
              </a:rPr>
              <a:t>2.50	0.006	</a:t>
            </a:r>
          </a:p>
          <a:p>
            <a:endParaRPr lang="es-MX" sz="900" dirty="0">
              <a:solidFill>
                <a:srgbClr val="000000"/>
              </a:solidFill>
              <a:latin typeface="system-ui"/>
            </a:endParaRPr>
          </a:p>
        </p:txBody>
      </p:sp>
    </p:spTree>
    <p:extLst>
      <p:ext uri="{BB962C8B-B14F-4D97-AF65-F5344CB8AC3E}">
        <p14:creationId xmlns:p14="http://schemas.microsoft.com/office/powerpoint/2010/main" val="30718105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MX" altLang="es-MX" sz="1000" smtClean="0"/>
              <a:t>Apuntes José Calzada</a:t>
            </a:r>
          </a:p>
        </p:txBody>
      </p:sp>
      <p:sp>
        <p:nvSpPr>
          <p:cNvPr id="5124" name="Rectangle 3"/>
          <p:cNvSpPr>
            <a:spLocks noGrp="1" noChangeArrowheads="1"/>
          </p:cNvSpPr>
          <p:nvPr>
            <p:ph type="subTitle" idx="1"/>
          </p:nvPr>
        </p:nvSpPr>
        <p:spPr>
          <a:xfrm>
            <a:off x="1143000" y="2051844"/>
            <a:ext cx="7315200" cy="3200400"/>
          </a:xfrm>
        </p:spPr>
        <p:txBody>
          <a:bodyPr/>
          <a:lstStyle/>
          <a:p>
            <a:pPr algn="l" eaLnBrk="1" hangingPunct="1">
              <a:defRPr/>
            </a:pPr>
            <a:r>
              <a:rPr lang="es-MX" altLang="es-MX" sz="2400" dirty="0" smtClean="0"/>
              <a:t>Pruebas de hipótesis</a:t>
            </a:r>
            <a:endParaRPr lang="es-MX" altLang="es-MX" sz="2400" dirty="0"/>
          </a:p>
          <a:p>
            <a:pPr marL="914400" lvl="1" indent="-457200" algn="l" eaLnBrk="1" hangingPunct="1">
              <a:buFont typeface="Arial" panose="020B0604020202020204" pitchFamily="34" charset="0"/>
              <a:buChar char="•"/>
              <a:defRPr/>
            </a:pPr>
            <a:r>
              <a:rPr lang="es-MX" altLang="es-MX" sz="2000" dirty="0" smtClean="0"/>
              <a:t>Formulación de hipótesis nula y alternativa</a:t>
            </a:r>
          </a:p>
          <a:p>
            <a:pPr marL="914400" lvl="1" indent="-457200" algn="l" eaLnBrk="1" hangingPunct="1">
              <a:buFont typeface="Arial" panose="020B0604020202020204" pitchFamily="34" charset="0"/>
              <a:buChar char="•"/>
              <a:defRPr/>
            </a:pPr>
            <a:r>
              <a:rPr lang="es-MX" altLang="es-MX" sz="2000" dirty="0" smtClean="0"/>
              <a:t>Errores Tipo I y Tipo II</a:t>
            </a:r>
          </a:p>
          <a:p>
            <a:pPr marL="914400" lvl="1" indent="-457200" algn="l" eaLnBrk="1" hangingPunct="1">
              <a:buFont typeface="Arial" panose="020B0604020202020204" pitchFamily="34" charset="0"/>
              <a:buChar char="•"/>
              <a:defRPr/>
            </a:pPr>
            <a:r>
              <a:rPr lang="es-MX" altLang="es-MX" sz="2000" dirty="0" smtClean="0"/>
              <a:t>Media poblacional conocida</a:t>
            </a:r>
          </a:p>
          <a:p>
            <a:pPr marL="914400" lvl="1" indent="-457200" algn="l" eaLnBrk="1" hangingPunct="1">
              <a:buFont typeface="Arial" panose="020B0604020202020204" pitchFamily="34" charset="0"/>
              <a:buChar char="•"/>
              <a:defRPr/>
            </a:pPr>
            <a:r>
              <a:rPr lang="es-MX" altLang="es-MX" sz="2000" dirty="0" smtClean="0"/>
              <a:t>Media poblacional desconocida</a:t>
            </a:r>
          </a:p>
          <a:p>
            <a:pPr marL="914400" lvl="1" indent="-457200" algn="l" eaLnBrk="1" hangingPunct="1">
              <a:buFont typeface="Arial" panose="020B0604020202020204" pitchFamily="34" charset="0"/>
              <a:buChar char="•"/>
              <a:defRPr/>
            </a:pPr>
            <a:r>
              <a:rPr lang="es-MX" altLang="es-MX" sz="2000" dirty="0" smtClean="0"/>
              <a:t>Proporción poblacional</a:t>
            </a:r>
          </a:p>
          <a:p>
            <a:pPr marL="914400" lvl="1" indent="-457200" algn="l" eaLnBrk="1" hangingPunct="1">
              <a:buFont typeface="Arial" panose="020B0604020202020204" pitchFamily="34" charset="0"/>
              <a:buChar char="•"/>
              <a:defRPr/>
            </a:pPr>
            <a:r>
              <a:rPr lang="es-MX" altLang="es-MX" sz="2000" dirty="0" smtClean="0"/>
              <a:t>Tamaño de muestra para pruebas de hipótesis</a:t>
            </a:r>
            <a:endParaRPr lang="es-MX" altLang="es-MX" sz="1600" dirty="0" smtClean="0"/>
          </a:p>
        </p:txBody>
      </p:sp>
      <p:sp>
        <p:nvSpPr>
          <p:cNvPr id="6148" name="TextBox 1"/>
          <p:cNvSpPr txBox="1">
            <a:spLocks noChangeArrowheads="1"/>
          </p:cNvSpPr>
          <p:nvPr/>
        </p:nvSpPr>
        <p:spPr bwMode="auto">
          <a:xfrm>
            <a:off x="914400" y="457200"/>
            <a:ext cx="2362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MX" altLang="es-MX" sz="1800" b="1"/>
              <a:t>Contenido</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MX" altLang="es-MX" sz="1000" smtClean="0"/>
              <a:t>Apuntes José Calzada</a:t>
            </a:r>
          </a:p>
        </p:txBody>
      </p:sp>
      <p:sp>
        <p:nvSpPr>
          <p:cNvPr id="8195" name="Title 1"/>
          <p:cNvSpPr>
            <a:spLocks noGrp="1"/>
          </p:cNvSpPr>
          <p:nvPr>
            <p:ph type="title"/>
          </p:nvPr>
        </p:nvSpPr>
        <p:spPr/>
        <p:txBody>
          <a:bodyPr/>
          <a:lstStyle/>
          <a:p>
            <a:r>
              <a:rPr lang="es-MX" altLang="en-US" dirty="0" smtClean="0"/>
              <a:t>Prueba de hipótesis</a:t>
            </a:r>
          </a:p>
        </p:txBody>
      </p:sp>
      <p:sp>
        <p:nvSpPr>
          <p:cNvPr id="8196" name="TextBox 1"/>
          <p:cNvSpPr txBox="1">
            <a:spLocks noChangeArrowheads="1"/>
          </p:cNvSpPr>
          <p:nvPr/>
        </p:nvSpPr>
        <p:spPr bwMode="auto">
          <a:xfrm flipH="1">
            <a:off x="566057" y="1366163"/>
            <a:ext cx="5410551"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MX" altLang="en-US" sz="1800" dirty="0" smtClean="0"/>
              <a:t>Un aprueba de hipótesis es un método estadístico mediante el cual se pueden hacer afirmaciones sobre las características de una población, muestra o un dato.</a:t>
            </a:r>
          </a:p>
          <a:p>
            <a:pPr>
              <a:spcBef>
                <a:spcPct val="0"/>
              </a:spcBef>
              <a:buFontTx/>
              <a:buNone/>
            </a:pPr>
            <a:endParaRPr lang="es-MX" altLang="en-US" sz="1800" dirty="0"/>
          </a:p>
          <a:p>
            <a:pPr>
              <a:spcBef>
                <a:spcPct val="0"/>
              </a:spcBef>
              <a:buFontTx/>
              <a:buNone/>
            </a:pPr>
            <a:r>
              <a:rPr lang="es-MX" altLang="en-US" sz="1800" dirty="0" smtClean="0"/>
              <a:t>Su finalidad es, aceptar o rechazar un supuesto (hipótesis). Existen dos tipos:</a:t>
            </a:r>
          </a:p>
          <a:p>
            <a:pPr>
              <a:spcBef>
                <a:spcPct val="0"/>
              </a:spcBef>
              <a:buFontTx/>
              <a:buNone/>
            </a:pPr>
            <a:endParaRPr lang="es-MX" altLang="en-US" sz="1800" dirty="0"/>
          </a:p>
          <a:p>
            <a:pPr>
              <a:spcBef>
                <a:spcPct val="0"/>
              </a:spcBef>
              <a:buFontTx/>
              <a:buNone/>
            </a:pPr>
            <a:r>
              <a:rPr lang="es-MX" altLang="en-US" sz="1800" b="1" dirty="0" smtClean="0"/>
              <a:t>Ho = Hipótesis Nula</a:t>
            </a:r>
          </a:p>
          <a:p>
            <a:pPr>
              <a:spcBef>
                <a:spcPct val="0"/>
              </a:spcBef>
              <a:buFontTx/>
              <a:buNone/>
            </a:pPr>
            <a:r>
              <a:rPr lang="es-MX" altLang="en-US" sz="1800" dirty="0" smtClean="0"/>
              <a:t>Hipótesis que se asume tentativamente verdadera en la prueba</a:t>
            </a:r>
          </a:p>
          <a:p>
            <a:pPr>
              <a:spcBef>
                <a:spcPct val="0"/>
              </a:spcBef>
              <a:buFontTx/>
              <a:buNone/>
            </a:pPr>
            <a:endParaRPr lang="es-MX" altLang="en-US" sz="1800" dirty="0"/>
          </a:p>
          <a:p>
            <a:pPr>
              <a:spcBef>
                <a:spcPct val="0"/>
              </a:spcBef>
              <a:buFontTx/>
              <a:buNone/>
            </a:pPr>
            <a:r>
              <a:rPr lang="es-MX" altLang="en-US" sz="1800" b="1" dirty="0" smtClean="0"/>
              <a:t>Ha = Hipótesis Alterna</a:t>
            </a:r>
          </a:p>
          <a:p>
            <a:pPr>
              <a:spcBef>
                <a:spcPct val="0"/>
              </a:spcBef>
              <a:buFontTx/>
              <a:buNone/>
            </a:pPr>
            <a:r>
              <a:rPr lang="es-MX" altLang="en-US" sz="1800" dirty="0" smtClean="0"/>
              <a:t>Hipótesis que se toma como verdadera al rechazar la hipótesis nula</a:t>
            </a:r>
            <a:endParaRPr lang="es-MX" altLang="en-US" sz="1800" dirty="0"/>
          </a:p>
          <a:p>
            <a:pPr>
              <a:spcBef>
                <a:spcPct val="0"/>
              </a:spcBef>
              <a:buFontTx/>
              <a:buNone/>
            </a:pPr>
            <a:endParaRPr lang="es-MX" altLang="en-US" sz="1800" dirty="0" smtClean="0"/>
          </a:p>
          <a:p>
            <a:pPr>
              <a:spcBef>
                <a:spcPct val="0"/>
              </a:spcBef>
              <a:buFontTx/>
              <a:buNone/>
            </a:pPr>
            <a:endParaRPr lang="es-MX" altLang="en-US" sz="1800" dirty="0"/>
          </a:p>
          <a:p>
            <a:pPr>
              <a:spcBef>
                <a:spcPct val="0"/>
              </a:spcBef>
              <a:buFontTx/>
              <a:buNone/>
            </a:pPr>
            <a:endParaRPr lang="es-MX" altLang="en-US" sz="1800" dirty="0" smtClean="0"/>
          </a:p>
          <a:p>
            <a:pPr>
              <a:spcBef>
                <a:spcPct val="0"/>
              </a:spcBef>
              <a:buFontTx/>
              <a:buNone/>
            </a:pPr>
            <a:endParaRPr lang="es-MX" altLang="en-US" sz="1800" dirty="0"/>
          </a:p>
        </p:txBody>
      </p:sp>
      <p:pic>
        <p:nvPicPr>
          <p:cNvPr id="3" name="Picture 2"/>
          <p:cNvPicPr>
            <a:picLocks noChangeAspect="1"/>
          </p:cNvPicPr>
          <p:nvPr/>
        </p:nvPicPr>
        <p:blipFill>
          <a:blip r:embed="rId3"/>
          <a:stretch>
            <a:fillRect/>
          </a:stretch>
        </p:blipFill>
        <p:spPr>
          <a:xfrm>
            <a:off x="7239000" y="1491115"/>
            <a:ext cx="1219200" cy="1822704"/>
          </a:xfrm>
          <a:prstGeom prst="rect">
            <a:avLst/>
          </a:prstGeom>
        </p:spPr>
      </p:pic>
      <p:sp>
        <p:nvSpPr>
          <p:cNvPr id="4" name="TextBox 3"/>
          <p:cNvSpPr txBox="1"/>
          <p:nvPr/>
        </p:nvSpPr>
        <p:spPr>
          <a:xfrm>
            <a:off x="7001435" y="3410634"/>
            <a:ext cx="2115671" cy="646331"/>
          </a:xfrm>
          <a:prstGeom prst="rect">
            <a:avLst/>
          </a:prstGeom>
          <a:noFill/>
        </p:spPr>
        <p:txBody>
          <a:bodyPr wrap="square" rtlCol="0">
            <a:spAutoFit/>
          </a:bodyPr>
          <a:lstStyle/>
          <a:p>
            <a:r>
              <a:rPr lang="es-MX" sz="1200" b="1" dirty="0" smtClean="0"/>
              <a:t>Sir Ronald </a:t>
            </a:r>
            <a:r>
              <a:rPr lang="es-MX" sz="1200" b="1" dirty="0" err="1" smtClean="0"/>
              <a:t>Aylmer</a:t>
            </a:r>
            <a:r>
              <a:rPr lang="es-MX" sz="1200" b="1" dirty="0" smtClean="0"/>
              <a:t> Fisher</a:t>
            </a:r>
          </a:p>
          <a:p>
            <a:r>
              <a:rPr lang="es-MX" sz="1200" dirty="0" smtClean="0"/>
              <a:t>Primero en conceptualizar las pruebas de hipótesis </a:t>
            </a:r>
            <a:endParaRPr lang="es-MX" sz="1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MX" altLang="es-MX" sz="1000" smtClean="0"/>
              <a:t>Apuntes José Calzada</a:t>
            </a:r>
          </a:p>
        </p:txBody>
      </p:sp>
      <p:sp>
        <p:nvSpPr>
          <p:cNvPr id="8195" name="Title 1"/>
          <p:cNvSpPr>
            <a:spLocks noGrp="1"/>
          </p:cNvSpPr>
          <p:nvPr>
            <p:ph type="title"/>
          </p:nvPr>
        </p:nvSpPr>
        <p:spPr/>
        <p:txBody>
          <a:bodyPr/>
          <a:lstStyle/>
          <a:p>
            <a:r>
              <a:rPr lang="es-MX" altLang="en-US" dirty="0" smtClean="0"/>
              <a:t>Formas de hipótesis estadísticas</a:t>
            </a:r>
          </a:p>
        </p:txBody>
      </p:sp>
      <p:sp>
        <p:nvSpPr>
          <p:cNvPr id="8196" name="TextBox 1"/>
          <p:cNvSpPr txBox="1">
            <a:spLocks noChangeArrowheads="1"/>
          </p:cNvSpPr>
          <p:nvPr/>
        </p:nvSpPr>
        <p:spPr bwMode="auto">
          <a:xfrm flipH="1">
            <a:off x="609598" y="1600200"/>
            <a:ext cx="7848601"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MX" altLang="en-US" sz="1800" dirty="0" smtClean="0"/>
              <a:t>Es común que se asuma como verdadera la información que proveen los fabricantes, por lo que se establece como hipótesis nula.</a:t>
            </a:r>
          </a:p>
          <a:p>
            <a:pPr>
              <a:spcBef>
                <a:spcPct val="0"/>
              </a:spcBef>
              <a:buFontTx/>
              <a:buNone/>
            </a:pPr>
            <a:endParaRPr lang="es-MX" altLang="en-US" sz="1800" dirty="0"/>
          </a:p>
          <a:p>
            <a:pPr>
              <a:spcBef>
                <a:spcPct val="0"/>
              </a:spcBef>
              <a:buFontTx/>
              <a:buNone/>
            </a:pPr>
            <a:r>
              <a:rPr lang="es-MX" altLang="en-US" sz="1800" dirty="0" smtClean="0"/>
              <a:t>La hipótesis nula se puede: “Rechazar” o “No rechazar” </a:t>
            </a:r>
          </a:p>
          <a:p>
            <a:pPr>
              <a:spcBef>
                <a:spcPct val="0"/>
              </a:spcBef>
              <a:buFontTx/>
              <a:buNone/>
            </a:pPr>
            <a:endParaRPr lang="es-MX" altLang="en-US" sz="1800" dirty="0" smtClean="0"/>
          </a:p>
          <a:p>
            <a:pPr>
              <a:spcBef>
                <a:spcPct val="0"/>
              </a:spcBef>
              <a:buFontTx/>
              <a:buNone/>
            </a:pPr>
            <a:r>
              <a:rPr lang="es-MX" altLang="en-US" sz="1800" dirty="0" smtClean="0"/>
              <a:t>Nótese que no se dice “Aceptar”</a:t>
            </a:r>
          </a:p>
          <a:p>
            <a:pPr>
              <a:spcBef>
                <a:spcPct val="0"/>
              </a:spcBef>
              <a:buFontTx/>
              <a:buNone/>
            </a:pPr>
            <a:endParaRPr lang="es-MX" altLang="en-US" sz="1800" dirty="0"/>
          </a:p>
          <a:p>
            <a:pPr>
              <a:spcBef>
                <a:spcPct val="0"/>
              </a:spcBef>
              <a:buFontTx/>
              <a:buNone/>
            </a:pPr>
            <a:endParaRPr lang="es-MX" altLang="en-US" sz="1800" dirty="0" smtClean="0"/>
          </a:p>
          <a:p>
            <a:pPr>
              <a:spcBef>
                <a:spcPct val="0"/>
              </a:spcBef>
              <a:buFontTx/>
              <a:buNone/>
            </a:pPr>
            <a:r>
              <a:rPr lang="es-MX" altLang="en-US" sz="1800" dirty="0" smtClean="0"/>
              <a:t>Formas de hipótesis estadísticas:</a:t>
            </a:r>
            <a:endParaRPr lang="es-MX" altLang="en-US" sz="1800" dirty="0"/>
          </a:p>
        </p:txBody>
      </p:sp>
      <mc:AlternateContent xmlns:mc="http://schemas.openxmlformats.org/markup-compatibility/2006" xmlns:a14="http://schemas.microsoft.com/office/drawing/2010/main">
        <mc:Choice Requires="a14">
          <p:sp>
            <p:nvSpPr>
              <p:cNvPr id="2" name="TextBox 1"/>
              <p:cNvSpPr txBox="1"/>
              <p:nvPr/>
            </p:nvSpPr>
            <p:spPr>
              <a:xfrm>
                <a:off x="1295400" y="4648201"/>
                <a:ext cx="1393715" cy="830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 ≥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0</m:t>
                          </m:r>
                        </m:sub>
                      </m:sSub>
                    </m:oMath>
                  </m:oMathPara>
                </a14:m>
                <a:endParaRPr lang="en-US" b="0" dirty="0" smtClean="0">
                  <a:ea typeface="Cambria Math" panose="02040503050406030204" pitchFamily="18" charset="0"/>
                </a:endParaRPr>
              </a:p>
              <a:p>
                <a:endParaRPr lang="es-MX" dirty="0" smtClean="0"/>
              </a:p>
              <a:p>
                <a:pPr/>
                <a14:m>
                  <m:oMathPara xmlns:m="http://schemas.openxmlformats.org/officeDocument/2006/math">
                    <m:oMathParaPr>
                      <m:jc m:val="centerGroup"/>
                    </m:oMathParaPr>
                    <m:oMath xmlns:m="http://schemas.openxmlformats.org/officeDocument/2006/math">
                      <m:sSub>
                        <m:sSubPr>
                          <m:ctrlPr>
                            <a:rPr lang="es-MX"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 &lt;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0</m:t>
                          </m:r>
                        </m:sub>
                      </m:sSub>
                    </m:oMath>
                  </m:oMathPara>
                </a14:m>
                <a:endParaRPr lang="es-MX" dirty="0"/>
              </a:p>
            </p:txBody>
          </p:sp>
        </mc:Choice>
        <mc:Fallback xmlns="">
          <p:sp>
            <p:nvSpPr>
              <p:cNvPr id="2" name="TextBox 1"/>
              <p:cNvSpPr txBox="1">
                <a:spLocks noRot="1" noChangeAspect="1" noMove="1" noResize="1" noEditPoints="1" noAdjustHandles="1" noChangeArrowheads="1" noChangeShapeType="1" noTextEdit="1"/>
              </p:cNvSpPr>
              <p:nvPr/>
            </p:nvSpPr>
            <p:spPr>
              <a:xfrm>
                <a:off x="1295400" y="4648201"/>
                <a:ext cx="1393715" cy="830997"/>
              </a:xfrm>
              <a:prstGeom prst="rect">
                <a:avLst/>
              </a:prstGeom>
              <a:blipFill rotWithShape="0">
                <a:blip r:embed="rId3"/>
                <a:stretch>
                  <a:fillRect b="-7353"/>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505200" y="4648200"/>
                <a:ext cx="1410579" cy="830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 ≤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0</m:t>
                          </m:r>
                        </m:sub>
                      </m:sSub>
                    </m:oMath>
                  </m:oMathPara>
                </a14:m>
                <a:endParaRPr lang="en-US" b="0" dirty="0" smtClean="0">
                  <a:ea typeface="Cambria Math" panose="02040503050406030204" pitchFamily="18" charset="0"/>
                </a:endParaRPr>
              </a:p>
              <a:p>
                <a:endParaRPr lang="es-MX" dirty="0" smtClean="0"/>
              </a:p>
              <a:p>
                <a:pPr/>
                <a14:m>
                  <m:oMathPara xmlns:m="http://schemas.openxmlformats.org/officeDocument/2006/math">
                    <m:oMathParaPr>
                      <m:jc m:val="centerGroup"/>
                    </m:oMathParaPr>
                    <m:oMath xmlns:m="http://schemas.openxmlformats.org/officeDocument/2006/math">
                      <m:sSub>
                        <m:sSubPr>
                          <m:ctrlPr>
                            <a:rPr lang="es-MX"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 &gt;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0</m:t>
                          </m:r>
                        </m:sub>
                      </m:sSub>
                    </m:oMath>
                  </m:oMathPara>
                </a14:m>
                <a:endParaRPr lang="es-MX" dirty="0"/>
              </a:p>
            </p:txBody>
          </p:sp>
        </mc:Choice>
        <mc:Fallback xmlns="">
          <p:sp>
            <p:nvSpPr>
              <p:cNvPr id="6" name="TextBox 5"/>
              <p:cNvSpPr txBox="1">
                <a:spLocks noRot="1" noChangeAspect="1" noMove="1" noResize="1" noEditPoints="1" noAdjustHandles="1" noChangeArrowheads="1" noChangeShapeType="1" noTextEdit="1"/>
              </p:cNvSpPr>
              <p:nvPr/>
            </p:nvSpPr>
            <p:spPr>
              <a:xfrm>
                <a:off x="3505200" y="4648200"/>
                <a:ext cx="1410579" cy="830997"/>
              </a:xfrm>
              <a:prstGeom prst="rect">
                <a:avLst/>
              </a:prstGeom>
              <a:blipFill rotWithShape="0">
                <a:blip r:embed="rId4"/>
                <a:stretch>
                  <a:fillRect b="-7353"/>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731864" y="4648200"/>
                <a:ext cx="1413785" cy="830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0</m:t>
                          </m:r>
                        </m:sub>
                      </m:sSub>
                    </m:oMath>
                  </m:oMathPara>
                </a14:m>
                <a:endParaRPr lang="en-US" b="0" dirty="0" smtClean="0">
                  <a:ea typeface="Cambria Math" panose="02040503050406030204" pitchFamily="18" charset="0"/>
                </a:endParaRPr>
              </a:p>
              <a:p>
                <a:endParaRPr lang="es-MX" dirty="0" smtClean="0"/>
              </a:p>
              <a:p>
                <a:pPr/>
                <a14:m>
                  <m:oMathPara xmlns:m="http://schemas.openxmlformats.org/officeDocument/2006/math">
                    <m:oMathParaPr>
                      <m:jc m:val="centerGroup"/>
                    </m:oMathParaPr>
                    <m:oMath xmlns:m="http://schemas.openxmlformats.org/officeDocument/2006/math">
                      <m:sSub>
                        <m:sSubPr>
                          <m:ctrlPr>
                            <a:rPr lang="es-MX"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 ≠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0</m:t>
                          </m:r>
                        </m:sub>
                      </m:sSub>
                    </m:oMath>
                  </m:oMathPara>
                </a14:m>
                <a:endParaRPr lang="es-MX" dirty="0"/>
              </a:p>
            </p:txBody>
          </p:sp>
        </mc:Choice>
        <mc:Fallback xmlns="">
          <p:sp>
            <p:nvSpPr>
              <p:cNvPr id="7" name="TextBox 6"/>
              <p:cNvSpPr txBox="1">
                <a:spLocks noRot="1" noChangeAspect="1" noMove="1" noResize="1" noEditPoints="1" noAdjustHandles="1" noChangeArrowheads="1" noChangeShapeType="1" noTextEdit="1"/>
              </p:cNvSpPr>
              <p:nvPr/>
            </p:nvSpPr>
            <p:spPr>
              <a:xfrm>
                <a:off x="5731864" y="4648200"/>
                <a:ext cx="1413785" cy="830997"/>
              </a:xfrm>
              <a:prstGeom prst="rect">
                <a:avLst/>
              </a:prstGeom>
              <a:blipFill rotWithShape="0">
                <a:blip r:embed="rId5"/>
                <a:stretch>
                  <a:fillRect b="-7353"/>
                </a:stretch>
              </a:blipFill>
            </p:spPr>
            <p:txBody>
              <a:bodyPr/>
              <a:lstStyle/>
              <a:p>
                <a:r>
                  <a:rPr lang="es-MX">
                    <a:noFill/>
                  </a:rPr>
                  <a:t> </a:t>
                </a:r>
              </a:p>
            </p:txBody>
          </p:sp>
        </mc:Fallback>
      </mc:AlternateContent>
    </p:spTree>
    <p:extLst>
      <p:ext uri="{BB962C8B-B14F-4D97-AF65-F5344CB8AC3E}">
        <p14:creationId xmlns:p14="http://schemas.microsoft.com/office/powerpoint/2010/main" val="66229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MX" altLang="es-MX" sz="1000" smtClean="0"/>
              <a:t>Apuntes José Calzada</a:t>
            </a:r>
          </a:p>
        </p:txBody>
      </p:sp>
      <p:sp>
        <p:nvSpPr>
          <p:cNvPr id="8195" name="Title 1"/>
          <p:cNvSpPr>
            <a:spLocks noGrp="1"/>
          </p:cNvSpPr>
          <p:nvPr>
            <p:ph type="title"/>
          </p:nvPr>
        </p:nvSpPr>
        <p:spPr/>
        <p:txBody>
          <a:bodyPr/>
          <a:lstStyle/>
          <a:p>
            <a:r>
              <a:rPr lang="es-MX" altLang="en-US" dirty="0" smtClean="0"/>
              <a:t>Errores tipo I y II</a:t>
            </a:r>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2093459635"/>
                  </p:ext>
                </p:extLst>
              </p:nvPr>
            </p:nvGraphicFramePr>
            <p:xfrm>
              <a:off x="990600" y="1021976"/>
              <a:ext cx="7162800" cy="1899920"/>
            </p:xfrm>
            <a:graphic>
              <a:graphicData uri="http://schemas.openxmlformats.org/drawingml/2006/table">
                <a:tbl>
                  <a:tblPr firstRow="1" bandRow="1">
                    <a:tableStyleId>{5C22544A-7EE6-4342-B048-85BDC9FD1C3A}</a:tableStyleId>
                  </a:tblPr>
                  <a:tblGrid>
                    <a:gridCol w="1790700"/>
                    <a:gridCol w="1790700"/>
                    <a:gridCol w="1790700"/>
                    <a:gridCol w="1790700"/>
                  </a:tblGrid>
                  <a:tr h="370840">
                    <a:tc>
                      <a:txBody>
                        <a:bodyPr/>
                        <a:lstStyle/>
                        <a:p>
                          <a:endParaRPr lang="es-MX" sz="1600" dirty="0"/>
                        </a:p>
                      </a:txBody>
                      <a:tcPr/>
                    </a:tc>
                    <a:tc>
                      <a:txBody>
                        <a:bodyPr/>
                        <a:lstStyle/>
                        <a:p>
                          <a:endParaRPr lang="es-MX" sz="1600" dirty="0"/>
                        </a:p>
                      </a:txBody>
                      <a:tcPr/>
                    </a:tc>
                    <a:tc gridSpan="2">
                      <a:txBody>
                        <a:bodyPr/>
                        <a:lstStyle/>
                        <a:p>
                          <a:pPr algn="ctr"/>
                          <a:r>
                            <a:rPr lang="es-MX" sz="1600" dirty="0" smtClean="0">
                              <a:solidFill>
                                <a:schemeClr val="tx1"/>
                              </a:solidFill>
                            </a:rPr>
                            <a:t>Condición poblacional</a:t>
                          </a:r>
                          <a:endParaRPr lang="es-MX" sz="1600" dirty="0">
                            <a:solidFill>
                              <a:schemeClr val="tx1"/>
                            </a:solidFill>
                          </a:endParaRPr>
                        </a:p>
                      </a:txBody>
                      <a:tcPr/>
                    </a:tc>
                    <a:tc hMerge="1">
                      <a:txBody>
                        <a:bodyPr/>
                        <a:lstStyle/>
                        <a:p>
                          <a:endParaRPr lang="es-MX" dirty="0"/>
                        </a:p>
                      </a:txBody>
                      <a:tcPr/>
                    </a:tc>
                  </a:tr>
                  <a:tr h="370840">
                    <a:tc>
                      <a:txBody>
                        <a:bodyPr/>
                        <a:lstStyle/>
                        <a:p>
                          <a:pPr algn="ctr"/>
                          <a:endParaRPr lang="es-MX" sz="1600" b="1" dirty="0"/>
                        </a:p>
                      </a:txBody>
                      <a:tcPr anchor="ctr"/>
                    </a:tc>
                    <a:tc>
                      <a:txBody>
                        <a:bodyPr/>
                        <a:lstStyle/>
                        <a:p>
                          <a:endParaRPr lang="es-MX" sz="1600" dirty="0"/>
                        </a:p>
                      </a:txBody>
                      <a:tcPr/>
                    </a:tc>
                    <a:tc>
                      <a:txBody>
                        <a:bodyPr/>
                        <a:lstStyle/>
                        <a:p>
                          <a:pPr algn="ctr"/>
                          <a:r>
                            <a:rPr lang="es-MX" sz="1600" dirty="0" smtClean="0"/>
                            <a:t>Ho</a:t>
                          </a:r>
                          <a:r>
                            <a:rPr lang="es-MX" sz="1600" baseline="0" dirty="0" smtClean="0"/>
                            <a:t>  Verdadera</a:t>
                          </a:r>
                          <a:endParaRPr lang="es-MX" sz="1600" dirty="0"/>
                        </a:p>
                      </a:txBody>
                      <a:tcPr anchor="ctr">
                        <a:solidFill>
                          <a:schemeClr val="accent3">
                            <a:lumMod val="85000"/>
                          </a:schemeClr>
                        </a:solidFill>
                      </a:tcPr>
                    </a:tc>
                    <a:tc>
                      <a:txBody>
                        <a:bodyPr/>
                        <a:lstStyle/>
                        <a:p>
                          <a:pPr algn="ctr"/>
                          <a:r>
                            <a:rPr lang="es-MX" sz="1600" dirty="0" smtClean="0"/>
                            <a:t>Ha Verdadera</a:t>
                          </a:r>
                          <a:endParaRPr lang="es-MX" sz="1600" dirty="0"/>
                        </a:p>
                      </a:txBody>
                      <a:tcPr anchor="ctr">
                        <a:solidFill>
                          <a:schemeClr val="accent3">
                            <a:lumMod val="85000"/>
                          </a:schemeClr>
                        </a:solidFill>
                      </a:tcPr>
                    </a:tc>
                  </a:tr>
                  <a:tr h="370840">
                    <a:tc rowSpan="2">
                      <a:txBody>
                        <a:bodyPr/>
                        <a:lstStyle/>
                        <a:p>
                          <a:pPr algn="ctr"/>
                          <a:r>
                            <a:rPr lang="es-MX" sz="1600" b="1" dirty="0" smtClean="0"/>
                            <a:t>Conclusión</a:t>
                          </a:r>
                          <a:endParaRPr lang="es-MX" sz="1600" b="1" dirty="0"/>
                        </a:p>
                      </a:txBody>
                      <a:tcPr anchor="ctr"/>
                    </a:tc>
                    <a:tc>
                      <a:txBody>
                        <a:bodyPr/>
                        <a:lstStyle/>
                        <a:p>
                          <a:r>
                            <a:rPr lang="es-MX" sz="1600" dirty="0" smtClean="0"/>
                            <a:t>Ho es</a:t>
                          </a:r>
                          <a:r>
                            <a:rPr lang="es-MX" sz="1600" baseline="0" dirty="0" smtClean="0"/>
                            <a:t> aceptada</a:t>
                          </a:r>
                          <a:endParaRPr lang="es-MX" sz="1600" dirty="0"/>
                        </a:p>
                      </a:txBody>
                      <a:tcPr anchor="ctr">
                        <a:solidFill>
                          <a:schemeClr val="accent3">
                            <a:lumMod val="85000"/>
                          </a:schemeClr>
                        </a:solidFill>
                      </a:tcPr>
                    </a:tc>
                    <a:tc>
                      <a:txBody>
                        <a:bodyPr/>
                        <a:lstStyle/>
                        <a:p>
                          <a:pPr algn="ctr"/>
                          <a:r>
                            <a:rPr lang="es-MX" sz="1600" dirty="0" smtClean="0"/>
                            <a:t>Conclusión correcta</a:t>
                          </a:r>
                          <a:endParaRPr lang="es-MX" sz="1600" dirty="0"/>
                        </a:p>
                      </a:txBody>
                      <a:tcPr anchor="ctr"/>
                    </a:tc>
                    <a:tc>
                      <a:txBody>
                        <a:bodyPr/>
                        <a:lstStyle/>
                        <a:p>
                          <a:pPr algn="ctr"/>
                          <a:r>
                            <a:rPr lang="es-MX" sz="1600" dirty="0" smtClean="0"/>
                            <a:t>Error</a:t>
                          </a:r>
                          <a:r>
                            <a:rPr lang="es-MX" sz="1600" baseline="0" dirty="0" smtClean="0"/>
                            <a:t> tipo II (</a:t>
                          </a:r>
                          <a14:m>
                            <m:oMath xmlns:m="http://schemas.openxmlformats.org/officeDocument/2006/math">
                              <m:r>
                                <a:rPr lang="es-MX" sz="1600" i="1" baseline="0" smtClean="0">
                                  <a:latin typeface="Cambria Math" panose="02040503050406030204" pitchFamily="18" charset="0"/>
                                  <a:ea typeface="Cambria Math" panose="02040503050406030204" pitchFamily="18" charset="0"/>
                                </a:rPr>
                                <m:t>𝛽</m:t>
                              </m:r>
                              <m:r>
                                <a:rPr lang="en-US" sz="1600" b="0" i="1" baseline="0" smtClean="0">
                                  <a:latin typeface="Cambria Math" panose="02040503050406030204" pitchFamily="18" charset="0"/>
                                  <a:ea typeface="Cambria Math" panose="02040503050406030204" pitchFamily="18" charset="0"/>
                                </a:rPr>
                                <m:t>)</m:t>
                              </m:r>
                            </m:oMath>
                          </a14:m>
                          <a:endParaRPr lang="es-MX" sz="1600" dirty="0"/>
                        </a:p>
                      </a:txBody>
                      <a:tcPr anchor="ctr">
                        <a:solidFill>
                          <a:srgbClr val="FFC000"/>
                        </a:solidFill>
                      </a:tcPr>
                    </a:tc>
                  </a:tr>
                  <a:tr h="370840">
                    <a:tc vMerge="1">
                      <a:txBody>
                        <a:bodyPr/>
                        <a:lstStyle/>
                        <a:p>
                          <a:endParaRPr lang="es-MX" dirty="0"/>
                        </a:p>
                      </a:txBody>
                      <a:tcPr/>
                    </a:tc>
                    <a:tc>
                      <a:txBody>
                        <a:bodyPr/>
                        <a:lstStyle/>
                        <a:p>
                          <a:r>
                            <a:rPr lang="es-MX" sz="1600" dirty="0" smtClean="0"/>
                            <a:t>Ho es rechazada</a:t>
                          </a:r>
                          <a:endParaRPr lang="es-MX" sz="1600" dirty="0"/>
                        </a:p>
                      </a:txBody>
                      <a:tcPr>
                        <a:solidFill>
                          <a:schemeClr val="accent3">
                            <a:lumMod val="85000"/>
                          </a:schemeClr>
                        </a:solidFill>
                      </a:tcPr>
                    </a:tc>
                    <a:tc>
                      <a:txBody>
                        <a:bodyPr/>
                        <a:lstStyle/>
                        <a:p>
                          <a:pPr algn="ctr"/>
                          <a:r>
                            <a:rPr lang="es-MX" sz="1600" dirty="0" smtClean="0"/>
                            <a:t>Error tipo I (</a:t>
                          </a:r>
                          <a14:m>
                            <m:oMath xmlns:m="http://schemas.openxmlformats.org/officeDocument/2006/math">
                              <m:r>
                                <a:rPr lang="es-MX" sz="1600" i="1" smtClean="0">
                                  <a:latin typeface="Cambria Math" panose="02040503050406030204" pitchFamily="18" charset="0"/>
                                  <a:ea typeface="Cambria Math" panose="02040503050406030204" pitchFamily="18" charset="0"/>
                                </a:rPr>
                                <m:t>𝛼</m:t>
                              </m:r>
                              <m:r>
                                <a:rPr lang="en-US" sz="1600" b="0" i="1" smtClean="0">
                                  <a:latin typeface="Cambria Math" panose="02040503050406030204" pitchFamily="18" charset="0"/>
                                  <a:ea typeface="Cambria Math" panose="02040503050406030204" pitchFamily="18" charset="0"/>
                                </a:rPr>
                                <m:t>)</m:t>
                              </m:r>
                            </m:oMath>
                          </a14:m>
                          <a:endParaRPr lang="es-MX" sz="1600" dirty="0"/>
                        </a:p>
                      </a:txBody>
                      <a:tcPr anchor="ctr">
                        <a:solidFill>
                          <a:srgbClr val="FFC000"/>
                        </a:solidFill>
                      </a:tcPr>
                    </a:tc>
                    <a:tc>
                      <a:txBody>
                        <a:bodyPr/>
                        <a:lstStyle/>
                        <a:p>
                          <a:pPr algn="ctr"/>
                          <a:r>
                            <a:rPr lang="es-MX" sz="1600" dirty="0" smtClean="0"/>
                            <a:t>Conclusión correcta</a:t>
                          </a:r>
                          <a:endParaRPr lang="es-MX" sz="1600" dirty="0"/>
                        </a:p>
                      </a:txBody>
                      <a:tcPr anchor="ctr"/>
                    </a:tc>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2093459635"/>
                  </p:ext>
                </p:extLst>
              </p:nvPr>
            </p:nvGraphicFramePr>
            <p:xfrm>
              <a:off x="990600" y="1021976"/>
              <a:ext cx="7162800" cy="1899920"/>
            </p:xfrm>
            <a:graphic>
              <a:graphicData uri="http://schemas.openxmlformats.org/drawingml/2006/table">
                <a:tbl>
                  <a:tblPr firstRow="1" bandRow="1">
                    <a:tableStyleId>{5C22544A-7EE6-4342-B048-85BDC9FD1C3A}</a:tableStyleId>
                  </a:tblPr>
                  <a:tblGrid>
                    <a:gridCol w="1790700"/>
                    <a:gridCol w="1790700"/>
                    <a:gridCol w="1790700"/>
                    <a:gridCol w="1790700"/>
                  </a:tblGrid>
                  <a:tr h="370840">
                    <a:tc>
                      <a:txBody>
                        <a:bodyPr/>
                        <a:lstStyle/>
                        <a:p>
                          <a:endParaRPr lang="es-MX" sz="1600" dirty="0"/>
                        </a:p>
                      </a:txBody>
                      <a:tcPr/>
                    </a:tc>
                    <a:tc>
                      <a:txBody>
                        <a:bodyPr/>
                        <a:lstStyle/>
                        <a:p>
                          <a:endParaRPr lang="es-MX" sz="1600" dirty="0"/>
                        </a:p>
                      </a:txBody>
                      <a:tcPr/>
                    </a:tc>
                    <a:tc gridSpan="2">
                      <a:txBody>
                        <a:bodyPr/>
                        <a:lstStyle/>
                        <a:p>
                          <a:pPr algn="ctr"/>
                          <a:r>
                            <a:rPr lang="es-MX" sz="1600" dirty="0" smtClean="0">
                              <a:solidFill>
                                <a:schemeClr val="tx1"/>
                              </a:solidFill>
                            </a:rPr>
                            <a:t>Condición poblacional</a:t>
                          </a:r>
                          <a:endParaRPr lang="es-MX" sz="1600" dirty="0">
                            <a:solidFill>
                              <a:schemeClr val="tx1"/>
                            </a:solidFill>
                          </a:endParaRPr>
                        </a:p>
                      </a:txBody>
                      <a:tcPr/>
                    </a:tc>
                    <a:tc hMerge="1">
                      <a:txBody>
                        <a:bodyPr/>
                        <a:lstStyle/>
                        <a:p>
                          <a:endParaRPr lang="es-MX" dirty="0"/>
                        </a:p>
                      </a:txBody>
                      <a:tcPr/>
                    </a:tc>
                  </a:tr>
                  <a:tr h="370840">
                    <a:tc>
                      <a:txBody>
                        <a:bodyPr/>
                        <a:lstStyle/>
                        <a:p>
                          <a:pPr algn="ctr"/>
                          <a:endParaRPr lang="es-MX" sz="1600" b="1" dirty="0"/>
                        </a:p>
                      </a:txBody>
                      <a:tcPr anchor="ctr"/>
                    </a:tc>
                    <a:tc>
                      <a:txBody>
                        <a:bodyPr/>
                        <a:lstStyle/>
                        <a:p>
                          <a:endParaRPr lang="es-MX" sz="1600" dirty="0"/>
                        </a:p>
                      </a:txBody>
                      <a:tcPr/>
                    </a:tc>
                    <a:tc>
                      <a:txBody>
                        <a:bodyPr/>
                        <a:lstStyle/>
                        <a:p>
                          <a:pPr algn="ctr"/>
                          <a:r>
                            <a:rPr lang="es-MX" sz="1600" dirty="0" smtClean="0"/>
                            <a:t>Ho</a:t>
                          </a:r>
                          <a:r>
                            <a:rPr lang="es-MX" sz="1600" baseline="0" dirty="0" smtClean="0"/>
                            <a:t>  Verdadera</a:t>
                          </a:r>
                          <a:endParaRPr lang="es-MX" sz="1600" dirty="0"/>
                        </a:p>
                      </a:txBody>
                      <a:tcPr anchor="ctr">
                        <a:solidFill>
                          <a:schemeClr val="accent3">
                            <a:lumMod val="85000"/>
                          </a:schemeClr>
                        </a:solidFill>
                      </a:tcPr>
                    </a:tc>
                    <a:tc>
                      <a:txBody>
                        <a:bodyPr/>
                        <a:lstStyle/>
                        <a:p>
                          <a:pPr algn="ctr"/>
                          <a:r>
                            <a:rPr lang="es-MX" sz="1600" dirty="0" smtClean="0"/>
                            <a:t>Ha Verdadera</a:t>
                          </a:r>
                          <a:endParaRPr lang="es-MX" sz="1600" dirty="0"/>
                        </a:p>
                      </a:txBody>
                      <a:tcPr anchor="ctr">
                        <a:solidFill>
                          <a:schemeClr val="accent3">
                            <a:lumMod val="85000"/>
                          </a:schemeClr>
                        </a:solidFill>
                      </a:tcPr>
                    </a:tc>
                  </a:tr>
                  <a:tr h="579120">
                    <a:tc rowSpan="2">
                      <a:txBody>
                        <a:bodyPr/>
                        <a:lstStyle/>
                        <a:p>
                          <a:pPr algn="ctr"/>
                          <a:r>
                            <a:rPr lang="es-MX" sz="1600" b="1" dirty="0" smtClean="0"/>
                            <a:t>Conclusión</a:t>
                          </a:r>
                          <a:endParaRPr lang="es-MX" sz="1600" b="1" dirty="0"/>
                        </a:p>
                      </a:txBody>
                      <a:tcPr anchor="ctr"/>
                    </a:tc>
                    <a:tc>
                      <a:txBody>
                        <a:bodyPr/>
                        <a:lstStyle/>
                        <a:p>
                          <a:r>
                            <a:rPr lang="es-MX" sz="1600" dirty="0" smtClean="0"/>
                            <a:t>Ho es</a:t>
                          </a:r>
                          <a:r>
                            <a:rPr lang="es-MX" sz="1600" baseline="0" dirty="0" smtClean="0"/>
                            <a:t> aceptada</a:t>
                          </a:r>
                          <a:endParaRPr lang="es-MX" sz="1600" dirty="0"/>
                        </a:p>
                      </a:txBody>
                      <a:tcPr anchor="ctr">
                        <a:solidFill>
                          <a:schemeClr val="accent3">
                            <a:lumMod val="85000"/>
                          </a:schemeClr>
                        </a:solidFill>
                      </a:tcPr>
                    </a:tc>
                    <a:tc>
                      <a:txBody>
                        <a:bodyPr/>
                        <a:lstStyle/>
                        <a:p>
                          <a:pPr algn="ctr"/>
                          <a:r>
                            <a:rPr lang="es-MX" sz="1600" dirty="0" smtClean="0"/>
                            <a:t>Conclusión correcta</a:t>
                          </a:r>
                          <a:endParaRPr lang="es-MX" sz="1600" dirty="0"/>
                        </a:p>
                      </a:txBody>
                      <a:tcPr anchor="ctr"/>
                    </a:tc>
                    <a:tc>
                      <a:txBody>
                        <a:bodyPr/>
                        <a:lstStyle/>
                        <a:p>
                          <a:endParaRPr lang="en-US"/>
                        </a:p>
                      </a:txBody>
                      <a:tcPr anchor="ctr">
                        <a:blipFill rotWithShape="0">
                          <a:blip r:embed="rId3"/>
                          <a:stretch>
                            <a:fillRect l="-300340" t="-129167" r="-1361" b="-111458"/>
                          </a:stretch>
                        </a:blipFill>
                      </a:tcPr>
                    </a:tc>
                  </a:tr>
                  <a:tr h="579120">
                    <a:tc vMerge="1">
                      <a:txBody>
                        <a:bodyPr/>
                        <a:lstStyle/>
                        <a:p>
                          <a:endParaRPr lang="es-MX" dirty="0"/>
                        </a:p>
                      </a:txBody>
                      <a:tcPr/>
                    </a:tc>
                    <a:tc>
                      <a:txBody>
                        <a:bodyPr/>
                        <a:lstStyle/>
                        <a:p>
                          <a:r>
                            <a:rPr lang="es-MX" sz="1600" dirty="0" smtClean="0"/>
                            <a:t>Ho es rechazada</a:t>
                          </a:r>
                          <a:endParaRPr lang="es-MX" sz="1600" dirty="0"/>
                        </a:p>
                      </a:txBody>
                      <a:tcPr>
                        <a:solidFill>
                          <a:schemeClr val="accent3">
                            <a:lumMod val="85000"/>
                          </a:schemeClr>
                        </a:solidFill>
                      </a:tcPr>
                    </a:tc>
                    <a:tc>
                      <a:txBody>
                        <a:bodyPr/>
                        <a:lstStyle/>
                        <a:p>
                          <a:endParaRPr lang="en-US"/>
                        </a:p>
                      </a:txBody>
                      <a:tcPr anchor="ctr">
                        <a:blipFill rotWithShape="0">
                          <a:blip r:embed="rId3"/>
                          <a:stretch>
                            <a:fillRect l="-200340" t="-231579" r="-101361" b="-12632"/>
                          </a:stretch>
                        </a:blipFill>
                      </a:tcPr>
                    </a:tc>
                    <a:tc>
                      <a:txBody>
                        <a:bodyPr/>
                        <a:lstStyle/>
                        <a:p>
                          <a:pPr algn="ctr"/>
                          <a:r>
                            <a:rPr lang="es-MX" sz="1600" dirty="0" smtClean="0"/>
                            <a:t>Conclusión correcta</a:t>
                          </a:r>
                          <a:endParaRPr lang="es-MX" sz="1600" dirty="0"/>
                        </a:p>
                      </a:txBody>
                      <a:tcPr anchor="ctr"/>
                    </a:tc>
                  </a:tr>
                </a:tbl>
              </a:graphicData>
            </a:graphic>
          </p:graphicFrame>
        </mc:Fallback>
      </mc:AlternateContent>
      <mc:AlternateContent xmlns:mc="http://schemas.openxmlformats.org/markup-compatibility/2006" xmlns:a14="http://schemas.microsoft.com/office/drawing/2010/main">
        <mc:Choice Requires="a14">
          <p:sp>
            <p:nvSpPr>
              <p:cNvPr id="3" name="TextBox 2"/>
              <p:cNvSpPr txBox="1"/>
              <p:nvPr/>
            </p:nvSpPr>
            <p:spPr>
              <a:xfrm>
                <a:off x="838200" y="3127291"/>
                <a:ext cx="4095494" cy="3323987"/>
              </a:xfrm>
              <a:prstGeom prst="rect">
                <a:avLst/>
              </a:prstGeom>
              <a:noFill/>
            </p:spPr>
            <p:txBody>
              <a:bodyPr wrap="square" rtlCol="0">
                <a:spAutoFit/>
              </a:bodyPr>
              <a:lstStyle/>
              <a:p>
                <a:r>
                  <a:rPr lang="es-MX" sz="1400" b="1" dirty="0" smtClean="0">
                    <a:latin typeface="+mj-lt"/>
                  </a:rPr>
                  <a:t>Error tipo I</a:t>
                </a:r>
              </a:p>
              <a:p>
                <a:r>
                  <a:rPr lang="es-MX" sz="1400" dirty="0" smtClean="0">
                    <a:latin typeface="+mj-lt"/>
                  </a:rPr>
                  <a:t>Rechazar la hipótesis nula cuando es verdadera</a:t>
                </a:r>
              </a:p>
              <a:p>
                <a:endParaRPr lang="es-MX" sz="1400" dirty="0">
                  <a:latin typeface="+mj-lt"/>
                </a:endParaRPr>
              </a:p>
              <a:p>
                <a:r>
                  <a:rPr lang="es-MX" sz="1400" b="1" dirty="0" smtClean="0">
                    <a:latin typeface="+mj-lt"/>
                  </a:rPr>
                  <a:t>Error tipo II</a:t>
                </a:r>
              </a:p>
              <a:p>
                <a:r>
                  <a:rPr lang="es-MX" sz="1400" dirty="0" smtClean="0">
                    <a:latin typeface="+mj-lt"/>
                  </a:rPr>
                  <a:t>Aceptar la hipótesis nula cuando Ha es verdadera</a:t>
                </a:r>
              </a:p>
              <a:p>
                <a:endParaRPr lang="es-MX" sz="1400" dirty="0">
                  <a:latin typeface="+mj-lt"/>
                </a:endParaRPr>
              </a:p>
              <a:p>
                <a:r>
                  <a:rPr lang="es-MX" sz="1400" b="1" dirty="0" smtClean="0">
                    <a:latin typeface="+mj-lt"/>
                  </a:rPr>
                  <a:t>Nivel de significancia (</a:t>
                </a:r>
                <a14:m>
                  <m:oMath xmlns:m="http://schemas.openxmlformats.org/officeDocument/2006/math">
                    <m:r>
                      <a:rPr lang="es-MX" sz="1400" b="1" i="1" smtClean="0">
                        <a:latin typeface="Cambria Math" panose="02040503050406030204" pitchFamily="18" charset="0"/>
                        <a:ea typeface="Cambria Math" panose="02040503050406030204" pitchFamily="18" charset="0"/>
                      </a:rPr>
                      <m:t>𝜶</m:t>
                    </m:r>
                    <m:r>
                      <a:rPr lang="en-US" sz="1400" b="1" i="1" smtClean="0">
                        <a:latin typeface="Cambria Math" panose="02040503050406030204" pitchFamily="18" charset="0"/>
                        <a:ea typeface="Cambria Math" panose="02040503050406030204" pitchFamily="18" charset="0"/>
                      </a:rPr>
                      <m:t>)</m:t>
                    </m:r>
                  </m:oMath>
                </a14:m>
                <a:endParaRPr lang="en-US" sz="1400" b="1" dirty="0" smtClean="0">
                  <a:latin typeface="+mj-lt"/>
                  <a:ea typeface="Cambria Math" panose="02040503050406030204" pitchFamily="18" charset="0"/>
                </a:endParaRPr>
              </a:p>
              <a:p>
                <a:r>
                  <a:rPr lang="es-MX" sz="1400" dirty="0" smtClean="0">
                    <a:latin typeface="+mj-lt"/>
                  </a:rPr>
                  <a:t>Probabilidad de cometer un error de tipo I cuando la Ho es verdadera como igualdad</a:t>
                </a:r>
              </a:p>
              <a:p>
                <a:endParaRPr lang="es-MX" sz="1400" dirty="0">
                  <a:latin typeface="+mj-lt"/>
                </a:endParaRPr>
              </a:p>
              <a:p>
                <a:r>
                  <a:rPr lang="es-MX" sz="1400" dirty="0" smtClean="0">
                    <a:latin typeface="+mj-lt"/>
                  </a:rPr>
                  <a:t>Ejemplo:</a:t>
                </a:r>
              </a:p>
              <a:p>
                <a:pPr/>
                <a14:m>
                  <m:oMathPara xmlns:m="http://schemas.openxmlformats.org/officeDocument/2006/math">
                    <m:oMathParaPr>
                      <m:jc m:val="left"/>
                    </m:oMathParaPr>
                    <m:oMath xmlns:m="http://schemas.openxmlformats.org/officeDocument/2006/math">
                      <m:sSub>
                        <m:sSubPr>
                          <m:ctrlPr>
                            <a:rPr lang="es-MX" sz="1400" i="1" dirty="0">
                              <a:latin typeface="Cambria Math" panose="02040503050406030204" pitchFamily="18" charset="0"/>
                            </a:rPr>
                          </m:ctrlPr>
                        </m:sSubPr>
                        <m:e>
                          <m:r>
                            <a:rPr lang="en-US" sz="1400" i="1" dirty="0">
                              <a:latin typeface="Cambria Math" panose="02040503050406030204" pitchFamily="18" charset="0"/>
                            </a:rPr>
                            <m:t>𝐻</m:t>
                          </m:r>
                        </m:e>
                        <m:sub>
                          <m:r>
                            <a:rPr lang="en-US" sz="1400" i="1" dirty="0">
                              <a:latin typeface="Cambria Math" panose="02040503050406030204" pitchFamily="18" charset="0"/>
                            </a:rPr>
                            <m:t>𝑜</m:t>
                          </m:r>
                        </m:sub>
                      </m:sSub>
                      <m:r>
                        <a:rPr lang="en-US" sz="1400" i="1" dirty="0">
                          <a:latin typeface="Cambria Math" panose="02040503050406030204" pitchFamily="18" charset="0"/>
                        </a:rPr>
                        <m:t>=</m:t>
                      </m:r>
                      <m:r>
                        <a:rPr lang="en-US" sz="1400" i="1" dirty="0">
                          <a:latin typeface="Cambria Math" panose="02040503050406030204" pitchFamily="18" charset="0"/>
                        </a:rPr>
                        <m:t>𝐿𝑎</m:t>
                      </m:r>
                      <m:r>
                        <a:rPr lang="en-US" sz="1400" i="1" dirty="0">
                          <a:latin typeface="Cambria Math" panose="02040503050406030204" pitchFamily="18" charset="0"/>
                        </a:rPr>
                        <m:t> </m:t>
                      </m:r>
                      <m:r>
                        <a:rPr lang="en-US" sz="1400" i="1" dirty="0">
                          <a:latin typeface="Cambria Math" panose="02040503050406030204" pitchFamily="18" charset="0"/>
                        </a:rPr>
                        <m:t>𝑝𝑒𝑟𝑠𝑜𝑛𝑎</m:t>
                      </m:r>
                      <m:r>
                        <a:rPr lang="en-US" sz="1400" i="1" dirty="0">
                          <a:latin typeface="Cambria Math" panose="02040503050406030204" pitchFamily="18" charset="0"/>
                        </a:rPr>
                        <m:t> </m:t>
                      </m:r>
                      <m:r>
                        <a:rPr lang="en-US" sz="1400" i="1" dirty="0">
                          <a:latin typeface="Cambria Math" panose="02040503050406030204" pitchFamily="18" charset="0"/>
                        </a:rPr>
                        <m:t>𝑛𝑜</m:t>
                      </m:r>
                      <m:r>
                        <a:rPr lang="en-US" sz="1400" i="1" dirty="0">
                          <a:latin typeface="Cambria Math" panose="02040503050406030204" pitchFamily="18" charset="0"/>
                        </a:rPr>
                        <m:t> </m:t>
                      </m:r>
                      <m:r>
                        <a:rPr lang="en-US" sz="1400" i="1" dirty="0">
                          <a:latin typeface="Cambria Math" panose="02040503050406030204" pitchFamily="18" charset="0"/>
                        </a:rPr>
                        <m:t>𝑒𝑠𝑡</m:t>
                      </m:r>
                      <m:r>
                        <a:rPr lang="en-US" sz="1400" i="1" dirty="0">
                          <a:latin typeface="Cambria Math" panose="02040503050406030204" pitchFamily="18" charset="0"/>
                        </a:rPr>
                        <m:t>á </m:t>
                      </m:r>
                      <m:r>
                        <a:rPr lang="en-US" sz="1400" i="1" dirty="0">
                          <a:latin typeface="Cambria Math" panose="02040503050406030204" pitchFamily="18" charset="0"/>
                        </a:rPr>
                        <m:t>𝑒𝑚𝑏𝑎𝑟𝑎𝑧𝑎𝑑𝑎</m:t>
                      </m:r>
                    </m:oMath>
                  </m:oMathPara>
                </a14:m>
                <a:endParaRPr lang="en-US" sz="1400" i="1" dirty="0">
                  <a:latin typeface="+mj-lt"/>
                </a:endParaRPr>
              </a:p>
              <a:p>
                <a:pPr/>
                <a14:m>
                  <m:oMathPara xmlns:m="http://schemas.openxmlformats.org/officeDocument/2006/math">
                    <m:oMathParaPr>
                      <m:jc m:val="left"/>
                    </m:oMathParaPr>
                    <m:oMath xmlns:m="http://schemas.openxmlformats.org/officeDocument/2006/math">
                      <m:sSub>
                        <m:sSubPr>
                          <m:ctrlPr>
                            <a:rPr lang="en-US" sz="1400" i="1" dirty="0">
                              <a:latin typeface="Cambria Math" panose="02040503050406030204" pitchFamily="18" charset="0"/>
                            </a:rPr>
                          </m:ctrlPr>
                        </m:sSubPr>
                        <m:e>
                          <m:r>
                            <a:rPr lang="en-US" sz="1400" i="1" dirty="0">
                              <a:latin typeface="Cambria Math" panose="02040503050406030204" pitchFamily="18" charset="0"/>
                            </a:rPr>
                            <m:t>𝐻</m:t>
                          </m:r>
                        </m:e>
                        <m:sub>
                          <m:r>
                            <a:rPr lang="en-US" sz="1400" i="1" dirty="0">
                              <a:latin typeface="Cambria Math" panose="02040503050406030204" pitchFamily="18" charset="0"/>
                            </a:rPr>
                            <m:t>𝑎</m:t>
                          </m:r>
                        </m:sub>
                      </m:sSub>
                      <m:r>
                        <a:rPr lang="en-US" sz="1400" i="1" dirty="0">
                          <a:latin typeface="Cambria Math" panose="02040503050406030204" pitchFamily="18" charset="0"/>
                        </a:rPr>
                        <m:t>=</m:t>
                      </m:r>
                      <m:r>
                        <a:rPr lang="en-US" sz="1400" i="1" dirty="0">
                          <a:latin typeface="Cambria Math" panose="02040503050406030204" pitchFamily="18" charset="0"/>
                        </a:rPr>
                        <m:t>𝐿𝑎</m:t>
                      </m:r>
                      <m:r>
                        <a:rPr lang="en-US" sz="1400" i="1" dirty="0">
                          <a:latin typeface="Cambria Math" panose="02040503050406030204" pitchFamily="18" charset="0"/>
                        </a:rPr>
                        <m:t> </m:t>
                      </m:r>
                      <m:r>
                        <a:rPr lang="en-US" sz="1400" i="1" dirty="0">
                          <a:latin typeface="Cambria Math" panose="02040503050406030204" pitchFamily="18" charset="0"/>
                        </a:rPr>
                        <m:t>𝑝𝑒𝑟𝑠𝑜𝑛𝑎</m:t>
                      </m:r>
                      <m:r>
                        <a:rPr lang="en-US" sz="1400" i="1" dirty="0">
                          <a:latin typeface="Cambria Math" panose="02040503050406030204" pitchFamily="18" charset="0"/>
                        </a:rPr>
                        <m:t> </m:t>
                      </m:r>
                      <m:r>
                        <a:rPr lang="en-US" sz="1400" i="1" dirty="0">
                          <a:latin typeface="Cambria Math" panose="02040503050406030204" pitchFamily="18" charset="0"/>
                        </a:rPr>
                        <m:t>𝑒𝑠𝑡</m:t>
                      </m:r>
                      <m:r>
                        <a:rPr lang="en-US" sz="1400" i="1" dirty="0">
                          <a:latin typeface="Cambria Math" panose="02040503050406030204" pitchFamily="18" charset="0"/>
                        </a:rPr>
                        <m:t>á </m:t>
                      </m:r>
                      <m:r>
                        <a:rPr lang="en-US" sz="1400" i="1" dirty="0">
                          <a:latin typeface="Cambria Math" panose="02040503050406030204" pitchFamily="18" charset="0"/>
                        </a:rPr>
                        <m:t>𝑒𝑚𝑏𝑎𝑟𝑧𝑎𝑑𝑎</m:t>
                      </m:r>
                    </m:oMath>
                  </m:oMathPara>
                </a14:m>
                <a:endParaRPr lang="es-MX" sz="1400" dirty="0">
                  <a:latin typeface="+mj-lt"/>
                </a:endParaRPr>
              </a:p>
              <a:p>
                <a:endParaRPr lang="es-MX" sz="1400" dirty="0">
                  <a:latin typeface="+mj-lt"/>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838200" y="3127291"/>
                <a:ext cx="4095494" cy="3323987"/>
              </a:xfrm>
              <a:prstGeom prst="rect">
                <a:avLst/>
              </a:prstGeom>
              <a:blipFill rotWithShape="0">
                <a:blip r:embed="rId4"/>
                <a:stretch>
                  <a:fillRect l="-447" t="-367" r="-1341"/>
                </a:stretch>
              </a:blipFill>
            </p:spPr>
            <p:txBody>
              <a:bodyPr/>
              <a:lstStyle/>
              <a:p>
                <a:r>
                  <a:rPr lang="es-MX">
                    <a:noFill/>
                  </a:rPr>
                  <a:t> </a:t>
                </a:r>
              </a:p>
            </p:txBody>
          </p:sp>
        </mc:Fallback>
      </mc:AlternateContent>
      <p:pic>
        <p:nvPicPr>
          <p:cNvPr id="4" name="Picture 3"/>
          <p:cNvPicPr>
            <a:picLocks noChangeAspect="1"/>
          </p:cNvPicPr>
          <p:nvPr/>
        </p:nvPicPr>
        <p:blipFill>
          <a:blip r:embed="rId5"/>
          <a:stretch>
            <a:fillRect/>
          </a:stretch>
        </p:blipFill>
        <p:spPr>
          <a:xfrm>
            <a:off x="5486400" y="3527221"/>
            <a:ext cx="2857500" cy="2524125"/>
          </a:xfrm>
          <a:prstGeom prst="rect">
            <a:avLst/>
          </a:prstGeom>
        </p:spPr>
      </p:pic>
    </p:spTree>
    <p:extLst>
      <p:ext uri="{BB962C8B-B14F-4D97-AF65-F5344CB8AC3E}">
        <p14:creationId xmlns:p14="http://schemas.microsoft.com/office/powerpoint/2010/main" val="24910514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MX" altLang="es-MX" sz="1000" smtClean="0"/>
              <a:t>Apuntes José Calzada</a:t>
            </a:r>
          </a:p>
        </p:txBody>
      </p:sp>
      <p:sp>
        <p:nvSpPr>
          <p:cNvPr id="8195" name="Title 1"/>
          <p:cNvSpPr>
            <a:spLocks noGrp="1"/>
          </p:cNvSpPr>
          <p:nvPr>
            <p:ph type="title"/>
          </p:nvPr>
        </p:nvSpPr>
        <p:spPr/>
        <p:txBody>
          <a:bodyPr/>
          <a:lstStyle/>
          <a:p>
            <a:r>
              <a:rPr lang="es-MX" altLang="en-US" dirty="0" smtClean="0"/>
              <a:t>P - </a:t>
            </a:r>
            <a:r>
              <a:rPr lang="es-MX" altLang="en-US" dirty="0" err="1" smtClean="0"/>
              <a:t>Value</a:t>
            </a:r>
            <a:endParaRPr lang="es-MX" altLang="en-US" dirty="0" smtClean="0"/>
          </a:p>
        </p:txBody>
      </p:sp>
      <mc:AlternateContent xmlns:mc="http://schemas.openxmlformats.org/markup-compatibility/2006" xmlns:a14="http://schemas.microsoft.com/office/drawing/2010/main">
        <mc:Choice Requires="a14">
          <p:sp>
            <p:nvSpPr>
              <p:cNvPr id="8196" name="TextBox 1"/>
              <p:cNvSpPr txBox="1">
                <a:spLocks noChangeArrowheads="1"/>
              </p:cNvSpPr>
              <p:nvPr/>
            </p:nvSpPr>
            <p:spPr bwMode="auto">
              <a:xfrm flipH="1">
                <a:off x="609598" y="1600200"/>
                <a:ext cx="7848601" cy="258532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MX" altLang="en-US" sz="1800" dirty="0" smtClean="0"/>
                  <a:t>P - </a:t>
                </a:r>
                <a:r>
                  <a:rPr lang="es-MX" altLang="en-US" sz="1800" dirty="0" err="1" smtClean="0"/>
                  <a:t>value</a:t>
                </a:r>
                <a:endParaRPr lang="es-MX" altLang="en-US" sz="1800" dirty="0" smtClean="0"/>
              </a:p>
              <a:p>
                <a:pPr>
                  <a:spcBef>
                    <a:spcPct val="0"/>
                  </a:spcBef>
                  <a:buFontTx/>
                  <a:buNone/>
                </a:pPr>
                <a:r>
                  <a:rPr lang="es-MX" altLang="en-US" sz="1800" dirty="0" smtClean="0"/>
                  <a:t>Es la probabilidad que aporta una medida a la evidencia suministrada por la muestra contra la hipótesis nula.</a:t>
                </a:r>
              </a:p>
              <a:p>
                <a:pPr>
                  <a:spcBef>
                    <a:spcPct val="0"/>
                  </a:spcBef>
                  <a:buFontTx/>
                  <a:buNone/>
                </a:pPr>
                <a:endParaRPr lang="es-MX" altLang="en-US" sz="1800" dirty="0"/>
              </a:p>
              <a:p>
                <a:pPr>
                  <a:spcBef>
                    <a:spcPct val="0"/>
                  </a:spcBef>
                  <a:buFontTx/>
                  <a:buNone/>
                </a:pPr>
                <a:endParaRPr lang="es-MX" altLang="en-US" sz="1800" dirty="0" smtClean="0"/>
              </a:p>
              <a:p>
                <a:pPr>
                  <a:spcBef>
                    <a:spcPct val="0"/>
                  </a:spcBef>
                  <a:buFontTx/>
                  <a:buNone/>
                </a:pPr>
                <a:endParaRPr lang="es-MX" altLang="en-US" sz="1800" dirty="0"/>
              </a:p>
              <a:p>
                <a:pPr>
                  <a:spcBef>
                    <a:spcPct val="0"/>
                  </a:spcBef>
                  <a:buFontTx/>
                  <a:buNone/>
                </a:pPr>
                <a:endParaRPr lang="es-MX" altLang="en-US" sz="1800" dirty="0" smtClean="0"/>
              </a:p>
              <a:p>
                <a:pPr>
                  <a:spcBef>
                    <a:spcPct val="0"/>
                  </a:spcBef>
                  <a:buFontTx/>
                  <a:buNone/>
                </a:pPr>
                <a:endParaRPr lang="es-MX" altLang="en-US" sz="1800" dirty="0" smtClean="0"/>
              </a:p>
              <a:p>
                <a:pPr>
                  <a:spcBef>
                    <a:spcPct val="0"/>
                  </a:spcBef>
                  <a:buFontTx/>
                  <a:buNone/>
                </a:pPr>
                <a:r>
                  <a:rPr lang="es-MX" altLang="en-US" sz="1800" dirty="0" smtClean="0"/>
                  <a:t>Rechazar Ho si p-</a:t>
                </a:r>
                <a:r>
                  <a:rPr lang="es-MX" altLang="en-US" sz="1800" dirty="0" err="1" smtClean="0"/>
                  <a:t>value</a:t>
                </a:r>
                <a:r>
                  <a:rPr lang="es-MX" altLang="en-US" sz="1800" dirty="0" smtClean="0"/>
                  <a:t> </a:t>
                </a:r>
                <a14:m>
                  <m:oMath xmlns:m="http://schemas.openxmlformats.org/officeDocument/2006/math">
                    <m:r>
                      <a:rPr lang="es-MX" altLang="en-US" sz="1800" i="1" smtClean="0">
                        <a:latin typeface="Cambria Math" panose="02040503050406030204" pitchFamily="18" charset="0"/>
                        <a:ea typeface="Cambria Math" panose="02040503050406030204" pitchFamily="18" charset="0"/>
                      </a:rPr>
                      <m:t>≤</m:t>
                    </m:r>
                    <m:r>
                      <a:rPr lang="en-US" altLang="en-US" sz="1800" b="0" i="1" smtClean="0">
                        <a:latin typeface="Cambria Math" panose="02040503050406030204" pitchFamily="18" charset="0"/>
                        <a:ea typeface="Cambria Math" panose="02040503050406030204" pitchFamily="18" charset="0"/>
                      </a:rPr>
                      <m:t> ∝</m:t>
                    </m:r>
                  </m:oMath>
                </a14:m>
                <a:endParaRPr lang="es-MX" altLang="en-US" sz="1800" dirty="0"/>
              </a:p>
            </p:txBody>
          </p:sp>
        </mc:Choice>
        <mc:Fallback xmlns="">
          <p:sp>
            <p:nvSpPr>
              <p:cNvPr id="8196" name="TextBox 1"/>
              <p:cNvSpPr txBox="1">
                <a:spLocks noRot="1" noChangeAspect="1" noMove="1" noResize="1" noEditPoints="1" noAdjustHandles="1" noChangeArrowheads="1" noChangeShapeType="1" noTextEdit="1"/>
              </p:cNvSpPr>
              <p:nvPr/>
            </p:nvSpPr>
            <p:spPr bwMode="auto">
              <a:xfrm flipH="1">
                <a:off x="609598" y="1600200"/>
                <a:ext cx="7848601" cy="2585323"/>
              </a:xfrm>
              <a:prstGeom prst="rect">
                <a:avLst/>
              </a:prstGeom>
              <a:blipFill rotWithShape="0">
                <a:blip r:embed="rId3"/>
                <a:stretch>
                  <a:fillRect l="-622" t="-1415" b="-259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MX">
                    <a:noFill/>
                  </a:rPr>
                  <a:t> </a:t>
                </a:r>
              </a:p>
            </p:txBody>
          </p:sp>
        </mc:Fallback>
      </mc:AlternateContent>
      <p:pic>
        <p:nvPicPr>
          <p:cNvPr id="2" name="Picture 1"/>
          <p:cNvPicPr>
            <a:picLocks noChangeAspect="1"/>
          </p:cNvPicPr>
          <p:nvPr/>
        </p:nvPicPr>
        <p:blipFill>
          <a:blip r:embed="rId4"/>
          <a:stretch>
            <a:fillRect/>
          </a:stretch>
        </p:blipFill>
        <p:spPr>
          <a:xfrm>
            <a:off x="5562600" y="3280648"/>
            <a:ext cx="2524125" cy="1809750"/>
          </a:xfrm>
          <a:prstGeom prst="rect">
            <a:avLst/>
          </a:prstGeom>
          <a:ln>
            <a:solidFill>
              <a:schemeClr val="tx1"/>
            </a:solidFill>
          </a:ln>
        </p:spPr>
      </p:pic>
    </p:spTree>
    <p:extLst>
      <p:ext uri="{BB962C8B-B14F-4D97-AF65-F5344CB8AC3E}">
        <p14:creationId xmlns:p14="http://schemas.microsoft.com/office/powerpoint/2010/main" val="502150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MX" altLang="es-MX" sz="1000" smtClean="0"/>
              <a:t>Apuntes José Calzada</a:t>
            </a:r>
          </a:p>
        </p:txBody>
      </p:sp>
      <p:sp>
        <p:nvSpPr>
          <p:cNvPr id="8196" name="TextBox 1"/>
          <p:cNvSpPr txBox="1">
            <a:spLocks noChangeArrowheads="1"/>
          </p:cNvSpPr>
          <p:nvPr/>
        </p:nvSpPr>
        <p:spPr bwMode="auto">
          <a:xfrm flipH="1">
            <a:off x="609598" y="1600200"/>
            <a:ext cx="73914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MX" altLang="en-US" sz="1800" dirty="0" smtClean="0"/>
              <a:t>Esta prueba se debe de hacer con datos normales, y se utiliza el estadístico Z para realizarla.</a:t>
            </a:r>
            <a:endParaRPr lang="es-MX" altLang="en-US" sz="1800" dirty="0"/>
          </a:p>
        </p:txBody>
      </p:sp>
      <mc:AlternateContent xmlns:mc="http://schemas.openxmlformats.org/markup-compatibility/2006" xmlns:a14="http://schemas.microsoft.com/office/drawing/2010/main">
        <mc:Choice Requires="a14">
          <p:sp>
            <p:nvSpPr>
              <p:cNvPr id="4" name="TextBox 3"/>
              <p:cNvSpPr txBox="1"/>
              <p:nvPr/>
            </p:nvSpPr>
            <p:spPr>
              <a:xfrm>
                <a:off x="1143000" y="3124200"/>
                <a:ext cx="2891369" cy="17307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𝑧</m:t>
                      </m:r>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𝑥</m:t>
                              </m:r>
                            </m:e>
                          </m:acc>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rPr>
                                <m:t>0</m:t>
                              </m:r>
                            </m:sub>
                          </m:sSub>
                        </m:num>
                        <m:den>
                          <m:f>
                            <m:fPr>
                              <m:type m:val="lin"/>
                              <m:ctrlPr>
                                <a:rPr lang="en-US" sz="1400" b="0" i="1" smtClean="0">
                                  <a:latin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𝜎</m:t>
                              </m:r>
                            </m:num>
                            <m:den>
                              <m:rad>
                                <m:radPr>
                                  <m:degHide m:val="on"/>
                                  <m:ctrlPr>
                                    <a:rPr lang="en-US" sz="1400" b="0" i="1" smtClean="0">
                                      <a:latin typeface="Cambria Math" panose="02040503050406030204" pitchFamily="18" charset="0"/>
                                    </a:rPr>
                                  </m:ctrlPr>
                                </m:radPr>
                                <m:deg/>
                                <m:e>
                                  <m:r>
                                    <a:rPr lang="en-US" sz="1400" b="0" i="1" smtClean="0">
                                      <a:latin typeface="Cambria Math" panose="02040503050406030204" pitchFamily="18" charset="0"/>
                                    </a:rPr>
                                    <m:t>𝑛</m:t>
                                  </m:r>
                                </m:e>
                              </m:rad>
                            </m:den>
                          </m:f>
                        </m:den>
                      </m:f>
                    </m:oMath>
                  </m:oMathPara>
                </a14:m>
                <a:endParaRPr lang="es-MX" sz="1400" dirty="0" smtClean="0"/>
              </a:p>
              <a:p>
                <a:endParaRPr lang="es-MX" sz="1400" dirty="0" smtClean="0"/>
              </a:p>
              <a:p>
                <a14:m>
                  <m:oMath xmlns:m="http://schemas.openxmlformats.org/officeDocument/2006/math">
                    <m:r>
                      <a:rPr lang="en-US" sz="1400" i="1">
                        <a:latin typeface="Cambria Math" panose="02040503050406030204" pitchFamily="18" charset="0"/>
                      </a:rPr>
                      <m:t>𝑧</m:t>
                    </m:r>
                    <m:r>
                      <a:rPr lang="en-US" sz="1400" i="1">
                        <a:latin typeface="Cambria Math" panose="02040503050406030204" pitchFamily="18" charset="0"/>
                      </a:rPr>
                      <m:t> </m:t>
                    </m:r>
                  </m:oMath>
                </a14:m>
                <a:r>
                  <a:rPr lang="es-MX" sz="1400" dirty="0" smtClean="0"/>
                  <a:t>= Estadístico de prueba</a:t>
                </a:r>
              </a:p>
              <a:p>
                <a14:m>
                  <m:oMath xmlns:m="http://schemas.openxmlformats.org/officeDocument/2006/math">
                    <m:acc>
                      <m:accPr>
                        <m:chr m:val="̅"/>
                        <m:ctrlPr>
                          <a:rPr lang="en-US" sz="1400" i="1">
                            <a:latin typeface="Cambria Math" panose="02040503050406030204" pitchFamily="18" charset="0"/>
                          </a:rPr>
                        </m:ctrlPr>
                      </m:accPr>
                      <m:e>
                        <m:r>
                          <a:rPr lang="en-US" sz="1400" i="1">
                            <a:latin typeface="Cambria Math" panose="02040503050406030204" pitchFamily="18" charset="0"/>
                          </a:rPr>
                          <m:t>𝑥</m:t>
                        </m:r>
                      </m:e>
                    </m:acc>
                  </m:oMath>
                </a14:m>
                <a:r>
                  <a:rPr lang="es-MX" sz="1400" dirty="0" smtClean="0"/>
                  <a:t> = Media de la muestra</a:t>
                </a:r>
              </a:p>
              <a:p>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𝜇</m:t>
                        </m:r>
                      </m:e>
                      <m:sub>
                        <m:r>
                          <a:rPr lang="en-US" sz="1400" i="1">
                            <a:latin typeface="Cambria Math" panose="02040503050406030204" pitchFamily="18" charset="0"/>
                          </a:rPr>
                          <m:t>0</m:t>
                        </m:r>
                      </m:sub>
                    </m:sSub>
                  </m:oMath>
                </a14:m>
                <a:r>
                  <a:rPr lang="es-MX" sz="1400" dirty="0" smtClean="0"/>
                  <a:t> = Media poblacional hipotética</a:t>
                </a:r>
              </a:p>
              <a:p>
                <a14:m>
                  <m:oMath xmlns:m="http://schemas.openxmlformats.org/officeDocument/2006/math">
                    <m:r>
                      <a:rPr lang="en-US" sz="1400" i="1">
                        <a:latin typeface="Cambria Math" panose="02040503050406030204" pitchFamily="18" charset="0"/>
                        <a:ea typeface="Cambria Math" panose="02040503050406030204" pitchFamily="18" charset="0"/>
                      </a:rPr>
                      <m:t>𝜎</m:t>
                    </m:r>
                  </m:oMath>
                </a14:m>
                <a:r>
                  <a:rPr lang="es-MX" sz="1400" dirty="0" smtClean="0"/>
                  <a:t> = Desviación estándar poblacional</a:t>
                </a:r>
              </a:p>
              <a:p>
                <a14:m>
                  <m:oMath xmlns:m="http://schemas.openxmlformats.org/officeDocument/2006/math">
                    <m:r>
                      <a:rPr lang="en-US" sz="1400" i="1">
                        <a:latin typeface="Cambria Math" panose="02040503050406030204" pitchFamily="18" charset="0"/>
                        <a:ea typeface="Cambria Math" panose="02040503050406030204" pitchFamily="18" charset="0"/>
                      </a:rPr>
                      <m:t>𝑛</m:t>
                    </m:r>
                  </m:oMath>
                </a14:m>
                <a:r>
                  <a:rPr lang="es-MX" sz="1400" dirty="0" smtClean="0"/>
                  <a:t> = Tamaño de la muestra</a:t>
                </a:r>
                <a:endParaRPr lang="es-MX" sz="1400" dirty="0"/>
              </a:p>
            </p:txBody>
          </p:sp>
        </mc:Choice>
        <mc:Fallback xmlns="">
          <p:sp>
            <p:nvSpPr>
              <p:cNvPr id="4" name="TextBox 3"/>
              <p:cNvSpPr txBox="1">
                <a:spLocks noRot="1" noChangeAspect="1" noMove="1" noResize="1" noEditPoints="1" noAdjustHandles="1" noChangeArrowheads="1" noChangeShapeType="1" noTextEdit="1"/>
              </p:cNvSpPr>
              <p:nvPr/>
            </p:nvSpPr>
            <p:spPr>
              <a:xfrm>
                <a:off x="1143000" y="3124200"/>
                <a:ext cx="2891369" cy="1730795"/>
              </a:xfrm>
              <a:prstGeom prst="rect">
                <a:avLst/>
              </a:prstGeom>
              <a:blipFill rotWithShape="0">
                <a:blip r:embed="rId4"/>
                <a:stretch>
                  <a:fillRect l="-2321" t="-5654" r="-2954" b="-5654"/>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257786" y="3194004"/>
                <a:ext cx="3189527" cy="10795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1400" i="1" smtClean="0">
                              <a:latin typeface="Cambria Math" panose="02040503050406030204" pitchFamily="18" charset="0"/>
                            </a:rPr>
                          </m:ctrlPr>
                        </m:sSubPr>
                        <m:e>
                          <m:r>
                            <a:rPr lang="es-MX" sz="1400" i="1" smtClean="0">
                              <a:latin typeface="Cambria Math" panose="02040503050406030204" pitchFamily="18" charset="0"/>
                              <a:ea typeface="Cambria Math" panose="02040503050406030204" pitchFamily="18" charset="0"/>
                            </a:rPr>
                            <m:t>𝜎</m:t>
                          </m:r>
                        </m:e>
                        <m:sub>
                          <m:acc>
                            <m:accPr>
                              <m:chr m:val="̅"/>
                              <m:ctrlPr>
                                <a:rPr lang="es-MX" sz="1400" i="1" smtClean="0">
                                  <a:latin typeface="Cambria Math" panose="02040503050406030204" pitchFamily="18" charset="0"/>
                                </a:rPr>
                              </m:ctrlPr>
                            </m:accPr>
                            <m:e>
                              <m:r>
                                <a:rPr lang="en-US" sz="1400" b="0" i="1" smtClean="0">
                                  <a:latin typeface="Cambria Math" panose="02040503050406030204" pitchFamily="18" charset="0"/>
                                </a:rPr>
                                <m:t>𝑥</m:t>
                              </m:r>
                            </m:e>
                          </m:acc>
                        </m:sub>
                      </m:sSub>
                      <m:r>
                        <a:rPr lang="en-US" sz="1400" b="0" i="1" smtClean="0">
                          <a:latin typeface="Cambria Math" panose="02040503050406030204" pitchFamily="18" charset="0"/>
                        </a:rPr>
                        <m:t>= </m:t>
                      </m:r>
                      <m:f>
                        <m:fPr>
                          <m:type m:val="lin"/>
                          <m:ctrlPr>
                            <a:rPr lang="en-US" sz="1400" b="0" i="1" smtClean="0">
                              <a:latin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𝜎</m:t>
                          </m:r>
                        </m:num>
                        <m:den>
                          <m:rad>
                            <m:radPr>
                              <m:degHide m:val="on"/>
                              <m:ctrlPr>
                                <a:rPr lang="en-US" sz="1400" b="0" i="1" smtClean="0">
                                  <a:latin typeface="Cambria Math" panose="02040503050406030204" pitchFamily="18" charset="0"/>
                                </a:rPr>
                              </m:ctrlPr>
                            </m:radPr>
                            <m:deg/>
                            <m:e>
                              <m:r>
                                <a:rPr lang="en-US" sz="1400" b="0" i="1" smtClean="0">
                                  <a:latin typeface="Cambria Math" panose="02040503050406030204" pitchFamily="18" charset="0"/>
                                </a:rPr>
                                <m:t>𝑛</m:t>
                              </m:r>
                            </m:e>
                          </m:rad>
                        </m:den>
                      </m:f>
                    </m:oMath>
                  </m:oMathPara>
                </a14:m>
                <a:endParaRPr lang="en-US" sz="1400" b="0" dirty="0" smtClean="0"/>
              </a:p>
              <a:p>
                <a:endParaRPr lang="es-MX" sz="1400" dirty="0" smtClean="0"/>
              </a:p>
              <a:p>
                <a14:m>
                  <m:oMath xmlns:m="http://schemas.openxmlformats.org/officeDocument/2006/math">
                    <m:sSub>
                      <m:sSubPr>
                        <m:ctrlPr>
                          <a:rPr lang="es-MX" sz="1400" i="1">
                            <a:latin typeface="Cambria Math" panose="02040503050406030204" pitchFamily="18" charset="0"/>
                          </a:rPr>
                        </m:ctrlPr>
                      </m:sSubPr>
                      <m:e>
                        <m:r>
                          <a:rPr lang="es-MX" sz="1400" i="1">
                            <a:latin typeface="Cambria Math" panose="02040503050406030204" pitchFamily="18" charset="0"/>
                            <a:ea typeface="Cambria Math" panose="02040503050406030204" pitchFamily="18" charset="0"/>
                          </a:rPr>
                          <m:t>𝜎</m:t>
                        </m:r>
                      </m:e>
                      <m:sub>
                        <m:acc>
                          <m:accPr>
                            <m:chr m:val="̅"/>
                            <m:ctrlPr>
                              <a:rPr lang="es-MX" sz="1400" i="1">
                                <a:latin typeface="Cambria Math" panose="02040503050406030204" pitchFamily="18" charset="0"/>
                              </a:rPr>
                            </m:ctrlPr>
                          </m:accPr>
                          <m:e>
                            <m:r>
                              <a:rPr lang="en-US" sz="1400" i="1">
                                <a:latin typeface="Cambria Math" panose="02040503050406030204" pitchFamily="18" charset="0"/>
                              </a:rPr>
                              <m:t>𝑥</m:t>
                            </m:r>
                          </m:e>
                        </m:acc>
                      </m:sub>
                    </m:sSub>
                  </m:oMath>
                </a14:m>
                <a:r>
                  <a:rPr lang="es-MX" sz="1400" dirty="0" smtClean="0"/>
                  <a:t> = Desviación estándar de la muestra</a:t>
                </a:r>
              </a:p>
              <a:p>
                <a14:m>
                  <m:oMath xmlns:m="http://schemas.openxmlformats.org/officeDocument/2006/math">
                    <m:r>
                      <a:rPr lang="en-US" sz="1400" i="1">
                        <a:latin typeface="Cambria Math" panose="02040503050406030204" pitchFamily="18" charset="0"/>
                        <a:ea typeface="Cambria Math" panose="02040503050406030204" pitchFamily="18" charset="0"/>
                      </a:rPr>
                      <m:t>𝜎</m:t>
                    </m:r>
                  </m:oMath>
                </a14:m>
                <a:r>
                  <a:rPr lang="es-MX" sz="1400" dirty="0" smtClean="0"/>
                  <a:t> = Desviación estándar de la población</a:t>
                </a:r>
              </a:p>
              <a:p>
                <a14:m>
                  <m:oMath xmlns:m="http://schemas.openxmlformats.org/officeDocument/2006/math">
                    <m:r>
                      <a:rPr lang="en-US" sz="1400" i="1">
                        <a:latin typeface="Cambria Math" panose="02040503050406030204" pitchFamily="18" charset="0"/>
                      </a:rPr>
                      <m:t>𝑛</m:t>
                    </m:r>
                  </m:oMath>
                </a14:m>
                <a:r>
                  <a:rPr lang="es-MX" sz="1400" dirty="0" smtClean="0"/>
                  <a:t> = Tamaño de la muestra</a:t>
                </a:r>
                <a:endParaRPr lang="es-MX" sz="1400" dirty="0"/>
              </a:p>
            </p:txBody>
          </p:sp>
        </mc:Choice>
        <mc:Fallback xmlns="">
          <p:sp>
            <p:nvSpPr>
              <p:cNvPr id="5" name="TextBox 4"/>
              <p:cNvSpPr txBox="1">
                <a:spLocks noRot="1" noChangeAspect="1" noMove="1" noResize="1" noEditPoints="1" noAdjustHandles="1" noChangeArrowheads="1" noChangeShapeType="1" noTextEdit="1"/>
              </p:cNvSpPr>
              <p:nvPr/>
            </p:nvSpPr>
            <p:spPr>
              <a:xfrm>
                <a:off x="5257786" y="3194004"/>
                <a:ext cx="3189527" cy="1079591"/>
              </a:xfrm>
              <a:prstGeom prst="rect">
                <a:avLst/>
              </a:prstGeom>
              <a:blipFill rotWithShape="0">
                <a:blip r:embed="rId5"/>
                <a:stretch>
                  <a:fillRect l="-1336" t="-30508" r="-2481" b="-9605"/>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s-MX" altLang="en-US" dirty="0"/>
                  <a:t>Estadístico de prueba en las pruebas de hipótesis para la media poblacional : </a:t>
                </a:r>
                <a14:m>
                  <m:oMath xmlns:m="http://schemas.openxmlformats.org/officeDocument/2006/math">
                    <m:r>
                      <a:rPr lang="es-MX" altLang="en-US" sz="2800" i="1" smtClean="0">
                        <a:solidFill>
                          <a:srgbClr val="FF0000"/>
                        </a:solidFill>
                        <a:latin typeface="Cambria Math" panose="02040503050406030204" pitchFamily="18" charset="0"/>
                        <a:ea typeface="Cambria Math" panose="02040503050406030204" pitchFamily="18" charset="0"/>
                      </a:rPr>
                      <m:t>𝜎</m:t>
                    </m:r>
                  </m:oMath>
                </a14:m>
                <a:r>
                  <a:rPr lang="es-MX" altLang="en-US" dirty="0">
                    <a:solidFill>
                      <a:srgbClr val="FF0000"/>
                    </a:solidFill>
                  </a:rPr>
                  <a:t> conocida</a:t>
                </a:r>
                <a:r>
                  <a:rPr lang="es-MX" altLang="en-US" dirty="0"/>
                  <a:t/>
                </a:r>
                <a:br>
                  <a:rPr lang="es-MX" altLang="en-US" dirty="0"/>
                </a:br>
                <a:endParaRPr lang="es-MX"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6"/>
                <a:stretch>
                  <a:fillRect l="-741" t="-31356"/>
                </a:stretch>
              </a:blipFill>
            </p:spPr>
            <p:txBody>
              <a:bodyPr/>
              <a:lstStyle/>
              <a:p>
                <a:r>
                  <a:rPr lang="es-MX">
                    <a:noFill/>
                  </a:rPr>
                  <a:t> </a:t>
                </a:r>
              </a:p>
            </p:txBody>
          </p:sp>
        </mc:Fallback>
      </mc:AlternateContent>
    </p:spTree>
    <p:extLst>
      <p:ext uri="{BB962C8B-B14F-4D97-AF65-F5344CB8AC3E}">
        <p14:creationId xmlns:p14="http://schemas.microsoft.com/office/powerpoint/2010/main" val="37422482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MX" altLang="es-MX" sz="1000" smtClean="0"/>
              <a:t>Apuntes José Calzada</a:t>
            </a:r>
          </a:p>
        </p:txBody>
      </p:sp>
      <p:sp>
        <p:nvSpPr>
          <p:cNvPr id="8195" name="Title 1"/>
          <p:cNvSpPr>
            <a:spLocks noGrp="1"/>
          </p:cNvSpPr>
          <p:nvPr>
            <p:ph type="title"/>
          </p:nvPr>
        </p:nvSpPr>
        <p:spPr/>
        <p:txBody>
          <a:bodyPr/>
          <a:lstStyle/>
          <a:p>
            <a:r>
              <a:rPr lang="es-MX" altLang="en-US" dirty="0" smtClean="0"/>
              <a:t>Ejemplo</a:t>
            </a:r>
          </a:p>
        </p:txBody>
      </p:sp>
      <p:sp>
        <p:nvSpPr>
          <p:cNvPr id="8196" name="TextBox 1"/>
          <p:cNvSpPr txBox="1">
            <a:spLocks noChangeArrowheads="1"/>
          </p:cNvSpPr>
          <p:nvPr/>
        </p:nvSpPr>
        <p:spPr bwMode="auto">
          <a:xfrm flipH="1">
            <a:off x="647699" y="1600200"/>
            <a:ext cx="7848601"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MX" altLang="en-US" sz="1200" dirty="0" smtClean="0"/>
              <a:t>La empresa Starbucks quiere saber si está sirviendo la cantidad correcta de café en su tamaño grande, y para eso tiene un proceso de auditoria. Dados los resultados de las pruebas, ¿Tienen o no que ajustar la máquina expendedora?</a:t>
            </a:r>
          </a:p>
          <a:p>
            <a:pPr>
              <a:spcBef>
                <a:spcPct val="0"/>
              </a:spcBef>
              <a:buFontTx/>
              <a:buNone/>
            </a:pPr>
            <a:endParaRPr lang="es-MX" altLang="en-US" sz="1200" dirty="0"/>
          </a:p>
          <a:p>
            <a:pPr>
              <a:spcBef>
                <a:spcPct val="0"/>
              </a:spcBef>
              <a:buFontTx/>
              <a:buNone/>
            </a:pPr>
            <a:r>
              <a:rPr lang="es-MX" altLang="en-US" sz="1200" dirty="0" smtClean="0"/>
              <a:t>Gerente de tienda</a:t>
            </a:r>
          </a:p>
          <a:p>
            <a:pPr>
              <a:spcBef>
                <a:spcPct val="0"/>
              </a:spcBef>
              <a:buFontTx/>
              <a:buNone/>
            </a:pPr>
            <a:r>
              <a:rPr lang="es-MX" altLang="en-US" sz="1200" dirty="0" smtClean="0"/>
              <a:t>Tengan cuidado de no cerrarme la máquina expendedora mas importante de la tienda por una auditoria mala. Ya saben que siempre hay cafés que se sirven de mas, y otros de menos. </a:t>
            </a:r>
          </a:p>
          <a:p>
            <a:pPr>
              <a:spcBef>
                <a:spcPct val="0"/>
              </a:spcBef>
              <a:buFontTx/>
              <a:buNone/>
            </a:pPr>
            <a:endParaRPr lang="es-MX" altLang="en-US" sz="1200" dirty="0" smtClean="0"/>
          </a:p>
          <a:p>
            <a:pPr>
              <a:spcBef>
                <a:spcPct val="0"/>
              </a:spcBef>
              <a:buFontTx/>
              <a:buNone/>
            </a:pPr>
            <a:r>
              <a:rPr lang="es-MX" altLang="en-US" sz="1200" dirty="0" smtClean="0"/>
              <a:t>Departamento de calidad</a:t>
            </a:r>
          </a:p>
          <a:p>
            <a:pPr>
              <a:spcBef>
                <a:spcPct val="0"/>
              </a:spcBef>
              <a:buFontTx/>
              <a:buNone/>
            </a:pPr>
            <a:r>
              <a:rPr lang="es-MX" altLang="en-US" sz="1200" dirty="0" smtClean="0"/>
              <a:t>Históricamente se sabe que en el tamaño grande, tiene un promedio de llenado de 16oz y una desviación estándar de 0.2oz.</a:t>
            </a:r>
          </a:p>
          <a:p>
            <a:pPr>
              <a:spcBef>
                <a:spcPct val="0"/>
              </a:spcBef>
              <a:buFontTx/>
              <a:buNone/>
            </a:pPr>
            <a:endParaRPr lang="es-MX" altLang="en-US" sz="1200" dirty="0"/>
          </a:p>
          <a:p>
            <a:pPr>
              <a:spcBef>
                <a:spcPct val="0"/>
              </a:spcBef>
              <a:buFontTx/>
              <a:buNone/>
            </a:pPr>
            <a:r>
              <a:rPr lang="es-MX" altLang="en-US" sz="1200" dirty="0" smtClean="0"/>
              <a:t>Auditor 1</a:t>
            </a:r>
          </a:p>
          <a:p>
            <a:pPr>
              <a:spcBef>
                <a:spcPct val="0"/>
              </a:spcBef>
              <a:buFontTx/>
              <a:buNone/>
            </a:pPr>
            <a:r>
              <a:rPr lang="es-MX" altLang="en-US" sz="1200" dirty="0" smtClean="0"/>
              <a:t>Se sirvieron 30 cafés grandes en una máquina expendedora, y el promedio de llenado fue 15.8oz.</a:t>
            </a:r>
          </a:p>
          <a:p>
            <a:pPr>
              <a:spcBef>
                <a:spcPct val="0"/>
              </a:spcBef>
              <a:buFontTx/>
              <a:buNone/>
            </a:pPr>
            <a:endParaRPr lang="es-MX" altLang="en-US" sz="1200" dirty="0" smtClean="0"/>
          </a:p>
          <a:p>
            <a:pPr>
              <a:spcBef>
                <a:spcPct val="0"/>
              </a:spcBef>
              <a:buFontTx/>
              <a:buNone/>
            </a:pPr>
            <a:r>
              <a:rPr lang="es-MX" altLang="en-US" sz="1200" dirty="0" smtClean="0"/>
              <a:t>Auditor 2</a:t>
            </a:r>
          </a:p>
          <a:p>
            <a:pPr>
              <a:spcBef>
                <a:spcPct val="0"/>
              </a:spcBef>
              <a:buFontTx/>
              <a:buNone/>
            </a:pPr>
            <a:r>
              <a:rPr lang="es-MX" altLang="en-US" sz="1200" dirty="0" smtClean="0"/>
              <a:t>Le promedio de llenado fue de 15.8oz en los 30 cafés, el cual es menor que 16oz. Por lo tanto hay que cerrar la máquina expendedora hasta que se calibre.  ( Estoy en lo correcto…no???? )</a:t>
            </a:r>
            <a:endParaRPr lang="es-MX" altLang="en-US" sz="1200" dirty="0"/>
          </a:p>
          <a:p>
            <a:pPr>
              <a:spcBef>
                <a:spcPct val="0"/>
              </a:spcBef>
              <a:buFontTx/>
              <a:buNone/>
            </a:pPr>
            <a:endParaRPr lang="es-MX" altLang="en-US" sz="1200" dirty="0" smtClean="0"/>
          </a:p>
          <a:p>
            <a:pPr>
              <a:spcBef>
                <a:spcPct val="0"/>
              </a:spcBef>
              <a:buFontTx/>
              <a:buNone/>
            </a:pPr>
            <a:endParaRPr lang="es-MX" altLang="en-US" sz="1200" dirty="0"/>
          </a:p>
          <a:p>
            <a:pPr>
              <a:spcBef>
                <a:spcPct val="0"/>
              </a:spcBef>
              <a:buFontTx/>
              <a:buNone/>
            </a:pPr>
            <a:r>
              <a:rPr lang="es-MX" altLang="en-US" sz="1200" dirty="0" smtClean="0"/>
              <a:t> </a:t>
            </a:r>
          </a:p>
          <a:p>
            <a:pPr>
              <a:spcBef>
                <a:spcPct val="0"/>
              </a:spcBef>
              <a:buFontTx/>
              <a:buNone/>
            </a:pPr>
            <a:endParaRPr lang="es-MX" altLang="en-US" sz="1200" dirty="0"/>
          </a:p>
        </p:txBody>
      </p:sp>
      <p:pic>
        <p:nvPicPr>
          <p:cNvPr id="4" name="Picture 3"/>
          <p:cNvPicPr>
            <a:picLocks noChangeAspect="1"/>
          </p:cNvPicPr>
          <p:nvPr/>
        </p:nvPicPr>
        <p:blipFill>
          <a:blip r:embed="rId3"/>
          <a:stretch>
            <a:fillRect/>
          </a:stretch>
        </p:blipFill>
        <p:spPr>
          <a:xfrm>
            <a:off x="6629400" y="274638"/>
            <a:ext cx="2057400" cy="1234440"/>
          </a:xfrm>
          <a:prstGeom prst="rect">
            <a:avLst/>
          </a:prstGeom>
        </p:spPr>
      </p:pic>
    </p:spTree>
    <p:extLst>
      <p:ext uri="{BB962C8B-B14F-4D97-AF65-F5344CB8AC3E}">
        <p14:creationId xmlns:p14="http://schemas.microsoft.com/office/powerpoint/2010/main" val="27507570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MX" altLang="es-MX" sz="1000" smtClean="0"/>
              <a:t>Apuntes José Calzada</a:t>
            </a:r>
          </a:p>
        </p:txBody>
      </p:sp>
      <p:sp>
        <p:nvSpPr>
          <p:cNvPr id="8195" name="Title 1"/>
          <p:cNvSpPr>
            <a:spLocks noGrp="1"/>
          </p:cNvSpPr>
          <p:nvPr>
            <p:ph type="title"/>
          </p:nvPr>
        </p:nvSpPr>
        <p:spPr/>
        <p:txBody>
          <a:bodyPr/>
          <a:lstStyle/>
          <a:p>
            <a:r>
              <a:rPr lang="es-MX" altLang="en-US" dirty="0" err="1" smtClean="0"/>
              <a:t>Ejemplo_continuación</a:t>
            </a:r>
            <a:endParaRPr lang="es-MX" altLang="en-US" dirty="0" smtClean="0"/>
          </a:p>
        </p:txBody>
      </p:sp>
      <p:pic>
        <p:nvPicPr>
          <p:cNvPr id="4" name="Picture 3"/>
          <p:cNvPicPr>
            <a:picLocks noChangeAspect="1"/>
          </p:cNvPicPr>
          <p:nvPr/>
        </p:nvPicPr>
        <p:blipFill>
          <a:blip r:embed="rId3"/>
          <a:stretch>
            <a:fillRect/>
          </a:stretch>
        </p:blipFill>
        <p:spPr>
          <a:xfrm>
            <a:off x="5943600" y="274638"/>
            <a:ext cx="2743200" cy="1645920"/>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838200" y="2057400"/>
                <a:ext cx="2891369" cy="17307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𝑧</m:t>
                      </m:r>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𝑥</m:t>
                              </m:r>
                            </m:e>
                          </m:acc>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rPr>
                                <m:t>0</m:t>
                              </m:r>
                            </m:sub>
                          </m:sSub>
                        </m:num>
                        <m:den>
                          <m:f>
                            <m:fPr>
                              <m:type m:val="lin"/>
                              <m:ctrlPr>
                                <a:rPr lang="en-US" sz="1400" b="0" i="1" smtClean="0">
                                  <a:latin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𝜎</m:t>
                              </m:r>
                            </m:num>
                            <m:den>
                              <m:rad>
                                <m:radPr>
                                  <m:degHide m:val="on"/>
                                  <m:ctrlPr>
                                    <a:rPr lang="en-US" sz="1400" b="0" i="1" smtClean="0">
                                      <a:latin typeface="Cambria Math" panose="02040503050406030204" pitchFamily="18" charset="0"/>
                                    </a:rPr>
                                  </m:ctrlPr>
                                </m:radPr>
                                <m:deg/>
                                <m:e>
                                  <m:r>
                                    <a:rPr lang="en-US" sz="1400" b="0" i="1" smtClean="0">
                                      <a:latin typeface="Cambria Math" panose="02040503050406030204" pitchFamily="18" charset="0"/>
                                    </a:rPr>
                                    <m:t>𝑛</m:t>
                                  </m:r>
                                </m:e>
                              </m:rad>
                            </m:den>
                          </m:f>
                        </m:den>
                      </m:f>
                    </m:oMath>
                  </m:oMathPara>
                </a14:m>
                <a:endParaRPr lang="es-MX" sz="1400" dirty="0" smtClean="0"/>
              </a:p>
              <a:p>
                <a:endParaRPr lang="es-MX" sz="1400" dirty="0" smtClean="0"/>
              </a:p>
              <a:p>
                <a14:m>
                  <m:oMath xmlns:m="http://schemas.openxmlformats.org/officeDocument/2006/math">
                    <m:r>
                      <a:rPr lang="en-US" sz="1400" i="1">
                        <a:latin typeface="Cambria Math" panose="02040503050406030204" pitchFamily="18" charset="0"/>
                      </a:rPr>
                      <m:t>𝑧</m:t>
                    </m:r>
                    <m:r>
                      <a:rPr lang="en-US" sz="1400" i="1">
                        <a:latin typeface="Cambria Math" panose="02040503050406030204" pitchFamily="18" charset="0"/>
                      </a:rPr>
                      <m:t> </m:t>
                    </m:r>
                  </m:oMath>
                </a14:m>
                <a:r>
                  <a:rPr lang="es-MX" sz="1400" dirty="0" smtClean="0"/>
                  <a:t>= Estadístico de prueba</a:t>
                </a:r>
              </a:p>
              <a:p>
                <a14:m>
                  <m:oMath xmlns:m="http://schemas.openxmlformats.org/officeDocument/2006/math">
                    <m:acc>
                      <m:accPr>
                        <m:chr m:val="̅"/>
                        <m:ctrlPr>
                          <a:rPr lang="en-US" sz="1400" i="1">
                            <a:latin typeface="Cambria Math" panose="02040503050406030204" pitchFamily="18" charset="0"/>
                          </a:rPr>
                        </m:ctrlPr>
                      </m:accPr>
                      <m:e>
                        <m:r>
                          <a:rPr lang="en-US" sz="1400" i="1">
                            <a:latin typeface="Cambria Math" panose="02040503050406030204" pitchFamily="18" charset="0"/>
                          </a:rPr>
                          <m:t>𝑥</m:t>
                        </m:r>
                      </m:e>
                    </m:acc>
                  </m:oMath>
                </a14:m>
                <a:r>
                  <a:rPr lang="es-MX" sz="1400" dirty="0" smtClean="0"/>
                  <a:t> = Media de la muestra</a:t>
                </a:r>
              </a:p>
              <a:p>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𝜇</m:t>
                        </m:r>
                      </m:e>
                      <m:sub>
                        <m:r>
                          <a:rPr lang="en-US" sz="1400" i="1">
                            <a:latin typeface="Cambria Math" panose="02040503050406030204" pitchFamily="18" charset="0"/>
                          </a:rPr>
                          <m:t>0</m:t>
                        </m:r>
                      </m:sub>
                    </m:sSub>
                  </m:oMath>
                </a14:m>
                <a:r>
                  <a:rPr lang="es-MX" sz="1400" dirty="0" smtClean="0"/>
                  <a:t> = Media poblacional hipotética</a:t>
                </a:r>
              </a:p>
              <a:p>
                <a14:m>
                  <m:oMath xmlns:m="http://schemas.openxmlformats.org/officeDocument/2006/math">
                    <m:r>
                      <a:rPr lang="en-US" sz="1400" i="1">
                        <a:latin typeface="Cambria Math" panose="02040503050406030204" pitchFamily="18" charset="0"/>
                        <a:ea typeface="Cambria Math" panose="02040503050406030204" pitchFamily="18" charset="0"/>
                      </a:rPr>
                      <m:t>𝜎</m:t>
                    </m:r>
                  </m:oMath>
                </a14:m>
                <a:r>
                  <a:rPr lang="es-MX" sz="1400" dirty="0" smtClean="0"/>
                  <a:t> = Desviación estándar poblacional</a:t>
                </a:r>
              </a:p>
              <a:p>
                <a14:m>
                  <m:oMath xmlns:m="http://schemas.openxmlformats.org/officeDocument/2006/math">
                    <m:r>
                      <a:rPr lang="en-US" sz="1400" i="1">
                        <a:latin typeface="Cambria Math" panose="02040503050406030204" pitchFamily="18" charset="0"/>
                        <a:ea typeface="Cambria Math" panose="02040503050406030204" pitchFamily="18" charset="0"/>
                      </a:rPr>
                      <m:t>𝑛</m:t>
                    </m:r>
                  </m:oMath>
                </a14:m>
                <a:r>
                  <a:rPr lang="es-MX" sz="1400" dirty="0" smtClean="0"/>
                  <a:t> = Tamaño de la muestra</a:t>
                </a:r>
                <a:endParaRPr lang="es-MX" sz="1400" dirty="0"/>
              </a:p>
            </p:txBody>
          </p:sp>
        </mc:Choice>
        <mc:Fallback xmlns="">
          <p:sp>
            <p:nvSpPr>
              <p:cNvPr id="6" name="TextBox 5"/>
              <p:cNvSpPr txBox="1">
                <a:spLocks noRot="1" noChangeAspect="1" noMove="1" noResize="1" noEditPoints="1" noAdjustHandles="1" noChangeArrowheads="1" noChangeShapeType="1" noTextEdit="1"/>
              </p:cNvSpPr>
              <p:nvPr/>
            </p:nvSpPr>
            <p:spPr>
              <a:xfrm>
                <a:off x="838200" y="2057400"/>
                <a:ext cx="2891369" cy="1730795"/>
              </a:xfrm>
              <a:prstGeom prst="rect">
                <a:avLst/>
              </a:prstGeom>
              <a:blipFill rotWithShape="0">
                <a:blip r:embed="rId4"/>
                <a:stretch>
                  <a:fillRect l="-2321" t="-5654" r="-2954" b="-5654"/>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762000" y="4830028"/>
                <a:ext cx="2057400" cy="1209818"/>
              </a:xfrm>
              <a:prstGeom prst="rect">
                <a:avLst/>
              </a:prstGeom>
              <a:noFill/>
            </p:spPr>
            <p:txBody>
              <a:bodyPr wrap="square" lIns="0" tIns="0" rIns="0" bIns="0" rtlCol="0">
                <a:spAutoFit/>
              </a:bodyPr>
              <a:lstStyle/>
              <a:p>
                <a14:m>
                  <m:oMath xmlns:m="http://schemas.openxmlformats.org/officeDocument/2006/math">
                    <m:r>
                      <a:rPr lang="en-US" sz="1600" b="0" i="1" smtClean="0">
                        <a:latin typeface="Cambria Math" panose="02040503050406030204" pitchFamily="18" charset="0"/>
                      </a:rPr>
                      <m:t>𝑧</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15.8−16.0</m:t>
                        </m:r>
                      </m:num>
                      <m:den>
                        <m:f>
                          <m:fPr>
                            <m:type m:val="skw"/>
                            <m:ctrlPr>
                              <a:rPr lang="en-US" sz="1600" b="0" i="1" smtClean="0">
                                <a:latin typeface="Cambria Math" panose="02040503050406030204" pitchFamily="18" charset="0"/>
                              </a:rPr>
                            </m:ctrlPr>
                          </m:fPr>
                          <m:num>
                            <m:r>
                              <a:rPr lang="en-US" sz="1600" b="0" i="1" smtClean="0">
                                <a:latin typeface="Cambria Math" panose="02040503050406030204" pitchFamily="18" charset="0"/>
                              </a:rPr>
                              <m:t>.2</m:t>
                            </m:r>
                          </m:num>
                          <m:den>
                            <m:rad>
                              <m:radPr>
                                <m:degHide m:val="on"/>
                                <m:ctrlPr>
                                  <a:rPr lang="en-US" sz="1600" b="0" i="1" smtClean="0">
                                    <a:latin typeface="Cambria Math" panose="02040503050406030204" pitchFamily="18" charset="0"/>
                                  </a:rPr>
                                </m:ctrlPr>
                              </m:radPr>
                              <m:deg/>
                              <m:e>
                                <m:r>
                                  <a:rPr lang="en-US" sz="1600" b="0" i="1" smtClean="0">
                                    <a:latin typeface="Cambria Math" panose="02040503050406030204" pitchFamily="18" charset="0"/>
                                  </a:rPr>
                                  <m:t>30</m:t>
                                </m:r>
                              </m:e>
                            </m:rad>
                          </m:den>
                        </m:f>
                      </m:den>
                    </m:f>
                  </m:oMath>
                </a14:m>
                <a:r>
                  <a:rPr lang="es-MX" sz="1000" dirty="0" smtClean="0"/>
                  <a:t> = -5.48 </a:t>
                </a:r>
              </a:p>
              <a:p>
                <a:endParaRPr lang="es-MX" sz="1000" dirty="0"/>
              </a:p>
              <a:p>
                <a:r>
                  <a:rPr lang="es-MX" sz="1000" dirty="0" smtClean="0"/>
                  <a:t>Probabilidad acumulada para una distribución normal para Z = -5.48 es de 0.0000 (las tablas solo llegan hasta -3.0)</a:t>
                </a:r>
                <a:endParaRPr lang="es-MX" sz="1000" dirty="0"/>
              </a:p>
            </p:txBody>
          </p:sp>
        </mc:Choice>
        <mc:Fallback xmlns="">
          <p:sp>
            <p:nvSpPr>
              <p:cNvPr id="3" name="TextBox 2"/>
              <p:cNvSpPr txBox="1">
                <a:spLocks noRot="1" noChangeAspect="1" noMove="1" noResize="1" noEditPoints="1" noAdjustHandles="1" noChangeArrowheads="1" noChangeShapeType="1" noTextEdit="1"/>
              </p:cNvSpPr>
              <p:nvPr/>
            </p:nvSpPr>
            <p:spPr>
              <a:xfrm>
                <a:off x="762000" y="4830028"/>
                <a:ext cx="2057400" cy="1209818"/>
              </a:xfrm>
              <a:prstGeom prst="rect">
                <a:avLst/>
              </a:prstGeom>
              <a:blipFill rotWithShape="0">
                <a:blip r:embed="rId5"/>
                <a:stretch>
                  <a:fillRect l="-3846" t="-13568" r="-1479" b="-5025"/>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140736" y="4758533"/>
                <a:ext cx="4546064" cy="1569660"/>
              </a:xfrm>
              <a:prstGeom prst="rect">
                <a:avLst/>
              </a:prstGeom>
              <a:noFill/>
            </p:spPr>
            <p:txBody>
              <a:bodyPr wrap="square" rtlCol="0">
                <a:spAutoFit/>
              </a:bodyPr>
              <a:lstStyle/>
              <a:p>
                <a:pPr algn="just"/>
                <a:r>
                  <a:rPr lang="es-MX" sz="1200" dirty="0" smtClean="0"/>
                  <a:t>Asumendo un valor de significancia de </a:t>
                </a:r>
                <a14:m>
                  <m:oMath xmlns:m="http://schemas.openxmlformats.org/officeDocument/2006/math">
                    <m:r>
                      <a:rPr lang="es-MX" sz="1200" i="1" smtClean="0">
                        <a:latin typeface="Cambria Math" panose="02040503050406030204" pitchFamily="18" charset="0"/>
                        <a:ea typeface="Cambria Math" panose="02040503050406030204" pitchFamily="18" charset="0"/>
                      </a:rPr>
                      <m:t>𝛼</m:t>
                    </m:r>
                    <m:r>
                      <a:rPr lang="en-US" sz="1200" b="0" i="1" smtClean="0">
                        <a:latin typeface="Cambria Math" panose="02040503050406030204" pitchFamily="18" charset="0"/>
                        <a:ea typeface="Cambria Math" panose="02040503050406030204" pitchFamily="18" charset="0"/>
                      </a:rPr>
                      <m:t>=</m:t>
                    </m:r>
                  </m:oMath>
                </a14:m>
                <a:r>
                  <a:rPr lang="es-MX" sz="1200" dirty="0" smtClean="0"/>
                  <a:t>0.01</a:t>
                </a:r>
              </a:p>
              <a:p>
                <a:pPr algn="just"/>
                <a:endParaRPr lang="es-MX" sz="1200" dirty="0" smtClean="0"/>
              </a:p>
              <a:p>
                <a:pPr algn="just"/>
                <a:r>
                  <a:rPr lang="es-MX" sz="1200" dirty="0" smtClean="0"/>
                  <a:t>P-</a:t>
                </a:r>
                <a:r>
                  <a:rPr lang="es-MX" sz="1200" dirty="0" err="1" smtClean="0"/>
                  <a:t>value</a:t>
                </a:r>
                <a:r>
                  <a:rPr lang="es-MX" sz="1200" dirty="0" smtClean="0"/>
                  <a:t> es 0.000 el cual les menor que 0.01, por lo tanto rechazamos la hipótesis nula.</a:t>
                </a:r>
              </a:p>
              <a:p>
                <a:pPr algn="just"/>
                <a:endParaRPr lang="es-MX" sz="1200" dirty="0"/>
              </a:p>
              <a:p>
                <a:pPr algn="just"/>
                <a:r>
                  <a:rPr lang="es-MX" sz="1200" dirty="0" smtClean="0"/>
                  <a:t>Es decir:</a:t>
                </a:r>
              </a:p>
              <a:p>
                <a:pPr algn="just"/>
                <a:r>
                  <a:rPr lang="es-MX" sz="1200" dirty="0" smtClean="0"/>
                  <a:t>Existe evidencia de que la media de las muestras es menor que 16oz. Por lo tanto hay que ajustar la máquina</a:t>
                </a:r>
                <a:endParaRPr lang="es-MX" sz="1200" dirty="0"/>
              </a:p>
            </p:txBody>
          </p:sp>
        </mc:Choice>
        <mc:Fallback xmlns="">
          <p:sp>
            <p:nvSpPr>
              <p:cNvPr id="8" name="TextBox 7"/>
              <p:cNvSpPr txBox="1">
                <a:spLocks noRot="1" noChangeAspect="1" noMove="1" noResize="1" noEditPoints="1" noAdjustHandles="1" noChangeArrowheads="1" noChangeShapeType="1" noTextEdit="1"/>
              </p:cNvSpPr>
              <p:nvPr/>
            </p:nvSpPr>
            <p:spPr>
              <a:xfrm>
                <a:off x="4140736" y="4758533"/>
                <a:ext cx="4546064" cy="1569660"/>
              </a:xfrm>
              <a:prstGeom prst="rect">
                <a:avLst/>
              </a:prstGeom>
              <a:blipFill rotWithShape="0">
                <a:blip r:embed="rId6"/>
                <a:stretch>
                  <a:fillRect t="-778" r="-134" b="-1946"/>
                </a:stretch>
              </a:blipFill>
            </p:spPr>
            <p:txBody>
              <a:bodyPr/>
              <a:lstStyle/>
              <a:p>
                <a:r>
                  <a:rPr lang="es-MX">
                    <a:noFill/>
                  </a:rPr>
                  <a:t> </a:t>
                </a:r>
              </a:p>
            </p:txBody>
          </p:sp>
        </mc:Fallback>
      </mc:AlternateContent>
      <p:sp>
        <p:nvSpPr>
          <p:cNvPr id="12" name="Rectangle 11"/>
          <p:cNvSpPr/>
          <p:nvPr/>
        </p:nvSpPr>
        <p:spPr>
          <a:xfrm>
            <a:off x="4140736" y="2283205"/>
            <a:ext cx="4572000" cy="1123384"/>
          </a:xfrm>
          <a:prstGeom prst="rect">
            <a:avLst/>
          </a:prstGeom>
        </p:spPr>
        <p:txBody>
          <a:bodyPr>
            <a:spAutoFit/>
          </a:bodyPr>
          <a:lstStyle/>
          <a:p>
            <a:r>
              <a:rPr lang="es-MX" sz="1200" b="1" dirty="0" err="1">
                <a:solidFill>
                  <a:srgbClr val="056EB2"/>
                </a:solidFill>
                <a:latin typeface="Segoe UI" panose="020B0502040204020203" pitchFamily="34" charset="0"/>
              </a:rPr>
              <a:t>Descriptive</a:t>
            </a:r>
            <a:r>
              <a:rPr lang="es-MX" sz="1200" b="1" dirty="0">
                <a:solidFill>
                  <a:srgbClr val="056EB2"/>
                </a:solidFill>
                <a:latin typeface="Segoe UI" panose="020B0502040204020203" pitchFamily="34" charset="0"/>
              </a:rPr>
              <a:t> </a:t>
            </a:r>
            <a:r>
              <a:rPr lang="es-MX" sz="1200" b="1" dirty="0" err="1">
                <a:solidFill>
                  <a:srgbClr val="056EB2"/>
                </a:solidFill>
                <a:latin typeface="Segoe UI" panose="020B0502040204020203" pitchFamily="34" charset="0"/>
              </a:rPr>
              <a:t>Statistics</a:t>
            </a:r>
            <a:endParaRPr lang="es-MX" sz="1200" b="1" dirty="0">
              <a:solidFill>
                <a:srgbClr val="056EB2"/>
              </a:solidFill>
              <a:latin typeface="Segoe UI" panose="020B0502040204020203" pitchFamily="34" charset="0"/>
            </a:endParaRPr>
          </a:p>
          <a:p>
            <a:r>
              <a:rPr lang="en-US" sz="900" b="1" dirty="0">
                <a:solidFill>
                  <a:srgbClr val="000000"/>
                </a:solidFill>
                <a:latin typeface="Segoe UI" panose="020B0502040204020203" pitchFamily="34" charset="0"/>
              </a:rPr>
              <a:t>N	Mean	SE Mean	99% Upper Bound</a:t>
            </a:r>
            <a:br>
              <a:rPr lang="en-US" sz="900" b="1" dirty="0">
                <a:solidFill>
                  <a:srgbClr val="000000"/>
                </a:solidFill>
                <a:latin typeface="Segoe UI" panose="020B0502040204020203" pitchFamily="34" charset="0"/>
              </a:rPr>
            </a:br>
            <a:r>
              <a:rPr lang="en-US" sz="900" b="1" dirty="0">
                <a:solidFill>
                  <a:srgbClr val="000000"/>
                </a:solidFill>
                <a:latin typeface="Segoe UI" panose="020B0502040204020203" pitchFamily="34" charset="0"/>
              </a:rPr>
              <a:t>for μ	</a:t>
            </a:r>
            <a:endParaRPr lang="en-US" sz="900" dirty="0">
              <a:solidFill>
                <a:srgbClr val="000000"/>
              </a:solidFill>
              <a:latin typeface="system-ui"/>
            </a:endParaRPr>
          </a:p>
          <a:p>
            <a:r>
              <a:rPr lang="es-MX" sz="900" dirty="0">
                <a:solidFill>
                  <a:srgbClr val="000000"/>
                </a:solidFill>
                <a:latin typeface="system-ui"/>
              </a:rPr>
              <a:t>30	15.8000	0.0365	15.8849	</a:t>
            </a:r>
          </a:p>
          <a:p>
            <a:r>
              <a:rPr lang="en-US" sz="800" i="1" dirty="0">
                <a:solidFill>
                  <a:srgbClr val="000000"/>
                </a:solidFill>
                <a:latin typeface="system-ui"/>
              </a:rPr>
              <a:t>μ: population mean of Sample</a:t>
            </a:r>
            <a:br>
              <a:rPr lang="en-US" sz="800" i="1" dirty="0">
                <a:solidFill>
                  <a:srgbClr val="000000"/>
                </a:solidFill>
                <a:latin typeface="system-ui"/>
              </a:rPr>
            </a:br>
            <a:r>
              <a:rPr lang="en-US" sz="800" i="1" dirty="0">
                <a:solidFill>
                  <a:srgbClr val="000000"/>
                </a:solidFill>
                <a:latin typeface="system-ui"/>
              </a:rPr>
              <a:t>Known standard deviation = 0.2</a:t>
            </a:r>
          </a:p>
          <a:p>
            <a:pPr marR="10800"/>
            <a:endParaRPr lang="es-MX" sz="1200" dirty="0">
              <a:solidFill>
                <a:srgbClr val="000000"/>
              </a:solidFill>
              <a:latin typeface="system-ui"/>
            </a:endParaRPr>
          </a:p>
        </p:txBody>
      </p:sp>
      <p:sp>
        <p:nvSpPr>
          <p:cNvPr id="13" name="Rectangle 12"/>
          <p:cNvSpPr/>
          <p:nvPr/>
        </p:nvSpPr>
        <p:spPr>
          <a:xfrm>
            <a:off x="4092640" y="3303447"/>
            <a:ext cx="4572000" cy="1107996"/>
          </a:xfrm>
          <a:prstGeom prst="rect">
            <a:avLst/>
          </a:prstGeom>
        </p:spPr>
        <p:txBody>
          <a:bodyPr>
            <a:spAutoFit/>
          </a:bodyPr>
          <a:lstStyle/>
          <a:p>
            <a:r>
              <a:rPr lang="es-MX" sz="1200" b="1" dirty="0">
                <a:solidFill>
                  <a:srgbClr val="056EB2"/>
                </a:solidFill>
                <a:latin typeface="Segoe UI" panose="020B0502040204020203" pitchFamily="34" charset="0"/>
              </a:rPr>
              <a:t>Test</a:t>
            </a:r>
          </a:p>
          <a:p>
            <a:r>
              <a:rPr lang="en-US" sz="900" dirty="0">
                <a:solidFill>
                  <a:srgbClr val="000000"/>
                </a:solidFill>
                <a:latin typeface="system-ui"/>
              </a:rPr>
              <a:t>Null hypothesis	</a:t>
            </a:r>
            <a:r>
              <a:rPr lang="en-US" sz="900" dirty="0" smtClean="0">
                <a:solidFill>
                  <a:srgbClr val="000000"/>
                </a:solidFill>
                <a:latin typeface="system-ui"/>
              </a:rPr>
              <a:t>                             H</a:t>
            </a:r>
            <a:r>
              <a:rPr lang="en-US" sz="900" dirty="0">
                <a:solidFill>
                  <a:srgbClr val="000000"/>
                </a:solidFill>
                <a:latin typeface="system-ui"/>
              </a:rPr>
              <a:t>₀: μ = 16	</a:t>
            </a:r>
          </a:p>
          <a:p>
            <a:r>
              <a:rPr lang="en-US" sz="900" dirty="0">
                <a:solidFill>
                  <a:srgbClr val="000000"/>
                </a:solidFill>
                <a:latin typeface="system-ui"/>
              </a:rPr>
              <a:t>Alternative hypothesis	H₁: μ &lt; 16	</a:t>
            </a:r>
          </a:p>
          <a:p>
            <a:endParaRPr lang="es-MX" sz="900" b="1" dirty="0" smtClean="0">
              <a:solidFill>
                <a:srgbClr val="000000"/>
              </a:solidFill>
              <a:latin typeface="Segoe UI" panose="020B0502040204020203" pitchFamily="34" charset="0"/>
            </a:endParaRPr>
          </a:p>
          <a:p>
            <a:r>
              <a:rPr lang="es-MX" sz="900" b="1" dirty="0" smtClean="0">
                <a:solidFill>
                  <a:srgbClr val="000000"/>
                </a:solidFill>
                <a:latin typeface="Segoe UI" panose="020B0502040204020203" pitchFamily="34" charset="0"/>
              </a:rPr>
              <a:t>Z-</a:t>
            </a:r>
            <a:r>
              <a:rPr lang="es-MX" sz="900" b="1" dirty="0" err="1" smtClean="0">
                <a:solidFill>
                  <a:srgbClr val="000000"/>
                </a:solidFill>
                <a:latin typeface="Segoe UI" panose="020B0502040204020203" pitchFamily="34" charset="0"/>
              </a:rPr>
              <a:t>Value</a:t>
            </a:r>
            <a:r>
              <a:rPr lang="es-MX" sz="900" b="1" dirty="0">
                <a:solidFill>
                  <a:srgbClr val="000000"/>
                </a:solidFill>
                <a:latin typeface="Segoe UI" panose="020B0502040204020203" pitchFamily="34" charset="0"/>
              </a:rPr>
              <a:t>	P-</a:t>
            </a:r>
            <a:r>
              <a:rPr lang="es-MX" sz="900" b="1" dirty="0" err="1">
                <a:solidFill>
                  <a:srgbClr val="000000"/>
                </a:solidFill>
                <a:latin typeface="Segoe UI" panose="020B0502040204020203" pitchFamily="34" charset="0"/>
              </a:rPr>
              <a:t>Value</a:t>
            </a:r>
            <a:r>
              <a:rPr lang="es-MX" sz="900" b="1" dirty="0">
                <a:solidFill>
                  <a:srgbClr val="000000"/>
                </a:solidFill>
                <a:latin typeface="Segoe UI" panose="020B0502040204020203" pitchFamily="34" charset="0"/>
              </a:rPr>
              <a:t>	</a:t>
            </a:r>
            <a:endParaRPr lang="es-MX" sz="900" dirty="0">
              <a:solidFill>
                <a:srgbClr val="000000"/>
              </a:solidFill>
              <a:latin typeface="system-ui"/>
            </a:endParaRPr>
          </a:p>
          <a:p>
            <a:r>
              <a:rPr lang="es-MX" sz="900" dirty="0">
                <a:solidFill>
                  <a:srgbClr val="000000"/>
                </a:solidFill>
                <a:latin typeface="system-ui"/>
              </a:rPr>
              <a:t>-5.48	0.000	</a:t>
            </a:r>
          </a:p>
          <a:p>
            <a:endParaRPr lang="es-MX" sz="900" dirty="0">
              <a:solidFill>
                <a:srgbClr val="000000"/>
              </a:solidFill>
              <a:latin typeface="system-ui"/>
            </a:endParaRPr>
          </a:p>
        </p:txBody>
      </p:sp>
    </p:spTree>
    <p:extLst>
      <p:ext uri="{BB962C8B-B14F-4D97-AF65-F5344CB8AC3E}">
        <p14:creationId xmlns:p14="http://schemas.microsoft.com/office/powerpoint/2010/main" val="230214813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5139</TotalTime>
  <Words>1137</Words>
  <Application>Microsoft Office PowerPoint</Application>
  <PresentationFormat>On-screen Show (4:3)</PresentationFormat>
  <Paragraphs>270</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Cambria Math</vt:lpstr>
      <vt:lpstr>Segoe UI</vt:lpstr>
      <vt:lpstr>system-ui</vt:lpstr>
      <vt:lpstr>Default Design</vt:lpstr>
      <vt:lpstr>Clase:     Estadística Tema:     Pruebas de hipótesis</vt:lpstr>
      <vt:lpstr>PowerPoint Presentation</vt:lpstr>
      <vt:lpstr>Prueba de hipótesis</vt:lpstr>
      <vt:lpstr>Formas de hipótesis estadísticas</vt:lpstr>
      <vt:lpstr>Errores tipo I y II</vt:lpstr>
      <vt:lpstr>P - Value</vt:lpstr>
      <vt:lpstr>Estadístico de prueba en las pruebas de hipótesis para la media poblacional : σ conocida </vt:lpstr>
      <vt:lpstr>Ejemplo</vt:lpstr>
      <vt:lpstr>Ejemplo_continuación</vt:lpstr>
      <vt:lpstr>Ejemplo_continuación</vt:lpstr>
      <vt:lpstr>Estadístico de prueba en las pruebas de hipótesis para la media poblacional : σ desconocida </vt:lpstr>
      <vt:lpstr>Ejemplo</vt:lpstr>
      <vt:lpstr>Ejemplo</vt:lpstr>
      <vt:lpstr>Pruebas de hipótesis para una proporción poblacional</vt:lpstr>
      <vt:lpstr>Pruebas de hipótesis para una proporción poblacional</vt:lpstr>
      <vt:lpstr>Ejemplo</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Apuntes de Sistemas de Gestión de la Calidad</dc:title>
  <dc:creator>jncal</dc:creator>
  <cp:lastModifiedBy>Microsoft account</cp:lastModifiedBy>
  <cp:revision>460</cp:revision>
  <dcterms:created xsi:type="dcterms:W3CDTF">2006-08-24T23:30:16Z</dcterms:created>
  <dcterms:modified xsi:type="dcterms:W3CDTF">2022-10-27T03:22:31Z</dcterms:modified>
</cp:coreProperties>
</file>