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571" r:id="rId3"/>
    <p:sldId id="624" r:id="rId4"/>
    <p:sldId id="632" r:id="rId5"/>
    <p:sldId id="630" r:id="rId6"/>
    <p:sldId id="627" r:id="rId7"/>
    <p:sldId id="625" r:id="rId8"/>
    <p:sldId id="629" r:id="rId9"/>
    <p:sldId id="631" r:id="rId10"/>
    <p:sldId id="628" r:id="rId11"/>
    <p:sldId id="633" r:id="rId12"/>
    <p:sldId id="634" r:id="rId13"/>
  </p:sldIdLst>
  <p:sldSz cx="9144000" cy="6858000" type="screen4x3"/>
  <p:notesSz cx="6858000" cy="9144000"/>
  <p:defaultTextStyle>
    <a:defPPr>
      <a:defRPr lang="es-MX"/>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8000"/>
    <a:srgbClr val="333300"/>
    <a:srgbClr val="467E53"/>
    <a:srgbClr val="C9BEE0"/>
    <a:srgbClr val="C8ACF2"/>
    <a:srgbClr val="A8F4F6"/>
    <a:srgbClr val="E8E4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84" autoAdjust="0"/>
    <p:restoredTop sz="81239" autoAdjust="0"/>
  </p:normalViewPr>
  <p:slideViewPr>
    <p:cSldViewPr>
      <p:cViewPr varScale="1">
        <p:scale>
          <a:sx n="92" d="100"/>
          <a:sy n="92" d="100"/>
        </p:scale>
        <p:origin x="2472"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0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s-MX"/>
          </a:p>
        </p:txBody>
      </p:sp>
      <p:sp>
        <p:nvSpPr>
          <p:cNvPr id="307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s-MX"/>
          </a:p>
        </p:txBody>
      </p:sp>
      <p:sp>
        <p:nvSpPr>
          <p:cNvPr id="307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s-MX"/>
          </a:p>
        </p:txBody>
      </p:sp>
      <p:sp>
        <p:nvSpPr>
          <p:cNvPr id="307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4F4BF88-EF16-4F12-9EA4-D6FA23EE86AA}" type="slidenum">
              <a:rPr lang="es-MX"/>
              <a:pPr>
                <a:defRPr/>
              </a:pPr>
              <a:t>‹Nº›</a:t>
            </a:fld>
            <a:endParaRPr lang="es-MX"/>
          </a:p>
        </p:txBody>
      </p:sp>
    </p:spTree>
    <p:extLst>
      <p:ext uri="{BB962C8B-B14F-4D97-AF65-F5344CB8AC3E}">
        <p14:creationId xmlns:p14="http://schemas.microsoft.com/office/powerpoint/2010/main" val="5942150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s-MX"/>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s-MX"/>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MX" noProof="0"/>
              <a:t>Click to edit Master text styles</a:t>
            </a:r>
          </a:p>
          <a:p>
            <a:pPr lvl="1"/>
            <a:r>
              <a:rPr lang="es-MX" noProof="0"/>
              <a:t>Second level</a:t>
            </a:r>
          </a:p>
          <a:p>
            <a:pPr lvl="2"/>
            <a:r>
              <a:rPr lang="es-MX" noProof="0"/>
              <a:t>Third level</a:t>
            </a:r>
          </a:p>
          <a:p>
            <a:pPr lvl="3"/>
            <a:r>
              <a:rPr lang="es-MX" noProof="0"/>
              <a:t>Fourth level</a:t>
            </a:r>
          </a:p>
          <a:p>
            <a:pPr lvl="4"/>
            <a:r>
              <a:rPr lang="es-MX" noProof="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s-MX"/>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2BD826B-ECD6-41E3-9232-B81DE28E264A}" type="slidenum">
              <a:rPr lang="es-MX"/>
              <a:pPr>
                <a:defRPr/>
              </a:pPr>
              <a:t>‹Nº›</a:t>
            </a:fld>
            <a:endParaRPr lang="es-MX"/>
          </a:p>
        </p:txBody>
      </p:sp>
    </p:spTree>
    <p:extLst>
      <p:ext uri="{BB962C8B-B14F-4D97-AF65-F5344CB8AC3E}">
        <p14:creationId xmlns:p14="http://schemas.microsoft.com/office/powerpoint/2010/main" val="29120076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957668B-32F1-4DF6-B6DA-14A2E773CB1C}" type="slidenum">
              <a:rPr lang="es-MX" altLang="es-MX" smtClean="0"/>
              <a:pPr>
                <a:spcBef>
                  <a:spcPct val="0"/>
                </a:spcBef>
              </a:pPr>
              <a:t>1</a:t>
            </a:fld>
            <a:endParaRPr lang="es-MX" altLang="es-MX"/>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MX">
              <a:latin typeface="Arial" panose="020B0604020202020204" pitchFamily="34" charset="0"/>
            </a:endParaRPr>
          </a:p>
        </p:txBody>
      </p:sp>
    </p:spTree>
    <p:extLst>
      <p:ext uri="{BB962C8B-B14F-4D97-AF65-F5344CB8AC3E}">
        <p14:creationId xmlns:p14="http://schemas.microsoft.com/office/powerpoint/2010/main" val="15964604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a:latin typeface="Arial" panose="020B0604020202020204" pitchFamily="34" charset="0"/>
            </a:endParaRPr>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panose="020B0604020202020204" pitchFamily="34" charset="0"/>
              </a:defRPr>
            </a:lvl1pPr>
            <a:lvl2pPr marL="742950" indent="-285750">
              <a:defRPr sz="1200">
                <a:solidFill>
                  <a:schemeClr val="tx1"/>
                </a:solidFill>
                <a:latin typeface="Arial" panose="020B0604020202020204" pitchFamily="34" charset="0"/>
              </a:defRPr>
            </a:lvl2pPr>
            <a:lvl3pPr marL="1143000" indent="-228600">
              <a:defRPr sz="1200">
                <a:solidFill>
                  <a:schemeClr val="tx1"/>
                </a:solidFill>
                <a:latin typeface="Arial" panose="020B0604020202020204" pitchFamily="34" charset="0"/>
              </a:defRPr>
            </a:lvl3pPr>
            <a:lvl4pPr marL="1600200" indent="-228600">
              <a:defRPr sz="1200">
                <a:solidFill>
                  <a:schemeClr val="tx1"/>
                </a:solidFill>
                <a:latin typeface="Arial" panose="020B0604020202020204" pitchFamily="34" charset="0"/>
              </a:defRPr>
            </a:lvl4pPr>
            <a:lvl5pPr marL="2057400" indent="-228600">
              <a:defRPr sz="1200">
                <a:solidFill>
                  <a:schemeClr val="tx1"/>
                </a:solidFill>
                <a:latin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defRPr>
            </a:lvl9pPr>
          </a:lstStyle>
          <a:p>
            <a:fld id="{89BCDCE9-CFA1-4B18-AF99-5AB070FC50AE}" type="slidenum">
              <a:rPr lang="es-MX" altLang="es-MX" smtClean="0"/>
              <a:pPr/>
              <a:t>10</a:t>
            </a:fld>
            <a:endParaRPr lang="es-MX" altLang="es-MX"/>
          </a:p>
        </p:txBody>
      </p:sp>
      <p:sp>
        <p:nvSpPr>
          <p:cNvPr id="3379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panose="020B0604020202020204" pitchFamily="34" charset="0"/>
              </a:defRPr>
            </a:lvl1pPr>
            <a:lvl2pPr marL="742950" indent="-285750">
              <a:defRPr sz="1200">
                <a:solidFill>
                  <a:schemeClr val="tx1"/>
                </a:solidFill>
                <a:latin typeface="Arial" panose="020B0604020202020204" pitchFamily="34" charset="0"/>
              </a:defRPr>
            </a:lvl2pPr>
            <a:lvl3pPr marL="1143000" indent="-228600">
              <a:defRPr sz="1200">
                <a:solidFill>
                  <a:schemeClr val="tx1"/>
                </a:solidFill>
                <a:latin typeface="Arial" panose="020B0604020202020204" pitchFamily="34" charset="0"/>
              </a:defRPr>
            </a:lvl3pPr>
            <a:lvl4pPr marL="1600200" indent="-228600">
              <a:defRPr sz="1200">
                <a:solidFill>
                  <a:schemeClr val="tx1"/>
                </a:solidFill>
                <a:latin typeface="Arial" panose="020B0604020202020204" pitchFamily="34" charset="0"/>
              </a:defRPr>
            </a:lvl4pPr>
            <a:lvl5pPr marL="2057400" indent="-228600">
              <a:defRPr sz="1200">
                <a:solidFill>
                  <a:schemeClr val="tx1"/>
                </a:solidFill>
                <a:latin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defRPr>
            </a:lvl9pPr>
          </a:lstStyle>
          <a:p>
            <a:endParaRPr lang="es-MX" altLang="es-MX"/>
          </a:p>
        </p:txBody>
      </p:sp>
    </p:spTree>
    <p:extLst>
      <p:ext uri="{BB962C8B-B14F-4D97-AF65-F5344CB8AC3E}">
        <p14:creationId xmlns:p14="http://schemas.microsoft.com/office/powerpoint/2010/main" val="41783964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dirty="0">
              <a:latin typeface="Arial" panose="020B0604020202020204" pitchFamily="34" charset="0"/>
            </a:endParaRPr>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panose="020B0604020202020204" pitchFamily="34" charset="0"/>
              </a:defRPr>
            </a:lvl1pPr>
            <a:lvl2pPr marL="742950" indent="-285750">
              <a:defRPr sz="1200">
                <a:solidFill>
                  <a:schemeClr val="tx1"/>
                </a:solidFill>
                <a:latin typeface="Arial" panose="020B0604020202020204" pitchFamily="34" charset="0"/>
              </a:defRPr>
            </a:lvl2pPr>
            <a:lvl3pPr marL="1143000" indent="-228600">
              <a:defRPr sz="1200">
                <a:solidFill>
                  <a:schemeClr val="tx1"/>
                </a:solidFill>
                <a:latin typeface="Arial" panose="020B0604020202020204" pitchFamily="34" charset="0"/>
              </a:defRPr>
            </a:lvl3pPr>
            <a:lvl4pPr marL="1600200" indent="-228600">
              <a:defRPr sz="1200">
                <a:solidFill>
                  <a:schemeClr val="tx1"/>
                </a:solidFill>
                <a:latin typeface="Arial" panose="020B0604020202020204" pitchFamily="34" charset="0"/>
              </a:defRPr>
            </a:lvl4pPr>
            <a:lvl5pPr marL="2057400" indent="-228600">
              <a:defRPr sz="1200">
                <a:solidFill>
                  <a:schemeClr val="tx1"/>
                </a:solidFill>
                <a:latin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defRPr>
            </a:lvl9pPr>
          </a:lstStyle>
          <a:p>
            <a:fld id="{89BCDCE9-CFA1-4B18-AF99-5AB070FC50AE}" type="slidenum">
              <a:rPr lang="es-MX" altLang="es-MX" smtClean="0"/>
              <a:pPr/>
              <a:t>11</a:t>
            </a:fld>
            <a:endParaRPr lang="es-MX" altLang="es-MX"/>
          </a:p>
        </p:txBody>
      </p:sp>
      <p:sp>
        <p:nvSpPr>
          <p:cNvPr id="3379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panose="020B0604020202020204" pitchFamily="34" charset="0"/>
              </a:defRPr>
            </a:lvl1pPr>
            <a:lvl2pPr marL="742950" indent="-285750">
              <a:defRPr sz="1200">
                <a:solidFill>
                  <a:schemeClr val="tx1"/>
                </a:solidFill>
                <a:latin typeface="Arial" panose="020B0604020202020204" pitchFamily="34" charset="0"/>
              </a:defRPr>
            </a:lvl2pPr>
            <a:lvl3pPr marL="1143000" indent="-228600">
              <a:defRPr sz="1200">
                <a:solidFill>
                  <a:schemeClr val="tx1"/>
                </a:solidFill>
                <a:latin typeface="Arial" panose="020B0604020202020204" pitchFamily="34" charset="0"/>
              </a:defRPr>
            </a:lvl3pPr>
            <a:lvl4pPr marL="1600200" indent="-228600">
              <a:defRPr sz="1200">
                <a:solidFill>
                  <a:schemeClr val="tx1"/>
                </a:solidFill>
                <a:latin typeface="Arial" panose="020B0604020202020204" pitchFamily="34" charset="0"/>
              </a:defRPr>
            </a:lvl4pPr>
            <a:lvl5pPr marL="2057400" indent="-228600">
              <a:defRPr sz="1200">
                <a:solidFill>
                  <a:schemeClr val="tx1"/>
                </a:solidFill>
                <a:latin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defRPr>
            </a:lvl9pPr>
          </a:lstStyle>
          <a:p>
            <a:endParaRPr lang="es-MX" altLang="es-MX"/>
          </a:p>
        </p:txBody>
      </p:sp>
    </p:spTree>
    <p:extLst>
      <p:ext uri="{BB962C8B-B14F-4D97-AF65-F5344CB8AC3E}">
        <p14:creationId xmlns:p14="http://schemas.microsoft.com/office/powerpoint/2010/main" val="2078937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5EA876E-FE82-494C-8006-BA6F13AE9CB1}" type="slidenum">
              <a:rPr lang="es-MX" altLang="es-MX"/>
              <a:pPr>
                <a:spcBef>
                  <a:spcPct val="0"/>
                </a:spcBef>
              </a:pPr>
              <a:t>12</a:t>
            </a:fld>
            <a:endParaRPr lang="es-MX" altLang="es-MX"/>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MX">
              <a:latin typeface="Arial" panose="020B0604020202020204" pitchFamily="34" charset="0"/>
            </a:endParaRPr>
          </a:p>
        </p:txBody>
      </p:sp>
    </p:spTree>
    <p:extLst>
      <p:ext uri="{BB962C8B-B14F-4D97-AF65-F5344CB8AC3E}">
        <p14:creationId xmlns:p14="http://schemas.microsoft.com/office/powerpoint/2010/main" val="552544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30EAE8D-B59D-44DF-85FF-83A9A7471711}" type="slidenum">
              <a:rPr lang="es-MX" altLang="es-MX" smtClean="0"/>
              <a:pPr>
                <a:spcBef>
                  <a:spcPct val="0"/>
                </a:spcBef>
              </a:pPr>
              <a:t>2</a:t>
            </a:fld>
            <a:endParaRPr lang="es-MX" altLang="es-MX"/>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MX">
              <a:latin typeface="Arial" panose="020B0604020202020204" pitchFamily="34" charset="0"/>
            </a:endParaRPr>
          </a:p>
        </p:txBody>
      </p:sp>
    </p:spTree>
    <p:extLst>
      <p:ext uri="{BB962C8B-B14F-4D97-AF65-F5344CB8AC3E}">
        <p14:creationId xmlns:p14="http://schemas.microsoft.com/office/powerpoint/2010/main" val="3236433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C6064F2-23F9-4275-8DB2-1C46859E2BDD}" type="slidenum">
              <a:rPr lang="es-MX" altLang="es-MX" smtClean="0"/>
              <a:pPr>
                <a:spcBef>
                  <a:spcPct val="0"/>
                </a:spcBef>
              </a:pPr>
              <a:t>3</a:t>
            </a:fld>
            <a:endParaRPr lang="es-MX" altLang="es-MX"/>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MX">
              <a:latin typeface="Arial" panose="020B0604020202020204" pitchFamily="34" charset="0"/>
            </a:endParaRPr>
          </a:p>
        </p:txBody>
      </p:sp>
    </p:spTree>
    <p:extLst>
      <p:ext uri="{BB962C8B-B14F-4D97-AF65-F5344CB8AC3E}">
        <p14:creationId xmlns:p14="http://schemas.microsoft.com/office/powerpoint/2010/main" val="3795304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C6064F2-23F9-4275-8DB2-1C46859E2BDD}" type="slidenum">
              <a:rPr lang="es-MX" altLang="es-MX" smtClean="0"/>
              <a:pPr>
                <a:spcBef>
                  <a:spcPct val="0"/>
                </a:spcBef>
              </a:pPr>
              <a:t>4</a:t>
            </a:fld>
            <a:endParaRPr lang="es-MX" altLang="es-MX"/>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MX">
              <a:latin typeface="Arial" panose="020B0604020202020204" pitchFamily="34" charset="0"/>
            </a:endParaRPr>
          </a:p>
        </p:txBody>
      </p:sp>
    </p:spTree>
    <p:extLst>
      <p:ext uri="{BB962C8B-B14F-4D97-AF65-F5344CB8AC3E}">
        <p14:creationId xmlns:p14="http://schemas.microsoft.com/office/powerpoint/2010/main" val="4005940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C6064F2-23F9-4275-8DB2-1C46859E2BDD}" type="slidenum">
              <a:rPr lang="es-MX" altLang="es-MX" smtClean="0"/>
              <a:pPr>
                <a:spcBef>
                  <a:spcPct val="0"/>
                </a:spcBef>
              </a:pPr>
              <a:t>5</a:t>
            </a:fld>
            <a:endParaRPr lang="es-MX" altLang="es-MX"/>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MX">
              <a:latin typeface="Arial" panose="020B0604020202020204" pitchFamily="34" charset="0"/>
            </a:endParaRPr>
          </a:p>
        </p:txBody>
      </p:sp>
    </p:spTree>
    <p:extLst>
      <p:ext uri="{BB962C8B-B14F-4D97-AF65-F5344CB8AC3E}">
        <p14:creationId xmlns:p14="http://schemas.microsoft.com/office/powerpoint/2010/main" val="4269103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a:latin typeface="Arial" panose="020B0604020202020204" pitchFamily="34" charset="0"/>
            </a:endParaRPr>
          </a:p>
        </p:txBody>
      </p:sp>
      <p:sp>
        <p:nvSpPr>
          <p:cNvPr id="317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panose="020B0604020202020204" pitchFamily="34" charset="0"/>
              </a:defRPr>
            </a:lvl1pPr>
            <a:lvl2pPr marL="742950" indent="-285750">
              <a:defRPr sz="1200">
                <a:solidFill>
                  <a:schemeClr val="tx1"/>
                </a:solidFill>
                <a:latin typeface="Arial" panose="020B0604020202020204" pitchFamily="34" charset="0"/>
              </a:defRPr>
            </a:lvl2pPr>
            <a:lvl3pPr marL="1143000" indent="-228600">
              <a:defRPr sz="1200">
                <a:solidFill>
                  <a:schemeClr val="tx1"/>
                </a:solidFill>
                <a:latin typeface="Arial" panose="020B0604020202020204" pitchFamily="34" charset="0"/>
              </a:defRPr>
            </a:lvl3pPr>
            <a:lvl4pPr marL="1600200" indent="-228600">
              <a:defRPr sz="1200">
                <a:solidFill>
                  <a:schemeClr val="tx1"/>
                </a:solidFill>
                <a:latin typeface="Arial" panose="020B0604020202020204" pitchFamily="34" charset="0"/>
              </a:defRPr>
            </a:lvl4pPr>
            <a:lvl5pPr marL="2057400" indent="-228600">
              <a:defRPr sz="1200">
                <a:solidFill>
                  <a:schemeClr val="tx1"/>
                </a:solidFill>
                <a:latin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defRPr>
            </a:lvl9pPr>
          </a:lstStyle>
          <a:p>
            <a:fld id="{E7D45D39-DA93-4415-9C85-22612A52ECD6}" type="slidenum">
              <a:rPr lang="es-MX" altLang="es-MX" smtClean="0"/>
              <a:pPr/>
              <a:t>6</a:t>
            </a:fld>
            <a:endParaRPr lang="es-MX" altLang="es-MX"/>
          </a:p>
        </p:txBody>
      </p:sp>
      <p:sp>
        <p:nvSpPr>
          <p:cNvPr id="3174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panose="020B0604020202020204" pitchFamily="34" charset="0"/>
              </a:defRPr>
            </a:lvl1pPr>
            <a:lvl2pPr marL="742950" indent="-285750">
              <a:defRPr sz="1200">
                <a:solidFill>
                  <a:schemeClr val="tx1"/>
                </a:solidFill>
                <a:latin typeface="Arial" panose="020B0604020202020204" pitchFamily="34" charset="0"/>
              </a:defRPr>
            </a:lvl2pPr>
            <a:lvl3pPr marL="1143000" indent="-228600">
              <a:defRPr sz="1200">
                <a:solidFill>
                  <a:schemeClr val="tx1"/>
                </a:solidFill>
                <a:latin typeface="Arial" panose="020B0604020202020204" pitchFamily="34" charset="0"/>
              </a:defRPr>
            </a:lvl3pPr>
            <a:lvl4pPr marL="1600200" indent="-228600">
              <a:defRPr sz="1200">
                <a:solidFill>
                  <a:schemeClr val="tx1"/>
                </a:solidFill>
                <a:latin typeface="Arial" panose="020B0604020202020204" pitchFamily="34" charset="0"/>
              </a:defRPr>
            </a:lvl4pPr>
            <a:lvl5pPr marL="2057400" indent="-228600">
              <a:defRPr sz="1200">
                <a:solidFill>
                  <a:schemeClr val="tx1"/>
                </a:solidFill>
                <a:latin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defRPr>
            </a:lvl9pPr>
          </a:lstStyle>
          <a:p>
            <a:endParaRPr lang="es-MX" altLang="es-MX"/>
          </a:p>
        </p:txBody>
      </p:sp>
    </p:spTree>
    <p:extLst>
      <p:ext uri="{BB962C8B-B14F-4D97-AF65-F5344CB8AC3E}">
        <p14:creationId xmlns:p14="http://schemas.microsoft.com/office/powerpoint/2010/main" val="1831895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C6064F2-23F9-4275-8DB2-1C46859E2BDD}" type="slidenum">
              <a:rPr lang="es-MX" altLang="es-MX" smtClean="0"/>
              <a:pPr>
                <a:spcBef>
                  <a:spcPct val="0"/>
                </a:spcBef>
              </a:pPr>
              <a:t>7</a:t>
            </a:fld>
            <a:endParaRPr lang="es-MX" altLang="es-MX"/>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s-MX">
              <a:latin typeface="Arial" panose="020B0604020202020204" pitchFamily="34" charset="0"/>
            </a:endParaRPr>
          </a:p>
        </p:txBody>
      </p:sp>
    </p:spTree>
    <p:extLst>
      <p:ext uri="{BB962C8B-B14F-4D97-AF65-F5344CB8AC3E}">
        <p14:creationId xmlns:p14="http://schemas.microsoft.com/office/powerpoint/2010/main" val="2521426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a:latin typeface="Arial" panose="020B0604020202020204" pitchFamily="34" charset="0"/>
            </a:endParaRPr>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panose="020B0604020202020204" pitchFamily="34" charset="0"/>
              </a:defRPr>
            </a:lvl1pPr>
            <a:lvl2pPr marL="742950" indent="-285750">
              <a:defRPr sz="1200">
                <a:solidFill>
                  <a:schemeClr val="tx1"/>
                </a:solidFill>
                <a:latin typeface="Arial" panose="020B0604020202020204" pitchFamily="34" charset="0"/>
              </a:defRPr>
            </a:lvl2pPr>
            <a:lvl3pPr marL="1143000" indent="-228600">
              <a:defRPr sz="1200">
                <a:solidFill>
                  <a:schemeClr val="tx1"/>
                </a:solidFill>
                <a:latin typeface="Arial" panose="020B0604020202020204" pitchFamily="34" charset="0"/>
              </a:defRPr>
            </a:lvl3pPr>
            <a:lvl4pPr marL="1600200" indent="-228600">
              <a:defRPr sz="1200">
                <a:solidFill>
                  <a:schemeClr val="tx1"/>
                </a:solidFill>
                <a:latin typeface="Arial" panose="020B0604020202020204" pitchFamily="34" charset="0"/>
              </a:defRPr>
            </a:lvl4pPr>
            <a:lvl5pPr marL="2057400" indent="-228600">
              <a:defRPr sz="1200">
                <a:solidFill>
                  <a:schemeClr val="tx1"/>
                </a:solidFill>
                <a:latin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defRPr>
            </a:lvl9pPr>
          </a:lstStyle>
          <a:p>
            <a:fld id="{89BCDCE9-CFA1-4B18-AF99-5AB070FC50AE}" type="slidenum">
              <a:rPr lang="es-MX" altLang="es-MX" smtClean="0"/>
              <a:pPr/>
              <a:t>8</a:t>
            </a:fld>
            <a:endParaRPr lang="es-MX" altLang="es-MX"/>
          </a:p>
        </p:txBody>
      </p:sp>
      <p:sp>
        <p:nvSpPr>
          <p:cNvPr id="3379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panose="020B0604020202020204" pitchFamily="34" charset="0"/>
              </a:defRPr>
            </a:lvl1pPr>
            <a:lvl2pPr marL="742950" indent="-285750">
              <a:defRPr sz="1200">
                <a:solidFill>
                  <a:schemeClr val="tx1"/>
                </a:solidFill>
                <a:latin typeface="Arial" panose="020B0604020202020204" pitchFamily="34" charset="0"/>
              </a:defRPr>
            </a:lvl2pPr>
            <a:lvl3pPr marL="1143000" indent="-228600">
              <a:defRPr sz="1200">
                <a:solidFill>
                  <a:schemeClr val="tx1"/>
                </a:solidFill>
                <a:latin typeface="Arial" panose="020B0604020202020204" pitchFamily="34" charset="0"/>
              </a:defRPr>
            </a:lvl3pPr>
            <a:lvl4pPr marL="1600200" indent="-228600">
              <a:defRPr sz="1200">
                <a:solidFill>
                  <a:schemeClr val="tx1"/>
                </a:solidFill>
                <a:latin typeface="Arial" panose="020B0604020202020204" pitchFamily="34" charset="0"/>
              </a:defRPr>
            </a:lvl4pPr>
            <a:lvl5pPr marL="2057400" indent="-228600">
              <a:defRPr sz="1200">
                <a:solidFill>
                  <a:schemeClr val="tx1"/>
                </a:solidFill>
                <a:latin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defRPr>
            </a:lvl9pPr>
          </a:lstStyle>
          <a:p>
            <a:endParaRPr lang="es-MX" altLang="es-MX"/>
          </a:p>
        </p:txBody>
      </p:sp>
    </p:spTree>
    <p:extLst>
      <p:ext uri="{BB962C8B-B14F-4D97-AF65-F5344CB8AC3E}">
        <p14:creationId xmlns:p14="http://schemas.microsoft.com/office/powerpoint/2010/main" val="860027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ltLang="es-MX">
              <a:latin typeface="Arial" panose="020B0604020202020204" pitchFamily="34" charset="0"/>
            </a:endParaRPr>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panose="020B0604020202020204" pitchFamily="34" charset="0"/>
              </a:defRPr>
            </a:lvl1pPr>
            <a:lvl2pPr marL="742950" indent="-285750">
              <a:defRPr sz="1200">
                <a:solidFill>
                  <a:schemeClr val="tx1"/>
                </a:solidFill>
                <a:latin typeface="Arial" panose="020B0604020202020204" pitchFamily="34" charset="0"/>
              </a:defRPr>
            </a:lvl2pPr>
            <a:lvl3pPr marL="1143000" indent="-228600">
              <a:defRPr sz="1200">
                <a:solidFill>
                  <a:schemeClr val="tx1"/>
                </a:solidFill>
                <a:latin typeface="Arial" panose="020B0604020202020204" pitchFamily="34" charset="0"/>
              </a:defRPr>
            </a:lvl3pPr>
            <a:lvl4pPr marL="1600200" indent="-228600">
              <a:defRPr sz="1200">
                <a:solidFill>
                  <a:schemeClr val="tx1"/>
                </a:solidFill>
                <a:latin typeface="Arial" panose="020B0604020202020204" pitchFamily="34" charset="0"/>
              </a:defRPr>
            </a:lvl4pPr>
            <a:lvl5pPr marL="2057400" indent="-228600">
              <a:defRPr sz="1200">
                <a:solidFill>
                  <a:schemeClr val="tx1"/>
                </a:solidFill>
                <a:latin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defRPr>
            </a:lvl9pPr>
          </a:lstStyle>
          <a:p>
            <a:fld id="{89BCDCE9-CFA1-4B18-AF99-5AB070FC50AE}" type="slidenum">
              <a:rPr lang="es-MX" altLang="es-MX" smtClean="0"/>
              <a:pPr/>
              <a:t>9</a:t>
            </a:fld>
            <a:endParaRPr lang="es-MX" altLang="es-MX"/>
          </a:p>
        </p:txBody>
      </p:sp>
      <p:sp>
        <p:nvSpPr>
          <p:cNvPr id="33797"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Arial" panose="020B0604020202020204" pitchFamily="34" charset="0"/>
              </a:defRPr>
            </a:lvl1pPr>
            <a:lvl2pPr marL="742950" indent="-285750">
              <a:defRPr sz="1200">
                <a:solidFill>
                  <a:schemeClr val="tx1"/>
                </a:solidFill>
                <a:latin typeface="Arial" panose="020B0604020202020204" pitchFamily="34" charset="0"/>
              </a:defRPr>
            </a:lvl2pPr>
            <a:lvl3pPr marL="1143000" indent="-228600">
              <a:defRPr sz="1200">
                <a:solidFill>
                  <a:schemeClr val="tx1"/>
                </a:solidFill>
                <a:latin typeface="Arial" panose="020B0604020202020204" pitchFamily="34" charset="0"/>
              </a:defRPr>
            </a:lvl3pPr>
            <a:lvl4pPr marL="1600200" indent="-228600">
              <a:defRPr sz="1200">
                <a:solidFill>
                  <a:schemeClr val="tx1"/>
                </a:solidFill>
                <a:latin typeface="Arial" panose="020B0604020202020204" pitchFamily="34" charset="0"/>
              </a:defRPr>
            </a:lvl4pPr>
            <a:lvl5pPr marL="2057400" indent="-228600">
              <a:defRPr sz="1200">
                <a:solidFill>
                  <a:schemeClr val="tx1"/>
                </a:solidFill>
                <a:latin typeface="Arial" panose="020B0604020202020204" pitchFamily="34" charset="0"/>
              </a:defRPr>
            </a:lvl5pPr>
            <a:lvl6pPr marL="2514600" indent="-228600" eaLnBrk="0" fontAlgn="base" hangingPunct="0">
              <a:spcBef>
                <a:spcPct val="0"/>
              </a:spcBef>
              <a:spcAft>
                <a:spcPct val="0"/>
              </a:spcAft>
              <a:defRPr sz="1200">
                <a:solidFill>
                  <a:schemeClr val="tx1"/>
                </a:solidFill>
                <a:latin typeface="Arial" panose="020B0604020202020204" pitchFamily="34" charset="0"/>
              </a:defRPr>
            </a:lvl6pPr>
            <a:lvl7pPr marL="2971800" indent="-228600" eaLnBrk="0" fontAlgn="base" hangingPunct="0">
              <a:spcBef>
                <a:spcPct val="0"/>
              </a:spcBef>
              <a:spcAft>
                <a:spcPct val="0"/>
              </a:spcAft>
              <a:defRPr sz="1200">
                <a:solidFill>
                  <a:schemeClr val="tx1"/>
                </a:solidFill>
                <a:latin typeface="Arial" panose="020B0604020202020204" pitchFamily="34" charset="0"/>
              </a:defRPr>
            </a:lvl7pPr>
            <a:lvl8pPr marL="3429000" indent="-228600" eaLnBrk="0" fontAlgn="base" hangingPunct="0">
              <a:spcBef>
                <a:spcPct val="0"/>
              </a:spcBef>
              <a:spcAft>
                <a:spcPct val="0"/>
              </a:spcAft>
              <a:defRPr sz="1200">
                <a:solidFill>
                  <a:schemeClr val="tx1"/>
                </a:solidFill>
                <a:latin typeface="Arial" panose="020B0604020202020204" pitchFamily="34" charset="0"/>
              </a:defRPr>
            </a:lvl8pPr>
            <a:lvl9pPr marL="3886200" indent="-228600" eaLnBrk="0" fontAlgn="base" hangingPunct="0">
              <a:spcBef>
                <a:spcPct val="0"/>
              </a:spcBef>
              <a:spcAft>
                <a:spcPct val="0"/>
              </a:spcAft>
              <a:defRPr sz="1200">
                <a:solidFill>
                  <a:schemeClr val="tx1"/>
                </a:solidFill>
                <a:latin typeface="Arial" panose="020B0604020202020204" pitchFamily="34" charset="0"/>
              </a:defRPr>
            </a:lvl9pPr>
          </a:lstStyle>
          <a:p>
            <a:endParaRPr lang="es-MX" altLang="es-MX"/>
          </a:p>
        </p:txBody>
      </p:sp>
    </p:spTree>
    <p:extLst>
      <p:ext uri="{BB962C8B-B14F-4D97-AF65-F5344CB8AC3E}">
        <p14:creationId xmlns:p14="http://schemas.microsoft.com/office/powerpoint/2010/main" val="1752429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s-MX"/>
              <a:t>Apuntes José Calzada</a:t>
            </a:r>
          </a:p>
        </p:txBody>
      </p:sp>
      <p:sp>
        <p:nvSpPr>
          <p:cNvPr id="5" name="Rectangle 5"/>
          <p:cNvSpPr>
            <a:spLocks noGrp="1" noChangeArrowheads="1"/>
          </p:cNvSpPr>
          <p:nvPr>
            <p:ph type="ftr" sz="quarter" idx="11"/>
          </p:nvPr>
        </p:nvSpPr>
        <p:spPr>
          <a:ln/>
        </p:spPr>
        <p:txBody>
          <a:bodyPr/>
          <a:lstStyle>
            <a:lvl1pPr>
              <a:defRPr/>
            </a:lvl1pPr>
          </a:lstStyle>
          <a:p>
            <a:pPr>
              <a:defRPr/>
            </a:pPr>
            <a:r>
              <a:rPr lang="es-MX"/>
              <a:t>Gestión de la Calidad</a:t>
            </a:r>
          </a:p>
        </p:txBody>
      </p:sp>
      <p:sp>
        <p:nvSpPr>
          <p:cNvPr id="6" name="Rectangle 6"/>
          <p:cNvSpPr>
            <a:spLocks noGrp="1" noChangeArrowheads="1"/>
          </p:cNvSpPr>
          <p:nvPr>
            <p:ph type="sldNum" sz="quarter" idx="12"/>
          </p:nvPr>
        </p:nvSpPr>
        <p:spPr>
          <a:ln/>
        </p:spPr>
        <p:txBody>
          <a:bodyPr/>
          <a:lstStyle>
            <a:lvl1pPr>
              <a:defRPr/>
            </a:lvl1pPr>
          </a:lstStyle>
          <a:p>
            <a:pPr>
              <a:defRPr/>
            </a:pPr>
            <a:fld id="{6C5D1BF2-3697-4AF5-AB78-A452FE5391B1}" type="slidenum">
              <a:rPr lang="en-US"/>
              <a:pPr>
                <a:defRPr/>
              </a:pPr>
              <a:t>‹Nº›</a:t>
            </a:fld>
            <a:endParaRPr lang="en-US"/>
          </a:p>
        </p:txBody>
      </p:sp>
    </p:spTree>
    <p:extLst>
      <p:ext uri="{BB962C8B-B14F-4D97-AF65-F5344CB8AC3E}">
        <p14:creationId xmlns:p14="http://schemas.microsoft.com/office/powerpoint/2010/main" val="2304079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s-MX"/>
              <a:t>Apuntes José Calzada</a:t>
            </a:r>
          </a:p>
        </p:txBody>
      </p:sp>
      <p:sp>
        <p:nvSpPr>
          <p:cNvPr id="5" name="Rectangle 5"/>
          <p:cNvSpPr>
            <a:spLocks noGrp="1" noChangeArrowheads="1"/>
          </p:cNvSpPr>
          <p:nvPr>
            <p:ph type="ftr" sz="quarter" idx="11"/>
          </p:nvPr>
        </p:nvSpPr>
        <p:spPr>
          <a:ln/>
        </p:spPr>
        <p:txBody>
          <a:bodyPr/>
          <a:lstStyle>
            <a:lvl1pPr>
              <a:defRPr/>
            </a:lvl1pPr>
          </a:lstStyle>
          <a:p>
            <a:pPr>
              <a:defRPr/>
            </a:pPr>
            <a:r>
              <a:rPr lang="es-MX"/>
              <a:t>Gestión de la Calidad</a:t>
            </a:r>
          </a:p>
        </p:txBody>
      </p:sp>
      <p:sp>
        <p:nvSpPr>
          <p:cNvPr id="6" name="Rectangle 6"/>
          <p:cNvSpPr>
            <a:spLocks noGrp="1" noChangeArrowheads="1"/>
          </p:cNvSpPr>
          <p:nvPr>
            <p:ph type="sldNum" sz="quarter" idx="12"/>
          </p:nvPr>
        </p:nvSpPr>
        <p:spPr>
          <a:ln/>
        </p:spPr>
        <p:txBody>
          <a:bodyPr/>
          <a:lstStyle>
            <a:lvl1pPr>
              <a:defRPr/>
            </a:lvl1pPr>
          </a:lstStyle>
          <a:p>
            <a:pPr>
              <a:defRPr/>
            </a:pPr>
            <a:fld id="{46C6FAEF-72B2-458A-BC27-A7C7DBEDCC7D}" type="slidenum">
              <a:rPr lang="en-US"/>
              <a:pPr>
                <a:defRPr/>
              </a:pPr>
              <a:t>‹Nº›</a:t>
            </a:fld>
            <a:endParaRPr lang="en-US"/>
          </a:p>
        </p:txBody>
      </p:sp>
    </p:spTree>
    <p:extLst>
      <p:ext uri="{BB962C8B-B14F-4D97-AF65-F5344CB8AC3E}">
        <p14:creationId xmlns:p14="http://schemas.microsoft.com/office/powerpoint/2010/main" val="1414474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s-MX"/>
              <a:t>Apuntes José Calzada</a:t>
            </a:r>
          </a:p>
        </p:txBody>
      </p:sp>
      <p:sp>
        <p:nvSpPr>
          <p:cNvPr id="5" name="Rectangle 5"/>
          <p:cNvSpPr>
            <a:spLocks noGrp="1" noChangeArrowheads="1"/>
          </p:cNvSpPr>
          <p:nvPr>
            <p:ph type="ftr" sz="quarter" idx="11"/>
          </p:nvPr>
        </p:nvSpPr>
        <p:spPr>
          <a:ln/>
        </p:spPr>
        <p:txBody>
          <a:bodyPr/>
          <a:lstStyle>
            <a:lvl1pPr>
              <a:defRPr/>
            </a:lvl1pPr>
          </a:lstStyle>
          <a:p>
            <a:pPr>
              <a:defRPr/>
            </a:pPr>
            <a:r>
              <a:rPr lang="es-MX"/>
              <a:t>Gestión de la Calidad</a:t>
            </a:r>
          </a:p>
        </p:txBody>
      </p:sp>
      <p:sp>
        <p:nvSpPr>
          <p:cNvPr id="6" name="Rectangle 6"/>
          <p:cNvSpPr>
            <a:spLocks noGrp="1" noChangeArrowheads="1"/>
          </p:cNvSpPr>
          <p:nvPr>
            <p:ph type="sldNum" sz="quarter" idx="12"/>
          </p:nvPr>
        </p:nvSpPr>
        <p:spPr>
          <a:ln/>
        </p:spPr>
        <p:txBody>
          <a:bodyPr/>
          <a:lstStyle>
            <a:lvl1pPr>
              <a:defRPr/>
            </a:lvl1pPr>
          </a:lstStyle>
          <a:p>
            <a:pPr>
              <a:defRPr/>
            </a:pPr>
            <a:fld id="{B59D3E99-A39E-4CAE-A2B6-53D4B91F899D}" type="slidenum">
              <a:rPr lang="en-US"/>
              <a:pPr>
                <a:defRPr/>
              </a:pPr>
              <a:t>‹Nº›</a:t>
            </a:fld>
            <a:endParaRPr lang="en-US"/>
          </a:p>
        </p:txBody>
      </p:sp>
    </p:spTree>
    <p:extLst>
      <p:ext uri="{BB962C8B-B14F-4D97-AF65-F5344CB8AC3E}">
        <p14:creationId xmlns:p14="http://schemas.microsoft.com/office/powerpoint/2010/main" val="4092632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r>
              <a:rPr lang="es-MX"/>
              <a:t>Apuntes José Calzada</a:t>
            </a:r>
          </a:p>
        </p:txBody>
      </p:sp>
      <p:sp>
        <p:nvSpPr>
          <p:cNvPr id="5" name="Rectangle 5"/>
          <p:cNvSpPr>
            <a:spLocks noGrp="1" noChangeArrowheads="1"/>
          </p:cNvSpPr>
          <p:nvPr>
            <p:ph type="ftr" sz="quarter" idx="11"/>
          </p:nvPr>
        </p:nvSpPr>
        <p:spPr>
          <a:ln/>
        </p:spPr>
        <p:txBody>
          <a:bodyPr/>
          <a:lstStyle>
            <a:lvl1pPr>
              <a:defRPr/>
            </a:lvl1pPr>
          </a:lstStyle>
          <a:p>
            <a:pPr>
              <a:defRPr/>
            </a:pPr>
            <a:r>
              <a:rPr lang="es-MX"/>
              <a:t>Gestión de la Calidad</a:t>
            </a:r>
          </a:p>
        </p:txBody>
      </p:sp>
      <p:sp>
        <p:nvSpPr>
          <p:cNvPr id="6" name="Rectangle 6"/>
          <p:cNvSpPr>
            <a:spLocks noGrp="1" noChangeArrowheads="1"/>
          </p:cNvSpPr>
          <p:nvPr>
            <p:ph type="sldNum" sz="quarter" idx="12"/>
          </p:nvPr>
        </p:nvSpPr>
        <p:spPr>
          <a:ln/>
        </p:spPr>
        <p:txBody>
          <a:bodyPr/>
          <a:lstStyle>
            <a:lvl1pPr>
              <a:defRPr/>
            </a:lvl1pPr>
          </a:lstStyle>
          <a:p>
            <a:pPr>
              <a:defRPr/>
            </a:pPr>
            <a:fld id="{930BD12A-DB4A-4B0C-B20D-5310CC48D308}" type="slidenum">
              <a:rPr lang="en-US"/>
              <a:pPr>
                <a:defRPr/>
              </a:pPr>
              <a:t>‹Nº›</a:t>
            </a:fld>
            <a:endParaRPr lang="en-US"/>
          </a:p>
        </p:txBody>
      </p:sp>
    </p:spTree>
    <p:extLst>
      <p:ext uri="{BB962C8B-B14F-4D97-AF65-F5344CB8AC3E}">
        <p14:creationId xmlns:p14="http://schemas.microsoft.com/office/powerpoint/2010/main" val="4088579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s-MX"/>
              <a:t>Apuntes José Calzada</a:t>
            </a:r>
          </a:p>
        </p:txBody>
      </p:sp>
      <p:sp>
        <p:nvSpPr>
          <p:cNvPr id="5" name="Rectangle 5"/>
          <p:cNvSpPr>
            <a:spLocks noGrp="1" noChangeArrowheads="1"/>
          </p:cNvSpPr>
          <p:nvPr>
            <p:ph type="ftr" sz="quarter" idx="11"/>
          </p:nvPr>
        </p:nvSpPr>
        <p:spPr>
          <a:ln/>
        </p:spPr>
        <p:txBody>
          <a:bodyPr/>
          <a:lstStyle>
            <a:lvl1pPr>
              <a:defRPr/>
            </a:lvl1pPr>
          </a:lstStyle>
          <a:p>
            <a:pPr>
              <a:defRPr/>
            </a:pPr>
            <a:r>
              <a:rPr lang="es-MX"/>
              <a:t>Gestión de la Calidad</a:t>
            </a:r>
          </a:p>
        </p:txBody>
      </p:sp>
      <p:sp>
        <p:nvSpPr>
          <p:cNvPr id="6" name="Rectangle 6"/>
          <p:cNvSpPr>
            <a:spLocks noGrp="1" noChangeArrowheads="1"/>
          </p:cNvSpPr>
          <p:nvPr>
            <p:ph type="sldNum" sz="quarter" idx="12"/>
          </p:nvPr>
        </p:nvSpPr>
        <p:spPr>
          <a:ln/>
        </p:spPr>
        <p:txBody>
          <a:bodyPr/>
          <a:lstStyle>
            <a:lvl1pPr>
              <a:defRPr/>
            </a:lvl1pPr>
          </a:lstStyle>
          <a:p>
            <a:pPr>
              <a:defRPr/>
            </a:pPr>
            <a:fld id="{E8872D76-68FB-45AD-BE52-433421AE94A8}" type="slidenum">
              <a:rPr lang="en-US"/>
              <a:pPr>
                <a:defRPr/>
              </a:pPr>
              <a:t>‹Nº›</a:t>
            </a:fld>
            <a:endParaRPr lang="en-US"/>
          </a:p>
        </p:txBody>
      </p:sp>
    </p:spTree>
    <p:extLst>
      <p:ext uri="{BB962C8B-B14F-4D97-AF65-F5344CB8AC3E}">
        <p14:creationId xmlns:p14="http://schemas.microsoft.com/office/powerpoint/2010/main" val="2349236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s-MX"/>
              <a:t>Apuntes José Calzada</a:t>
            </a:r>
          </a:p>
        </p:txBody>
      </p:sp>
      <p:sp>
        <p:nvSpPr>
          <p:cNvPr id="5" name="Rectangle 5"/>
          <p:cNvSpPr>
            <a:spLocks noGrp="1" noChangeArrowheads="1"/>
          </p:cNvSpPr>
          <p:nvPr>
            <p:ph type="ftr" sz="quarter" idx="11"/>
          </p:nvPr>
        </p:nvSpPr>
        <p:spPr>
          <a:ln/>
        </p:spPr>
        <p:txBody>
          <a:bodyPr/>
          <a:lstStyle>
            <a:lvl1pPr>
              <a:defRPr/>
            </a:lvl1pPr>
          </a:lstStyle>
          <a:p>
            <a:pPr>
              <a:defRPr/>
            </a:pPr>
            <a:r>
              <a:rPr lang="es-MX"/>
              <a:t>Gestión de la Calidad</a:t>
            </a:r>
          </a:p>
        </p:txBody>
      </p:sp>
      <p:sp>
        <p:nvSpPr>
          <p:cNvPr id="6" name="Rectangle 6"/>
          <p:cNvSpPr>
            <a:spLocks noGrp="1" noChangeArrowheads="1"/>
          </p:cNvSpPr>
          <p:nvPr>
            <p:ph type="sldNum" sz="quarter" idx="12"/>
          </p:nvPr>
        </p:nvSpPr>
        <p:spPr>
          <a:ln/>
        </p:spPr>
        <p:txBody>
          <a:bodyPr/>
          <a:lstStyle>
            <a:lvl1pPr>
              <a:defRPr/>
            </a:lvl1pPr>
          </a:lstStyle>
          <a:p>
            <a:pPr>
              <a:defRPr/>
            </a:pPr>
            <a:fld id="{4AC7765E-2CA9-4521-A02B-FC6728E5B2E6}" type="slidenum">
              <a:rPr lang="en-US"/>
              <a:pPr>
                <a:defRPr/>
              </a:pPr>
              <a:t>‹Nº›</a:t>
            </a:fld>
            <a:endParaRPr lang="en-US"/>
          </a:p>
        </p:txBody>
      </p:sp>
    </p:spTree>
    <p:extLst>
      <p:ext uri="{BB962C8B-B14F-4D97-AF65-F5344CB8AC3E}">
        <p14:creationId xmlns:p14="http://schemas.microsoft.com/office/powerpoint/2010/main" val="3025743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s-MX"/>
              <a:t>Apuntes José Calzada</a:t>
            </a:r>
          </a:p>
        </p:txBody>
      </p:sp>
      <p:sp>
        <p:nvSpPr>
          <p:cNvPr id="6" name="Rectangle 5"/>
          <p:cNvSpPr>
            <a:spLocks noGrp="1" noChangeArrowheads="1"/>
          </p:cNvSpPr>
          <p:nvPr>
            <p:ph type="ftr" sz="quarter" idx="11"/>
          </p:nvPr>
        </p:nvSpPr>
        <p:spPr>
          <a:ln/>
        </p:spPr>
        <p:txBody>
          <a:bodyPr/>
          <a:lstStyle>
            <a:lvl1pPr>
              <a:defRPr/>
            </a:lvl1pPr>
          </a:lstStyle>
          <a:p>
            <a:pPr>
              <a:defRPr/>
            </a:pPr>
            <a:r>
              <a:rPr lang="es-MX"/>
              <a:t>Gestión de la Calidad</a:t>
            </a:r>
          </a:p>
        </p:txBody>
      </p:sp>
      <p:sp>
        <p:nvSpPr>
          <p:cNvPr id="7" name="Rectangle 6"/>
          <p:cNvSpPr>
            <a:spLocks noGrp="1" noChangeArrowheads="1"/>
          </p:cNvSpPr>
          <p:nvPr>
            <p:ph type="sldNum" sz="quarter" idx="12"/>
          </p:nvPr>
        </p:nvSpPr>
        <p:spPr>
          <a:ln/>
        </p:spPr>
        <p:txBody>
          <a:bodyPr/>
          <a:lstStyle>
            <a:lvl1pPr>
              <a:defRPr/>
            </a:lvl1pPr>
          </a:lstStyle>
          <a:p>
            <a:pPr>
              <a:defRPr/>
            </a:pPr>
            <a:fld id="{517F980D-4D61-437C-9057-BA3A24CB8C5F}" type="slidenum">
              <a:rPr lang="en-US"/>
              <a:pPr>
                <a:defRPr/>
              </a:pPr>
              <a:t>‹Nº›</a:t>
            </a:fld>
            <a:endParaRPr lang="en-US"/>
          </a:p>
        </p:txBody>
      </p:sp>
    </p:spTree>
    <p:extLst>
      <p:ext uri="{BB962C8B-B14F-4D97-AF65-F5344CB8AC3E}">
        <p14:creationId xmlns:p14="http://schemas.microsoft.com/office/powerpoint/2010/main" val="3328970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s-MX"/>
              <a:t>Apuntes José Calzada</a:t>
            </a:r>
          </a:p>
        </p:txBody>
      </p:sp>
      <p:sp>
        <p:nvSpPr>
          <p:cNvPr id="8" name="Rectangle 5"/>
          <p:cNvSpPr>
            <a:spLocks noGrp="1" noChangeArrowheads="1"/>
          </p:cNvSpPr>
          <p:nvPr>
            <p:ph type="ftr" sz="quarter" idx="11"/>
          </p:nvPr>
        </p:nvSpPr>
        <p:spPr>
          <a:ln/>
        </p:spPr>
        <p:txBody>
          <a:bodyPr/>
          <a:lstStyle>
            <a:lvl1pPr>
              <a:defRPr/>
            </a:lvl1pPr>
          </a:lstStyle>
          <a:p>
            <a:pPr>
              <a:defRPr/>
            </a:pPr>
            <a:r>
              <a:rPr lang="es-MX"/>
              <a:t>Gestión de la Calidad</a:t>
            </a:r>
          </a:p>
        </p:txBody>
      </p:sp>
      <p:sp>
        <p:nvSpPr>
          <p:cNvPr id="9" name="Rectangle 6"/>
          <p:cNvSpPr>
            <a:spLocks noGrp="1" noChangeArrowheads="1"/>
          </p:cNvSpPr>
          <p:nvPr>
            <p:ph type="sldNum" sz="quarter" idx="12"/>
          </p:nvPr>
        </p:nvSpPr>
        <p:spPr>
          <a:ln/>
        </p:spPr>
        <p:txBody>
          <a:bodyPr/>
          <a:lstStyle>
            <a:lvl1pPr>
              <a:defRPr/>
            </a:lvl1pPr>
          </a:lstStyle>
          <a:p>
            <a:pPr>
              <a:defRPr/>
            </a:pPr>
            <a:fld id="{433C75E6-55DD-4252-9BC1-6B3F902F7004}" type="slidenum">
              <a:rPr lang="en-US"/>
              <a:pPr>
                <a:defRPr/>
              </a:pPr>
              <a:t>‹Nº›</a:t>
            </a:fld>
            <a:endParaRPr lang="en-US"/>
          </a:p>
        </p:txBody>
      </p:sp>
    </p:spTree>
    <p:extLst>
      <p:ext uri="{BB962C8B-B14F-4D97-AF65-F5344CB8AC3E}">
        <p14:creationId xmlns:p14="http://schemas.microsoft.com/office/powerpoint/2010/main" val="333553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s-MX"/>
              <a:t>Apuntes José Calzada</a:t>
            </a:r>
          </a:p>
        </p:txBody>
      </p:sp>
      <p:sp>
        <p:nvSpPr>
          <p:cNvPr id="4" name="Rectangle 5"/>
          <p:cNvSpPr>
            <a:spLocks noGrp="1" noChangeArrowheads="1"/>
          </p:cNvSpPr>
          <p:nvPr>
            <p:ph type="ftr" sz="quarter" idx="11"/>
          </p:nvPr>
        </p:nvSpPr>
        <p:spPr>
          <a:ln/>
        </p:spPr>
        <p:txBody>
          <a:bodyPr/>
          <a:lstStyle>
            <a:lvl1pPr>
              <a:defRPr/>
            </a:lvl1pPr>
          </a:lstStyle>
          <a:p>
            <a:pPr>
              <a:defRPr/>
            </a:pPr>
            <a:r>
              <a:rPr lang="es-MX"/>
              <a:t>Gestión de la Calidad</a:t>
            </a:r>
          </a:p>
        </p:txBody>
      </p:sp>
      <p:sp>
        <p:nvSpPr>
          <p:cNvPr id="5" name="Rectangle 6"/>
          <p:cNvSpPr>
            <a:spLocks noGrp="1" noChangeArrowheads="1"/>
          </p:cNvSpPr>
          <p:nvPr>
            <p:ph type="sldNum" sz="quarter" idx="12"/>
          </p:nvPr>
        </p:nvSpPr>
        <p:spPr>
          <a:ln/>
        </p:spPr>
        <p:txBody>
          <a:bodyPr/>
          <a:lstStyle>
            <a:lvl1pPr>
              <a:defRPr/>
            </a:lvl1pPr>
          </a:lstStyle>
          <a:p>
            <a:pPr>
              <a:defRPr/>
            </a:pPr>
            <a:fld id="{5867FAA0-D1A2-4E46-B685-3FE4809E315B}" type="slidenum">
              <a:rPr lang="en-US"/>
              <a:pPr>
                <a:defRPr/>
              </a:pPr>
              <a:t>‹Nº›</a:t>
            </a:fld>
            <a:endParaRPr lang="en-US"/>
          </a:p>
        </p:txBody>
      </p:sp>
    </p:spTree>
    <p:extLst>
      <p:ext uri="{BB962C8B-B14F-4D97-AF65-F5344CB8AC3E}">
        <p14:creationId xmlns:p14="http://schemas.microsoft.com/office/powerpoint/2010/main" val="3617910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s-MX"/>
              <a:t>Apuntes José Calzada</a:t>
            </a:r>
          </a:p>
        </p:txBody>
      </p:sp>
      <p:sp>
        <p:nvSpPr>
          <p:cNvPr id="3" name="Rectangle 5"/>
          <p:cNvSpPr>
            <a:spLocks noGrp="1" noChangeArrowheads="1"/>
          </p:cNvSpPr>
          <p:nvPr>
            <p:ph type="ftr" sz="quarter" idx="11"/>
          </p:nvPr>
        </p:nvSpPr>
        <p:spPr>
          <a:ln/>
        </p:spPr>
        <p:txBody>
          <a:bodyPr/>
          <a:lstStyle>
            <a:lvl1pPr>
              <a:defRPr/>
            </a:lvl1pPr>
          </a:lstStyle>
          <a:p>
            <a:pPr>
              <a:defRPr/>
            </a:pPr>
            <a:r>
              <a:rPr lang="es-MX"/>
              <a:t>Gestión de la Calidad</a:t>
            </a:r>
          </a:p>
        </p:txBody>
      </p:sp>
      <p:sp>
        <p:nvSpPr>
          <p:cNvPr id="4" name="Rectangle 6"/>
          <p:cNvSpPr>
            <a:spLocks noGrp="1" noChangeArrowheads="1"/>
          </p:cNvSpPr>
          <p:nvPr>
            <p:ph type="sldNum" sz="quarter" idx="12"/>
          </p:nvPr>
        </p:nvSpPr>
        <p:spPr>
          <a:ln/>
        </p:spPr>
        <p:txBody>
          <a:bodyPr/>
          <a:lstStyle>
            <a:lvl1pPr>
              <a:defRPr/>
            </a:lvl1pPr>
          </a:lstStyle>
          <a:p>
            <a:pPr>
              <a:defRPr/>
            </a:pPr>
            <a:fld id="{E7F6F0A4-E3C4-4237-AE94-809A428375E8}" type="slidenum">
              <a:rPr lang="en-US"/>
              <a:pPr>
                <a:defRPr/>
              </a:pPr>
              <a:t>‹Nº›</a:t>
            </a:fld>
            <a:endParaRPr lang="en-US"/>
          </a:p>
        </p:txBody>
      </p:sp>
    </p:spTree>
    <p:extLst>
      <p:ext uri="{BB962C8B-B14F-4D97-AF65-F5344CB8AC3E}">
        <p14:creationId xmlns:p14="http://schemas.microsoft.com/office/powerpoint/2010/main" val="3267861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s-MX"/>
              <a:t>Apuntes José Calzada</a:t>
            </a:r>
          </a:p>
        </p:txBody>
      </p:sp>
      <p:sp>
        <p:nvSpPr>
          <p:cNvPr id="6" name="Rectangle 5"/>
          <p:cNvSpPr>
            <a:spLocks noGrp="1" noChangeArrowheads="1"/>
          </p:cNvSpPr>
          <p:nvPr>
            <p:ph type="ftr" sz="quarter" idx="11"/>
          </p:nvPr>
        </p:nvSpPr>
        <p:spPr>
          <a:ln/>
        </p:spPr>
        <p:txBody>
          <a:bodyPr/>
          <a:lstStyle>
            <a:lvl1pPr>
              <a:defRPr/>
            </a:lvl1pPr>
          </a:lstStyle>
          <a:p>
            <a:pPr>
              <a:defRPr/>
            </a:pPr>
            <a:r>
              <a:rPr lang="es-MX"/>
              <a:t>Gestión de la Calidad</a:t>
            </a:r>
          </a:p>
        </p:txBody>
      </p:sp>
      <p:sp>
        <p:nvSpPr>
          <p:cNvPr id="7" name="Rectangle 6"/>
          <p:cNvSpPr>
            <a:spLocks noGrp="1" noChangeArrowheads="1"/>
          </p:cNvSpPr>
          <p:nvPr>
            <p:ph type="sldNum" sz="quarter" idx="12"/>
          </p:nvPr>
        </p:nvSpPr>
        <p:spPr>
          <a:ln/>
        </p:spPr>
        <p:txBody>
          <a:bodyPr/>
          <a:lstStyle>
            <a:lvl1pPr>
              <a:defRPr/>
            </a:lvl1pPr>
          </a:lstStyle>
          <a:p>
            <a:pPr>
              <a:defRPr/>
            </a:pPr>
            <a:fld id="{F71A2A37-1AC3-40CD-9047-5CDA61FF6E68}" type="slidenum">
              <a:rPr lang="en-US"/>
              <a:pPr>
                <a:defRPr/>
              </a:pPr>
              <a:t>‹Nº›</a:t>
            </a:fld>
            <a:endParaRPr lang="en-US"/>
          </a:p>
        </p:txBody>
      </p:sp>
    </p:spTree>
    <p:extLst>
      <p:ext uri="{BB962C8B-B14F-4D97-AF65-F5344CB8AC3E}">
        <p14:creationId xmlns:p14="http://schemas.microsoft.com/office/powerpoint/2010/main" val="2193379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s-MX"/>
              <a:t>Apuntes José Calzada</a:t>
            </a:r>
          </a:p>
        </p:txBody>
      </p:sp>
      <p:sp>
        <p:nvSpPr>
          <p:cNvPr id="6" name="Rectangle 5"/>
          <p:cNvSpPr>
            <a:spLocks noGrp="1" noChangeArrowheads="1"/>
          </p:cNvSpPr>
          <p:nvPr>
            <p:ph type="ftr" sz="quarter" idx="11"/>
          </p:nvPr>
        </p:nvSpPr>
        <p:spPr>
          <a:ln/>
        </p:spPr>
        <p:txBody>
          <a:bodyPr/>
          <a:lstStyle>
            <a:lvl1pPr>
              <a:defRPr/>
            </a:lvl1pPr>
          </a:lstStyle>
          <a:p>
            <a:pPr>
              <a:defRPr/>
            </a:pPr>
            <a:r>
              <a:rPr lang="es-MX"/>
              <a:t>Gestión de la Calidad</a:t>
            </a:r>
          </a:p>
        </p:txBody>
      </p:sp>
      <p:sp>
        <p:nvSpPr>
          <p:cNvPr id="7" name="Rectangle 6"/>
          <p:cNvSpPr>
            <a:spLocks noGrp="1" noChangeArrowheads="1"/>
          </p:cNvSpPr>
          <p:nvPr>
            <p:ph type="sldNum" sz="quarter" idx="12"/>
          </p:nvPr>
        </p:nvSpPr>
        <p:spPr>
          <a:ln/>
        </p:spPr>
        <p:txBody>
          <a:bodyPr/>
          <a:lstStyle>
            <a:lvl1pPr>
              <a:defRPr/>
            </a:lvl1pPr>
          </a:lstStyle>
          <a:p>
            <a:pPr>
              <a:defRPr/>
            </a:pPr>
            <a:fld id="{BC17356E-B8D7-41A9-BB63-23684C1A90BA}" type="slidenum">
              <a:rPr lang="en-US"/>
              <a:pPr>
                <a:defRPr/>
              </a:pPr>
              <a:t>‹Nº›</a:t>
            </a:fld>
            <a:endParaRPr lang="en-US"/>
          </a:p>
        </p:txBody>
      </p:sp>
    </p:spTree>
    <p:extLst>
      <p:ext uri="{BB962C8B-B14F-4D97-AF65-F5344CB8AC3E}">
        <p14:creationId xmlns:p14="http://schemas.microsoft.com/office/powerpoint/2010/main" val="1661846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s-MX"/>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s-MX"/>
              <a:t>Click to edit Master text styles</a:t>
            </a:r>
          </a:p>
          <a:p>
            <a:pPr lvl="1"/>
            <a:r>
              <a:rPr lang="en-US" altLang="es-MX"/>
              <a:t>Second level</a:t>
            </a:r>
          </a:p>
          <a:p>
            <a:pPr lvl="2"/>
            <a:r>
              <a:rPr lang="en-US" altLang="es-MX"/>
              <a:t>Third level</a:t>
            </a:r>
          </a:p>
          <a:p>
            <a:pPr lvl="3"/>
            <a:r>
              <a:rPr lang="en-US" altLang="es-MX"/>
              <a:t>Fourth level</a:t>
            </a:r>
          </a:p>
          <a:p>
            <a:pPr lvl="4"/>
            <a:r>
              <a:rPr lang="en-US" altLang="es-MX"/>
              <a:t>Fifth level</a:t>
            </a:r>
          </a:p>
        </p:txBody>
      </p:sp>
      <p:sp>
        <p:nvSpPr>
          <p:cNvPr id="1028" name="Rectangle 4"/>
          <p:cNvSpPr>
            <a:spLocks noGrp="1" noChangeArrowheads="1"/>
          </p:cNvSpPr>
          <p:nvPr>
            <p:ph type="dt" sz="half" idx="2"/>
          </p:nvPr>
        </p:nvSpPr>
        <p:spPr bwMode="auto">
          <a:xfrm>
            <a:off x="457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charset="0"/>
              </a:defRPr>
            </a:lvl1pPr>
          </a:lstStyle>
          <a:p>
            <a:pPr>
              <a:defRPr/>
            </a:pPr>
            <a:r>
              <a:rPr lang="es-MX"/>
              <a:t>Apuntes José Calzada</a:t>
            </a:r>
          </a:p>
        </p:txBody>
      </p:sp>
      <p:sp>
        <p:nvSpPr>
          <p:cNvPr id="1029" name="Rectangle 5"/>
          <p:cNvSpPr>
            <a:spLocks noGrp="1" noChangeArrowheads="1"/>
          </p:cNvSpPr>
          <p:nvPr>
            <p:ph type="ftr" sz="quarter" idx="3"/>
          </p:nvPr>
        </p:nvSpPr>
        <p:spPr bwMode="auto">
          <a:xfrm>
            <a:off x="3124200" y="6477000"/>
            <a:ext cx="3276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charset="0"/>
              </a:defRPr>
            </a:lvl1pPr>
          </a:lstStyle>
          <a:p>
            <a:pPr>
              <a:defRPr/>
            </a:pPr>
            <a:r>
              <a:rPr lang="es-MX"/>
              <a:t>Gestión de la Calidad</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6D40C50A-E4D3-4319-98F6-9705C2D65620}" type="slidenum">
              <a:rPr lang="en-US"/>
              <a:pPr>
                <a:defRPr/>
              </a:pPr>
              <a:t>‹Nº›</a:t>
            </a:fld>
            <a:endParaRPr lang="en-US"/>
          </a:p>
        </p:txBody>
      </p:sp>
      <p:sp>
        <p:nvSpPr>
          <p:cNvPr id="1031" name="Rectangle 7"/>
          <p:cNvSpPr>
            <a:spLocks noChangeArrowheads="1"/>
          </p:cNvSpPr>
          <p:nvPr userDrawn="1"/>
        </p:nvSpPr>
        <p:spPr bwMode="auto">
          <a:xfrm>
            <a:off x="152400" y="1066800"/>
            <a:ext cx="228600" cy="5562600"/>
          </a:xfrm>
          <a:prstGeom prst="rect">
            <a:avLst/>
          </a:prstGeom>
          <a:solidFill>
            <a:srgbClr val="E6F7A7"/>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s-MX"/>
          </a:p>
        </p:txBody>
      </p:sp>
      <p:sp>
        <p:nvSpPr>
          <p:cNvPr id="1032" name="Rectangle 8"/>
          <p:cNvSpPr>
            <a:spLocks noChangeArrowheads="1"/>
          </p:cNvSpPr>
          <p:nvPr userDrawn="1"/>
        </p:nvSpPr>
        <p:spPr bwMode="auto">
          <a:xfrm>
            <a:off x="152400" y="152400"/>
            <a:ext cx="228600" cy="762000"/>
          </a:xfrm>
          <a:prstGeom prst="rect">
            <a:avLst/>
          </a:prstGeom>
          <a:solidFill>
            <a:srgbClr val="E6F7A7"/>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s-MX"/>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p:txStyles>
    <p:titleStyle>
      <a:lvl1pPr algn="l" rtl="0" eaLnBrk="0" fontAlgn="base" hangingPunct="0">
        <a:spcBef>
          <a:spcPct val="0"/>
        </a:spcBef>
        <a:spcAft>
          <a:spcPct val="0"/>
        </a:spcAft>
        <a:defRPr sz="2000">
          <a:solidFill>
            <a:schemeClr val="tx2"/>
          </a:solidFill>
          <a:latin typeface="+mj-lt"/>
          <a:ea typeface="+mj-ea"/>
          <a:cs typeface="+mj-cs"/>
        </a:defRPr>
      </a:lvl1pPr>
      <a:lvl2pPr algn="l" rtl="0" eaLnBrk="0" fontAlgn="base" hangingPunct="0">
        <a:spcBef>
          <a:spcPct val="0"/>
        </a:spcBef>
        <a:spcAft>
          <a:spcPct val="0"/>
        </a:spcAft>
        <a:defRPr sz="2000">
          <a:solidFill>
            <a:schemeClr val="tx2"/>
          </a:solidFill>
          <a:latin typeface="Arial" charset="0"/>
        </a:defRPr>
      </a:lvl2pPr>
      <a:lvl3pPr algn="l" rtl="0" eaLnBrk="0" fontAlgn="base" hangingPunct="0">
        <a:spcBef>
          <a:spcPct val="0"/>
        </a:spcBef>
        <a:spcAft>
          <a:spcPct val="0"/>
        </a:spcAft>
        <a:defRPr sz="2000">
          <a:solidFill>
            <a:schemeClr val="tx2"/>
          </a:solidFill>
          <a:latin typeface="Arial" charset="0"/>
        </a:defRPr>
      </a:lvl3pPr>
      <a:lvl4pPr algn="l" rtl="0" eaLnBrk="0" fontAlgn="base" hangingPunct="0">
        <a:spcBef>
          <a:spcPct val="0"/>
        </a:spcBef>
        <a:spcAft>
          <a:spcPct val="0"/>
        </a:spcAft>
        <a:defRPr sz="2000">
          <a:solidFill>
            <a:schemeClr val="tx2"/>
          </a:solidFill>
          <a:latin typeface="Arial" charset="0"/>
        </a:defRPr>
      </a:lvl4pPr>
      <a:lvl5pPr algn="l" rtl="0" eaLnBrk="0" fontAlgn="base" hangingPunct="0">
        <a:spcBef>
          <a:spcPct val="0"/>
        </a:spcBef>
        <a:spcAft>
          <a:spcPct val="0"/>
        </a:spcAft>
        <a:defRPr sz="2000">
          <a:solidFill>
            <a:schemeClr val="tx2"/>
          </a:solidFill>
          <a:latin typeface="Arial" charset="0"/>
        </a:defRPr>
      </a:lvl5pPr>
      <a:lvl6pPr marL="457200" algn="l" rtl="0" fontAlgn="base">
        <a:spcBef>
          <a:spcPct val="0"/>
        </a:spcBef>
        <a:spcAft>
          <a:spcPct val="0"/>
        </a:spcAft>
        <a:defRPr sz="2000">
          <a:solidFill>
            <a:schemeClr val="tx2"/>
          </a:solidFill>
          <a:latin typeface="Arial" charset="0"/>
        </a:defRPr>
      </a:lvl6pPr>
      <a:lvl7pPr marL="914400" algn="l" rtl="0" fontAlgn="base">
        <a:spcBef>
          <a:spcPct val="0"/>
        </a:spcBef>
        <a:spcAft>
          <a:spcPct val="0"/>
        </a:spcAft>
        <a:defRPr sz="2000">
          <a:solidFill>
            <a:schemeClr val="tx2"/>
          </a:solidFill>
          <a:latin typeface="Arial" charset="0"/>
        </a:defRPr>
      </a:lvl7pPr>
      <a:lvl8pPr marL="1371600" algn="l" rtl="0" fontAlgn="base">
        <a:spcBef>
          <a:spcPct val="0"/>
        </a:spcBef>
        <a:spcAft>
          <a:spcPct val="0"/>
        </a:spcAft>
        <a:defRPr sz="2000">
          <a:solidFill>
            <a:schemeClr val="tx2"/>
          </a:solidFill>
          <a:latin typeface="Arial" charset="0"/>
        </a:defRPr>
      </a:lvl8pPr>
      <a:lvl9pPr marL="1828800" algn="l" rtl="0" fontAlgn="base">
        <a:spcBef>
          <a:spcPct val="0"/>
        </a:spcBef>
        <a:spcAft>
          <a:spcPct val="0"/>
        </a:spcAft>
        <a:defRPr sz="20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www.youtube.com/watch?v=WRVq8qJCfhM" TargetMode="External"/><Relationship Id="rId5" Type="http://schemas.openxmlformats.org/officeDocument/2006/relationships/hyperlink" Target="https://www.youtube.com/watch?v=9sQi-KaJzDQ" TargetMode="Externa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20.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s-MX" altLang="es-MX" sz="1000"/>
              <a:t>Apuntes José Calzada</a:t>
            </a:r>
          </a:p>
        </p:txBody>
      </p:sp>
      <p:sp>
        <p:nvSpPr>
          <p:cNvPr id="4099" name="Rectangle 2"/>
          <p:cNvSpPr>
            <a:spLocks noGrp="1" noChangeArrowheads="1"/>
          </p:cNvSpPr>
          <p:nvPr>
            <p:ph type="ctrTitle"/>
          </p:nvPr>
        </p:nvSpPr>
        <p:spPr>
          <a:xfrm>
            <a:off x="685800" y="1347952"/>
            <a:ext cx="8610600" cy="2076450"/>
          </a:xfrm>
        </p:spPr>
        <p:txBody>
          <a:bodyPr/>
          <a:lstStyle/>
          <a:p>
            <a:pPr eaLnBrk="1" hangingPunct="1"/>
            <a:r>
              <a:rPr lang="es-MX" altLang="es-MX" sz="2800" dirty="0">
                <a:solidFill>
                  <a:schemeClr val="accent2"/>
                </a:solidFill>
              </a:rPr>
              <a:t>Clase:     Estadística</a:t>
            </a:r>
            <a:br>
              <a:rPr lang="es-MX" altLang="es-MX" sz="2800" dirty="0">
                <a:solidFill>
                  <a:schemeClr val="accent2"/>
                </a:solidFill>
              </a:rPr>
            </a:br>
            <a:r>
              <a:rPr lang="es-MX" altLang="es-MX" sz="2800" dirty="0">
                <a:solidFill>
                  <a:schemeClr val="accent2"/>
                </a:solidFill>
              </a:rPr>
              <a:t>Tema:     Distribuciones continuas de probabilidad</a:t>
            </a:r>
          </a:p>
        </p:txBody>
      </p:sp>
      <p:sp>
        <p:nvSpPr>
          <p:cNvPr id="4100" name="Rectangle 3"/>
          <p:cNvSpPr>
            <a:spLocks noGrp="1" noChangeArrowheads="1"/>
          </p:cNvSpPr>
          <p:nvPr>
            <p:ph type="subTitle" idx="1"/>
          </p:nvPr>
        </p:nvSpPr>
        <p:spPr>
          <a:xfrm>
            <a:off x="1066800" y="4895850"/>
            <a:ext cx="6400800" cy="762000"/>
          </a:xfrm>
        </p:spPr>
        <p:txBody>
          <a:bodyPr/>
          <a:lstStyle/>
          <a:p>
            <a:pPr algn="l" eaLnBrk="1" hangingPunct="1"/>
            <a:r>
              <a:rPr lang="es-MX" altLang="es-MX" sz="1600"/>
              <a:t>Profesor</a:t>
            </a:r>
          </a:p>
          <a:p>
            <a:pPr algn="l" eaLnBrk="1" hangingPunct="1"/>
            <a:r>
              <a:rPr lang="es-MX" altLang="es-MX" sz="1600"/>
              <a:t>José Juan Calzada López</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2C4FCE8-37CE-44D5-8080-BB4FD81DF829}" type="slidenum">
              <a:rPr lang="es-MX" altLang="es-MX" sz="1400" smtClean="0"/>
              <a:pPr>
                <a:spcBef>
                  <a:spcPct val="0"/>
                </a:spcBef>
                <a:buFontTx/>
                <a:buNone/>
              </a:pPr>
              <a:t>10</a:t>
            </a:fld>
            <a:endParaRPr lang="es-MX" altLang="es-MX" sz="1400"/>
          </a:p>
        </p:txBody>
      </p:sp>
      <p:pic>
        <p:nvPicPr>
          <p:cNvPr id="3277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5200" y="2654300"/>
            <a:ext cx="3995738" cy="265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4" name="TextBox 10"/>
          <p:cNvSpPr txBox="1">
            <a:spLocks noChangeArrowheads="1"/>
          </p:cNvSpPr>
          <p:nvPr/>
        </p:nvSpPr>
        <p:spPr bwMode="auto">
          <a:xfrm>
            <a:off x="935038" y="2111375"/>
            <a:ext cx="2081212"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s-MX" altLang="es-MX" sz="1500"/>
              <a:t>Prueba de normalidad</a:t>
            </a:r>
          </a:p>
        </p:txBody>
      </p:sp>
      <p:sp>
        <p:nvSpPr>
          <p:cNvPr id="32775" name="TextBox 9"/>
          <p:cNvSpPr txBox="1">
            <a:spLocks noChangeArrowheads="1"/>
          </p:cNvSpPr>
          <p:nvPr/>
        </p:nvSpPr>
        <p:spPr bwMode="auto">
          <a:xfrm>
            <a:off x="5645150" y="2654300"/>
            <a:ext cx="3230563" cy="3093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s-MX" altLang="es-MX" sz="1500" dirty="0"/>
              <a:t>Para comprobar que los datos tienen una distribución normal, usamos una prueba de hipótesis, donde la Ho: La distribución es Normal </a:t>
            </a:r>
          </a:p>
          <a:p>
            <a:pPr>
              <a:spcBef>
                <a:spcPct val="0"/>
              </a:spcBef>
              <a:buFontTx/>
              <a:buNone/>
            </a:pPr>
            <a:endParaRPr lang="es-MX" altLang="es-MX" sz="1500" dirty="0"/>
          </a:p>
          <a:p>
            <a:pPr>
              <a:spcBef>
                <a:spcPct val="0"/>
              </a:spcBef>
              <a:buFontTx/>
              <a:buNone/>
            </a:pPr>
            <a:r>
              <a:rPr lang="es-MX" altLang="es-MX" sz="1500" dirty="0"/>
              <a:t>En este ejemplo, la prueba de hipótesis nos da un P-</a:t>
            </a:r>
            <a:r>
              <a:rPr lang="es-MX" altLang="es-MX" sz="1500" dirty="0" err="1"/>
              <a:t>value</a:t>
            </a:r>
            <a:r>
              <a:rPr lang="es-MX" altLang="es-MX" sz="1500" dirty="0"/>
              <a:t> de 0.510</a:t>
            </a:r>
          </a:p>
          <a:p>
            <a:pPr>
              <a:spcBef>
                <a:spcPct val="0"/>
              </a:spcBef>
              <a:buFontTx/>
              <a:buNone/>
            </a:pPr>
            <a:endParaRPr lang="es-MX" altLang="es-MX" sz="1500" dirty="0"/>
          </a:p>
          <a:p>
            <a:pPr>
              <a:spcBef>
                <a:spcPct val="0"/>
              </a:spcBef>
              <a:buFontTx/>
              <a:buNone/>
            </a:pPr>
            <a:r>
              <a:rPr lang="es-MX" altLang="es-MX" sz="1500" dirty="0"/>
              <a:t>Como P-</a:t>
            </a:r>
            <a:r>
              <a:rPr lang="es-MX" altLang="es-MX" sz="1500" dirty="0" err="1"/>
              <a:t>value</a:t>
            </a:r>
            <a:r>
              <a:rPr lang="es-MX" altLang="es-MX" sz="1500" dirty="0"/>
              <a:t> es &gt;0.05, entonces podemos decir que los datos tienen una distribución normal</a:t>
            </a:r>
          </a:p>
        </p:txBody>
      </p:sp>
      <p:sp>
        <p:nvSpPr>
          <p:cNvPr id="9" name="Title 1"/>
          <p:cNvSpPr txBox="1">
            <a:spLocks/>
          </p:cNvSpPr>
          <p:nvPr/>
        </p:nvSpPr>
        <p:spPr bwMode="auto">
          <a:xfrm>
            <a:off x="457200" y="274638"/>
            <a:ext cx="82296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a:solidFill>
                  <a:schemeClr val="tx2"/>
                </a:solidFill>
                <a:latin typeface="+mj-lt"/>
                <a:ea typeface="+mj-ea"/>
                <a:cs typeface="+mj-cs"/>
              </a:defRPr>
            </a:lvl1pPr>
            <a:lvl2pPr algn="l" rtl="0" eaLnBrk="0" fontAlgn="base" hangingPunct="0">
              <a:spcBef>
                <a:spcPct val="0"/>
              </a:spcBef>
              <a:spcAft>
                <a:spcPct val="0"/>
              </a:spcAft>
              <a:defRPr sz="2000">
                <a:solidFill>
                  <a:schemeClr val="tx2"/>
                </a:solidFill>
                <a:latin typeface="Arial" charset="0"/>
              </a:defRPr>
            </a:lvl2pPr>
            <a:lvl3pPr algn="l" rtl="0" eaLnBrk="0" fontAlgn="base" hangingPunct="0">
              <a:spcBef>
                <a:spcPct val="0"/>
              </a:spcBef>
              <a:spcAft>
                <a:spcPct val="0"/>
              </a:spcAft>
              <a:defRPr sz="2000">
                <a:solidFill>
                  <a:schemeClr val="tx2"/>
                </a:solidFill>
                <a:latin typeface="Arial" charset="0"/>
              </a:defRPr>
            </a:lvl3pPr>
            <a:lvl4pPr algn="l" rtl="0" eaLnBrk="0" fontAlgn="base" hangingPunct="0">
              <a:spcBef>
                <a:spcPct val="0"/>
              </a:spcBef>
              <a:spcAft>
                <a:spcPct val="0"/>
              </a:spcAft>
              <a:defRPr sz="2000">
                <a:solidFill>
                  <a:schemeClr val="tx2"/>
                </a:solidFill>
                <a:latin typeface="Arial" charset="0"/>
              </a:defRPr>
            </a:lvl4pPr>
            <a:lvl5pPr algn="l" rtl="0" eaLnBrk="0" fontAlgn="base" hangingPunct="0">
              <a:spcBef>
                <a:spcPct val="0"/>
              </a:spcBef>
              <a:spcAft>
                <a:spcPct val="0"/>
              </a:spcAft>
              <a:defRPr sz="2000">
                <a:solidFill>
                  <a:schemeClr val="tx2"/>
                </a:solidFill>
                <a:latin typeface="Arial" charset="0"/>
              </a:defRPr>
            </a:lvl5pPr>
            <a:lvl6pPr marL="457200" algn="l" rtl="0" fontAlgn="base">
              <a:spcBef>
                <a:spcPct val="0"/>
              </a:spcBef>
              <a:spcAft>
                <a:spcPct val="0"/>
              </a:spcAft>
              <a:defRPr sz="2000">
                <a:solidFill>
                  <a:schemeClr val="tx2"/>
                </a:solidFill>
                <a:latin typeface="Arial" charset="0"/>
              </a:defRPr>
            </a:lvl6pPr>
            <a:lvl7pPr marL="914400" algn="l" rtl="0" fontAlgn="base">
              <a:spcBef>
                <a:spcPct val="0"/>
              </a:spcBef>
              <a:spcAft>
                <a:spcPct val="0"/>
              </a:spcAft>
              <a:defRPr sz="2000">
                <a:solidFill>
                  <a:schemeClr val="tx2"/>
                </a:solidFill>
                <a:latin typeface="Arial" charset="0"/>
              </a:defRPr>
            </a:lvl7pPr>
            <a:lvl8pPr marL="1371600" algn="l" rtl="0" fontAlgn="base">
              <a:spcBef>
                <a:spcPct val="0"/>
              </a:spcBef>
              <a:spcAft>
                <a:spcPct val="0"/>
              </a:spcAft>
              <a:defRPr sz="2000">
                <a:solidFill>
                  <a:schemeClr val="tx2"/>
                </a:solidFill>
                <a:latin typeface="Arial" charset="0"/>
              </a:defRPr>
            </a:lvl8pPr>
            <a:lvl9pPr marL="1828800" algn="l" rtl="0" fontAlgn="base">
              <a:spcBef>
                <a:spcPct val="0"/>
              </a:spcBef>
              <a:spcAft>
                <a:spcPct val="0"/>
              </a:spcAft>
              <a:defRPr sz="2000">
                <a:solidFill>
                  <a:schemeClr val="tx2"/>
                </a:solidFill>
                <a:latin typeface="Arial" charset="0"/>
              </a:defRPr>
            </a:lvl9pPr>
          </a:lstStyle>
          <a:p>
            <a:r>
              <a:rPr lang="es-MX" altLang="en-US" kern="0" dirty="0"/>
              <a:t>Prueba de normalidad</a:t>
            </a:r>
          </a:p>
        </p:txBody>
      </p:sp>
    </p:spTree>
    <p:extLst>
      <p:ext uri="{BB962C8B-B14F-4D97-AF65-F5344CB8AC3E}">
        <p14:creationId xmlns:p14="http://schemas.microsoft.com/office/powerpoint/2010/main" val="510645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4" name="TextBox 10"/>
          <p:cNvSpPr txBox="1">
            <a:spLocks noChangeArrowheads="1"/>
          </p:cNvSpPr>
          <p:nvPr/>
        </p:nvSpPr>
        <p:spPr bwMode="auto">
          <a:xfrm>
            <a:off x="876300" y="990600"/>
            <a:ext cx="7391400"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s-MX" altLang="es-MX" sz="1500" dirty="0"/>
              <a:t>Una empresa dedicada al diseño, manufactura y venta de llantas está armando el caso de negocio de un nuevo producto “Eagle IV”. El Director del área de ventas de nuevos productos quiere saber si es negocio o no el poner a la venta las llantas “Eagle IV”.</a:t>
            </a:r>
          </a:p>
          <a:p>
            <a:pPr>
              <a:spcBef>
                <a:spcPct val="0"/>
              </a:spcBef>
              <a:buFontTx/>
              <a:buNone/>
            </a:pPr>
            <a:endParaRPr lang="es-MX" altLang="es-MX" sz="1500" dirty="0"/>
          </a:p>
          <a:p>
            <a:pPr marL="285750" indent="-285750">
              <a:spcBef>
                <a:spcPct val="0"/>
              </a:spcBef>
            </a:pPr>
            <a:r>
              <a:rPr lang="es-MX" altLang="es-MX" sz="1500" dirty="0"/>
              <a:t>El área de ventas dice que para ponerlas en el mercado, necesita un volumen inicial de ventas de 40,000 llantas en el primer trimestre</a:t>
            </a:r>
          </a:p>
          <a:p>
            <a:pPr marL="285750" indent="-285750">
              <a:spcBef>
                <a:spcPct val="0"/>
              </a:spcBef>
            </a:pPr>
            <a:r>
              <a:rPr lang="es-MX" altLang="es-MX" sz="1500" dirty="0"/>
              <a:t>El área de diseño, realizó pruebas de durabilidad y midió los km que las llantas duraron hasta que fallaron por desgaste (Ver datos de “Km de uso”). </a:t>
            </a:r>
          </a:p>
          <a:p>
            <a:pPr marL="285750" indent="-285750">
              <a:spcBef>
                <a:spcPct val="0"/>
              </a:spcBef>
            </a:pPr>
            <a:r>
              <a:rPr lang="es-MX" altLang="es-MX" sz="1500" dirty="0"/>
              <a:t>El área de garantías ha realizado experimentos, e indica que el 80% de los clientes van a solicitar el pago de su garantía, si las llantas duran menos de 90,000 km.</a:t>
            </a:r>
          </a:p>
          <a:p>
            <a:pPr marL="285750" indent="-285750">
              <a:spcBef>
                <a:spcPct val="0"/>
              </a:spcBef>
            </a:pPr>
            <a:r>
              <a:rPr lang="es-MX" altLang="es-MX" sz="1500" dirty="0"/>
              <a:t>El área de servicio a clientes indica que cada pago de garantía le cuesta a la empresa $160 USD</a:t>
            </a:r>
          </a:p>
          <a:p>
            <a:pPr marL="285750" indent="-285750">
              <a:spcBef>
                <a:spcPct val="0"/>
              </a:spcBef>
            </a:pPr>
            <a:r>
              <a:rPr lang="es-MX" altLang="es-MX" sz="1500" dirty="0"/>
              <a:t>El área de Finanzas dice que solo tiene presupuesto para el garantías por $190,000 USD para el primer trimestre. Y que si sobrepasa el costo, entonces las cuentas en general no logran hacer que el proyecto sea exitoso.</a:t>
            </a:r>
          </a:p>
          <a:p>
            <a:pPr marL="285750" indent="-285750">
              <a:spcBef>
                <a:spcPct val="0"/>
              </a:spcBef>
            </a:pPr>
            <a:endParaRPr lang="es-MX" altLang="es-MX" sz="1500" dirty="0"/>
          </a:p>
          <a:p>
            <a:pPr marL="285750" indent="-285750">
              <a:spcBef>
                <a:spcPct val="0"/>
              </a:spcBef>
            </a:pPr>
            <a:endParaRPr lang="es-MX" altLang="es-MX" sz="1500" dirty="0"/>
          </a:p>
          <a:p>
            <a:pPr marL="285750" indent="-285750">
              <a:spcBef>
                <a:spcPct val="0"/>
              </a:spcBef>
            </a:pPr>
            <a:r>
              <a:rPr lang="es-MX" altLang="es-MX" sz="1500" dirty="0"/>
              <a:t>Pregunta:</a:t>
            </a:r>
          </a:p>
          <a:p>
            <a:pPr marL="285750" indent="-285750">
              <a:spcBef>
                <a:spcPct val="0"/>
              </a:spcBef>
            </a:pPr>
            <a:r>
              <a:rPr lang="es-MX" altLang="es-MX" sz="1500" dirty="0"/>
              <a:t>¿Será exitoso o no el proyecto desde el punto de vista de la durabilidad de las llantas?</a:t>
            </a:r>
          </a:p>
        </p:txBody>
      </p:sp>
      <p:sp>
        <p:nvSpPr>
          <p:cNvPr id="9" name="Title 1"/>
          <p:cNvSpPr txBox="1">
            <a:spLocks/>
          </p:cNvSpPr>
          <p:nvPr/>
        </p:nvSpPr>
        <p:spPr bwMode="auto">
          <a:xfrm>
            <a:off x="457200" y="274638"/>
            <a:ext cx="82296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a:solidFill>
                  <a:schemeClr val="tx2"/>
                </a:solidFill>
                <a:latin typeface="+mj-lt"/>
                <a:ea typeface="+mj-ea"/>
                <a:cs typeface="+mj-cs"/>
              </a:defRPr>
            </a:lvl1pPr>
            <a:lvl2pPr algn="l" rtl="0" eaLnBrk="0" fontAlgn="base" hangingPunct="0">
              <a:spcBef>
                <a:spcPct val="0"/>
              </a:spcBef>
              <a:spcAft>
                <a:spcPct val="0"/>
              </a:spcAft>
              <a:defRPr sz="2000">
                <a:solidFill>
                  <a:schemeClr val="tx2"/>
                </a:solidFill>
                <a:latin typeface="Arial" charset="0"/>
              </a:defRPr>
            </a:lvl2pPr>
            <a:lvl3pPr algn="l" rtl="0" eaLnBrk="0" fontAlgn="base" hangingPunct="0">
              <a:spcBef>
                <a:spcPct val="0"/>
              </a:spcBef>
              <a:spcAft>
                <a:spcPct val="0"/>
              </a:spcAft>
              <a:defRPr sz="2000">
                <a:solidFill>
                  <a:schemeClr val="tx2"/>
                </a:solidFill>
                <a:latin typeface="Arial" charset="0"/>
              </a:defRPr>
            </a:lvl3pPr>
            <a:lvl4pPr algn="l" rtl="0" eaLnBrk="0" fontAlgn="base" hangingPunct="0">
              <a:spcBef>
                <a:spcPct val="0"/>
              </a:spcBef>
              <a:spcAft>
                <a:spcPct val="0"/>
              </a:spcAft>
              <a:defRPr sz="2000">
                <a:solidFill>
                  <a:schemeClr val="tx2"/>
                </a:solidFill>
                <a:latin typeface="Arial" charset="0"/>
              </a:defRPr>
            </a:lvl4pPr>
            <a:lvl5pPr algn="l" rtl="0" eaLnBrk="0" fontAlgn="base" hangingPunct="0">
              <a:spcBef>
                <a:spcPct val="0"/>
              </a:spcBef>
              <a:spcAft>
                <a:spcPct val="0"/>
              </a:spcAft>
              <a:defRPr sz="2000">
                <a:solidFill>
                  <a:schemeClr val="tx2"/>
                </a:solidFill>
                <a:latin typeface="Arial" charset="0"/>
              </a:defRPr>
            </a:lvl5pPr>
            <a:lvl6pPr marL="457200" algn="l" rtl="0" fontAlgn="base">
              <a:spcBef>
                <a:spcPct val="0"/>
              </a:spcBef>
              <a:spcAft>
                <a:spcPct val="0"/>
              </a:spcAft>
              <a:defRPr sz="2000">
                <a:solidFill>
                  <a:schemeClr val="tx2"/>
                </a:solidFill>
                <a:latin typeface="Arial" charset="0"/>
              </a:defRPr>
            </a:lvl6pPr>
            <a:lvl7pPr marL="914400" algn="l" rtl="0" fontAlgn="base">
              <a:spcBef>
                <a:spcPct val="0"/>
              </a:spcBef>
              <a:spcAft>
                <a:spcPct val="0"/>
              </a:spcAft>
              <a:defRPr sz="2000">
                <a:solidFill>
                  <a:schemeClr val="tx2"/>
                </a:solidFill>
                <a:latin typeface="Arial" charset="0"/>
              </a:defRPr>
            </a:lvl7pPr>
            <a:lvl8pPr marL="1371600" algn="l" rtl="0" fontAlgn="base">
              <a:spcBef>
                <a:spcPct val="0"/>
              </a:spcBef>
              <a:spcAft>
                <a:spcPct val="0"/>
              </a:spcAft>
              <a:defRPr sz="2000">
                <a:solidFill>
                  <a:schemeClr val="tx2"/>
                </a:solidFill>
                <a:latin typeface="Arial" charset="0"/>
              </a:defRPr>
            </a:lvl8pPr>
            <a:lvl9pPr marL="1828800" algn="l" rtl="0" fontAlgn="base">
              <a:spcBef>
                <a:spcPct val="0"/>
              </a:spcBef>
              <a:spcAft>
                <a:spcPct val="0"/>
              </a:spcAft>
              <a:defRPr sz="2000">
                <a:solidFill>
                  <a:schemeClr val="tx2"/>
                </a:solidFill>
                <a:latin typeface="Arial" charset="0"/>
              </a:defRPr>
            </a:lvl9pPr>
          </a:lstStyle>
          <a:p>
            <a:r>
              <a:rPr lang="es-MX" altLang="en-US" kern="0" dirty="0"/>
              <a:t>Caso: Proyecto llantas “Eagle IV”</a:t>
            </a:r>
          </a:p>
        </p:txBody>
      </p:sp>
    </p:spTree>
    <p:extLst>
      <p:ext uri="{BB962C8B-B14F-4D97-AF65-F5344CB8AC3E}">
        <p14:creationId xmlns:p14="http://schemas.microsoft.com/office/powerpoint/2010/main" val="792436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s-MX" altLang="es-MX" sz="1000"/>
              <a:t>Apuntes José Calzada</a:t>
            </a:r>
          </a:p>
        </p:txBody>
      </p:sp>
      <p:sp>
        <p:nvSpPr>
          <p:cNvPr id="21507" name="Title 1"/>
          <p:cNvSpPr>
            <a:spLocks noGrp="1" noChangeArrowheads="1"/>
          </p:cNvSpPr>
          <p:nvPr>
            <p:ph type="title"/>
          </p:nvPr>
        </p:nvSpPr>
        <p:spPr/>
        <p:txBody>
          <a:bodyPr/>
          <a:lstStyle/>
          <a:p>
            <a:r>
              <a:rPr lang="es-MX" altLang="en-US"/>
              <a:t>Variación en los procesos</a:t>
            </a:r>
          </a:p>
        </p:txBody>
      </p:sp>
      <p:pic>
        <p:nvPicPr>
          <p:cNvPr id="21508"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03363" y="2112963"/>
            <a:ext cx="1227137" cy="257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20925" y="2420938"/>
            <a:ext cx="1081088" cy="227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0"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9588" y="1897063"/>
            <a:ext cx="1335087" cy="280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1"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67188" y="2300288"/>
            <a:ext cx="1127125" cy="236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a:off x="1371600" y="4572000"/>
            <a:ext cx="46482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2001838" y="2112963"/>
            <a:ext cx="228600" cy="217487"/>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MX"/>
          </a:p>
        </p:txBody>
      </p:sp>
      <p:sp>
        <p:nvSpPr>
          <p:cNvPr id="14" name="Oval 13"/>
          <p:cNvSpPr/>
          <p:nvPr/>
        </p:nvSpPr>
        <p:spPr>
          <a:xfrm>
            <a:off x="2770188" y="2486025"/>
            <a:ext cx="228600" cy="2159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MX"/>
          </a:p>
        </p:txBody>
      </p:sp>
      <p:sp>
        <p:nvSpPr>
          <p:cNvPr id="15" name="Oval 14"/>
          <p:cNvSpPr/>
          <p:nvPr/>
        </p:nvSpPr>
        <p:spPr>
          <a:xfrm>
            <a:off x="3603625" y="1897063"/>
            <a:ext cx="228600" cy="2159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MX"/>
          </a:p>
        </p:txBody>
      </p:sp>
      <p:sp>
        <p:nvSpPr>
          <p:cNvPr id="16" name="Oval 15"/>
          <p:cNvSpPr/>
          <p:nvPr/>
        </p:nvSpPr>
        <p:spPr>
          <a:xfrm>
            <a:off x="4611688" y="2366963"/>
            <a:ext cx="228600" cy="2159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MX"/>
          </a:p>
        </p:txBody>
      </p:sp>
      <p:cxnSp>
        <p:nvCxnSpPr>
          <p:cNvPr id="13" name="Straight Arrow Connector 12"/>
          <p:cNvCxnSpPr/>
          <p:nvPr/>
        </p:nvCxnSpPr>
        <p:spPr>
          <a:xfrm>
            <a:off x="1371600" y="2112963"/>
            <a:ext cx="0" cy="2459037"/>
          </a:xfrm>
          <a:prstGeom prst="straightConnector1">
            <a:avLst/>
          </a:prstGeom>
          <a:ln w="28575">
            <a:solidFill>
              <a:schemeClr val="accent6">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0" idx="6"/>
            <a:endCxn id="14" idx="2"/>
          </p:cNvCxnSpPr>
          <p:nvPr/>
        </p:nvCxnSpPr>
        <p:spPr>
          <a:xfrm>
            <a:off x="2230438" y="2222500"/>
            <a:ext cx="539750" cy="3714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4" idx="6"/>
            <a:endCxn id="15" idx="2"/>
          </p:cNvCxnSpPr>
          <p:nvPr/>
        </p:nvCxnSpPr>
        <p:spPr>
          <a:xfrm flipV="1">
            <a:off x="2998788" y="2005013"/>
            <a:ext cx="604837" cy="5889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5" idx="6"/>
            <a:endCxn id="16" idx="2"/>
          </p:cNvCxnSpPr>
          <p:nvPr/>
        </p:nvCxnSpPr>
        <p:spPr>
          <a:xfrm>
            <a:off x="3832225" y="2005013"/>
            <a:ext cx="779463" cy="4699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3" name="TextBox 22"/>
          <p:cNvSpPr txBox="1">
            <a:spLocks noRot="1" noChangeAspect="1" noMove="1" noResize="1" noEditPoints="1" noAdjustHandles="1" noChangeArrowheads="1" noChangeShapeType="1" noTextEdit="1"/>
          </p:cNvSpPr>
          <p:nvPr/>
        </p:nvSpPr>
        <p:spPr>
          <a:xfrm rot="16200000">
            <a:off x="313158" y="3473937"/>
            <a:ext cx="1409082" cy="369332"/>
          </a:xfrm>
          <a:prstGeom prst="rect">
            <a:avLst/>
          </a:prstGeom>
          <a:blipFill rotWithShape="0">
            <a:blip r:embed="rId4"/>
            <a:stretch>
              <a:fillRect l="-10000" r="-26667" b="-3463"/>
            </a:stretch>
          </a:blipFill>
        </p:spPr>
        <p:txBody>
          <a:bodyPr/>
          <a:lstStyle/>
          <a:p>
            <a:pPr>
              <a:defRPr/>
            </a:pPr>
            <a:r>
              <a:rPr lang="es-MX">
                <a:noFill/>
              </a:rPr>
              <a:t> </a:t>
            </a:r>
          </a:p>
        </p:txBody>
      </p:sp>
      <p:sp>
        <p:nvSpPr>
          <p:cNvPr id="21522" name="TextBox 23"/>
          <p:cNvSpPr txBox="1">
            <a:spLocks noChangeArrowheads="1"/>
          </p:cNvSpPr>
          <p:nvPr/>
        </p:nvSpPr>
        <p:spPr bwMode="auto">
          <a:xfrm>
            <a:off x="492125" y="4732338"/>
            <a:ext cx="44751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s-MX" altLang="en-US" sz="1800"/>
              <a:t>Observación   1         2            3              4          </a:t>
            </a:r>
          </a:p>
        </p:txBody>
      </p:sp>
      <p:sp>
        <p:nvSpPr>
          <p:cNvPr id="21523" name="Rectangle 25"/>
          <p:cNvSpPr>
            <a:spLocks noChangeArrowheads="1"/>
          </p:cNvSpPr>
          <p:nvPr/>
        </p:nvSpPr>
        <p:spPr bwMode="auto">
          <a:xfrm>
            <a:off x="935038" y="5468938"/>
            <a:ext cx="9448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s-MX" altLang="en-US" sz="1200"/>
              <a:t>Proceso de fabricación de clavos</a:t>
            </a:r>
          </a:p>
          <a:p>
            <a:pPr>
              <a:spcBef>
                <a:spcPct val="0"/>
              </a:spcBef>
              <a:buFontTx/>
              <a:buNone/>
            </a:pPr>
            <a:r>
              <a:rPr lang="es-MX" altLang="en-US" sz="1200">
                <a:hlinkClick r:id="rId5"/>
              </a:rPr>
              <a:t>https://www.youtube.com/watch?v=9sQi-KaJzDQ</a:t>
            </a:r>
            <a:endParaRPr lang="es-MX" altLang="en-US" sz="1200"/>
          </a:p>
          <a:p>
            <a:pPr>
              <a:spcBef>
                <a:spcPct val="0"/>
              </a:spcBef>
              <a:buFontTx/>
              <a:buNone/>
            </a:pPr>
            <a:endParaRPr lang="es-MX" altLang="en-US" sz="1200"/>
          </a:p>
          <a:p>
            <a:pPr>
              <a:spcBef>
                <a:spcPct val="0"/>
              </a:spcBef>
              <a:buFontTx/>
              <a:buNone/>
            </a:pPr>
            <a:r>
              <a:rPr lang="es-MX" altLang="en-US" sz="1200">
                <a:hlinkClick r:id="rId6"/>
              </a:rPr>
              <a:t>https://www.youtube.com/watch?v=WRVq8qJCfhM</a:t>
            </a:r>
            <a:endParaRPr lang="es-MX" altLang="en-US" sz="1200"/>
          </a:p>
          <a:p>
            <a:pPr>
              <a:spcBef>
                <a:spcPct val="0"/>
              </a:spcBef>
              <a:buFontTx/>
              <a:buNone/>
            </a:pPr>
            <a:endParaRPr lang="es-MX" altLang="en-US" sz="1200"/>
          </a:p>
        </p:txBody>
      </p:sp>
      <p:sp>
        <p:nvSpPr>
          <p:cNvPr id="21524" name="TextBox 26"/>
          <p:cNvSpPr txBox="1">
            <a:spLocks noChangeArrowheads="1"/>
          </p:cNvSpPr>
          <p:nvPr/>
        </p:nvSpPr>
        <p:spPr bwMode="auto">
          <a:xfrm>
            <a:off x="6137275" y="2112963"/>
            <a:ext cx="2854325" cy="289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FontTx/>
              <a:buNone/>
            </a:pPr>
            <a:r>
              <a:rPr lang="es-MX" altLang="en-US" sz="1400"/>
              <a:t>Las máquinas que hacen clavos no los producen exactamente del mismo tamaño. Por lo que es necesario un control estadístico de proceso que asegure que estos son producidos dentro de una especificación.</a:t>
            </a:r>
          </a:p>
          <a:p>
            <a:pPr algn="just">
              <a:spcBef>
                <a:spcPct val="0"/>
              </a:spcBef>
              <a:buFontTx/>
              <a:buNone/>
            </a:pPr>
            <a:endParaRPr lang="es-MX" altLang="en-US" sz="1400"/>
          </a:p>
          <a:p>
            <a:pPr algn="just">
              <a:spcBef>
                <a:spcPct val="0"/>
              </a:spcBef>
              <a:buFontTx/>
              <a:buNone/>
            </a:pPr>
            <a:r>
              <a:rPr lang="es-MX" altLang="en-US" sz="1400"/>
              <a:t>Especificación:    50 +/- 3mm</a:t>
            </a:r>
          </a:p>
          <a:p>
            <a:pPr algn="just">
              <a:spcBef>
                <a:spcPct val="0"/>
              </a:spcBef>
              <a:buFontTx/>
              <a:buNone/>
            </a:pPr>
            <a:endParaRPr lang="es-MX" altLang="en-US" sz="1400"/>
          </a:p>
          <a:p>
            <a:pPr algn="just">
              <a:spcBef>
                <a:spcPct val="0"/>
              </a:spcBef>
              <a:buFontTx/>
              <a:buNone/>
            </a:pPr>
            <a:r>
              <a:rPr lang="es-MX" altLang="en-US" sz="1400"/>
              <a:t>Son considerados defectuosos los clavos con una altura menor a 47mm y mayor a 53mm</a:t>
            </a:r>
          </a:p>
        </p:txBody>
      </p:sp>
      <p:sp>
        <p:nvSpPr>
          <p:cNvPr id="21525" name="TextBox 27"/>
          <p:cNvSpPr txBox="1">
            <a:spLocks noChangeArrowheads="1"/>
          </p:cNvSpPr>
          <p:nvPr/>
        </p:nvSpPr>
        <p:spPr bwMode="auto">
          <a:xfrm>
            <a:off x="898525" y="2260600"/>
            <a:ext cx="4984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s-MX" altLang="en-US" sz="1800"/>
              <a:t>50</a:t>
            </a:r>
          </a:p>
        </p:txBody>
      </p:sp>
      <p:cxnSp>
        <p:nvCxnSpPr>
          <p:cNvPr id="30" name="Straight Connector 29"/>
          <p:cNvCxnSpPr/>
          <p:nvPr/>
        </p:nvCxnSpPr>
        <p:spPr>
          <a:xfrm>
            <a:off x="1397000" y="2420938"/>
            <a:ext cx="4165600" cy="0"/>
          </a:xfrm>
          <a:prstGeom prst="line">
            <a:avLst/>
          </a:prstGeom>
          <a:ln>
            <a:solidFill>
              <a:srgbClr val="008000"/>
            </a:solidFill>
            <a:prstDash val="lgDashDot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2104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s-MX" altLang="es-MX" sz="1000"/>
              <a:t>Apuntes José Calzada</a:t>
            </a:r>
          </a:p>
        </p:txBody>
      </p:sp>
      <p:sp>
        <p:nvSpPr>
          <p:cNvPr id="5124" name="Rectangle 3"/>
          <p:cNvSpPr>
            <a:spLocks noGrp="1" noChangeArrowheads="1"/>
          </p:cNvSpPr>
          <p:nvPr>
            <p:ph type="subTitle" idx="1"/>
          </p:nvPr>
        </p:nvSpPr>
        <p:spPr>
          <a:xfrm>
            <a:off x="1219200" y="1752600"/>
            <a:ext cx="5791200" cy="3200400"/>
          </a:xfrm>
        </p:spPr>
        <p:txBody>
          <a:bodyPr/>
          <a:lstStyle/>
          <a:p>
            <a:pPr algn="l" eaLnBrk="1" hangingPunct="1">
              <a:defRPr/>
            </a:pPr>
            <a:r>
              <a:rPr lang="es-MX" altLang="es-MX" sz="2400" dirty="0"/>
              <a:t>Distribuciones continuas de probabilidad</a:t>
            </a:r>
          </a:p>
          <a:p>
            <a:pPr marL="457200" indent="-457200" algn="l" eaLnBrk="1" hangingPunct="1">
              <a:buFontTx/>
              <a:buAutoNum type="arabicPeriod"/>
              <a:defRPr/>
            </a:pPr>
            <a:endParaRPr lang="es-MX" altLang="es-MX" sz="2400" dirty="0"/>
          </a:p>
          <a:p>
            <a:pPr marL="914400" lvl="1" indent="-457200" algn="l" eaLnBrk="1" hangingPunct="1">
              <a:buFont typeface="Arial" panose="020B0604020202020204" pitchFamily="34" charset="0"/>
              <a:buChar char="•"/>
              <a:defRPr/>
            </a:pPr>
            <a:r>
              <a:rPr lang="es-MX" altLang="es-MX" sz="2000" dirty="0"/>
              <a:t>Distribución uniforme </a:t>
            </a:r>
          </a:p>
          <a:p>
            <a:pPr marL="914400" lvl="1" indent="-457200" algn="l" eaLnBrk="1" hangingPunct="1">
              <a:buFont typeface="Arial" panose="020B0604020202020204" pitchFamily="34" charset="0"/>
              <a:buChar char="•"/>
              <a:defRPr/>
            </a:pPr>
            <a:r>
              <a:rPr lang="es-MX" altLang="es-MX" sz="2000" dirty="0"/>
              <a:t>Distribución normal</a:t>
            </a:r>
          </a:p>
          <a:p>
            <a:pPr marL="914400" lvl="1" indent="-457200" algn="l" eaLnBrk="1" hangingPunct="1">
              <a:buFont typeface="Arial" panose="020B0604020202020204" pitchFamily="34" charset="0"/>
              <a:buChar char="•"/>
              <a:defRPr/>
            </a:pPr>
            <a:r>
              <a:rPr lang="es-MX" altLang="es-MX" sz="2000" dirty="0"/>
              <a:t>Distribución exponencial</a:t>
            </a:r>
            <a:endParaRPr lang="es-MX" altLang="es-MX" sz="1600" dirty="0"/>
          </a:p>
        </p:txBody>
      </p:sp>
      <p:sp>
        <p:nvSpPr>
          <p:cNvPr id="6148" name="TextBox 1"/>
          <p:cNvSpPr txBox="1">
            <a:spLocks noChangeArrowheads="1"/>
          </p:cNvSpPr>
          <p:nvPr/>
        </p:nvSpPr>
        <p:spPr bwMode="auto">
          <a:xfrm>
            <a:off x="914400" y="457200"/>
            <a:ext cx="2362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s-MX" altLang="es-MX" sz="1800" b="1"/>
              <a:t>Contenido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s-MX" altLang="es-MX" sz="1000"/>
              <a:t>Apuntes José Calzada</a:t>
            </a:r>
          </a:p>
        </p:txBody>
      </p:sp>
      <p:sp>
        <p:nvSpPr>
          <p:cNvPr id="8195" name="Title 1"/>
          <p:cNvSpPr>
            <a:spLocks noGrp="1"/>
          </p:cNvSpPr>
          <p:nvPr>
            <p:ph type="title"/>
          </p:nvPr>
        </p:nvSpPr>
        <p:spPr>
          <a:xfrm>
            <a:off x="615041" y="187905"/>
            <a:ext cx="8229600" cy="715962"/>
          </a:xfrm>
        </p:spPr>
        <p:txBody>
          <a:bodyPr/>
          <a:lstStyle/>
          <a:p>
            <a:r>
              <a:rPr lang="es-MX" altLang="en-US" dirty="0"/>
              <a:t>Distribución uniforme</a:t>
            </a:r>
          </a:p>
        </p:txBody>
      </p:sp>
      <p:pic>
        <p:nvPicPr>
          <p:cNvPr id="4" name="Picture 3"/>
          <p:cNvPicPr>
            <a:picLocks noChangeAspect="1"/>
          </p:cNvPicPr>
          <p:nvPr/>
        </p:nvPicPr>
        <p:blipFill>
          <a:blip r:embed="rId3"/>
          <a:stretch>
            <a:fillRect/>
          </a:stretch>
        </p:blipFill>
        <p:spPr>
          <a:xfrm>
            <a:off x="4876800" y="1655668"/>
            <a:ext cx="2790825" cy="1638300"/>
          </a:xfrm>
          <a:prstGeom prst="rect">
            <a:avLst/>
          </a:prstGeom>
        </p:spPr>
      </p:pic>
      <p:pic>
        <p:nvPicPr>
          <p:cNvPr id="5" name="Picture 4"/>
          <p:cNvPicPr>
            <a:picLocks noChangeAspect="1"/>
          </p:cNvPicPr>
          <p:nvPr/>
        </p:nvPicPr>
        <p:blipFill>
          <a:blip r:embed="rId4"/>
          <a:stretch>
            <a:fillRect/>
          </a:stretch>
        </p:blipFill>
        <p:spPr>
          <a:xfrm>
            <a:off x="870857" y="1909226"/>
            <a:ext cx="2533650" cy="1371600"/>
          </a:xfrm>
          <a:prstGeom prst="rect">
            <a:avLst/>
          </a:prstGeom>
        </p:spPr>
      </p:pic>
      <p:sp>
        <p:nvSpPr>
          <p:cNvPr id="21" name="TextBox 20"/>
          <p:cNvSpPr txBox="1"/>
          <p:nvPr/>
        </p:nvSpPr>
        <p:spPr>
          <a:xfrm>
            <a:off x="762000" y="1174675"/>
            <a:ext cx="3276600" cy="369332"/>
          </a:xfrm>
          <a:prstGeom prst="rect">
            <a:avLst/>
          </a:prstGeom>
          <a:noFill/>
        </p:spPr>
        <p:txBody>
          <a:bodyPr wrap="square" rtlCol="0">
            <a:spAutoFit/>
          </a:bodyPr>
          <a:lstStyle/>
          <a:p>
            <a:r>
              <a:rPr lang="es-MX" dirty="0"/>
              <a:t>Distribución continua uniforme</a:t>
            </a:r>
          </a:p>
        </p:txBody>
      </p:sp>
      <mc:AlternateContent xmlns:mc="http://schemas.openxmlformats.org/markup-compatibility/2006" xmlns:a14="http://schemas.microsoft.com/office/drawing/2010/main">
        <mc:Choice Requires="a14">
          <p:sp>
            <p:nvSpPr>
              <p:cNvPr id="2" name="TextBox 1"/>
              <p:cNvSpPr txBox="1"/>
              <p:nvPr/>
            </p:nvSpPr>
            <p:spPr>
              <a:xfrm>
                <a:off x="1676095" y="4221577"/>
                <a:ext cx="2329420" cy="21805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i="1" smtClean="0">
                          <a:latin typeface="Cambria Math" panose="02040503050406030204" pitchFamily="18" charset="0"/>
                          <a:ea typeface="Cambria Math" panose="02040503050406030204" pitchFamily="18" charset="0"/>
                        </a:rPr>
                        <m:t>𝜇</m:t>
                      </m:r>
                      <m:r>
                        <a:rPr lang="es-MX"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oMath>
                  </m:oMathPara>
                </a14:m>
                <a:endParaRPr lang="es-MX" dirty="0"/>
              </a:p>
              <a:p>
                <a:endParaRPr lang="es-MX" dirty="0"/>
              </a:p>
              <a:p>
                <a14:m>
                  <m:oMath xmlns:m="http://schemas.openxmlformats.org/officeDocument/2006/math">
                    <m:r>
                      <a:rPr lang="es-MX" i="1">
                        <a:latin typeface="Cambria Math" panose="02040503050406030204" pitchFamily="18" charset="0"/>
                        <a:ea typeface="Cambria Math" panose="02040503050406030204" pitchFamily="18" charset="0"/>
                      </a:rPr>
                      <m:t>𝜇</m:t>
                    </m:r>
                  </m:oMath>
                </a14:m>
                <a:r>
                  <a:rPr lang="es-MX" dirty="0"/>
                  <a:t> = media poblacional</a:t>
                </a:r>
              </a:p>
              <a:p>
                <a14:m>
                  <m:oMath xmlns:m="http://schemas.openxmlformats.org/officeDocument/2006/math">
                    <m:r>
                      <a:rPr lang="en-US" i="1">
                        <a:latin typeface="Cambria Math" panose="02040503050406030204" pitchFamily="18" charset="0"/>
                        <a:ea typeface="Cambria Math" panose="02040503050406030204" pitchFamily="18" charset="0"/>
                      </a:rPr>
                      <m:t>𝑎</m:t>
                    </m:r>
                  </m:oMath>
                </a14:m>
                <a:r>
                  <a:rPr lang="es-MX" dirty="0"/>
                  <a:t> = parámetro inicial</a:t>
                </a:r>
              </a:p>
              <a:p>
                <a14:m>
                  <m:oMath xmlns:m="http://schemas.openxmlformats.org/officeDocument/2006/math">
                    <m:r>
                      <a:rPr lang="en-US" i="1">
                        <a:latin typeface="Cambria Math" panose="02040503050406030204" pitchFamily="18" charset="0"/>
                        <a:ea typeface="Cambria Math" panose="02040503050406030204" pitchFamily="18" charset="0"/>
                      </a:rPr>
                      <m:t>𝑏</m:t>
                    </m:r>
                  </m:oMath>
                </a14:m>
                <a:r>
                  <a:rPr lang="es-MX" dirty="0"/>
                  <a:t> = parámetro final</a:t>
                </a:r>
                <a:endParaRPr lang="es-MX" b="1" dirty="0"/>
              </a:p>
              <a:p>
                <a:endParaRPr lang="es-MX" dirty="0"/>
              </a:p>
              <a:p>
                <a:endParaRPr lang="es-MX" dirty="0"/>
              </a:p>
            </p:txBody>
          </p:sp>
        </mc:Choice>
        <mc:Fallback xmlns="">
          <p:sp>
            <p:nvSpPr>
              <p:cNvPr id="2" name="TextBox 1"/>
              <p:cNvSpPr txBox="1">
                <a:spLocks noRot="1" noChangeAspect="1" noMove="1" noResize="1" noEditPoints="1" noAdjustHandles="1" noChangeArrowheads="1" noChangeShapeType="1" noTextEdit="1"/>
              </p:cNvSpPr>
              <p:nvPr/>
            </p:nvSpPr>
            <p:spPr>
              <a:xfrm>
                <a:off x="1676095" y="4221577"/>
                <a:ext cx="2329420" cy="2180597"/>
              </a:xfrm>
              <a:prstGeom prst="rect">
                <a:avLst/>
              </a:prstGeom>
              <a:blipFill rotWithShape="0">
                <a:blip r:embed="rId5"/>
                <a:stretch>
                  <a:fillRect l="-3665" r="-2880"/>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463103" y="4221577"/>
                <a:ext cx="2108591" cy="1903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s-MX" i="1" smtClean="0">
                              <a:latin typeface="Cambria Math" panose="02040503050406030204" pitchFamily="18" charset="0"/>
                            </a:rPr>
                          </m:ctrlPr>
                        </m:sSupPr>
                        <m:e>
                          <m:r>
                            <a:rPr lang="es-MX"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e>
                        <m:sup>
                          <m:r>
                            <a:rPr lang="en-US" b="0" i="1" smtClean="0">
                              <a:latin typeface="Cambria Math" panose="02040503050406030204" pitchFamily="18" charset="0"/>
                            </a:rPr>
                            <m:t>2</m:t>
                          </m:r>
                        </m:sup>
                      </m:sSup>
                    </m:oMath>
                  </m:oMathPara>
                </a14:m>
                <a:endParaRPr lang="en-US" b="0" dirty="0"/>
              </a:p>
              <a:p>
                <a:endParaRPr lang="es-MX" dirty="0"/>
              </a:p>
              <a:p>
                <a14:m>
                  <m:oMath xmlns:m="http://schemas.openxmlformats.org/officeDocument/2006/math">
                    <m:sSup>
                      <m:sSupPr>
                        <m:ctrlPr>
                          <a:rPr lang="es-MX" i="1">
                            <a:latin typeface="Cambria Math" panose="02040503050406030204" pitchFamily="18" charset="0"/>
                          </a:rPr>
                        </m:ctrlPr>
                      </m:sSupPr>
                      <m:e>
                        <m:r>
                          <a:rPr lang="es-MX"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oMath>
                </a14:m>
                <a:r>
                  <a:rPr lang="es-MX" dirty="0"/>
                  <a:t>= varianza</a:t>
                </a:r>
              </a:p>
              <a:p>
                <a14:m>
                  <m:oMath xmlns:m="http://schemas.openxmlformats.org/officeDocument/2006/math">
                    <m:r>
                      <a:rPr lang="en-US" i="1">
                        <a:latin typeface="Cambria Math" panose="02040503050406030204" pitchFamily="18" charset="0"/>
                        <a:ea typeface="Cambria Math" panose="02040503050406030204" pitchFamily="18" charset="0"/>
                      </a:rPr>
                      <m:t>𝑎</m:t>
                    </m:r>
                  </m:oMath>
                </a14:m>
                <a:r>
                  <a:rPr lang="es-MX" dirty="0"/>
                  <a:t> = parámetro inicial</a:t>
                </a:r>
              </a:p>
              <a:p>
                <a14:m>
                  <m:oMath xmlns:m="http://schemas.openxmlformats.org/officeDocument/2006/math">
                    <m:r>
                      <a:rPr lang="en-US" i="1">
                        <a:latin typeface="Cambria Math" panose="02040503050406030204" pitchFamily="18" charset="0"/>
                        <a:ea typeface="Cambria Math" panose="02040503050406030204" pitchFamily="18" charset="0"/>
                      </a:rPr>
                      <m:t>𝑏</m:t>
                    </m:r>
                  </m:oMath>
                </a14:m>
                <a:r>
                  <a:rPr lang="es-MX" dirty="0"/>
                  <a:t> = parámetro final</a:t>
                </a:r>
                <a:endParaRPr lang="es-MX" b="1" dirty="0"/>
              </a:p>
              <a:p>
                <a:endParaRPr lang="es-MX" dirty="0"/>
              </a:p>
            </p:txBody>
          </p:sp>
        </mc:Choice>
        <mc:Fallback xmlns="">
          <p:sp>
            <p:nvSpPr>
              <p:cNvPr id="6" name="TextBox 5"/>
              <p:cNvSpPr txBox="1">
                <a:spLocks noRot="1" noChangeAspect="1" noMove="1" noResize="1" noEditPoints="1" noAdjustHandles="1" noChangeArrowheads="1" noChangeShapeType="1" noTextEdit="1"/>
              </p:cNvSpPr>
              <p:nvPr/>
            </p:nvSpPr>
            <p:spPr>
              <a:xfrm>
                <a:off x="5463103" y="4221577"/>
                <a:ext cx="2108591" cy="1903598"/>
              </a:xfrm>
              <a:prstGeom prst="rect">
                <a:avLst/>
              </a:prstGeom>
              <a:blipFill rotWithShape="0">
                <a:blip r:embed="rId6"/>
                <a:stretch>
                  <a:fillRect l="-4046" r="-6069"/>
                </a:stretch>
              </a:blipFill>
            </p:spPr>
            <p:txBody>
              <a:bodyPr/>
              <a:lstStyle/>
              <a:p>
                <a:r>
                  <a:rPr lang="es-MX">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s-MX" altLang="es-MX" sz="1000"/>
              <a:t>Apuntes José Calzada</a:t>
            </a:r>
          </a:p>
        </p:txBody>
      </p:sp>
      <p:sp>
        <p:nvSpPr>
          <p:cNvPr id="8195" name="Title 1"/>
          <p:cNvSpPr>
            <a:spLocks noGrp="1"/>
          </p:cNvSpPr>
          <p:nvPr>
            <p:ph type="title"/>
          </p:nvPr>
        </p:nvSpPr>
        <p:spPr>
          <a:xfrm>
            <a:off x="615041" y="187905"/>
            <a:ext cx="8229600" cy="715962"/>
          </a:xfrm>
        </p:spPr>
        <p:txBody>
          <a:bodyPr/>
          <a:lstStyle/>
          <a:p>
            <a:r>
              <a:rPr lang="es-MX" altLang="en-US" dirty="0"/>
              <a:t>Distribución uniforme</a:t>
            </a:r>
          </a:p>
        </p:txBody>
      </p:sp>
      <p:pic>
        <p:nvPicPr>
          <p:cNvPr id="3" name="Picture 2"/>
          <p:cNvPicPr>
            <a:picLocks noChangeAspect="1"/>
          </p:cNvPicPr>
          <p:nvPr/>
        </p:nvPicPr>
        <p:blipFill>
          <a:blip r:embed="rId3"/>
          <a:stretch>
            <a:fillRect/>
          </a:stretch>
        </p:blipFill>
        <p:spPr>
          <a:xfrm>
            <a:off x="5410200" y="2241264"/>
            <a:ext cx="2971800" cy="1981200"/>
          </a:xfrm>
          <a:prstGeom prst="rect">
            <a:avLst/>
          </a:prstGeom>
        </p:spPr>
      </p:pic>
      <p:sp>
        <p:nvSpPr>
          <p:cNvPr id="17" name="TextBox 16"/>
          <p:cNvSpPr txBox="1"/>
          <p:nvPr/>
        </p:nvSpPr>
        <p:spPr>
          <a:xfrm>
            <a:off x="1028700" y="2493200"/>
            <a:ext cx="3848100" cy="1477328"/>
          </a:xfrm>
          <a:prstGeom prst="rect">
            <a:avLst/>
          </a:prstGeom>
          <a:noFill/>
        </p:spPr>
        <p:txBody>
          <a:bodyPr wrap="square" rtlCol="0">
            <a:spAutoFit/>
          </a:bodyPr>
          <a:lstStyle/>
          <a:p>
            <a:r>
              <a:rPr lang="es-MX" dirty="0"/>
              <a:t>Caso:</a:t>
            </a:r>
          </a:p>
          <a:p>
            <a:r>
              <a:rPr lang="es-MX" dirty="0"/>
              <a:t>Un avión tarda en llegar a su destino entre 120 y 140 minutos. En ese rango de tiempo, puede llegar en cualquier momento. </a:t>
            </a:r>
          </a:p>
        </p:txBody>
      </p:sp>
      <p:sp>
        <p:nvSpPr>
          <p:cNvPr id="21" name="TextBox 20"/>
          <p:cNvSpPr txBox="1"/>
          <p:nvPr/>
        </p:nvSpPr>
        <p:spPr>
          <a:xfrm>
            <a:off x="761999" y="1174675"/>
            <a:ext cx="6905625" cy="369332"/>
          </a:xfrm>
          <a:prstGeom prst="rect">
            <a:avLst/>
          </a:prstGeom>
          <a:noFill/>
        </p:spPr>
        <p:txBody>
          <a:bodyPr wrap="square" rtlCol="0">
            <a:spAutoFit/>
          </a:bodyPr>
          <a:lstStyle/>
          <a:p>
            <a:r>
              <a:rPr lang="es-MX" dirty="0"/>
              <a:t>Ejemplo de distribución uniforme de probabilidad</a:t>
            </a:r>
          </a:p>
        </p:txBody>
      </p:sp>
      <mc:AlternateContent xmlns:mc="http://schemas.openxmlformats.org/markup-compatibility/2006" xmlns:a14="http://schemas.microsoft.com/office/drawing/2010/main">
        <mc:Choice Requires="a14">
          <p:sp>
            <p:nvSpPr>
              <p:cNvPr id="2" name="TextBox 1"/>
              <p:cNvSpPr txBox="1"/>
              <p:nvPr/>
            </p:nvSpPr>
            <p:spPr>
              <a:xfrm>
                <a:off x="1219200" y="4525832"/>
                <a:ext cx="967252"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i="1" smtClean="0">
                          <a:latin typeface="Cambria Math" panose="02040503050406030204" pitchFamily="18" charset="0"/>
                          <a:ea typeface="Cambria Math" panose="02040503050406030204" pitchFamily="18" charset="0"/>
                        </a:rPr>
                        <m:t>𝜇</m:t>
                      </m:r>
                      <m:r>
                        <a:rPr lang="es-MX" i="1" smtClean="0">
                          <a:latin typeface="Cambria Math" panose="02040503050406030204" pitchFamily="18" charset="0"/>
                          <a:ea typeface="Cambria Math" panose="02040503050406030204" pitchFamily="18" charset="0"/>
                        </a:rPr>
                        <m:t>=130</m:t>
                      </m:r>
                    </m:oMath>
                  </m:oMathPara>
                </a14:m>
                <a:endParaRPr lang="es-MX" dirty="0"/>
              </a:p>
              <a:p>
                <a14:m>
                  <m:oMath xmlns:m="http://schemas.openxmlformats.org/officeDocument/2006/math">
                    <m:sSup>
                      <m:sSupPr>
                        <m:ctrlPr>
                          <a:rPr lang="es-MX" i="1">
                            <a:latin typeface="Cambria Math" panose="02040503050406030204" pitchFamily="18" charset="0"/>
                          </a:rPr>
                        </m:ctrlPr>
                      </m:sSupPr>
                      <m:e>
                        <m:r>
                          <a:rPr lang="es-MX"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oMath>
                </a14:m>
                <a:r>
                  <a:rPr lang="es-MX" dirty="0"/>
                  <a:t> = 33.3</a:t>
                </a:r>
              </a:p>
            </p:txBody>
          </p:sp>
        </mc:Choice>
        <mc:Fallback xmlns="">
          <p:sp>
            <p:nvSpPr>
              <p:cNvPr id="2" name="TextBox 1"/>
              <p:cNvSpPr txBox="1">
                <a:spLocks noRot="1" noChangeAspect="1" noMove="1" noResize="1" noEditPoints="1" noAdjustHandles="1" noChangeArrowheads="1" noChangeShapeType="1" noTextEdit="1"/>
              </p:cNvSpPr>
              <p:nvPr/>
            </p:nvSpPr>
            <p:spPr>
              <a:xfrm>
                <a:off x="1219200" y="4525832"/>
                <a:ext cx="967252" cy="553998"/>
              </a:xfrm>
              <a:prstGeom prst="rect">
                <a:avLst/>
              </a:prstGeom>
              <a:blipFill rotWithShape="0">
                <a:blip r:embed="rId4"/>
                <a:stretch>
                  <a:fillRect l="-6289" r="-14465" b="-25275"/>
                </a:stretch>
              </a:blipFill>
            </p:spPr>
            <p:txBody>
              <a:bodyPr/>
              <a:lstStyle/>
              <a:p>
                <a:r>
                  <a:rPr lang="es-MX">
                    <a:noFill/>
                  </a:rPr>
                  <a:t> </a:t>
                </a:r>
              </a:p>
            </p:txBody>
          </p:sp>
        </mc:Fallback>
      </mc:AlternateContent>
    </p:spTree>
    <p:extLst>
      <p:ext uri="{BB962C8B-B14F-4D97-AF65-F5344CB8AC3E}">
        <p14:creationId xmlns:p14="http://schemas.microsoft.com/office/powerpoint/2010/main" val="1102839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EF92B821-9489-B9F4-7072-9E40399229E3}"/>
              </a:ext>
            </a:extLst>
          </p:cNvPr>
          <p:cNvSpPr txBox="1"/>
          <p:nvPr/>
        </p:nvSpPr>
        <p:spPr>
          <a:xfrm>
            <a:off x="2710493" y="2085215"/>
            <a:ext cx="5433205" cy="2677656"/>
          </a:xfrm>
          <a:prstGeom prst="rect">
            <a:avLst/>
          </a:prstGeom>
          <a:noFill/>
        </p:spPr>
        <p:txBody>
          <a:bodyPr wrap="square" rtlCol="0">
            <a:spAutoFit/>
          </a:bodyPr>
          <a:lstStyle/>
          <a:p>
            <a:r>
              <a:rPr lang="es-MX" sz="1200" dirty="0"/>
              <a:t>Carl Friedrich Gauss  en 1800  vuelve famosa la distribución por su aplicación para entender la variación en mediciones astronómicas</a:t>
            </a:r>
          </a:p>
          <a:p>
            <a:endParaRPr lang="es-MX" sz="1200" dirty="0"/>
          </a:p>
          <a:p>
            <a:endParaRPr lang="es-MX" sz="1200" dirty="0"/>
          </a:p>
          <a:p>
            <a:endParaRPr lang="es-MX" sz="1200" dirty="0"/>
          </a:p>
          <a:p>
            <a:endParaRPr lang="es-MX" sz="1200" dirty="0"/>
          </a:p>
          <a:p>
            <a:endParaRPr lang="es-MX" sz="1200" dirty="0"/>
          </a:p>
          <a:p>
            <a:endParaRPr lang="es-MX" sz="1200" dirty="0"/>
          </a:p>
          <a:p>
            <a:endParaRPr lang="es-MX" sz="1200" dirty="0"/>
          </a:p>
          <a:p>
            <a:endParaRPr lang="es-MX" sz="1200" dirty="0"/>
          </a:p>
          <a:p>
            <a:endParaRPr lang="es-MX" sz="1200" dirty="0"/>
          </a:p>
          <a:p>
            <a:endParaRPr lang="es-MX" sz="1200" dirty="0"/>
          </a:p>
          <a:p>
            <a:endParaRPr lang="es-MX" sz="1200" dirty="0"/>
          </a:p>
          <a:p>
            <a:r>
              <a:rPr lang="es-MX" sz="1200" dirty="0"/>
              <a:t>Christian </a:t>
            </a:r>
            <a:r>
              <a:rPr lang="es-MX" sz="1200" dirty="0" err="1"/>
              <a:t>Kamp</a:t>
            </a:r>
            <a:r>
              <a:rPr lang="es-MX" sz="1200" dirty="0"/>
              <a:t> en 1799 construye la primera tabla de valores de Z</a:t>
            </a:r>
          </a:p>
        </p:txBody>
      </p:sp>
      <p:sp>
        <p:nvSpPr>
          <p:cNvPr id="819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s-MX" altLang="es-MX" sz="1000"/>
              <a:t>Apuntes José Calzada</a:t>
            </a:r>
          </a:p>
        </p:txBody>
      </p:sp>
      <p:sp>
        <p:nvSpPr>
          <p:cNvPr id="8195" name="Title 1"/>
          <p:cNvSpPr>
            <a:spLocks noGrp="1"/>
          </p:cNvSpPr>
          <p:nvPr>
            <p:ph type="title"/>
          </p:nvPr>
        </p:nvSpPr>
        <p:spPr>
          <a:xfrm>
            <a:off x="615041" y="187905"/>
            <a:ext cx="8229600" cy="715962"/>
          </a:xfrm>
        </p:spPr>
        <p:txBody>
          <a:bodyPr/>
          <a:lstStyle/>
          <a:p>
            <a:r>
              <a:rPr lang="es-MX" altLang="en-US" dirty="0"/>
              <a:t>Carl Friedrich Gauss – Pionero en el uso de la distribución normal</a:t>
            </a:r>
          </a:p>
        </p:txBody>
      </p:sp>
      <p:pic>
        <p:nvPicPr>
          <p:cNvPr id="6" name="Picture 5">
            <a:extLst>
              <a:ext uri="{FF2B5EF4-FFF2-40B4-BE49-F238E27FC236}">
                <a16:creationId xmlns:a16="http://schemas.microsoft.com/office/drawing/2014/main" id="{3D536634-C18E-C62A-5880-E42B57FA8FF7}"/>
              </a:ext>
            </a:extLst>
          </p:cNvPr>
          <p:cNvPicPr>
            <a:picLocks noChangeAspect="1"/>
          </p:cNvPicPr>
          <p:nvPr/>
        </p:nvPicPr>
        <p:blipFill>
          <a:blip r:embed="rId3"/>
          <a:stretch>
            <a:fillRect/>
          </a:stretch>
        </p:blipFill>
        <p:spPr>
          <a:xfrm>
            <a:off x="3711465" y="5031222"/>
            <a:ext cx="2036752" cy="1445778"/>
          </a:xfrm>
          <a:prstGeom prst="rect">
            <a:avLst/>
          </a:prstGeom>
          <a:ln>
            <a:solidFill>
              <a:srgbClr val="4472C4"/>
            </a:solidFill>
          </a:ln>
        </p:spPr>
      </p:pic>
      <p:pic>
        <p:nvPicPr>
          <p:cNvPr id="9" name="Picture 8">
            <a:extLst>
              <a:ext uri="{FF2B5EF4-FFF2-40B4-BE49-F238E27FC236}">
                <a16:creationId xmlns:a16="http://schemas.microsoft.com/office/drawing/2014/main" id="{44C238B9-06C5-5B3D-C979-9CD8F6509EF9}"/>
              </a:ext>
            </a:extLst>
          </p:cNvPr>
          <p:cNvPicPr>
            <a:picLocks noChangeAspect="1"/>
          </p:cNvPicPr>
          <p:nvPr/>
        </p:nvPicPr>
        <p:blipFill>
          <a:blip r:embed="rId4"/>
          <a:stretch>
            <a:fillRect/>
          </a:stretch>
        </p:blipFill>
        <p:spPr>
          <a:xfrm>
            <a:off x="1085836" y="3996467"/>
            <a:ext cx="1108826" cy="1386032"/>
          </a:xfrm>
          <a:prstGeom prst="rect">
            <a:avLst/>
          </a:prstGeom>
        </p:spPr>
      </p:pic>
      <p:pic>
        <p:nvPicPr>
          <p:cNvPr id="11" name="Picture 10">
            <a:extLst>
              <a:ext uri="{FF2B5EF4-FFF2-40B4-BE49-F238E27FC236}">
                <a16:creationId xmlns:a16="http://schemas.microsoft.com/office/drawing/2014/main" id="{AA9BB83D-71C4-124A-CD17-4284FDF3DF72}"/>
              </a:ext>
            </a:extLst>
          </p:cNvPr>
          <p:cNvPicPr>
            <a:picLocks noChangeAspect="1"/>
          </p:cNvPicPr>
          <p:nvPr/>
        </p:nvPicPr>
        <p:blipFill>
          <a:blip r:embed="rId5"/>
          <a:stretch>
            <a:fillRect/>
          </a:stretch>
        </p:blipFill>
        <p:spPr>
          <a:xfrm>
            <a:off x="1037197" y="1696138"/>
            <a:ext cx="1206103" cy="1354221"/>
          </a:xfrm>
          <a:prstGeom prst="rect">
            <a:avLst/>
          </a:prstGeom>
        </p:spPr>
      </p:pic>
      <p:sp>
        <p:nvSpPr>
          <p:cNvPr id="14" name="AutoShape 2" descr="{\displaystyle f(x)={\frac {1}{\sigma {\sqrt {2\pi }}}}e^{-{\frac {1}{2}}\left({\frac {x-\mu }{\sigma }}\right)^{2}}}">
            <a:extLst>
              <a:ext uri="{FF2B5EF4-FFF2-40B4-BE49-F238E27FC236}">
                <a16:creationId xmlns:a16="http://schemas.microsoft.com/office/drawing/2014/main" id="{C05F3757-FCB7-207B-E65C-6B3818DB696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eaLnBrk="1" fontAlgn="auto" hangingPunct="1">
              <a:spcBef>
                <a:spcPts val="0"/>
              </a:spcBef>
              <a:spcAft>
                <a:spcPts val="0"/>
              </a:spcAft>
            </a:pPr>
            <a:endParaRPr lang="en-US">
              <a:solidFill>
                <a:prstClr val="black"/>
              </a:solidFill>
              <a:latin typeface="Calibri" panose="020F0502020204030204"/>
            </a:endParaRPr>
          </a:p>
        </p:txBody>
      </p:sp>
      <p:pic>
        <p:nvPicPr>
          <p:cNvPr id="15" name="Picture 14">
            <a:extLst>
              <a:ext uri="{FF2B5EF4-FFF2-40B4-BE49-F238E27FC236}">
                <a16:creationId xmlns:a16="http://schemas.microsoft.com/office/drawing/2014/main" id="{FD6D5436-2734-99EC-237E-73D51EE2CF72}"/>
              </a:ext>
            </a:extLst>
          </p:cNvPr>
          <p:cNvPicPr>
            <a:picLocks noChangeAspect="1"/>
          </p:cNvPicPr>
          <p:nvPr/>
        </p:nvPicPr>
        <p:blipFill>
          <a:blip r:embed="rId6"/>
          <a:stretch>
            <a:fillRect/>
          </a:stretch>
        </p:blipFill>
        <p:spPr>
          <a:xfrm>
            <a:off x="3780043" y="2922695"/>
            <a:ext cx="1866900" cy="504825"/>
          </a:xfrm>
          <a:prstGeom prst="rect">
            <a:avLst/>
          </a:prstGeom>
        </p:spPr>
      </p:pic>
    </p:spTree>
    <p:extLst>
      <p:ext uri="{BB962C8B-B14F-4D97-AF65-F5344CB8AC3E}">
        <p14:creationId xmlns:p14="http://schemas.microsoft.com/office/powerpoint/2010/main" val="351869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814388" y="1411640"/>
            <a:ext cx="5564187" cy="1477328"/>
          </a:xfrm>
          <a:prstGeom prst="rect">
            <a:avLst/>
          </a:prstGeom>
          <a:noFill/>
        </p:spPr>
        <p:txBody>
          <a:bodyPr wrap="square">
            <a:spAutoFit/>
          </a:bodyPr>
          <a:lstStyle/>
          <a:p>
            <a:pPr>
              <a:defRPr/>
            </a:pPr>
            <a:r>
              <a:rPr lang="es-MX" sz="1500" b="1" dirty="0"/>
              <a:t>Características de la distribución normal</a:t>
            </a:r>
          </a:p>
          <a:p>
            <a:pPr>
              <a:defRPr/>
            </a:pPr>
            <a:endParaRPr lang="es-MX" sz="1500" b="1" dirty="0"/>
          </a:p>
          <a:p>
            <a:pPr marL="257175" indent="-257175">
              <a:buFont typeface="Arial" panose="020B0604020202020204" pitchFamily="34" charset="0"/>
              <a:buChar char="•"/>
              <a:defRPr/>
            </a:pPr>
            <a:r>
              <a:rPr lang="es-MX" sz="1500" dirty="0"/>
              <a:t>Simétrica</a:t>
            </a:r>
          </a:p>
          <a:p>
            <a:pPr marL="257175" indent="-257175">
              <a:buFont typeface="Arial" panose="020B0604020202020204" pitchFamily="34" charset="0"/>
              <a:buChar char="•"/>
              <a:defRPr/>
            </a:pPr>
            <a:r>
              <a:rPr lang="es-MX" sz="1500" dirty="0"/>
              <a:t>Total</a:t>
            </a:r>
          </a:p>
          <a:p>
            <a:pPr marL="257175" indent="-257175">
              <a:buFont typeface="Arial" panose="020B0604020202020204" pitchFamily="34" charset="0"/>
              <a:buChar char="•"/>
              <a:defRPr/>
            </a:pPr>
            <a:r>
              <a:rPr lang="es-MX" sz="1500" dirty="0"/>
              <a:t>Infinita</a:t>
            </a:r>
          </a:p>
          <a:p>
            <a:pPr marL="257175" indent="-257175">
              <a:buFont typeface="Arial" panose="020B0604020202020204" pitchFamily="34" charset="0"/>
              <a:buChar char="•"/>
              <a:defRPr/>
            </a:pPr>
            <a:r>
              <a:rPr lang="es-MX" sz="1500" dirty="0"/>
              <a:t>Tendencia central (Forma de campana)</a:t>
            </a:r>
            <a:endParaRPr lang="es-MX" sz="1500" b="1" dirty="0"/>
          </a:p>
        </p:txBody>
      </p:sp>
      <p:graphicFrame>
        <p:nvGraphicFramePr>
          <p:cNvPr id="7" name="Table 6"/>
          <p:cNvGraphicFramePr>
            <a:graphicFrameLocks noGrp="1"/>
          </p:cNvGraphicFramePr>
          <p:nvPr>
            <p:extLst>
              <p:ext uri="{D42A27DB-BD31-4B8C-83A1-F6EECF244321}">
                <p14:modId xmlns:p14="http://schemas.microsoft.com/office/powerpoint/2010/main" val="308155911"/>
              </p:ext>
            </p:extLst>
          </p:nvPr>
        </p:nvGraphicFramePr>
        <p:xfrm>
          <a:off x="826294" y="3733800"/>
          <a:ext cx="4271962" cy="1060450"/>
        </p:xfrm>
        <a:graphic>
          <a:graphicData uri="http://schemas.openxmlformats.org/drawingml/2006/table">
            <a:tbl>
              <a:tblPr firstRow="1" bandRow="1">
                <a:tableStyleId>{5C22544A-7EE6-4342-B048-85BDC9FD1C3A}</a:tableStyleId>
              </a:tblPr>
              <a:tblGrid>
                <a:gridCol w="1423987">
                  <a:extLst>
                    <a:ext uri="{9D8B030D-6E8A-4147-A177-3AD203B41FA5}">
                      <a16:colId xmlns:a16="http://schemas.microsoft.com/office/drawing/2014/main" val="20000"/>
                    </a:ext>
                  </a:extLst>
                </a:gridCol>
                <a:gridCol w="846898">
                  <a:extLst>
                    <a:ext uri="{9D8B030D-6E8A-4147-A177-3AD203B41FA5}">
                      <a16:colId xmlns:a16="http://schemas.microsoft.com/office/drawing/2014/main" val="20001"/>
                    </a:ext>
                  </a:extLst>
                </a:gridCol>
                <a:gridCol w="2001077">
                  <a:extLst>
                    <a:ext uri="{9D8B030D-6E8A-4147-A177-3AD203B41FA5}">
                      <a16:colId xmlns:a16="http://schemas.microsoft.com/office/drawing/2014/main" val="20002"/>
                    </a:ext>
                  </a:extLst>
                </a:gridCol>
              </a:tblGrid>
              <a:tr h="282278">
                <a:tc>
                  <a:txBody>
                    <a:bodyPr/>
                    <a:lstStyle/>
                    <a:p>
                      <a:pPr algn="ctr"/>
                      <a:r>
                        <a:rPr lang="es-MX" sz="1400" dirty="0" err="1">
                          <a:solidFill>
                            <a:schemeClr val="tx1"/>
                          </a:solidFill>
                        </a:rPr>
                        <a:t>Decriptor</a:t>
                      </a:r>
                      <a:endParaRPr lang="es-MX" sz="1400" dirty="0">
                        <a:solidFill>
                          <a:schemeClr val="tx1"/>
                        </a:solidFill>
                      </a:endParaRPr>
                    </a:p>
                  </a:txBody>
                  <a:tcPr marL="68564" marR="68564" marT="34331" marB="34331"/>
                </a:tc>
                <a:tc>
                  <a:txBody>
                    <a:bodyPr/>
                    <a:lstStyle/>
                    <a:p>
                      <a:pPr algn="ctr"/>
                      <a:r>
                        <a:rPr lang="es-MX" sz="1400" dirty="0">
                          <a:solidFill>
                            <a:schemeClr val="tx1"/>
                          </a:solidFill>
                        </a:rPr>
                        <a:t>Símbolo</a:t>
                      </a:r>
                    </a:p>
                  </a:txBody>
                  <a:tcPr marL="68564" marR="68564" marT="34331" marB="34331"/>
                </a:tc>
                <a:tc>
                  <a:txBody>
                    <a:bodyPr/>
                    <a:lstStyle/>
                    <a:p>
                      <a:pPr algn="ctr"/>
                      <a:r>
                        <a:rPr lang="es-MX" sz="1400" dirty="0">
                          <a:solidFill>
                            <a:schemeClr val="tx1"/>
                          </a:solidFill>
                        </a:rPr>
                        <a:t>Nombre</a:t>
                      </a:r>
                    </a:p>
                  </a:txBody>
                  <a:tcPr marL="68564" marR="68564" marT="34331" marB="34331"/>
                </a:tc>
                <a:extLst>
                  <a:ext uri="{0D108BD9-81ED-4DB2-BD59-A6C34878D82A}">
                    <a16:rowId xmlns:a16="http://schemas.microsoft.com/office/drawing/2014/main" val="10000"/>
                  </a:ext>
                </a:extLst>
              </a:tr>
              <a:tr h="495894">
                <a:tc>
                  <a:txBody>
                    <a:bodyPr/>
                    <a:lstStyle/>
                    <a:p>
                      <a:r>
                        <a:rPr lang="es-MX" sz="1400" dirty="0">
                          <a:solidFill>
                            <a:schemeClr val="tx1"/>
                          </a:solidFill>
                        </a:rPr>
                        <a:t>Tendencia central</a:t>
                      </a:r>
                    </a:p>
                  </a:txBody>
                  <a:tcPr marL="68564" marR="68564" marT="34331" marB="34331"/>
                </a:tc>
                <a:tc>
                  <a:txBody>
                    <a:bodyPr/>
                    <a:lstStyle/>
                    <a:p>
                      <a:pPr algn="ctr"/>
                      <a:r>
                        <a:rPr lang="es-MX" sz="1400" dirty="0">
                          <a:solidFill>
                            <a:schemeClr val="tx1"/>
                          </a:solidFill>
                        </a:rPr>
                        <a:t>x</a:t>
                      </a:r>
                    </a:p>
                  </a:txBody>
                  <a:tcPr marL="68564" marR="68564" marT="34331" marB="34331"/>
                </a:tc>
                <a:tc>
                  <a:txBody>
                    <a:bodyPr/>
                    <a:lstStyle/>
                    <a:p>
                      <a:r>
                        <a:rPr lang="es-MX" sz="1400" dirty="0">
                          <a:solidFill>
                            <a:schemeClr val="tx1"/>
                          </a:solidFill>
                        </a:rPr>
                        <a:t>Media</a:t>
                      </a:r>
                    </a:p>
                  </a:txBody>
                  <a:tcPr marL="68564" marR="68564" marT="34331" marB="34331"/>
                </a:tc>
                <a:extLst>
                  <a:ext uri="{0D108BD9-81ED-4DB2-BD59-A6C34878D82A}">
                    <a16:rowId xmlns:a16="http://schemas.microsoft.com/office/drawing/2014/main" val="10001"/>
                  </a:ext>
                </a:extLst>
              </a:tr>
              <a:tr h="282278">
                <a:tc>
                  <a:txBody>
                    <a:bodyPr/>
                    <a:lstStyle/>
                    <a:p>
                      <a:r>
                        <a:rPr lang="es-MX" sz="1400" dirty="0">
                          <a:solidFill>
                            <a:schemeClr val="tx1"/>
                          </a:solidFill>
                        </a:rPr>
                        <a:t>Dispersión</a:t>
                      </a:r>
                    </a:p>
                  </a:txBody>
                  <a:tcPr marL="68564" marR="68564" marT="34331" marB="34331"/>
                </a:tc>
                <a:tc>
                  <a:txBody>
                    <a:bodyPr/>
                    <a:lstStyle/>
                    <a:p>
                      <a:pPr algn="ctr"/>
                      <a:r>
                        <a:rPr lang="es-MX" sz="1400" dirty="0">
                          <a:solidFill>
                            <a:schemeClr val="tx1"/>
                          </a:solidFill>
                        </a:rPr>
                        <a:t>s</a:t>
                      </a:r>
                    </a:p>
                  </a:txBody>
                  <a:tcPr marL="68564" marR="68564" marT="34331" marB="34331"/>
                </a:tc>
                <a:tc>
                  <a:txBody>
                    <a:bodyPr/>
                    <a:lstStyle/>
                    <a:p>
                      <a:r>
                        <a:rPr lang="es-MX" sz="1400" dirty="0">
                          <a:solidFill>
                            <a:schemeClr val="tx1"/>
                          </a:solidFill>
                        </a:rPr>
                        <a:t>Desviación</a:t>
                      </a:r>
                      <a:r>
                        <a:rPr lang="es-MX" sz="1400" baseline="0" dirty="0">
                          <a:solidFill>
                            <a:schemeClr val="tx1"/>
                          </a:solidFill>
                        </a:rPr>
                        <a:t> estándar</a:t>
                      </a:r>
                      <a:endParaRPr lang="es-MX" sz="1400" dirty="0">
                        <a:solidFill>
                          <a:schemeClr val="tx1"/>
                        </a:solidFill>
                      </a:endParaRPr>
                    </a:p>
                  </a:txBody>
                  <a:tcPr marL="68564" marR="68564" marT="34331" marB="34331"/>
                </a:tc>
                <a:extLst>
                  <a:ext uri="{0D108BD9-81ED-4DB2-BD59-A6C34878D82A}">
                    <a16:rowId xmlns:a16="http://schemas.microsoft.com/office/drawing/2014/main" val="10002"/>
                  </a:ext>
                </a:extLst>
              </a:tr>
            </a:tbl>
          </a:graphicData>
        </a:graphic>
      </p:graphicFrame>
      <p:sp>
        <p:nvSpPr>
          <p:cNvPr id="30744" name="TextBox 7"/>
          <p:cNvSpPr txBox="1">
            <a:spLocks noChangeArrowheads="1"/>
          </p:cNvSpPr>
          <p:nvPr/>
        </p:nvSpPr>
        <p:spPr bwMode="auto">
          <a:xfrm>
            <a:off x="2571750" y="5022850"/>
            <a:ext cx="390525"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s-MX" altLang="es-MX" sz="900"/>
              <a:t>-</a:t>
            </a:r>
          </a:p>
        </p:txBody>
      </p:sp>
      <p:pic>
        <p:nvPicPr>
          <p:cNvPr id="30745" name="Picture 2" descr="Resultado de imagen para normal curv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10200" y="1237491"/>
            <a:ext cx="2974975"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p:cNvSpPr txBox="1">
            <a:spLocks/>
          </p:cNvSpPr>
          <p:nvPr/>
        </p:nvSpPr>
        <p:spPr bwMode="auto">
          <a:xfrm>
            <a:off x="615041" y="187905"/>
            <a:ext cx="82296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a:solidFill>
                  <a:schemeClr val="tx2"/>
                </a:solidFill>
                <a:latin typeface="+mj-lt"/>
                <a:ea typeface="+mj-ea"/>
                <a:cs typeface="+mj-cs"/>
              </a:defRPr>
            </a:lvl1pPr>
            <a:lvl2pPr algn="l" rtl="0" eaLnBrk="0" fontAlgn="base" hangingPunct="0">
              <a:spcBef>
                <a:spcPct val="0"/>
              </a:spcBef>
              <a:spcAft>
                <a:spcPct val="0"/>
              </a:spcAft>
              <a:defRPr sz="2000">
                <a:solidFill>
                  <a:schemeClr val="tx2"/>
                </a:solidFill>
                <a:latin typeface="Arial" charset="0"/>
              </a:defRPr>
            </a:lvl2pPr>
            <a:lvl3pPr algn="l" rtl="0" eaLnBrk="0" fontAlgn="base" hangingPunct="0">
              <a:spcBef>
                <a:spcPct val="0"/>
              </a:spcBef>
              <a:spcAft>
                <a:spcPct val="0"/>
              </a:spcAft>
              <a:defRPr sz="2000">
                <a:solidFill>
                  <a:schemeClr val="tx2"/>
                </a:solidFill>
                <a:latin typeface="Arial" charset="0"/>
              </a:defRPr>
            </a:lvl3pPr>
            <a:lvl4pPr algn="l" rtl="0" eaLnBrk="0" fontAlgn="base" hangingPunct="0">
              <a:spcBef>
                <a:spcPct val="0"/>
              </a:spcBef>
              <a:spcAft>
                <a:spcPct val="0"/>
              </a:spcAft>
              <a:defRPr sz="2000">
                <a:solidFill>
                  <a:schemeClr val="tx2"/>
                </a:solidFill>
                <a:latin typeface="Arial" charset="0"/>
              </a:defRPr>
            </a:lvl4pPr>
            <a:lvl5pPr algn="l" rtl="0" eaLnBrk="0" fontAlgn="base" hangingPunct="0">
              <a:spcBef>
                <a:spcPct val="0"/>
              </a:spcBef>
              <a:spcAft>
                <a:spcPct val="0"/>
              </a:spcAft>
              <a:defRPr sz="2000">
                <a:solidFill>
                  <a:schemeClr val="tx2"/>
                </a:solidFill>
                <a:latin typeface="Arial" charset="0"/>
              </a:defRPr>
            </a:lvl5pPr>
            <a:lvl6pPr marL="457200" algn="l" rtl="0" fontAlgn="base">
              <a:spcBef>
                <a:spcPct val="0"/>
              </a:spcBef>
              <a:spcAft>
                <a:spcPct val="0"/>
              </a:spcAft>
              <a:defRPr sz="2000">
                <a:solidFill>
                  <a:schemeClr val="tx2"/>
                </a:solidFill>
                <a:latin typeface="Arial" charset="0"/>
              </a:defRPr>
            </a:lvl6pPr>
            <a:lvl7pPr marL="914400" algn="l" rtl="0" fontAlgn="base">
              <a:spcBef>
                <a:spcPct val="0"/>
              </a:spcBef>
              <a:spcAft>
                <a:spcPct val="0"/>
              </a:spcAft>
              <a:defRPr sz="2000">
                <a:solidFill>
                  <a:schemeClr val="tx2"/>
                </a:solidFill>
                <a:latin typeface="Arial" charset="0"/>
              </a:defRPr>
            </a:lvl7pPr>
            <a:lvl8pPr marL="1371600" algn="l" rtl="0" fontAlgn="base">
              <a:spcBef>
                <a:spcPct val="0"/>
              </a:spcBef>
              <a:spcAft>
                <a:spcPct val="0"/>
              </a:spcAft>
              <a:defRPr sz="2000">
                <a:solidFill>
                  <a:schemeClr val="tx2"/>
                </a:solidFill>
                <a:latin typeface="Arial" charset="0"/>
              </a:defRPr>
            </a:lvl8pPr>
            <a:lvl9pPr marL="1828800" algn="l" rtl="0" fontAlgn="base">
              <a:spcBef>
                <a:spcPct val="0"/>
              </a:spcBef>
              <a:spcAft>
                <a:spcPct val="0"/>
              </a:spcAft>
              <a:defRPr sz="2000">
                <a:solidFill>
                  <a:schemeClr val="tx2"/>
                </a:solidFill>
                <a:latin typeface="Arial" charset="0"/>
              </a:defRPr>
            </a:lvl9pPr>
          </a:lstStyle>
          <a:p>
            <a:r>
              <a:rPr lang="es-MX" altLang="en-US" kern="0" dirty="0"/>
              <a:t>Características de la distribución normal</a:t>
            </a:r>
          </a:p>
        </p:txBody>
      </p:sp>
    </p:spTree>
    <p:extLst>
      <p:ext uri="{BB962C8B-B14F-4D97-AF65-F5344CB8AC3E}">
        <p14:creationId xmlns:p14="http://schemas.microsoft.com/office/powerpoint/2010/main" val="1416437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s-MX" altLang="es-MX" sz="1000"/>
              <a:t>Apuntes José Calzada</a:t>
            </a:r>
          </a:p>
        </p:txBody>
      </p:sp>
      <p:sp>
        <p:nvSpPr>
          <p:cNvPr id="8195" name="Title 1"/>
          <p:cNvSpPr>
            <a:spLocks noGrp="1"/>
          </p:cNvSpPr>
          <p:nvPr>
            <p:ph type="title"/>
          </p:nvPr>
        </p:nvSpPr>
        <p:spPr/>
        <p:txBody>
          <a:bodyPr/>
          <a:lstStyle/>
          <a:p>
            <a:r>
              <a:rPr lang="es-MX" altLang="en-US" dirty="0"/>
              <a:t>Características de la distribución normal</a:t>
            </a:r>
          </a:p>
        </p:txBody>
      </p:sp>
      <p:pic>
        <p:nvPicPr>
          <p:cNvPr id="5" name="Picture 4">
            <a:extLst>
              <a:ext uri="{FF2B5EF4-FFF2-40B4-BE49-F238E27FC236}">
                <a16:creationId xmlns:a16="http://schemas.microsoft.com/office/drawing/2014/main" id="{9ECBB2B2-329A-A277-9EE9-4C24735FD84E}"/>
              </a:ext>
            </a:extLst>
          </p:cNvPr>
          <p:cNvPicPr>
            <a:picLocks noChangeAspect="1"/>
          </p:cNvPicPr>
          <p:nvPr/>
        </p:nvPicPr>
        <p:blipFill>
          <a:blip r:embed="rId3"/>
          <a:stretch>
            <a:fillRect/>
          </a:stretch>
        </p:blipFill>
        <p:spPr>
          <a:xfrm>
            <a:off x="996950" y="632619"/>
            <a:ext cx="7689850" cy="5767388"/>
          </a:xfrm>
          <a:prstGeom prst="rect">
            <a:avLst/>
          </a:prstGeom>
        </p:spPr>
      </p:pic>
    </p:spTree>
    <p:extLst>
      <p:ext uri="{BB962C8B-B14F-4D97-AF65-F5344CB8AC3E}">
        <p14:creationId xmlns:p14="http://schemas.microsoft.com/office/powerpoint/2010/main" val="3635706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4" name="TextBox 10"/>
          <p:cNvSpPr txBox="1">
            <a:spLocks noChangeArrowheads="1"/>
          </p:cNvSpPr>
          <p:nvPr/>
        </p:nvSpPr>
        <p:spPr bwMode="auto">
          <a:xfrm>
            <a:off x="1186543" y="4952260"/>
            <a:ext cx="3646714"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s-MX" altLang="es-MX" sz="1500" dirty="0"/>
              <a:t>El equivalente de la función de probabilidad en distribuciones discretas es la función de densidad</a:t>
            </a:r>
          </a:p>
        </p:txBody>
      </p:sp>
      <p:sp>
        <p:nvSpPr>
          <p:cNvPr id="9" name="Title 1"/>
          <p:cNvSpPr txBox="1">
            <a:spLocks/>
          </p:cNvSpPr>
          <p:nvPr/>
        </p:nvSpPr>
        <p:spPr bwMode="auto">
          <a:xfrm>
            <a:off x="457200" y="274638"/>
            <a:ext cx="82296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a:solidFill>
                  <a:schemeClr val="tx2"/>
                </a:solidFill>
                <a:latin typeface="+mj-lt"/>
                <a:ea typeface="+mj-ea"/>
                <a:cs typeface="+mj-cs"/>
              </a:defRPr>
            </a:lvl1pPr>
            <a:lvl2pPr algn="l" rtl="0" eaLnBrk="0" fontAlgn="base" hangingPunct="0">
              <a:spcBef>
                <a:spcPct val="0"/>
              </a:spcBef>
              <a:spcAft>
                <a:spcPct val="0"/>
              </a:spcAft>
              <a:defRPr sz="2000">
                <a:solidFill>
                  <a:schemeClr val="tx2"/>
                </a:solidFill>
                <a:latin typeface="Arial" charset="0"/>
              </a:defRPr>
            </a:lvl2pPr>
            <a:lvl3pPr algn="l" rtl="0" eaLnBrk="0" fontAlgn="base" hangingPunct="0">
              <a:spcBef>
                <a:spcPct val="0"/>
              </a:spcBef>
              <a:spcAft>
                <a:spcPct val="0"/>
              </a:spcAft>
              <a:defRPr sz="2000">
                <a:solidFill>
                  <a:schemeClr val="tx2"/>
                </a:solidFill>
                <a:latin typeface="Arial" charset="0"/>
              </a:defRPr>
            </a:lvl3pPr>
            <a:lvl4pPr algn="l" rtl="0" eaLnBrk="0" fontAlgn="base" hangingPunct="0">
              <a:spcBef>
                <a:spcPct val="0"/>
              </a:spcBef>
              <a:spcAft>
                <a:spcPct val="0"/>
              </a:spcAft>
              <a:defRPr sz="2000">
                <a:solidFill>
                  <a:schemeClr val="tx2"/>
                </a:solidFill>
                <a:latin typeface="Arial" charset="0"/>
              </a:defRPr>
            </a:lvl4pPr>
            <a:lvl5pPr algn="l" rtl="0" eaLnBrk="0" fontAlgn="base" hangingPunct="0">
              <a:spcBef>
                <a:spcPct val="0"/>
              </a:spcBef>
              <a:spcAft>
                <a:spcPct val="0"/>
              </a:spcAft>
              <a:defRPr sz="2000">
                <a:solidFill>
                  <a:schemeClr val="tx2"/>
                </a:solidFill>
                <a:latin typeface="Arial" charset="0"/>
              </a:defRPr>
            </a:lvl5pPr>
            <a:lvl6pPr marL="457200" algn="l" rtl="0" fontAlgn="base">
              <a:spcBef>
                <a:spcPct val="0"/>
              </a:spcBef>
              <a:spcAft>
                <a:spcPct val="0"/>
              </a:spcAft>
              <a:defRPr sz="2000">
                <a:solidFill>
                  <a:schemeClr val="tx2"/>
                </a:solidFill>
                <a:latin typeface="Arial" charset="0"/>
              </a:defRPr>
            </a:lvl6pPr>
            <a:lvl7pPr marL="914400" algn="l" rtl="0" fontAlgn="base">
              <a:spcBef>
                <a:spcPct val="0"/>
              </a:spcBef>
              <a:spcAft>
                <a:spcPct val="0"/>
              </a:spcAft>
              <a:defRPr sz="2000">
                <a:solidFill>
                  <a:schemeClr val="tx2"/>
                </a:solidFill>
                <a:latin typeface="Arial" charset="0"/>
              </a:defRPr>
            </a:lvl7pPr>
            <a:lvl8pPr marL="1371600" algn="l" rtl="0" fontAlgn="base">
              <a:spcBef>
                <a:spcPct val="0"/>
              </a:spcBef>
              <a:spcAft>
                <a:spcPct val="0"/>
              </a:spcAft>
              <a:defRPr sz="2000">
                <a:solidFill>
                  <a:schemeClr val="tx2"/>
                </a:solidFill>
                <a:latin typeface="Arial" charset="0"/>
              </a:defRPr>
            </a:lvl8pPr>
            <a:lvl9pPr marL="1828800" algn="l" rtl="0" fontAlgn="base">
              <a:spcBef>
                <a:spcPct val="0"/>
              </a:spcBef>
              <a:spcAft>
                <a:spcPct val="0"/>
              </a:spcAft>
              <a:defRPr sz="2000">
                <a:solidFill>
                  <a:schemeClr val="tx2"/>
                </a:solidFill>
                <a:latin typeface="Arial" charset="0"/>
              </a:defRPr>
            </a:lvl9pPr>
          </a:lstStyle>
          <a:p>
            <a:r>
              <a:rPr lang="es-MX" altLang="en-US" kern="0" dirty="0"/>
              <a:t>Distribución Normal Estándar  </a:t>
            </a:r>
          </a:p>
        </p:txBody>
      </p:sp>
      <p:pic>
        <p:nvPicPr>
          <p:cNvPr id="3" name="Picture 2"/>
          <p:cNvPicPr>
            <a:picLocks noChangeAspect="1"/>
          </p:cNvPicPr>
          <p:nvPr/>
        </p:nvPicPr>
        <p:blipFill>
          <a:blip r:embed="rId3"/>
          <a:stretch>
            <a:fillRect/>
          </a:stretch>
        </p:blipFill>
        <p:spPr>
          <a:xfrm>
            <a:off x="1219200" y="1981200"/>
            <a:ext cx="4147935" cy="2765290"/>
          </a:xfrm>
          <a:prstGeom prst="rect">
            <a:avLst/>
          </a:prstGeom>
        </p:spPr>
      </p:pic>
      <p:sp>
        <p:nvSpPr>
          <p:cNvPr id="11" name="TextBox 10"/>
          <p:cNvSpPr txBox="1">
            <a:spLocks noChangeArrowheads="1"/>
          </p:cNvSpPr>
          <p:nvPr/>
        </p:nvSpPr>
        <p:spPr bwMode="auto">
          <a:xfrm>
            <a:off x="5715000" y="748864"/>
            <a:ext cx="2971800"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s-MX" altLang="es-MX" sz="1500" dirty="0"/>
              <a:t>Las variables aleatorias se pueden transformar en valores de Z para así calcular probabilidades (áreas bajo la curva) usando tablas.</a:t>
            </a:r>
          </a:p>
        </p:txBody>
      </p:sp>
      <p:pic>
        <p:nvPicPr>
          <p:cNvPr id="5" name="Picture 4"/>
          <p:cNvPicPr>
            <a:picLocks noChangeAspect="1"/>
          </p:cNvPicPr>
          <p:nvPr/>
        </p:nvPicPr>
        <p:blipFill>
          <a:blip r:embed="rId4"/>
          <a:stretch>
            <a:fillRect/>
          </a:stretch>
        </p:blipFill>
        <p:spPr>
          <a:xfrm>
            <a:off x="6399255" y="2008414"/>
            <a:ext cx="2249445" cy="3184370"/>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5868804" y="5240466"/>
                <a:ext cx="2569421" cy="14242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𝑍</m:t>
                      </m:r>
                      <m:r>
                        <a:rPr lang="en-US" sz="1200" b="0" i="1" smtClean="0">
                          <a:latin typeface="Cambria Math" panose="02040503050406030204" pitchFamily="18" charset="0"/>
                        </a:rPr>
                        <m:t>= </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𝑥</m:t>
                          </m:r>
                          <m:r>
                            <a:rPr lang="en-US" sz="1200" b="0" i="1" smtClean="0">
                              <a:latin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𝜇</m:t>
                          </m:r>
                        </m:num>
                        <m:den>
                          <m:r>
                            <a:rPr lang="en-US" sz="1200" b="0" i="1" smtClean="0">
                              <a:latin typeface="Cambria Math" panose="02040503050406030204" pitchFamily="18" charset="0"/>
                              <a:ea typeface="Cambria Math" panose="02040503050406030204" pitchFamily="18" charset="0"/>
                            </a:rPr>
                            <m:t>𝜎</m:t>
                          </m:r>
                        </m:den>
                      </m:f>
                    </m:oMath>
                  </m:oMathPara>
                </a14:m>
                <a:endParaRPr lang="es-MX" sz="1200" dirty="0"/>
              </a:p>
              <a:p>
                <a:endParaRPr lang="es-MX" sz="1200" dirty="0"/>
              </a:p>
              <a:p>
                <a:r>
                  <a:rPr lang="es-MX" sz="1200" dirty="0"/>
                  <a:t>Z = Valor Z</a:t>
                </a:r>
              </a:p>
              <a:p>
                <a:r>
                  <a:rPr lang="es-MX" sz="1200" dirty="0"/>
                  <a:t>X = variable aleatoria</a:t>
                </a:r>
              </a:p>
              <a:p>
                <a:r>
                  <a:rPr lang="es-MX" sz="1200" dirty="0"/>
                  <a:t> </a:t>
                </a:r>
                <a14:m>
                  <m:oMath xmlns:m="http://schemas.openxmlformats.org/officeDocument/2006/math">
                    <m:r>
                      <a:rPr lang="en-US" sz="1200" i="1">
                        <a:latin typeface="Cambria Math" panose="02040503050406030204" pitchFamily="18" charset="0"/>
                        <a:ea typeface="Cambria Math" panose="02040503050406030204" pitchFamily="18" charset="0"/>
                      </a:rPr>
                      <m:t>𝜇</m:t>
                    </m:r>
                  </m:oMath>
                </a14:m>
                <a:r>
                  <a:rPr lang="es-MX" sz="1200" dirty="0"/>
                  <a:t> = Media poblacional</a:t>
                </a:r>
              </a:p>
              <a:p>
                <a14:m>
                  <m:oMath xmlns:m="http://schemas.openxmlformats.org/officeDocument/2006/math">
                    <m:r>
                      <a:rPr lang="en-US" sz="1200" i="1">
                        <a:latin typeface="Cambria Math" panose="02040503050406030204" pitchFamily="18" charset="0"/>
                        <a:ea typeface="Cambria Math" panose="02040503050406030204" pitchFamily="18" charset="0"/>
                      </a:rPr>
                      <m:t>𝜎</m:t>
                    </m:r>
                  </m:oMath>
                </a14:m>
                <a:r>
                  <a:rPr lang="es-MX" sz="1200" dirty="0"/>
                  <a:t> = Desviación estándar poblacional</a:t>
                </a:r>
              </a:p>
              <a:p>
                <a:endParaRPr lang="es-MX" sz="1200" dirty="0"/>
              </a:p>
            </p:txBody>
          </p:sp>
        </mc:Choice>
        <mc:Fallback xmlns="">
          <p:sp>
            <p:nvSpPr>
              <p:cNvPr id="6" name="TextBox 5"/>
              <p:cNvSpPr txBox="1">
                <a:spLocks noRot="1" noChangeAspect="1" noMove="1" noResize="1" noEditPoints="1" noAdjustHandles="1" noChangeArrowheads="1" noChangeShapeType="1" noTextEdit="1"/>
              </p:cNvSpPr>
              <p:nvPr/>
            </p:nvSpPr>
            <p:spPr>
              <a:xfrm>
                <a:off x="5868804" y="5240466"/>
                <a:ext cx="2569421" cy="1424236"/>
              </a:xfrm>
              <a:prstGeom prst="rect">
                <a:avLst/>
              </a:prstGeom>
              <a:blipFill rotWithShape="0">
                <a:blip r:embed="rId5"/>
                <a:stretch>
                  <a:fillRect l="-3800" t="-858"/>
                </a:stretch>
              </a:blipFill>
            </p:spPr>
            <p:txBody>
              <a:bodyPr/>
              <a:lstStyle/>
              <a:p>
                <a:r>
                  <a:rPr lang="es-MX">
                    <a:noFill/>
                  </a:rPr>
                  <a:t> </a:t>
                </a:r>
              </a:p>
            </p:txBody>
          </p:sp>
        </mc:Fallback>
      </mc:AlternateContent>
    </p:spTree>
    <p:extLst>
      <p:ext uri="{BB962C8B-B14F-4D97-AF65-F5344CB8AC3E}">
        <p14:creationId xmlns:p14="http://schemas.microsoft.com/office/powerpoint/2010/main" val="3747217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4" name="TextBox 10"/>
          <p:cNvSpPr txBox="1">
            <a:spLocks noChangeArrowheads="1"/>
          </p:cNvSpPr>
          <p:nvPr/>
        </p:nvSpPr>
        <p:spPr bwMode="auto">
          <a:xfrm>
            <a:off x="1143000" y="4570477"/>
            <a:ext cx="318951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285750" indent="-285750">
              <a:spcBef>
                <a:spcPct val="0"/>
              </a:spcBef>
            </a:pPr>
            <a:r>
              <a:rPr lang="es-MX" altLang="es-MX" sz="1500" dirty="0"/>
              <a:t>Misma media</a:t>
            </a:r>
          </a:p>
          <a:p>
            <a:pPr marL="285750" indent="-285750">
              <a:spcBef>
                <a:spcPct val="0"/>
              </a:spcBef>
            </a:pPr>
            <a:r>
              <a:rPr lang="es-MX" altLang="es-MX" sz="1500" dirty="0"/>
              <a:t>Diferente desviación estándar</a:t>
            </a:r>
          </a:p>
        </p:txBody>
      </p:sp>
      <p:sp>
        <p:nvSpPr>
          <p:cNvPr id="9" name="Title 1"/>
          <p:cNvSpPr txBox="1">
            <a:spLocks/>
          </p:cNvSpPr>
          <p:nvPr/>
        </p:nvSpPr>
        <p:spPr bwMode="auto">
          <a:xfrm>
            <a:off x="457200" y="274638"/>
            <a:ext cx="82296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a:solidFill>
                  <a:schemeClr val="tx2"/>
                </a:solidFill>
                <a:latin typeface="+mj-lt"/>
                <a:ea typeface="+mj-ea"/>
                <a:cs typeface="+mj-cs"/>
              </a:defRPr>
            </a:lvl1pPr>
            <a:lvl2pPr algn="l" rtl="0" eaLnBrk="0" fontAlgn="base" hangingPunct="0">
              <a:spcBef>
                <a:spcPct val="0"/>
              </a:spcBef>
              <a:spcAft>
                <a:spcPct val="0"/>
              </a:spcAft>
              <a:defRPr sz="2000">
                <a:solidFill>
                  <a:schemeClr val="tx2"/>
                </a:solidFill>
                <a:latin typeface="Arial" charset="0"/>
              </a:defRPr>
            </a:lvl2pPr>
            <a:lvl3pPr algn="l" rtl="0" eaLnBrk="0" fontAlgn="base" hangingPunct="0">
              <a:spcBef>
                <a:spcPct val="0"/>
              </a:spcBef>
              <a:spcAft>
                <a:spcPct val="0"/>
              </a:spcAft>
              <a:defRPr sz="2000">
                <a:solidFill>
                  <a:schemeClr val="tx2"/>
                </a:solidFill>
                <a:latin typeface="Arial" charset="0"/>
              </a:defRPr>
            </a:lvl3pPr>
            <a:lvl4pPr algn="l" rtl="0" eaLnBrk="0" fontAlgn="base" hangingPunct="0">
              <a:spcBef>
                <a:spcPct val="0"/>
              </a:spcBef>
              <a:spcAft>
                <a:spcPct val="0"/>
              </a:spcAft>
              <a:defRPr sz="2000">
                <a:solidFill>
                  <a:schemeClr val="tx2"/>
                </a:solidFill>
                <a:latin typeface="Arial" charset="0"/>
              </a:defRPr>
            </a:lvl4pPr>
            <a:lvl5pPr algn="l" rtl="0" eaLnBrk="0" fontAlgn="base" hangingPunct="0">
              <a:spcBef>
                <a:spcPct val="0"/>
              </a:spcBef>
              <a:spcAft>
                <a:spcPct val="0"/>
              </a:spcAft>
              <a:defRPr sz="2000">
                <a:solidFill>
                  <a:schemeClr val="tx2"/>
                </a:solidFill>
                <a:latin typeface="Arial" charset="0"/>
              </a:defRPr>
            </a:lvl5pPr>
            <a:lvl6pPr marL="457200" algn="l" rtl="0" fontAlgn="base">
              <a:spcBef>
                <a:spcPct val="0"/>
              </a:spcBef>
              <a:spcAft>
                <a:spcPct val="0"/>
              </a:spcAft>
              <a:defRPr sz="2000">
                <a:solidFill>
                  <a:schemeClr val="tx2"/>
                </a:solidFill>
                <a:latin typeface="Arial" charset="0"/>
              </a:defRPr>
            </a:lvl6pPr>
            <a:lvl7pPr marL="914400" algn="l" rtl="0" fontAlgn="base">
              <a:spcBef>
                <a:spcPct val="0"/>
              </a:spcBef>
              <a:spcAft>
                <a:spcPct val="0"/>
              </a:spcAft>
              <a:defRPr sz="2000">
                <a:solidFill>
                  <a:schemeClr val="tx2"/>
                </a:solidFill>
                <a:latin typeface="Arial" charset="0"/>
              </a:defRPr>
            </a:lvl7pPr>
            <a:lvl8pPr marL="1371600" algn="l" rtl="0" fontAlgn="base">
              <a:spcBef>
                <a:spcPct val="0"/>
              </a:spcBef>
              <a:spcAft>
                <a:spcPct val="0"/>
              </a:spcAft>
              <a:defRPr sz="2000">
                <a:solidFill>
                  <a:schemeClr val="tx2"/>
                </a:solidFill>
                <a:latin typeface="Arial" charset="0"/>
              </a:defRPr>
            </a:lvl8pPr>
            <a:lvl9pPr marL="1828800" algn="l" rtl="0" fontAlgn="base">
              <a:spcBef>
                <a:spcPct val="0"/>
              </a:spcBef>
              <a:spcAft>
                <a:spcPct val="0"/>
              </a:spcAft>
              <a:defRPr sz="2000">
                <a:solidFill>
                  <a:schemeClr val="tx2"/>
                </a:solidFill>
                <a:latin typeface="Arial" charset="0"/>
              </a:defRPr>
            </a:lvl9pPr>
          </a:lstStyle>
          <a:p>
            <a:r>
              <a:rPr lang="es-MX" altLang="en-US" kern="0" dirty="0"/>
              <a:t>Formas de la Distribución Normal</a:t>
            </a:r>
          </a:p>
        </p:txBody>
      </p:sp>
      <p:pic>
        <p:nvPicPr>
          <p:cNvPr id="4" name="Picture 3"/>
          <p:cNvPicPr>
            <a:picLocks noChangeAspect="1"/>
          </p:cNvPicPr>
          <p:nvPr/>
        </p:nvPicPr>
        <p:blipFill>
          <a:blip r:embed="rId3"/>
          <a:stretch>
            <a:fillRect/>
          </a:stretch>
        </p:blipFill>
        <p:spPr>
          <a:xfrm>
            <a:off x="1143000" y="2133600"/>
            <a:ext cx="2983290" cy="1988860"/>
          </a:xfrm>
          <a:prstGeom prst="rect">
            <a:avLst/>
          </a:prstGeom>
        </p:spPr>
      </p:pic>
      <p:pic>
        <p:nvPicPr>
          <p:cNvPr id="2" name="Picture 1"/>
          <p:cNvPicPr>
            <a:picLocks noChangeAspect="1"/>
          </p:cNvPicPr>
          <p:nvPr/>
        </p:nvPicPr>
        <p:blipFill>
          <a:blip r:embed="rId4"/>
          <a:stretch>
            <a:fillRect/>
          </a:stretch>
        </p:blipFill>
        <p:spPr>
          <a:xfrm>
            <a:off x="5029200" y="2133600"/>
            <a:ext cx="3124200" cy="2082800"/>
          </a:xfrm>
          <a:prstGeom prst="rect">
            <a:avLst/>
          </a:prstGeom>
        </p:spPr>
      </p:pic>
      <p:sp>
        <p:nvSpPr>
          <p:cNvPr id="6" name="TextBox 10"/>
          <p:cNvSpPr txBox="1">
            <a:spLocks noChangeArrowheads="1"/>
          </p:cNvSpPr>
          <p:nvPr/>
        </p:nvSpPr>
        <p:spPr bwMode="auto">
          <a:xfrm>
            <a:off x="5050971" y="4570476"/>
            <a:ext cx="318951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285750" indent="-285750">
              <a:spcBef>
                <a:spcPct val="0"/>
              </a:spcBef>
            </a:pPr>
            <a:r>
              <a:rPr lang="es-MX" altLang="es-MX" sz="1500" dirty="0"/>
              <a:t>Diferente media</a:t>
            </a:r>
          </a:p>
          <a:p>
            <a:pPr marL="285750" indent="-285750">
              <a:spcBef>
                <a:spcPct val="0"/>
              </a:spcBef>
            </a:pPr>
            <a:r>
              <a:rPr lang="es-MX" altLang="es-MX" sz="1500" dirty="0"/>
              <a:t>Misma desviación estándar</a:t>
            </a:r>
          </a:p>
        </p:txBody>
      </p:sp>
    </p:spTree>
    <p:extLst>
      <p:ext uri="{BB962C8B-B14F-4D97-AF65-F5344CB8AC3E}">
        <p14:creationId xmlns:p14="http://schemas.microsoft.com/office/powerpoint/2010/main" val="1494314604"/>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4407</TotalTime>
  <Words>689</Words>
  <Application>Microsoft Office PowerPoint</Application>
  <PresentationFormat>Presentación en pantalla (4:3)</PresentationFormat>
  <Paragraphs>125</Paragraphs>
  <Slides>12</Slides>
  <Notes>12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Calibri</vt:lpstr>
      <vt:lpstr>Cambria Math</vt:lpstr>
      <vt:lpstr>Default Design</vt:lpstr>
      <vt:lpstr>Clase:     Estadística Tema:     Distribuciones continuas de probabilidad</vt:lpstr>
      <vt:lpstr>Presentación de PowerPoint</vt:lpstr>
      <vt:lpstr>Distribución uniforme</vt:lpstr>
      <vt:lpstr>Distribución uniforme</vt:lpstr>
      <vt:lpstr>Carl Friedrich Gauss – Pionero en el uso de la distribución normal</vt:lpstr>
      <vt:lpstr>Presentación de PowerPoint</vt:lpstr>
      <vt:lpstr>Características de la distribución normal</vt:lpstr>
      <vt:lpstr>Presentación de PowerPoint</vt:lpstr>
      <vt:lpstr>Presentación de PowerPoint</vt:lpstr>
      <vt:lpstr>Presentación de PowerPoint</vt:lpstr>
      <vt:lpstr>Presentación de PowerPoint</vt:lpstr>
      <vt:lpstr>Variación en los procesos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Apuntes de Sistemas de Gestión de la Calidad</dc:title>
  <dc:creator>jncal</dc:creator>
  <cp:lastModifiedBy>José Juan Calzada López</cp:lastModifiedBy>
  <cp:revision>433</cp:revision>
  <dcterms:created xsi:type="dcterms:W3CDTF">2006-08-24T23:30:16Z</dcterms:created>
  <dcterms:modified xsi:type="dcterms:W3CDTF">2024-10-05T17:09:49Z</dcterms:modified>
</cp:coreProperties>
</file>