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571" r:id="rId3"/>
    <p:sldId id="624" r:id="rId4"/>
    <p:sldId id="625" r:id="rId5"/>
    <p:sldId id="626" r:id="rId6"/>
    <p:sldId id="627" r:id="rId7"/>
    <p:sldId id="628" r:id="rId8"/>
    <p:sldId id="629" r:id="rId9"/>
    <p:sldId id="630" r:id="rId10"/>
    <p:sldId id="631" r:id="rId11"/>
    <p:sldId id="632" r:id="rId12"/>
    <p:sldId id="633" r:id="rId13"/>
    <p:sldId id="634" r:id="rId14"/>
    <p:sldId id="635" r:id="rId15"/>
    <p:sldId id="636" r:id="rId16"/>
    <p:sldId id="637" r:id="rId17"/>
  </p:sldIdLst>
  <p:sldSz cx="9144000" cy="6858000" type="screen4x3"/>
  <p:notesSz cx="6858000" cy="9144000"/>
  <p:defaultTextStyle>
    <a:defPPr>
      <a:defRPr lang="es-MX"/>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8000"/>
    <a:srgbClr val="333300"/>
    <a:srgbClr val="467E53"/>
    <a:srgbClr val="C9BEE0"/>
    <a:srgbClr val="C8ACF2"/>
    <a:srgbClr val="A8F4F6"/>
    <a:srgbClr val="E8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60474" autoAdjust="0"/>
  </p:normalViewPr>
  <p:slideViewPr>
    <p:cSldViewPr>
      <p:cViewPr varScale="1">
        <p:scale>
          <a:sx n="44" d="100"/>
          <a:sy n="44" d="100"/>
        </p:scale>
        <p:origin x="207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F4BF88-EF16-4F12-9EA4-D6FA23EE86AA}" type="slidenum">
              <a:rPr lang="es-MX"/>
              <a:pPr>
                <a:defRPr/>
              </a:pPr>
              <a:t>‹#›</a:t>
            </a:fld>
            <a:endParaRPr lang="es-MX"/>
          </a:p>
        </p:txBody>
      </p:sp>
    </p:spTree>
    <p:extLst>
      <p:ext uri="{BB962C8B-B14F-4D97-AF65-F5344CB8AC3E}">
        <p14:creationId xmlns:p14="http://schemas.microsoft.com/office/powerpoint/2010/main" val="594215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noProof="0" smtClean="0"/>
              <a:t>Click to edit Master text styles</a:t>
            </a:r>
          </a:p>
          <a:p>
            <a:pPr lvl="1"/>
            <a:r>
              <a:rPr lang="es-MX" noProof="0" smtClean="0"/>
              <a:t>Second level</a:t>
            </a:r>
          </a:p>
          <a:p>
            <a:pPr lvl="2"/>
            <a:r>
              <a:rPr lang="es-MX" noProof="0" smtClean="0"/>
              <a:t>Third level</a:t>
            </a:r>
          </a:p>
          <a:p>
            <a:pPr lvl="3"/>
            <a:r>
              <a:rPr lang="es-MX" noProof="0" smtClean="0"/>
              <a:t>Fourth level</a:t>
            </a:r>
          </a:p>
          <a:p>
            <a:pPr lvl="4"/>
            <a:r>
              <a:rPr lang="es-MX"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2BD826B-ECD6-41E3-9232-B81DE28E264A}" type="slidenum">
              <a:rPr lang="es-MX"/>
              <a:pPr>
                <a:defRPr/>
              </a:pPr>
              <a:t>‹#›</a:t>
            </a:fld>
            <a:endParaRPr lang="es-MX"/>
          </a:p>
        </p:txBody>
      </p:sp>
    </p:spTree>
    <p:extLst>
      <p:ext uri="{BB962C8B-B14F-4D97-AF65-F5344CB8AC3E}">
        <p14:creationId xmlns:p14="http://schemas.microsoft.com/office/powerpoint/2010/main" val="2912007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57668B-32F1-4DF6-B6DA-14A2E773CB1C}" type="slidenum">
              <a:rPr lang="es-MX" altLang="es-MX" smtClean="0"/>
              <a:pPr>
                <a:spcBef>
                  <a:spcPct val="0"/>
                </a:spcBef>
              </a:pPr>
              <a:t>1</a:t>
            </a:fld>
            <a:endParaRPr lang="es-MX" altLang="es-MX"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59646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10</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495464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11</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2451445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12</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2374222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13</a:t>
            </a:fld>
            <a:endParaRPr lang="es-MX" altLang="es-MX" smtClean="0"/>
          </a:p>
        </p:txBody>
      </p:sp>
      <p:sp>
        <p:nvSpPr>
          <p:cNvPr id="9219" name="Rectangle 2"/>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922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Paired</a:t>
                </a:r>
                <a:r>
                  <a:rPr lang="es-MX" altLang="en-US" dirty="0" smtClean="0">
                    <a:latin typeface="Arial" panose="020B0604020202020204" pitchFamily="34" charset="0"/>
                  </a:rPr>
                  <a:t> t</a:t>
                </a:r>
                <a:endParaRPr lang="es-MX" altLang="en-US" dirty="0" smtClean="0">
                  <a:latin typeface="Arial" panose="020B0604020202020204" pitchFamily="34" charset="0"/>
                </a:endParaRPr>
              </a:p>
              <a:p>
                <a:r>
                  <a:rPr lang="es-MX" altLang="en-US" dirty="0" smtClean="0">
                    <a:latin typeface="Arial" panose="020B0604020202020204" pitchFamily="34" charset="0"/>
                  </a:rPr>
                  <a:t>Input: </a:t>
                </a:r>
                <a:r>
                  <a:rPr lang="es-MX" altLang="en-US" dirty="0" err="1" smtClean="0">
                    <a:latin typeface="Arial" panose="020B0604020202020204" pitchFamily="34" charset="0"/>
                  </a:rPr>
                  <a:t>Each</a:t>
                </a:r>
                <a:r>
                  <a:rPr lang="es-MX" altLang="en-US" dirty="0" smtClean="0">
                    <a:latin typeface="Arial" panose="020B0604020202020204" pitchFamily="34" charset="0"/>
                  </a:rPr>
                  <a:t> simple </a:t>
                </a:r>
                <a:r>
                  <a:rPr lang="es-MX" altLang="en-US" dirty="0" err="1" smtClean="0">
                    <a:latin typeface="Arial" panose="020B0604020202020204" pitchFamily="34" charset="0"/>
                  </a:rPr>
                  <a:t>is</a:t>
                </a:r>
                <a:r>
                  <a:rPr lang="es-MX" altLang="en-US" dirty="0" smtClean="0">
                    <a:latin typeface="Arial" panose="020B0604020202020204" pitchFamily="34" charset="0"/>
                  </a:rPr>
                  <a:t> in a </a:t>
                </a:r>
                <a:r>
                  <a:rPr lang="es-MX" altLang="en-US" dirty="0" err="1" smtClean="0">
                    <a:latin typeface="Arial" panose="020B0604020202020204" pitchFamily="34" charset="0"/>
                  </a:rPr>
                  <a:t>column</a:t>
                </a:r>
                <a:endParaRPr lang="es-MX" altLang="en-US" dirty="0" smtClean="0">
                  <a:latin typeface="Arial" panose="020B0604020202020204" pitchFamily="34" charset="0"/>
                </a:endParaRP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14:m>
                  <m:oMath xmlns:m="http://schemas.openxmlformats.org/officeDocument/2006/math">
                    <m:r>
                      <a:rPr lang="es-MX" altLang="en-US" i="1" baseline="0" smtClean="0">
                        <a:latin typeface="Cambria Math" panose="02040503050406030204" pitchFamily="18" charset="0"/>
                        <a:ea typeface="Cambria Math" panose="02040503050406030204" pitchFamily="18" charset="0"/>
                      </a:rPr>
                      <m:t>≠</m:t>
                    </m:r>
                  </m:oMath>
                </a14:m>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endParaRPr lang="en-US" altLang="es-MX" dirty="0" smtClean="0">
                  <a:latin typeface="Arial" panose="020B0604020202020204" pitchFamily="34" charset="0"/>
                </a:endParaRPr>
              </a:p>
            </p:txBody>
          </p:sp>
        </mc:Choice>
        <mc:Fallback>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Paired</a:t>
                </a:r>
                <a:r>
                  <a:rPr lang="es-MX" altLang="en-US" dirty="0" smtClean="0">
                    <a:latin typeface="Arial" panose="020B0604020202020204" pitchFamily="34" charset="0"/>
                  </a:rPr>
                  <a:t> t</a:t>
                </a:r>
                <a:endParaRPr lang="es-MX" altLang="en-US" dirty="0" smtClean="0">
                  <a:latin typeface="Arial" panose="020B0604020202020204" pitchFamily="34" charset="0"/>
                </a:endParaRPr>
              </a:p>
              <a:p>
                <a:r>
                  <a:rPr lang="es-MX" altLang="en-US" dirty="0" smtClean="0">
                    <a:latin typeface="Arial" panose="020B0604020202020204" pitchFamily="34" charset="0"/>
                  </a:rPr>
                  <a:t>Input: </a:t>
                </a:r>
                <a:r>
                  <a:rPr lang="es-MX" altLang="en-US" dirty="0" err="1" smtClean="0">
                    <a:latin typeface="Arial" panose="020B0604020202020204" pitchFamily="34" charset="0"/>
                  </a:rPr>
                  <a:t>Each</a:t>
                </a:r>
                <a:r>
                  <a:rPr lang="es-MX" altLang="en-US" dirty="0" smtClean="0">
                    <a:latin typeface="Arial" panose="020B0604020202020204" pitchFamily="34" charset="0"/>
                  </a:rPr>
                  <a:t> simple </a:t>
                </a:r>
                <a:r>
                  <a:rPr lang="es-MX" altLang="en-US" dirty="0" err="1" smtClean="0">
                    <a:latin typeface="Arial" panose="020B0604020202020204" pitchFamily="34" charset="0"/>
                  </a:rPr>
                  <a:t>is</a:t>
                </a:r>
                <a:r>
                  <a:rPr lang="es-MX" altLang="en-US" dirty="0" smtClean="0">
                    <a:latin typeface="Arial" panose="020B0604020202020204" pitchFamily="34" charset="0"/>
                  </a:rPr>
                  <a:t> in a </a:t>
                </a:r>
                <a:r>
                  <a:rPr lang="es-MX" altLang="en-US" dirty="0" err="1" smtClean="0">
                    <a:latin typeface="Arial" panose="020B0604020202020204" pitchFamily="34" charset="0"/>
                  </a:rPr>
                  <a:t>column</a:t>
                </a:r>
                <a:endParaRPr lang="es-MX" altLang="en-US" dirty="0" smtClean="0">
                  <a:latin typeface="Arial" panose="020B0604020202020204" pitchFamily="34" charset="0"/>
                </a:endParaRP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r>
                  <a:rPr lang="es-MX" altLang="en-US" i="0" baseline="0" smtClean="0">
                    <a:latin typeface="Cambria Math" panose="02040503050406030204" pitchFamily="18" charset="0"/>
                    <a:ea typeface="Cambria Math" panose="02040503050406030204" pitchFamily="18" charset="0"/>
                  </a:rPr>
                  <a:t>≠</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endParaRPr lang="en-US" altLang="es-MX" dirty="0" smtClean="0">
                  <a:latin typeface="Arial" panose="020B0604020202020204" pitchFamily="34" charset="0"/>
                </a:endParaRPr>
              </a:p>
            </p:txBody>
          </p:sp>
        </mc:Fallback>
      </mc:AlternateContent>
    </p:spTree>
    <p:extLst>
      <p:ext uri="{BB962C8B-B14F-4D97-AF65-F5344CB8AC3E}">
        <p14:creationId xmlns:p14="http://schemas.microsoft.com/office/powerpoint/2010/main" val="346330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14</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30114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15</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1712295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16</a:t>
            </a:fld>
            <a:endParaRPr lang="es-MX" altLang="es-MX" smtClean="0"/>
          </a:p>
        </p:txBody>
      </p:sp>
      <p:sp>
        <p:nvSpPr>
          <p:cNvPr id="9219" name="Rectangle 2"/>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922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Two</a:t>
                </a:r>
                <a:r>
                  <a:rPr lang="es-MX" altLang="en-US" dirty="0" smtClean="0">
                    <a:latin typeface="Arial" panose="020B0604020202020204" pitchFamily="34" charset="0"/>
                  </a:rPr>
                  <a:t> </a:t>
                </a:r>
                <a:r>
                  <a:rPr lang="es-MX" altLang="en-US" dirty="0" err="1" smtClean="0">
                    <a:latin typeface="Arial" panose="020B0604020202020204" pitchFamily="34" charset="0"/>
                  </a:rPr>
                  <a:t>proportions</a:t>
                </a:r>
                <a:endParaRPr lang="es-MX" altLang="en-US" dirty="0" smtClean="0">
                  <a:latin typeface="Arial" panose="020B0604020202020204" pitchFamily="34" charset="0"/>
                </a:endParaRPr>
              </a:p>
              <a:p>
                <a:r>
                  <a:rPr lang="es-MX" altLang="en-US" dirty="0" smtClean="0">
                    <a:latin typeface="Arial" panose="020B0604020202020204" pitchFamily="34" charset="0"/>
                  </a:rPr>
                  <a:t>Input: </a:t>
                </a:r>
                <a:r>
                  <a:rPr lang="es-MX" altLang="en-US" dirty="0" err="1" smtClean="0">
                    <a:latin typeface="Arial" panose="020B0604020202020204" pitchFamily="34" charset="0"/>
                  </a:rPr>
                  <a:t>Sumarized</a:t>
                </a:r>
                <a:r>
                  <a:rPr lang="es-MX" altLang="en-US" dirty="0" smtClean="0">
                    <a:latin typeface="Arial" panose="020B0604020202020204" pitchFamily="34" charset="0"/>
                  </a:rPr>
                  <a:t> data</a:t>
                </a: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14:m>
                  <m:oMath xmlns:m="http://schemas.openxmlformats.org/officeDocument/2006/math">
                    <m:r>
                      <a:rPr lang="es-MX" altLang="en-US" i="1" baseline="0" smtClean="0">
                        <a:latin typeface="Cambria Math" panose="02040503050406030204" pitchFamily="18" charset="0"/>
                        <a:ea typeface="Cambria Math" panose="02040503050406030204" pitchFamily="18" charset="0"/>
                      </a:rPr>
                      <m:t>≠</m:t>
                    </m:r>
                  </m:oMath>
                </a14:m>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endParaRPr lang="es-MX" altLang="en-US" baseline="0" dirty="0" smtClean="0">
                  <a:latin typeface="Arial" panose="020B0604020202020204" pitchFamily="34" charset="0"/>
                </a:endParaRPr>
              </a:p>
              <a:p>
                <a:pPr marL="171450" indent="-171450">
                  <a:buFont typeface="Arial" panose="020B0604020202020204" pitchFamily="34" charset="0"/>
                  <a:buChar char="•"/>
                </a:pPr>
                <a:r>
                  <a:rPr lang="es-MX" altLang="en-US" baseline="0" dirty="0" smtClean="0">
                    <a:latin typeface="Arial" panose="020B0604020202020204" pitchFamily="34" charset="0"/>
                  </a:rPr>
                  <a:t>Test </a:t>
                </a:r>
                <a:r>
                  <a:rPr lang="es-MX" altLang="en-US" baseline="0" dirty="0" err="1" smtClean="0">
                    <a:latin typeface="Arial" panose="020B0604020202020204" pitchFamily="34" charset="0"/>
                  </a:rPr>
                  <a:t>method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Estimate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the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proportions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separately</a:t>
                </a:r>
                <a:endParaRPr lang="en-US" altLang="es-MX" dirty="0" smtClean="0">
                  <a:latin typeface="Arial" panose="020B0604020202020204" pitchFamily="34" charset="0"/>
                </a:endParaRPr>
              </a:p>
            </p:txBody>
          </p:sp>
        </mc:Choice>
        <mc:Fallback>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Two</a:t>
                </a:r>
                <a:r>
                  <a:rPr lang="es-MX" altLang="en-US" dirty="0" smtClean="0">
                    <a:latin typeface="Arial" panose="020B0604020202020204" pitchFamily="34" charset="0"/>
                  </a:rPr>
                  <a:t> </a:t>
                </a:r>
                <a:r>
                  <a:rPr lang="es-MX" altLang="en-US" dirty="0" err="1" smtClean="0">
                    <a:latin typeface="Arial" panose="020B0604020202020204" pitchFamily="34" charset="0"/>
                  </a:rPr>
                  <a:t>proportions</a:t>
                </a:r>
                <a:endParaRPr lang="es-MX" altLang="en-US" dirty="0" smtClean="0">
                  <a:latin typeface="Arial" panose="020B0604020202020204" pitchFamily="34" charset="0"/>
                </a:endParaRPr>
              </a:p>
              <a:p>
                <a:r>
                  <a:rPr lang="es-MX" altLang="en-US" dirty="0" smtClean="0">
                    <a:latin typeface="Arial" panose="020B0604020202020204" pitchFamily="34" charset="0"/>
                  </a:rPr>
                  <a:t>Input: </a:t>
                </a:r>
                <a:r>
                  <a:rPr lang="es-MX" altLang="en-US" dirty="0" err="1" smtClean="0">
                    <a:latin typeface="Arial" panose="020B0604020202020204" pitchFamily="34" charset="0"/>
                  </a:rPr>
                  <a:t>Sumarized</a:t>
                </a:r>
                <a:r>
                  <a:rPr lang="es-MX" altLang="en-US" dirty="0" smtClean="0">
                    <a:latin typeface="Arial" panose="020B0604020202020204" pitchFamily="34" charset="0"/>
                  </a:rPr>
                  <a:t> data</a:t>
                </a: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r>
                  <a:rPr lang="es-MX" altLang="en-US" i="0" baseline="0" smtClean="0">
                    <a:latin typeface="Cambria Math" panose="02040503050406030204" pitchFamily="18" charset="0"/>
                    <a:ea typeface="Cambria Math" panose="02040503050406030204" pitchFamily="18" charset="0"/>
                  </a:rPr>
                  <a:t>≠</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endParaRPr lang="es-MX" altLang="en-US" baseline="0" dirty="0" smtClean="0">
                  <a:latin typeface="Arial" panose="020B0604020202020204" pitchFamily="34" charset="0"/>
                </a:endParaRPr>
              </a:p>
              <a:p>
                <a:pPr marL="171450" indent="-171450">
                  <a:buFont typeface="Arial" panose="020B0604020202020204" pitchFamily="34" charset="0"/>
                  <a:buChar char="•"/>
                </a:pPr>
                <a:r>
                  <a:rPr lang="es-MX" altLang="en-US" baseline="0" dirty="0" smtClean="0">
                    <a:latin typeface="Arial" panose="020B0604020202020204" pitchFamily="34" charset="0"/>
                  </a:rPr>
                  <a:t>Test </a:t>
                </a:r>
                <a:r>
                  <a:rPr lang="es-MX" altLang="en-US" baseline="0" dirty="0" err="1" smtClean="0">
                    <a:latin typeface="Arial" panose="020B0604020202020204" pitchFamily="34" charset="0"/>
                  </a:rPr>
                  <a:t>method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Estimate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the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proportions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separately</a:t>
                </a:r>
                <a:endParaRPr lang="en-US" altLang="es-MX" dirty="0" smtClean="0">
                  <a:latin typeface="Arial" panose="020B0604020202020204" pitchFamily="34" charset="0"/>
                </a:endParaRPr>
              </a:p>
            </p:txBody>
          </p:sp>
        </mc:Fallback>
      </mc:AlternateContent>
    </p:spTree>
    <p:extLst>
      <p:ext uri="{BB962C8B-B14F-4D97-AF65-F5344CB8AC3E}">
        <p14:creationId xmlns:p14="http://schemas.microsoft.com/office/powerpoint/2010/main" val="242999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0EAE8D-B59D-44DF-85FF-83A9A7471711}" type="slidenum">
              <a:rPr lang="es-MX" altLang="es-MX" smtClean="0"/>
              <a:pPr>
                <a:spcBef>
                  <a:spcPct val="0"/>
                </a:spcBef>
              </a:pPr>
              <a:t>2</a:t>
            </a:fld>
            <a:endParaRPr lang="es-MX" altLang="es-MX"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23643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3</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79530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4</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76942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5</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299338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6</a:t>
            </a:fld>
            <a:endParaRPr lang="es-MX" altLang="es-MX" smtClean="0"/>
          </a:p>
        </p:txBody>
      </p:sp>
      <p:sp>
        <p:nvSpPr>
          <p:cNvPr id="9219" name="Rectangle 2"/>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922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Two-Sample</a:t>
                </a:r>
                <a:r>
                  <a:rPr lang="es-MX" altLang="en-US" dirty="0" smtClean="0">
                    <a:latin typeface="Arial" panose="020B0604020202020204" pitchFamily="34" charset="0"/>
                  </a:rPr>
                  <a:t> t test </a:t>
                </a:r>
                <a:r>
                  <a:rPr lang="es-MX" altLang="en-US" dirty="0" err="1" smtClean="0">
                    <a:latin typeface="Arial" panose="020B0604020202020204" pitchFamily="34" charset="0"/>
                  </a:rPr>
                  <a:t>for</a:t>
                </a:r>
                <a:r>
                  <a:rPr lang="es-MX" altLang="en-US" dirty="0" smtClean="0">
                    <a:latin typeface="Arial" panose="020B0604020202020204" pitchFamily="34" charset="0"/>
                  </a:rPr>
                  <a:t> </a:t>
                </a:r>
                <a:r>
                  <a:rPr lang="es-MX" altLang="en-US" dirty="0" err="1" smtClean="0">
                    <a:latin typeface="Arial" panose="020B0604020202020204" pitchFamily="34" charset="0"/>
                  </a:rPr>
                  <a:t>the</a:t>
                </a:r>
                <a:r>
                  <a:rPr lang="es-MX" altLang="en-US" dirty="0" smtClean="0">
                    <a:latin typeface="Arial" panose="020B0604020202020204" pitchFamily="34" charset="0"/>
                  </a:rPr>
                  <a:t> Mean</a:t>
                </a:r>
              </a:p>
              <a:p>
                <a:r>
                  <a:rPr lang="es-MX" altLang="en-US" dirty="0" smtClean="0">
                    <a:latin typeface="Arial" panose="020B0604020202020204" pitchFamily="34" charset="0"/>
                  </a:rPr>
                  <a:t>Input: </a:t>
                </a:r>
                <a:r>
                  <a:rPr lang="es-MX" altLang="en-US" dirty="0" err="1" smtClean="0">
                    <a:latin typeface="Arial" panose="020B0604020202020204" pitchFamily="34" charset="0"/>
                  </a:rPr>
                  <a:t>Sumarized</a:t>
                </a:r>
                <a:r>
                  <a:rPr lang="es-MX" altLang="en-US" dirty="0" smtClean="0">
                    <a:latin typeface="Arial" panose="020B0604020202020204" pitchFamily="34" charset="0"/>
                  </a:rPr>
                  <a:t> data</a:t>
                </a: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14:m>
                  <m:oMath xmlns:m="http://schemas.openxmlformats.org/officeDocument/2006/math">
                    <m:r>
                      <a:rPr lang="es-MX" altLang="en-US" i="1" baseline="0" smtClean="0">
                        <a:latin typeface="Cambria Math" panose="02040503050406030204" pitchFamily="18" charset="0"/>
                        <a:ea typeface="Cambria Math" panose="02040503050406030204" pitchFamily="18" charset="0"/>
                      </a:rPr>
                      <m:t>≠</m:t>
                    </m:r>
                  </m:oMath>
                </a14:m>
                <a:r>
                  <a:rPr lang="es-MX" altLang="en-US" baseline="0" dirty="0" smtClean="0">
                    <a:latin typeface="Arial" panose="020B0604020202020204" pitchFamily="34" charset="0"/>
                  </a:rPr>
                  <a:t> hypothesized </a:t>
                </a:r>
                <a:r>
                  <a:rPr lang="es-MX" altLang="en-US" baseline="0" dirty="0" err="1" smtClean="0">
                    <a:latin typeface="Arial" panose="020B0604020202020204" pitchFamily="34" charset="0"/>
                  </a:rPr>
                  <a:t>difference</a:t>
                </a:r>
                <a:endParaRPr lang="es-MX" altLang="en-US" baseline="0" dirty="0" smtClean="0">
                  <a:latin typeface="Arial" panose="020B0604020202020204" pitchFamily="34" charset="0"/>
                </a:endParaRPr>
              </a:p>
              <a:p>
                <a:pPr marL="171450" indent="-171450">
                  <a:buFont typeface="Arial" panose="020B0604020202020204" pitchFamily="34" charset="0"/>
                  <a:buChar char="•"/>
                </a:pPr>
                <a:r>
                  <a:rPr lang="es-MX" altLang="en-US" baseline="0" dirty="0" err="1" smtClean="0">
                    <a:latin typeface="Arial" panose="020B0604020202020204" pitchFamily="34" charset="0"/>
                  </a:rPr>
                  <a:t>Assume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equal</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variances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uncheck</a:t>
                </a:r>
                <a:endParaRPr lang="es-MX" altLang="en-US" baseline="0" dirty="0" smtClean="0">
                  <a:latin typeface="Arial" panose="020B0604020202020204" pitchFamily="34" charset="0"/>
                </a:endParaRPr>
              </a:p>
              <a:p>
                <a:pPr marL="171450" indent="-171450">
                  <a:buFontTx/>
                  <a:buChar char="-"/>
                </a:pPr>
                <a:endParaRPr lang="es-MX" altLang="en-US" baseline="0" dirty="0" smtClean="0">
                  <a:latin typeface="Arial" panose="020B0604020202020204" pitchFamily="34" charset="0"/>
                </a:endParaRPr>
              </a:p>
              <a:p>
                <a:pPr marL="171450" indent="-171450">
                  <a:buFontTx/>
                  <a:buChar char="-"/>
                </a:pPr>
                <a:endParaRPr lang="es-MX" altLang="en-US" dirty="0" smtClean="0">
                  <a:latin typeface="Arial" panose="020B0604020202020204" pitchFamily="34" charset="0"/>
                </a:endParaRPr>
              </a:p>
              <a:p>
                <a:pPr eaLnBrk="1" hangingPunct="1"/>
                <a:endParaRPr lang="en-US" altLang="es-MX" dirty="0" smtClean="0">
                  <a:latin typeface="Arial" panose="020B0604020202020204" pitchFamily="34" charset="0"/>
                </a:endParaRPr>
              </a:p>
            </p:txBody>
          </p:sp>
        </mc:Choice>
        <mc:Fallback>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Two-Sample</a:t>
                </a:r>
                <a:r>
                  <a:rPr lang="es-MX" altLang="en-US" dirty="0" smtClean="0">
                    <a:latin typeface="Arial" panose="020B0604020202020204" pitchFamily="34" charset="0"/>
                  </a:rPr>
                  <a:t> t test </a:t>
                </a:r>
                <a:r>
                  <a:rPr lang="es-MX" altLang="en-US" dirty="0" err="1" smtClean="0">
                    <a:latin typeface="Arial" panose="020B0604020202020204" pitchFamily="34" charset="0"/>
                  </a:rPr>
                  <a:t>for</a:t>
                </a:r>
                <a:r>
                  <a:rPr lang="es-MX" altLang="en-US" dirty="0" smtClean="0">
                    <a:latin typeface="Arial" panose="020B0604020202020204" pitchFamily="34" charset="0"/>
                  </a:rPr>
                  <a:t> </a:t>
                </a:r>
                <a:r>
                  <a:rPr lang="es-MX" altLang="en-US" dirty="0" err="1" smtClean="0">
                    <a:latin typeface="Arial" panose="020B0604020202020204" pitchFamily="34" charset="0"/>
                  </a:rPr>
                  <a:t>the</a:t>
                </a:r>
                <a:r>
                  <a:rPr lang="es-MX" altLang="en-US" dirty="0" smtClean="0">
                    <a:latin typeface="Arial" panose="020B0604020202020204" pitchFamily="34" charset="0"/>
                  </a:rPr>
                  <a:t> Mean</a:t>
                </a:r>
              </a:p>
              <a:p>
                <a:r>
                  <a:rPr lang="es-MX" altLang="en-US" dirty="0" smtClean="0">
                    <a:latin typeface="Arial" panose="020B0604020202020204" pitchFamily="34" charset="0"/>
                  </a:rPr>
                  <a:t>Input: </a:t>
                </a:r>
                <a:r>
                  <a:rPr lang="es-MX" altLang="en-US" dirty="0" err="1" smtClean="0">
                    <a:latin typeface="Arial" panose="020B0604020202020204" pitchFamily="34" charset="0"/>
                  </a:rPr>
                  <a:t>Sumarized</a:t>
                </a:r>
                <a:r>
                  <a:rPr lang="es-MX" altLang="en-US" dirty="0" smtClean="0">
                    <a:latin typeface="Arial" panose="020B0604020202020204" pitchFamily="34" charset="0"/>
                  </a:rPr>
                  <a:t> data</a:t>
                </a: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r>
                  <a:rPr lang="es-MX" altLang="en-US" i="0" baseline="0" smtClean="0">
                    <a:latin typeface="Cambria Math" panose="02040503050406030204" pitchFamily="18" charset="0"/>
                    <a:ea typeface="Cambria Math" panose="02040503050406030204" pitchFamily="18" charset="0"/>
                  </a:rPr>
                  <a:t>≠</a:t>
                </a:r>
                <a:r>
                  <a:rPr lang="es-MX" altLang="en-US" baseline="0" dirty="0" smtClean="0">
                    <a:latin typeface="Arial" panose="020B0604020202020204" pitchFamily="34" charset="0"/>
                  </a:rPr>
                  <a:t> hypothesized </a:t>
                </a:r>
                <a:r>
                  <a:rPr lang="es-MX" altLang="en-US" baseline="0" dirty="0" err="1" smtClean="0">
                    <a:latin typeface="Arial" panose="020B0604020202020204" pitchFamily="34" charset="0"/>
                  </a:rPr>
                  <a:t>difference</a:t>
                </a:r>
                <a:endParaRPr lang="es-MX" altLang="en-US" baseline="0" dirty="0" smtClean="0">
                  <a:latin typeface="Arial" panose="020B0604020202020204" pitchFamily="34" charset="0"/>
                </a:endParaRPr>
              </a:p>
              <a:p>
                <a:pPr marL="171450" indent="-171450">
                  <a:buFont typeface="Arial" panose="020B0604020202020204" pitchFamily="34" charset="0"/>
                  <a:buChar char="•"/>
                </a:pPr>
                <a:r>
                  <a:rPr lang="es-MX" altLang="en-US" baseline="0" dirty="0" err="1" smtClean="0">
                    <a:latin typeface="Arial" panose="020B0604020202020204" pitchFamily="34" charset="0"/>
                  </a:rPr>
                  <a:t>Assume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equal</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variances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uncheck</a:t>
                </a:r>
                <a:endParaRPr lang="es-MX" altLang="en-US" baseline="0" dirty="0" smtClean="0">
                  <a:latin typeface="Arial" panose="020B0604020202020204" pitchFamily="34" charset="0"/>
                </a:endParaRPr>
              </a:p>
              <a:p>
                <a:pPr marL="171450" indent="-171450">
                  <a:buFontTx/>
                  <a:buChar char="-"/>
                </a:pPr>
                <a:endParaRPr lang="es-MX" altLang="en-US" baseline="0" dirty="0" smtClean="0">
                  <a:latin typeface="Arial" panose="020B0604020202020204" pitchFamily="34" charset="0"/>
                </a:endParaRPr>
              </a:p>
              <a:p>
                <a:pPr marL="171450" indent="-171450">
                  <a:buFontTx/>
                  <a:buChar char="-"/>
                </a:pPr>
                <a:endParaRPr lang="es-MX" altLang="en-US" dirty="0" smtClean="0">
                  <a:latin typeface="Arial" panose="020B0604020202020204" pitchFamily="34" charset="0"/>
                </a:endParaRPr>
              </a:p>
              <a:p>
                <a:pPr eaLnBrk="1" hangingPunct="1"/>
                <a:endParaRPr lang="en-US" altLang="es-MX" dirty="0" smtClean="0">
                  <a:latin typeface="Arial" panose="020B0604020202020204" pitchFamily="34" charset="0"/>
                </a:endParaRPr>
              </a:p>
            </p:txBody>
          </p:sp>
        </mc:Fallback>
      </mc:AlternateContent>
    </p:spTree>
    <p:extLst>
      <p:ext uri="{BB962C8B-B14F-4D97-AF65-F5344CB8AC3E}">
        <p14:creationId xmlns:p14="http://schemas.microsoft.com/office/powerpoint/2010/main" val="3853867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7</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246459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8</a:t>
            </a:fld>
            <a:endParaRPr lang="es-MX" altLang="es-MX" smtClean="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smtClean="0">
              <a:latin typeface="Arial" panose="020B0604020202020204" pitchFamily="34" charset="0"/>
            </a:endParaRPr>
          </a:p>
        </p:txBody>
      </p:sp>
    </p:spTree>
    <p:extLst>
      <p:ext uri="{BB962C8B-B14F-4D97-AF65-F5344CB8AC3E}">
        <p14:creationId xmlns:p14="http://schemas.microsoft.com/office/powerpoint/2010/main" val="3963675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9</a:t>
            </a:fld>
            <a:endParaRPr lang="es-MX" altLang="es-MX" smtClean="0"/>
          </a:p>
        </p:txBody>
      </p:sp>
      <p:sp>
        <p:nvSpPr>
          <p:cNvPr id="9219" name="Rectangle 2"/>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9220"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Two-Sample</a:t>
                </a:r>
                <a:r>
                  <a:rPr lang="es-MX" altLang="en-US" dirty="0" smtClean="0">
                    <a:latin typeface="Arial" panose="020B0604020202020204" pitchFamily="34" charset="0"/>
                  </a:rPr>
                  <a:t> t test </a:t>
                </a:r>
                <a:r>
                  <a:rPr lang="es-MX" altLang="en-US" dirty="0" err="1" smtClean="0">
                    <a:latin typeface="Arial" panose="020B0604020202020204" pitchFamily="34" charset="0"/>
                  </a:rPr>
                  <a:t>for</a:t>
                </a:r>
                <a:r>
                  <a:rPr lang="es-MX" altLang="en-US" dirty="0" smtClean="0">
                    <a:latin typeface="Arial" panose="020B0604020202020204" pitchFamily="34" charset="0"/>
                  </a:rPr>
                  <a:t> </a:t>
                </a:r>
                <a:r>
                  <a:rPr lang="es-MX" altLang="en-US" dirty="0" err="1" smtClean="0">
                    <a:latin typeface="Arial" panose="020B0604020202020204" pitchFamily="34" charset="0"/>
                  </a:rPr>
                  <a:t>the</a:t>
                </a:r>
                <a:r>
                  <a:rPr lang="es-MX" altLang="en-US" dirty="0" smtClean="0">
                    <a:latin typeface="Arial" panose="020B0604020202020204" pitchFamily="34" charset="0"/>
                  </a:rPr>
                  <a:t> Mean</a:t>
                </a:r>
              </a:p>
              <a:p>
                <a:r>
                  <a:rPr lang="es-MX" altLang="en-US" dirty="0" smtClean="0">
                    <a:latin typeface="Arial" panose="020B0604020202020204" pitchFamily="34" charset="0"/>
                  </a:rPr>
                  <a:t>Input: </a:t>
                </a:r>
                <a:r>
                  <a:rPr lang="es-MX" altLang="en-US" dirty="0" err="1" smtClean="0">
                    <a:latin typeface="Arial" panose="020B0604020202020204" pitchFamily="34" charset="0"/>
                  </a:rPr>
                  <a:t>Each</a:t>
                </a:r>
                <a:r>
                  <a:rPr lang="es-MX" altLang="en-US" dirty="0" smtClean="0">
                    <a:latin typeface="Arial" panose="020B0604020202020204" pitchFamily="34" charset="0"/>
                  </a:rPr>
                  <a:t> simple </a:t>
                </a:r>
                <a:r>
                  <a:rPr lang="es-MX" altLang="en-US" dirty="0" err="1" smtClean="0">
                    <a:latin typeface="Arial" panose="020B0604020202020204" pitchFamily="34" charset="0"/>
                  </a:rPr>
                  <a:t>is</a:t>
                </a:r>
                <a:r>
                  <a:rPr lang="es-MX" altLang="en-US" dirty="0" smtClean="0">
                    <a:latin typeface="Arial" panose="020B0604020202020204" pitchFamily="34" charset="0"/>
                  </a:rPr>
                  <a:t> in </a:t>
                </a:r>
                <a:r>
                  <a:rPr lang="es-MX" altLang="en-US" dirty="0" err="1" smtClean="0">
                    <a:latin typeface="Arial" panose="020B0604020202020204" pitchFamily="34" charset="0"/>
                  </a:rPr>
                  <a:t>its</a:t>
                </a:r>
                <a:r>
                  <a:rPr lang="es-MX" altLang="en-US" dirty="0" smtClean="0">
                    <a:latin typeface="Arial" panose="020B0604020202020204" pitchFamily="34" charset="0"/>
                  </a:rPr>
                  <a:t> </a:t>
                </a:r>
                <a:r>
                  <a:rPr lang="es-MX" altLang="en-US" dirty="0" err="1" smtClean="0">
                    <a:latin typeface="Arial" panose="020B0604020202020204" pitchFamily="34" charset="0"/>
                  </a:rPr>
                  <a:t>own</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column</a:t>
                </a:r>
                <a:r>
                  <a:rPr lang="es-MX" altLang="en-US" baseline="0" dirty="0" smtClean="0">
                    <a:latin typeface="Arial" panose="020B0604020202020204" pitchFamily="34" charset="0"/>
                  </a:rPr>
                  <a:t> </a:t>
                </a:r>
                <a:endParaRPr lang="es-MX" altLang="en-US" dirty="0" smtClean="0">
                  <a:latin typeface="Arial" panose="020B0604020202020204" pitchFamily="34" charset="0"/>
                </a:endParaRP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14:m>
                  <m:oMath xmlns:m="http://schemas.openxmlformats.org/officeDocument/2006/math">
                    <m:r>
                      <a:rPr lang="es-MX" altLang="en-US" i="1" baseline="0" smtClean="0">
                        <a:latin typeface="Cambria Math" panose="02040503050406030204" pitchFamily="18" charset="0"/>
                        <a:ea typeface="Cambria Math" panose="02040503050406030204" pitchFamily="18" charset="0"/>
                      </a:rPr>
                      <m:t>&gt;</m:t>
                    </m:r>
                  </m:oMath>
                </a14:m>
                <a:r>
                  <a:rPr lang="es-MX" altLang="en-US" baseline="0" dirty="0" smtClean="0">
                    <a:latin typeface="Arial" panose="020B0604020202020204" pitchFamily="34" charset="0"/>
                  </a:rPr>
                  <a:t> hypothesized </a:t>
                </a:r>
                <a:r>
                  <a:rPr lang="es-MX" altLang="en-US" baseline="0" dirty="0" err="1" smtClean="0">
                    <a:latin typeface="Arial" panose="020B0604020202020204" pitchFamily="34" charset="0"/>
                  </a:rPr>
                  <a:t>difference</a:t>
                </a:r>
                <a:endParaRPr lang="es-MX" altLang="en-US" baseline="0" dirty="0" smtClean="0">
                  <a:latin typeface="Arial" panose="020B0604020202020204" pitchFamily="34" charset="0"/>
                </a:endParaRPr>
              </a:p>
              <a:p>
                <a:pPr marL="171450" indent="-171450">
                  <a:buFont typeface="Arial" panose="020B0604020202020204" pitchFamily="34" charset="0"/>
                  <a:buChar char="•"/>
                </a:pPr>
                <a:r>
                  <a:rPr lang="es-MX" altLang="en-US" baseline="0" dirty="0" err="1" smtClean="0">
                    <a:latin typeface="Arial" panose="020B0604020202020204" pitchFamily="34" charset="0"/>
                  </a:rPr>
                  <a:t>Assume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equal</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variances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uncheck</a:t>
                </a:r>
                <a:endParaRPr lang="es-MX" altLang="en-US" baseline="0" dirty="0" smtClean="0">
                  <a:latin typeface="Arial" panose="020B0604020202020204" pitchFamily="34" charset="0"/>
                </a:endParaRPr>
              </a:p>
              <a:p>
                <a:pPr eaLnBrk="1" hangingPunct="1"/>
                <a:endParaRPr lang="en-US" altLang="es-MX" dirty="0" smtClean="0">
                  <a:latin typeface="Arial" panose="020B0604020202020204" pitchFamily="34" charset="0"/>
                </a:endParaRPr>
              </a:p>
            </p:txBody>
          </p:sp>
        </mc:Choice>
        <mc:Fallback>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ltLang="en-US" dirty="0" smtClean="0">
                    <a:latin typeface="Arial" panose="020B0604020202020204" pitchFamily="34" charset="0"/>
                  </a:rPr>
                  <a:t>Instructions: </a:t>
                </a:r>
                <a:r>
                  <a:rPr lang="es-MX" altLang="en-US" dirty="0" err="1" smtClean="0">
                    <a:latin typeface="Arial" panose="020B0604020202020204" pitchFamily="34" charset="0"/>
                  </a:rPr>
                  <a:t>Stats</a:t>
                </a:r>
                <a:r>
                  <a:rPr lang="es-MX" altLang="en-US" dirty="0" smtClean="0">
                    <a:latin typeface="Arial" panose="020B0604020202020204" pitchFamily="34" charset="0"/>
                  </a:rPr>
                  <a:t> / </a:t>
                </a:r>
                <a:r>
                  <a:rPr lang="es-MX" altLang="en-US" dirty="0" err="1" smtClean="0">
                    <a:latin typeface="Arial" panose="020B0604020202020204" pitchFamily="34" charset="0"/>
                  </a:rPr>
                  <a:t>Basis</a:t>
                </a:r>
                <a:r>
                  <a:rPr lang="es-MX" altLang="en-US" dirty="0" smtClean="0">
                    <a:latin typeface="Arial" panose="020B0604020202020204" pitchFamily="34" charset="0"/>
                  </a:rPr>
                  <a:t> </a:t>
                </a:r>
                <a:r>
                  <a:rPr lang="es-MX" altLang="en-US" dirty="0" err="1" smtClean="0">
                    <a:latin typeface="Arial" panose="020B0604020202020204" pitchFamily="34" charset="0"/>
                  </a:rPr>
                  <a:t>Statistics</a:t>
                </a:r>
                <a:r>
                  <a:rPr lang="es-MX" altLang="en-US" dirty="0" smtClean="0">
                    <a:latin typeface="Arial" panose="020B0604020202020204" pitchFamily="34" charset="0"/>
                  </a:rPr>
                  <a:t> / </a:t>
                </a:r>
                <a:r>
                  <a:rPr lang="es-MX" altLang="en-US" dirty="0" err="1" smtClean="0">
                    <a:latin typeface="Arial" panose="020B0604020202020204" pitchFamily="34" charset="0"/>
                  </a:rPr>
                  <a:t>Two-Sample</a:t>
                </a:r>
                <a:r>
                  <a:rPr lang="es-MX" altLang="en-US" dirty="0" smtClean="0">
                    <a:latin typeface="Arial" panose="020B0604020202020204" pitchFamily="34" charset="0"/>
                  </a:rPr>
                  <a:t> t test </a:t>
                </a:r>
                <a:r>
                  <a:rPr lang="es-MX" altLang="en-US" dirty="0" err="1" smtClean="0">
                    <a:latin typeface="Arial" panose="020B0604020202020204" pitchFamily="34" charset="0"/>
                  </a:rPr>
                  <a:t>for</a:t>
                </a:r>
                <a:r>
                  <a:rPr lang="es-MX" altLang="en-US" dirty="0" smtClean="0">
                    <a:latin typeface="Arial" panose="020B0604020202020204" pitchFamily="34" charset="0"/>
                  </a:rPr>
                  <a:t> </a:t>
                </a:r>
                <a:r>
                  <a:rPr lang="es-MX" altLang="en-US" dirty="0" err="1" smtClean="0">
                    <a:latin typeface="Arial" panose="020B0604020202020204" pitchFamily="34" charset="0"/>
                  </a:rPr>
                  <a:t>the</a:t>
                </a:r>
                <a:r>
                  <a:rPr lang="es-MX" altLang="en-US" dirty="0" smtClean="0">
                    <a:latin typeface="Arial" panose="020B0604020202020204" pitchFamily="34" charset="0"/>
                  </a:rPr>
                  <a:t> Mean</a:t>
                </a:r>
              </a:p>
              <a:p>
                <a:r>
                  <a:rPr lang="es-MX" altLang="en-US" dirty="0" smtClean="0">
                    <a:latin typeface="Arial" panose="020B0604020202020204" pitchFamily="34" charset="0"/>
                  </a:rPr>
                  <a:t>Input: </a:t>
                </a:r>
                <a:r>
                  <a:rPr lang="es-MX" altLang="en-US" dirty="0" err="1" smtClean="0">
                    <a:latin typeface="Arial" panose="020B0604020202020204" pitchFamily="34" charset="0"/>
                  </a:rPr>
                  <a:t>Each</a:t>
                </a:r>
                <a:r>
                  <a:rPr lang="es-MX" altLang="en-US" dirty="0" smtClean="0">
                    <a:latin typeface="Arial" panose="020B0604020202020204" pitchFamily="34" charset="0"/>
                  </a:rPr>
                  <a:t> simple </a:t>
                </a:r>
                <a:r>
                  <a:rPr lang="es-MX" altLang="en-US" dirty="0" err="1" smtClean="0">
                    <a:latin typeface="Arial" panose="020B0604020202020204" pitchFamily="34" charset="0"/>
                  </a:rPr>
                  <a:t>is</a:t>
                </a:r>
                <a:r>
                  <a:rPr lang="es-MX" altLang="en-US" dirty="0" smtClean="0">
                    <a:latin typeface="Arial" panose="020B0604020202020204" pitchFamily="34" charset="0"/>
                  </a:rPr>
                  <a:t> in </a:t>
                </a:r>
                <a:r>
                  <a:rPr lang="es-MX" altLang="en-US" dirty="0" err="1" smtClean="0">
                    <a:latin typeface="Arial" panose="020B0604020202020204" pitchFamily="34" charset="0"/>
                  </a:rPr>
                  <a:t>its</a:t>
                </a:r>
                <a:r>
                  <a:rPr lang="es-MX" altLang="en-US" dirty="0" smtClean="0">
                    <a:latin typeface="Arial" panose="020B0604020202020204" pitchFamily="34" charset="0"/>
                  </a:rPr>
                  <a:t> </a:t>
                </a:r>
                <a:r>
                  <a:rPr lang="es-MX" altLang="en-US" dirty="0" err="1" smtClean="0">
                    <a:latin typeface="Arial" panose="020B0604020202020204" pitchFamily="34" charset="0"/>
                  </a:rPr>
                  <a:t>own</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column</a:t>
                </a:r>
                <a:r>
                  <a:rPr lang="es-MX" altLang="en-US" baseline="0" dirty="0" smtClean="0">
                    <a:latin typeface="Arial" panose="020B0604020202020204" pitchFamily="34" charset="0"/>
                  </a:rPr>
                  <a:t> </a:t>
                </a:r>
                <a:endParaRPr lang="es-MX" altLang="en-US" dirty="0" smtClean="0">
                  <a:latin typeface="Arial" panose="020B0604020202020204" pitchFamily="34" charset="0"/>
                </a:endParaRPr>
              </a:p>
              <a:p>
                <a:r>
                  <a:rPr lang="es-MX" altLang="en-US" dirty="0" err="1" smtClean="0">
                    <a:latin typeface="Arial" panose="020B0604020202020204" pitchFamily="34" charset="0"/>
                  </a:rPr>
                  <a:t>Options</a:t>
                </a:r>
                <a:r>
                  <a:rPr lang="es-MX" altLang="en-US" dirty="0" smtClean="0">
                    <a:latin typeface="Arial" panose="020B0604020202020204" pitchFamily="34" charset="0"/>
                  </a:rPr>
                  <a:t>:</a:t>
                </a:r>
              </a:p>
              <a:p>
                <a:pPr marL="171450" indent="-171450">
                  <a:buFont typeface="Arial" panose="020B0604020202020204" pitchFamily="34" charset="0"/>
                  <a:buChar char="•"/>
                </a:pPr>
                <a:r>
                  <a:rPr lang="es-MX" altLang="en-US" dirty="0" err="1" smtClean="0">
                    <a:latin typeface="Arial" panose="020B0604020202020204" pitchFamily="34" charset="0"/>
                  </a:rPr>
                  <a:t>Confidence</a:t>
                </a:r>
                <a:r>
                  <a:rPr lang="es-MX" altLang="en-US" dirty="0" smtClean="0">
                    <a:latin typeface="Arial" panose="020B0604020202020204" pitchFamily="34" charset="0"/>
                  </a:rPr>
                  <a:t> </a:t>
                </a:r>
                <a:r>
                  <a:rPr lang="es-MX" altLang="en-US" dirty="0" err="1" smtClean="0">
                    <a:latin typeface="Arial" panose="020B0604020202020204" pitchFamily="34" charset="0"/>
                  </a:rPr>
                  <a:t>level</a:t>
                </a:r>
                <a:r>
                  <a:rPr lang="es-MX" altLang="en-US" dirty="0" smtClean="0">
                    <a:latin typeface="Arial" panose="020B0604020202020204" pitchFamily="34" charset="0"/>
                  </a:rPr>
                  <a:t>:</a:t>
                </a:r>
                <a:r>
                  <a:rPr lang="es-MX" altLang="en-US" baseline="0" dirty="0" smtClean="0">
                    <a:latin typeface="Arial" panose="020B0604020202020204" pitchFamily="34" charset="0"/>
                  </a:rPr>
                  <a:t> 95</a:t>
                </a:r>
              </a:p>
              <a:p>
                <a:pPr marL="171450" indent="-171450">
                  <a:buFont typeface="Arial" panose="020B0604020202020204" pitchFamily="34" charset="0"/>
                  <a:buChar char="•"/>
                </a:pPr>
                <a:r>
                  <a:rPr lang="es-MX" altLang="en-US" dirty="0" err="1" smtClean="0">
                    <a:latin typeface="Arial" panose="020B0604020202020204" pitchFamily="34" charset="0"/>
                  </a:rPr>
                  <a:t>Hypothesized</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0</a:t>
                </a:r>
              </a:p>
              <a:p>
                <a:pPr marL="171450" indent="-171450">
                  <a:buFont typeface="Arial" panose="020B0604020202020204" pitchFamily="34" charset="0"/>
                  <a:buChar char="•"/>
                </a:pPr>
                <a:r>
                  <a:rPr lang="es-MX" altLang="en-US" baseline="0" dirty="0" err="1" smtClean="0">
                    <a:latin typeface="Arial" panose="020B0604020202020204" pitchFamily="34" charset="0"/>
                  </a:rPr>
                  <a:t>Alternative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hypothesis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Difference</a:t>
                </a:r>
                <a:r>
                  <a:rPr lang="es-MX" altLang="en-US" baseline="0" dirty="0" smtClean="0">
                    <a:latin typeface="Arial" panose="020B0604020202020204" pitchFamily="34" charset="0"/>
                  </a:rPr>
                  <a:t> </a:t>
                </a:r>
                <a:r>
                  <a:rPr lang="es-MX" altLang="en-US" i="0" baseline="0" smtClean="0">
                    <a:latin typeface="Cambria Math" panose="02040503050406030204" pitchFamily="18" charset="0"/>
                    <a:ea typeface="Cambria Math" panose="02040503050406030204" pitchFamily="18" charset="0"/>
                  </a:rPr>
                  <a:t>&gt;</a:t>
                </a:r>
                <a:r>
                  <a:rPr lang="es-MX" altLang="en-US" baseline="0" dirty="0" smtClean="0">
                    <a:latin typeface="Arial" panose="020B0604020202020204" pitchFamily="34" charset="0"/>
                  </a:rPr>
                  <a:t> hypothesized </a:t>
                </a:r>
                <a:r>
                  <a:rPr lang="es-MX" altLang="en-US" baseline="0" dirty="0" err="1" smtClean="0">
                    <a:latin typeface="Arial" panose="020B0604020202020204" pitchFamily="34" charset="0"/>
                  </a:rPr>
                  <a:t>difference</a:t>
                </a:r>
                <a:endParaRPr lang="es-MX" altLang="en-US" baseline="0" dirty="0" smtClean="0">
                  <a:latin typeface="Arial" panose="020B0604020202020204" pitchFamily="34" charset="0"/>
                </a:endParaRPr>
              </a:p>
              <a:p>
                <a:pPr marL="171450" indent="-171450">
                  <a:buFont typeface="Arial" panose="020B0604020202020204" pitchFamily="34" charset="0"/>
                  <a:buChar char="•"/>
                </a:pPr>
                <a:r>
                  <a:rPr lang="es-MX" altLang="en-US" baseline="0" dirty="0" err="1" smtClean="0">
                    <a:latin typeface="Arial" panose="020B0604020202020204" pitchFamily="34" charset="0"/>
                  </a:rPr>
                  <a:t>Assume</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equal</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variances</a:t>
                </a:r>
                <a:r>
                  <a:rPr lang="es-MX" altLang="en-US" baseline="0" dirty="0" smtClean="0">
                    <a:latin typeface="Arial" panose="020B0604020202020204" pitchFamily="34" charset="0"/>
                  </a:rPr>
                  <a:t>: </a:t>
                </a:r>
                <a:r>
                  <a:rPr lang="es-MX" altLang="en-US" baseline="0" dirty="0" err="1" smtClean="0">
                    <a:latin typeface="Arial" panose="020B0604020202020204" pitchFamily="34" charset="0"/>
                  </a:rPr>
                  <a:t>uncheck</a:t>
                </a:r>
                <a:endParaRPr lang="es-MX" altLang="en-US" baseline="0" dirty="0" smtClean="0">
                  <a:latin typeface="Arial" panose="020B0604020202020204" pitchFamily="34" charset="0"/>
                </a:endParaRPr>
              </a:p>
              <a:p>
                <a:pPr eaLnBrk="1" hangingPunct="1"/>
                <a:endParaRPr lang="en-US" altLang="es-MX" dirty="0" smtClean="0">
                  <a:latin typeface="Arial" panose="020B0604020202020204" pitchFamily="34" charset="0"/>
                </a:endParaRPr>
              </a:p>
            </p:txBody>
          </p:sp>
        </mc:Fallback>
      </mc:AlternateContent>
    </p:spTree>
    <p:extLst>
      <p:ext uri="{BB962C8B-B14F-4D97-AF65-F5344CB8AC3E}">
        <p14:creationId xmlns:p14="http://schemas.microsoft.com/office/powerpoint/2010/main" val="1046153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6C5D1BF2-3697-4AF5-AB78-A452FE5391B1}" type="slidenum">
              <a:rPr lang="en-US"/>
              <a:pPr>
                <a:defRPr/>
              </a:pPr>
              <a:t>‹#›</a:t>
            </a:fld>
            <a:endParaRPr lang="en-US"/>
          </a:p>
        </p:txBody>
      </p:sp>
    </p:spTree>
    <p:extLst>
      <p:ext uri="{BB962C8B-B14F-4D97-AF65-F5344CB8AC3E}">
        <p14:creationId xmlns:p14="http://schemas.microsoft.com/office/powerpoint/2010/main" val="23040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46C6FAEF-72B2-458A-BC27-A7C7DBEDCC7D}" type="slidenum">
              <a:rPr lang="en-US"/>
              <a:pPr>
                <a:defRPr/>
              </a:pPr>
              <a:t>‹#›</a:t>
            </a:fld>
            <a:endParaRPr lang="en-US"/>
          </a:p>
        </p:txBody>
      </p:sp>
    </p:spTree>
    <p:extLst>
      <p:ext uri="{BB962C8B-B14F-4D97-AF65-F5344CB8AC3E}">
        <p14:creationId xmlns:p14="http://schemas.microsoft.com/office/powerpoint/2010/main" val="141447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B59D3E99-A39E-4CAE-A2B6-53D4B91F899D}" type="slidenum">
              <a:rPr lang="en-US"/>
              <a:pPr>
                <a:defRPr/>
              </a:pPr>
              <a:t>‹#›</a:t>
            </a:fld>
            <a:endParaRPr lang="en-US"/>
          </a:p>
        </p:txBody>
      </p:sp>
    </p:spTree>
    <p:extLst>
      <p:ext uri="{BB962C8B-B14F-4D97-AF65-F5344CB8AC3E}">
        <p14:creationId xmlns:p14="http://schemas.microsoft.com/office/powerpoint/2010/main" val="409263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930BD12A-DB4A-4B0C-B20D-5310CC48D308}" type="slidenum">
              <a:rPr lang="en-US"/>
              <a:pPr>
                <a:defRPr/>
              </a:pPr>
              <a:t>‹#›</a:t>
            </a:fld>
            <a:endParaRPr lang="en-US"/>
          </a:p>
        </p:txBody>
      </p:sp>
    </p:spTree>
    <p:extLst>
      <p:ext uri="{BB962C8B-B14F-4D97-AF65-F5344CB8AC3E}">
        <p14:creationId xmlns:p14="http://schemas.microsoft.com/office/powerpoint/2010/main" val="4088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E8872D76-68FB-45AD-BE52-433421AE94A8}" type="slidenum">
              <a:rPr lang="en-US"/>
              <a:pPr>
                <a:defRPr/>
              </a:pPr>
              <a:t>‹#›</a:t>
            </a:fld>
            <a:endParaRPr lang="en-US"/>
          </a:p>
        </p:txBody>
      </p:sp>
    </p:spTree>
    <p:extLst>
      <p:ext uri="{BB962C8B-B14F-4D97-AF65-F5344CB8AC3E}">
        <p14:creationId xmlns:p14="http://schemas.microsoft.com/office/powerpoint/2010/main" val="234923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4AC7765E-2CA9-4521-A02B-FC6728E5B2E6}" type="slidenum">
              <a:rPr lang="en-US"/>
              <a:pPr>
                <a:defRPr/>
              </a:pPr>
              <a:t>‹#›</a:t>
            </a:fld>
            <a:endParaRPr lang="en-US"/>
          </a:p>
        </p:txBody>
      </p:sp>
    </p:spTree>
    <p:extLst>
      <p:ext uri="{BB962C8B-B14F-4D97-AF65-F5344CB8AC3E}">
        <p14:creationId xmlns:p14="http://schemas.microsoft.com/office/powerpoint/2010/main" val="302574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517F980D-4D61-437C-9057-BA3A24CB8C5F}" type="slidenum">
              <a:rPr lang="en-US"/>
              <a:pPr>
                <a:defRPr/>
              </a:pPr>
              <a:t>‹#›</a:t>
            </a:fld>
            <a:endParaRPr lang="en-US"/>
          </a:p>
        </p:txBody>
      </p:sp>
    </p:spTree>
    <p:extLst>
      <p:ext uri="{BB962C8B-B14F-4D97-AF65-F5344CB8AC3E}">
        <p14:creationId xmlns:p14="http://schemas.microsoft.com/office/powerpoint/2010/main" val="33289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8"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9" name="Rectangle 6"/>
          <p:cNvSpPr>
            <a:spLocks noGrp="1" noChangeArrowheads="1"/>
          </p:cNvSpPr>
          <p:nvPr>
            <p:ph type="sldNum" sz="quarter" idx="12"/>
          </p:nvPr>
        </p:nvSpPr>
        <p:spPr>
          <a:ln/>
        </p:spPr>
        <p:txBody>
          <a:bodyPr/>
          <a:lstStyle>
            <a:lvl1pPr>
              <a:defRPr/>
            </a:lvl1pPr>
          </a:lstStyle>
          <a:p>
            <a:pPr>
              <a:defRPr/>
            </a:pPr>
            <a:fld id="{433C75E6-55DD-4252-9BC1-6B3F902F7004}" type="slidenum">
              <a:rPr lang="en-US"/>
              <a:pPr>
                <a:defRPr/>
              </a:pPr>
              <a:t>‹#›</a:t>
            </a:fld>
            <a:endParaRPr lang="en-US"/>
          </a:p>
        </p:txBody>
      </p:sp>
    </p:spTree>
    <p:extLst>
      <p:ext uri="{BB962C8B-B14F-4D97-AF65-F5344CB8AC3E}">
        <p14:creationId xmlns:p14="http://schemas.microsoft.com/office/powerpoint/2010/main" val="33355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4"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5" name="Rectangle 6"/>
          <p:cNvSpPr>
            <a:spLocks noGrp="1" noChangeArrowheads="1"/>
          </p:cNvSpPr>
          <p:nvPr>
            <p:ph type="sldNum" sz="quarter" idx="12"/>
          </p:nvPr>
        </p:nvSpPr>
        <p:spPr>
          <a:ln/>
        </p:spPr>
        <p:txBody>
          <a:bodyPr/>
          <a:lstStyle>
            <a:lvl1pPr>
              <a:defRPr/>
            </a:lvl1pPr>
          </a:lstStyle>
          <a:p>
            <a:pPr>
              <a:defRPr/>
            </a:pPr>
            <a:fld id="{5867FAA0-D1A2-4E46-B685-3FE4809E315B}" type="slidenum">
              <a:rPr lang="en-US"/>
              <a:pPr>
                <a:defRPr/>
              </a:pPr>
              <a:t>‹#›</a:t>
            </a:fld>
            <a:endParaRPr lang="en-US"/>
          </a:p>
        </p:txBody>
      </p:sp>
    </p:spTree>
    <p:extLst>
      <p:ext uri="{BB962C8B-B14F-4D97-AF65-F5344CB8AC3E}">
        <p14:creationId xmlns:p14="http://schemas.microsoft.com/office/powerpoint/2010/main" val="361791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3"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4" name="Rectangle 6"/>
          <p:cNvSpPr>
            <a:spLocks noGrp="1" noChangeArrowheads="1"/>
          </p:cNvSpPr>
          <p:nvPr>
            <p:ph type="sldNum" sz="quarter" idx="12"/>
          </p:nvPr>
        </p:nvSpPr>
        <p:spPr>
          <a:ln/>
        </p:spPr>
        <p:txBody>
          <a:bodyPr/>
          <a:lstStyle>
            <a:lvl1pPr>
              <a:defRPr/>
            </a:lvl1pPr>
          </a:lstStyle>
          <a:p>
            <a:pPr>
              <a:defRPr/>
            </a:pPr>
            <a:fld id="{E7F6F0A4-E3C4-4237-AE94-809A428375E8}" type="slidenum">
              <a:rPr lang="en-US"/>
              <a:pPr>
                <a:defRPr/>
              </a:pPr>
              <a:t>‹#›</a:t>
            </a:fld>
            <a:endParaRPr lang="en-US"/>
          </a:p>
        </p:txBody>
      </p:sp>
    </p:spTree>
    <p:extLst>
      <p:ext uri="{BB962C8B-B14F-4D97-AF65-F5344CB8AC3E}">
        <p14:creationId xmlns:p14="http://schemas.microsoft.com/office/powerpoint/2010/main" val="326786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F71A2A37-1AC3-40CD-9047-5CDA61FF6E68}" type="slidenum">
              <a:rPr lang="en-US"/>
              <a:pPr>
                <a:defRPr/>
              </a:pPr>
              <a:t>‹#›</a:t>
            </a:fld>
            <a:endParaRPr lang="en-US"/>
          </a:p>
        </p:txBody>
      </p:sp>
    </p:spTree>
    <p:extLst>
      <p:ext uri="{BB962C8B-B14F-4D97-AF65-F5344CB8AC3E}">
        <p14:creationId xmlns:p14="http://schemas.microsoft.com/office/powerpoint/2010/main" val="219337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BC17356E-B8D7-41A9-BB63-23684C1A90BA}" type="slidenum">
              <a:rPr lang="en-US"/>
              <a:pPr>
                <a:defRPr/>
              </a:pPr>
              <a:t>‹#›</a:t>
            </a:fld>
            <a:endParaRPr lang="en-US"/>
          </a:p>
        </p:txBody>
      </p:sp>
    </p:spTree>
    <p:extLst>
      <p:ext uri="{BB962C8B-B14F-4D97-AF65-F5344CB8AC3E}">
        <p14:creationId xmlns:p14="http://schemas.microsoft.com/office/powerpoint/2010/main" val="166184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smtClean="0"/>
              <a:t>Click to edit Master text styles</a:t>
            </a:r>
          </a:p>
          <a:p>
            <a:pPr lvl="1"/>
            <a:r>
              <a:rPr lang="en-US" altLang="es-MX" smtClean="0"/>
              <a:t>Second level</a:t>
            </a:r>
          </a:p>
          <a:p>
            <a:pPr lvl="2"/>
            <a:r>
              <a:rPr lang="en-US" altLang="es-MX" smtClean="0"/>
              <a:t>Third level</a:t>
            </a:r>
          </a:p>
          <a:p>
            <a:pPr lvl="3"/>
            <a:r>
              <a:rPr lang="en-US" altLang="es-MX" smtClean="0"/>
              <a:t>Fourth level</a:t>
            </a:r>
          </a:p>
          <a:p>
            <a:pPr lvl="4"/>
            <a:r>
              <a:rPr lang="en-US" altLang="es-MX" smtClean="0"/>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r>
              <a:rPr lang="es-MX"/>
              <a:t>Apuntes José Calzada</a:t>
            </a:r>
          </a:p>
        </p:txBody>
      </p:sp>
      <p:sp>
        <p:nvSpPr>
          <p:cNvPr id="1029" name="Rectangle 5"/>
          <p:cNvSpPr>
            <a:spLocks noGrp="1" noChangeArrowheads="1"/>
          </p:cNvSpPr>
          <p:nvPr>
            <p:ph type="ftr" sz="quarter" idx="3"/>
          </p:nvPr>
        </p:nvSpPr>
        <p:spPr bwMode="auto">
          <a:xfrm>
            <a:off x="3124200" y="6477000"/>
            <a:ext cx="3276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s-MX"/>
              <a:t>Gestión de la Calidad</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D40C50A-E4D3-4319-98F6-9705C2D65620}" type="slidenum">
              <a:rPr lang="en-US"/>
              <a:pPr>
                <a:defRPr/>
              </a:pPr>
              <a:t>‹#›</a:t>
            </a:fld>
            <a:endParaRPr lang="en-US"/>
          </a:p>
        </p:txBody>
      </p:sp>
      <p:sp>
        <p:nvSpPr>
          <p:cNvPr id="1031" name="Rectangle 7"/>
          <p:cNvSpPr>
            <a:spLocks noChangeArrowheads="1"/>
          </p:cNvSpPr>
          <p:nvPr userDrawn="1"/>
        </p:nvSpPr>
        <p:spPr bwMode="auto">
          <a:xfrm>
            <a:off x="152400" y="1066800"/>
            <a:ext cx="228600" cy="5562600"/>
          </a:xfrm>
          <a:prstGeom prst="rect">
            <a:avLst/>
          </a:prstGeom>
          <a:solidFill>
            <a:srgbClr val="E6F7A7"/>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s-MX" smtClean="0"/>
          </a:p>
        </p:txBody>
      </p:sp>
      <p:sp>
        <p:nvSpPr>
          <p:cNvPr id="1032" name="Rectangle 8"/>
          <p:cNvSpPr>
            <a:spLocks noChangeArrowheads="1"/>
          </p:cNvSpPr>
          <p:nvPr userDrawn="1"/>
        </p:nvSpPr>
        <p:spPr bwMode="auto">
          <a:xfrm>
            <a:off x="152400" y="152400"/>
            <a:ext cx="228600" cy="762000"/>
          </a:xfrm>
          <a:prstGeom prst="rect">
            <a:avLst/>
          </a:prstGeom>
          <a:solidFill>
            <a:srgbClr val="E6F7A7"/>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s-MX"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p:sp>
        <p:nvSpPr>
          <p:cNvPr id="4099" name="Rectangle 2"/>
          <p:cNvSpPr>
            <a:spLocks noGrp="1" noChangeArrowheads="1"/>
          </p:cNvSpPr>
          <p:nvPr>
            <p:ph type="ctrTitle"/>
          </p:nvPr>
        </p:nvSpPr>
        <p:spPr>
          <a:xfrm>
            <a:off x="685800" y="1347952"/>
            <a:ext cx="8077200" cy="2076450"/>
          </a:xfrm>
        </p:spPr>
        <p:txBody>
          <a:bodyPr/>
          <a:lstStyle/>
          <a:p>
            <a:pPr eaLnBrk="1" hangingPunct="1"/>
            <a:r>
              <a:rPr lang="es-MX" altLang="es-MX" sz="2800" dirty="0" smtClean="0">
                <a:solidFill>
                  <a:schemeClr val="accent2"/>
                </a:solidFill>
              </a:rPr>
              <a:t>Clase:     Estadística</a:t>
            </a:r>
            <a:br>
              <a:rPr lang="es-MX" altLang="es-MX" sz="2800" dirty="0" smtClean="0">
                <a:solidFill>
                  <a:schemeClr val="accent2"/>
                </a:solidFill>
              </a:rPr>
            </a:br>
            <a:r>
              <a:rPr lang="es-MX" altLang="es-MX" sz="2800" dirty="0" smtClean="0">
                <a:solidFill>
                  <a:schemeClr val="accent2"/>
                </a:solidFill>
              </a:rPr>
              <a:t>Tema:     Inferencia estadística acerca de medias y proporciones con dos poblaciones</a:t>
            </a:r>
          </a:p>
        </p:txBody>
      </p:sp>
      <p:sp>
        <p:nvSpPr>
          <p:cNvPr id="4100" name="Rectangle 3"/>
          <p:cNvSpPr>
            <a:spLocks noGrp="1" noChangeArrowheads="1"/>
          </p:cNvSpPr>
          <p:nvPr>
            <p:ph type="subTitle" idx="1"/>
          </p:nvPr>
        </p:nvSpPr>
        <p:spPr>
          <a:xfrm>
            <a:off x="1066800" y="4895850"/>
            <a:ext cx="6400800" cy="762000"/>
          </a:xfrm>
        </p:spPr>
        <p:txBody>
          <a:bodyPr/>
          <a:lstStyle/>
          <a:p>
            <a:pPr algn="l" eaLnBrk="1" hangingPunct="1"/>
            <a:r>
              <a:rPr lang="es-MX" altLang="es-MX" sz="1600" smtClean="0"/>
              <a:t>Profesor</a:t>
            </a:r>
          </a:p>
          <a:p>
            <a:pPr algn="l" eaLnBrk="1" hangingPunct="1"/>
            <a:r>
              <a:rPr lang="es-MX" altLang="es-MX" sz="1600" smtClean="0"/>
              <a:t>José Juan Calzada López</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a:t>Diferencia de dos medias </a:t>
            </a:r>
            <a:r>
              <a:rPr lang="es-MX" altLang="es-MX" b="1" dirty="0" smtClean="0">
                <a:solidFill>
                  <a:srgbClr val="0070C0"/>
                </a:solidFill>
              </a:rPr>
              <a:t>Pareadas</a:t>
            </a:r>
            <a:endParaRPr lang="es-MX" altLang="en-US" sz="2400" b="1" dirty="0">
              <a:solidFill>
                <a:srgbClr val="0070C0"/>
              </a:solidFill>
            </a:endParaRPr>
          </a:p>
        </p:txBody>
      </p:sp>
      <p:sp>
        <p:nvSpPr>
          <p:cNvPr id="5" name="TextBox 4"/>
          <p:cNvSpPr txBox="1"/>
          <p:nvPr/>
        </p:nvSpPr>
        <p:spPr>
          <a:xfrm>
            <a:off x="1257300" y="1447800"/>
            <a:ext cx="6629400" cy="2308324"/>
          </a:xfrm>
          <a:prstGeom prst="rect">
            <a:avLst/>
          </a:prstGeom>
          <a:noFill/>
        </p:spPr>
        <p:txBody>
          <a:bodyPr wrap="square" rtlCol="0">
            <a:spAutoFit/>
          </a:bodyPr>
          <a:lstStyle/>
          <a:p>
            <a:r>
              <a:rPr lang="es-MX" dirty="0" smtClean="0"/>
              <a:t>Una prueba pareada es un método con el cual se pueden hacer inferencias, con una menor cantidad de datos, pero que requiere mas coordinación al momento de hacer los experimentos. Para esto se requiere de tener un factor fijo q, ya que tiene que mantener un factor fijo con el cual se hagan el experimento para ambos procesos.</a:t>
            </a:r>
          </a:p>
          <a:p>
            <a:endParaRPr lang="es-MX" dirty="0"/>
          </a:p>
          <a:p>
            <a:r>
              <a:rPr lang="es-MX" dirty="0" smtClean="0"/>
              <a:t>La hipótesis en este caso es:</a:t>
            </a:r>
            <a:endParaRPr lang="es-MX" dirty="0"/>
          </a:p>
        </p:txBody>
      </p:sp>
      <mc:AlternateContent xmlns:mc="http://schemas.openxmlformats.org/markup-compatibility/2006" xmlns:a14="http://schemas.microsoft.com/office/drawing/2010/main">
        <mc:Choice Requires="a14">
          <p:sp>
            <p:nvSpPr>
              <p:cNvPr id="4" name="TextBox 3"/>
              <p:cNvSpPr txBox="1"/>
              <p:nvPr/>
            </p:nvSpPr>
            <p:spPr>
              <a:xfrm>
                <a:off x="3429000" y="4343400"/>
                <a:ext cx="1834028"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oMath>
                </a14:m>
                <a:r>
                  <a:rPr lang="es-MX" dirty="0" smtClean="0"/>
                  <a:t> 0</a:t>
                </a:r>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3429000" y="4343400"/>
                <a:ext cx="1834028" cy="830997"/>
              </a:xfrm>
              <a:prstGeom prst="rect">
                <a:avLst/>
              </a:prstGeom>
              <a:blipFill rotWithShape="0">
                <a:blip r:embed="rId3"/>
                <a:stretch>
                  <a:fillRect l="-4667" r="-7667" b="-16176"/>
                </a:stretch>
              </a:blipFill>
            </p:spPr>
            <p:txBody>
              <a:bodyPr/>
              <a:lstStyle/>
              <a:p>
                <a:r>
                  <a:rPr lang="es-MX">
                    <a:noFill/>
                  </a:rPr>
                  <a:t> </a:t>
                </a:r>
              </a:p>
            </p:txBody>
          </p:sp>
        </mc:Fallback>
      </mc:AlternateContent>
    </p:spTree>
    <p:extLst>
      <p:ext uri="{BB962C8B-B14F-4D97-AF65-F5344CB8AC3E}">
        <p14:creationId xmlns:p14="http://schemas.microsoft.com/office/powerpoint/2010/main" val="2524578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smtClean="0"/>
              <a:t>Ejemplo</a:t>
            </a:r>
            <a:endParaRPr lang="es-MX" altLang="en-US" sz="2400" b="1" dirty="0">
              <a:solidFill>
                <a:srgbClr val="0070C0"/>
              </a:solidFill>
            </a:endParaRPr>
          </a:p>
        </p:txBody>
      </p:sp>
      <p:sp>
        <p:nvSpPr>
          <p:cNvPr id="5" name="TextBox 4"/>
          <p:cNvSpPr txBox="1"/>
          <p:nvPr/>
        </p:nvSpPr>
        <p:spPr>
          <a:xfrm>
            <a:off x="685800" y="1295400"/>
            <a:ext cx="7467600" cy="4247317"/>
          </a:xfrm>
          <a:prstGeom prst="rect">
            <a:avLst/>
          </a:prstGeom>
          <a:noFill/>
        </p:spPr>
        <p:txBody>
          <a:bodyPr wrap="square" rtlCol="0">
            <a:spAutoFit/>
          </a:bodyPr>
          <a:lstStyle/>
          <a:p>
            <a:r>
              <a:rPr lang="es-MX" dirty="0" smtClean="0"/>
              <a:t>En una fábrica se está probando sin un método nuevo de ensamble es mejor que el anterior</a:t>
            </a:r>
          </a:p>
          <a:p>
            <a:endParaRPr lang="es-MX" dirty="0"/>
          </a:p>
          <a:p>
            <a:r>
              <a:rPr lang="es-MX" dirty="0" smtClean="0"/>
              <a:t>Método anterior: El ensamble se hace uniendo piezas con adhesivo</a:t>
            </a:r>
          </a:p>
          <a:p>
            <a:r>
              <a:rPr lang="es-MX" dirty="0" smtClean="0"/>
              <a:t>Método nuevo: El ensamble se hace uniendo piezas con ultrasonido</a:t>
            </a:r>
          </a:p>
          <a:p>
            <a:endParaRPr lang="es-MX" dirty="0"/>
          </a:p>
          <a:p>
            <a:endParaRPr lang="es-MX" dirty="0" smtClean="0"/>
          </a:p>
          <a:p>
            <a:r>
              <a:rPr lang="es-MX" dirty="0" smtClean="0"/>
              <a:t>Para esto se arma un experimento pareado.</a:t>
            </a:r>
          </a:p>
          <a:p>
            <a:endParaRPr lang="es-MX" dirty="0"/>
          </a:p>
          <a:p>
            <a:r>
              <a:rPr lang="es-MX" dirty="0" smtClean="0"/>
              <a:t>Se toma una muestra aleatoria simple de trabajadores, cada trabajador usa primero el método anterior y luego el nuevo. Cada trabajador se le asigna de forma aleatoria el método, es decir algunos trabajadores comienzan con el método anterior y otros con el nuevo.</a:t>
            </a:r>
          </a:p>
          <a:p>
            <a:endParaRPr lang="es-MX" dirty="0"/>
          </a:p>
          <a:p>
            <a:r>
              <a:rPr lang="es-MX" dirty="0" smtClean="0"/>
              <a:t>Cada trabajador entonces hace cada ensamble, y se toman los tiempos</a:t>
            </a:r>
            <a:endParaRPr lang="es-MX" dirty="0"/>
          </a:p>
        </p:txBody>
      </p:sp>
    </p:spTree>
    <p:extLst>
      <p:ext uri="{BB962C8B-B14F-4D97-AF65-F5344CB8AC3E}">
        <p14:creationId xmlns:p14="http://schemas.microsoft.com/office/powerpoint/2010/main" val="1380628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smtClean="0"/>
              <a:t>Ejemplo</a:t>
            </a:r>
            <a:endParaRPr lang="es-MX" altLang="en-US" sz="2400" b="1" dirty="0">
              <a:solidFill>
                <a:srgbClr val="0070C0"/>
              </a:solidFill>
            </a:endParaRPr>
          </a:p>
        </p:txBody>
      </p:sp>
      <p:sp>
        <p:nvSpPr>
          <p:cNvPr id="5" name="TextBox 4"/>
          <p:cNvSpPr txBox="1"/>
          <p:nvPr/>
        </p:nvSpPr>
        <p:spPr>
          <a:xfrm>
            <a:off x="1251284" y="4265096"/>
            <a:ext cx="7467600" cy="369332"/>
          </a:xfrm>
          <a:prstGeom prst="rect">
            <a:avLst/>
          </a:prstGeom>
          <a:noFill/>
        </p:spPr>
        <p:txBody>
          <a:bodyPr wrap="square" rtlCol="0">
            <a:spAutoFit/>
          </a:bodyPr>
          <a:lstStyle/>
          <a:p>
            <a:r>
              <a:rPr lang="es-MX" dirty="0" smtClean="0"/>
              <a:t>La hipótesis nula es:</a:t>
            </a:r>
            <a:endParaRPr lang="es-MX" dirty="0"/>
          </a:p>
        </p:txBody>
      </p:sp>
      <mc:AlternateContent xmlns:mc="http://schemas.openxmlformats.org/markup-compatibility/2006" xmlns:a14="http://schemas.microsoft.com/office/drawing/2010/main">
        <mc:Choice Requires="a14">
          <p:sp>
            <p:nvSpPr>
              <p:cNvPr id="4" name="TextBox 3"/>
              <p:cNvSpPr txBox="1"/>
              <p:nvPr/>
            </p:nvSpPr>
            <p:spPr>
              <a:xfrm>
                <a:off x="3988218" y="4650636"/>
                <a:ext cx="116756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𝑑</m:t>
                          </m:r>
                        </m:sub>
                      </m:sSub>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m:oMathPara>
                </a14:m>
                <a:endParaRPr lang="es-MX" dirty="0" smtClean="0"/>
              </a:p>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𝑑</m:t>
                          </m:r>
                        </m:sub>
                      </m:sSub>
                      <m:r>
                        <a:rPr lang="es-MX"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0</m:t>
                      </m:r>
                    </m:oMath>
                  </m:oMathPara>
                </a14:m>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3988218" y="4650636"/>
                <a:ext cx="1167564" cy="553998"/>
              </a:xfrm>
              <a:prstGeom prst="rect">
                <a:avLst/>
              </a:prstGeom>
              <a:blipFill rotWithShape="0">
                <a:blip r:embed="rId3"/>
                <a:stretch>
                  <a:fillRect l="-3646" r="-4167" b="-1098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384593611"/>
                  </p:ext>
                </p:extLst>
              </p:nvPr>
            </p:nvGraphicFramePr>
            <p:xfrm>
              <a:off x="1524000" y="990600"/>
              <a:ext cx="6096000" cy="2743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pPr algn="ctr"/>
                          <a:r>
                            <a:rPr lang="es-MX" sz="1400" dirty="0" smtClean="0">
                              <a:solidFill>
                                <a:schemeClr val="tx1"/>
                              </a:solidFill>
                            </a:rPr>
                            <a:t>Trabajador</a:t>
                          </a:r>
                          <a:endParaRPr lang="es-MX" sz="1400" dirty="0">
                            <a:solidFill>
                              <a:schemeClr val="tx1"/>
                            </a:solidFill>
                          </a:endParaRPr>
                        </a:p>
                      </a:txBody>
                      <a:tcPr/>
                    </a:tc>
                    <a:tc>
                      <a:txBody>
                        <a:bodyPr/>
                        <a:lstStyle/>
                        <a:p>
                          <a:pPr algn="ctr"/>
                          <a:r>
                            <a:rPr lang="es-MX" sz="1400" dirty="0" smtClean="0">
                              <a:solidFill>
                                <a:schemeClr val="tx1"/>
                              </a:solidFill>
                            </a:rPr>
                            <a:t>Método anterior (min)</a:t>
                          </a:r>
                          <a:endParaRPr lang="es-MX" sz="1400" dirty="0">
                            <a:solidFill>
                              <a:schemeClr val="tx1"/>
                            </a:solidFill>
                          </a:endParaRPr>
                        </a:p>
                      </a:txBody>
                      <a:tcPr/>
                    </a:tc>
                    <a:tc>
                      <a:txBody>
                        <a:bodyPr/>
                        <a:lstStyle/>
                        <a:p>
                          <a:pPr algn="ctr"/>
                          <a:r>
                            <a:rPr lang="es-MX" sz="1400" dirty="0" smtClean="0">
                              <a:solidFill>
                                <a:schemeClr val="tx1"/>
                              </a:solidFill>
                            </a:rPr>
                            <a:t>Método nuevo (min)</a:t>
                          </a:r>
                          <a:endParaRPr lang="es-MX" sz="1400" dirty="0">
                            <a:solidFill>
                              <a:schemeClr val="tx1"/>
                            </a:solidFill>
                          </a:endParaRPr>
                        </a:p>
                      </a:txBody>
                      <a:tcPr/>
                    </a:tc>
                    <a:tc>
                      <a:txBody>
                        <a:bodyPr/>
                        <a:lstStyle/>
                        <a:p>
                          <a:pPr algn="ctr"/>
                          <a:r>
                            <a:rPr lang="es-MX" sz="1400" dirty="0" smtClean="0">
                              <a:solidFill>
                                <a:schemeClr val="tx1"/>
                              </a:solidFill>
                            </a:rPr>
                            <a:t>Diferencia (</a:t>
                          </a:r>
                          <a14:m>
                            <m:oMath xmlns:m="http://schemas.openxmlformats.org/officeDocument/2006/math">
                              <m:sSub>
                                <m:sSubPr>
                                  <m:ctrlPr>
                                    <a:rPr lang="es-MX" sz="1400"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𝒅</m:t>
                                  </m:r>
                                </m:e>
                                <m:sub>
                                  <m:r>
                                    <a:rPr lang="en-US" sz="1400" b="1" i="1" smtClean="0">
                                      <a:solidFill>
                                        <a:schemeClr val="tx1"/>
                                      </a:solidFill>
                                      <a:latin typeface="Cambria Math" panose="02040503050406030204" pitchFamily="18" charset="0"/>
                                    </a:rPr>
                                    <m:t>𝒊</m:t>
                                  </m:r>
                                </m:sub>
                              </m:sSub>
                            </m:oMath>
                          </a14:m>
                          <a:r>
                            <a:rPr lang="es-MX" sz="1400" dirty="0" smtClean="0">
                              <a:solidFill>
                                <a:schemeClr val="tx1"/>
                              </a:solidFill>
                            </a:rPr>
                            <a:t>)</a:t>
                          </a:r>
                          <a:endParaRPr lang="es-MX" sz="1400" dirty="0">
                            <a:solidFill>
                              <a:schemeClr val="tx1"/>
                            </a:solidFill>
                          </a:endParaRPr>
                        </a:p>
                      </a:txBody>
                      <a:tcPr/>
                    </a:tc>
                  </a:tr>
                  <a:tr h="370840">
                    <a:tc>
                      <a:txBody>
                        <a:bodyPr/>
                        <a:lstStyle/>
                        <a:p>
                          <a:pPr algn="ctr"/>
                          <a:r>
                            <a:rPr lang="es-MX" sz="1400" dirty="0" smtClean="0">
                              <a:solidFill>
                                <a:schemeClr val="tx1"/>
                              </a:solidFill>
                            </a:rPr>
                            <a:t>1</a:t>
                          </a:r>
                          <a:endParaRPr lang="es-MX" sz="1400" dirty="0">
                            <a:solidFill>
                              <a:schemeClr val="tx1"/>
                            </a:solidFill>
                          </a:endParaRPr>
                        </a:p>
                      </a:txBody>
                      <a:tcPr/>
                    </a:tc>
                    <a:tc>
                      <a:txBody>
                        <a:bodyPr/>
                        <a:lstStyle/>
                        <a:p>
                          <a:pPr algn="ctr"/>
                          <a:r>
                            <a:rPr lang="es-MX" sz="1400" dirty="0" smtClean="0">
                              <a:solidFill>
                                <a:schemeClr val="tx1"/>
                              </a:solidFill>
                            </a:rPr>
                            <a:t>6.0</a:t>
                          </a:r>
                          <a:endParaRPr lang="es-MX" sz="1400" dirty="0">
                            <a:solidFill>
                              <a:schemeClr val="tx1"/>
                            </a:solidFill>
                          </a:endParaRPr>
                        </a:p>
                      </a:txBody>
                      <a:tcPr/>
                    </a:tc>
                    <a:tc>
                      <a:txBody>
                        <a:bodyPr/>
                        <a:lstStyle/>
                        <a:p>
                          <a:pPr algn="ctr"/>
                          <a:r>
                            <a:rPr lang="es-MX" sz="1400" dirty="0" smtClean="0">
                              <a:solidFill>
                                <a:schemeClr val="tx1"/>
                              </a:solidFill>
                            </a:rPr>
                            <a:t>5.4</a:t>
                          </a:r>
                          <a:endParaRPr lang="es-MX" sz="1400" dirty="0">
                            <a:solidFill>
                              <a:schemeClr val="tx1"/>
                            </a:solidFill>
                          </a:endParaRPr>
                        </a:p>
                      </a:txBody>
                      <a:tcPr/>
                    </a:tc>
                    <a:tc>
                      <a:txBody>
                        <a:bodyPr/>
                        <a:lstStyle/>
                        <a:p>
                          <a:pPr algn="ctr"/>
                          <a:r>
                            <a:rPr lang="es-MX" sz="1400" dirty="0" smtClean="0">
                              <a:solidFill>
                                <a:schemeClr val="tx1"/>
                              </a:solidFill>
                            </a:rPr>
                            <a:t>0.6</a:t>
                          </a:r>
                          <a:endParaRPr lang="es-MX" sz="1400" dirty="0">
                            <a:solidFill>
                              <a:schemeClr val="tx1"/>
                            </a:solidFill>
                          </a:endParaRPr>
                        </a:p>
                      </a:txBody>
                      <a:tcPr/>
                    </a:tc>
                  </a:tr>
                  <a:tr h="370840">
                    <a:tc>
                      <a:txBody>
                        <a:bodyPr/>
                        <a:lstStyle/>
                        <a:p>
                          <a:pPr algn="ctr"/>
                          <a:r>
                            <a:rPr lang="es-MX" sz="1400" dirty="0" smtClean="0">
                              <a:solidFill>
                                <a:schemeClr val="tx1"/>
                              </a:solidFill>
                            </a:rPr>
                            <a:t>2</a:t>
                          </a:r>
                          <a:endParaRPr lang="es-MX" sz="1400" dirty="0">
                            <a:solidFill>
                              <a:schemeClr val="tx1"/>
                            </a:solidFill>
                          </a:endParaRPr>
                        </a:p>
                      </a:txBody>
                      <a:tcPr/>
                    </a:tc>
                    <a:tc>
                      <a:txBody>
                        <a:bodyPr/>
                        <a:lstStyle/>
                        <a:p>
                          <a:pPr algn="ctr"/>
                          <a:r>
                            <a:rPr lang="es-MX" sz="1400" dirty="0" smtClean="0">
                              <a:solidFill>
                                <a:schemeClr val="tx1"/>
                              </a:solidFill>
                            </a:rPr>
                            <a:t>5.0</a:t>
                          </a:r>
                          <a:endParaRPr lang="es-MX" sz="1400" dirty="0">
                            <a:solidFill>
                              <a:schemeClr val="tx1"/>
                            </a:solidFill>
                          </a:endParaRPr>
                        </a:p>
                      </a:txBody>
                      <a:tcPr/>
                    </a:tc>
                    <a:tc>
                      <a:txBody>
                        <a:bodyPr/>
                        <a:lstStyle/>
                        <a:p>
                          <a:pPr algn="ctr"/>
                          <a:r>
                            <a:rPr lang="es-MX" sz="1400" dirty="0" smtClean="0">
                              <a:solidFill>
                                <a:schemeClr val="tx1"/>
                              </a:solidFill>
                            </a:rPr>
                            <a:t>5.2</a:t>
                          </a:r>
                          <a:endParaRPr lang="es-MX" sz="1400" dirty="0">
                            <a:solidFill>
                              <a:schemeClr val="tx1"/>
                            </a:solidFill>
                          </a:endParaRPr>
                        </a:p>
                      </a:txBody>
                      <a:tcPr/>
                    </a:tc>
                    <a:tc>
                      <a:txBody>
                        <a:bodyPr/>
                        <a:lstStyle/>
                        <a:p>
                          <a:pPr algn="ctr"/>
                          <a:r>
                            <a:rPr lang="es-MX" sz="1400" dirty="0" smtClean="0">
                              <a:solidFill>
                                <a:schemeClr val="tx1"/>
                              </a:solidFill>
                            </a:rPr>
                            <a:t>-0.2</a:t>
                          </a:r>
                          <a:endParaRPr lang="es-MX" sz="1400" dirty="0">
                            <a:solidFill>
                              <a:schemeClr val="tx1"/>
                            </a:solidFill>
                          </a:endParaRPr>
                        </a:p>
                      </a:txBody>
                      <a:tcPr/>
                    </a:tc>
                  </a:tr>
                  <a:tr h="370840">
                    <a:tc>
                      <a:txBody>
                        <a:bodyPr/>
                        <a:lstStyle/>
                        <a:p>
                          <a:pPr algn="ctr"/>
                          <a:r>
                            <a:rPr lang="es-MX" sz="1400" dirty="0" smtClean="0">
                              <a:solidFill>
                                <a:schemeClr val="tx1"/>
                              </a:solidFill>
                            </a:rPr>
                            <a:t>3</a:t>
                          </a:r>
                          <a:endParaRPr lang="es-MX" sz="1400" dirty="0">
                            <a:solidFill>
                              <a:schemeClr val="tx1"/>
                            </a:solidFill>
                          </a:endParaRPr>
                        </a:p>
                      </a:txBody>
                      <a:tcPr/>
                    </a:tc>
                    <a:tc>
                      <a:txBody>
                        <a:bodyPr/>
                        <a:lstStyle/>
                        <a:p>
                          <a:pPr algn="ctr"/>
                          <a:r>
                            <a:rPr lang="es-MX" sz="1400" dirty="0" smtClean="0">
                              <a:solidFill>
                                <a:schemeClr val="tx1"/>
                              </a:solidFill>
                            </a:rPr>
                            <a:t>7.0</a:t>
                          </a:r>
                          <a:endParaRPr lang="es-MX" sz="1400" dirty="0">
                            <a:solidFill>
                              <a:schemeClr val="tx1"/>
                            </a:solidFill>
                          </a:endParaRPr>
                        </a:p>
                      </a:txBody>
                      <a:tcPr/>
                    </a:tc>
                    <a:tc>
                      <a:txBody>
                        <a:bodyPr/>
                        <a:lstStyle/>
                        <a:p>
                          <a:pPr algn="ctr"/>
                          <a:r>
                            <a:rPr lang="es-MX" sz="1400" dirty="0" smtClean="0">
                              <a:solidFill>
                                <a:schemeClr val="tx1"/>
                              </a:solidFill>
                            </a:rPr>
                            <a:t>6.5</a:t>
                          </a:r>
                          <a:endParaRPr lang="es-MX" sz="1400" dirty="0">
                            <a:solidFill>
                              <a:schemeClr val="tx1"/>
                            </a:solidFill>
                          </a:endParaRPr>
                        </a:p>
                      </a:txBody>
                      <a:tcPr/>
                    </a:tc>
                    <a:tc>
                      <a:txBody>
                        <a:bodyPr/>
                        <a:lstStyle/>
                        <a:p>
                          <a:pPr algn="ctr"/>
                          <a:r>
                            <a:rPr lang="es-MX" sz="1400" dirty="0" smtClean="0">
                              <a:solidFill>
                                <a:schemeClr val="tx1"/>
                              </a:solidFill>
                            </a:rPr>
                            <a:t>0.5</a:t>
                          </a:r>
                          <a:endParaRPr lang="es-MX" sz="1400" dirty="0">
                            <a:solidFill>
                              <a:schemeClr val="tx1"/>
                            </a:solidFill>
                          </a:endParaRPr>
                        </a:p>
                      </a:txBody>
                      <a:tcPr/>
                    </a:tc>
                  </a:tr>
                  <a:tr h="370840">
                    <a:tc>
                      <a:txBody>
                        <a:bodyPr/>
                        <a:lstStyle/>
                        <a:p>
                          <a:pPr algn="ctr"/>
                          <a:r>
                            <a:rPr lang="es-MX" sz="1400" dirty="0" smtClean="0">
                              <a:solidFill>
                                <a:schemeClr val="tx1"/>
                              </a:solidFill>
                            </a:rPr>
                            <a:t>4</a:t>
                          </a:r>
                          <a:endParaRPr lang="es-MX" sz="1400" dirty="0">
                            <a:solidFill>
                              <a:schemeClr val="tx1"/>
                            </a:solidFill>
                          </a:endParaRPr>
                        </a:p>
                      </a:txBody>
                      <a:tcPr/>
                    </a:tc>
                    <a:tc>
                      <a:txBody>
                        <a:bodyPr/>
                        <a:lstStyle/>
                        <a:p>
                          <a:pPr algn="ctr"/>
                          <a:r>
                            <a:rPr lang="es-MX" sz="1400" dirty="0" smtClean="0">
                              <a:solidFill>
                                <a:schemeClr val="tx1"/>
                              </a:solidFill>
                            </a:rPr>
                            <a:t>6.2</a:t>
                          </a:r>
                          <a:endParaRPr lang="es-MX" sz="1400" dirty="0">
                            <a:solidFill>
                              <a:schemeClr val="tx1"/>
                            </a:solidFill>
                          </a:endParaRPr>
                        </a:p>
                      </a:txBody>
                      <a:tcPr/>
                    </a:tc>
                    <a:tc>
                      <a:txBody>
                        <a:bodyPr/>
                        <a:lstStyle/>
                        <a:p>
                          <a:pPr algn="ctr"/>
                          <a:r>
                            <a:rPr lang="es-MX" sz="1400" dirty="0" smtClean="0">
                              <a:solidFill>
                                <a:schemeClr val="tx1"/>
                              </a:solidFill>
                            </a:rPr>
                            <a:t>5.9</a:t>
                          </a:r>
                          <a:endParaRPr lang="es-MX" sz="1400" dirty="0">
                            <a:solidFill>
                              <a:schemeClr val="tx1"/>
                            </a:solidFill>
                          </a:endParaRPr>
                        </a:p>
                      </a:txBody>
                      <a:tcPr/>
                    </a:tc>
                    <a:tc>
                      <a:txBody>
                        <a:bodyPr/>
                        <a:lstStyle/>
                        <a:p>
                          <a:pPr algn="ctr"/>
                          <a:r>
                            <a:rPr lang="es-MX" sz="1400" dirty="0" smtClean="0">
                              <a:solidFill>
                                <a:schemeClr val="tx1"/>
                              </a:solidFill>
                            </a:rPr>
                            <a:t>0.3</a:t>
                          </a:r>
                          <a:endParaRPr lang="es-MX" sz="1400" dirty="0">
                            <a:solidFill>
                              <a:schemeClr val="tx1"/>
                            </a:solidFill>
                          </a:endParaRPr>
                        </a:p>
                      </a:txBody>
                      <a:tcPr/>
                    </a:tc>
                  </a:tr>
                  <a:tr h="370840">
                    <a:tc>
                      <a:txBody>
                        <a:bodyPr/>
                        <a:lstStyle/>
                        <a:p>
                          <a:pPr algn="ctr"/>
                          <a:r>
                            <a:rPr lang="es-MX" sz="1400" dirty="0" smtClean="0">
                              <a:solidFill>
                                <a:schemeClr val="tx1"/>
                              </a:solidFill>
                            </a:rPr>
                            <a:t>5</a:t>
                          </a:r>
                          <a:endParaRPr lang="es-MX" sz="1400" dirty="0">
                            <a:solidFill>
                              <a:schemeClr val="tx1"/>
                            </a:solidFill>
                          </a:endParaRPr>
                        </a:p>
                      </a:txBody>
                      <a:tcPr/>
                    </a:tc>
                    <a:tc>
                      <a:txBody>
                        <a:bodyPr/>
                        <a:lstStyle/>
                        <a:p>
                          <a:pPr algn="ctr"/>
                          <a:r>
                            <a:rPr lang="es-MX" sz="1400" dirty="0" smtClean="0">
                              <a:solidFill>
                                <a:schemeClr val="tx1"/>
                              </a:solidFill>
                            </a:rPr>
                            <a:t>6.0</a:t>
                          </a:r>
                          <a:endParaRPr lang="es-MX" sz="1400" dirty="0">
                            <a:solidFill>
                              <a:schemeClr val="tx1"/>
                            </a:solidFill>
                          </a:endParaRPr>
                        </a:p>
                      </a:txBody>
                      <a:tcPr/>
                    </a:tc>
                    <a:tc>
                      <a:txBody>
                        <a:bodyPr/>
                        <a:lstStyle/>
                        <a:p>
                          <a:pPr algn="ctr"/>
                          <a:r>
                            <a:rPr lang="es-MX" sz="1400" dirty="0" smtClean="0">
                              <a:solidFill>
                                <a:schemeClr val="tx1"/>
                              </a:solidFill>
                            </a:rPr>
                            <a:t>6.0</a:t>
                          </a:r>
                          <a:endParaRPr lang="es-MX" sz="1400" dirty="0">
                            <a:solidFill>
                              <a:schemeClr val="tx1"/>
                            </a:solidFill>
                          </a:endParaRPr>
                        </a:p>
                      </a:txBody>
                      <a:tcPr/>
                    </a:tc>
                    <a:tc>
                      <a:txBody>
                        <a:bodyPr/>
                        <a:lstStyle/>
                        <a:p>
                          <a:pPr algn="ctr"/>
                          <a:r>
                            <a:rPr lang="es-MX" sz="1400" dirty="0" smtClean="0">
                              <a:solidFill>
                                <a:schemeClr val="tx1"/>
                              </a:solidFill>
                            </a:rPr>
                            <a:t>0</a:t>
                          </a:r>
                          <a:endParaRPr lang="es-MX" sz="1400" dirty="0">
                            <a:solidFill>
                              <a:schemeClr val="tx1"/>
                            </a:solidFill>
                          </a:endParaRPr>
                        </a:p>
                      </a:txBody>
                      <a:tcPr/>
                    </a:tc>
                  </a:tr>
                  <a:tr h="370840">
                    <a:tc>
                      <a:txBody>
                        <a:bodyPr/>
                        <a:lstStyle/>
                        <a:p>
                          <a:pPr algn="ctr"/>
                          <a:r>
                            <a:rPr lang="es-MX" sz="1400" dirty="0" smtClean="0">
                              <a:solidFill>
                                <a:schemeClr val="tx1"/>
                              </a:solidFill>
                            </a:rPr>
                            <a:t>6</a:t>
                          </a:r>
                          <a:endParaRPr lang="es-MX" sz="1400" dirty="0">
                            <a:solidFill>
                              <a:schemeClr val="tx1"/>
                            </a:solidFill>
                          </a:endParaRPr>
                        </a:p>
                      </a:txBody>
                      <a:tcPr/>
                    </a:tc>
                    <a:tc>
                      <a:txBody>
                        <a:bodyPr/>
                        <a:lstStyle/>
                        <a:p>
                          <a:pPr algn="ctr"/>
                          <a:r>
                            <a:rPr lang="es-MX" sz="1400" dirty="0" smtClean="0">
                              <a:solidFill>
                                <a:schemeClr val="tx1"/>
                              </a:solidFill>
                            </a:rPr>
                            <a:t>6.4</a:t>
                          </a:r>
                          <a:endParaRPr lang="es-MX" sz="1400" dirty="0">
                            <a:solidFill>
                              <a:schemeClr val="tx1"/>
                            </a:solidFill>
                          </a:endParaRPr>
                        </a:p>
                      </a:txBody>
                      <a:tcPr/>
                    </a:tc>
                    <a:tc>
                      <a:txBody>
                        <a:bodyPr/>
                        <a:lstStyle/>
                        <a:p>
                          <a:pPr algn="ctr"/>
                          <a:r>
                            <a:rPr lang="es-MX" sz="1400" dirty="0" smtClean="0">
                              <a:solidFill>
                                <a:schemeClr val="tx1"/>
                              </a:solidFill>
                            </a:rPr>
                            <a:t>5.8</a:t>
                          </a:r>
                          <a:endParaRPr lang="es-MX" sz="1400" dirty="0">
                            <a:solidFill>
                              <a:schemeClr val="tx1"/>
                            </a:solidFill>
                          </a:endParaRPr>
                        </a:p>
                      </a:txBody>
                      <a:tcPr/>
                    </a:tc>
                    <a:tc>
                      <a:txBody>
                        <a:bodyPr/>
                        <a:lstStyle/>
                        <a:p>
                          <a:pPr algn="ctr"/>
                          <a:r>
                            <a:rPr lang="es-MX" sz="1400" dirty="0" smtClean="0">
                              <a:solidFill>
                                <a:schemeClr val="tx1"/>
                              </a:solidFill>
                            </a:rPr>
                            <a:t>0.6</a:t>
                          </a:r>
                          <a:endParaRPr lang="es-MX" sz="1400" dirty="0">
                            <a:solidFill>
                              <a:schemeClr val="tx1"/>
                            </a:solidFill>
                          </a:endParaRPr>
                        </a:p>
                      </a:txBody>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384593611"/>
                  </p:ext>
                </p:extLst>
              </p:nvPr>
            </p:nvGraphicFramePr>
            <p:xfrm>
              <a:off x="1524000" y="990600"/>
              <a:ext cx="6096000" cy="2743200"/>
            </p:xfrm>
            <a:graphic>
              <a:graphicData uri="http://schemas.openxmlformats.org/drawingml/2006/table">
                <a:tbl>
                  <a:tblPr firstRow="1" bandRow="1">
                    <a:tableStyleId>{5C22544A-7EE6-4342-B048-85BDC9FD1C3A}</a:tableStyleId>
                  </a:tblPr>
                  <a:tblGrid>
                    <a:gridCol w="1524000"/>
                    <a:gridCol w="1524000"/>
                    <a:gridCol w="1524000"/>
                    <a:gridCol w="1524000"/>
                  </a:tblGrid>
                  <a:tr h="518160">
                    <a:tc>
                      <a:txBody>
                        <a:bodyPr/>
                        <a:lstStyle/>
                        <a:p>
                          <a:pPr algn="ctr"/>
                          <a:r>
                            <a:rPr lang="es-MX" sz="1400" dirty="0" smtClean="0">
                              <a:solidFill>
                                <a:schemeClr val="tx1"/>
                              </a:solidFill>
                            </a:rPr>
                            <a:t>Trabajador</a:t>
                          </a:r>
                          <a:endParaRPr lang="es-MX" sz="1400" dirty="0">
                            <a:solidFill>
                              <a:schemeClr val="tx1"/>
                            </a:solidFill>
                          </a:endParaRPr>
                        </a:p>
                      </a:txBody>
                      <a:tcPr/>
                    </a:tc>
                    <a:tc>
                      <a:txBody>
                        <a:bodyPr/>
                        <a:lstStyle/>
                        <a:p>
                          <a:pPr algn="ctr"/>
                          <a:r>
                            <a:rPr lang="es-MX" sz="1400" dirty="0" smtClean="0">
                              <a:solidFill>
                                <a:schemeClr val="tx1"/>
                              </a:solidFill>
                            </a:rPr>
                            <a:t>Método anterior (min)</a:t>
                          </a:r>
                          <a:endParaRPr lang="es-MX" sz="1400" dirty="0">
                            <a:solidFill>
                              <a:schemeClr val="tx1"/>
                            </a:solidFill>
                          </a:endParaRPr>
                        </a:p>
                      </a:txBody>
                      <a:tcPr/>
                    </a:tc>
                    <a:tc>
                      <a:txBody>
                        <a:bodyPr/>
                        <a:lstStyle/>
                        <a:p>
                          <a:pPr algn="ctr"/>
                          <a:r>
                            <a:rPr lang="es-MX" sz="1400" dirty="0" smtClean="0">
                              <a:solidFill>
                                <a:schemeClr val="tx1"/>
                              </a:solidFill>
                            </a:rPr>
                            <a:t>Método nuevo (min)</a:t>
                          </a:r>
                          <a:endParaRPr lang="es-MX" sz="1400" dirty="0">
                            <a:solidFill>
                              <a:schemeClr val="tx1"/>
                            </a:solidFill>
                          </a:endParaRPr>
                        </a:p>
                      </a:txBody>
                      <a:tcPr/>
                    </a:tc>
                    <a:tc>
                      <a:txBody>
                        <a:bodyPr/>
                        <a:lstStyle/>
                        <a:p>
                          <a:endParaRPr lang="en-US"/>
                        </a:p>
                      </a:txBody>
                      <a:tcPr>
                        <a:blipFill rotWithShape="0">
                          <a:blip r:embed="rId4"/>
                          <a:stretch>
                            <a:fillRect l="-300800" t="-1176" r="-2000" b="-432941"/>
                          </a:stretch>
                        </a:blipFill>
                      </a:tcPr>
                    </a:tc>
                  </a:tr>
                  <a:tr h="370840">
                    <a:tc>
                      <a:txBody>
                        <a:bodyPr/>
                        <a:lstStyle/>
                        <a:p>
                          <a:pPr algn="ctr"/>
                          <a:r>
                            <a:rPr lang="es-MX" sz="1400" dirty="0" smtClean="0">
                              <a:solidFill>
                                <a:schemeClr val="tx1"/>
                              </a:solidFill>
                            </a:rPr>
                            <a:t>1</a:t>
                          </a:r>
                          <a:endParaRPr lang="es-MX" sz="1400" dirty="0">
                            <a:solidFill>
                              <a:schemeClr val="tx1"/>
                            </a:solidFill>
                          </a:endParaRPr>
                        </a:p>
                      </a:txBody>
                      <a:tcPr/>
                    </a:tc>
                    <a:tc>
                      <a:txBody>
                        <a:bodyPr/>
                        <a:lstStyle/>
                        <a:p>
                          <a:pPr algn="ctr"/>
                          <a:r>
                            <a:rPr lang="es-MX" sz="1400" dirty="0" smtClean="0">
                              <a:solidFill>
                                <a:schemeClr val="tx1"/>
                              </a:solidFill>
                            </a:rPr>
                            <a:t>6.0</a:t>
                          </a:r>
                          <a:endParaRPr lang="es-MX" sz="1400" dirty="0">
                            <a:solidFill>
                              <a:schemeClr val="tx1"/>
                            </a:solidFill>
                          </a:endParaRPr>
                        </a:p>
                      </a:txBody>
                      <a:tcPr/>
                    </a:tc>
                    <a:tc>
                      <a:txBody>
                        <a:bodyPr/>
                        <a:lstStyle/>
                        <a:p>
                          <a:pPr algn="ctr"/>
                          <a:r>
                            <a:rPr lang="es-MX" sz="1400" dirty="0" smtClean="0">
                              <a:solidFill>
                                <a:schemeClr val="tx1"/>
                              </a:solidFill>
                            </a:rPr>
                            <a:t>5.4</a:t>
                          </a:r>
                          <a:endParaRPr lang="es-MX" sz="1400" dirty="0">
                            <a:solidFill>
                              <a:schemeClr val="tx1"/>
                            </a:solidFill>
                          </a:endParaRPr>
                        </a:p>
                      </a:txBody>
                      <a:tcPr/>
                    </a:tc>
                    <a:tc>
                      <a:txBody>
                        <a:bodyPr/>
                        <a:lstStyle/>
                        <a:p>
                          <a:pPr algn="ctr"/>
                          <a:r>
                            <a:rPr lang="es-MX" sz="1400" dirty="0" smtClean="0">
                              <a:solidFill>
                                <a:schemeClr val="tx1"/>
                              </a:solidFill>
                            </a:rPr>
                            <a:t>0.6</a:t>
                          </a:r>
                          <a:endParaRPr lang="es-MX" sz="1400" dirty="0">
                            <a:solidFill>
                              <a:schemeClr val="tx1"/>
                            </a:solidFill>
                          </a:endParaRPr>
                        </a:p>
                      </a:txBody>
                      <a:tcPr/>
                    </a:tc>
                  </a:tr>
                  <a:tr h="370840">
                    <a:tc>
                      <a:txBody>
                        <a:bodyPr/>
                        <a:lstStyle/>
                        <a:p>
                          <a:pPr algn="ctr"/>
                          <a:r>
                            <a:rPr lang="es-MX" sz="1400" dirty="0" smtClean="0">
                              <a:solidFill>
                                <a:schemeClr val="tx1"/>
                              </a:solidFill>
                            </a:rPr>
                            <a:t>2</a:t>
                          </a:r>
                          <a:endParaRPr lang="es-MX" sz="1400" dirty="0">
                            <a:solidFill>
                              <a:schemeClr val="tx1"/>
                            </a:solidFill>
                          </a:endParaRPr>
                        </a:p>
                      </a:txBody>
                      <a:tcPr/>
                    </a:tc>
                    <a:tc>
                      <a:txBody>
                        <a:bodyPr/>
                        <a:lstStyle/>
                        <a:p>
                          <a:pPr algn="ctr"/>
                          <a:r>
                            <a:rPr lang="es-MX" sz="1400" dirty="0" smtClean="0">
                              <a:solidFill>
                                <a:schemeClr val="tx1"/>
                              </a:solidFill>
                            </a:rPr>
                            <a:t>5.0</a:t>
                          </a:r>
                          <a:endParaRPr lang="es-MX" sz="1400" dirty="0">
                            <a:solidFill>
                              <a:schemeClr val="tx1"/>
                            </a:solidFill>
                          </a:endParaRPr>
                        </a:p>
                      </a:txBody>
                      <a:tcPr/>
                    </a:tc>
                    <a:tc>
                      <a:txBody>
                        <a:bodyPr/>
                        <a:lstStyle/>
                        <a:p>
                          <a:pPr algn="ctr"/>
                          <a:r>
                            <a:rPr lang="es-MX" sz="1400" dirty="0" smtClean="0">
                              <a:solidFill>
                                <a:schemeClr val="tx1"/>
                              </a:solidFill>
                            </a:rPr>
                            <a:t>5.2</a:t>
                          </a:r>
                          <a:endParaRPr lang="es-MX" sz="1400" dirty="0">
                            <a:solidFill>
                              <a:schemeClr val="tx1"/>
                            </a:solidFill>
                          </a:endParaRPr>
                        </a:p>
                      </a:txBody>
                      <a:tcPr/>
                    </a:tc>
                    <a:tc>
                      <a:txBody>
                        <a:bodyPr/>
                        <a:lstStyle/>
                        <a:p>
                          <a:pPr algn="ctr"/>
                          <a:r>
                            <a:rPr lang="es-MX" sz="1400" dirty="0" smtClean="0">
                              <a:solidFill>
                                <a:schemeClr val="tx1"/>
                              </a:solidFill>
                            </a:rPr>
                            <a:t>-0.2</a:t>
                          </a:r>
                          <a:endParaRPr lang="es-MX" sz="1400" dirty="0">
                            <a:solidFill>
                              <a:schemeClr val="tx1"/>
                            </a:solidFill>
                          </a:endParaRPr>
                        </a:p>
                      </a:txBody>
                      <a:tcPr/>
                    </a:tc>
                  </a:tr>
                  <a:tr h="370840">
                    <a:tc>
                      <a:txBody>
                        <a:bodyPr/>
                        <a:lstStyle/>
                        <a:p>
                          <a:pPr algn="ctr"/>
                          <a:r>
                            <a:rPr lang="es-MX" sz="1400" dirty="0" smtClean="0">
                              <a:solidFill>
                                <a:schemeClr val="tx1"/>
                              </a:solidFill>
                            </a:rPr>
                            <a:t>3</a:t>
                          </a:r>
                          <a:endParaRPr lang="es-MX" sz="1400" dirty="0">
                            <a:solidFill>
                              <a:schemeClr val="tx1"/>
                            </a:solidFill>
                          </a:endParaRPr>
                        </a:p>
                      </a:txBody>
                      <a:tcPr/>
                    </a:tc>
                    <a:tc>
                      <a:txBody>
                        <a:bodyPr/>
                        <a:lstStyle/>
                        <a:p>
                          <a:pPr algn="ctr"/>
                          <a:r>
                            <a:rPr lang="es-MX" sz="1400" dirty="0" smtClean="0">
                              <a:solidFill>
                                <a:schemeClr val="tx1"/>
                              </a:solidFill>
                            </a:rPr>
                            <a:t>7.0</a:t>
                          </a:r>
                          <a:endParaRPr lang="es-MX" sz="1400" dirty="0">
                            <a:solidFill>
                              <a:schemeClr val="tx1"/>
                            </a:solidFill>
                          </a:endParaRPr>
                        </a:p>
                      </a:txBody>
                      <a:tcPr/>
                    </a:tc>
                    <a:tc>
                      <a:txBody>
                        <a:bodyPr/>
                        <a:lstStyle/>
                        <a:p>
                          <a:pPr algn="ctr"/>
                          <a:r>
                            <a:rPr lang="es-MX" sz="1400" dirty="0" smtClean="0">
                              <a:solidFill>
                                <a:schemeClr val="tx1"/>
                              </a:solidFill>
                            </a:rPr>
                            <a:t>6.5</a:t>
                          </a:r>
                          <a:endParaRPr lang="es-MX" sz="1400" dirty="0">
                            <a:solidFill>
                              <a:schemeClr val="tx1"/>
                            </a:solidFill>
                          </a:endParaRPr>
                        </a:p>
                      </a:txBody>
                      <a:tcPr/>
                    </a:tc>
                    <a:tc>
                      <a:txBody>
                        <a:bodyPr/>
                        <a:lstStyle/>
                        <a:p>
                          <a:pPr algn="ctr"/>
                          <a:r>
                            <a:rPr lang="es-MX" sz="1400" dirty="0" smtClean="0">
                              <a:solidFill>
                                <a:schemeClr val="tx1"/>
                              </a:solidFill>
                            </a:rPr>
                            <a:t>0.5</a:t>
                          </a:r>
                          <a:endParaRPr lang="es-MX" sz="1400" dirty="0">
                            <a:solidFill>
                              <a:schemeClr val="tx1"/>
                            </a:solidFill>
                          </a:endParaRPr>
                        </a:p>
                      </a:txBody>
                      <a:tcPr/>
                    </a:tc>
                  </a:tr>
                  <a:tr h="370840">
                    <a:tc>
                      <a:txBody>
                        <a:bodyPr/>
                        <a:lstStyle/>
                        <a:p>
                          <a:pPr algn="ctr"/>
                          <a:r>
                            <a:rPr lang="es-MX" sz="1400" dirty="0" smtClean="0">
                              <a:solidFill>
                                <a:schemeClr val="tx1"/>
                              </a:solidFill>
                            </a:rPr>
                            <a:t>4</a:t>
                          </a:r>
                          <a:endParaRPr lang="es-MX" sz="1400" dirty="0">
                            <a:solidFill>
                              <a:schemeClr val="tx1"/>
                            </a:solidFill>
                          </a:endParaRPr>
                        </a:p>
                      </a:txBody>
                      <a:tcPr/>
                    </a:tc>
                    <a:tc>
                      <a:txBody>
                        <a:bodyPr/>
                        <a:lstStyle/>
                        <a:p>
                          <a:pPr algn="ctr"/>
                          <a:r>
                            <a:rPr lang="es-MX" sz="1400" dirty="0" smtClean="0">
                              <a:solidFill>
                                <a:schemeClr val="tx1"/>
                              </a:solidFill>
                            </a:rPr>
                            <a:t>6.2</a:t>
                          </a:r>
                          <a:endParaRPr lang="es-MX" sz="1400" dirty="0">
                            <a:solidFill>
                              <a:schemeClr val="tx1"/>
                            </a:solidFill>
                          </a:endParaRPr>
                        </a:p>
                      </a:txBody>
                      <a:tcPr/>
                    </a:tc>
                    <a:tc>
                      <a:txBody>
                        <a:bodyPr/>
                        <a:lstStyle/>
                        <a:p>
                          <a:pPr algn="ctr"/>
                          <a:r>
                            <a:rPr lang="es-MX" sz="1400" dirty="0" smtClean="0">
                              <a:solidFill>
                                <a:schemeClr val="tx1"/>
                              </a:solidFill>
                            </a:rPr>
                            <a:t>5.9</a:t>
                          </a:r>
                          <a:endParaRPr lang="es-MX" sz="1400" dirty="0">
                            <a:solidFill>
                              <a:schemeClr val="tx1"/>
                            </a:solidFill>
                          </a:endParaRPr>
                        </a:p>
                      </a:txBody>
                      <a:tcPr/>
                    </a:tc>
                    <a:tc>
                      <a:txBody>
                        <a:bodyPr/>
                        <a:lstStyle/>
                        <a:p>
                          <a:pPr algn="ctr"/>
                          <a:r>
                            <a:rPr lang="es-MX" sz="1400" dirty="0" smtClean="0">
                              <a:solidFill>
                                <a:schemeClr val="tx1"/>
                              </a:solidFill>
                            </a:rPr>
                            <a:t>0.3</a:t>
                          </a:r>
                          <a:endParaRPr lang="es-MX" sz="1400" dirty="0">
                            <a:solidFill>
                              <a:schemeClr val="tx1"/>
                            </a:solidFill>
                          </a:endParaRPr>
                        </a:p>
                      </a:txBody>
                      <a:tcPr/>
                    </a:tc>
                  </a:tr>
                  <a:tr h="370840">
                    <a:tc>
                      <a:txBody>
                        <a:bodyPr/>
                        <a:lstStyle/>
                        <a:p>
                          <a:pPr algn="ctr"/>
                          <a:r>
                            <a:rPr lang="es-MX" sz="1400" dirty="0" smtClean="0">
                              <a:solidFill>
                                <a:schemeClr val="tx1"/>
                              </a:solidFill>
                            </a:rPr>
                            <a:t>5</a:t>
                          </a:r>
                          <a:endParaRPr lang="es-MX" sz="1400" dirty="0">
                            <a:solidFill>
                              <a:schemeClr val="tx1"/>
                            </a:solidFill>
                          </a:endParaRPr>
                        </a:p>
                      </a:txBody>
                      <a:tcPr/>
                    </a:tc>
                    <a:tc>
                      <a:txBody>
                        <a:bodyPr/>
                        <a:lstStyle/>
                        <a:p>
                          <a:pPr algn="ctr"/>
                          <a:r>
                            <a:rPr lang="es-MX" sz="1400" dirty="0" smtClean="0">
                              <a:solidFill>
                                <a:schemeClr val="tx1"/>
                              </a:solidFill>
                            </a:rPr>
                            <a:t>6.0</a:t>
                          </a:r>
                          <a:endParaRPr lang="es-MX" sz="1400" dirty="0">
                            <a:solidFill>
                              <a:schemeClr val="tx1"/>
                            </a:solidFill>
                          </a:endParaRPr>
                        </a:p>
                      </a:txBody>
                      <a:tcPr/>
                    </a:tc>
                    <a:tc>
                      <a:txBody>
                        <a:bodyPr/>
                        <a:lstStyle/>
                        <a:p>
                          <a:pPr algn="ctr"/>
                          <a:r>
                            <a:rPr lang="es-MX" sz="1400" dirty="0" smtClean="0">
                              <a:solidFill>
                                <a:schemeClr val="tx1"/>
                              </a:solidFill>
                            </a:rPr>
                            <a:t>6.0</a:t>
                          </a:r>
                          <a:endParaRPr lang="es-MX" sz="1400" dirty="0">
                            <a:solidFill>
                              <a:schemeClr val="tx1"/>
                            </a:solidFill>
                          </a:endParaRPr>
                        </a:p>
                      </a:txBody>
                      <a:tcPr/>
                    </a:tc>
                    <a:tc>
                      <a:txBody>
                        <a:bodyPr/>
                        <a:lstStyle/>
                        <a:p>
                          <a:pPr algn="ctr"/>
                          <a:r>
                            <a:rPr lang="es-MX" sz="1400" dirty="0" smtClean="0">
                              <a:solidFill>
                                <a:schemeClr val="tx1"/>
                              </a:solidFill>
                            </a:rPr>
                            <a:t>0</a:t>
                          </a:r>
                          <a:endParaRPr lang="es-MX" sz="1400" dirty="0">
                            <a:solidFill>
                              <a:schemeClr val="tx1"/>
                            </a:solidFill>
                          </a:endParaRPr>
                        </a:p>
                      </a:txBody>
                      <a:tcPr/>
                    </a:tc>
                  </a:tr>
                  <a:tr h="370840">
                    <a:tc>
                      <a:txBody>
                        <a:bodyPr/>
                        <a:lstStyle/>
                        <a:p>
                          <a:pPr algn="ctr"/>
                          <a:r>
                            <a:rPr lang="es-MX" sz="1400" dirty="0" smtClean="0">
                              <a:solidFill>
                                <a:schemeClr val="tx1"/>
                              </a:solidFill>
                            </a:rPr>
                            <a:t>6</a:t>
                          </a:r>
                          <a:endParaRPr lang="es-MX" sz="1400" dirty="0">
                            <a:solidFill>
                              <a:schemeClr val="tx1"/>
                            </a:solidFill>
                          </a:endParaRPr>
                        </a:p>
                      </a:txBody>
                      <a:tcPr/>
                    </a:tc>
                    <a:tc>
                      <a:txBody>
                        <a:bodyPr/>
                        <a:lstStyle/>
                        <a:p>
                          <a:pPr algn="ctr"/>
                          <a:r>
                            <a:rPr lang="es-MX" sz="1400" dirty="0" smtClean="0">
                              <a:solidFill>
                                <a:schemeClr val="tx1"/>
                              </a:solidFill>
                            </a:rPr>
                            <a:t>6.4</a:t>
                          </a:r>
                          <a:endParaRPr lang="es-MX" sz="1400" dirty="0">
                            <a:solidFill>
                              <a:schemeClr val="tx1"/>
                            </a:solidFill>
                          </a:endParaRPr>
                        </a:p>
                      </a:txBody>
                      <a:tcPr/>
                    </a:tc>
                    <a:tc>
                      <a:txBody>
                        <a:bodyPr/>
                        <a:lstStyle/>
                        <a:p>
                          <a:pPr algn="ctr"/>
                          <a:r>
                            <a:rPr lang="es-MX" sz="1400" dirty="0" smtClean="0">
                              <a:solidFill>
                                <a:schemeClr val="tx1"/>
                              </a:solidFill>
                            </a:rPr>
                            <a:t>5.8</a:t>
                          </a:r>
                          <a:endParaRPr lang="es-MX" sz="1400" dirty="0">
                            <a:solidFill>
                              <a:schemeClr val="tx1"/>
                            </a:solidFill>
                          </a:endParaRPr>
                        </a:p>
                      </a:txBody>
                      <a:tcPr/>
                    </a:tc>
                    <a:tc>
                      <a:txBody>
                        <a:bodyPr/>
                        <a:lstStyle/>
                        <a:p>
                          <a:pPr algn="ctr"/>
                          <a:r>
                            <a:rPr lang="es-MX" sz="1400" dirty="0" smtClean="0">
                              <a:solidFill>
                                <a:schemeClr val="tx1"/>
                              </a:solidFill>
                            </a:rPr>
                            <a:t>0.6</a:t>
                          </a:r>
                          <a:endParaRPr lang="es-MX" sz="1400" dirty="0">
                            <a:solidFill>
                              <a:schemeClr val="tx1"/>
                            </a:solidFill>
                          </a:endParaRPr>
                        </a:p>
                      </a:txBody>
                      <a:tcPr/>
                    </a:tc>
                  </a:tr>
                </a:tbl>
              </a:graphicData>
            </a:graphic>
          </p:graphicFrame>
        </mc:Fallback>
      </mc:AlternateContent>
    </p:spTree>
    <p:extLst>
      <p:ext uri="{BB962C8B-B14F-4D97-AF65-F5344CB8AC3E}">
        <p14:creationId xmlns:p14="http://schemas.microsoft.com/office/powerpoint/2010/main" val="125911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smtClean="0"/>
              <a:t>Ejemplo</a:t>
            </a:r>
            <a:endParaRPr lang="es-MX" altLang="en-US" sz="2400" b="1" dirty="0">
              <a:solidFill>
                <a:srgbClr val="0070C0"/>
              </a:solidFill>
            </a:endParaRPr>
          </a:p>
        </p:txBody>
      </p:sp>
      <p:sp>
        <p:nvSpPr>
          <p:cNvPr id="3" name="Rectangle 2"/>
          <p:cNvSpPr/>
          <p:nvPr/>
        </p:nvSpPr>
        <p:spPr>
          <a:xfrm>
            <a:off x="1251284" y="1258242"/>
            <a:ext cx="5835316" cy="1015663"/>
          </a:xfrm>
          <a:prstGeom prst="rect">
            <a:avLst/>
          </a:prstGeom>
        </p:spPr>
        <p:txBody>
          <a:bodyPr wrap="square">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n-US" sz="1200" b="1" dirty="0">
                <a:solidFill>
                  <a:srgbClr val="000000"/>
                </a:solidFill>
                <a:latin typeface="Segoe UI" panose="020B0502040204020203" pitchFamily="34" charset="0"/>
              </a:rPr>
              <a:t>Sample	N	Mean	</a:t>
            </a:r>
            <a:r>
              <a:rPr lang="en-US" sz="1200" b="1" dirty="0" err="1">
                <a:solidFill>
                  <a:srgbClr val="000000"/>
                </a:solidFill>
                <a:latin typeface="Segoe UI" panose="020B0502040204020203" pitchFamily="34" charset="0"/>
              </a:rPr>
              <a:t>StDev</a:t>
            </a:r>
            <a:r>
              <a:rPr lang="en-US" sz="1200" b="1" dirty="0">
                <a:solidFill>
                  <a:srgbClr val="000000"/>
                </a:solidFill>
                <a:latin typeface="Segoe UI" panose="020B0502040204020203" pitchFamily="34" charset="0"/>
              </a:rPr>
              <a:t>	SE Mean	</a:t>
            </a:r>
            <a:endParaRPr lang="en-US" sz="1200" dirty="0">
              <a:solidFill>
                <a:srgbClr val="000000"/>
              </a:solidFill>
              <a:latin typeface="system-ui"/>
            </a:endParaRPr>
          </a:p>
          <a:p>
            <a:r>
              <a:rPr lang="es-MX" sz="1200" dirty="0">
                <a:solidFill>
                  <a:srgbClr val="000000"/>
                </a:solidFill>
                <a:latin typeface="system-ui"/>
              </a:rPr>
              <a:t>Método anterior	6	6.100	0.654	0.267	</a:t>
            </a:r>
          </a:p>
          <a:p>
            <a:r>
              <a:rPr lang="es-ES" sz="1200" dirty="0">
                <a:solidFill>
                  <a:srgbClr val="000000"/>
                </a:solidFill>
                <a:latin typeface="system-ui"/>
              </a:rPr>
              <a:t>Método nuevo	6	5.800	0.460	0.188	</a:t>
            </a:r>
          </a:p>
          <a:p>
            <a:pPr marR="10800"/>
            <a:endParaRPr lang="es-MX" sz="1200" dirty="0">
              <a:solidFill>
                <a:srgbClr val="000000"/>
              </a:solidFill>
              <a:latin typeface="system-ui"/>
            </a:endParaRPr>
          </a:p>
        </p:txBody>
      </p:sp>
      <p:sp>
        <p:nvSpPr>
          <p:cNvPr id="6" name="Rectangle 5"/>
          <p:cNvSpPr/>
          <p:nvPr/>
        </p:nvSpPr>
        <p:spPr>
          <a:xfrm>
            <a:off x="1251284" y="2743200"/>
            <a:ext cx="5835316" cy="1015663"/>
          </a:xfrm>
          <a:prstGeom prst="rect">
            <a:avLst/>
          </a:prstGeom>
        </p:spPr>
        <p:txBody>
          <a:bodyPr wrap="square">
            <a:spAutoFit/>
          </a:bodyPr>
          <a:lstStyle/>
          <a:p>
            <a:r>
              <a:rPr lang="es-MX" sz="1200" b="1" dirty="0" err="1">
                <a:solidFill>
                  <a:srgbClr val="056EB2"/>
                </a:solidFill>
                <a:latin typeface="Segoe UI" panose="020B0502040204020203" pitchFamily="34" charset="0"/>
              </a:rPr>
              <a:t>Estimation</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for</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Paired</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Difference</a:t>
            </a:r>
            <a:endParaRPr lang="es-MX" sz="1200" b="1" dirty="0">
              <a:solidFill>
                <a:srgbClr val="056EB2"/>
              </a:solidFill>
              <a:latin typeface="Segoe UI" panose="020B0502040204020203" pitchFamily="34" charset="0"/>
            </a:endParaRPr>
          </a:p>
          <a:p>
            <a:r>
              <a:rPr lang="en-US" sz="1200" b="1" dirty="0">
                <a:solidFill>
                  <a:srgbClr val="000000"/>
                </a:solidFill>
                <a:latin typeface="Segoe UI" panose="020B0502040204020203" pitchFamily="34" charset="0"/>
              </a:rPr>
              <a:t>Mean	</a:t>
            </a:r>
            <a:r>
              <a:rPr lang="en-US" sz="1200" b="1" dirty="0" err="1">
                <a:solidFill>
                  <a:srgbClr val="000000"/>
                </a:solidFill>
                <a:latin typeface="Segoe UI" panose="020B0502040204020203" pitchFamily="34" charset="0"/>
              </a:rPr>
              <a:t>StDev</a:t>
            </a:r>
            <a:r>
              <a:rPr lang="en-US" sz="1200" b="1" dirty="0">
                <a:solidFill>
                  <a:srgbClr val="000000"/>
                </a:solidFill>
                <a:latin typeface="Segoe UI" panose="020B0502040204020203" pitchFamily="34" charset="0"/>
              </a:rPr>
              <a:t>	SE Mean	95% CI </a:t>
            </a:r>
            <a:r>
              <a:rPr lang="en-US" sz="1200" b="1" dirty="0" smtClean="0">
                <a:solidFill>
                  <a:srgbClr val="000000"/>
                </a:solidFill>
                <a:latin typeface="Segoe UI" panose="020B0502040204020203" pitchFamily="34" charset="0"/>
              </a:rPr>
              <a:t>for </a:t>
            </a:r>
            <a:r>
              <a:rPr lang="en-US" sz="1200" b="1" dirty="0" err="1" smtClean="0">
                <a:solidFill>
                  <a:srgbClr val="000000"/>
                </a:solidFill>
                <a:latin typeface="Segoe UI" panose="020B0502040204020203" pitchFamily="34" charset="0"/>
              </a:rPr>
              <a:t>μ_difference</a:t>
            </a:r>
            <a:r>
              <a:rPr lang="en-US" sz="1200" b="1" dirty="0">
                <a:solidFill>
                  <a:srgbClr val="000000"/>
                </a:solidFill>
                <a:latin typeface="Segoe UI" panose="020B0502040204020203" pitchFamily="34" charset="0"/>
              </a:rPr>
              <a:t>	</a:t>
            </a:r>
            <a:endParaRPr lang="en-US" sz="1200" dirty="0">
              <a:solidFill>
                <a:srgbClr val="000000"/>
              </a:solidFill>
              <a:latin typeface="system-ui"/>
            </a:endParaRPr>
          </a:p>
          <a:p>
            <a:r>
              <a:rPr lang="es-MX" sz="1200" dirty="0">
                <a:solidFill>
                  <a:srgbClr val="000000"/>
                </a:solidFill>
                <a:latin typeface="system-ui"/>
              </a:rPr>
              <a:t>0.300	0.335	0.137	(-0.051, 0.651)	</a:t>
            </a:r>
          </a:p>
          <a:p>
            <a:r>
              <a:rPr lang="es-MX" sz="1200" i="1" dirty="0">
                <a:solidFill>
                  <a:srgbClr val="000000"/>
                </a:solidFill>
                <a:latin typeface="system-ui"/>
              </a:rPr>
              <a:t>µ_</a:t>
            </a:r>
            <a:r>
              <a:rPr lang="es-MX" sz="1200" i="1" dirty="0" err="1">
                <a:solidFill>
                  <a:srgbClr val="000000"/>
                </a:solidFill>
                <a:latin typeface="system-ui"/>
              </a:rPr>
              <a:t>difference</a:t>
            </a:r>
            <a:r>
              <a:rPr lang="es-MX" sz="1200" i="1" dirty="0">
                <a:solidFill>
                  <a:srgbClr val="000000"/>
                </a:solidFill>
                <a:latin typeface="system-ui"/>
              </a:rPr>
              <a:t>: </a:t>
            </a:r>
            <a:r>
              <a:rPr lang="es-MX" sz="1200" i="1" dirty="0" err="1">
                <a:solidFill>
                  <a:srgbClr val="000000"/>
                </a:solidFill>
                <a:latin typeface="system-ui"/>
              </a:rPr>
              <a:t>population</a:t>
            </a:r>
            <a:r>
              <a:rPr lang="es-MX" sz="1200" i="1" dirty="0">
                <a:solidFill>
                  <a:srgbClr val="000000"/>
                </a:solidFill>
                <a:latin typeface="system-ui"/>
              </a:rPr>
              <a:t> mean of (Método anterior - Método nuevo)</a:t>
            </a:r>
          </a:p>
          <a:p>
            <a:pPr marR="10800"/>
            <a:endParaRPr lang="es-MX" sz="1200" dirty="0">
              <a:solidFill>
                <a:srgbClr val="000000"/>
              </a:solidFill>
              <a:latin typeface="system-ui"/>
            </a:endParaRPr>
          </a:p>
        </p:txBody>
      </p:sp>
      <p:sp>
        <p:nvSpPr>
          <p:cNvPr id="7" name="Rectangle 6"/>
          <p:cNvSpPr/>
          <p:nvPr/>
        </p:nvSpPr>
        <p:spPr>
          <a:xfrm>
            <a:off x="1272520" y="4267200"/>
            <a:ext cx="4572000" cy="1200329"/>
          </a:xfrm>
          <a:prstGeom prst="rect">
            <a:avLst/>
          </a:prstGeom>
        </p:spPr>
        <p:txBody>
          <a:bodyPr>
            <a:spAutoFit/>
          </a:bodyPr>
          <a:lstStyle/>
          <a:p>
            <a:r>
              <a:rPr lang="es-MX" sz="1200" b="1" dirty="0">
                <a:solidFill>
                  <a:srgbClr val="056EB2"/>
                </a:solidFill>
                <a:latin typeface="Segoe UI" panose="020B0502040204020203" pitchFamily="34" charset="0"/>
              </a:rPr>
              <a:t>Test</a:t>
            </a:r>
          </a:p>
          <a:p>
            <a:r>
              <a:rPr lang="en-US" sz="1200" dirty="0">
                <a:solidFill>
                  <a:srgbClr val="000000"/>
                </a:solidFill>
                <a:latin typeface="system-ui"/>
              </a:rPr>
              <a:t>Null hypothesis	H₀: </a:t>
            </a:r>
            <a:r>
              <a:rPr lang="en-US" sz="1200" dirty="0" err="1">
                <a:solidFill>
                  <a:srgbClr val="000000"/>
                </a:solidFill>
                <a:latin typeface="system-ui"/>
              </a:rPr>
              <a:t>μ_difference</a:t>
            </a:r>
            <a:r>
              <a:rPr lang="en-US" sz="1200" dirty="0">
                <a:solidFill>
                  <a:srgbClr val="000000"/>
                </a:solidFill>
                <a:latin typeface="system-ui"/>
              </a:rPr>
              <a:t> = 0	</a:t>
            </a:r>
          </a:p>
          <a:p>
            <a:r>
              <a:rPr lang="en-US" sz="1200" dirty="0">
                <a:solidFill>
                  <a:srgbClr val="000000"/>
                </a:solidFill>
                <a:latin typeface="system-ui"/>
              </a:rPr>
              <a:t>Alternative hypothesis	H₁: </a:t>
            </a:r>
            <a:r>
              <a:rPr lang="en-US" sz="1200" dirty="0" err="1">
                <a:solidFill>
                  <a:srgbClr val="000000"/>
                </a:solidFill>
                <a:latin typeface="system-ui"/>
              </a:rPr>
              <a:t>μ_difference</a:t>
            </a:r>
            <a:r>
              <a:rPr lang="en-US" sz="1200" dirty="0">
                <a:solidFill>
                  <a:srgbClr val="000000"/>
                </a:solidFill>
                <a:latin typeface="system-ui"/>
              </a:rPr>
              <a:t> ≠ 0	</a:t>
            </a:r>
          </a:p>
          <a:p>
            <a:r>
              <a:rPr lang="es-MX" sz="1200" b="1" dirty="0">
                <a:solidFill>
                  <a:srgbClr val="000000"/>
                </a:solidFill>
                <a:latin typeface="Segoe UI" panose="020B0502040204020203" pitchFamily="34" charset="0"/>
              </a:rPr>
              <a:t>T-</a:t>
            </a:r>
            <a:r>
              <a:rPr lang="es-MX" sz="1200" b="1" dirty="0" err="1">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P-</a:t>
            </a:r>
            <a:r>
              <a:rPr lang="es-MX" sz="1200" b="1" dirty="0" err="1">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a:t>
            </a:r>
            <a:endParaRPr lang="es-MX" sz="1200" dirty="0">
              <a:solidFill>
                <a:srgbClr val="000000"/>
              </a:solidFill>
              <a:latin typeface="system-ui"/>
            </a:endParaRPr>
          </a:p>
          <a:p>
            <a:r>
              <a:rPr lang="es-MX" sz="1200" dirty="0">
                <a:solidFill>
                  <a:srgbClr val="000000"/>
                </a:solidFill>
                <a:latin typeface="system-ui"/>
              </a:rPr>
              <a:t>2.20	0.080	</a:t>
            </a:r>
          </a:p>
          <a:p>
            <a:endParaRPr lang="es-MX" sz="1200" dirty="0">
              <a:solidFill>
                <a:srgbClr val="000000"/>
              </a:solidFill>
              <a:latin typeface="system-ui"/>
            </a:endParaRPr>
          </a:p>
        </p:txBody>
      </p:sp>
    </p:spTree>
    <p:extLst>
      <p:ext uri="{BB962C8B-B14F-4D97-AF65-F5344CB8AC3E}">
        <p14:creationId xmlns:p14="http://schemas.microsoft.com/office/powerpoint/2010/main" val="3083396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a:t>Diferencia de dos </a:t>
            </a:r>
            <a:r>
              <a:rPr lang="es-MX" altLang="es-MX" b="1" dirty="0" smtClean="0">
                <a:solidFill>
                  <a:srgbClr val="0070C0"/>
                </a:solidFill>
              </a:rPr>
              <a:t>Proporciones</a:t>
            </a:r>
            <a:endParaRPr lang="es-MX" altLang="en-US" sz="2400" b="1" dirty="0">
              <a:solidFill>
                <a:srgbClr val="0070C0"/>
              </a:solidFill>
            </a:endParaRPr>
          </a:p>
        </p:txBody>
      </p:sp>
      <p:sp>
        <p:nvSpPr>
          <p:cNvPr id="5" name="TextBox 4"/>
          <p:cNvSpPr txBox="1"/>
          <p:nvPr/>
        </p:nvSpPr>
        <p:spPr>
          <a:xfrm>
            <a:off x="1257300" y="1447800"/>
            <a:ext cx="6629400" cy="1477328"/>
          </a:xfrm>
          <a:prstGeom prst="rect">
            <a:avLst/>
          </a:prstGeom>
          <a:noFill/>
        </p:spPr>
        <p:txBody>
          <a:bodyPr wrap="square" rtlCol="0">
            <a:spAutoFit/>
          </a:bodyPr>
          <a:lstStyle/>
          <a:p>
            <a:r>
              <a:rPr lang="es-MX" dirty="0" smtClean="0"/>
              <a:t>Las pruebas de hipótesis de la diferencia entre proporciones de dos poblaciones</a:t>
            </a:r>
          </a:p>
          <a:p>
            <a:endParaRPr lang="es-MX" dirty="0"/>
          </a:p>
          <a:p>
            <a:endParaRPr lang="es-MX" dirty="0"/>
          </a:p>
          <a:p>
            <a:r>
              <a:rPr lang="es-MX" dirty="0" smtClean="0"/>
              <a:t>La hipótesis en este caso es:</a:t>
            </a:r>
            <a:endParaRPr lang="es-MX" dirty="0"/>
          </a:p>
        </p:txBody>
      </p:sp>
      <mc:AlternateContent xmlns:mc="http://schemas.openxmlformats.org/markup-compatibility/2006" xmlns:a14="http://schemas.microsoft.com/office/drawing/2010/main">
        <mc:Choice Requires="a14">
          <p:sp>
            <p:nvSpPr>
              <p:cNvPr id="4" name="TextBox 3"/>
              <p:cNvSpPr txBox="1"/>
              <p:nvPr/>
            </p:nvSpPr>
            <p:spPr>
              <a:xfrm>
                <a:off x="6324600" y="3886200"/>
                <a:ext cx="1834733"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oMath>
                </a14:m>
                <a:r>
                  <a:rPr lang="es-MX" dirty="0" smtClean="0"/>
                  <a:t> 0</a:t>
                </a:r>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6324600" y="3886200"/>
                <a:ext cx="1834733" cy="830997"/>
              </a:xfrm>
              <a:prstGeom prst="rect">
                <a:avLst/>
              </a:prstGeom>
              <a:blipFill rotWithShape="0">
                <a:blip r:embed="rId3"/>
                <a:stretch>
                  <a:fillRect l="-4667" r="-7000" b="-1617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61048" y="3886200"/>
                <a:ext cx="1834733"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&lt;</m:t>
                    </m:r>
                  </m:oMath>
                </a14:m>
                <a:r>
                  <a:rPr lang="es-MX" dirty="0" smtClean="0"/>
                  <a:t> 0</a:t>
                </a:r>
                <a:endParaRPr lang="es-MX" dirty="0"/>
              </a:p>
            </p:txBody>
          </p:sp>
        </mc:Choice>
        <mc:Fallback xmlns="">
          <p:sp>
            <p:nvSpPr>
              <p:cNvPr id="6" name="TextBox 5"/>
              <p:cNvSpPr txBox="1">
                <a:spLocks noRot="1" noChangeAspect="1" noMove="1" noResize="1" noEditPoints="1" noAdjustHandles="1" noChangeArrowheads="1" noChangeShapeType="1" noTextEdit="1"/>
              </p:cNvSpPr>
              <p:nvPr/>
            </p:nvSpPr>
            <p:spPr>
              <a:xfrm>
                <a:off x="1261048" y="3886200"/>
                <a:ext cx="1834733" cy="830997"/>
              </a:xfrm>
              <a:prstGeom prst="rect">
                <a:avLst/>
              </a:prstGeom>
              <a:blipFill rotWithShape="0">
                <a:blip r:embed="rId4"/>
                <a:stretch>
                  <a:fillRect l="-4651" r="-6645" b="-1617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654633" y="3886200"/>
                <a:ext cx="1834733"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&gt;</m:t>
                    </m:r>
                  </m:oMath>
                </a14:m>
                <a:r>
                  <a:rPr lang="es-MX" dirty="0" smtClean="0"/>
                  <a:t> 0</a:t>
                </a:r>
                <a:endParaRPr lang="es-MX" dirty="0"/>
              </a:p>
            </p:txBody>
          </p:sp>
        </mc:Choice>
        <mc:Fallback xmlns="">
          <p:sp>
            <p:nvSpPr>
              <p:cNvPr id="7" name="TextBox 6"/>
              <p:cNvSpPr txBox="1">
                <a:spLocks noRot="1" noChangeAspect="1" noMove="1" noResize="1" noEditPoints="1" noAdjustHandles="1" noChangeArrowheads="1" noChangeShapeType="1" noTextEdit="1"/>
              </p:cNvSpPr>
              <p:nvPr/>
            </p:nvSpPr>
            <p:spPr>
              <a:xfrm>
                <a:off x="3654633" y="3886200"/>
                <a:ext cx="1834733" cy="830997"/>
              </a:xfrm>
              <a:prstGeom prst="rect">
                <a:avLst/>
              </a:prstGeom>
              <a:blipFill rotWithShape="0">
                <a:blip r:embed="rId5"/>
                <a:stretch>
                  <a:fillRect l="-4667" r="-7000" b="-16176"/>
                </a:stretch>
              </a:blipFill>
            </p:spPr>
            <p:txBody>
              <a:bodyPr/>
              <a:lstStyle/>
              <a:p>
                <a:r>
                  <a:rPr lang="es-MX">
                    <a:noFill/>
                  </a:rPr>
                  <a:t> </a:t>
                </a:r>
              </a:p>
            </p:txBody>
          </p:sp>
        </mc:Fallback>
      </mc:AlternateContent>
    </p:spTree>
    <p:extLst>
      <p:ext uri="{BB962C8B-B14F-4D97-AF65-F5344CB8AC3E}">
        <p14:creationId xmlns:p14="http://schemas.microsoft.com/office/powerpoint/2010/main" val="3147511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smtClean="0"/>
              <a:t>Ejemplo</a:t>
            </a:r>
            <a:endParaRPr lang="es-MX" altLang="en-US" sz="2400" b="1" dirty="0">
              <a:solidFill>
                <a:srgbClr val="0070C0"/>
              </a:solidFill>
            </a:endParaRPr>
          </a:p>
        </p:txBody>
      </p:sp>
      <p:sp>
        <p:nvSpPr>
          <p:cNvPr id="5" name="TextBox 4"/>
          <p:cNvSpPr txBox="1"/>
          <p:nvPr/>
        </p:nvSpPr>
        <p:spPr>
          <a:xfrm>
            <a:off x="1257300" y="1447800"/>
            <a:ext cx="6629400" cy="1754326"/>
          </a:xfrm>
          <a:prstGeom prst="rect">
            <a:avLst/>
          </a:prstGeom>
          <a:noFill/>
        </p:spPr>
        <p:txBody>
          <a:bodyPr wrap="square" rtlCol="0">
            <a:spAutoFit/>
          </a:bodyPr>
          <a:lstStyle/>
          <a:p>
            <a:r>
              <a:rPr lang="es-MX" dirty="0" smtClean="0"/>
              <a:t>Hay una empresa dedicada a la manufactura tiene dos plantas y quiere saber si hay diferencias en su proceso principal en cuanto al porciento de errores</a:t>
            </a:r>
          </a:p>
          <a:p>
            <a:endParaRPr lang="es-MX" dirty="0"/>
          </a:p>
          <a:p>
            <a:endParaRPr lang="es-MX" dirty="0"/>
          </a:p>
          <a:p>
            <a:r>
              <a:rPr lang="es-MX" dirty="0" smtClean="0"/>
              <a:t>La hipótesis en este caso es:</a:t>
            </a:r>
            <a:endParaRPr lang="es-MX" dirty="0"/>
          </a:p>
        </p:txBody>
      </p:sp>
      <mc:AlternateContent xmlns:mc="http://schemas.openxmlformats.org/markup-compatibility/2006" xmlns:a14="http://schemas.microsoft.com/office/drawing/2010/main">
        <mc:Choice Requires="a14">
          <p:sp>
            <p:nvSpPr>
              <p:cNvPr id="4" name="TextBox 3"/>
              <p:cNvSpPr txBox="1"/>
              <p:nvPr/>
            </p:nvSpPr>
            <p:spPr>
              <a:xfrm>
                <a:off x="5334000" y="2590800"/>
                <a:ext cx="1834733"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s-MX" b="0" i="1" smtClean="0">
                            <a:latin typeface="Cambria Math" panose="02040503050406030204" pitchFamily="18" charset="0"/>
                          </a:rPr>
                          <m:t>𝑝</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s-MX" b="0" i="1" smtClean="0">
                            <a:latin typeface="Cambria Math" panose="02040503050406030204" pitchFamily="18" charset="0"/>
                          </a:rPr>
                          <m:t>𝑝</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oMath>
                </a14:m>
                <a:r>
                  <a:rPr lang="es-MX" dirty="0" smtClean="0"/>
                  <a:t> 0</a:t>
                </a:r>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5334000" y="2590800"/>
                <a:ext cx="1834733" cy="830997"/>
              </a:xfrm>
              <a:prstGeom prst="rect">
                <a:avLst/>
              </a:prstGeom>
              <a:blipFill rotWithShape="0">
                <a:blip r:embed="rId3"/>
                <a:stretch>
                  <a:fillRect l="-4319" r="-6645" b="-1617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 name="TextBox 1"/>
              <p:cNvSpPr txBox="1"/>
              <p:nvPr/>
            </p:nvSpPr>
            <p:spPr>
              <a:xfrm>
                <a:off x="1524000" y="4191000"/>
                <a:ext cx="1262525" cy="1754326"/>
              </a:xfrm>
              <a:prstGeom prst="rect">
                <a:avLst/>
              </a:prstGeom>
              <a:noFill/>
            </p:spPr>
            <p:txBody>
              <a:bodyPr wrap="none" rtlCol="0">
                <a:spAutoFit/>
              </a:bodyPr>
              <a:lstStyle/>
              <a:p>
                <a:pPr/>
                <a:r>
                  <a:rPr lang="es-MX" i="1" dirty="0" smtClean="0">
                    <a:latin typeface="Cambria Math" panose="02040503050406030204" pitchFamily="18" charset="0"/>
                  </a:rPr>
                  <a:t>Datos:</a:t>
                </a:r>
              </a:p>
              <a:p>
                <a:pPr/>
                <a14:m>
                  <m:oMathPara xmlns:m="http://schemas.openxmlformats.org/officeDocument/2006/math">
                    <m:oMathParaPr>
                      <m:jc m:val="left"/>
                    </m:oMathParaPr>
                    <m:oMath xmlns:m="http://schemas.openxmlformats.org/officeDocument/2006/math">
                      <m:acc>
                        <m:accPr>
                          <m:chr m:val="̅"/>
                          <m:ctrlPr>
                            <a:rPr lang="es-MX" i="1" smtClean="0">
                              <a:latin typeface="Cambria Math" panose="02040503050406030204" pitchFamily="18" charset="0"/>
                            </a:rPr>
                          </m:ctrlPr>
                        </m:accPr>
                        <m:e>
                          <m:sSub>
                            <m:sSubPr>
                              <m:ctrlPr>
                                <a:rPr lang="es-MX" i="1" smtClean="0">
                                  <a:latin typeface="Cambria Math" panose="02040503050406030204" pitchFamily="18" charset="0"/>
                                </a:rPr>
                              </m:ctrlPr>
                            </m:sSubPr>
                            <m:e>
                              <m:r>
                                <a:rPr lang="es-MX" b="0" i="1" smtClean="0">
                                  <a:latin typeface="Cambria Math" panose="02040503050406030204" pitchFamily="18" charset="0"/>
                                </a:rPr>
                                <m:t>𝑝</m:t>
                              </m:r>
                            </m:e>
                            <m:sub>
                              <m:r>
                                <a:rPr lang="es-MX" b="0" i="1" smtClean="0">
                                  <a:latin typeface="Cambria Math" panose="02040503050406030204" pitchFamily="18" charset="0"/>
                                </a:rPr>
                                <m:t>1</m:t>
                              </m:r>
                            </m:sub>
                          </m:sSub>
                        </m:e>
                      </m:acc>
                      <m:r>
                        <a:rPr lang="es-MX" b="0" i="1" smtClean="0">
                          <a:latin typeface="Cambria Math" panose="02040503050406030204" pitchFamily="18" charset="0"/>
                        </a:rPr>
                        <m:t>=0.14 </m:t>
                      </m:r>
                    </m:oMath>
                  </m:oMathPara>
                </a14:m>
                <a:endParaRPr lang="es-MX" b="0" dirty="0" smtClean="0"/>
              </a:p>
              <a:p>
                <a:pPr/>
                <a14:m>
                  <m:oMathPara xmlns:m="http://schemas.openxmlformats.org/officeDocument/2006/math">
                    <m:oMathParaPr>
                      <m:jc m:val="left"/>
                    </m:oMathParaPr>
                    <m:oMath xmlns:m="http://schemas.openxmlformats.org/officeDocument/2006/math">
                      <m:r>
                        <a:rPr lang="es-MX" b="0" i="1" smtClean="0">
                          <a:latin typeface="Cambria Math" panose="02040503050406030204" pitchFamily="18" charset="0"/>
                        </a:rPr>
                        <m:t>𝑛</m:t>
                      </m:r>
                      <m:r>
                        <a:rPr lang="es-MX" b="0" i="1" smtClean="0">
                          <a:latin typeface="Cambria Math" panose="02040503050406030204" pitchFamily="18" charset="0"/>
                        </a:rPr>
                        <m:t>=250</m:t>
                      </m:r>
                    </m:oMath>
                  </m:oMathPara>
                </a14:m>
                <a:endParaRPr lang="es-MX"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acc>
                        <m:accPr>
                          <m:chr m:val="̅"/>
                          <m:ctrlPr>
                            <a:rPr lang="es-MX" i="1">
                              <a:latin typeface="Cambria Math" panose="02040503050406030204" pitchFamily="18" charset="0"/>
                            </a:rPr>
                          </m:ctrlPr>
                        </m:accPr>
                        <m:e>
                          <m:sSub>
                            <m:sSubPr>
                              <m:ctrlPr>
                                <a:rPr lang="es-MX" i="1">
                                  <a:latin typeface="Cambria Math" panose="02040503050406030204" pitchFamily="18" charset="0"/>
                                </a:rPr>
                              </m:ctrlPr>
                            </m:sSubPr>
                            <m:e>
                              <m:r>
                                <a:rPr lang="es-MX" i="1">
                                  <a:latin typeface="Cambria Math" panose="02040503050406030204" pitchFamily="18" charset="0"/>
                                </a:rPr>
                                <m:t>𝑝</m:t>
                              </m:r>
                            </m:e>
                            <m:sub>
                              <m:r>
                                <a:rPr lang="es-MX" b="0" i="1" smtClean="0">
                                  <a:latin typeface="Cambria Math" panose="02040503050406030204" pitchFamily="18" charset="0"/>
                                </a:rPr>
                                <m:t>2</m:t>
                              </m:r>
                            </m:sub>
                          </m:sSub>
                        </m:e>
                      </m:acc>
                      <m:r>
                        <a:rPr lang="es-MX" i="1">
                          <a:latin typeface="Cambria Math" panose="02040503050406030204" pitchFamily="18" charset="0"/>
                        </a:rPr>
                        <m:t>=0.</m:t>
                      </m:r>
                      <m:r>
                        <a:rPr lang="es-MX" b="0" i="1" smtClean="0">
                          <a:latin typeface="Cambria Math" panose="02040503050406030204" pitchFamily="18" charset="0"/>
                        </a:rPr>
                        <m:t>09</m:t>
                      </m:r>
                      <m:r>
                        <a:rPr lang="es-MX" i="1">
                          <a:latin typeface="Cambria Math" panose="02040503050406030204" pitchFamily="18" charset="0"/>
                        </a:rPr>
                        <m:t> </m:t>
                      </m:r>
                    </m:oMath>
                  </m:oMathPara>
                </a14:m>
                <a:endParaRPr lang="es-MX" dirty="0"/>
              </a:p>
              <a:p>
                <a:pPr/>
                <a14:m>
                  <m:oMathPara xmlns:m="http://schemas.openxmlformats.org/officeDocument/2006/math">
                    <m:oMathParaPr>
                      <m:jc m:val="left"/>
                    </m:oMathParaPr>
                    <m:oMath xmlns:m="http://schemas.openxmlformats.org/officeDocument/2006/math">
                      <m:r>
                        <a:rPr lang="es-MX" i="1">
                          <a:latin typeface="Cambria Math" panose="02040503050406030204" pitchFamily="18" charset="0"/>
                        </a:rPr>
                        <m:t>𝑛</m:t>
                      </m:r>
                      <m:r>
                        <a:rPr lang="es-MX" i="1">
                          <a:latin typeface="Cambria Math" panose="02040503050406030204" pitchFamily="18" charset="0"/>
                        </a:rPr>
                        <m:t>=300</m:t>
                      </m:r>
                    </m:oMath>
                  </m:oMathPara>
                </a14:m>
                <a:endParaRPr lang="es-MX" i="1" dirty="0">
                  <a:latin typeface="Cambria Math" panose="02040503050406030204" pitchFamily="18" charset="0"/>
                </a:endParaRPr>
              </a:p>
              <a:p>
                <a:endParaRPr lang="es-MX" dirty="0"/>
              </a:p>
            </p:txBody>
          </p:sp>
        </mc:Choice>
        <mc:Fallback>
          <p:sp>
            <p:nvSpPr>
              <p:cNvPr id="2" name="TextBox 1"/>
              <p:cNvSpPr txBox="1">
                <a:spLocks noRot="1" noChangeAspect="1" noMove="1" noResize="1" noEditPoints="1" noAdjustHandles="1" noChangeArrowheads="1" noChangeShapeType="1" noTextEdit="1"/>
              </p:cNvSpPr>
              <p:nvPr/>
            </p:nvSpPr>
            <p:spPr>
              <a:xfrm>
                <a:off x="1524000" y="4191000"/>
                <a:ext cx="1262525" cy="1754326"/>
              </a:xfrm>
              <a:prstGeom prst="rect">
                <a:avLst/>
              </a:prstGeom>
              <a:blipFill rotWithShape="0">
                <a:blip r:embed="rId4"/>
                <a:stretch>
                  <a:fillRect l="-3865" t="-2439"/>
                </a:stretch>
              </a:blipFill>
            </p:spPr>
            <p:txBody>
              <a:bodyPr/>
              <a:lstStyle/>
              <a:p>
                <a:r>
                  <a:rPr lang="es-MX">
                    <a:noFill/>
                  </a:rPr>
                  <a:t> </a:t>
                </a:r>
              </a:p>
            </p:txBody>
          </p:sp>
        </mc:Fallback>
      </mc:AlternateContent>
    </p:spTree>
    <p:extLst>
      <p:ext uri="{BB962C8B-B14F-4D97-AF65-F5344CB8AC3E}">
        <p14:creationId xmlns:p14="http://schemas.microsoft.com/office/powerpoint/2010/main" val="995837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err="1" smtClean="0"/>
              <a:t>Ejemplo_continuación</a:t>
            </a:r>
            <a:endParaRPr lang="es-MX" altLang="en-US" sz="2400" b="1" dirty="0">
              <a:solidFill>
                <a:srgbClr val="0070C0"/>
              </a:solidFill>
            </a:endParaRPr>
          </a:p>
        </p:txBody>
      </p:sp>
      <p:sp>
        <p:nvSpPr>
          <p:cNvPr id="3" name="Rectangle 2"/>
          <p:cNvSpPr/>
          <p:nvPr/>
        </p:nvSpPr>
        <p:spPr>
          <a:xfrm>
            <a:off x="1143000" y="1524000"/>
            <a:ext cx="6553200" cy="1015663"/>
          </a:xfrm>
          <a:prstGeom prst="rect">
            <a:avLst/>
          </a:prstGeom>
        </p:spPr>
        <p:txBody>
          <a:bodyPr wrap="square">
            <a:spAutoFit/>
          </a:bodyPr>
          <a:lstStyle/>
          <a:p>
            <a:r>
              <a:rPr lang="es-MX" sz="1200" b="1" dirty="0" err="1">
                <a:solidFill>
                  <a:srgbClr val="056EB2"/>
                </a:solidFill>
                <a:latin typeface="Segoe UI" panose="020B0502040204020203" pitchFamily="34" charset="0"/>
              </a:rPr>
              <a:t>Method</a:t>
            </a:r>
            <a:endParaRPr lang="es-MX" sz="1200" b="1" dirty="0">
              <a:solidFill>
                <a:srgbClr val="056EB2"/>
              </a:solidFill>
              <a:latin typeface="Segoe UI" panose="020B0502040204020203" pitchFamily="34" charset="0"/>
            </a:endParaRPr>
          </a:p>
          <a:p>
            <a:r>
              <a:rPr lang="en-US" sz="1200" dirty="0">
                <a:solidFill>
                  <a:srgbClr val="000000"/>
                </a:solidFill>
                <a:latin typeface="system-ui"/>
              </a:rPr>
              <a:t>p₁: proportion where Sample 1 = Event	</a:t>
            </a:r>
          </a:p>
          <a:p>
            <a:r>
              <a:rPr lang="en-US" sz="1200" dirty="0">
                <a:solidFill>
                  <a:srgbClr val="000000"/>
                </a:solidFill>
                <a:latin typeface="system-ui"/>
              </a:rPr>
              <a:t>p₂: proportion where Sample 2 = Event	</a:t>
            </a:r>
          </a:p>
          <a:p>
            <a:r>
              <a:rPr lang="es-MX" sz="1200" dirty="0" err="1">
                <a:solidFill>
                  <a:srgbClr val="000000"/>
                </a:solidFill>
                <a:latin typeface="system-ui"/>
              </a:rPr>
              <a:t>Difference</a:t>
            </a:r>
            <a:r>
              <a:rPr lang="es-MX" sz="1200" dirty="0">
                <a:solidFill>
                  <a:srgbClr val="000000"/>
                </a:solidFill>
                <a:latin typeface="system-ui"/>
              </a:rPr>
              <a:t>: p₁ - p₂	</a:t>
            </a:r>
          </a:p>
          <a:p>
            <a:pPr marR="10800"/>
            <a:endParaRPr lang="es-MX" sz="1200" dirty="0">
              <a:solidFill>
                <a:srgbClr val="000000"/>
              </a:solidFill>
              <a:latin typeface="system-ui"/>
            </a:endParaRPr>
          </a:p>
        </p:txBody>
      </p:sp>
      <p:sp>
        <p:nvSpPr>
          <p:cNvPr id="6" name="Rectangle 5"/>
          <p:cNvSpPr/>
          <p:nvPr/>
        </p:nvSpPr>
        <p:spPr>
          <a:xfrm>
            <a:off x="1143000" y="2743200"/>
            <a:ext cx="4572000" cy="1015663"/>
          </a:xfrm>
          <a:prstGeom prst="rect">
            <a:avLst/>
          </a:prstGeom>
        </p:spPr>
        <p:txBody>
          <a:bodyPr>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s-MX" sz="1200" b="1" dirty="0" err="1">
                <a:solidFill>
                  <a:srgbClr val="000000"/>
                </a:solidFill>
                <a:latin typeface="Segoe UI" panose="020B0502040204020203" pitchFamily="34" charset="0"/>
              </a:rPr>
              <a:t>Sample</a:t>
            </a:r>
            <a:r>
              <a:rPr lang="es-MX" sz="1200" b="1" dirty="0">
                <a:solidFill>
                  <a:srgbClr val="000000"/>
                </a:solidFill>
                <a:latin typeface="Segoe UI" panose="020B0502040204020203" pitchFamily="34" charset="0"/>
              </a:rPr>
              <a:t>	N	</a:t>
            </a:r>
            <a:r>
              <a:rPr lang="es-MX" sz="1200" b="1" dirty="0" err="1">
                <a:solidFill>
                  <a:srgbClr val="000000"/>
                </a:solidFill>
                <a:latin typeface="Segoe UI" panose="020B0502040204020203" pitchFamily="34" charset="0"/>
              </a:rPr>
              <a:t>Event</a:t>
            </a:r>
            <a:r>
              <a:rPr lang="es-MX" sz="1200" b="1" dirty="0">
                <a:solidFill>
                  <a:srgbClr val="000000"/>
                </a:solidFill>
                <a:latin typeface="Segoe UI" panose="020B0502040204020203" pitchFamily="34" charset="0"/>
              </a:rPr>
              <a:t>	</a:t>
            </a:r>
            <a:r>
              <a:rPr lang="es-MX" sz="1200" b="1" dirty="0" err="1">
                <a:solidFill>
                  <a:srgbClr val="000000"/>
                </a:solidFill>
                <a:latin typeface="Segoe UI" panose="020B0502040204020203" pitchFamily="34" charset="0"/>
              </a:rPr>
              <a:t>Sample</a:t>
            </a:r>
            <a:r>
              <a:rPr lang="es-MX" sz="1200" b="1" dirty="0">
                <a:solidFill>
                  <a:srgbClr val="000000"/>
                </a:solidFill>
                <a:latin typeface="Segoe UI" panose="020B0502040204020203" pitchFamily="34" charset="0"/>
              </a:rPr>
              <a:t> p	</a:t>
            </a:r>
            <a:endParaRPr lang="es-MX" sz="1200" dirty="0">
              <a:solidFill>
                <a:srgbClr val="000000"/>
              </a:solidFill>
              <a:latin typeface="system-ui"/>
            </a:endParaRPr>
          </a:p>
          <a:p>
            <a:r>
              <a:rPr lang="es-MX" sz="1200" dirty="0" err="1">
                <a:solidFill>
                  <a:srgbClr val="000000"/>
                </a:solidFill>
                <a:latin typeface="system-ui"/>
              </a:rPr>
              <a:t>Sample</a:t>
            </a:r>
            <a:r>
              <a:rPr lang="es-MX" sz="1200" dirty="0">
                <a:solidFill>
                  <a:srgbClr val="000000"/>
                </a:solidFill>
                <a:latin typeface="system-ui"/>
              </a:rPr>
              <a:t> 1	250	35	0.140000	</a:t>
            </a:r>
          </a:p>
          <a:p>
            <a:r>
              <a:rPr lang="es-MX" sz="1200" dirty="0" err="1">
                <a:solidFill>
                  <a:srgbClr val="000000"/>
                </a:solidFill>
                <a:latin typeface="system-ui"/>
              </a:rPr>
              <a:t>Sample</a:t>
            </a:r>
            <a:r>
              <a:rPr lang="es-MX" sz="1200" dirty="0">
                <a:solidFill>
                  <a:srgbClr val="000000"/>
                </a:solidFill>
                <a:latin typeface="system-ui"/>
              </a:rPr>
              <a:t> 2	300	27	0.090000	</a:t>
            </a:r>
          </a:p>
          <a:p>
            <a:pPr marR="10800"/>
            <a:endParaRPr lang="es-MX" sz="1200" dirty="0">
              <a:solidFill>
                <a:srgbClr val="000000"/>
              </a:solidFill>
              <a:latin typeface="system-ui"/>
            </a:endParaRPr>
          </a:p>
        </p:txBody>
      </p:sp>
      <p:sp>
        <p:nvSpPr>
          <p:cNvPr id="7" name="Rectangle 6"/>
          <p:cNvSpPr/>
          <p:nvPr/>
        </p:nvSpPr>
        <p:spPr>
          <a:xfrm>
            <a:off x="1143000" y="3962400"/>
            <a:ext cx="4572000" cy="1015663"/>
          </a:xfrm>
          <a:prstGeom prst="rect">
            <a:avLst/>
          </a:prstGeom>
        </p:spPr>
        <p:txBody>
          <a:bodyPr>
            <a:spAutoFit/>
          </a:bodyPr>
          <a:lstStyle/>
          <a:p>
            <a:r>
              <a:rPr lang="es-MX" sz="1200" b="1" dirty="0" err="1">
                <a:solidFill>
                  <a:srgbClr val="056EB2"/>
                </a:solidFill>
                <a:latin typeface="Segoe UI" panose="020B0502040204020203" pitchFamily="34" charset="0"/>
              </a:rPr>
              <a:t>Estimation</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for</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Difference</a:t>
            </a:r>
            <a:endParaRPr lang="es-MX" sz="1200" b="1" dirty="0">
              <a:solidFill>
                <a:srgbClr val="056EB2"/>
              </a:solidFill>
              <a:latin typeface="Segoe UI" panose="020B0502040204020203" pitchFamily="34" charset="0"/>
            </a:endParaRPr>
          </a:p>
          <a:p>
            <a:r>
              <a:rPr lang="it-IT" sz="1200" b="1" dirty="0">
                <a:solidFill>
                  <a:srgbClr val="000000"/>
                </a:solidFill>
                <a:latin typeface="Segoe UI" panose="020B0502040204020203" pitchFamily="34" charset="0"/>
              </a:rPr>
              <a:t>Difference	95% CI for Difference	</a:t>
            </a:r>
            <a:endParaRPr lang="it-IT" sz="1200" dirty="0">
              <a:solidFill>
                <a:srgbClr val="000000"/>
              </a:solidFill>
              <a:latin typeface="system-ui"/>
            </a:endParaRPr>
          </a:p>
          <a:p>
            <a:r>
              <a:rPr lang="es-MX" sz="1200" dirty="0">
                <a:solidFill>
                  <a:srgbClr val="000000"/>
                </a:solidFill>
                <a:latin typeface="system-ui"/>
              </a:rPr>
              <a:t>0.05	(-0.003840, 0.103840)	</a:t>
            </a:r>
          </a:p>
          <a:p>
            <a:r>
              <a:rPr lang="es-MX" sz="1200" i="1" dirty="0">
                <a:solidFill>
                  <a:srgbClr val="000000"/>
                </a:solidFill>
                <a:latin typeface="system-ui"/>
              </a:rPr>
              <a:t>CI </a:t>
            </a:r>
            <a:r>
              <a:rPr lang="es-MX" sz="1200" i="1" dirty="0" err="1">
                <a:solidFill>
                  <a:srgbClr val="000000"/>
                </a:solidFill>
                <a:latin typeface="system-ui"/>
              </a:rPr>
              <a:t>based</a:t>
            </a:r>
            <a:r>
              <a:rPr lang="es-MX" sz="1200" i="1" dirty="0">
                <a:solidFill>
                  <a:srgbClr val="000000"/>
                </a:solidFill>
                <a:latin typeface="system-ui"/>
              </a:rPr>
              <a:t> </a:t>
            </a:r>
            <a:r>
              <a:rPr lang="es-MX" sz="1200" i="1" dirty="0" err="1">
                <a:solidFill>
                  <a:srgbClr val="000000"/>
                </a:solidFill>
                <a:latin typeface="system-ui"/>
              </a:rPr>
              <a:t>on</a:t>
            </a:r>
            <a:r>
              <a:rPr lang="es-MX" sz="1200" i="1" dirty="0">
                <a:solidFill>
                  <a:srgbClr val="000000"/>
                </a:solidFill>
                <a:latin typeface="system-ui"/>
              </a:rPr>
              <a:t> normal </a:t>
            </a:r>
            <a:r>
              <a:rPr lang="es-MX" sz="1200" i="1" dirty="0" err="1">
                <a:solidFill>
                  <a:srgbClr val="000000"/>
                </a:solidFill>
                <a:latin typeface="system-ui"/>
              </a:rPr>
              <a:t>approximation</a:t>
            </a:r>
            <a:endParaRPr lang="es-MX" sz="1200" i="1" dirty="0">
              <a:solidFill>
                <a:srgbClr val="000000"/>
              </a:solidFill>
              <a:latin typeface="system-ui"/>
            </a:endParaRPr>
          </a:p>
          <a:p>
            <a:pPr marR="10800"/>
            <a:endParaRPr lang="es-MX" sz="1200" dirty="0">
              <a:solidFill>
                <a:srgbClr val="000000"/>
              </a:solidFill>
              <a:latin typeface="system-ui"/>
            </a:endParaRPr>
          </a:p>
        </p:txBody>
      </p:sp>
      <p:sp>
        <p:nvSpPr>
          <p:cNvPr id="8" name="Rectangle 7"/>
          <p:cNvSpPr/>
          <p:nvPr/>
        </p:nvSpPr>
        <p:spPr>
          <a:xfrm>
            <a:off x="1143000" y="5146623"/>
            <a:ext cx="4572000" cy="1384995"/>
          </a:xfrm>
          <a:prstGeom prst="rect">
            <a:avLst/>
          </a:prstGeom>
        </p:spPr>
        <p:txBody>
          <a:bodyPr>
            <a:spAutoFit/>
          </a:bodyPr>
          <a:lstStyle/>
          <a:p>
            <a:r>
              <a:rPr lang="es-MX" sz="1200" b="1" dirty="0">
                <a:solidFill>
                  <a:srgbClr val="056EB2"/>
                </a:solidFill>
                <a:latin typeface="Segoe UI" panose="020B0502040204020203" pitchFamily="34" charset="0"/>
              </a:rPr>
              <a:t>Test</a:t>
            </a:r>
          </a:p>
          <a:p>
            <a:r>
              <a:rPr lang="es-MX" sz="1200" dirty="0" err="1">
                <a:solidFill>
                  <a:srgbClr val="000000"/>
                </a:solidFill>
                <a:latin typeface="system-ui"/>
              </a:rPr>
              <a:t>Null</a:t>
            </a:r>
            <a:r>
              <a:rPr lang="es-MX" sz="1200" dirty="0">
                <a:solidFill>
                  <a:srgbClr val="000000"/>
                </a:solidFill>
                <a:latin typeface="system-ui"/>
              </a:rPr>
              <a:t> </a:t>
            </a:r>
            <a:r>
              <a:rPr lang="es-MX" sz="1200" dirty="0" err="1">
                <a:solidFill>
                  <a:srgbClr val="000000"/>
                </a:solidFill>
                <a:latin typeface="system-ui"/>
              </a:rPr>
              <a:t>hypothesis</a:t>
            </a:r>
            <a:r>
              <a:rPr lang="es-MX" sz="1200" dirty="0">
                <a:solidFill>
                  <a:srgbClr val="000000"/>
                </a:solidFill>
                <a:latin typeface="system-ui"/>
              </a:rPr>
              <a:t>	H₀: p₁ - p₂ = 0	</a:t>
            </a:r>
          </a:p>
          <a:p>
            <a:r>
              <a:rPr lang="es-MX" sz="1200" dirty="0" err="1">
                <a:solidFill>
                  <a:srgbClr val="000000"/>
                </a:solidFill>
                <a:latin typeface="system-ui"/>
              </a:rPr>
              <a:t>Alternative</a:t>
            </a:r>
            <a:r>
              <a:rPr lang="es-MX" sz="1200" dirty="0">
                <a:solidFill>
                  <a:srgbClr val="000000"/>
                </a:solidFill>
                <a:latin typeface="system-ui"/>
              </a:rPr>
              <a:t> </a:t>
            </a:r>
            <a:r>
              <a:rPr lang="es-MX" sz="1200" dirty="0" err="1">
                <a:solidFill>
                  <a:srgbClr val="000000"/>
                </a:solidFill>
                <a:latin typeface="system-ui"/>
              </a:rPr>
              <a:t>hypothesis</a:t>
            </a:r>
            <a:r>
              <a:rPr lang="es-MX" sz="1200" dirty="0">
                <a:solidFill>
                  <a:srgbClr val="000000"/>
                </a:solidFill>
                <a:latin typeface="system-ui"/>
              </a:rPr>
              <a:t>	H₁: p₁ - p₂ ≠ 0	</a:t>
            </a:r>
          </a:p>
          <a:p>
            <a:r>
              <a:rPr lang="es-MX" sz="1200" b="1" dirty="0" err="1">
                <a:solidFill>
                  <a:srgbClr val="000000"/>
                </a:solidFill>
                <a:latin typeface="Segoe UI" panose="020B0502040204020203" pitchFamily="34" charset="0"/>
              </a:rPr>
              <a:t>Method</a:t>
            </a:r>
            <a:r>
              <a:rPr lang="es-MX" sz="1200" b="1" dirty="0">
                <a:solidFill>
                  <a:srgbClr val="000000"/>
                </a:solidFill>
                <a:latin typeface="Segoe UI" panose="020B0502040204020203" pitchFamily="34" charset="0"/>
              </a:rPr>
              <a:t>	Z-</a:t>
            </a:r>
            <a:r>
              <a:rPr lang="es-MX" sz="1200" b="1" dirty="0" err="1">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P-</a:t>
            </a:r>
            <a:r>
              <a:rPr lang="es-MX" sz="1200" b="1" dirty="0" err="1">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a:t>
            </a:r>
            <a:endParaRPr lang="es-MX" sz="1200" dirty="0">
              <a:solidFill>
                <a:srgbClr val="000000"/>
              </a:solidFill>
              <a:latin typeface="system-ui"/>
            </a:endParaRPr>
          </a:p>
          <a:p>
            <a:r>
              <a:rPr lang="es-MX" sz="1200" dirty="0">
                <a:solidFill>
                  <a:srgbClr val="000000"/>
                </a:solidFill>
                <a:latin typeface="system-ui"/>
              </a:rPr>
              <a:t>Normal </a:t>
            </a:r>
            <a:r>
              <a:rPr lang="es-MX" sz="1200" dirty="0" err="1">
                <a:solidFill>
                  <a:srgbClr val="000000"/>
                </a:solidFill>
                <a:latin typeface="system-ui"/>
              </a:rPr>
              <a:t>approximation</a:t>
            </a:r>
            <a:r>
              <a:rPr lang="es-MX" sz="1200" dirty="0">
                <a:solidFill>
                  <a:srgbClr val="000000"/>
                </a:solidFill>
                <a:latin typeface="system-ui"/>
              </a:rPr>
              <a:t>	1.82	0.069	</a:t>
            </a:r>
          </a:p>
          <a:p>
            <a:r>
              <a:rPr lang="es-MX" sz="1200" dirty="0" err="1">
                <a:solidFill>
                  <a:srgbClr val="000000"/>
                </a:solidFill>
                <a:latin typeface="system-ui"/>
              </a:rPr>
              <a:t>Fisher's</a:t>
            </a:r>
            <a:r>
              <a:rPr lang="es-MX" sz="1200" dirty="0">
                <a:solidFill>
                  <a:srgbClr val="000000"/>
                </a:solidFill>
                <a:latin typeface="system-ui"/>
              </a:rPr>
              <a:t> </a:t>
            </a:r>
            <a:r>
              <a:rPr lang="es-MX" sz="1200" dirty="0" err="1">
                <a:solidFill>
                  <a:srgbClr val="000000"/>
                </a:solidFill>
                <a:latin typeface="system-ui"/>
              </a:rPr>
              <a:t>exact</a:t>
            </a:r>
            <a:r>
              <a:rPr lang="es-MX" sz="1200" dirty="0">
                <a:solidFill>
                  <a:srgbClr val="000000"/>
                </a:solidFill>
                <a:latin typeface="system-ui"/>
              </a:rPr>
              <a:t>	 	0.078	</a:t>
            </a:r>
          </a:p>
          <a:p>
            <a:endParaRPr lang="es-MX" sz="1200" dirty="0">
              <a:solidFill>
                <a:srgbClr val="000000"/>
              </a:solidFill>
              <a:latin typeface="system-ui"/>
            </a:endParaRPr>
          </a:p>
        </p:txBody>
      </p:sp>
      <p:pic>
        <p:nvPicPr>
          <p:cNvPr id="9" name="Picture 8"/>
          <p:cNvPicPr>
            <a:picLocks noChangeAspect="1"/>
          </p:cNvPicPr>
          <p:nvPr/>
        </p:nvPicPr>
        <p:blipFill>
          <a:blip r:embed="rId3"/>
          <a:stretch>
            <a:fillRect/>
          </a:stretch>
        </p:blipFill>
        <p:spPr>
          <a:xfrm>
            <a:off x="5715000" y="1509010"/>
            <a:ext cx="2743200" cy="1717929"/>
          </a:xfrm>
          <a:prstGeom prst="rect">
            <a:avLst/>
          </a:prstGeom>
        </p:spPr>
      </p:pic>
    </p:spTree>
    <p:extLst>
      <p:ext uri="{BB962C8B-B14F-4D97-AF65-F5344CB8AC3E}">
        <p14:creationId xmlns:p14="http://schemas.microsoft.com/office/powerpoint/2010/main" val="3390296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mc:AlternateContent xmlns:mc="http://schemas.openxmlformats.org/markup-compatibility/2006" xmlns:a14="http://schemas.microsoft.com/office/drawing/2010/main">
        <mc:Choice Requires="a14">
          <p:sp>
            <p:nvSpPr>
              <p:cNvPr id="5124" name="Rectangle 3"/>
              <p:cNvSpPr>
                <a:spLocks noGrp="1" noChangeArrowheads="1"/>
              </p:cNvSpPr>
              <p:nvPr>
                <p:ph type="subTitle" idx="1"/>
              </p:nvPr>
            </p:nvSpPr>
            <p:spPr>
              <a:xfrm>
                <a:off x="1143000" y="2051844"/>
                <a:ext cx="7315200" cy="3200400"/>
              </a:xfrm>
            </p:spPr>
            <p:txBody>
              <a:bodyPr/>
              <a:lstStyle/>
              <a:p>
                <a:pPr algn="l" eaLnBrk="1" hangingPunct="1">
                  <a:defRPr/>
                </a:pPr>
                <a:r>
                  <a:rPr lang="es-MX" altLang="es-MX" sz="2400" dirty="0" smtClean="0"/>
                  <a:t>Inferencia estadística acerca de medias y proporciones con dos poblaciones</a:t>
                </a:r>
                <a:endParaRPr lang="es-MX" altLang="es-MX" sz="2400" dirty="0"/>
              </a:p>
              <a:p>
                <a:pPr marL="914400" lvl="1" indent="-457200" algn="l" eaLnBrk="1" hangingPunct="1">
                  <a:buFont typeface="Arial" panose="020B0604020202020204" pitchFamily="34" charset="0"/>
                  <a:buChar char="•"/>
                  <a:defRPr/>
                </a:pPr>
                <a:r>
                  <a:rPr lang="es-MX" altLang="es-MX" sz="2000" dirty="0" smtClean="0"/>
                  <a:t>Diferencia de dos medias con </a:t>
                </a:r>
                <a14:m>
                  <m:oMath xmlns:m="http://schemas.openxmlformats.org/officeDocument/2006/math">
                    <m:r>
                      <a:rPr lang="es-MX" altLang="es-MX" i="1" smtClean="0">
                        <a:latin typeface="Cambria Math" panose="02040503050406030204" pitchFamily="18" charset="0"/>
                        <a:ea typeface="Cambria Math" panose="02040503050406030204" pitchFamily="18" charset="0"/>
                      </a:rPr>
                      <m:t>𝜎</m:t>
                    </m:r>
                  </m:oMath>
                </a14:m>
                <a:r>
                  <a:rPr lang="es-MX" altLang="es-MX" dirty="0" smtClean="0"/>
                  <a:t> </a:t>
                </a:r>
                <a:r>
                  <a:rPr lang="es-MX" altLang="es-MX" sz="2000" dirty="0" smtClean="0"/>
                  <a:t>conocida</a:t>
                </a:r>
              </a:p>
              <a:p>
                <a:pPr marL="914400" lvl="1" indent="-457200" algn="l" eaLnBrk="1" hangingPunct="1">
                  <a:buFont typeface="Arial" panose="020B0604020202020204" pitchFamily="34" charset="0"/>
                  <a:buChar char="•"/>
                  <a:defRPr/>
                </a:pPr>
                <a:r>
                  <a:rPr lang="es-MX" altLang="es-MX" sz="2000" dirty="0"/>
                  <a:t>Diferencia de dos medias con </a:t>
                </a:r>
                <a14:m>
                  <m:oMath xmlns:m="http://schemas.openxmlformats.org/officeDocument/2006/math">
                    <m:r>
                      <a:rPr lang="es-MX" altLang="es-MX" i="1">
                        <a:latin typeface="Cambria Math" panose="02040503050406030204" pitchFamily="18" charset="0"/>
                        <a:ea typeface="Cambria Math" panose="02040503050406030204" pitchFamily="18" charset="0"/>
                      </a:rPr>
                      <m:t>𝜎</m:t>
                    </m:r>
                  </m:oMath>
                </a14:m>
                <a:r>
                  <a:rPr lang="es-MX" altLang="es-MX" dirty="0"/>
                  <a:t> </a:t>
                </a:r>
                <a:r>
                  <a:rPr lang="es-MX" altLang="es-MX" sz="2000" dirty="0" smtClean="0"/>
                  <a:t>desconocida</a:t>
                </a:r>
              </a:p>
              <a:p>
                <a:pPr marL="914400" lvl="1" indent="-457200" algn="l" eaLnBrk="1" hangingPunct="1">
                  <a:buFont typeface="Arial" panose="020B0604020202020204" pitchFamily="34" charset="0"/>
                  <a:buChar char="•"/>
                  <a:defRPr/>
                </a:pPr>
                <a:r>
                  <a:rPr lang="es-MX" altLang="es-MX" sz="2000" dirty="0" smtClean="0"/>
                  <a:t>Muestras pareadas</a:t>
                </a:r>
              </a:p>
              <a:p>
                <a:pPr marL="914400" lvl="1" indent="-457200" algn="l" eaLnBrk="1" hangingPunct="1">
                  <a:buFont typeface="Arial" panose="020B0604020202020204" pitchFamily="34" charset="0"/>
                  <a:buChar char="•"/>
                  <a:defRPr/>
                </a:pPr>
                <a:r>
                  <a:rPr lang="es-MX" altLang="es-MX" sz="2000" dirty="0" smtClean="0"/>
                  <a:t>Dos proporciones</a:t>
                </a:r>
                <a:endParaRPr lang="es-MX" altLang="es-MX" sz="1600" dirty="0" smtClean="0"/>
              </a:p>
            </p:txBody>
          </p:sp>
        </mc:Choice>
        <mc:Fallback xmlns="">
          <p:sp>
            <p:nvSpPr>
              <p:cNvPr id="5124" name="Rectangle 3"/>
              <p:cNvSpPr>
                <a:spLocks noGrp="1" noRot="1" noChangeAspect="1" noMove="1" noResize="1" noEditPoints="1" noAdjustHandles="1" noChangeArrowheads="1" noChangeShapeType="1" noTextEdit="1"/>
              </p:cNvSpPr>
              <p:nvPr>
                <p:ph type="subTitle" idx="1"/>
              </p:nvPr>
            </p:nvSpPr>
            <p:spPr>
              <a:xfrm>
                <a:off x="1143000" y="2051844"/>
                <a:ext cx="7315200" cy="3200400"/>
              </a:xfrm>
              <a:blipFill rotWithShape="0">
                <a:blip r:embed="rId3"/>
                <a:stretch>
                  <a:fillRect l="-1333" t="-1333"/>
                </a:stretch>
              </a:blipFill>
            </p:spPr>
            <p:txBody>
              <a:bodyPr/>
              <a:lstStyle/>
              <a:p>
                <a:r>
                  <a:rPr lang="es-MX">
                    <a:noFill/>
                  </a:rPr>
                  <a:t> </a:t>
                </a:r>
              </a:p>
            </p:txBody>
          </p:sp>
        </mc:Fallback>
      </mc:AlternateContent>
      <p:sp>
        <p:nvSpPr>
          <p:cNvPr id="6148" name="TextBox 1"/>
          <p:cNvSpPr txBox="1">
            <a:spLocks noChangeArrowheads="1"/>
          </p:cNvSpPr>
          <p:nvPr/>
        </p:nvSpPr>
        <p:spPr bwMode="auto">
          <a:xfrm>
            <a:off x="914400" y="4572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800" b="1"/>
              <a:t>Contenido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smtClean="0"/>
              <a:t>Apuntes José Calzada</a:t>
            </a:r>
          </a:p>
        </p:txBody>
      </p:sp>
      <mc:AlternateContent xmlns:mc="http://schemas.openxmlformats.org/markup-compatibility/2006" xmlns:a14="http://schemas.microsoft.com/office/drawing/2010/main">
        <mc:Choice Requires="a14">
          <p:sp>
            <p:nvSpPr>
              <p:cNvPr id="8195" name="Title 1"/>
              <p:cNvSpPr>
                <a:spLocks noGrp="1"/>
              </p:cNvSpPr>
              <p:nvPr>
                <p:ph type="title"/>
              </p:nvPr>
            </p:nvSpPr>
            <p:spPr/>
            <p:txBody>
              <a:bodyPr/>
              <a:lstStyle/>
              <a:p>
                <a:r>
                  <a:rPr lang="es-MX" altLang="es-MX" dirty="0"/>
                  <a:t>Diferencia de dos medias con </a:t>
                </a:r>
                <a14:m>
                  <m:oMath xmlns:m="http://schemas.openxmlformats.org/officeDocument/2006/math">
                    <m:r>
                      <a:rPr lang="es-MX" altLang="es-MX" b="1" i="1" smtClean="0">
                        <a:solidFill>
                          <a:srgbClr val="FF0000"/>
                        </a:solidFill>
                        <a:latin typeface="Cambria Math" panose="02040503050406030204" pitchFamily="18" charset="0"/>
                        <a:ea typeface="Cambria Math" panose="02040503050406030204" pitchFamily="18" charset="0"/>
                      </a:rPr>
                      <m:t>𝝈</m:t>
                    </m:r>
                  </m:oMath>
                </a14:m>
                <a:r>
                  <a:rPr lang="es-MX" altLang="es-MX" b="1" dirty="0">
                    <a:solidFill>
                      <a:srgbClr val="FF0000"/>
                    </a:solidFill>
                  </a:rPr>
                  <a:t> </a:t>
                </a:r>
                <a:r>
                  <a:rPr lang="es-MX" altLang="es-MX" b="1" dirty="0" smtClean="0">
                    <a:solidFill>
                      <a:srgbClr val="FF0000"/>
                    </a:solidFill>
                  </a:rPr>
                  <a:t>conocida</a:t>
                </a:r>
                <a:endParaRPr lang="es-MX" altLang="en-US" b="1" dirty="0" smtClean="0">
                  <a:solidFill>
                    <a:srgbClr val="FF0000"/>
                  </a:solidFill>
                </a:endParaRPr>
              </a:p>
            </p:txBody>
          </p:sp>
        </mc:Choice>
        <mc:Fallback xmlns="">
          <p:sp>
            <p:nvSpPr>
              <p:cNvPr id="8195" name="Title 1"/>
              <p:cNvSpPr>
                <a:spLocks noGrp="1" noRot="1" noChangeAspect="1" noMove="1" noResize="1" noEditPoints="1" noAdjustHandles="1" noChangeArrowheads="1" noChangeShapeType="1" noTextEdit="1"/>
              </p:cNvSpPr>
              <p:nvPr>
                <p:ph type="title"/>
              </p:nvPr>
            </p:nvSpPr>
            <p:spPr>
              <a:blipFill rotWithShape="0">
                <a:blip r:embed="rId3"/>
                <a:stretch>
                  <a:fillRect l="-74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196" name="TextBox 1"/>
              <p:cNvSpPr txBox="1">
                <a:spLocks noChangeArrowheads="1"/>
              </p:cNvSpPr>
              <p:nvPr/>
            </p:nvSpPr>
            <p:spPr bwMode="auto">
              <a:xfrm flipH="1">
                <a:off x="838200" y="1600200"/>
                <a:ext cx="5410551"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s-MX" altLang="en-US" sz="1800" dirty="0" smtClean="0"/>
                  <a:t>Inferencia acerca de la diferencia entre dos medias poblacionales: </a:t>
                </a:r>
                <a14:m>
                  <m:oMath xmlns:m="http://schemas.openxmlformats.org/officeDocument/2006/math">
                    <m:sSub>
                      <m:sSubPr>
                        <m:ctrlPr>
                          <a:rPr lang="es-MX" altLang="en-US" sz="2400" i="1" smtClean="0">
                            <a:latin typeface="Cambria Math" panose="02040503050406030204" pitchFamily="18" charset="0"/>
                            <a:ea typeface="Cambria Math" panose="02040503050406030204" pitchFamily="18" charset="0"/>
                          </a:rPr>
                        </m:ctrlPr>
                      </m:sSubPr>
                      <m:e>
                        <m:r>
                          <a:rPr lang="es-MX" altLang="en-US" sz="2400" i="1" smtClean="0">
                            <a:latin typeface="Cambria Math" panose="02040503050406030204" pitchFamily="18" charset="0"/>
                            <a:ea typeface="Cambria Math" panose="02040503050406030204" pitchFamily="18" charset="0"/>
                          </a:rPr>
                          <m:t>𝜎</m:t>
                        </m:r>
                      </m:e>
                      <m:sub>
                        <m:r>
                          <a:rPr lang="en-US" altLang="en-US" sz="2400" b="0" i="1" smtClean="0">
                            <a:latin typeface="Cambria Math" panose="02040503050406030204" pitchFamily="18" charset="0"/>
                            <a:ea typeface="Cambria Math" panose="02040503050406030204" pitchFamily="18" charset="0"/>
                          </a:rPr>
                          <m:t>1</m:t>
                        </m:r>
                      </m:sub>
                    </m:sSub>
                  </m:oMath>
                </a14:m>
                <a:r>
                  <a:rPr lang="es-MX" altLang="en-US" sz="2400" dirty="0" smtClean="0"/>
                  <a:t> </a:t>
                </a:r>
                <a:r>
                  <a:rPr lang="es-MX" altLang="en-US" sz="1800" dirty="0"/>
                  <a:t>y</a:t>
                </a:r>
                <a:r>
                  <a:rPr lang="es-MX" altLang="en-US" sz="2400" dirty="0" smtClean="0"/>
                  <a:t> </a:t>
                </a:r>
                <a14:m>
                  <m:oMath xmlns:m="http://schemas.openxmlformats.org/officeDocument/2006/math">
                    <m:sSub>
                      <m:sSubPr>
                        <m:ctrlPr>
                          <a:rPr lang="es-MX" altLang="en-US" sz="2400" i="1">
                            <a:latin typeface="Cambria Math" panose="02040503050406030204" pitchFamily="18" charset="0"/>
                            <a:ea typeface="Cambria Math" panose="02040503050406030204" pitchFamily="18" charset="0"/>
                          </a:rPr>
                        </m:ctrlPr>
                      </m:sSubPr>
                      <m:e>
                        <m:r>
                          <a:rPr lang="es-MX" altLang="en-US" sz="2400" i="1">
                            <a:latin typeface="Cambria Math" panose="02040503050406030204" pitchFamily="18" charset="0"/>
                            <a:ea typeface="Cambria Math" panose="02040503050406030204" pitchFamily="18" charset="0"/>
                          </a:rPr>
                          <m:t>𝜎</m:t>
                        </m:r>
                      </m:e>
                      <m:sub>
                        <m:r>
                          <a:rPr lang="en-US" altLang="en-US" sz="2400" b="0" i="1" smtClean="0">
                            <a:latin typeface="Cambria Math" panose="02040503050406030204" pitchFamily="18" charset="0"/>
                            <a:ea typeface="Cambria Math" panose="02040503050406030204" pitchFamily="18" charset="0"/>
                          </a:rPr>
                          <m:t>2</m:t>
                        </m:r>
                      </m:sub>
                    </m:sSub>
                  </m:oMath>
                </a14:m>
                <a:r>
                  <a:rPr lang="es-MX" altLang="en-US" sz="2400" dirty="0" smtClean="0"/>
                  <a:t> </a:t>
                </a:r>
                <a:r>
                  <a:rPr lang="es-MX" altLang="en-US" sz="1800" dirty="0" smtClean="0"/>
                  <a:t>conocidas</a:t>
                </a:r>
              </a:p>
              <a:p>
                <a:pPr>
                  <a:spcBef>
                    <a:spcPct val="0"/>
                  </a:spcBef>
                  <a:buNone/>
                </a:pPr>
                <a:endParaRPr lang="es-MX" altLang="en-US" sz="1800" dirty="0"/>
              </a:p>
              <a:p>
                <a:pPr>
                  <a:spcBef>
                    <a:spcPct val="0"/>
                  </a:spcBef>
                  <a:buNone/>
                </a:pPr>
                <a:endParaRPr lang="es-MX" altLang="en-US" sz="1800" dirty="0" smtClean="0"/>
              </a:p>
              <a:p>
                <a:pPr>
                  <a:spcBef>
                    <a:spcPct val="0"/>
                  </a:spcBef>
                  <a:buNone/>
                </a:pPr>
                <a:r>
                  <a:rPr lang="es-MX" altLang="en-US" sz="1800" dirty="0" smtClean="0"/>
                  <a:t>Sea:</a:t>
                </a:r>
              </a:p>
              <a:p>
                <a:pPr>
                  <a:spcBef>
                    <a:spcPct val="0"/>
                  </a:spcBef>
                  <a:buNone/>
                </a:pPr>
                <a14:m>
                  <m:oMath xmlns:m="http://schemas.openxmlformats.org/officeDocument/2006/math">
                    <m:sSub>
                      <m:sSubPr>
                        <m:ctrlPr>
                          <a:rPr lang="es-MX" altLang="en-US" sz="2400" i="1" smtClean="0">
                            <a:latin typeface="Cambria Math" panose="02040503050406030204" pitchFamily="18" charset="0"/>
                          </a:rPr>
                        </m:ctrlPr>
                      </m:sSubPr>
                      <m:e>
                        <m:r>
                          <a:rPr lang="es-MX" altLang="en-US" sz="2400" i="1" smtClean="0">
                            <a:latin typeface="Cambria Math" panose="02040503050406030204" pitchFamily="18" charset="0"/>
                            <a:ea typeface="Cambria Math" panose="02040503050406030204" pitchFamily="18" charset="0"/>
                          </a:rPr>
                          <m:t>𝜇</m:t>
                        </m:r>
                      </m:e>
                      <m:sub>
                        <m:r>
                          <a:rPr lang="en-US" altLang="en-US" sz="2400" b="0" i="1" smtClean="0">
                            <a:latin typeface="Cambria Math" panose="02040503050406030204" pitchFamily="18" charset="0"/>
                          </a:rPr>
                          <m:t>1</m:t>
                        </m:r>
                      </m:sub>
                    </m:sSub>
                  </m:oMath>
                </a14:m>
                <a:r>
                  <a:rPr lang="es-MX" altLang="en-US" sz="2400" dirty="0" smtClean="0"/>
                  <a:t> = </a:t>
                </a:r>
                <a:r>
                  <a:rPr lang="es-MX" altLang="en-US" sz="1800" dirty="0" smtClean="0"/>
                  <a:t>Media de la población 1</a:t>
                </a:r>
              </a:p>
              <a:p>
                <a:pPr>
                  <a:spcBef>
                    <a:spcPct val="0"/>
                  </a:spcBef>
                  <a:buNone/>
                </a:pPr>
                <a14:m>
                  <m:oMath xmlns:m="http://schemas.openxmlformats.org/officeDocument/2006/math">
                    <m:sSub>
                      <m:sSubPr>
                        <m:ctrlPr>
                          <a:rPr lang="es-MX" altLang="en-US" sz="2400" i="1">
                            <a:latin typeface="Cambria Math" panose="02040503050406030204" pitchFamily="18" charset="0"/>
                          </a:rPr>
                        </m:ctrlPr>
                      </m:sSubPr>
                      <m:e>
                        <m:r>
                          <a:rPr lang="es-MX" altLang="en-US" sz="2400" i="1">
                            <a:latin typeface="Cambria Math" panose="02040503050406030204" pitchFamily="18" charset="0"/>
                            <a:ea typeface="Cambria Math" panose="02040503050406030204" pitchFamily="18" charset="0"/>
                          </a:rPr>
                          <m:t>𝜇</m:t>
                        </m:r>
                      </m:e>
                      <m:sub>
                        <m:r>
                          <a:rPr lang="en-US" altLang="en-US" sz="2400" b="0" i="1" smtClean="0">
                            <a:latin typeface="Cambria Math" panose="02040503050406030204" pitchFamily="18" charset="0"/>
                            <a:ea typeface="Cambria Math" panose="02040503050406030204" pitchFamily="18" charset="0"/>
                          </a:rPr>
                          <m:t>2</m:t>
                        </m:r>
                      </m:sub>
                    </m:sSub>
                  </m:oMath>
                </a14:m>
                <a:r>
                  <a:rPr lang="es-MX" altLang="en-US" sz="2400" dirty="0"/>
                  <a:t> = </a:t>
                </a:r>
                <a:r>
                  <a:rPr lang="es-MX" altLang="en-US" sz="1800" dirty="0"/>
                  <a:t>Media de la población </a:t>
                </a:r>
                <a:r>
                  <a:rPr lang="es-MX" altLang="en-US" sz="1800" dirty="0" smtClean="0"/>
                  <a:t>2</a:t>
                </a:r>
                <a:endParaRPr lang="es-MX" altLang="en-US" sz="1800" dirty="0"/>
              </a:p>
              <a:p>
                <a:pPr>
                  <a:spcBef>
                    <a:spcPct val="0"/>
                  </a:spcBef>
                  <a:buNone/>
                </a:pPr>
                <a:endParaRPr lang="es-MX" altLang="en-US" sz="1800" dirty="0" smtClean="0"/>
              </a:p>
              <a:p>
                <a:pPr>
                  <a:spcBef>
                    <a:spcPct val="0"/>
                  </a:spcBef>
                  <a:buNone/>
                </a:pPr>
                <a:endParaRPr lang="es-MX" altLang="en-US" sz="1800" dirty="0"/>
              </a:p>
            </p:txBody>
          </p:sp>
        </mc:Choice>
        <mc:Fallback xmlns="">
          <p:sp>
            <p:nvSpPr>
              <p:cNvPr id="8196" name="TextBox 1"/>
              <p:cNvSpPr txBox="1">
                <a:spLocks noRot="1" noChangeAspect="1" noMove="1" noResize="1" noEditPoints="1" noAdjustHandles="1" noChangeArrowheads="1" noChangeShapeType="1" noTextEdit="1"/>
              </p:cNvSpPr>
              <p:nvPr/>
            </p:nvSpPr>
            <p:spPr bwMode="auto">
              <a:xfrm flipH="1">
                <a:off x="838200" y="1600200"/>
                <a:ext cx="5410551" cy="2862322"/>
              </a:xfrm>
              <a:prstGeom prst="rect">
                <a:avLst/>
              </a:prstGeom>
              <a:blipFill rotWithShape="0">
                <a:blip r:embed="rId4"/>
                <a:stretch>
                  <a:fillRect l="-1015" t="-1279" r="-124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838200" y="4648200"/>
                <a:ext cx="5137826" cy="738664"/>
              </a:xfrm>
              <a:prstGeom prst="rect">
                <a:avLst/>
              </a:prstGeom>
              <a:noFill/>
            </p:spPr>
            <p:txBody>
              <a:bodyPr wrap="square" rtlCol="0">
                <a:spAutoFit/>
              </a:bodyPr>
              <a:lstStyle/>
              <a:p>
                <a:r>
                  <a:rPr lang="es-MX" dirty="0" smtClean="0"/>
                  <a:t>De estas dos poblaciones, se toman muestras aleatorias simples e independientes: </a:t>
                </a:r>
                <a14:m>
                  <m:oMath xmlns:m="http://schemas.openxmlformats.org/officeDocument/2006/math">
                    <m:sSub>
                      <m:sSubPr>
                        <m:ctrlPr>
                          <a:rPr lang="es-MX"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a14:m>
                <a:r>
                  <a:rPr lang="es-MX" dirty="0" smtClean="0"/>
                  <a:t> y </a:t>
                </a:r>
                <a14:m>
                  <m:oMath xmlns:m="http://schemas.openxmlformats.org/officeDocument/2006/math">
                    <m:sSub>
                      <m:sSubPr>
                        <m:ctrlPr>
                          <a:rPr lang="es-MX"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oMath>
                </a14:m>
                <a:endParaRPr lang="es-MX"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38200" y="4648200"/>
                <a:ext cx="5137826" cy="738664"/>
              </a:xfrm>
              <a:prstGeom prst="rect">
                <a:avLst/>
              </a:prstGeom>
              <a:blipFill rotWithShape="0">
                <a:blip r:embed="rId5"/>
                <a:stretch>
                  <a:fillRect l="-1069" t="-4959" b="-991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920128" y="5552658"/>
                <a:ext cx="2623347" cy="738664"/>
              </a:xfrm>
              <a:prstGeom prst="rect">
                <a:avLst/>
              </a:prstGeom>
              <a:noFill/>
            </p:spPr>
            <p:txBody>
              <a:bodyPr wrap="none" lIns="0" tIns="0" rIns="0" bIns="0" rtlCol="0">
                <a:spAutoFit/>
              </a:bodyPr>
              <a:lstStyle/>
              <a:p>
                <a14:m>
                  <m:oMath xmlns:m="http://schemas.openxmlformats.org/officeDocument/2006/math">
                    <m:acc>
                      <m:accPr>
                        <m:chr m:val="̅"/>
                        <m:ctrlPr>
                          <a:rPr lang="es-MX" i="1" smtClean="0">
                            <a:latin typeface="Cambria Math" panose="02040503050406030204" pitchFamily="18" charset="0"/>
                          </a:rPr>
                        </m:ctrlPr>
                      </m:accPr>
                      <m:e>
                        <m:sSub>
                          <m:sSubPr>
                            <m:ctrlPr>
                              <a:rPr lang="es-MX"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oMath>
                </a14:m>
                <a:r>
                  <a:rPr lang="es-MX" dirty="0" smtClean="0"/>
                  <a:t> = medias </a:t>
                </a:r>
                <a:r>
                  <a:rPr lang="es-MX" dirty="0" err="1" smtClean="0"/>
                  <a:t>muestral</a:t>
                </a:r>
                <a:r>
                  <a:rPr lang="es-MX" dirty="0" smtClean="0"/>
                  <a:t>  </a:t>
                </a:r>
                <a14:m>
                  <m:oMath xmlns:m="http://schemas.openxmlformats.org/officeDocument/2006/math">
                    <m:sSub>
                      <m:sSubPr>
                        <m:ctrlPr>
                          <a:rPr lang="es-MX" altLang="en-US" sz="2400" i="1" smtClean="0">
                            <a:latin typeface="Cambria Math" panose="02040503050406030204" pitchFamily="18" charset="0"/>
                          </a:rPr>
                        </m:ctrlPr>
                      </m:sSubPr>
                      <m:e>
                        <m:r>
                          <a:rPr lang="es-MX" altLang="en-US" sz="2400" i="1" smtClean="0">
                            <a:latin typeface="Cambria Math" panose="02040503050406030204" pitchFamily="18" charset="0"/>
                            <a:ea typeface="Cambria Math" panose="02040503050406030204" pitchFamily="18" charset="0"/>
                          </a:rPr>
                          <m:t>𝜇</m:t>
                        </m:r>
                      </m:e>
                      <m:sub>
                        <m:r>
                          <a:rPr lang="en-US" altLang="en-US" sz="2400" b="0" i="1" smtClean="0">
                            <a:latin typeface="Cambria Math" panose="02040503050406030204" pitchFamily="18" charset="0"/>
                          </a:rPr>
                          <m:t>1</m:t>
                        </m:r>
                      </m:sub>
                    </m:sSub>
                  </m:oMath>
                </a14:m>
                <a:endParaRPr lang="es-MX" sz="2400" dirty="0" smtClean="0"/>
              </a:p>
              <a:p>
                <a14:m>
                  <m:oMath xmlns:m="http://schemas.openxmlformats.org/officeDocument/2006/math">
                    <m:acc>
                      <m:accPr>
                        <m:chr m:val="̅"/>
                        <m:ctrlPr>
                          <a:rPr lang="es-MX" i="1">
                            <a:latin typeface="Cambria Math" panose="02040503050406030204" pitchFamily="18" charset="0"/>
                          </a:rPr>
                        </m:ctrlPr>
                      </m:accPr>
                      <m:e>
                        <m:sSub>
                          <m:sSubPr>
                            <m:ctrlPr>
                              <a:rPr lang="es-MX"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acc>
                  </m:oMath>
                </a14:m>
                <a:r>
                  <a:rPr lang="es-MX" dirty="0"/>
                  <a:t> = medias </a:t>
                </a:r>
                <a:r>
                  <a:rPr lang="es-MX" dirty="0" err="1"/>
                  <a:t>muestral</a:t>
                </a:r>
                <a:r>
                  <a:rPr lang="es-MX" dirty="0"/>
                  <a:t> </a:t>
                </a:r>
                <a:r>
                  <a:rPr lang="es-MX" dirty="0" smtClean="0"/>
                  <a:t> </a:t>
                </a:r>
                <a14:m>
                  <m:oMath xmlns:m="http://schemas.openxmlformats.org/officeDocument/2006/math">
                    <m:sSub>
                      <m:sSubPr>
                        <m:ctrlPr>
                          <a:rPr lang="es-MX" altLang="en-US" sz="2400" i="1">
                            <a:latin typeface="Cambria Math" panose="02040503050406030204" pitchFamily="18" charset="0"/>
                          </a:rPr>
                        </m:ctrlPr>
                      </m:sSubPr>
                      <m:e>
                        <m:r>
                          <a:rPr lang="es-MX" altLang="en-US" sz="2400" i="1">
                            <a:latin typeface="Cambria Math" panose="02040503050406030204" pitchFamily="18" charset="0"/>
                            <a:ea typeface="Cambria Math" panose="02040503050406030204" pitchFamily="18" charset="0"/>
                          </a:rPr>
                          <m:t>𝜇</m:t>
                        </m:r>
                      </m:e>
                      <m:sub>
                        <m:r>
                          <a:rPr lang="en-US" altLang="en-US" sz="2400" b="0" i="1" smtClean="0">
                            <a:latin typeface="Cambria Math" panose="02040503050406030204" pitchFamily="18" charset="0"/>
                            <a:ea typeface="Cambria Math" panose="02040503050406030204" pitchFamily="18" charset="0"/>
                          </a:rPr>
                          <m:t>2</m:t>
                        </m:r>
                      </m:sub>
                    </m:sSub>
                  </m:oMath>
                </a14:m>
                <a:endParaRPr lang="es-MX"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920128" y="5552658"/>
                <a:ext cx="2623347" cy="738664"/>
              </a:xfrm>
              <a:prstGeom prst="rect">
                <a:avLst/>
              </a:prstGeom>
              <a:blipFill rotWithShape="0">
                <a:blip r:embed="rId6"/>
                <a:stretch>
                  <a:fillRect l="-2326" r="-1395" b="-1652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980890" y="2357735"/>
                <a:ext cx="2743200" cy="3416320"/>
              </a:xfrm>
              <a:prstGeom prst="rect">
                <a:avLst/>
              </a:prstGeom>
              <a:noFill/>
            </p:spPr>
            <p:txBody>
              <a:bodyPr wrap="square" rtlCol="0">
                <a:spAutoFit/>
              </a:bodyPr>
              <a:lstStyle/>
              <a:p>
                <a:r>
                  <a:rPr lang="es-MX" dirty="0" smtClean="0"/>
                  <a:t>Nota:</a:t>
                </a:r>
              </a:p>
              <a:p>
                <a:pPr marL="342900" indent="-342900">
                  <a:buFont typeface="+mj-lt"/>
                  <a:buAutoNum type="arabicPeriod"/>
                </a:pPr>
                <a:r>
                  <a:rPr lang="es-MX" dirty="0" smtClean="0"/>
                  <a:t>Estas pruebas funcionan bajo el supuesto de normalidad de los datos.</a:t>
                </a:r>
              </a:p>
              <a:p>
                <a:pPr marL="342900" indent="-342900">
                  <a:buFont typeface="+mj-lt"/>
                  <a:buAutoNum type="arabicPeriod"/>
                </a:pPr>
                <a:endParaRPr lang="es-MX" dirty="0" smtClean="0"/>
              </a:p>
              <a:p>
                <a:pPr marL="342900" indent="-342900">
                  <a:buFont typeface="+mj-lt"/>
                  <a:buAutoNum type="arabicPeriod"/>
                </a:pPr>
                <a:r>
                  <a:rPr lang="es-MX" dirty="0"/>
                  <a:t>El descriptor estadístico utilizado para esta prueba es: </a:t>
                </a:r>
                <a14:m>
                  <m:oMath xmlns:m="http://schemas.openxmlformats.org/officeDocument/2006/math">
                    <m:r>
                      <a:rPr lang="en-US" i="1">
                        <a:latin typeface="Cambria Math" panose="02040503050406030204" pitchFamily="18" charset="0"/>
                      </a:rPr>
                      <m:t>𝑍</m:t>
                    </m:r>
                  </m:oMath>
                </a14:m>
                <a:endParaRPr lang="es-MX" dirty="0"/>
              </a:p>
              <a:p>
                <a:pPr marL="342900" indent="-342900">
                  <a:buFont typeface="+mj-lt"/>
                  <a:buAutoNum type="arabicPeriod"/>
                </a:pPr>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5980890" y="2357735"/>
                <a:ext cx="2743200" cy="3416320"/>
              </a:xfrm>
              <a:prstGeom prst="rect">
                <a:avLst/>
              </a:prstGeom>
              <a:blipFill rotWithShape="0">
                <a:blip r:embed="rId7"/>
                <a:stretch>
                  <a:fillRect l="-1778" t="-1071"/>
                </a:stretch>
              </a:blipFill>
            </p:spPr>
            <p:txBody>
              <a:bodyPr/>
              <a:lstStyle/>
              <a:p>
                <a:r>
                  <a:rPr lang="es-MX">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Title 1"/>
              <p:cNvSpPr>
                <a:spLocks noGrp="1"/>
              </p:cNvSpPr>
              <p:nvPr>
                <p:ph type="title"/>
              </p:nvPr>
            </p:nvSpPr>
            <p:spPr/>
            <p:txBody>
              <a:bodyPr/>
              <a:lstStyle/>
              <a:p>
                <a:r>
                  <a:rPr lang="es-MX" altLang="es-MX" dirty="0"/>
                  <a:t>Diferencia de dos medias con </a:t>
                </a:r>
                <a14:m>
                  <m:oMath xmlns:m="http://schemas.openxmlformats.org/officeDocument/2006/math">
                    <m:r>
                      <a:rPr lang="es-MX" altLang="es-MX" sz="2800" b="1" i="1" smtClean="0">
                        <a:solidFill>
                          <a:srgbClr val="FF0000"/>
                        </a:solidFill>
                        <a:latin typeface="Cambria Math" panose="02040503050406030204" pitchFamily="18" charset="0"/>
                        <a:ea typeface="Cambria Math" panose="02040503050406030204" pitchFamily="18" charset="0"/>
                      </a:rPr>
                      <m:t>𝝈</m:t>
                    </m:r>
                  </m:oMath>
                </a14:m>
                <a:r>
                  <a:rPr lang="es-MX" altLang="es-MX" b="1" dirty="0">
                    <a:solidFill>
                      <a:srgbClr val="FF0000"/>
                    </a:solidFill>
                  </a:rPr>
                  <a:t> </a:t>
                </a:r>
                <a:r>
                  <a:rPr lang="es-MX" altLang="es-MX" sz="2400" b="1" dirty="0" smtClean="0">
                    <a:solidFill>
                      <a:srgbClr val="FF0000"/>
                    </a:solidFill>
                  </a:rPr>
                  <a:t>conocida</a:t>
                </a:r>
                <a:endParaRPr lang="es-MX" altLang="en-US" sz="2400" b="1" dirty="0" smtClean="0">
                  <a:solidFill>
                    <a:srgbClr val="FF0000"/>
                  </a:solidFill>
                </a:endParaRPr>
              </a:p>
            </p:txBody>
          </p:sp>
        </mc:Choice>
        <mc:Fallback xmlns="">
          <p:sp>
            <p:nvSpPr>
              <p:cNvPr id="8195" name="Title 1"/>
              <p:cNvSpPr>
                <a:spLocks noGrp="1" noRot="1" noChangeAspect="1" noMove="1" noResize="1" noEditPoints="1" noAdjustHandles="1" noChangeArrowheads="1" noChangeShapeType="1" noTextEdit="1"/>
              </p:cNvSpPr>
              <p:nvPr>
                <p:ph type="title"/>
              </p:nvPr>
            </p:nvSpPr>
            <p:spPr>
              <a:blipFill rotWithShape="0">
                <a:blip r:embed="rId3"/>
                <a:stretch>
                  <a:fillRect l="-741" b="-339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295400" y="3352800"/>
                <a:ext cx="2023311"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𝐷</m:t>
                        </m:r>
                      </m:e>
                      <m:sub>
                        <m:r>
                          <a:rPr lang="en-US" b="0" i="1" dirty="0" smtClean="0">
                            <a:latin typeface="Cambria Math" panose="02040503050406030204" pitchFamily="18" charset="0"/>
                            <a:ea typeface="Cambria Math" panose="02040503050406030204" pitchFamily="18" charset="0"/>
                          </a:rPr>
                          <m:t>0</m:t>
                        </m:r>
                      </m:sub>
                    </m:sSub>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&lt;</m:t>
                    </m:r>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𝐷</m:t>
                        </m:r>
                      </m:e>
                      <m:sub>
                        <m:r>
                          <a:rPr lang="en-US" i="1" dirty="0">
                            <a:latin typeface="Cambria Math" panose="02040503050406030204" pitchFamily="18" charset="0"/>
                            <a:ea typeface="Cambria Math" panose="02040503050406030204" pitchFamily="18" charset="0"/>
                          </a:rPr>
                          <m:t>0</m:t>
                        </m:r>
                      </m:sub>
                    </m:sSub>
                  </m:oMath>
                </a14:m>
                <a:endParaRPr lang="es-MX" dirty="0"/>
              </a:p>
            </p:txBody>
          </p:sp>
        </mc:Choice>
        <mc:Fallback xmlns="">
          <p:sp>
            <p:nvSpPr>
              <p:cNvPr id="4" name="TextBox 3"/>
              <p:cNvSpPr txBox="1">
                <a:spLocks noRot="1" noChangeAspect="1" noMove="1" noResize="1" noEditPoints="1" noAdjustHandles="1" noChangeArrowheads="1" noChangeShapeType="1" noTextEdit="1"/>
              </p:cNvSpPr>
              <p:nvPr/>
            </p:nvSpPr>
            <p:spPr>
              <a:xfrm>
                <a:off x="1295400" y="3352800"/>
                <a:ext cx="2023311" cy="830997"/>
              </a:xfrm>
              <a:prstGeom prst="rect">
                <a:avLst/>
              </a:prstGeom>
              <a:blipFill rotWithShape="0">
                <a:blip r:embed="rId4"/>
                <a:stretch>
                  <a:fillRect l="-4230" r="-1208" b="-735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10000" y="3373159"/>
                <a:ext cx="2023311"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𝐷</m:t>
                        </m:r>
                      </m:e>
                      <m:sub>
                        <m:r>
                          <a:rPr lang="en-US" b="0" i="1" dirty="0" smtClean="0">
                            <a:latin typeface="Cambria Math" panose="02040503050406030204" pitchFamily="18" charset="0"/>
                            <a:ea typeface="Cambria Math" panose="02040503050406030204" pitchFamily="18" charset="0"/>
                          </a:rPr>
                          <m:t>0</m:t>
                        </m:r>
                      </m:sub>
                    </m:sSub>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&gt;</m:t>
                    </m:r>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𝐷</m:t>
                        </m:r>
                      </m:e>
                      <m:sub>
                        <m:r>
                          <a:rPr lang="en-US" i="1" dirty="0">
                            <a:latin typeface="Cambria Math" panose="02040503050406030204" pitchFamily="18" charset="0"/>
                            <a:ea typeface="Cambria Math" panose="02040503050406030204" pitchFamily="18" charset="0"/>
                          </a:rPr>
                          <m:t>0</m:t>
                        </m:r>
                      </m:sub>
                    </m:sSub>
                  </m:oMath>
                </a14:m>
                <a:endParaRPr lang="es-MX" dirty="0"/>
              </a:p>
            </p:txBody>
          </p:sp>
        </mc:Choice>
        <mc:Fallback xmlns="">
          <p:sp>
            <p:nvSpPr>
              <p:cNvPr id="11" name="TextBox 10"/>
              <p:cNvSpPr txBox="1">
                <a:spLocks noRot="1" noChangeAspect="1" noMove="1" noResize="1" noEditPoints="1" noAdjustHandles="1" noChangeArrowheads="1" noChangeShapeType="1" noTextEdit="1"/>
              </p:cNvSpPr>
              <p:nvPr/>
            </p:nvSpPr>
            <p:spPr>
              <a:xfrm>
                <a:off x="3810000" y="3373159"/>
                <a:ext cx="2023311" cy="830997"/>
              </a:xfrm>
              <a:prstGeom prst="rect">
                <a:avLst/>
              </a:prstGeom>
              <a:blipFill rotWithShape="0">
                <a:blip r:embed="rId5"/>
                <a:stretch>
                  <a:fillRect l="-3916" r="-904" b="-729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342434" y="3373158"/>
                <a:ext cx="2023311" cy="830997"/>
              </a:xfrm>
              <a:prstGeom prst="rect">
                <a:avLst/>
              </a:prstGeom>
              <a:noFill/>
            </p:spPr>
            <p:txBody>
              <a:bodyPr wrap="none" lIns="0" tIns="0" rIns="0" bIns="0" rtlCol="0">
                <a:spAutoFit/>
              </a:bodyPr>
              <a:lstStyle/>
              <a:p>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s-MX" dirty="0" smtClean="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 </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𝐷</m:t>
                        </m:r>
                      </m:e>
                      <m:sub>
                        <m:r>
                          <a:rPr lang="en-US" b="0" i="1" dirty="0" smtClean="0">
                            <a:latin typeface="Cambria Math" panose="02040503050406030204" pitchFamily="18" charset="0"/>
                            <a:ea typeface="Cambria Math" panose="02040503050406030204" pitchFamily="18" charset="0"/>
                          </a:rPr>
                          <m:t>0</m:t>
                        </m:r>
                      </m:sub>
                    </m:sSub>
                  </m:oMath>
                </a14:m>
                <a:endParaRPr lang="es-MX" dirty="0" smtClean="0"/>
              </a:p>
              <a:p>
                <a:endParaRPr lang="es-MX" dirty="0"/>
              </a:p>
              <a:p>
                <a14:m>
                  <m:oMath xmlns:m="http://schemas.openxmlformats.org/officeDocument/2006/math">
                    <m:sSub>
                      <m:sSubPr>
                        <m:ctrlPr>
                          <a:rPr lang="es-MX"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oMath>
                </a14:m>
                <a:r>
                  <a:rPr lang="es-MX" dirty="0"/>
                  <a:t> </a:t>
                </a:r>
                <a14:m>
                  <m:oMath xmlns:m="http://schemas.openxmlformats.org/officeDocument/2006/math">
                    <m:r>
                      <a:rPr lang="es-MX"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 </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𝐷</m:t>
                        </m:r>
                      </m:e>
                      <m:sub>
                        <m:r>
                          <a:rPr lang="en-US" i="1" dirty="0">
                            <a:latin typeface="Cambria Math" panose="02040503050406030204" pitchFamily="18" charset="0"/>
                            <a:ea typeface="Cambria Math" panose="02040503050406030204" pitchFamily="18" charset="0"/>
                          </a:rPr>
                          <m:t>0</m:t>
                        </m:r>
                      </m:sub>
                    </m:sSub>
                  </m:oMath>
                </a14:m>
                <a:endParaRPr lang="es-MX" dirty="0"/>
              </a:p>
            </p:txBody>
          </p:sp>
        </mc:Choice>
        <mc:Fallback xmlns="">
          <p:sp>
            <p:nvSpPr>
              <p:cNvPr id="12" name="TextBox 11"/>
              <p:cNvSpPr txBox="1">
                <a:spLocks noRot="1" noChangeAspect="1" noMove="1" noResize="1" noEditPoints="1" noAdjustHandles="1" noChangeArrowheads="1" noChangeShapeType="1" noTextEdit="1"/>
              </p:cNvSpPr>
              <p:nvPr/>
            </p:nvSpPr>
            <p:spPr>
              <a:xfrm>
                <a:off x="6342434" y="3373158"/>
                <a:ext cx="2023311" cy="830997"/>
              </a:xfrm>
              <a:prstGeom prst="rect">
                <a:avLst/>
              </a:prstGeom>
              <a:blipFill rotWithShape="0">
                <a:blip r:embed="rId6"/>
                <a:stretch>
                  <a:fillRect l="-3916" r="-1205" b="-729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57300" y="1676400"/>
                <a:ext cx="6629400" cy="646331"/>
              </a:xfrm>
              <a:prstGeom prst="rect">
                <a:avLst/>
              </a:prstGeom>
              <a:noFill/>
            </p:spPr>
            <p:txBody>
              <a:bodyPr wrap="square" rtlCol="0">
                <a:spAutoFit/>
              </a:bodyPr>
              <a:lstStyle/>
              <a:p>
                <a:r>
                  <a:rPr lang="es-MX" dirty="0" smtClean="0"/>
                  <a:t>Pruebas de hipótesis acerca de la diferencia entre dos medias poblacionales. </a:t>
                </a:r>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0</m:t>
                        </m:r>
                      </m:sub>
                    </m:sSub>
                  </m:oMath>
                </a14:m>
                <a:r>
                  <a:rPr lang="es-MX" dirty="0" smtClean="0"/>
                  <a:t> denota la diferencia entre </a:t>
                </a:r>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s-MX" dirty="0" smtClean="0"/>
                  <a:t> 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2</m:t>
                        </m:r>
                      </m:sub>
                    </m:sSub>
                  </m:oMath>
                </a14:m>
                <a:endParaRPr lang="es-MX" dirty="0"/>
              </a:p>
            </p:txBody>
          </p:sp>
        </mc:Choice>
        <mc:Fallback xmlns="">
          <p:sp>
            <p:nvSpPr>
              <p:cNvPr id="5" name="TextBox 4"/>
              <p:cNvSpPr txBox="1">
                <a:spLocks noRot="1" noChangeAspect="1" noMove="1" noResize="1" noEditPoints="1" noAdjustHandles="1" noChangeArrowheads="1" noChangeShapeType="1" noTextEdit="1"/>
              </p:cNvSpPr>
              <p:nvPr/>
            </p:nvSpPr>
            <p:spPr>
              <a:xfrm>
                <a:off x="1257300" y="1676400"/>
                <a:ext cx="6629400" cy="646331"/>
              </a:xfrm>
              <a:prstGeom prst="rect">
                <a:avLst/>
              </a:prstGeom>
              <a:blipFill rotWithShape="0">
                <a:blip r:embed="rId7"/>
                <a:stretch>
                  <a:fillRect l="-735" t="-4717" b="-1415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85800" y="5278901"/>
                <a:ext cx="7450555" cy="1200329"/>
              </a:xfrm>
              <a:prstGeom prst="rect">
                <a:avLst/>
              </a:prstGeom>
              <a:noFill/>
            </p:spPr>
            <p:txBody>
              <a:bodyPr wrap="square" rtlCol="0">
                <a:spAutoFit/>
              </a:bodyPr>
              <a:lstStyle/>
              <a:p>
                <a:pPr algn="just"/>
                <a:r>
                  <a:rPr lang="es-MX" dirty="0" smtClean="0"/>
                  <a:t>En la mayoría de las estimaciones por intervalo y de pruebas de hipótesis, las muestras aleatorias </a:t>
                </a:r>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s-MX"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30</m:t>
                    </m:r>
                  </m:oMath>
                </a14:m>
                <a:r>
                  <a:rPr lang="es-MX" dirty="0" smtClean="0"/>
                  <a:t> 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≥30</m:t>
                    </m:r>
                  </m:oMath>
                </a14:m>
                <a:r>
                  <a:rPr lang="es-MX" dirty="0" smtClean="0"/>
                  <a:t> se consideran adecuadas. En el caso de que sean menores, entonces las distribuciones son importantes.</a:t>
                </a:r>
                <a:endParaRPr lang="es-MX" dirty="0"/>
              </a:p>
            </p:txBody>
          </p:sp>
        </mc:Choice>
        <mc:Fallback xmlns="">
          <p:sp>
            <p:nvSpPr>
              <p:cNvPr id="14" name="TextBox 13"/>
              <p:cNvSpPr txBox="1">
                <a:spLocks noRot="1" noChangeAspect="1" noMove="1" noResize="1" noEditPoints="1" noAdjustHandles="1" noChangeArrowheads="1" noChangeShapeType="1" noTextEdit="1"/>
              </p:cNvSpPr>
              <p:nvPr/>
            </p:nvSpPr>
            <p:spPr>
              <a:xfrm>
                <a:off x="685800" y="5278901"/>
                <a:ext cx="7450555" cy="1200329"/>
              </a:xfrm>
              <a:prstGeom prst="rect">
                <a:avLst/>
              </a:prstGeom>
              <a:blipFill rotWithShape="0">
                <a:blip r:embed="rId8"/>
                <a:stretch>
                  <a:fillRect l="-736" t="-3046" r="-655" b="-7107"/>
                </a:stretch>
              </a:blipFill>
            </p:spPr>
            <p:txBody>
              <a:bodyPr/>
              <a:lstStyle/>
              <a:p>
                <a:r>
                  <a:rPr lang="es-MX">
                    <a:noFill/>
                  </a:rPr>
                  <a:t> </a:t>
                </a:r>
              </a:p>
            </p:txBody>
          </p:sp>
        </mc:Fallback>
      </mc:AlternateContent>
    </p:spTree>
    <p:extLst>
      <p:ext uri="{BB962C8B-B14F-4D97-AF65-F5344CB8AC3E}">
        <p14:creationId xmlns:p14="http://schemas.microsoft.com/office/powerpoint/2010/main" val="225814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smtClean="0"/>
              <a:t>Ejemplo</a:t>
            </a:r>
            <a:endParaRPr lang="es-MX" altLang="en-US" dirty="0" smtClean="0"/>
          </a:p>
        </p:txBody>
      </p:sp>
      <p:sp>
        <p:nvSpPr>
          <p:cNvPr id="5" name="TextBox 4"/>
          <p:cNvSpPr txBox="1"/>
          <p:nvPr/>
        </p:nvSpPr>
        <p:spPr>
          <a:xfrm>
            <a:off x="953279" y="1598474"/>
            <a:ext cx="5142722" cy="2308324"/>
          </a:xfrm>
          <a:prstGeom prst="rect">
            <a:avLst/>
          </a:prstGeom>
          <a:noFill/>
        </p:spPr>
        <p:txBody>
          <a:bodyPr wrap="square" rtlCol="0">
            <a:spAutoFit/>
          </a:bodyPr>
          <a:lstStyle/>
          <a:p>
            <a:pPr algn="just"/>
            <a:r>
              <a:rPr lang="es-MX" dirty="0" smtClean="0"/>
              <a:t>Una marca de tiendas departamentales tiene una tienda en Guadalajara y la otra en Zapopan. Existen diferencias entre las ventas de las  tiendas dada una diferencia en las edades de las personas que las visitan. Por lo que se investiga si esto es verdad. </a:t>
            </a:r>
          </a:p>
          <a:p>
            <a:pPr algn="just"/>
            <a:endParaRPr lang="es-MX" dirty="0" smtClean="0"/>
          </a:p>
          <a:p>
            <a:pPr algn="just"/>
            <a:endParaRPr lang="es-MX" dirty="0"/>
          </a:p>
        </p:txBody>
      </p:sp>
      <p:graphicFrame>
        <p:nvGraphicFramePr>
          <p:cNvPr id="2" name="Table 1"/>
          <p:cNvGraphicFramePr>
            <a:graphicFrameLocks noGrp="1"/>
          </p:cNvGraphicFramePr>
          <p:nvPr>
            <p:extLst>
              <p:ext uri="{D42A27DB-BD31-4B8C-83A1-F6EECF244321}">
                <p14:modId xmlns:p14="http://schemas.microsoft.com/office/powerpoint/2010/main" val="113487268"/>
              </p:ext>
            </p:extLst>
          </p:nvPr>
        </p:nvGraphicFramePr>
        <p:xfrm>
          <a:off x="960774" y="3810000"/>
          <a:ext cx="5135227" cy="1259840"/>
        </p:xfrm>
        <a:graphic>
          <a:graphicData uri="http://schemas.openxmlformats.org/drawingml/2006/table">
            <a:tbl>
              <a:tblPr firstRow="1" bandRow="1">
                <a:tableStyleId>{5C22544A-7EE6-4342-B048-85BDC9FD1C3A}</a:tableStyleId>
              </a:tblPr>
              <a:tblGrid>
                <a:gridCol w="2908446"/>
                <a:gridCol w="1281243"/>
                <a:gridCol w="945538"/>
              </a:tblGrid>
              <a:tr h="370840">
                <a:tc>
                  <a:txBody>
                    <a:bodyPr/>
                    <a:lstStyle/>
                    <a:p>
                      <a:endParaRPr lang="es-MX" sz="1400" dirty="0">
                        <a:solidFill>
                          <a:schemeClr val="tx1"/>
                        </a:solidFill>
                      </a:endParaRPr>
                    </a:p>
                  </a:txBody>
                  <a:tcPr/>
                </a:tc>
                <a:tc>
                  <a:txBody>
                    <a:bodyPr/>
                    <a:lstStyle/>
                    <a:p>
                      <a:pPr algn="ctr"/>
                      <a:r>
                        <a:rPr lang="es-MX" sz="1400" dirty="0" smtClean="0">
                          <a:solidFill>
                            <a:schemeClr val="tx1"/>
                          </a:solidFill>
                        </a:rPr>
                        <a:t>Guadalajara</a:t>
                      </a:r>
                      <a:endParaRPr lang="es-MX" sz="1400" dirty="0">
                        <a:solidFill>
                          <a:schemeClr val="tx1"/>
                        </a:solidFill>
                      </a:endParaRPr>
                    </a:p>
                  </a:txBody>
                  <a:tcPr anchor="ctr"/>
                </a:tc>
                <a:tc>
                  <a:txBody>
                    <a:bodyPr/>
                    <a:lstStyle/>
                    <a:p>
                      <a:pPr algn="ctr"/>
                      <a:r>
                        <a:rPr lang="es-MX" sz="1400" dirty="0" smtClean="0">
                          <a:solidFill>
                            <a:schemeClr val="tx1"/>
                          </a:solidFill>
                        </a:rPr>
                        <a:t>Zapopan</a:t>
                      </a:r>
                      <a:endParaRPr lang="es-MX" sz="1400" dirty="0">
                        <a:solidFill>
                          <a:schemeClr val="tx1"/>
                        </a:solidFill>
                      </a:endParaRPr>
                    </a:p>
                  </a:txBody>
                  <a:tcPr anchor="ctr"/>
                </a:tc>
              </a:tr>
              <a:tr h="370840">
                <a:tc>
                  <a:txBody>
                    <a:bodyPr/>
                    <a:lstStyle/>
                    <a:p>
                      <a:r>
                        <a:rPr lang="es-MX" sz="1400" dirty="0" smtClean="0">
                          <a:solidFill>
                            <a:schemeClr val="tx1"/>
                          </a:solidFill>
                        </a:rPr>
                        <a:t>Número de clientes</a:t>
                      </a:r>
                      <a:r>
                        <a:rPr lang="es-MX" sz="1400" baseline="0" dirty="0" smtClean="0">
                          <a:solidFill>
                            <a:schemeClr val="tx1"/>
                          </a:solidFill>
                        </a:rPr>
                        <a:t> encuestados</a:t>
                      </a:r>
                      <a:endParaRPr lang="es-MX" sz="1400" dirty="0">
                        <a:solidFill>
                          <a:schemeClr val="tx1"/>
                        </a:solidFill>
                      </a:endParaRPr>
                    </a:p>
                  </a:txBody>
                  <a:tcPr/>
                </a:tc>
                <a:tc>
                  <a:txBody>
                    <a:bodyPr/>
                    <a:lstStyle/>
                    <a:p>
                      <a:pPr algn="ctr"/>
                      <a:r>
                        <a:rPr lang="es-MX" sz="1400" dirty="0" smtClean="0">
                          <a:solidFill>
                            <a:schemeClr val="tx1"/>
                          </a:solidFill>
                        </a:rPr>
                        <a:t>36</a:t>
                      </a:r>
                      <a:endParaRPr lang="es-MX" sz="1400" dirty="0">
                        <a:solidFill>
                          <a:schemeClr val="tx1"/>
                        </a:solidFill>
                      </a:endParaRPr>
                    </a:p>
                  </a:txBody>
                  <a:tcPr anchor="ctr"/>
                </a:tc>
                <a:tc>
                  <a:txBody>
                    <a:bodyPr/>
                    <a:lstStyle/>
                    <a:p>
                      <a:pPr algn="ctr"/>
                      <a:r>
                        <a:rPr lang="es-MX" sz="1400" dirty="0" smtClean="0">
                          <a:solidFill>
                            <a:schemeClr val="tx1"/>
                          </a:solidFill>
                        </a:rPr>
                        <a:t>49</a:t>
                      </a:r>
                      <a:endParaRPr lang="es-MX" sz="1400" dirty="0">
                        <a:solidFill>
                          <a:schemeClr val="tx1"/>
                        </a:solidFill>
                      </a:endParaRPr>
                    </a:p>
                  </a:txBody>
                  <a:tcPr anchor="ctr"/>
                </a:tc>
              </a:tr>
              <a:tr h="370840">
                <a:tc>
                  <a:txBody>
                    <a:bodyPr/>
                    <a:lstStyle/>
                    <a:p>
                      <a:r>
                        <a:rPr lang="es-MX" sz="1400" dirty="0" smtClean="0">
                          <a:solidFill>
                            <a:schemeClr val="tx1"/>
                          </a:solidFill>
                        </a:rPr>
                        <a:t>Media de las edades de los clientes encuestados</a:t>
                      </a:r>
                      <a:endParaRPr lang="es-MX" sz="1400" dirty="0">
                        <a:solidFill>
                          <a:schemeClr val="tx1"/>
                        </a:solidFill>
                      </a:endParaRPr>
                    </a:p>
                  </a:txBody>
                  <a:tcPr/>
                </a:tc>
                <a:tc>
                  <a:txBody>
                    <a:bodyPr/>
                    <a:lstStyle/>
                    <a:p>
                      <a:pPr algn="ctr"/>
                      <a:r>
                        <a:rPr lang="es-MX" sz="1400" dirty="0" smtClean="0">
                          <a:solidFill>
                            <a:schemeClr val="tx1"/>
                          </a:solidFill>
                        </a:rPr>
                        <a:t>40</a:t>
                      </a:r>
                      <a:endParaRPr lang="es-MX" sz="1400" dirty="0">
                        <a:solidFill>
                          <a:schemeClr val="tx1"/>
                        </a:solidFill>
                      </a:endParaRPr>
                    </a:p>
                  </a:txBody>
                  <a:tcPr anchor="ctr"/>
                </a:tc>
                <a:tc>
                  <a:txBody>
                    <a:bodyPr/>
                    <a:lstStyle/>
                    <a:p>
                      <a:pPr algn="ctr"/>
                      <a:r>
                        <a:rPr lang="es-MX" sz="1400" dirty="0" smtClean="0">
                          <a:solidFill>
                            <a:schemeClr val="tx1"/>
                          </a:solidFill>
                        </a:rPr>
                        <a:t>35</a:t>
                      </a:r>
                      <a:endParaRPr lang="es-MX" sz="1400" dirty="0">
                        <a:solidFill>
                          <a:schemeClr val="tx1"/>
                        </a:solidFill>
                      </a:endParaRPr>
                    </a:p>
                  </a:txBody>
                  <a:tcPr anchor="ctr"/>
                </a:tc>
              </a:tr>
            </a:tbl>
          </a:graphicData>
        </a:graphic>
      </p:graphicFrame>
      <p:pic>
        <p:nvPicPr>
          <p:cNvPr id="3" name="Picture 2"/>
          <p:cNvPicPr>
            <a:picLocks noChangeAspect="1"/>
          </p:cNvPicPr>
          <p:nvPr/>
        </p:nvPicPr>
        <p:blipFill>
          <a:blip r:embed="rId3"/>
          <a:stretch>
            <a:fillRect/>
          </a:stretch>
        </p:blipFill>
        <p:spPr>
          <a:xfrm>
            <a:off x="6496050" y="1743075"/>
            <a:ext cx="2190750" cy="1314450"/>
          </a:xfrm>
          <a:prstGeom prst="rect">
            <a:avLst/>
          </a:prstGeom>
        </p:spPr>
      </p:pic>
    </p:spTree>
    <p:extLst>
      <p:ext uri="{BB962C8B-B14F-4D97-AF65-F5344CB8AC3E}">
        <p14:creationId xmlns:p14="http://schemas.microsoft.com/office/powerpoint/2010/main" val="28903944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err="1" smtClean="0"/>
              <a:t>Ejemplo_continuación</a:t>
            </a:r>
            <a:endParaRPr lang="es-MX" altLang="en-US" dirty="0" smtClean="0"/>
          </a:p>
        </p:txBody>
      </p:sp>
      <mc:AlternateContent xmlns:mc="http://schemas.openxmlformats.org/markup-compatibility/2006" xmlns:a14="http://schemas.microsoft.com/office/drawing/2010/main">
        <mc:Choice Requires="a14">
          <p:sp>
            <p:nvSpPr>
              <p:cNvPr id="3" name="TextBox 2"/>
              <p:cNvSpPr txBox="1"/>
              <p:nvPr/>
            </p:nvSpPr>
            <p:spPr>
              <a:xfrm>
                <a:off x="533400" y="1491362"/>
                <a:ext cx="7237442" cy="923330"/>
              </a:xfrm>
              <a:prstGeom prst="rect">
                <a:avLst/>
              </a:prstGeom>
              <a:noFill/>
            </p:spPr>
            <p:txBody>
              <a:bodyPr wrap="square" rtlCol="0">
                <a:spAutoFit/>
              </a:bodyPr>
              <a:lstStyle/>
              <a:p>
                <a:pPr algn="just"/>
                <a:r>
                  <a:rPr lang="es-MX" dirty="0" smtClean="0"/>
                  <a:t>Tomando en cuenta estudios anteriores de clientes encuestados, se sabe que en Guadalajara la variación estándar (</a:t>
                </a:r>
                <a14:m>
                  <m:oMath xmlns:m="http://schemas.openxmlformats.org/officeDocument/2006/math">
                    <m:r>
                      <a:rPr lang="es-MX"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r>
                  <a:rPr lang="es-MX" dirty="0" smtClean="0"/>
                  <a:t> es de 9 años y de Zapopan de 10 años</a:t>
                </a:r>
                <a:endParaRPr lang="es-MX" dirty="0"/>
              </a:p>
            </p:txBody>
          </p:sp>
        </mc:Choice>
        <mc:Fallback xmlns="">
          <p:sp>
            <p:nvSpPr>
              <p:cNvPr id="3" name="TextBox 2"/>
              <p:cNvSpPr txBox="1">
                <a:spLocks noRot="1" noChangeAspect="1" noMove="1" noResize="1" noEditPoints="1" noAdjustHandles="1" noChangeArrowheads="1" noChangeShapeType="1" noTextEdit="1"/>
              </p:cNvSpPr>
              <p:nvPr/>
            </p:nvSpPr>
            <p:spPr>
              <a:xfrm>
                <a:off x="533400" y="1491362"/>
                <a:ext cx="7237442" cy="923330"/>
              </a:xfrm>
              <a:prstGeom prst="rect">
                <a:avLst/>
              </a:prstGeom>
              <a:blipFill rotWithShape="0">
                <a:blip r:embed="rId3"/>
                <a:stretch>
                  <a:fillRect l="-758" t="-3974" r="-674" b="-9934"/>
                </a:stretch>
              </a:blipFill>
            </p:spPr>
            <p:txBody>
              <a:bodyPr/>
              <a:lstStyle/>
              <a:p>
                <a:r>
                  <a:rPr lang="es-MX">
                    <a:noFill/>
                  </a:rPr>
                  <a:t> </a:t>
                </a:r>
              </a:p>
            </p:txBody>
          </p:sp>
        </mc:Fallback>
      </mc:AlternateContent>
      <p:sp>
        <p:nvSpPr>
          <p:cNvPr id="2" name="Rectangle 1"/>
          <p:cNvSpPr/>
          <p:nvPr/>
        </p:nvSpPr>
        <p:spPr>
          <a:xfrm>
            <a:off x="533400" y="2984664"/>
            <a:ext cx="3962400" cy="1200329"/>
          </a:xfrm>
          <a:prstGeom prst="rect">
            <a:avLst/>
          </a:prstGeom>
        </p:spPr>
        <p:txBody>
          <a:bodyPr wrap="square">
            <a:spAutoFit/>
          </a:bodyPr>
          <a:lstStyle/>
          <a:p>
            <a:r>
              <a:rPr lang="es-MX" sz="1200" b="1" dirty="0" err="1">
                <a:solidFill>
                  <a:srgbClr val="056EB2"/>
                </a:solidFill>
                <a:latin typeface="Segoe UI" panose="020B0502040204020203" pitchFamily="34" charset="0"/>
              </a:rPr>
              <a:t>Method</a:t>
            </a:r>
            <a:endParaRPr lang="es-MX" sz="1200" b="1" dirty="0">
              <a:solidFill>
                <a:srgbClr val="056EB2"/>
              </a:solidFill>
              <a:latin typeface="Segoe UI" panose="020B0502040204020203" pitchFamily="34" charset="0"/>
            </a:endParaRPr>
          </a:p>
          <a:p>
            <a:r>
              <a:rPr lang="en-US" sz="1200" dirty="0">
                <a:solidFill>
                  <a:srgbClr val="000000"/>
                </a:solidFill>
                <a:latin typeface="system-ui"/>
              </a:rPr>
              <a:t>μ₁: population mean of Sample 1	</a:t>
            </a:r>
          </a:p>
          <a:p>
            <a:r>
              <a:rPr lang="en-US" sz="1200" dirty="0">
                <a:solidFill>
                  <a:srgbClr val="000000"/>
                </a:solidFill>
                <a:latin typeface="system-ui"/>
              </a:rPr>
              <a:t>µ₂: population mean of Sample 2	</a:t>
            </a:r>
          </a:p>
          <a:p>
            <a:r>
              <a:rPr lang="es-MX" sz="1200" dirty="0" err="1">
                <a:solidFill>
                  <a:srgbClr val="000000"/>
                </a:solidFill>
                <a:latin typeface="system-ui"/>
              </a:rPr>
              <a:t>Difference</a:t>
            </a:r>
            <a:r>
              <a:rPr lang="es-MX" sz="1200" dirty="0">
                <a:solidFill>
                  <a:srgbClr val="000000"/>
                </a:solidFill>
                <a:latin typeface="system-ui"/>
              </a:rPr>
              <a:t>: </a:t>
            </a:r>
            <a:r>
              <a:rPr lang="el-GR" sz="1200" dirty="0">
                <a:solidFill>
                  <a:srgbClr val="000000"/>
                </a:solidFill>
                <a:latin typeface="system-ui"/>
              </a:rPr>
              <a:t>μ₁ - µ₂	</a:t>
            </a:r>
          </a:p>
          <a:p>
            <a:r>
              <a:rPr lang="en-US" sz="1200" i="1" dirty="0">
                <a:solidFill>
                  <a:srgbClr val="000000"/>
                </a:solidFill>
                <a:latin typeface="system-ui"/>
              </a:rPr>
              <a:t>Equal variances are not assumed for this analysis.</a:t>
            </a:r>
          </a:p>
          <a:p>
            <a:pPr marR="10800"/>
            <a:endParaRPr lang="es-MX" sz="1200" dirty="0">
              <a:solidFill>
                <a:srgbClr val="000000"/>
              </a:solidFill>
              <a:latin typeface="system-ui"/>
            </a:endParaRPr>
          </a:p>
        </p:txBody>
      </p:sp>
      <p:sp>
        <p:nvSpPr>
          <p:cNvPr id="4" name="Rectangle 3"/>
          <p:cNvSpPr/>
          <p:nvPr/>
        </p:nvSpPr>
        <p:spPr>
          <a:xfrm>
            <a:off x="533400" y="4413726"/>
            <a:ext cx="4876800" cy="1015663"/>
          </a:xfrm>
          <a:prstGeom prst="rect">
            <a:avLst/>
          </a:prstGeom>
        </p:spPr>
        <p:txBody>
          <a:bodyPr wrap="square">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n-US" sz="1200" b="1" dirty="0">
                <a:solidFill>
                  <a:srgbClr val="000000"/>
                </a:solidFill>
                <a:latin typeface="Segoe UI" panose="020B0502040204020203" pitchFamily="34" charset="0"/>
              </a:rPr>
              <a:t>Sample	N	Mean	</a:t>
            </a:r>
            <a:r>
              <a:rPr lang="en-US" sz="1200" b="1" dirty="0" err="1">
                <a:solidFill>
                  <a:srgbClr val="000000"/>
                </a:solidFill>
                <a:latin typeface="Segoe UI" panose="020B0502040204020203" pitchFamily="34" charset="0"/>
              </a:rPr>
              <a:t>StDev</a:t>
            </a:r>
            <a:r>
              <a:rPr lang="en-US" sz="1200" b="1" dirty="0">
                <a:solidFill>
                  <a:srgbClr val="000000"/>
                </a:solidFill>
                <a:latin typeface="Segoe UI" panose="020B0502040204020203" pitchFamily="34" charset="0"/>
              </a:rPr>
              <a:t>	SE Mean	</a:t>
            </a:r>
            <a:endParaRPr lang="en-US" sz="1200" dirty="0">
              <a:solidFill>
                <a:srgbClr val="000000"/>
              </a:solidFill>
              <a:latin typeface="system-ui"/>
            </a:endParaRPr>
          </a:p>
          <a:p>
            <a:r>
              <a:rPr lang="es-MX" sz="1200" dirty="0" err="1">
                <a:solidFill>
                  <a:srgbClr val="000000"/>
                </a:solidFill>
                <a:latin typeface="system-ui"/>
              </a:rPr>
              <a:t>Sample</a:t>
            </a:r>
            <a:r>
              <a:rPr lang="es-MX" sz="1200" dirty="0">
                <a:solidFill>
                  <a:srgbClr val="000000"/>
                </a:solidFill>
                <a:latin typeface="system-ui"/>
              </a:rPr>
              <a:t> 1	36	40.00	9.00	1.5	</a:t>
            </a:r>
          </a:p>
          <a:p>
            <a:r>
              <a:rPr lang="es-MX" sz="1200" dirty="0" err="1">
                <a:solidFill>
                  <a:srgbClr val="000000"/>
                </a:solidFill>
                <a:latin typeface="system-ui"/>
              </a:rPr>
              <a:t>Sample</a:t>
            </a:r>
            <a:r>
              <a:rPr lang="es-MX" sz="1200" dirty="0">
                <a:solidFill>
                  <a:srgbClr val="000000"/>
                </a:solidFill>
                <a:latin typeface="system-ui"/>
              </a:rPr>
              <a:t> 2	49	35.0	10.0	1.4	</a:t>
            </a:r>
          </a:p>
          <a:p>
            <a:pPr marR="10800"/>
            <a:endParaRPr lang="es-MX" sz="1200" dirty="0">
              <a:solidFill>
                <a:srgbClr val="000000"/>
              </a:solidFill>
              <a:latin typeface="system-ui"/>
            </a:endParaRPr>
          </a:p>
        </p:txBody>
      </p:sp>
      <p:sp>
        <p:nvSpPr>
          <p:cNvPr id="5" name="Rectangle 4"/>
          <p:cNvSpPr/>
          <p:nvPr/>
        </p:nvSpPr>
        <p:spPr>
          <a:xfrm>
            <a:off x="5410200" y="2980730"/>
            <a:ext cx="3124200" cy="830997"/>
          </a:xfrm>
          <a:prstGeom prst="rect">
            <a:avLst/>
          </a:prstGeom>
        </p:spPr>
        <p:txBody>
          <a:bodyPr wrap="square">
            <a:spAutoFit/>
          </a:bodyPr>
          <a:lstStyle/>
          <a:p>
            <a:r>
              <a:rPr lang="es-MX" sz="1200" b="1" dirty="0" err="1">
                <a:solidFill>
                  <a:srgbClr val="056EB2"/>
                </a:solidFill>
                <a:latin typeface="Segoe UI" panose="020B0502040204020203" pitchFamily="34" charset="0"/>
              </a:rPr>
              <a:t>Estimation</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for</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Difference</a:t>
            </a:r>
            <a:endParaRPr lang="es-MX" sz="1200" b="1" dirty="0">
              <a:solidFill>
                <a:srgbClr val="056EB2"/>
              </a:solidFill>
              <a:latin typeface="Segoe UI" panose="020B0502040204020203" pitchFamily="34" charset="0"/>
            </a:endParaRPr>
          </a:p>
          <a:p>
            <a:r>
              <a:rPr lang="it-IT" sz="1200" b="1" dirty="0">
                <a:solidFill>
                  <a:srgbClr val="000000"/>
                </a:solidFill>
                <a:latin typeface="Segoe UI" panose="020B0502040204020203" pitchFamily="34" charset="0"/>
              </a:rPr>
              <a:t>Difference	95% CI </a:t>
            </a:r>
            <a:r>
              <a:rPr lang="it-IT" sz="1200" b="1" dirty="0" smtClean="0">
                <a:solidFill>
                  <a:srgbClr val="000000"/>
                </a:solidFill>
                <a:latin typeface="Segoe UI" panose="020B0502040204020203" pitchFamily="34" charset="0"/>
              </a:rPr>
              <a:t>for Difference</a:t>
            </a:r>
            <a:r>
              <a:rPr lang="it-IT" sz="1200" b="1" dirty="0">
                <a:solidFill>
                  <a:srgbClr val="000000"/>
                </a:solidFill>
                <a:latin typeface="Segoe UI" panose="020B0502040204020203" pitchFamily="34" charset="0"/>
              </a:rPr>
              <a:t>	</a:t>
            </a:r>
            <a:endParaRPr lang="it-IT" sz="1200" dirty="0">
              <a:solidFill>
                <a:srgbClr val="000000"/>
              </a:solidFill>
              <a:latin typeface="system-ui"/>
            </a:endParaRPr>
          </a:p>
          <a:p>
            <a:r>
              <a:rPr lang="es-MX" sz="1200" dirty="0">
                <a:solidFill>
                  <a:srgbClr val="000000"/>
                </a:solidFill>
                <a:latin typeface="system-ui"/>
              </a:rPr>
              <a:t>5.00	(0.88, 9.12)	</a:t>
            </a:r>
          </a:p>
          <a:p>
            <a:pPr marR="10800"/>
            <a:endParaRPr lang="es-MX" sz="1200" dirty="0">
              <a:solidFill>
                <a:srgbClr val="000000"/>
              </a:solidFill>
              <a:latin typeface="system-ui"/>
            </a:endParaRPr>
          </a:p>
        </p:txBody>
      </p:sp>
      <p:sp>
        <p:nvSpPr>
          <p:cNvPr id="6" name="Rectangle 5"/>
          <p:cNvSpPr/>
          <p:nvPr/>
        </p:nvSpPr>
        <p:spPr>
          <a:xfrm>
            <a:off x="5390213" y="4420344"/>
            <a:ext cx="3982387" cy="1384995"/>
          </a:xfrm>
          <a:prstGeom prst="rect">
            <a:avLst/>
          </a:prstGeom>
        </p:spPr>
        <p:txBody>
          <a:bodyPr wrap="square">
            <a:spAutoFit/>
          </a:bodyPr>
          <a:lstStyle/>
          <a:p>
            <a:r>
              <a:rPr lang="es-MX" sz="1200" b="1" dirty="0">
                <a:solidFill>
                  <a:srgbClr val="056EB2"/>
                </a:solidFill>
                <a:latin typeface="Segoe UI" panose="020B0502040204020203" pitchFamily="34" charset="0"/>
              </a:rPr>
              <a:t>Test</a:t>
            </a:r>
          </a:p>
          <a:p>
            <a:r>
              <a:rPr lang="es-MX" sz="1200" dirty="0" err="1">
                <a:solidFill>
                  <a:srgbClr val="000000"/>
                </a:solidFill>
                <a:latin typeface="system-ui"/>
              </a:rPr>
              <a:t>Null</a:t>
            </a:r>
            <a:r>
              <a:rPr lang="es-MX" sz="1200" dirty="0">
                <a:solidFill>
                  <a:srgbClr val="000000"/>
                </a:solidFill>
                <a:latin typeface="system-ui"/>
              </a:rPr>
              <a:t> </a:t>
            </a:r>
            <a:r>
              <a:rPr lang="es-MX" sz="1200" dirty="0" err="1">
                <a:solidFill>
                  <a:srgbClr val="000000"/>
                </a:solidFill>
                <a:latin typeface="system-ui"/>
              </a:rPr>
              <a:t>hypothesis</a:t>
            </a:r>
            <a:r>
              <a:rPr lang="es-MX" sz="1200" dirty="0">
                <a:solidFill>
                  <a:srgbClr val="000000"/>
                </a:solidFill>
                <a:latin typeface="system-ui"/>
              </a:rPr>
              <a:t>	H₀: </a:t>
            </a:r>
            <a:r>
              <a:rPr lang="el-GR" sz="1200" dirty="0">
                <a:solidFill>
                  <a:srgbClr val="000000"/>
                </a:solidFill>
                <a:latin typeface="system-ui"/>
              </a:rPr>
              <a:t>μ₁ - µ₂ = 0	</a:t>
            </a:r>
          </a:p>
          <a:p>
            <a:r>
              <a:rPr lang="es-MX" sz="1200" dirty="0" err="1">
                <a:solidFill>
                  <a:srgbClr val="000000"/>
                </a:solidFill>
                <a:latin typeface="system-ui"/>
              </a:rPr>
              <a:t>Alternative</a:t>
            </a:r>
            <a:r>
              <a:rPr lang="es-MX" sz="1200" dirty="0">
                <a:solidFill>
                  <a:srgbClr val="000000"/>
                </a:solidFill>
                <a:latin typeface="system-ui"/>
              </a:rPr>
              <a:t> </a:t>
            </a:r>
            <a:r>
              <a:rPr lang="es-MX" sz="1200" dirty="0" err="1">
                <a:solidFill>
                  <a:srgbClr val="000000"/>
                </a:solidFill>
                <a:latin typeface="system-ui"/>
              </a:rPr>
              <a:t>hypothesis</a:t>
            </a:r>
            <a:r>
              <a:rPr lang="es-MX" sz="1200" dirty="0">
                <a:solidFill>
                  <a:srgbClr val="000000"/>
                </a:solidFill>
                <a:latin typeface="system-ui"/>
              </a:rPr>
              <a:t>	H₁: </a:t>
            </a:r>
            <a:r>
              <a:rPr lang="el-GR" sz="1200" dirty="0">
                <a:solidFill>
                  <a:srgbClr val="000000"/>
                </a:solidFill>
                <a:latin typeface="system-ui"/>
              </a:rPr>
              <a:t>μ₁ - µ₂ ≠ 0	</a:t>
            </a:r>
          </a:p>
          <a:p>
            <a:endParaRPr lang="es-MX" sz="1200" b="1" dirty="0" smtClean="0">
              <a:solidFill>
                <a:srgbClr val="000000"/>
              </a:solidFill>
              <a:latin typeface="Segoe UI" panose="020B0502040204020203" pitchFamily="34" charset="0"/>
            </a:endParaRPr>
          </a:p>
          <a:p>
            <a:r>
              <a:rPr lang="es-MX" sz="1200" b="1" dirty="0" smtClean="0">
                <a:solidFill>
                  <a:srgbClr val="000000"/>
                </a:solidFill>
                <a:latin typeface="Segoe UI" panose="020B0502040204020203" pitchFamily="34" charset="0"/>
              </a:rPr>
              <a:t>T-</a:t>
            </a:r>
            <a:r>
              <a:rPr lang="es-MX" sz="1200" b="1" dirty="0" err="1" smtClean="0">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DF	P-</a:t>
            </a:r>
            <a:r>
              <a:rPr lang="es-MX" sz="1200" b="1" dirty="0" err="1">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a:t>
            </a:r>
            <a:endParaRPr lang="es-MX" sz="1200" dirty="0">
              <a:solidFill>
                <a:srgbClr val="000000"/>
              </a:solidFill>
              <a:latin typeface="system-ui"/>
            </a:endParaRPr>
          </a:p>
          <a:p>
            <a:r>
              <a:rPr lang="es-MX" sz="1200" dirty="0">
                <a:solidFill>
                  <a:srgbClr val="000000"/>
                </a:solidFill>
                <a:latin typeface="system-ui"/>
              </a:rPr>
              <a:t>2.41	79	0.018	</a:t>
            </a:r>
          </a:p>
          <a:p>
            <a:endParaRPr lang="es-MX" sz="1200" dirty="0">
              <a:solidFill>
                <a:srgbClr val="000000"/>
              </a:solidFill>
              <a:latin typeface="system-ui"/>
            </a:endParaRPr>
          </a:p>
        </p:txBody>
      </p:sp>
      <p:sp>
        <p:nvSpPr>
          <p:cNvPr id="7" name="TextBox 6"/>
          <p:cNvSpPr txBox="1"/>
          <p:nvPr/>
        </p:nvSpPr>
        <p:spPr>
          <a:xfrm>
            <a:off x="5410200" y="6183123"/>
            <a:ext cx="3097967" cy="461665"/>
          </a:xfrm>
          <a:prstGeom prst="rect">
            <a:avLst/>
          </a:prstGeom>
          <a:noFill/>
        </p:spPr>
        <p:txBody>
          <a:bodyPr wrap="square" rtlCol="0">
            <a:spAutoFit/>
          </a:bodyPr>
          <a:lstStyle/>
          <a:p>
            <a:r>
              <a:rPr lang="es-MX" sz="1200" dirty="0" smtClean="0"/>
              <a:t>Ojo: </a:t>
            </a:r>
            <a:r>
              <a:rPr lang="es-MX" sz="1200" dirty="0" err="1" smtClean="0"/>
              <a:t>Minitab</a:t>
            </a:r>
            <a:r>
              <a:rPr lang="es-MX" sz="1200" dirty="0" smtClean="0"/>
              <a:t> hace una prueba t , (lo cual da valores muy aproximados a los de Z) </a:t>
            </a:r>
            <a:endParaRPr lang="es-MX" sz="1200" dirty="0"/>
          </a:p>
        </p:txBody>
      </p:sp>
      <p:sp>
        <p:nvSpPr>
          <p:cNvPr id="8" name="TextBox 7"/>
          <p:cNvSpPr txBox="1"/>
          <p:nvPr/>
        </p:nvSpPr>
        <p:spPr>
          <a:xfrm>
            <a:off x="1219201" y="5805339"/>
            <a:ext cx="3124200" cy="830997"/>
          </a:xfrm>
          <a:prstGeom prst="rect">
            <a:avLst/>
          </a:prstGeom>
          <a:noFill/>
        </p:spPr>
        <p:txBody>
          <a:bodyPr wrap="square" rtlCol="0">
            <a:spAutoFit/>
          </a:bodyPr>
          <a:lstStyle/>
          <a:p>
            <a:r>
              <a:rPr lang="es-MX" sz="1200" dirty="0" smtClean="0"/>
              <a:t>P –</a:t>
            </a:r>
            <a:r>
              <a:rPr lang="es-MX" sz="1200" dirty="0" err="1" smtClean="0"/>
              <a:t>value</a:t>
            </a:r>
            <a:r>
              <a:rPr lang="es-MX" sz="1200" dirty="0" smtClean="0"/>
              <a:t> es 0.018 que es menor que 0.05, por lo tanto rechazamos la Ho.  (Por lo tanto podemos decir que son diferentes las medias de las edades)</a:t>
            </a:r>
            <a:endParaRPr lang="es-MX" sz="1200" dirty="0"/>
          </a:p>
        </p:txBody>
      </p:sp>
    </p:spTree>
    <p:extLst>
      <p:ext uri="{BB962C8B-B14F-4D97-AF65-F5344CB8AC3E}">
        <p14:creationId xmlns:p14="http://schemas.microsoft.com/office/powerpoint/2010/main" val="1490002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Title 1"/>
              <p:cNvSpPr>
                <a:spLocks noGrp="1"/>
              </p:cNvSpPr>
              <p:nvPr>
                <p:ph type="title"/>
              </p:nvPr>
            </p:nvSpPr>
            <p:spPr/>
            <p:txBody>
              <a:bodyPr/>
              <a:lstStyle/>
              <a:p>
                <a:r>
                  <a:rPr lang="es-MX" altLang="es-MX" dirty="0"/>
                  <a:t>Diferencia de dos medias con </a:t>
                </a:r>
                <a14:m>
                  <m:oMath xmlns:m="http://schemas.openxmlformats.org/officeDocument/2006/math">
                    <m:r>
                      <a:rPr lang="es-MX" altLang="es-MX" sz="2800" b="1" i="1">
                        <a:solidFill>
                          <a:srgbClr val="FF0000"/>
                        </a:solidFill>
                        <a:latin typeface="Cambria Math" panose="02040503050406030204" pitchFamily="18" charset="0"/>
                        <a:ea typeface="Cambria Math" panose="02040503050406030204" pitchFamily="18" charset="0"/>
                      </a:rPr>
                      <m:t>𝝈</m:t>
                    </m:r>
                  </m:oMath>
                </a14:m>
                <a:r>
                  <a:rPr lang="es-MX" altLang="en-US" sz="2800" b="1" i="1" dirty="0" smtClean="0">
                    <a:solidFill>
                      <a:srgbClr val="FF0000"/>
                    </a:solidFill>
                    <a:latin typeface="Cambria Math" panose="02040503050406030204" pitchFamily="18" charset="0"/>
                    <a:ea typeface="Cambria Math" panose="02040503050406030204" pitchFamily="18" charset="0"/>
                  </a:rPr>
                  <a:t> </a:t>
                </a:r>
                <a:r>
                  <a:rPr lang="es-MX" altLang="en-US" sz="2400" b="1" dirty="0">
                    <a:solidFill>
                      <a:srgbClr val="FF0000"/>
                    </a:solidFill>
                  </a:rPr>
                  <a:t>desconocida</a:t>
                </a:r>
              </a:p>
            </p:txBody>
          </p:sp>
        </mc:Choice>
        <mc:Fallback xmlns="">
          <p:sp>
            <p:nvSpPr>
              <p:cNvPr id="8195" name="Title 1"/>
              <p:cNvSpPr>
                <a:spLocks noGrp="1" noRot="1" noChangeAspect="1" noMove="1" noResize="1" noEditPoints="1" noAdjustHandles="1" noChangeArrowheads="1" noChangeShapeType="1" noTextEdit="1"/>
              </p:cNvSpPr>
              <p:nvPr>
                <p:ph type="title"/>
              </p:nvPr>
            </p:nvSpPr>
            <p:spPr>
              <a:blipFill rotWithShape="0">
                <a:blip r:embed="rId3"/>
                <a:stretch>
                  <a:fillRect l="-741" b="-423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1257300" y="1447800"/>
                <a:ext cx="6629400" cy="4124206"/>
              </a:xfrm>
              <a:prstGeom prst="rect">
                <a:avLst/>
              </a:prstGeom>
              <a:noFill/>
            </p:spPr>
            <p:txBody>
              <a:bodyPr wrap="square" rtlCol="0">
                <a:spAutoFit/>
              </a:bodyPr>
              <a:lstStyle/>
              <a:p>
                <a:r>
                  <a:rPr lang="es-MX" dirty="0" smtClean="0"/>
                  <a:t>El método de esta prueba de hipótesis es igual, solo que </a:t>
                </a:r>
                <a:r>
                  <a:rPr lang="es-MX" dirty="0"/>
                  <a:t>El descriptor estadístico utilizado para esta prueba es: </a:t>
                </a:r>
                <a14:m>
                  <m:oMath xmlns:m="http://schemas.openxmlformats.org/officeDocument/2006/math">
                    <m:r>
                      <m:rPr>
                        <m:sty m:val="p"/>
                      </m:rPr>
                      <a:rPr lang="en-US" sz="2800" b="0" i="0" smtClean="0">
                        <a:latin typeface="Cambria Math" panose="02040503050406030204" pitchFamily="18" charset="0"/>
                      </a:rPr>
                      <m:t>t</m:t>
                    </m:r>
                  </m:oMath>
                </a14:m>
                <a:endParaRPr lang="es-MX" sz="2800" dirty="0" smtClean="0"/>
              </a:p>
              <a:p>
                <a:endParaRPr lang="es-MX" dirty="0"/>
              </a:p>
              <a:p>
                <a:r>
                  <a:rPr lang="es-MX" dirty="0" smtClean="0"/>
                  <a:t>Recomendaciones:</a:t>
                </a:r>
              </a:p>
              <a:p>
                <a:pPr marL="285750" indent="-285750">
                  <a:buFont typeface="Arial" panose="020B0604020202020204" pitchFamily="34" charset="0"/>
                  <a:buChar char="•"/>
                </a:pPr>
                <a:r>
                  <a:rPr lang="es-MX" dirty="0" smtClean="0"/>
                  <a:t>Siempre que sea posible, usar muestras del mismo tamaño, </a:t>
                </a:r>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oMath>
                </a14:m>
                <a:r>
                  <a:rPr lang="es-MX" dirty="0" smtClean="0"/>
                  <a:t>= </a:t>
                </a:r>
                <a14:m>
                  <m:oMath xmlns:m="http://schemas.openxmlformats.org/officeDocument/2006/math">
                    <m:sSub>
                      <m:sSubPr>
                        <m:ctrlPr>
                          <a:rPr lang="es-MX"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s-MX" dirty="0" smtClean="0"/>
                  <a:t> </a:t>
                </a:r>
              </a:p>
              <a:p>
                <a:pPr marL="285750" indent="-285750">
                  <a:buFont typeface="Arial" panose="020B0604020202020204" pitchFamily="34" charset="0"/>
                  <a:buChar char="•"/>
                </a:pPr>
                <a:r>
                  <a:rPr lang="es-MX" dirty="0" smtClean="0"/>
                  <a:t>Si las distribuciones están muy sesgadas o contienen valores atípicos, se recomienda muestras más grandes</a:t>
                </a:r>
              </a:p>
              <a:p>
                <a:pPr marL="285750" indent="-285750">
                  <a:buFont typeface="Arial" panose="020B0604020202020204" pitchFamily="34" charset="0"/>
                  <a:buChar char="•"/>
                </a:pPr>
                <a:r>
                  <a:rPr lang="es-MX" dirty="0" smtClean="0"/>
                  <a:t>Las muestras pequeñas sobe deben usarse cuando de antemano se sabe que los datos son normales.</a:t>
                </a:r>
              </a:p>
              <a:p>
                <a:pPr marL="285750" indent="-285750">
                  <a:buFont typeface="Arial" panose="020B0604020202020204" pitchFamily="34" charset="0"/>
                  <a:buChar char="•"/>
                </a:pPr>
                <a:r>
                  <a:rPr lang="es-MX" dirty="0" smtClean="0"/>
                  <a:t>Otro método se basa en el supuesto de que las dos desviaciones estándar son iguales </a:t>
                </a:r>
                <a14:m>
                  <m:oMath xmlns:m="http://schemas.openxmlformats.org/officeDocument/2006/math">
                    <m:sSub>
                      <m:sSubPr>
                        <m:ctrlPr>
                          <a:rPr lang="es-MX" i="1" smtClean="0">
                            <a:latin typeface="Cambria Math" panose="02040503050406030204" pitchFamily="18" charset="0"/>
                          </a:rPr>
                        </m:ctrlPr>
                      </m:sSubPr>
                      <m:e>
                        <m:r>
                          <a:rPr lang="es-MX"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2</m:t>
                        </m:r>
                      </m:sub>
                    </m:sSub>
                  </m:oMath>
                </a14:m>
                <a:endParaRPr lang="es-MX" dirty="0"/>
              </a:p>
              <a:p>
                <a:endParaRPr lang="es-MX" dirty="0" smtClean="0"/>
              </a:p>
              <a:p>
                <a:endParaRPr lang="es-MX" dirty="0"/>
              </a:p>
            </p:txBody>
          </p:sp>
        </mc:Choice>
        <mc:Fallback xmlns="">
          <p:sp>
            <p:nvSpPr>
              <p:cNvPr id="5" name="TextBox 4"/>
              <p:cNvSpPr txBox="1">
                <a:spLocks noRot="1" noChangeAspect="1" noMove="1" noResize="1" noEditPoints="1" noAdjustHandles="1" noChangeArrowheads="1" noChangeShapeType="1" noTextEdit="1"/>
              </p:cNvSpPr>
              <p:nvPr/>
            </p:nvSpPr>
            <p:spPr>
              <a:xfrm>
                <a:off x="1257300" y="1447800"/>
                <a:ext cx="6629400" cy="4124206"/>
              </a:xfrm>
              <a:prstGeom prst="rect">
                <a:avLst/>
              </a:prstGeom>
              <a:blipFill rotWithShape="0">
                <a:blip r:embed="rId4"/>
                <a:stretch>
                  <a:fillRect l="-735" t="-888" r="-551"/>
                </a:stretch>
              </a:blipFill>
            </p:spPr>
            <p:txBody>
              <a:bodyPr/>
              <a:lstStyle/>
              <a:p>
                <a:r>
                  <a:rPr lang="es-MX">
                    <a:noFill/>
                  </a:rPr>
                  <a:t> </a:t>
                </a:r>
              </a:p>
            </p:txBody>
          </p:sp>
        </mc:Fallback>
      </mc:AlternateContent>
    </p:spTree>
    <p:extLst>
      <p:ext uri="{BB962C8B-B14F-4D97-AF65-F5344CB8AC3E}">
        <p14:creationId xmlns:p14="http://schemas.microsoft.com/office/powerpoint/2010/main" val="27645166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smtClean="0"/>
              <a:t>Ejemplo</a:t>
            </a:r>
            <a:endParaRPr lang="es-MX" altLang="en-US" dirty="0" smtClean="0"/>
          </a:p>
        </p:txBody>
      </p:sp>
      <p:sp>
        <p:nvSpPr>
          <p:cNvPr id="5" name="TextBox 4"/>
          <p:cNvSpPr txBox="1"/>
          <p:nvPr/>
        </p:nvSpPr>
        <p:spPr>
          <a:xfrm>
            <a:off x="973333" y="1143000"/>
            <a:ext cx="7237442" cy="1477328"/>
          </a:xfrm>
          <a:prstGeom prst="rect">
            <a:avLst/>
          </a:prstGeom>
          <a:noFill/>
        </p:spPr>
        <p:txBody>
          <a:bodyPr wrap="square" rtlCol="0">
            <a:spAutoFit/>
          </a:bodyPr>
          <a:lstStyle/>
          <a:p>
            <a:pPr algn="just"/>
            <a:r>
              <a:rPr lang="es-MX" dirty="0" smtClean="0"/>
              <a:t>Una universidad hace un estudio de aptitudes escolares con base al nivel máximo de estudios de los padres de los alumnos. La hipótesis es que los padres de estudios mas altos, tienen hijos con mejores calificaciones. A continuación se presentan los datos obtenidos</a:t>
            </a:r>
          </a:p>
          <a:p>
            <a:pPr algn="just"/>
            <a:endParaRPr lang="es-MX" dirty="0"/>
          </a:p>
        </p:txBody>
      </p:sp>
      <p:graphicFrame>
        <p:nvGraphicFramePr>
          <p:cNvPr id="2" name="Table 1"/>
          <p:cNvGraphicFramePr>
            <a:graphicFrameLocks noGrp="1"/>
          </p:cNvGraphicFramePr>
          <p:nvPr>
            <p:extLst>
              <p:ext uri="{D42A27DB-BD31-4B8C-83A1-F6EECF244321}">
                <p14:modId xmlns:p14="http://schemas.microsoft.com/office/powerpoint/2010/main" val="3628843286"/>
              </p:ext>
            </p:extLst>
          </p:nvPr>
        </p:nvGraphicFramePr>
        <p:xfrm>
          <a:off x="1238640" y="2588244"/>
          <a:ext cx="6666720" cy="3708400"/>
        </p:xfrm>
        <a:graphic>
          <a:graphicData uri="http://schemas.openxmlformats.org/drawingml/2006/table">
            <a:tbl>
              <a:tblPr firstRow="1" bandRow="1">
                <a:tableStyleId>{5C22544A-7EE6-4342-B048-85BDC9FD1C3A}</a:tableStyleId>
              </a:tblPr>
              <a:tblGrid>
                <a:gridCol w="1666680"/>
                <a:gridCol w="1666680"/>
                <a:gridCol w="1666680"/>
                <a:gridCol w="1666680"/>
              </a:tblGrid>
              <a:tr h="370840">
                <a:tc gridSpan="4">
                  <a:txBody>
                    <a:bodyPr/>
                    <a:lstStyle/>
                    <a:p>
                      <a:pPr algn="ctr"/>
                      <a:r>
                        <a:rPr lang="es-MX" dirty="0" smtClean="0">
                          <a:solidFill>
                            <a:schemeClr val="tx1"/>
                          </a:solidFill>
                        </a:rPr>
                        <a:t>Calificación</a:t>
                      </a:r>
                      <a:r>
                        <a:rPr lang="es-MX" baseline="0" dirty="0" smtClean="0">
                          <a:solidFill>
                            <a:schemeClr val="tx1"/>
                          </a:solidFill>
                        </a:rPr>
                        <a:t> de los alumnos</a:t>
                      </a:r>
                      <a:endParaRPr lang="es-MX" dirty="0">
                        <a:solidFill>
                          <a:schemeClr val="tx1"/>
                        </a:solidFill>
                      </a:endParaRPr>
                    </a:p>
                  </a:txBody>
                  <a:tcPr/>
                </a:tc>
                <a:tc hMerge="1">
                  <a:txBody>
                    <a:bodyPr/>
                    <a:lstStyle/>
                    <a:p>
                      <a:pPr algn="ctr"/>
                      <a:endParaRPr lang="es-MX" dirty="0">
                        <a:solidFill>
                          <a:schemeClr val="tx1"/>
                        </a:solidFill>
                      </a:endParaRPr>
                    </a:p>
                  </a:txBody>
                  <a:tcPr anchor="ctr"/>
                </a:tc>
                <a:tc hMerge="1">
                  <a:txBody>
                    <a:bodyPr/>
                    <a:lstStyle/>
                    <a:p>
                      <a:pPr algn="ctr"/>
                      <a:endParaRPr lang="es-MX" dirty="0">
                        <a:solidFill>
                          <a:schemeClr val="tx1"/>
                        </a:solidFill>
                      </a:endParaRPr>
                    </a:p>
                  </a:txBody>
                  <a:tcPr anchor="ctr"/>
                </a:tc>
                <a:tc hMerge="1">
                  <a:txBody>
                    <a:bodyPr/>
                    <a:lstStyle/>
                    <a:p>
                      <a:pPr algn="ctr"/>
                      <a:endParaRPr lang="es-MX" dirty="0">
                        <a:solidFill>
                          <a:schemeClr val="tx1"/>
                        </a:solidFill>
                      </a:endParaRPr>
                    </a:p>
                  </a:txBody>
                  <a:tcPr/>
                </a:tc>
              </a:tr>
              <a:tr h="370840">
                <a:tc gridSpan="2">
                  <a:txBody>
                    <a:bodyPr/>
                    <a:lstStyle/>
                    <a:p>
                      <a:pPr algn="ctr"/>
                      <a:r>
                        <a:rPr lang="es-MX" dirty="0" smtClean="0">
                          <a:solidFill>
                            <a:schemeClr val="tx1"/>
                          </a:solidFill>
                        </a:rPr>
                        <a:t>Padres</a:t>
                      </a:r>
                      <a:r>
                        <a:rPr lang="es-MX" baseline="0" dirty="0" smtClean="0">
                          <a:solidFill>
                            <a:schemeClr val="tx1"/>
                          </a:solidFill>
                        </a:rPr>
                        <a:t> con </a:t>
                      </a:r>
                      <a:r>
                        <a:rPr lang="es-MX" baseline="0" dirty="0" smtClean="0">
                          <a:solidFill>
                            <a:schemeClr val="tx1"/>
                          </a:solidFill>
                        </a:rPr>
                        <a:t>Licenciatura</a:t>
                      </a:r>
                      <a:endParaRPr lang="es-MX" dirty="0">
                        <a:solidFill>
                          <a:schemeClr val="tx1"/>
                        </a:solidFill>
                      </a:endParaRPr>
                    </a:p>
                  </a:txBody>
                  <a:tcPr/>
                </a:tc>
                <a:tc hMerge="1">
                  <a:txBody>
                    <a:bodyPr/>
                    <a:lstStyle/>
                    <a:p>
                      <a:pPr algn="ctr"/>
                      <a:endParaRPr lang="es-MX" dirty="0">
                        <a:solidFill>
                          <a:schemeClr val="tx1"/>
                        </a:solidFill>
                      </a:endParaRPr>
                    </a:p>
                  </a:txBody>
                  <a:tcPr anchor="ctr"/>
                </a:tc>
                <a:tc gridSpan="2">
                  <a:txBody>
                    <a:bodyPr/>
                    <a:lstStyle/>
                    <a:p>
                      <a:pPr algn="ctr"/>
                      <a:r>
                        <a:rPr lang="es-MX" dirty="0" smtClean="0">
                          <a:solidFill>
                            <a:schemeClr val="tx1"/>
                          </a:solidFill>
                        </a:rPr>
                        <a:t>Padres con Preparatoria</a:t>
                      </a:r>
                      <a:endParaRPr lang="es-MX" dirty="0">
                        <a:solidFill>
                          <a:schemeClr val="tx1"/>
                        </a:solidFill>
                      </a:endParaRPr>
                    </a:p>
                  </a:txBody>
                  <a:tcPr anchor="ctr"/>
                </a:tc>
                <a:tc hMerge="1">
                  <a:txBody>
                    <a:bodyPr/>
                    <a:lstStyle/>
                    <a:p>
                      <a:pPr algn="ctr"/>
                      <a:endParaRPr lang="es-MX" dirty="0">
                        <a:solidFill>
                          <a:schemeClr val="tx1"/>
                        </a:solidFill>
                      </a:endParaRPr>
                    </a:p>
                  </a:txBody>
                  <a:tcPr anchor="ctr"/>
                </a:tc>
              </a:tr>
              <a:tr h="370840">
                <a:tc>
                  <a:txBody>
                    <a:bodyPr/>
                    <a:lstStyle/>
                    <a:p>
                      <a:r>
                        <a:rPr lang="es-MX" dirty="0" smtClean="0">
                          <a:solidFill>
                            <a:schemeClr val="tx1"/>
                          </a:solidFill>
                        </a:rPr>
                        <a:t>485</a:t>
                      </a:r>
                      <a:endParaRPr lang="es-MX" dirty="0">
                        <a:solidFill>
                          <a:schemeClr val="tx1"/>
                        </a:solidFill>
                      </a:endParaRPr>
                    </a:p>
                  </a:txBody>
                  <a:tcPr/>
                </a:tc>
                <a:tc>
                  <a:txBody>
                    <a:bodyPr/>
                    <a:lstStyle/>
                    <a:p>
                      <a:pPr algn="ctr"/>
                      <a:r>
                        <a:rPr lang="es-MX" dirty="0" smtClean="0">
                          <a:solidFill>
                            <a:schemeClr val="tx1"/>
                          </a:solidFill>
                        </a:rPr>
                        <a:t>487</a:t>
                      </a:r>
                      <a:endParaRPr lang="es-MX" dirty="0">
                        <a:solidFill>
                          <a:schemeClr val="tx1"/>
                        </a:solidFill>
                      </a:endParaRPr>
                    </a:p>
                  </a:txBody>
                  <a:tcPr anchor="ctr"/>
                </a:tc>
                <a:tc>
                  <a:txBody>
                    <a:bodyPr/>
                    <a:lstStyle/>
                    <a:p>
                      <a:pPr algn="ctr"/>
                      <a:r>
                        <a:rPr lang="es-MX" dirty="0" smtClean="0">
                          <a:solidFill>
                            <a:schemeClr val="tx1"/>
                          </a:solidFill>
                        </a:rPr>
                        <a:t>442</a:t>
                      </a:r>
                      <a:endParaRPr lang="es-MX" dirty="0">
                        <a:solidFill>
                          <a:schemeClr val="tx1"/>
                        </a:solidFill>
                      </a:endParaRPr>
                    </a:p>
                  </a:txBody>
                  <a:tcPr anchor="ctr"/>
                </a:tc>
                <a:tc>
                  <a:txBody>
                    <a:bodyPr/>
                    <a:lstStyle/>
                    <a:p>
                      <a:pPr algn="ctr"/>
                      <a:r>
                        <a:rPr lang="es-MX" dirty="0" smtClean="0">
                          <a:solidFill>
                            <a:schemeClr val="tx1"/>
                          </a:solidFill>
                        </a:rPr>
                        <a:t>425</a:t>
                      </a:r>
                      <a:endParaRPr lang="es-MX" dirty="0">
                        <a:solidFill>
                          <a:schemeClr val="tx1"/>
                        </a:solidFill>
                      </a:endParaRPr>
                    </a:p>
                  </a:txBody>
                  <a:tcPr anchor="ctr"/>
                </a:tc>
              </a:tr>
              <a:tr h="370840">
                <a:tc>
                  <a:txBody>
                    <a:bodyPr/>
                    <a:lstStyle/>
                    <a:p>
                      <a:r>
                        <a:rPr lang="es-MX" dirty="0" smtClean="0">
                          <a:solidFill>
                            <a:schemeClr val="tx1"/>
                          </a:solidFill>
                        </a:rPr>
                        <a:t>534</a:t>
                      </a:r>
                      <a:endParaRPr lang="es-MX" dirty="0">
                        <a:solidFill>
                          <a:schemeClr val="tx1"/>
                        </a:solidFill>
                      </a:endParaRPr>
                    </a:p>
                  </a:txBody>
                  <a:tcPr/>
                </a:tc>
                <a:tc>
                  <a:txBody>
                    <a:bodyPr/>
                    <a:lstStyle/>
                    <a:p>
                      <a:pPr algn="ctr"/>
                      <a:r>
                        <a:rPr lang="es-MX" dirty="0" smtClean="0">
                          <a:solidFill>
                            <a:schemeClr val="tx1"/>
                          </a:solidFill>
                        </a:rPr>
                        <a:t>533</a:t>
                      </a:r>
                      <a:endParaRPr lang="es-MX" dirty="0">
                        <a:solidFill>
                          <a:schemeClr val="tx1"/>
                        </a:solidFill>
                      </a:endParaRPr>
                    </a:p>
                  </a:txBody>
                  <a:tcPr anchor="ctr"/>
                </a:tc>
                <a:tc>
                  <a:txBody>
                    <a:bodyPr/>
                    <a:lstStyle/>
                    <a:p>
                      <a:pPr algn="ctr"/>
                      <a:r>
                        <a:rPr lang="es-MX" dirty="0" smtClean="0">
                          <a:solidFill>
                            <a:schemeClr val="tx1"/>
                          </a:solidFill>
                        </a:rPr>
                        <a:t>580</a:t>
                      </a:r>
                      <a:endParaRPr lang="es-MX" dirty="0">
                        <a:solidFill>
                          <a:schemeClr val="tx1"/>
                        </a:solidFill>
                      </a:endParaRPr>
                    </a:p>
                  </a:txBody>
                  <a:tcPr anchor="ctr"/>
                </a:tc>
                <a:tc>
                  <a:txBody>
                    <a:bodyPr/>
                    <a:lstStyle/>
                    <a:p>
                      <a:pPr algn="ctr"/>
                      <a:r>
                        <a:rPr lang="es-MX" dirty="0" smtClean="0">
                          <a:solidFill>
                            <a:schemeClr val="tx1"/>
                          </a:solidFill>
                        </a:rPr>
                        <a:t>485</a:t>
                      </a:r>
                      <a:endParaRPr lang="es-MX" dirty="0">
                        <a:solidFill>
                          <a:schemeClr val="tx1"/>
                        </a:solidFill>
                      </a:endParaRPr>
                    </a:p>
                  </a:txBody>
                  <a:tcPr anchor="ctr"/>
                </a:tc>
              </a:tr>
              <a:tr h="370840">
                <a:tc>
                  <a:txBody>
                    <a:bodyPr/>
                    <a:lstStyle/>
                    <a:p>
                      <a:r>
                        <a:rPr lang="es-MX" dirty="0" smtClean="0">
                          <a:solidFill>
                            <a:schemeClr val="tx1"/>
                          </a:solidFill>
                        </a:rPr>
                        <a:t>650</a:t>
                      </a:r>
                      <a:endParaRPr lang="es-MX" dirty="0">
                        <a:solidFill>
                          <a:schemeClr val="tx1"/>
                        </a:solidFill>
                      </a:endParaRPr>
                    </a:p>
                  </a:txBody>
                  <a:tcPr/>
                </a:tc>
                <a:tc>
                  <a:txBody>
                    <a:bodyPr/>
                    <a:lstStyle/>
                    <a:p>
                      <a:pPr algn="ctr"/>
                      <a:r>
                        <a:rPr lang="es-MX" dirty="0" smtClean="0">
                          <a:solidFill>
                            <a:schemeClr val="tx1"/>
                          </a:solidFill>
                        </a:rPr>
                        <a:t>526</a:t>
                      </a:r>
                      <a:endParaRPr lang="es-MX" dirty="0">
                        <a:solidFill>
                          <a:schemeClr val="tx1"/>
                        </a:solidFill>
                      </a:endParaRPr>
                    </a:p>
                  </a:txBody>
                  <a:tcPr anchor="ctr"/>
                </a:tc>
                <a:tc>
                  <a:txBody>
                    <a:bodyPr/>
                    <a:lstStyle/>
                    <a:p>
                      <a:pPr algn="ctr"/>
                      <a:r>
                        <a:rPr lang="es-MX" dirty="0" smtClean="0">
                          <a:solidFill>
                            <a:schemeClr val="tx1"/>
                          </a:solidFill>
                        </a:rPr>
                        <a:t>479</a:t>
                      </a:r>
                      <a:endParaRPr lang="es-MX" dirty="0">
                        <a:solidFill>
                          <a:schemeClr val="tx1"/>
                        </a:solidFill>
                      </a:endParaRPr>
                    </a:p>
                  </a:txBody>
                  <a:tcPr anchor="ctr"/>
                </a:tc>
                <a:tc>
                  <a:txBody>
                    <a:bodyPr/>
                    <a:lstStyle/>
                    <a:p>
                      <a:pPr algn="ctr"/>
                      <a:r>
                        <a:rPr lang="es-MX" dirty="0" smtClean="0">
                          <a:solidFill>
                            <a:schemeClr val="tx1"/>
                          </a:solidFill>
                        </a:rPr>
                        <a:t>390</a:t>
                      </a:r>
                      <a:endParaRPr lang="es-MX" dirty="0">
                        <a:solidFill>
                          <a:schemeClr val="tx1"/>
                        </a:solidFill>
                      </a:endParaRPr>
                    </a:p>
                  </a:txBody>
                  <a:tcPr anchor="ctr"/>
                </a:tc>
              </a:tr>
              <a:tr h="370840">
                <a:tc>
                  <a:txBody>
                    <a:bodyPr/>
                    <a:lstStyle/>
                    <a:p>
                      <a:r>
                        <a:rPr lang="es-MX" dirty="0" smtClean="0">
                          <a:solidFill>
                            <a:schemeClr val="tx1"/>
                          </a:solidFill>
                        </a:rPr>
                        <a:t>554</a:t>
                      </a:r>
                      <a:endParaRPr lang="es-MX" dirty="0">
                        <a:solidFill>
                          <a:schemeClr val="tx1"/>
                        </a:solidFill>
                      </a:endParaRPr>
                    </a:p>
                  </a:txBody>
                  <a:tcPr/>
                </a:tc>
                <a:tc>
                  <a:txBody>
                    <a:bodyPr/>
                    <a:lstStyle/>
                    <a:p>
                      <a:pPr algn="ctr"/>
                      <a:r>
                        <a:rPr lang="es-MX" dirty="0" smtClean="0">
                          <a:solidFill>
                            <a:schemeClr val="tx1"/>
                          </a:solidFill>
                        </a:rPr>
                        <a:t>410</a:t>
                      </a:r>
                      <a:endParaRPr lang="es-MX" dirty="0">
                        <a:solidFill>
                          <a:schemeClr val="tx1"/>
                        </a:solidFill>
                      </a:endParaRPr>
                    </a:p>
                  </a:txBody>
                  <a:tcPr anchor="ctr"/>
                </a:tc>
                <a:tc>
                  <a:txBody>
                    <a:bodyPr/>
                    <a:lstStyle/>
                    <a:p>
                      <a:pPr algn="ctr"/>
                      <a:r>
                        <a:rPr lang="es-MX" dirty="0" smtClean="0">
                          <a:solidFill>
                            <a:schemeClr val="tx1"/>
                          </a:solidFill>
                        </a:rPr>
                        <a:t>486</a:t>
                      </a:r>
                      <a:endParaRPr lang="es-MX" dirty="0">
                        <a:solidFill>
                          <a:schemeClr val="tx1"/>
                        </a:solidFill>
                      </a:endParaRPr>
                    </a:p>
                  </a:txBody>
                  <a:tcPr anchor="ctr"/>
                </a:tc>
                <a:tc>
                  <a:txBody>
                    <a:bodyPr/>
                    <a:lstStyle/>
                    <a:p>
                      <a:pPr algn="ctr"/>
                      <a:r>
                        <a:rPr lang="es-MX" dirty="0" smtClean="0">
                          <a:solidFill>
                            <a:schemeClr val="tx1"/>
                          </a:solidFill>
                        </a:rPr>
                        <a:t>535</a:t>
                      </a:r>
                      <a:endParaRPr lang="es-MX" dirty="0">
                        <a:solidFill>
                          <a:schemeClr val="tx1"/>
                        </a:solidFill>
                      </a:endParaRPr>
                    </a:p>
                  </a:txBody>
                  <a:tcPr anchor="ctr"/>
                </a:tc>
              </a:tr>
              <a:tr h="370840">
                <a:tc>
                  <a:txBody>
                    <a:bodyPr/>
                    <a:lstStyle/>
                    <a:p>
                      <a:r>
                        <a:rPr lang="es-MX" dirty="0" smtClean="0">
                          <a:solidFill>
                            <a:schemeClr val="tx1"/>
                          </a:solidFill>
                        </a:rPr>
                        <a:t>550</a:t>
                      </a:r>
                      <a:endParaRPr lang="es-MX" dirty="0">
                        <a:solidFill>
                          <a:schemeClr val="tx1"/>
                        </a:solidFill>
                      </a:endParaRPr>
                    </a:p>
                  </a:txBody>
                  <a:tcPr/>
                </a:tc>
                <a:tc>
                  <a:txBody>
                    <a:bodyPr/>
                    <a:lstStyle/>
                    <a:p>
                      <a:pPr algn="ctr"/>
                      <a:r>
                        <a:rPr lang="es-MX" dirty="0" smtClean="0">
                          <a:solidFill>
                            <a:schemeClr val="tx1"/>
                          </a:solidFill>
                        </a:rPr>
                        <a:t>515</a:t>
                      </a:r>
                      <a:endParaRPr lang="es-MX" dirty="0">
                        <a:solidFill>
                          <a:schemeClr val="tx1"/>
                        </a:solidFill>
                      </a:endParaRPr>
                    </a:p>
                  </a:txBody>
                  <a:tcPr anchor="ctr"/>
                </a:tc>
                <a:tc>
                  <a:txBody>
                    <a:bodyPr/>
                    <a:lstStyle/>
                    <a:p>
                      <a:pPr algn="ctr"/>
                      <a:r>
                        <a:rPr lang="es-MX" dirty="0" smtClean="0">
                          <a:solidFill>
                            <a:schemeClr val="tx1"/>
                          </a:solidFill>
                        </a:rPr>
                        <a:t>528</a:t>
                      </a:r>
                      <a:endParaRPr lang="es-MX" dirty="0">
                        <a:solidFill>
                          <a:schemeClr val="tx1"/>
                        </a:solidFill>
                      </a:endParaRPr>
                    </a:p>
                  </a:txBody>
                  <a:tcPr anchor="ctr"/>
                </a:tc>
                <a:tc>
                  <a:txBody>
                    <a:bodyPr/>
                    <a:lstStyle/>
                    <a:p>
                      <a:pPr algn="ctr"/>
                      <a:endParaRPr lang="es-MX" dirty="0">
                        <a:solidFill>
                          <a:schemeClr val="tx1"/>
                        </a:solidFill>
                      </a:endParaRPr>
                    </a:p>
                  </a:txBody>
                  <a:tcPr anchor="ctr"/>
                </a:tc>
              </a:tr>
              <a:tr h="370840">
                <a:tc>
                  <a:txBody>
                    <a:bodyPr/>
                    <a:lstStyle/>
                    <a:p>
                      <a:r>
                        <a:rPr lang="es-MX" dirty="0" smtClean="0">
                          <a:solidFill>
                            <a:schemeClr val="tx1"/>
                          </a:solidFill>
                        </a:rPr>
                        <a:t>572</a:t>
                      </a:r>
                      <a:endParaRPr lang="es-MX" dirty="0">
                        <a:solidFill>
                          <a:schemeClr val="tx1"/>
                        </a:solidFill>
                      </a:endParaRPr>
                    </a:p>
                  </a:txBody>
                  <a:tcPr/>
                </a:tc>
                <a:tc>
                  <a:txBody>
                    <a:bodyPr/>
                    <a:lstStyle/>
                    <a:p>
                      <a:pPr algn="ctr"/>
                      <a:r>
                        <a:rPr lang="es-MX" dirty="0" smtClean="0">
                          <a:solidFill>
                            <a:schemeClr val="tx1"/>
                          </a:solidFill>
                        </a:rPr>
                        <a:t>578</a:t>
                      </a:r>
                      <a:endParaRPr lang="es-MX" dirty="0">
                        <a:solidFill>
                          <a:schemeClr val="tx1"/>
                        </a:solidFill>
                      </a:endParaRPr>
                    </a:p>
                  </a:txBody>
                  <a:tcPr anchor="ctr"/>
                </a:tc>
                <a:tc>
                  <a:txBody>
                    <a:bodyPr/>
                    <a:lstStyle/>
                    <a:p>
                      <a:pPr algn="ctr"/>
                      <a:r>
                        <a:rPr lang="es-MX" dirty="0" smtClean="0">
                          <a:solidFill>
                            <a:schemeClr val="tx1"/>
                          </a:solidFill>
                        </a:rPr>
                        <a:t>524</a:t>
                      </a:r>
                      <a:endParaRPr lang="es-MX" dirty="0">
                        <a:solidFill>
                          <a:schemeClr val="tx1"/>
                        </a:solidFill>
                      </a:endParaRPr>
                    </a:p>
                  </a:txBody>
                  <a:tcPr anchor="ctr"/>
                </a:tc>
                <a:tc>
                  <a:txBody>
                    <a:bodyPr/>
                    <a:lstStyle/>
                    <a:p>
                      <a:pPr algn="ctr"/>
                      <a:endParaRPr lang="es-MX" dirty="0">
                        <a:solidFill>
                          <a:schemeClr val="tx1"/>
                        </a:solidFill>
                      </a:endParaRPr>
                    </a:p>
                  </a:txBody>
                  <a:tcPr anchor="ctr"/>
                </a:tc>
              </a:tr>
              <a:tr h="370840">
                <a:tc>
                  <a:txBody>
                    <a:bodyPr/>
                    <a:lstStyle/>
                    <a:p>
                      <a:r>
                        <a:rPr lang="es-MX" dirty="0" smtClean="0">
                          <a:solidFill>
                            <a:schemeClr val="tx1"/>
                          </a:solidFill>
                        </a:rPr>
                        <a:t>497</a:t>
                      </a:r>
                      <a:endParaRPr lang="es-MX" dirty="0">
                        <a:solidFill>
                          <a:schemeClr val="tx1"/>
                        </a:solidFill>
                      </a:endParaRPr>
                    </a:p>
                  </a:txBody>
                  <a:tcPr/>
                </a:tc>
                <a:tc>
                  <a:txBody>
                    <a:bodyPr/>
                    <a:lstStyle/>
                    <a:p>
                      <a:pPr algn="ctr"/>
                      <a:r>
                        <a:rPr lang="es-MX" dirty="0" smtClean="0">
                          <a:solidFill>
                            <a:schemeClr val="tx1"/>
                          </a:solidFill>
                        </a:rPr>
                        <a:t>448</a:t>
                      </a:r>
                      <a:endParaRPr lang="es-MX" dirty="0">
                        <a:solidFill>
                          <a:schemeClr val="tx1"/>
                        </a:solidFill>
                      </a:endParaRPr>
                    </a:p>
                  </a:txBody>
                  <a:tcPr anchor="ctr"/>
                </a:tc>
                <a:tc>
                  <a:txBody>
                    <a:bodyPr/>
                    <a:lstStyle/>
                    <a:p>
                      <a:pPr algn="ctr"/>
                      <a:r>
                        <a:rPr lang="es-MX" dirty="0" smtClean="0">
                          <a:solidFill>
                            <a:schemeClr val="tx1"/>
                          </a:solidFill>
                        </a:rPr>
                        <a:t>492</a:t>
                      </a:r>
                      <a:endParaRPr lang="es-MX" dirty="0">
                        <a:solidFill>
                          <a:schemeClr val="tx1"/>
                        </a:solidFill>
                      </a:endParaRPr>
                    </a:p>
                  </a:txBody>
                  <a:tcPr anchor="ctr"/>
                </a:tc>
                <a:tc>
                  <a:txBody>
                    <a:bodyPr/>
                    <a:lstStyle/>
                    <a:p>
                      <a:pPr algn="ctr"/>
                      <a:endParaRPr lang="es-MX" dirty="0">
                        <a:solidFill>
                          <a:schemeClr val="tx1"/>
                        </a:solidFill>
                      </a:endParaRPr>
                    </a:p>
                  </a:txBody>
                  <a:tcPr anchor="ctr"/>
                </a:tc>
              </a:tr>
              <a:tr h="370840">
                <a:tc>
                  <a:txBody>
                    <a:bodyPr/>
                    <a:lstStyle/>
                    <a:p>
                      <a:r>
                        <a:rPr lang="es-MX" dirty="0" smtClean="0">
                          <a:solidFill>
                            <a:schemeClr val="tx1"/>
                          </a:solidFill>
                        </a:rPr>
                        <a:t>592</a:t>
                      </a:r>
                      <a:endParaRPr lang="es-MX" dirty="0">
                        <a:solidFill>
                          <a:schemeClr val="tx1"/>
                        </a:solidFill>
                      </a:endParaRPr>
                    </a:p>
                  </a:txBody>
                  <a:tcPr/>
                </a:tc>
                <a:tc>
                  <a:txBody>
                    <a:bodyPr/>
                    <a:lstStyle/>
                    <a:p>
                      <a:pPr algn="ctr"/>
                      <a:r>
                        <a:rPr lang="es-MX" dirty="0" smtClean="0">
                          <a:solidFill>
                            <a:schemeClr val="tx1"/>
                          </a:solidFill>
                        </a:rPr>
                        <a:t>469</a:t>
                      </a:r>
                      <a:endParaRPr lang="es-MX" dirty="0">
                        <a:solidFill>
                          <a:schemeClr val="tx1"/>
                        </a:solidFill>
                      </a:endParaRPr>
                    </a:p>
                  </a:txBody>
                  <a:tcPr anchor="ctr"/>
                </a:tc>
                <a:tc>
                  <a:txBody>
                    <a:bodyPr/>
                    <a:lstStyle/>
                    <a:p>
                      <a:pPr algn="ctr"/>
                      <a:r>
                        <a:rPr lang="es-MX" dirty="0" smtClean="0">
                          <a:solidFill>
                            <a:schemeClr val="tx1"/>
                          </a:solidFill>
                        </a:rPr>
                        <a:t>478</a:t>
                      </a:r>
                      <a:endParaRPr lang="es-MX" dirty="0">
                        <a:solidFill>
                          <a:schemeClr val="tx1"/>
                        </a:solidFill>
                      </a:endParaRPr>
                    </a:p>
                  </a:txBody>
                  <a:tcPr anchor="ctr"/>
                </a:tc>
                <a:tc>
                  <a:txBody>
                    <a:bodyPr/>
                    <a:lstStyle/>
                    <a:p>
                      <a:pPr algn="ctr"/>
                      <a:endParaRPr lang="es-MX" dirty="0">
                        <a:solidFill>
                          <a:schemeClr val="tx1"/>
                        </a:solidFill>
                      </a:endParaRPr>
                    </a:p>
                  </a:txBody>
                  <a:tcPr anchor="ctr"/>
                </a:tc>
              </a:tr>
            </a:tbl>
          </a:graphicData>
        </a:graphic>
      </p:graphicFrame>
    </p:spTree>
    <p:extLst>
      <p:ext uri="{BB962C8B-B14F-4D97-AF65-F5344CB8AC3E}">
        <p14:creationId xmlns:p14="http://schemas.microsoft.com/office/powerpoint/2010/main" val="27374231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r>
              <a:rPr lang="es-MX" altLang="es-MX" dirty="0" err="1" smtClean="0"/>
              <a:t>Ejemplo_continuación</a:t>
            </a:r>
            <a:endParaRPr lang="es-MX" altLang="en-US" dirty="0" smtClean="0"/>
          </a:p>
        </p:txBody>
      </p:sp>
      <p:sp>
        <p:nvSpPr>
          <p:cNvPr id="2" name="Rectangle 1"/>
          <p:cNvSpPr/>
          <p:nvPr/>
        </p:nvSpPr>
        <p:spPr>
          <a:xfrm>
            <a:off x="914400" y="1295400"/>
            <a:ext cx="4572000" cy="1200329"/>
          </a:xfrm>
          <a:prstGeom prst="rect">
            <a:avLst/>
          </a:prstGeom>
        </p:spPr>
        <p:txBody>
          <a:bodyPr>
            <a:spAutoFit/>
          </a:bodyPr>
          <a:lstStyle/>
          <a:p>
            <a:r>
              <a:rPr lang="es-MX" sz="1200" b="1" dirty="0" err="1">
                <a:solidFill>
                  <a:srgbClr val="056EB2"/>
                </a:solidFill>
                <a:latin typeface="Segoe UI" panose="020B0502040204020203" pitchFamily="34" charset="0"/>
              </a:rPr>
              <a:t>Method</a:t>
            </a:r>
            <a:endParaRPr lang="es-MX" sz="1200" b="1" dirty="0">
              <a:solidFill>
                <a:srgbClr val="056EB2"/>
              </a:solidFill>
              <a:latin typeface="Segoe UI" panose="020B0502040204020203" pitchFamily="34" charset="0"/>
            </a:endParaRPr>
          </a:p>
          <a:p>
            <a:r>
              <a:rPr lang="en-US" sz="1200" dirty="0">
                <a:solidFill>
                  <a:srgbClr val="000000"/>
                </a:solidFill>
                <a:latin typeface="system-ui"/>
              </a:rPr>
              <a:t>μ₁: population mean of </a:t>
            </a:r>
            <a:r>
              <a:rPr lang="en-US" sz="1200" dirty="0" err="1">
                <a:solidFill>
                  <a:srgbClr val="000000"/>
                </a:solidFill>
                <a:latin typeface="system-ui"/>
              </a:rPr>
              <a:t>Licenciatura</a:t>
            </a:r>
            <a:r>
              <a:rPr lang="en-US" sz="1200" dirty="0">
                <a:solidFill>
                  <a:srgbClr val="000000"/>
                </a:solidFill>
                <a:latin typeface="system-ui"/>
              </a:rPr>
              <a:t>	</a:t>
            </a:r>
          </a:p>
          <a:p>
            <a:r>
              <a:rPr lang="en-US" sz="1200" dirty="0">
                <a:solidFill>
                  <a:srgbClr val="000000"/>
                </a:solidFill>
                <a:latin typeface="system-ui"/>
              </a:rPr>
              <a:t>µ₂: population mean of </a:t>
            </a:r>
            <a:r>
              <a:rPr lang="en-US" sz="1200" dirty="0" err="1">
                <a:solidFill>
                  <a:srgbClr val="000000"/>
                </a:solidFill>
                <a:latin typeface="system-ui"/>
              </a:rPr>
              <a:t>Preparatoria</a:t>
            </a:r>
            <a:r>
              <a:rPr lang="en-US" sz="1200" dirty="0">
                <a:solidFill>
                  <a:srgbClr val="000000"/>
                </a:solidFill>
                <a:latin typeface="system-ui"/>
              </a:rPr>
              <a:t>	</a:t>
            </a:r>
          </a:p>
          <a:p>
            <a:r>
              <a:rPr lang="es-MX" sz="1200" dirty="0" err="1">
                <a:solidFill>
                  <a:srgbClr val="000000"/>
                </a:solidFill>
                <a:latin typeface="system-ui"/>
              </a:rPr>
              <a:t>Difference</a:t>
            </a:r>
            <a:r>
              <a:rPr lang="es-MX" sz="1200" dirty="0">
                <a:solidFill>
                  <a:srgbClr val="000000"/>
                </a:solidFill>
                <a:latin typeface="system-ui"/>
              </a:rPr>
              <a:t>: </a:t>
            </a:r>
            <a:r>
              <a:rPr lang="el-GR" sz="1200" dirty="0">
                <a:solidFill>
                  <a:srgbClr val="000000"/>
                </a:solidFill>
                <a:latin typeface="system-ui"/>
              </a:rPr>
              <a:t>μ₁ - µ₂	</a:t>
            </a:r>
          </a:p>
          <a:p>
            <a:r>
              <a:rPr lang="en-US" sz="1200" i="1" dirty="0">
                <a:solidFill>
                  <a:srgbClr val="000000"/>
                </a:solidFill>
                <a:latin typeface="system-ui"/>
              </a:rPr>
              <a:t>Equal variances are not assumed for this analysis.</a:t>
            </a:r>
          </a:p>
          <a:p>
            <a:pPr marR="10800"/>
            <a:endParaRPr lang="es-MX" sz="1200" dirty="0">
              <a:solidFill>
                <a:srgbClr val="000000"/>
              </a:solidFill>
              <a:latin typeface="system-ui"/>
            </a:endParaRPr>
          </a:p>
        </p:txBody>
      </p:sp>
      <p:sp>
        <p:nvSpPr>
          <p:cNvPr id="3" name="Rectangle 2"/>
          <p:cNvSpPr/>
          <p:nvPr/>
        </p:nvSpPr>
        <p:spPr>
          <a:xfrm>
            <a:off x="914400" y="2667000"/>
            <a:ext cx="6934200" cy="1015663"/>
          </a:xfrm>
          <a:prstGeom prst="rect">
            <a:avLst/>
          </a:prstGeom>
        </p:spPr>
        <p:txBody>
          <a:bodyPr wrap="square">
            <a:spAutoFit/>
          </a:bodyPr>
          <a:lstStyle/>
          <a:p>
            <a:r>
              <a:rPr lang="es-MX" sz="1200" b="1" dirty="0" err="1">
                <a:solidFill>
                  <a:srgbClr val="056EB2"/>
                </a:solidFill>
                <a:latin typeface="Segoe UI" panose="020B0502040204020203" pitchFamily="34" charset="0"/>
              </a:rPr>
              <a:t>Descriptive</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Statistics</a:t>
            </a:r>
            <a:endParaRPr lang="es-MX" sz="1200" b="1" dirty="0">
              <a:solidFill>
                <a:srgbClr val="056EB2"/>
              </a:solidFill>
              <a:latin typeface="Segoe UI" panose="020B0502040204020203" pitchFamily="34" charset="0"/>
            </a:endParaRPr>
          </a:p>
          <a:p>
            <a:r>
              <a:rPr lang="en-US" sz="1200" b="1" dirty="0">
                <a:solidFill>
                  <a:srgbClr val="000000"/>
                </a:solidFill>
                <a:latin typeface="Segoe UI" panose="020B0502040204020203" pitchFamily="34" charset="0"/>
              </a:rPr>
              <a:t>Sample	N	Mean	</a:t>
            </a:r>
            <a:r>
              <a:rPr lang="en-US" sz="1200" b="1" dirty="0" err="1">
                <a:solidFill>
                  <a:srgbClr val="000000"/>
                </a:solidFill>
                <a:latin typeface="Segoe UI" panose="020B0502040204020203" pitchFamily="34" charset="0"/>
              </a:rPr>
              <a:t>StDev</a:t>
            </a:r>
            <a:r>
              <a:rPr lang="en-US" sz="1200" b="1" dirty="0">
                <a:solidFill>
                  <a:srgbClr val="000000"/>
                </a:solidFill>
                <a:latin typeface="Segoe UI" panose="020B0502040204020203" pitchFamily="34" charset="0"/>
              </a:rPr>
              <a:t>	SE Mean	</a:t>
            </a:r>
            <a:endParaRPr lang="en-US" sz="1200" dirty="0">
              <a:solidFill>
                <a:srgbClr val="000000"/>
              </a:solidFill>
              <a:latin typeface="system-ui"/>
            </a:endParaRPr>
          </a:p>
          <a:p>
            <a:r>
              <a:rPr lang="pt-BR" sz="1200" dirty="0">
                <a:solidFill>
                  <a:srgbClr val="000000"/>
                </a:solidFill>
                <a:latin typeface="system-ui"/>
              </a:rPr>
              <a:t>Licenciatura	16	525.0	59.4	15	</a:t>
            </a:r>
          </a:p>
          <a:p>
            <a:r>
              <a:rPr lang="it-IT" sz="1200" dirty="0">
                <a:solidFill>
                  <a:srgbClr val="000000"/>
                </a:solidFill>
                <a:latin typeface="system-ui"/>
              </a:rPr>
              <a:t>Preparatoria	12	487.0	51.7	15	</a:t>
            </a:r>
          </a:p>
          <a:p>
            <a:pPr marR="10800"/>
            <a:endParaRPr lang="es-MX" sz="1200" dirty="0">
              <a:solidFill>
                <a:srgbClr val="000000"/>
              </a:solidFill>
              <a:latin typeface="system-ui"/>
            </a:endParaRPr>
          </a:p>
        </p:txBody>
      </p:sp>
      <p:sp>
        <p:nvSpPr>
          <p:cNvPr id="4" name="Rectangle 3"/>
          <p:cNvSpPr/>
          <p:nvPr/>
        </p:nvSpPr>
        <p:spPr>
          <a:xfrm>
            <a:off x="926892" y="3853934"/>
            <a:ext cx="5626308" cy="830997"/>
          </a:xfrm>
          <a:prstGeom prst="rect">
            <a:avLst/>
          </a:prstGeom>
        </p:spPr>
        <p:txBody>
          <a:bodyPr wrap="square">
            <a:spAutoFit/>
          </a:bodyPr>
          <a:lstStyle/>
          <a:p>
            <a:r>
              <a:rPr lang="es-MX" sz="1200" b="1" dirty="0" err="1">
                <a:solidFill>
                  <a:srgbClr val="056EB2"/>
                </a:solidFill>
                <a:latin typeface="Segoe UI" panose="020B0502040204020203" pitchFamily="34" charset="0"/>
              </a:rPr>
              <a:t>Estimation</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for</a:t>
            </a:r>
            <a:r>
              <a:rPr lang="es-MX" sz="1200" b="1" dirty="0">
                <a:solidFill>
                  <a:srgbClr val="056EB2"/>
                </a:solidFill>
                <a:latin typeface="Segoe UI" panose="020B0502040204020203" pitchFamily="34" charset="0"/>
              </a:rPr>
              <a:t> </a:t>
            </a:r>
            <a:r>
              <a:rPr lang="es-MX" sz="1200" b="1" dirty="0" err="1">
                <a:solidFill>
                  <a:srgbClr val="056EB2"/>
                </a:solidFill>
                <a:latin typeface="Segoe UI" panose="020B0502040204020203" pitchFamily="34" charset="0"/>
              </a:rPr>
              <a:t>Difference</a:t>
            </a:r>
            <a:endParaRPr lang="es-MX" sz="1200" b="1" dirty="0">
              <a:solidFill>
                <a:srgbClr val="056EB2"/>
              </a:solidFill>
              <a:latin typeface="Segoe UI" panose="020B0502040204020203" pitchFamily="34" charset="0"/>
            </a:endParaRPr>
          </a:p>
          <a:p>
            <a:r>
              <a:rPr lang="en-US" sz="1200" b="1" dirty="0">
                <a:solidFill>
                  <a:srgbClr val="000000"/>
                </a:solidFill>
                <a:latin typeface="Segoe UI" panose="020B0502040204020203" pitchFamily="34" charset="0"/>
              </a:rPr>
              <a:t>Difference	95% Lower </a:t>
            </a:r>
            <a:r>
              <a:rPr lang="en-US" sz="1200" b="1" dirty="0" smtClean="0">
                <a:solidFill>
                  <a:srgbClr val="000000"/>
                </a:solidFill>
                <a:latin typeface="Segoe UI" panose="020B0502040204020203" pitchFamily="34" charset="0"/>
              </a:rPr>
              <a:t>Bound for </a:t>
            </a:r>
            <a:r>
              <a:rPr lang="en-US" sz="1200" b="1" dirty="0">
                <a:solidFill>
                  <a:srgbClr val="000000"/>
                </a:solidFill>
                <a:latin typeface="Segoe UI" panose="020B0502040204020203" pitchFamily="34" charset="0"/>
              </a:rPr>
              <a:t>Difference	</a:t>
            </a:r>
            <a:endParaRPr lang="en-US" sz="1200" dirty="0">
              <a:solidFill>
                <a:srgbClr val="000000"/>
              </a:solidFill>
              <a:latin typeface="system-ui"/>
            </a:endParaRPr>
          </a:p>
          <a:p>
            <a:r>
              <a:rPr lang="es-MX" sz="1200" dirty="0">
                <a:solidFill>
                  <a:srgbClr val="000000"/>
                </a:solidFill>
                <a:latin typeface="system-ui"/>
              </a:rPr>
              <a:t>38.0	2.0	</a:t>
            </a:r>
          </a:p>
          <a:p>
            <a:pPr marR="10800"/>
            <a:endParaRPr lang="es-MX" sz="1200" dirty="0">
              <a:solidFill>
                <a:srgbClr val="000000"/>
              </a:solidFill>
              <a:latin typeface="system-ui"/>
            </a:endParaRPr>
          </a:p>
        </p:txBody>
      </p:sp>
      <p:sp>
        <p:nvSpPr>
          <p:cNvPr id="5" name="Rectangle 4"/>
          <p:cNvSpPr/>
          <p:nvPr/>
        </p:nvSpPr>
        <p:spPr>
          <a:xfrm>
            <a:off x="926892" y="4856202"/>
            <a:ext cx="4572000" cy="1384995"/>
          </a:xfrm>
          <a:prstGeom prst="rect">
            <a:avLst/>
          </a:prstGeom>
        </p:spPr>
        <p:txBody>
          <a:bodyPr>
            <a:spAutoFit/>
          </a:bodyPr>
          <a:lstStyle/>
          <a:p>
            <a:r>
              <a:rPr lang="es-MX" sz="1200" b="1" dirty="0">
                <a:solidFill>
                  <a:srgbClr val="056EB2"/>
                </a:solidFill>
                <a:latin typeface="Segoe UI" panose="020B0502040204020203" pitchFamily="34" charset="0"/>
              </a:rPr>
              <a:t>Test</a:t>
            </a:r>
          </a:p>
          <a:p>
            <a:r>
              <a:rPr lang="es-MX" sz="1200" dirty="0" err="1">
                <a:solidFill>
                  <a:srgbClr val="000000"/>
                </a:solidFill>
                <a:latin typeface="system-ui"/>
              </a:rPr>
              <a:t>Null</a:t>
            </a:r>
            <a:r>
              <a:rPr lang="es-MX" sz="1200" dirty="0">
                <a:solidFill>
                  <a:srgbClr val="000000"/>
                </a:solidFill>
                <a:latin typeface="system-ui"/>
              </a:rPr>
              <a:t> </a:t>
            </a:r>
            <a:r>
              <a:rPr lang="es-MX" sz="1200" dirty="0" err="1">
                <a:solidFill>
                  <a:srgbClr val="000000"/>
                </a:solidFill>
                <a:latin typeface="system-ui"/>
              </a:rPr>
              <a:t>hypothesis</a:t>
            </a:r>
            <a:r>
              <a:rPr lang="es-MX" sz="1200" dirty="0">
                <a:solidFill>
                  <a:srgbClr val="000000"/>
                </a:solidFill>
                <a:latin typeface="system-ui"/>
              </a:rPr>
              <a:t>	H₀: </a:t>
            </a:r>
            <a:r>
              <a:rPr lang="el-GR" sz="1200" dirty="0">
                <a:solidFill>
                  <a:srgbClr val="000000"/>
                </a:solidFill>
                <a:latin typeface="system-ui"/>
              </a:rPr>
              <a:t>μ₁ - µ₂ = 0	</a:t>
            </a:r>
          </a:p>
          <a:p>
            <a:r>
              <a:rPr lang="en-US" sz="1200" dirty="0">
                <a:solidFill>
                  <a:srgbClr val="000000"/>
                </a:solidFill>
                <a:latin typeface="system-ui"/>
              </a:rPr>
              <a:t>Alternative hypothesis	H₁: μ₁ - µ₂ &gt; 0	</a:t>
            </a:r>
          </a:p>
          <a:p>
            <a:endParaRPr lang="es-MX" sz="1200" b="1" dirty="0" smtClean="0">
              <a:solidFill>
                <a:srgbClr val="000000"/>
              </a:solidFill>
              <a:latin typeface="Segoe UI" panose="020B0502040204020203" pitchFamily="34" charset="0"/>
            </a:endParaRPr>
          </a:p>
          <a:p>
            <a:r>
              <a:rPr lang="es-MX" sz="1200" b="1" dirty="0" smtClean="0">
                <a:solidFill>
                  <a:srgbClr val="000000"/>
                </a:solidFill>
                <a:latin typeface="Segoe UI" panose="020B0502040204020203" pitchFamily="34" charset="0"/>
              </a:rPr>
              <a:t>T-</a:t>
            </a:r>
            <a:r>
              <a:rPr lang="es-MX" sz="1200" b="1" dirty="0" err="1" smtClean="0">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DF	P-</a:t>
            </a:r>
            <a:r>
              <a:rPr lang="es-MX" sz="1200" b="1" dirty="0" err="1">
                <a:solidFill>
                  <a:srgbClr val="000000"/>
                </a:solidFill>
                <a:latin typeface="Segoe UI" panose="020B0502040204020203" pitchFamily="34" charset="0"/>
              </a:rPr>
              <a:t>Value</a:t>
            </a:r>
            <a:r>
              <a:rPr lang="es-MX" sz="1200" b="1" dirty="0">
                <a:solidFill>
                  <a:srgbClr val="000000"/>
                </a:solidFill>
                <a:latin typeface="Segoe UI" panose="020B0502040204020203" pitchFamily="34" charset="0"/>
              </a:rPr>
              <a:t>	</a:t>
            </a:r>
            <a:endParaRPr lang="es-MX" sz="1200" dirty="0">
              <a:solidFill>
                <a:srgbClr val="000000"/>
              </a:solidFill>
              <a:latin typeface="system-ui"/>
            </a:endParaRPr>
          </a:p>
          <a:p>
            <a:r>
              <a:rPr lang="es-MX" sz="1200" dirty="0">
                <a:solidFill>
                  <a:srgbClr val="000000"/>
                </a:solidFill>
                <a:latin typeface="system-ui"/>
              </a:rPr>
              <a:t>1.80	25	0.042	</a:t>
            </a:r>
          </a:p>
          <a:p>
            <a:endParaRPr lang="es-MX" sz="1200" dirty="0">
              <a:solidFill>
                <a:srgbClr val="000000"/>
              </a:solidFill>
              <a:latin typeface="system-ui"/>
            </a:endParaRPr>
          </a:p>
        </p:txBody>
      </p:sp>
      <p:sp>
        <p:nvSpPr>
          <p:cNvPr id="6" name="TextBox 5"/>
          <p:cNvSpPr txBox="1"/>
          <p:nvPr/>
        </p:nvSpPr>
        <p:spPr>
          <a:xfrm>
            <a:off x="5486400" y="4856202"/>
            <a:ext cx="2590800" cy="1015663"/>
          </a:xfrm>
          <a:prstGeom prst="rect">
            <a:avLst/>
          </a:prstGeom>
          <a:noFill/>
        </p:spPr>
        <p:txBody>
          <a:bodyPr wrap="square" rtlCol="0">
            <a:spAutoFit/>
          </a:bodyPr>
          <a:lstStyle/>
          <a:p>
            <a:r>
              <a:rPr lang="es-MX" sz="1200" dirty="0" smtClean="0"/>
              <a:t>P-</a:t>
            </a:r>
            <a:r>
              <a:rPr lang="es-MX" sz="1200" dirty="0" err="1" smtClean="0"/>
              <a:t>value</a:t>
            </a:r>
            <a:r>
              <a:rPr lang="es-MX" sz="1200" dirty="0" smtClean="0"/>
              <a:t> es de 0.042 que es menor que 0.05, por lo que rechaza la hipótesis nula. Por lo que podemos asumir que la media de los hijos de padres con licenciatura es mayor</a:t>
            </a:r>
            <a:endParaRPr lang="es-MX" sz="1200" dirty="0"/>
          </a:p>
        </p:txBody>
      </p:sp>
    </p:spTree>
    <p:extLst>
      <p:ext uri="{BB962C8B-B14F-4D97-AF65-F5344CB8AC3E}">
        <p14:creationId xmlns:p14="http://schemas.microsoft.com/office/powerpoint/2010/main" val="2471586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5412</TotalTime>
  <Words>976</Words>
  <Application>Microsoft Office PowerPoint</Application>
  <PresentationFormat>On-screen Show (4:3)</PresentationFormat>
  <Paragraphs>286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Cambria Math</vt:lpstr>
      <vt:lpstr>Segoe UI</vt:lpstr>
      <vt:lpstr>system-ui</vt:lpstr>
      <vt:lpstr>Default Design</vt:lpstr>
      <vt:lpstr>Clase:     Estadística Tema:     Inferencia estadística acerca de medias y proporciones con dos poblaciones</vt:lpstr>
      <vt:lpstr>PowerPoint Presentation</vt:lpstr>
      <vt:lpstr>Diferencia de dos medias con σ conocida</vt:lpstr>
      <vt:lpstr>Diferencia de dos medias con σ conocida</vt:lpstr>
      <vt:lpstr>Ejemplo</vt:lpstr>
      <vt:lpstr>Ejemplo_continuación</vt:lpstr>
      <vt:lpstr>Diferencia de dos medias con σ desconocida</vt:lpstr>
      <vt:lpstr>Ejemplo</vt:lpstr>
      <vt:lpstr>Ejemplo_continuación</vt:lpstr>
      <vt:lpstr>Diferencia de dos medias Pareadas</vt:lpstr>
      <vt:lpstr>Ejemplo</vt:lpstr>
      <vt:lpstr>Ejemplo</vt:lpstr>
      <vt:lpstr>Ejemplo</vt:lpstr>
      <vt:lpstr>Diferencia de dos Proporciones</vt:lpstr>
      <vt:lpstr>Ejemplo</vt:lpstr>
      <vt:lpstr>Ejemplo_continuación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Apuntes de Sistemas de Gestión de la Calidad</dc:title>
  <dc:creator>jncal</dc:creator>
  <cp:lastModifiedBy>Microsoft account</cp:lastModifiedBy>
  <cp:revision>487</cp:revision>
  <dcterms:created xsi:type="dcterms:W3CDTF">2006-08-24T23:30:16Z</dcterms:created>
  <dcterms:modified xsi:type="dcterms:W3CDTF">2022-11-02T16:46:50Z</dcterms:modified>
</cp:coreProperties>
</file>