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9" r:id="rId5"/>
    <p:sldId id="259" r:id="rId6"/>
    <p:sldId id="266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DC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0" autoAdjust="0"/>
  </p:normalViewPr>
  <p:slideViewPr>
    <p:cSldViewPr>
      <p:cViewPr varScale="1">
        <p:scale>
          <a:sx n="71" d="100"/>
          <a:sy n="71" d="100"/>
        </p:scale>
        <p:origin x="13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PE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30\Git\ProyectoSD.git\trunk\Estructura.doc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72000" y="0"/>
            <a:ext cx="5786446" cy="3000396"/>
          </a:xfrm>
        </p:spPr>
        <p:txBody>
          <a:bodyPr>
            <a:noAutofit/>
          </a:bodyPr>
          <a:lstStyle/>
          <a:p>
            <a:r>
              <a:rPr lang="es-PE" sz="4800" dirty="0" smtClean="0"/>
              <a:t>Gestión </a:t>
            </a:r>
            <a:r>
              <a:rPr lang="es-PE" sz="4800" dirty="0"/>
              <a:t>de Condominios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868" y="3140968"/>
            <a:ext cx="5572132" cy="2952328"/>
          </a:xfrm>
        </p:spPr>
        <p:txBody>
          <a:bodyPr>
            <a:normAutofit fontScale="47500" lnSpcReduction="20000"/>
          </a:bodyPr>
          <a:lstStyle/>
          <a:p>
            <a:r>
              <a:rPr lang="es-ES" sz="4000" b="1" dirty="0"/>
              <a:t>Asignatura:</a:t>
            </a:r>
            <a:endParaRPr lang="es-PE" sz="4000" dirty="0"/>
          </a:p>
          <a:p>
            <a:r>
              <a:rPr lang="es-ES" sz="4000" dirty="0"/>
              <a:t> </a:t>
            </a:r>
            <a:r>
              <a:rPr lang="es-PE" sz="4000" dirty="0"/>
              <a:t>Desarrollo para Sistemas Distribuidos</a:t>
            </a:r>
          </a:p>
          <a:p>
            <a:r>
              <a:rPr lang="es-ES" sz="4000" dirty="0"/>
              <a:t> </a:t>
            </a:r>
            <a:r>
              <a:rPr lang="es-ES" sz="4000" b="1" dirty="0" smtClean="0"/>
              <a:t>Profesor</a:t>
            </a:r>
            <a:r>
              <a:rPr lang="es-ES" sz="4000" b="1" dirty="0"/>
              <a:t>:</a:t>
            </a:r>
            <a:endParaRPr lang="es-PE" sz="4000" dirty="0"/>
          </a:p>
          <a:p>
            <a:r>
              <a:rPr lang="es-ES" sz="4000" b="1" dirty="0"/>
              <a:t> </a:t>
            </a:r>
            <a:r>
              <a:rPr lang="es-ES" sz="4000" dirty="0" smtClean="0"/>
              <a:t>Saira </a:t>
            </a:r>
            <a:r>
              <a:rPr lang="es-PE" sz="4000" dirty="0" smtClean="0"/>
              <a:t>Álvarez</a:t>
            </a:r>
            <a:r>
              <a:rPr lang="es-ES" sz="4000" dirty="0" smtClean="0"/>
              <a:t>, </a:t>
            </a:r>
            <a:r>
              <a:rPr lang="es-PE" sz="4000" dirty="0" smtClean="0"/>
              <a:t>Héctor</a:t>
            </a:r>
            <a:endParaRPr lang="es-PE" sz="4000" dirty="0"/>
          </a:p>
          <a:p>
            <a:pPr algn="r"/>
            <a:r>
              <a:rPr lang="es-ES" b="1" dirty="0" smtClean="0">
                <a:solidFill>
                  <a:srgbClr val="FFC000"/>
                </a:solidFill>
              </a:rPr>
              <a:t>Integrantes:</a:t>
            </a:r>
            <a:endParaRPr lang="es-PE" b="1" dirty="0" smtClean="0">
              <a:solidFill>
                <a:srgbClr val="FFC000"/>
              </a:solidFill>
            </a:endParaRPr>
          </a:p>
          <a:p>
            <a:pPr algn="r">
              <a:buFont typeface="Arial" pitchFamily="34" charset="0"/>
              <a:buChar char="•"/>
            </a:pPr>
            <a:r>
              <a:rPr lang="es-ES" sz="2500" dirty="0"/>
              <a:t> </a:t>
            </a:r>
            <a:r>
              <a:rPr lang="es-PE" sz="2500" dirty="0"/>
              <a:t>Lisseth Funes</a:t>
            </a:r>
            <a:endParaRPr lang="es-ES" sz="2500" dirty="0"/>
          </a:p>
          <a:p>
            <a:pPr algn="r">
              <a:buFont typeface="Arial" pitchFamily="34" charset="0"/>
              <a:buChar char="•"/>
            </a:pPr>
            <a:r>
              <a:rPr lang="es-PE" sz="2500" dirty="0" smtClean="0"/>
              <a:t>Pedro Henríquez</a:t>
            </a:r>
            <a:endParaRPr lang="es-ES" sz="2500" dirty="0"/>
          </a:p>
          <a:p>
            <a:pPr algn="r">
              <a:buFont typeface="Arial" pitchFamily="34" charset="0"/>
              <a:buChar char="•"/>
            </a:pPr>
            <a:r>
              <a:rPr lang="es-PE" sz="2500" dirty="0"/>
              <a:t>Evelyn De La </a:t>
            </a:r>
            <a:r>
              <a:rPr lang="es-PE" sz="2500" dirty="0" smtClean="0"/>
              <a:t>Cruz</a:t>
            </a:r>
          </a:p>
          <a:p>
            <a:pPr algn="r">
              <a:buFont typeface="Arial" pitchFamily="34" charset="0"/>
              <a:buChar char="•"/>
            </a:pPr>
            <a:r>
              <a:rPr lang="es-ES" sz="2500" dirty="0"/>
              <a:t>Alberto Zamora</a:t>
            </a:r>
          </a:p>
          <a:p>
            <a:pPr algn="r">
              <a:buFont typeface="Arial" pitchFamily="34" charset="0"/>
              <a:buChar char="•"/>
            </a:pPr>
            <a:r>
              <a:rPr lang="es-PE" sz="2500" dirty="0" smtClean="0"/>
              <a:t>Miguel </a:t>
            </a:r>
            <a:r>
              <a:rPr lang="es-PE" sz="2500" dirty="0"/>
              <a:t>Montánchez</a:t>
            </a:r>
            <a:endParaRPr lang="es-ES" sz="2500" dirty="0"/>
          </a:p>
          <a:p>
            <a:endParaRPr lang="es-PE" dirty="0"/>
          </a:p>
        </p:txBody>
      </p:sp>
      <p:pic>
        <p:nvPicPr>
          <p:cNvPr id="19458" name="Picture 2" descr="http://previews.123rf.com/images/artenot/artenot1202/artenot120200276/12488477-jefe-de-divertidos-dibujos-animados-Foto-de-archivo.jpg"/>
          <p:cNvPicPr>
            <a:picLocks noChangeAspect="1" noChangeArrowheads="1"/>
          </p:cNvPicPr>
          <p:nvPr/>
        </p:nvPicPr>
        <p:blipFill>
          <a:blip r:embed="rId2"/>
          <a:srcRect l="10357" t="10349" r="27498" b="10304"/>
          <a:stretch>
            <a:fillRect/>
          </a:stretch>
        </p:blipFill>
        <p:spPr bwMode="auto">
          <a:xfrm>
            <a:off x="0" y="0"/>
            <a:ext cx="3571868" cy="6000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s-PE" sz="5400" b="1" dirty="0"/>
              <a:t>HU05 - Consultar Cuotas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5576" y="1844824"/>
            <a:ext cx="7992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Como residente deseo consultar de manera histórica todas las cuotas y el detalle de estas.</a:t>
            </a:r>
            <a:endParaRPr lang="es-PE" dirty="0"/>
          </a:p>
        </p:txBody>
      </p:sp>
      <p:pic>
        <p:nvPicPr>
          <p:cNvPr id="6146" name="Picture 2" descr="https://lh3.googleusercontent.com/y-FYvz_2HkWVZK0b8RUWLV693-pdf21MfNIW56K_1kiyfcaHegVaEFydHXr5P_2LWefpk-XRU8R0ay7slhk00jJntbqvQQxPr5KirYmyLA5RYncCVT1t9NwW_i40JnkFHXsyI1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199712" cy="386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Conclusiones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95536" y="1988840"/>
            <a:ext cx="8370512" cy="30963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/>
              <a:t>Concluimos que  cada vez es más común ver aplicaciones orientadas para ser </a:t>
            </a:r>
            <a:r>
              <a:rPr lang="es-ES" sz="2400" dirty="0" smtClean="0"/>
              <a:t>distribuidas. Es </a:t>
            </a:r>
            <a:r>
              <a:rPr lang="es-ES" sz="2400" dirty="0"/>
              <a:t>por ello, que es importante el diseñar y crear las aplicaciones orientadas al servicio </a:t>
            </a:r>
            <a:r>
              <a:rPr lang="es-ES" sz="2400" dirty="0" smtClean="0"/>
              <a:t>y que </a:t>
            </a:r>
            <a:r>
              <a:rPr lang="es-ES" sz="2400" dirty="0"/>
              <a:t>no sean sólo para uso interno de la empresa. Se debe pensar en crear </a:t>
            </a:r>
            <a:r>
              <a:rPr lang="es-ES" sz="2400" dirty="0" smtClean="0"/>
              <a:t>aplicaciones que </a:t>
            </a:r>
            <a:r>
              <a:rPr lang="es-ES" sz="2400" dirty="0"/>
              <a:t>interactúen con otras, aun sabiendo quien pueda consumirlas.</a:t>
            </a:r>
          </a:p>
          <a:p>
            <a:pPr marL="0" indent="0" algn="just">
              <a:buNone/>
            </a:pPr>
            <a:r>
              <a:rPr lang="es-ES" sz="1800" dirty="0"/>
              <a:t/>
            </a:r>
            <a:br>
              <a:rPr lang="es-ES" sz="1800" dirty="0"/>
            </a:b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3423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85720" y="142852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s-ES" sz="5000" b="1" dirty="0" smtClean="0">
                <a:solidFill>
                  <a:schemeClr val="bg2">
                    <a:lumMod val="50000"/>
                  </a:schemeClr>
                </a:solidFill>
              </a:rPr>
              <a:t>INTRODUCCIÓN</a:t>
            </a:r>
            <a:endParaRPr lang="es-PE" sz="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214282" y="2636912"/>
            <a:ext cx="5357850" cy="2880320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El presente trabajo se realiza con la finalidad de aplicar los conocimientos adquiridos en el curso de “Desarrollo de Sistemas Distribuidos” evidenciando los beneficios de desarrollar sistemas basados en la arquitectura “</a:t>
            </a:r>
            <a:r>
              <a:rPr lang="es-ES" sz="2400" dirty="0" err="1"/>
              <a:t>Oriented-Service</a:t>
            </a:r>
            <a:r>
              <a:rPr lang="es-ES" sz="2400" dirty="0" smtClean="0"/>
              <a:t>”.</a:t>
            </a:r>
            <a:endParaRPr lang="es-PE" sz="2400" dirty="0"/>
          </a:p>
          <a:p>
            <a:pPr marL="0" indent="0">
              <a:buNone/>
            </a:pPr>
            <a:endParaRPr lang="es-PE" sz="2800" dirty="0"/>
          </a:p>
        </p:txBody>
      </p:sp>
      <p:pic>
        <p:nvPicPr>
          <p:cNvPr id="4" name="image0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786578" y="357166"/>
            <a:ext cx="2286016" cy="571504"/>
          </a:xfrm>
          <a:prstGeom prst="rect">
            <a:avLst/>
          </a:prstGeom>
          <a:ln/>
        </p:spPr>
      </p:pic>
      <p:pic>
        <p:nvPicPr>
          <p:cNvPr id="18434" name="Picture 2" descr="http://static8.depositphotos.com/1003938/1044/v/450/depositphotos_10449712-Funny-cartoon-boss.jpg"/>
          <p:cNvPicPr>
            <a:picLocks noChangeAspect="1" noChangeArrowheads="1"/>
          </p:cNvPicPr>
          <p:nvPr/>
        </p:nvPicPr>
        <p:blipFill>
          <a:blip r:embed="rId3"/>
          <a:srcRect l="18334" t="13333" r="19999" b="13333"/>
          <a:stretch>
            <a:fillRect/>
          </a:stretch>
        </p:blipFill>
        <p:spPr bwMode="auto">
          <a:xfrm>
            <a:off x="5685784" y="2071678"/>
            <a:ext cx="3315372" cy="3942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3275856" y="2289750"/>
            <a:ext cx="5612686" cy="3383906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El objetivo del proyecto es realizar el desarrollo de un sistema de Gestión de Condominios basado en la arquitectura “</a:t>
            </a:r>
            <a:r>
              <a:rPr lang="es-ES" sz="2400" dirty="0" err="1"/>
              <a:t>Oriented-service</a:t>
            </a:r>
            <a:r>
              <a:rPr lang="es-ES" sz="2400" dirty="0"/>
              <a:t>” con la finalidad de reutilizar a futuro sus procesos de negocio en sistemas existentes permitiendo la continuidad del negocio.</a:t>
            </a:r>
            <a:endParaRPr lang="es-PE" sz="2400" dirty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204814" y="142852"/>
            <a:ext cx="8153400" cy="990600"/>
          </a:xfrm>
        </p:spPr>
        <p:txBody>
          <a:bodyPr>
            <a:normAutofit/>
          </a:bodyPr>
          <a:lstStyle/>
          <a:p>
            <a:r>
              <a:rPr lang="es-PE" sz="5400" b="1" dirty="0"/>
              <a:t>Objetivo del P</a:t>
            </a:r>
            <a:r>
              <a:rPr lang="es-PE" sz="5400" b="1" dirty="0" smtClean="0"/>
              <a:t>royecto</a:t>
            </a:r>
            <a:endParaRPr lang="es-PE" sz="5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0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786578" y="357166"/>
            <a:ext cx="2286016" cy="571504"/>
          </a:xfrm>
          <a:prstGeom prst="rect">
            <a:avLst/>
          </a:prstGeom>
          <a:ln/>
        </p:spPr>
      </p:pic>
      <p:pic>
        <p:nvPicPr>
          <p:cNvPr id="17410" name="Picture 2" descr="http://i.ytimg.com/vi/yVv1Ul9CEak/maxresdefault.jpg"/>
          <p:cNvPicPr>
            <a:picLocks noChangeAspect="1" noChangeArrowheads="1"/>
          </p:cNvPicPr>
          <p:nvPr/>
        </p:nvPicPr>
        <p:blipFill>
          <a:blip r:embed="rId3"/>
          <a:srcRect l="6929" t="21739" r="46603"/>
          <a:stretch>
            <a:fillRect/>
          </a:stretch>
        </p:blipFill>
        <p:spPr bwMode="auto">
          <a:xfrm>
            <a:off x="214283" y="2289751"/>
            <a:ext cx="3061573" cy="3383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Beneficios </a:t>
            </a:r>
            <a:r>
              <a:rPr lang="es-PE" b="1" dirty="0" smtClean="0"/>
              <a:t>del Proyecto</a:t>
            </a:r>
            <a:endParaRPr lang="es-ES" dirty="0"/>
          </a:p>
        </p:txBody>
      </p:sp>
      <p:sp>
        <p:nvSpPr>
          <p:cNvPr id="6" name="1 Marcador de contenido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370512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500" dirty="0"/>
              <a:t>Los beneficios del proyecto son</a:t>
            </a:r>
            <a:r>
              <a:rPr lang="es-ES" sz="3500" dirty="0" smtClean="0"/>
              <a:t>:</a:t>
            </a:r>
          </a:p>
          <a:p>
            <a:pPr marL="0" indent="0">
              <a:buNone/>
            </a:pPr>
            <a:endParaRPr lang="es-ES" sz="3500" dirty="0"/>
          </a:p>
          <a:p>
            <a:pPr lvl="1" fontAlgn="base"/>
            <a:r>
              <a:rPr lang="es-ES" sz="3200" dirty="0" smtClean="0"/>
              <a:t>Reusabilidad</a:t>
            </a:r>
          </a:p>
          <a:p>
            <a:pPr lvl="1" fontAlgn="base"/>
            <a:r>
              <a:rPr lang="es-ES" sz="3200" dirty="0" smtClean="0"/>
              <a:t>Bajo Acoplamiento</a:t>
            </a:r>
          </a:p>
          <a:p>
            <a:pPr lvl="1" fontAlgn="base"/>
            <a:r>
              <a:rPr lang="es-ES" sz="3200" dirty="0" smtClean="0"/>
              <a:t>Abstracción</a:t>
            </a:r>
          </a:p>
          <a:p>
            <a:pPr lvl="1" fontAlgn="base"/>
            <a:r>
              <a:rPr lang="es-ES" sz="3200" dirty="0" smtClean="0"/>
              <a:t>Interoperabilidad</a:t>
            </a:r>
            <a:endParaRPr lang="es-PE" sz="2300" dirty="0"/>
          </a:p>
        </p:txBody>
      </p:sp>
    </p:spTree>
    <p:extLst>
      <p:ext uri="{BB962C8B-B14F-4D97-AF65-F5344CB8AC3E}">
        <p14:creationId xmlns:p14="http://schemas.microsoft.com/office/powerpoint/2010/main" val="2988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0" y="226924"/>
            <a:ext cx="6938922" cy="100013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PE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Arquitectura </a:t>
            </a:r>
            <a:r>
              <a:rPr lang="es-PE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Tecnológica (Software</a:t>
            </a:r>
            <a:r>
              <a:rPr lang="es-PE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es-E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01.png"/>
          <p:cNvPicPr/>
          <p:nvPr/>
        </p:nvPicPr>
        <p:blipFill>
          <a:blip r:embed="rId2" cstate="print"/>
          <a:srcRect l="3125"/>
          <a:stretch>
            <a:fillRect/>
          </a:stretch>
        </p:blipFill>
        <p:spPr>
          <a:xfrm>
            <a:off x="6858016" y="357166"/>
            <a:ext cx="2214578" cy="571504"/>
          </a:xfrm>
          <a:prstGeom prst="rect">
            <a:avLst/>
          </a:prstGeom>
          <a:ln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2643174" y="2000240"/>
            <a:ext cx="5653070" cy="50673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s-ES" sz="39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s-ES" sz="39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s-PE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s-PE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s-PE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s://lh3.googleusercontent.com/zMOj-cJ_yMpPiUpg5_GOfsz5og6KMqQts44_WNQVXNEClg5xN6iaP7AFUOtvLuO4OOxun6S58z2f66QS-riEz566Kk8xK_ACWorzMphntlGYv6--FuJuZwOCqSfHuO8M6OJID7g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70521"/>
            <a:ext cx="860676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 txBox="1">
            <a:spLocks noGrp="1"/>
          </p:cNvSpPr>
          <p:nvPr>
            <p:ph type="title"/>
          </p:nvPr>
        </p:nvSpPr>
        <p:spPr>
          <a:xfrm>
            <a:off x="189854" y="260648"/>
            <a:ext cx="8153400" cy="9906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/>
          <a:p>
            <a:pPr lvl="0" algn="ctr">
              <a:defRPr/>
            </a:pPr>
            <a:r>
              <a:rPr lang="es-PE" sz="5400" b="1" dirty="0"/>
              <a:t>HU01 - Registrar Vivienda</a:t>
            </a:r>
            <a:endParaRPr kumimoji="0" lang="es-PE" sz="5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7544" y="177281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Como administrador deseo registrar las viviendas del condominio de modo que pueda cobrar los gastos  de alquiler y mantenimiento de cada una</a:t>
            </a:r>
            <a:r>
              <a:rPr lang="es-E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s-PE" dirty="0"/>
          </a:p>
        </p:txBody>
      </p:sp>
      <p:pic>
        <p:nvPicPr>
          <p:cNvPr id="2050" name="Picture 2" descr="https://lh3.googleusercontent.com/ai75bJk_e9Ap1dDNBpvjWWnZ9zGjjhkGalqVhzBGBez59_Oh7qmgAL5V3Er-uQlMVnK8rpWD5OL1OxDRZpstLABp7rbddqE_t8q7RDrSca9ZFiY8j5VePMrPXw3OQu32T8xzQN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8208912" cy="353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 fontScale="92500"/>
          </a:bodyPr>
          <a:lstStyle/>
          <a:p>
            <a:pPr algn="ctr"/>
            <a:r>
              <a:rPr lang="es-PE" sz="5400" b="1" dirty="0"/>
              <a:t>HU02 - Registrar Residentes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Verdana" panose="020B0604030504040204" pitchFamily="34" charset="0"/>
              </a:rPr>
              <a:t>Como administrador deseo inscribir a los residentes del condominio de modo que pueda generar el contrato de alquiler de la vivienda y ellos puedan acceder al sistema.</a:t>
            </a:r>
            <a:endParaRPr lang="es-PE" sz="1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074" name="Picture 2" descr="https://lh6.googleusercontent.com/Oiqxn8-iH1CSpZoqImvgKgEMCcqyVIZ4P0rQ8Bm0NeJ8MWVu2EYiq_sQ_sSKcwCuCGsrCKalsiyXUke1RwC4907wNOnl6RZLVsIjKiiZQ3iMFC82nvuuM4Dk7SORiWODmiD9Jr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6" y="2728342"/>
            <a:ext cx="7999192" cy="38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 vert="horz" anchor="ctr">
            <a:normAutofit fontScale="90000"/>
          </a:bodyPr>
          <a:lstStyle/>
          <a:p>
            <a:pPr algn="ctr"/>
            <a:r>
              <a:rPr lang="es-PE" sz="5400" b="1" dirty="0"/>
              <a:t>HU03 – Generar Contrato de Alquiler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Verdana" panose="020B0604030504040204" pitchFamily="34" charset="0"/>
              </a:rPr>
              <a:t>Como administrador deseo generar el contrato de alquiler de las viviendas de modo que pueda generar las cuotas de pago y los propietarios puedan cancelarlas.</a:t>
            </a:r>
            <a:endParaRPr lang="es-PE" sz="1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4098" name="Picture 2" descr="https://lh6.googleusercontent.com/ZtvT4de5nNi64-HXywKOdwY3QvNr2vMqBP-HBhCjj4oEcM2bgkl1O8mu0IXyvMYAZtCKpj56VtY0U06Z-gtOhse-J4OvOhi_N_o3ZIcEyj-TkfekmzSAjh9EbWXsGJ-Jnytx4a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708920"/>
            <a:ext cx="81534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1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s-PE" sz="5400" b="1" dirty="0"/>
              <a:t>HU04 - Pago de Cuotas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52099" y="1772816"/>
            <a:ext cx="8182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Como residente deseo pagar las cuotas de mantenimiento de las viviendas en las cuales soy residente de manera que no figure en la lista de morosos.</a:t>
            </a:r>
            <a:endParaRPr lang="es-PE" dirty="0"/>
          </a:p>
        </p:txBody>
      </p:sp>
      <p:pic>
        <p:nvPicPr>
          <p:cNvPr id="5122" name="Picture 2" descr="https://lh6.googleusercontent.com/rzieIFKYWNZZGIOZQR1YOwNusRCf8nHltDPrI01tsYIfTrk0xC87fOrX69IZbZWeLbmBQp9L8I6MKVqLMn57OaFXPQadvZeydAX9v0fYs6_J4MqEhmTzpGpyhzppHlHqNEdoMBQ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852936"/>
            <a:ext cx="812197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357</TotalTime>
  <Words>244</Words>
  <Application>Microsoft Office PowerPoint</Application>
  <PresentationFormat>Presentación en pantalla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Tw Cen MT</vt:lpstr>
      <vt:lpstr>Verdana</vt:lpstr>
      <vt:lpstr>Wingdings</vt:lpstr>
      <vt:lpstr>Wingdings 2</vt:lpstr>
      <vt:lpstr>Intermedio</vt:lpstr>
      <vt:lpstr>Gestión de Condominios</vt:lpstr>
      <vt:lpstr>INTRODUCCIÓN</vt:lpstr>
      <vt:lpstr>Objetivo del Proyecto</vt:lpstr>
      <vt:lpstr>Beneficios del Proyecto</vt:lpstr>
      <vt:lpstr>Presentación de PowerPoint</vt:lpstr>
      <vt:lpstr>HU01 - Registrar Vivienda</vt:lpstr>
      <vt:lpstr>HU02 - Registrar Residentes</vt:lpstr>
      <vt:lpstr>HU03 – Generar Contrato de Alquiler</vt:lpstr>
      <vt:lpstr>HU04 - Pago de Cuotas</vt:lpstr>
      <vt:lpstr>HU05 - Consultar Cuotas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Gianmarco Malex Trillo</dc:creator>
  <cp:lastModifiedBy>Alberto Zamora</cp:lastModifiedBy>
  <cp:revision>71</cp:revision>
  <dcterms:created xsi:type="dcterms:W3CDTF">2016-02-18T07:10:20Z</dcterms:created>
  <dcterms:modified xsi:type="dcterms:W3CDTF">2016-02-23T03:07:18Z</dcterms:modified>
</cp:coreProperties>
</file>