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BARBADO GONZALEZ" initials="ABG" lastIdx="1" clrIdx="0">
    <p:extLst>
      <p:ext uri="{19B8F6BF-5375-455C-9EA6-DF929625EA0E}">
        <p15:presenceInfo xmlns:p15="http://schemas.microsoft.com/office/powerpoint/2012/main" userId="S::abarbado5@alumno.uned.es::d81740fe-1740-45f0-a23b-46cbfb2190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5T21:02:36.992" idx="1">
    <p:pos x="-273" y="2884"/>
    <p:text>KDNuggets como blog de referencia para analítica, con numerosas tutoriales, comentarios y estado del arte de las tecnologías utilizadas en estos campos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2030-2F25-4CDC-A633-896DA0A39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2632-F312-4CCA-A4F3-984D0FE89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192F-6C69-4C61-84E0-B1C64AC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AB0C-D2A4-4B8A-83B9-4C278539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BD439-9943-45B9-B79A-ABA6086D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3DC7-8595-4D68-8A0B-92CD7631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0BDC-B673-4882-A6D3-36D8FADA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C67E-10AA-4E6C-85FC-0668FF4A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DBA3-DF5E-4B8C-86FD-70AB791B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59BA-3174-486F-B71E-A514200A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4925-2955-4B31-BF73-4CFD26B3A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267A7-2896-4E4F-B668-AA6A1AE6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4600-306B-4EED-A536-F8570F3E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8A48-8E44-4E3F-8BCB-6F62BEB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88C1-0216-4804-8A3F-D5C54C0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98CB-FCE0-4EB9-B603-F2E112B5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846B-8C4E-4978-A366-01E2B639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048C-BA02-44E0-B925-D40CBDE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F585-DA04-4C1C-BB3D-73FB044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1FAF-6082-4240-8CA1-420043D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E48A-DE6A-42DC-932E-CE925529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0092-50D8-4D86-A0FA-AE846F1D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0D35-C565-42F6-8DE7-E9D0FB9C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5E72-524D-4F4D-A81E-5D20D05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3EB8-8B9C-4D0C-8A10-B30824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268-19DE-4718-811C-9764F96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EE22-5FFA-48DC-BCDD-59CC00048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ACAD-7F22-441C-B8D7-5D85FF8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437AD-87F6-4C9F-B6EC-63D044ED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9312-F13D-4CD8-81FB-5AB4D34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C996-A2BE-480D-B3B0-D59F3C1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1597-92AF-43DA-91B9-9F98F81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5E02A-7477-44A3-8640-6A4B71B0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D3E1-B26C-47CF-94D5-1607446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FE654-AAE5-427F-A26F-71621DB8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59A3-0263-4D47-B57B-24A74396B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6201A-D824-481B-89E3-846A742F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1FB6-3757-42CA-BF8B-0869C9AB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87142-94BD-4294-A92C-7D2CD73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EFC9-BE27-4254-A840-10E6F72A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D2A3-BECD-4E7A-96F2-A4C8B09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1DA67-DB9E-4427-BA1B-7E000E0D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AF16-949F-4B7E-934B-71C98B6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5D6DA-1BA4-4900-91A6-9463F70E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5EC6-C6B3-47FB-B84F-D106DF6C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E6D1D-5F22-4896-AB6D-7E775E10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D757-CD20-480A-B8F3-10DCF814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66CE-C0AC-40E3-8C83-BD1799E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EDC36-7B8B-4BF4-9261-2BD08BF9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B5A4-2D28-4BFC-88F5-8FB452C0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CB25-F292-473A-9B71-8269B875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A36CD-476A-449F-86E1-A2DDF3FC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4E1-1B00-4CA9-98EA-F424CABB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B61BE-529D-45D1-A0BE-A138746F1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08B3-2073-4F59-AB71-447E2C26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82DA-E83A-4D13-B0E0-D809267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A6AD-DD31-4DE6-A3B6-1F37FE8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06E2-CDFA-4980-B807-21CDB494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3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0D12D-4CDB-44A3-9CE3-C40BDDAF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0CF2-EA63-4062-A90B-7358F226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6D8B-8617-4626-866A-1F7347B8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F79D-5B61-4254-8A11-F2BC0CA1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A15-CA0C-4BEB-B3D4-BE72390FF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gdata-madesimple.com/machine-learning-explained-understanding-supervised-unsupervised-and-reinforcement-learning/" TargetMode="External"/><Relationship Id="rId4" Type="http://schemas.openxmlformats.org/officeDocument/2006/relationships/hyperlink" Target="https://blog.westerndigital.com/machine-learning-pipeline-object-storage/supervised-learning-diagra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gdata-madesimple.com/machine-learning-explained-understanding-supervised-unsupervised-and-reinforcement-learning/" TargetMode="External"/><Relationship Id="rId4" Type="http://schemas.openxmlformats.org/officeDocument/2006/relationships/hyperlink" Target="https://blog.westerndigital.com/machine-learning-pipeline-object-storage/supervised-learning-diagr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-madesimple.com/machine-learning-explained-understanding-supervised-unsupervised-and-reinforcement-learn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8/06/pypl-programming-language-trends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D72A6-B131-4F58-8E2F-21CEC880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922" y="2514600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i="1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Objetivo del curso</a:t>
            </a:r>
          </a:p>
        </p:txBody>
      </p:sp>
    </p:spTree>
    <p:extLst>
      <p:ext uri="{BB962C8B-B14F-4D97-AF65-F5344CB8AC3E}">
        <p14:creationId xmlns:p14="http://schemas.microsoft.com/office/powerpoint/2010/main" val="4892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Resumen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73D39-AC81-4A13-B76B-37E103110F16}"/>
              </a:ext>
            </a:extLst>
          </p:cNvPr>
          <p:cNvSpPr/>
          <p:nvPr/>
        </p:nvSpPr>
        <p:spPr>
          <a:xfrm>
            <a:off x="265289" y="1264254"/>
            <a:ext cx="3386668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E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s-ES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Aprendizaje supervisado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Aprendizaje no supervisado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Aprendizaje por refuerzo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3F5C6-130C-422A-B87A-FD3C8ABE1650}"/>
              </a:ext>
            </a:extLst>
          </p:cNvPr>
          <p:cNvSpPr/>
          <p:nvPr/>
        </p:nvSpPr>
        <p:spPr>
          <a:xfrm>
            <a:off x="4206903" y="1162654"/>
            <a:ext cx="3708401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s-E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es-ES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Exploratorio de Datos (EDA)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Procesado de datos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B560E-3C17-4D41-8E4F-F72463261209}"/>
              </a:ext>
            </a:extLst>
          </p:cNvPr>
          <p:cNvSpPr/>
          <p:nvPr/>
        </p:nvSpPr>
        <p:spPr>
          <a:xfrm>
            <a:off x="7985098" y="1264254"/>
            <a:ext cx="3708401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s-E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s-ES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 Neuronales Artificiales (ANN)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Otras técnicas: CNN, RNN…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machine learning">
            <a:extLst>
              <a:ext uri="{FF2B5EF4-FFF2-40B4-BE49-F238E27FC236}">
                <a16:creationId xmlns:a16="http://schemas.microsoft.com/office/drawing/2014/main" id="{BD3D6FF3-A4F4-458D-95FE-8055B6925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3"/>
          <a:stretch/>
        </p:blipFill>
        <p:spPr bwMode="auto">
          <a:xfrm>
            <a:off x="265289" y="3844448"/>
            <a:ext cx="3282929" cy="216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ata Visualization">
            <a:extLst>
              <a:ext uri="{FF2B5EF4-FFF2-40B4-BE49-F238E27FC236}">
                <a16:creationId xmlns:a16="http://schemas.microsoft.com/office/drawing/2014/main" id="{43C6F31B-293B-48EF-AC8D-26655682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66" y="3844448"/>
            <a:ext cx="3595729" cy="22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eep learning">
            <a:extLst>
              <a:ext uri="{FF2B5EF4-FFF2-40B4-BE49-F238E27FC236}">
                <a16:creationId xmlns:a16="http://schemas.microsoft.com/office/drawing/2014/main" id="{CB29DC68-EBAD-457E-AD7B-4C1DC4CE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520" y="3873779"/>
            <a:ext cx="3777191" cy="216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C5E85A-C7E0-482A-B764-F9D70804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Aprendizaje Supervisado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C9A15-C106-4F09-ACB6-B3BF7ECCD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4" y="1695749"/>
            <a:ext cx="3433587" cy="346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achine Learning Explained1">
            <a:extLst>
              <a:ext uri="{FF2B5EF4-FFF2-40B4-BE49-F238E27FC236}">
                <a16:creationId xmlns:a16="http://schemas.microsoft.com/office/drawing/2014/main" id="{39A035C0-3B53-438D-ABA1-AFE90D633B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4" y="1695749"/>
            <a:ext cx="5700891" cy="34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39EED-7C5E-45F4-B56E-09C41FB9F995}"/>
              </a:ext>
            </a:extLst>
          </p:cNvPr>
          <p:cNvSpPr/>
          <p:nvPr/>
        </p:nvSpPr>
        <p:spPr>
          <a:xfrm>
            <a:off x="912634" y="5247690"/>
            <a:ext cx="3433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  <a:r>
              <a:rPr lang="es-ES" sz="12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https://blog.westerndigital.com/machine-learning-pipeline-object-storage/supervised-learning-diagram/</a:t>
            </a:r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07147-A1A1-4445-95C0-A3A11AB1E336}"/>
              </a:ext>
            </a:extLst>
          </p:cNvPr>
          <p:cNvSpPr/>
          <p:nvPr/>
        </p:nvSpPr>
        <p:spPr>
          <a:xfrm>
            <a:off x="5684661" y="5162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</a:p>
          <a:p>
            <a:pPr algn="just">
              <a:spcAft>
                <a:spcPts val="0"/>
              </a:spcAft>
            </a:pPr>
            <a:r>
              <a:rPr lang="es-ES" sz="12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https://bigdata-madesimple.com/machine-learning-explained-understanding-supervised-unsupervised-and-reinforcement-learning/</a:t>
            </a:r>
            <a:endParaRPr lang="en-GB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85F8-DFCF-420A-B8C4-16EB34ED62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5" y="1695749"/>
            <a:ext cx="3433587" cy="34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0849E0-BAEE-4D1C-AC28-E2948A50E743}"/>
              </a:ext>
            </a:extLst>
          </p:cNvPr>
          <p:cNvSpPr/>
          <p:nvPr/>
        </p:nvSpPr>
        <p:spPr>
          <a:xfrm>
            <a:off x="912635" y="5247690"/>
            <a:ext cx="3433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  <a:r>
              <a:rPr lang="es-ES" sz="12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https://blog.westerndigital.com/machine-learning-pipeline-object-storage/supervised-learning-diagram/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63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E3534-DADB-422D-8A88-238A71B7D0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89" y="1303337"/>
            <a:ext cx="381000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hine Learning Explained2">
            <a:extLst>
              <a:ext uri="{FF2B5EF4-FFF2-40B4-BE49-F238E27FC236}">
                <a16:creationId xmlns:a16="http://schemas.microsoft.com/office/drawing/2014/main" id="{3EE0C357-CD84-4458-99C0-C065BF0487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49" y="1907856"/>
            <a:ext cx="4962525" cy="28390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739DB5-4E16-452C-93CA-97976691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Aprendizaje No Supervisado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BD738-5622-4486-8F06-4B4443C61046}"/>
              </a:ext>
            </a:extLst>
          </p:cNvPr>
          <p:cNvSpPr/>
          <p:nvPr/>
        </p:nvSpPr>
        <p:spPr>
          <a:xfrm>
            <a:off x="912634" y="5247690"/>
            <a:ext cx="3433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  <a:r>
              <a:rPr lang="es-ES" sz="12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https://blog.westerndigital.com/machine-learning-pipeline-object-storage/supervised-learning-diagram/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3011C-4F09-449E-9447-85272E8A50FB}"/>
              </a:ext>
            </a:extLst>
          </p:cNvPr>
          <p:cNvSpPr/>
          <p:nvPr/>
        </p:nvSpPr>
        <p:spPr>
          <a:xfrm>
            <a:off x="5684661" y="5162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</a:p>
          <a:p>
            <a:pPr algn="just">
              <a:spcAft>
                <a:spcPts val="0"/>
              </a:spcAft>
            </a:pPr>
            <a:r>
              <a:rPr lang="es-ES" sz="12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https://bigdata-madesimple.com/machine-learning-explained-understanding-supervised-unsupervised-and-reinforcement-learning/</a:t>
            </a:r>
            <a:endParaRPr lang="en-GB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B6211-3AF5-4A8E-A34B-A74025FA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Aprendizaje Por Refuerzo</a:t>
            </a:r>
          </a:p>
        </p:txBody>
      </p:sp>
      <p:pic>
        <p:nvPicPr>
          <p:cNvPr id="5" name="Picture 4" descr="Machine Learning Explained3">
            <a:extLst>
              <a:ext uri="{FF2B5EF4-FFF2-40B4-BE49-F238E27FC236}">
                <a16:creationId xmlns:a16="http://schemas.microsoft.com/office/drawing/2014/main" id="{A45757B2-633F-4E45-9298-0104CF797D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89" y="1547786"/>
            <a:ext cx="5847644" cy="37805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61AA26-4CBF-48EC-90FC-4455303B783F}"/>
              </a:ext>
            </a:extLst>
          </p:cNvPr>
          <p:cNvSpPr/>
          <p:nvPr/>
        </p:nvSpPr>
        <p:spPr>
          <a:xfrm>
            <a:off x="6084711" y="5422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</a:p>
          <a:p>
            <a:pPr algn="just">
              <a:spcAft>
                <a:spcPts val="0"/>
              </a:spcAft>
            </a:pPr>
            <a:r>
              <a:rPr lang="es-ES" sz="12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https://bigdata-madesimple.com/machine-learning-explained-understanding-supervised-unsupervised-and-reinforcement-learning/</a:t>
            </a:r>
            <a:endParaRPr lang="en-GB" sz="1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age result for dinosaur google reinforcement">
            <a:extLst>
              <a:ext uri="{FF2B5EF4-FFF2-40B4-BE49-F238E27FC236}">
                <a16:creationId xmlns:a16="http://schemas.microsoft.com/office/drawing/2014/main" id="{AF3284AC-B47A-4F35-A34E-8BCE50F83D3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13611"/>
          <a:stretch/>
        </p:blipFill>
        <p:spPr bwMode="auto">
          <a:xfrm>
            <a:off x="361774" y="2145665"/>
            <a:ext cx="4943475" cy="2708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9546FF-D425-4D6C-B376-B1616214B54C}"/>
              </a:ext>
            </a:extLst>
          </p:cNvPr>
          <p:cNvSpPr/>
          <p:nvPr/>
        </p:nvSpPr>
        <p:spPr>
          <a:xfrm rot="10800000">
            <a:off x="5305778" y="3126881"/>
            <a:ext cx="790222" cy="733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668F0-441C-4839-BD2C-FA79AEA6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Tecnologías usadas en el curso</a:t>
            </a:r>
          </a:p>
        </p:txBody>
      </p:sp>
      <p:pic>
        <p:nvPicPr>
          <p:cNvPr id="2050" name="Picture 2" descr="Image result for Python">
            <a:extLst>
              <a:ext uri="{FF2B5EF4-FFF2-40B4-BE49-F238E27FC236}">
                <a16:creationId xmlns:a16="http://schemas.microsoft.com/office/drawing/2014/main" id="{D1457D39-680C-408C-B8CB-B37BCBFB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4" y="1501024"/>
            <a:ext cx="1927976" cy="19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ndas python">
            <a:extLst>
              <a:ext uri="{FF2B5EF4-FFF2-40B4-BE49-F238E27FC236}">
                <a16:creationId xmlns:a16="http://schemas.microsoft.com/office/drawing/2014/main" id="{05887FFF-B2B4-45EE-ABBA-54A67AD6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56" y="1208088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cikit  learn">
            <a:extLst>
              <a:ext uri="{FF2B5EF4-FFF2-40B4-BE49-F238E27FC236}">
                <a16:creationId xmlns:a16="http://schemas.microsoft.com/office/drawing/2014/main" id="{5B50C040-A09C-481A-8E80-152CFEA23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778" y="3277174"/>
            <a:ext cx="2862745" cy="154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ensorflow">
            <a:extLst>
              <a:ext uri="{FF2B5EF4-FFF2-40B4-BE49-F238E27FC236}">
                <a16:creationId xmlns:a16="http://schemas.microsoft.com/office/drawing/2014/main" id="{1B467FF1-A23A-43AB-85D2-4BA5A985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2" y="3824774"/>
            <a:ext cx="2383965" cy="19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Keras">
            <a:extLst>
              <a:ext uri="{FF2B5EF4-FFF2-40B4-BE49-F238E27FC236}">
                <a16:creationId xmlns:a16="http://schemas.microsoft.com/office/drawing/2014/main" id="{0AAA5E9C-ED7E-4048-ACCA-81A7D0CB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55" y="5152848"/>
            <a:ext cx="3428028" cy="9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naconda python">
            <a:extLst>
              <a:ext uri="{FF2B5EF4-FFF2-40B4-BE49-F238E27FC236}">
                <a16:creationId xmlns:a16="http://schemas.microsoft.com/office/drawing/2014/main" id="{27C7F9A5-CE9E-40B6-98CA-A3B628EB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23" y="3161329"/>
            <a:ext cx="2386589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cipy">
            <a:extLst>
              <a:ext uri="{FF2B5EF4-FFF2-40B4-BE49-F238E27FC236}">
                <a16:creationId xmlns:a16="http://schemas.microsoft.com/office/drawing/2014/main" id="{DC558923-4CA3-4605-B15B-EE357E6E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22" y="5408614"/>
            <a:ext cx="2500489" cy="9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Matplotlib">
            <a:extLst>
              <a:ext uri="{FF2B5EF4-FFF2-40B4-BE49-F238E27FC236}">
                <a16:creationId xmlns:a16="http://schemas.microsoft.com/office/drawing/2014/main" id="{65DE2EF9-9A41-474A-96E8-7F768F6B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98" y="2799070"/>
            <a:ext cx="3135224" cy="75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Numpy">
            <a:extLst>
              <a:ext uri="{FF2B5EF4-FFF2-40B4-BE49-F238E27FC236}">
                <a16:creationId xmlns:a16="http://schemas.microsoft.com/office/drawing/2014/main" id="{A4E0A124-3557-4876-97A9-1F9FBAA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36" y="4568604"/>
            <a:ext cx="1904999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statsmodels python">
            <a:extLst>
              <a:ext uri="{FF2B5EF4-FFF2-40B4-BE49-F238E27FC236}">
                <a16:creationId xmlns:a16="http://schemas.microsoft.com/office/drawing/2014/main" id="{C413992C-CCF5-46BE-9AF7-8402DE9F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80" y="1165644"/>
            <a:ext cx="286883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upyter notebook">
            <a:extLst>
              <a:ext uri="{FF2B5EF4-FFF2-40B4-BE49-F238E27FC236}">
                <a16:creationId xmlns:a16="http://schemas.microsoft.com/office/drawing/2014/main" id="{EAC123A6-E8E9-42B9-9F98-2FC472A4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04" y="1986988"/>
            <a:ext cx="1571031" cy="157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5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94A65-4F29-43D0-9B9D-5A7FDB5A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¿Por qué Python?</a:t>
            </a:r>
          </a:p>
        </p:txBody>
      </p:sp>
      <p:pic>
        <p:nvPicPr>
          <p:cNvPr id="5" name="Picture 4" descr="Image result for python data science trend 2018">
            <a:extLst>
              <a:ext uri="{FF2B5EF4-FFF2-40B4-BE49-F238E27FC236}">
                <a16:creationId xmlns:a16="http://schemas.microsoft.com/office/drawing/2014/main" id="{21BEA7D3-2AB8-4027-94BF-5F2BAF6263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4" y="1209145"/>
            <a:ext cx="4207934" cy="37128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6CB74-0124-43AC-B0D4-5904AACA5360}"/>
              </a:ext>
            </a:extLst>
          </p:cNvPr>
          <p:cNvSpPr/>
          <p:nvPr/>
        </p:nvSpPr>
        <p:spPr>
          <a:xfrm>
            <a:off x="262464" y="5301943"/>
            <a:ext cx="7459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  <a:r>
              <a:rPr lang="es-ES" sz="140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http://blog.revolutionanalytics.com/2018/06/pypl-programming-language-trends.html</a:t>
            </a:r>
            <a:endParaRPr lang="en-GB" sz="1400" dirty="0"/>
          </a:p>
        </p:txBody>
      </p:sp>
      <p:pic>
        <p:nvPicPr>
          <p:cNvPr id="7" name="Picture 6" descr="PYPLJune018">
            <a:extLst>
              <a:ext uri="{FF2B5EF4-FFF2-40B4-BE49-F238E27FC236}">
                <a16:creationId xmlns:a16="http://schemas.microsoft.com/office/drawing/2014/main" id="{283D5BA7-95A5-431E-8272-7FD2F635E2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77" y="1728608"/>
            <a:ext cx="2896446" cy="306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PYPL trend Jun 2018">
            <a:extLst>
              <a:ext uri="{FF2B5EF4-FFF2-40B4-BE49-F238E27FC236}">
                <a16:creationId xmlns:a16="http://schemas.microsoft.com/office/drawing/2014/main" id="{038A9FAD-205D-4683-94CE-C253485426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2" y="1807804"/>
            <a:ext cx="3931354" cy="299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0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5E5278-7397-4E8C-ADD7-CBD067F2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Estructura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4E443-D2E1-4F51-AA10-250A705370EC}"/>
              </a:ext>
            </a:extLst>
          </p:cNvPr>
          <p:cNvSpPr/>
          <p:nvPr/>
        </p:nvSpPr>
        <p:spPr>
          <a:xfrm>
            <a:off x="3606800" y="1354565"/>
            <a:ext cx="4600222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Explicaciones en detalle de los algoritmos y técnicas utilizadas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Casos reales sencillos y complejos donde se aplique la teoría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 teórica y práctica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AF2F9-5333-49E8-9F24-50FABC6366A1}"/>
              </a:ext>
            </a:extLst>
          </p:cNvPr>
          <p:cNvSpPr/>
          <p:nvPr/>
        </p:nvSpPr>
        <p:spPr>
          <a:xfrm>
            <a:off x="3143955" y="4487231"/>
            <a:ext cx="702733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vuestra disposición para resolver cualquier duda que tengáis</a:t>
            </a:r>
          </a:p>
        </p:txBody>
      </p:sp>
    </p:spTree>
    <p:extLst>
      <p:ext uri="{BB962C8B-B14F-4D97-AF65-F5344CB8AC3E}">
        <p14:creationId xmlns:p14="http://schemas.microsoft.com/office/powerpoint/2010/main" val="27290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BARBADO GONZALEZ</dc:creator>
  <cp:lastModifiedBy>ALBERTO BARBADO GONZALEZ</cp:lastModifiedBy>
  <cp:revision>7</cp:revision>
  <dcterms:created xsi:type="dcterms:W3CDTF">2018-11-05T19:21:46Z</dcterms:created>
  <dcterms:modified xsi:type="dcterms:W3CDTF">2018-11-05T20:10:48Z</dcterms:modified>
</cp:coreProperties>
</file>