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2030-2F25-4CDC-A633-896DA0A39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72632-F312-4CCA-A4F3-984D0FE89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192F-6C69-4C61-84E0-B1C64ACB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AB0C-D2A4-4B8A-83B9-4C278539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BD439-9943-45B9-B79A-ABA6086D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3DC7-8595-4D68-8A0B-92CD7631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60BDC-B673-4882-A6D3-36D8FADA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C67E-10AA-4E6C-85FC-0668FF4A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DBA3-DF5E-4B8C-86FD-70AB791B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59BA-3174-486F-B71E-A514200A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3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4925-2955-4B31-BF73-4CFD26B3A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267A7-2896-4E4F-B668-AA6A1AE65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4600-306B-4EED-A536-F8570F3E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8A48-8E44-4E3F-8BCB-6F62BEB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88C1-0216-4804-8A3F-D5C54C0B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2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98CB-FCE0-4EB9-B603-F2E112B5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846B-8C4E-4978-A366-01E2B639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048C-BA02-44E0-B925-D40CBDE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F585-DA04-4C1C-BB3D-73FB044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1FAF-6082-4240-8CA1-420043DB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1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E48A-DE6A-42DC-932E-CE925529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0092-50D8-4D86-A0FA-AE846F1D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0D35-C565-42F6-8DE7-E9D0FB9C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5E72-524D-4F4D-A81E-5D20D057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3EB8-8B9C-4D0C-8A10-B3082423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7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B268-19DE-4718-811C-9764F965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EE22-5FFA-48DC-BCDD-59CC00048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ACAD-7F22-441C-B8D7-5D85FF8A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437AD-87F6-4C9F-B6EC-63D044ED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9312-F13D-4CD8-81FB-5AB4D34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C996-A2BE-480D-B3B0-D59F3C10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1597-92AF-43DA-91B9-9F98F81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5E02A-7477-44A3-8640-6A4B71B0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D3E1-B26C-47CF-94D5-1607446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FE654-AAE5-427F-A26F-71621DB8C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59A3-0263-4D47-B57B-24A74396B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6201A-D824-481B-89E3-846A742F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1FB6-3757-42CA-BF8B-0869C9AB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87142-94BD-4294-A92C-7D2CD73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EFC9-BE27-4254-A840-10E6F72A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FD2A3-BECD-4E7A-96F2-A4C8B09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1DA67-DB9E-4427-BA1B-7E000E0D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4AF16-949F-4B7E-934B-71C98B60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5D6DA-1BA4-4900-91A6-9463F70E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55EC6-C6B3-47FB-B84F-D106DF6C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E6D1D-5F22-4896-AB6D-7E775E10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11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D757-CD20-480A-B8F3-10DCF814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66CE-C0AC-40E3-8C83-BD1799EF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EDC36-7B8B-4BF4-9261-2BD08BF9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B5A4-2D28-4BFC-88F5-8FB452C0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5CB25-F292-473A-9B71-8269B875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A36CD-476A-449F-86E1-A2DDF3FC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A4E1-1B00-4CA9-98EA-F424CABB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B61BE-529D-45D1-A0BE-A138746F1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608B3-2073-4F59-AB71-447E2C264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B82DA-E83A-4D13-B0E0-D809267D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A6AD-DD31-4DE6-A3B6-1F37FE8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006E2-CDFA-4980-B807-21CDB494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3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0D12D-4CDB-44A3-9CE3-C40BDDAF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10CF2-EA63-4062-A90B-7358F226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6D8B-8617-4626-866A-1F7347B8B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0D8D-641A-467E-B499-2337856E4139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F79D-5B61-4254-8A11-F2BC0CA1E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5A15-CA0C-4BEB-B3D4-BE72390FF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784C-24A7-457C-AB81-34FE918AE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D72A6-B131-4F58-8E2F-21CEC880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194" y="282827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i="1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Descripción del temario</a:t>
            </a:r>
          </a:p>
        </p:txBody>
      </p:sp>
    </p:spTree>
    <p:extLst>
      <p:ext uri="{BB962C8B-B14F-4D97-AF65-F5344CB8AC3E}">
        <p14:creationId xmlns:p14="http://schemas.microsoft.com/office/powerpoint/2010/main" val="48926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1BF6A-3F55-489E-B44B-9FFE7DD5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0. Introducción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B8A65-F059-4F2B-A233-C639C33CF207}"/>
              </a:ext>
            </a:extLst>
          </p:cNvPr>
          <p:cNvSpPr txBox="1"/>
          <p:nvPr/>
        </p:nvSpPr>
        <p:spPr>
          <a:xfrm>
            <a:off x="616686" y="1951672"/>
            <a:ext cx="5656523" cy="235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Algunas aplicaciones de </a:t>
            </a:r>
            <a:r>
              <a:rPr lang="es-ES" i="1" dirty="0"/>
              <a:t>Machine </a:t>
            </a:r>
            <a:r>
              <a:rPr lang="es-ES" i="1" dirty="0" err="1"/>
              <a:t>Learning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Diferencias entre Machine </a:t>
            </a:r>
            <a:r>
              <a:rPr lang="es-ES" dirty="0" err="1"/>
              <a:t>Learning</a:t>
            </a:r>
            <a:r>
              <a:rPr lang="es-ES" dirty="0"/>
              <a:t> e 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Categorías de Machine </a:t>
            </a:r>
            <a:r>
              <a:rPr lang="es-ES" dirty="0" err="1"/>
              <a:t>Learning</a:t>
            </a:r>
            <a:r>
              <a:rPr lang="es-ES" dirty="0"/>
              <a:t>: Aprendizaje Supervisado, No Supervisado y por Refuerzo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/>
              <a:t>Machine </a:t>
            </a:r>
            <a:r>
              <a:rPr lang="es-ES" i="1" dirty="0" err="1"/>
              <a:t>Learning</a:t>
            </a:r>
            <a:r>
              <a:rPr lang="es-ES" i="1" dirty="0"/>
              <a:t> vs. Deep </a:t>
            </a:r>
            <a:r>
              <a:rPr lang="es-ES" i="1" dirty="0" err="1"/>
              <a:t>Learning</a:t>
            </a:r>
            <a:r>
              <a:rPr lang="es-ES" i="1" dirty="0"/>
              <a:t> vs. Data </a:t>
            </a:r>
            <a:r>
              <a:rPr lang="es-ES" i="1" dirty="0" err="1"/>
              <a:t>Mining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Preparación del entorno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739D5-E65A-4DD3-B880-FA4D59FB548A}"/>
              </a:ext>
            </a:extLst>
          </p:cNvPr>
          <p:cNvSpPr txBox="1"/>
          <p:nvPr/>
        </p:nvSpPr>
        <p:spPr>
          <a:xfrm>
            <a:off x="9271588" y="5958421"/>
            <a:ext cx="29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 7 % del temario</a:t>
            </a:r>
          </a:p>
        </p:txBody>
      </p:sp>
      <p:pic>
        <p:nvPicPr>
          <p:cNvPr id="1026" name="Picture 2" descr="Image result for data mining">
            <a:extLst>
              <a:ext uri="{FF2B5EF4-FFF2-40B4-BE49-F238E27FC236}">
                <a16:creationId xmlns:a16="http://schemas.microsoft.com/office/drawing/2014/main" id="{8BF1687D-1331-488E-8E15-8CE8A33D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83" y="1895707"/>
            <a:ext cx="4374409" cy="30279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9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1BF6A-3F55-489E-B44B-9FFE7DD5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1. Aprendizaje Supervisado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9A269-77FC-415C-AA5E-9B3FD8F3C986}"/>
              </a:ext>
            </a:extLst>
          </p:cNvPr>
          <p:cNvSpPr txBox="1"/>
          <p:nvPr/>
        </p:nvSpPr>
        <p:spPr>
          <a:xfrm>
            <a:off x="606054" y="1813448"/>
            <a:ext cx="54899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Introducción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Regresión vs. Clasificación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Regresión Lineal Simple, Múltiple y Logística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Máquinas de Vectores Soporte 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Árboles de Decisión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 err="1"/>
              <a:t>Ensemble</a:t>
            </a:r>
            <a:r>
              <a:rPr lang="es-ES" i="1" dirty="0"/>
              <a:t> </a:t>
            </a:r>
            <a:r>
              <a:rPr lang="es-ES" i="1" dirty="0" err="1"/>
              <a:t>learning</a:t>
            </a:r>
            <a:r>
              <a:rPr lang="es-ES" i="1" dirty="0"/>
              <a:t>: </a:t>
            </a:r>
            <a:r>
              <a:rPr lang="es-ES" i="1" dirty="0" err="1"/>
              <a:t>Random</a:t>
            </a:r>
            <a:r>
              <a:rPr lang="es-ES" i="1" dirty="0"/>
              <a:t>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KNN (</a:t>
            </a:r>
            <a:r>
              <a:rPr lang="es-ES" i="1" dirty="0"/>
              <a:t>K-</a:t>
            </a:r>
            <a:r>
              <a:rPr lang="es-ES" i="1" dirty="0" err="1"/>
              <a:t>Nearest</a:t>
            </a:r>
            <a:r>
              <a:rPr lang="es-ES" i="1" dirty="0"/>
              <a:t> </a:t>
            </a:r>
            <a:r>
              <a:rPr lang="es-ES" i="1" dirty="0" err="1"/>
              <a:t>Neighbors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/>
              <a:t>Naive</a:t>
            </a:r>
            <a:r>
              <a:rPr lang="es-ES" i="1" dirty="0"/>
              <a:t>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Evaluación de los modelos supervisados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Métricas de Regresión: Error Absoluto y Relativo, Error Medio Absoluto (MAE), Error Mediano, Error Cuadrático Medio (RMSE)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Métricas de Clasificación: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i="1" dirty="0" err="1"/>
              <a:t>Accuracy</a:t>
            </a:r>
            <a:r>
              <a:rPr lang="es-ES" i="1" dirty="0"/>
              <a:t>, </a:t>
            </a:r>
            <a:r>
              <a:rPr lang="es-ES" i="1" dirty="0" err="1"/>
              <a:t>Precision</a:t>
            </a:r>
            <a:r>
              <a:rPr lang="es-ES" i="1" dirty="0"/>
              <a:t>, </a:t>
            </a:r>
            <a:r>
              <a:rPr lang="es-ES" i="1" dirty="0" err="1"/>
              <a:t>Recall</a:t>
            </a:r>
            <a:r>
              <a:rPr lang="es-ES" i="1" dirty="0"/>
              <a:t>, F1</a:t>
            </a:r>
            <a:r>
              <a:rPr lang="es-ES" dirty="0"/>
              <a:t> y Matriz de Confusión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Curvas ROC de área bajo la curva (AUC)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974FC-979A-49BC-B445-51EAC5252BBF}"/>
              </a:ext>
            </a:extLst>
          </p:cNvPr>
          <p:cNvSpPr txBox="1"/>
          <p:nvPr/>
        </p:nvSpPr>
        <p:spPr>
          <a:xfrm>
            <a:off x="9271588" y="5958421"/>
            <a:ext cx="29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 55 % del temario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34324-3CFA-47AB-B29C-9E59C192DE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3400"/>
            <a:ext cx="59340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7268B-0B17-46A4-AC1D-58D10E3507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43" y="3901654"/>
            <a:ext cx="5939790" cy="169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80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1BF6A-3F55-489E-B44B-9FFE7DD5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2. Aprendizaje No Supervisado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1F822-2189-4FDB-87E3-36DC2D51B17C}"/>
              </a:ext>
            </a:extLst>
          </p:cNvPr>
          <p:cNvSpPr txBox="1"/>
          <p:nvPr/>
        </p:nvSpPr>
        <p:spPr>
          <a:xfrm>
            <a:off x="606054" y="1813448"/>
            <a:ext cx="46539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Segmentación (</a:t>
            </a:r>
            <a:r>
              <a:rPr lang="es-ES" i="1" dirty="0" err="1"/>
              <a:t>Clustering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K-</a:t>
            </a:r>
            <a:r>
              <a:rPr lang="es-ES" dirty="0" err="1"/>
              <a:t>Means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Clúster Jerárquico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Modelo de mezcla Gaussiano (GMM)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Otros: </a:t>
            </a:r>
            <a:r>
              <a:rPr lang="es-ES" i="1" dirty="0" err="1"/>
              <a:t>Affinity</a:t>
            </a:r>
            <a:r>
              <a:rPr lang="es-ES" dirty="0"/>
              <a:t> </a:t>
            </a:r>
            <a:r>
              <a:rPr lang="es-ES" i="1" dirty="0" err="1"/>
              <a:t>Propagation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Técnicas de selección del número de </a:t>
            </a:r>
            <a:r>
              <a:rPr lang="es-ES" dirty="0" err="1"/>
              <a:t>clústers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 err="1"/>
              <a:t>Elbow</a:t>
            </a:r>
            <a:r>
              <a:rPr lang="es-ES" i="1" dirty="0"/>
              <a:t> </a:t>
            </a:r>
            <a:r>
              <a:rPr lang="es-ES" i="1" dirty="0" err="1"/>
              <a:t>Method</a:t>
            </a:r>
            <a:endParaRPr lang="es-E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Algoritmo </a:t>
            </a:r>
            <a:r>
              <a:rPr lang="es-ES" i="1" dirty="0"/>
              <a:t>Mean-Shift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Métrica </a:t>
            </a:r>
            <a:r>
              <a:rPr lang="es-ES" i="1" dirty="0" err="1"/>
              <a:t>Silhouette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Métricas BIC y AIC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44C76-E37D-4E46-9C58-E1457E58D2F2}"/>
              </a:ext>
            </a:extLst>
          </p:cNvPr>
          <p:cNvSpPr txBox="1"/>
          <p:nvPr/>
        </p:nvSpPr>
        <p:spPr>
          <a:xfrm>
            <a:off x="9271588" y="5958421"/>
            <a:ext cx="29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~13% del temario</a:t>
            </a:r>
          </a:p>
        </p:txBody>
      </p:sp>
      <p:pic>
        <p:nvPicPr>
          <p:cNvPr id="2050" name="Picture 2" descr="Image result for data mining segmentation">
            <a:extLst>
              <a:ext uri="{FF2B5EF4-FFF2-40B4-BE49-F238E27FC236}">
                <a16:creationId xmlns:a16="http://schemas.microsoft.com/office/drawing/2014/main" id="{A3CFD19A-B5A2-4683-848D-2ACD1EF0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11" y="1327380"/>
            <a:ext cx="3696363" cy="204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ustering">
            <a:extLst>
              <a:ext uri="{FF2B5EF4-FFF2-40B4-BE49-F238E27FC236}">
                <a16:creationId xmlns:a16="http://schemas.microsoft.com/office/drawing/2014/main" id="{C6182F97-44D4-4578-9F67-37585929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91" y="3398437"/>
            <a:ext cx="3373480" cy="255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73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1BF6A-3F55-489E-B44B-9FFE7DD5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3. Deep </a:t>
            </a:r>
            <a:r>
              <a:rPr lang="es-ES" altLang="es-ES" sz="3200" dirty="0" err="1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Learning</a:t>
            </a:r>
            <a:endParaRPr lang="es-ES" altLang="es-ES" sz="3200" dirty="0">
              <a:solidFill>
                <a:schemeClr val="accent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CD7BB-058C-4B1C-B562-84FC20ECF7D2}"/>
              </a:ext>
            </a:extLst>
          </p:cNvPr>
          <p:cNvSpPr txBox="1"/>
          <p:nvPr/>
        </p:nvSpPr>
        <p:spPr>
          <a:xfrm>
            <a:off x="616686" y="1951672"/>
            <a:ext cx="485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Introducción a los conceptos de Deep </a:t>
            </a:r>
            <a:r>
              <a:rPr lang="es-ES" dirty="0" err="1"/>
              <a:t>Learning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Redes Neuronales Artificiales (ANN)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Otras Topologías de Deep </a:t>
            </a:r>
            <a:r>
              <a:rPr lang="es-ES" dirty="0" err="1"/>
              <a:t>Learning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D0708-BC6B-4BF5-ADBB-D43DECA47281}"/>
              </a:ext>
            </a:extLst>
          </p:cNvPr>
          <p:cNvSpPr txBox="1"/>
          <p:nvPr/>
        </p:nvSpPr>
        <p:spPr>
          <a:xfrm>
            <a:off x="9271588" y="5958421"/>
            <a:ext cx="29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 10% del temario</a:t>
            </a:r>
          </a:p>
        </p:txBody>
      </p:sp>
      <p:pic>
        <p:nvPicPr>
          <p:cNvPr id="3074" name="Picture 2" descr="Image result for Deep Learning">
            <a:extLst>
              <a:ext uri="{FF2B5EF4-FFF2-40B4-BE49-F238E27FC236}">
                <a16:creationId xmlns:a16="http://schemas.microsoft.com/office/drawing/2014/main" id="{D6883B6C-3463-4E84-8063-1AD51276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36" y="3815480"/>
            <a:ext cx="5171859" cy="194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eep Learning">
            <a:extLst>
              <a:ext uri="{FF2B5EF4-FFF2-40B4-BE49-F238E27FC236}">
                <a16:creationId xmlns:a16="http://schemas.microsoft.com/office/drawing/2014/main" id="{077D3299-0ABD-4AA8-B9D9-588CB1BE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86" y="1365603"/>
            <a:ext cx="3501265" cy="21637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89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1BF6A-3F55-489E-B44B-9FFE7DD5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4. Mejoras en los Modelos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753C4-5394-42DD-885C-9E7ABE41D7F6}"/>
              </a:ext>
            </a:extLst>
          </p:cNvPr>
          <p:cNvSpPr txBox="1"/>
          <p:nvPr/>
        </p:nvSpPr>
        <p:spPr>
          <a:xfrm>
            <a:off x="616686" y="1971766"/>
            <a:ext cx="4261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Reducción de Dimensionalidad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Principal de Componentes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Lineal Discriminante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Kernel</a:t>
            </a:r>
            <a:r>
              <a:rPr lang="es-ES" dirty="0"/>
              <a:t>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4EBE4-BB8F-4206-9A0B-8245D28911C6}"/>
              </a:ext>
            </a:extLst>
          </p:cNvPr>
          <p:cNvSpPr txBox="1"/>
          <p:nvPr/>
        </p:nvSpPr>
        <p:spPr>
          <a:xfrm>
            <a:off x="616687" y="4009071"/>
            <a:ext cx="4261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Selección de Modelos y </a:t>
            </a:r>
            <a:r>
              <a:rPr lang="es-ES" b="1" dirty="0" err="1"/>
              <a:t>Boosting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Validación Cruzada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Ensemble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: </a:t>
            </a:r>
            <a:r>
              <a:rPr lang="es-ES" dirty="0" err="1"/>
              <a:t>Blending</a:t>
            </a:r>
            <a:r>
              <a:rPr lang="es-ES" dirty="0"/>
              <a:t>, </a:t>
            </a:r>
            <a:r>
              <a:rPr lang="es-ES" dirty="0" err="1"/>
              <a:t>Bagging</a:t>
            </a:r>
            <a:r>
              <a:rPr lang="es-ES" dirty="0"/>
              <a:t> y </a:t>
            </a:r>
            <a:r>
              <a:rPr lang="es-ES" dirty="0" err="1"/>
              <a:t>Boosting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152C3-ED94-46FA-A43F-E21EA37064E0}"/>
              </a:ext>
            </a:extLst>
          </p:cNvPr>
          <p:cNvSpPr txBox="1"/>
          <p:nvPr/>
        </p:nvSpPr>
        <p:spPr>
          <a:xfrm>
            <a:off x="9271588" y="5958421"/>
            <a:ext cx="29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 8% del temario</a:t>
            </a:r>
          </a:p>
        </p:txBody>
      </p:sp>
      <p:pic>
        <p:nvPicPr>
          <p:cNvPr id="4100" name="Picture 4" descr="1">
            <a:extLst>
              <a:ext uri="{FF2B5EF4-FFF2-40B4-BE49-F238E27FC236}">
                <a16:creationId xmlns:a16="http://schemas.microsoft.com/office/drawing/2014/main" id="{06F7A50E-A002-49C7-BE28-39F83984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661" y="1277680"/>
            <a:ext cx="5701159" cy="22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ross Validation">
            <a:extLst>
              <a:ext uri="{FF2B5EF4-FFF2-40B4-BE49-F238E27FC236}">
                <a16:creationId xmlns:a16="http://schemas.microsoft.com/office/drawing/2014/main" id="{92B4C96B-49C8-493C-AD29-6430322AA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02" y="3726092"/>
            <a:ext cx="4109292" cy="20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6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1BF6A-3F55-489E-B44B-9FFE7DD5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6" y="222956"/>
            <a:ext cx="92216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04427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08854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13281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17708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22135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426562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30989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35416" algn="l" defTabSz="2808854" rtl="0" eaLnBrk="1" latinLnBrk="0" hangingPunct="1"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3200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5. Anexos finales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DDB8A-94E8-465C-9020-5FB4C62CDB24}"/>
              </a:ext>
            </a:extLst>
          </p:cNvPr>
          <p:cNvSpPr txBox="1"/>
          <p:nvPr/>
        </p:nvSpPr>
        <p:spPr>
          <a:xfrm>
            <a:off x="616686" y="1971767"/>
            <a:ext cx="5380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Introducción al Aprendizaje por Refuerzo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Técnicas: </a:t>
            </a:r>
            <a:r>
              <a:rPr lang="es-ES" i="1" dirty="0" err="1"/>
              <a:t>Upper</a:t>
            </a:r>
            <a:r>
              <a:rPr lang="es-ES" i="1" dirty="0"/>
              <a:t> </a:t>
            </a:r>
            <a:r>
              <a:rPr lang="es-ES" i="1" dirty="0" err="1"/>
              <a:t>Confidence</a:t>
            </a:r>
            <a:r>
              <a:rPr lang="es-ES" i="1" dirty="0"/>
              <a:t> </a:t>
            </a:r>
            <a:r>
              <a:rPr lang="es-ES" i="1" dirty="0" err="1"/>
              <a:t>Bound</a:t>
            </a:r>
            <a:r>
              <a:rPr lang="es-ES" i="1" dirty="0"/>
              <a:t> </a:t>
            </a:r>
            <a:r>
              <a:rPr lang="es-ES" dirty="0"/>
              <a:t>(UCB), Thompson </a:t>
            </a:r>
            <a:r>
              <a:rPr lang="es-ES" dirty="0" err="1"/>
              <a:t>Sampling</a:t>
            </a:r>
            <a:r>
              <a:rPr lang="es-ES" dirty="0"/>
              <a:t>, </a:t>
            </a:r>
            <a:r>
              <a:rPr lang="es-ES" i="1" dirty="0"/>
              <a:t>Temporal </a:t>
            </a:r>
            <a:r>
              <a:rPr lang="es-ES" i="1" dirty="0" err="1"/>
              <a:t>Difference</a:t>
            </a:r>
            <a:r>
              <a:rPr lang="es-ES" dirty="0"/>
              <a:t>, Q-</a:t>
            </a:r>
            <a:r>
              <a:rPr lang="es-ES" dirty="0" err="1"/>
              <a:t>Learning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A55AF-6605-42ED-9B79-085EAD661301}"/>
              </a:ext>
            </a:extLst>
          </p:cNvPr>
          <p:cNvSpPr txBox="1"/>
          <p:nvPr/>
        </p:nvSpPr>
        <p:spPr>
          <a:xfrm>
            <a:off x="616685" y="3449095"/>
            <a:ext cx="5380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Aplicaciones Industriales de Machine </a:t>
            </a:r>
            <a:r>
              <a:rPr lang="es-ES" b="1" dirty="0" err="1"/>
              <a:t>Learning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Procesamiento de Lenguaje Natural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Sistemas de Recomendación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Series Temporales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Detección de Anomalías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Procesamiento de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A3914-EEF4-4184-AEA9-8E1194D872A4}"/>
              </a:ext>
            </a:extLst>
          </p:cNvPr>
          <p:cNvSpPr txBox="1"/>
          <p:nvPr/>
        </p:nvSpPr>
        <p:spPr>
          <a:xfrm>
            <a:off x="9271588" y="5958421"/>
            <a:ext cx="29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 5% del temario</a:t>
            </a:r>
          </a:p>
        </p:txBody>
      </p:sp>
      <p:pic>
        <p:nvPicPr>
          <p:cNvPr id="5122" name="Picture 2" descr="Image result for Recommender Systems">
            <a:extLst>
              <a:ext uri="{FF2B5EF4-FFF2-40B4-BE49-F238E27FC236}">
                <a16:creationId xmlns:a16="http://schemas.microsoft.com/office/drawing/2014/main" id="{315C5F09-5A29-4DFD-8979-6B9E32B6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40" y="3449095"/>
            <a:ext cx="5357147" cy="206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Image Processing">
            <a:extLst>
              <a:ext uri="{FF2B5EF4-FFF2-40B4-BE49-F238E27FC236}">
                <a16:creationId xmlns:a16="http://schemas.microsoft.com/office/drawing/2014/main" id="{EB044A8B-3A49-4299-B570-A1160EBBC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8"/>
          <a:stretch/>
        </p:blipFill>
        <p:spPr bwMode="auto">
          <a:xfrm>
            <a:off x="7669011" y="399824"/>
            <a:ext cx="4179756" cy="27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2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319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BARBADO GONZALEZ</dc:creator>
  <cp:lastModifiedBy>ALBERTO BARBADO GONZALEZ</cp:lastModifiedBy>
  <cp:revision>13</cp:revision>
  <dcterms:created xsi:type="dcterms:W3CDTF">2018-11-05T19:21:46Z</dcterms:created>
  <dcterms:modified xsi:type="dcterms:W3CDTF">2018-11-05T22:55:08Z</dcterms:modified>
</cp:coreProperties>
</file>