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1FFDC32-3027-4F8A-ACCA-BC691EB2823C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413402E-BE2F-4E77-B085-0CEB80797221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526F11C-7364-4318-AE16-FC04F6DB97FE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9C8A458-7DAD-4E10-A134-6F582A497506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B883684-F20B-4E8C-B5B4-FA6BCC2A8AA0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EE19AD6-CDEA-4F94-A21F-64825D491A8A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E1AF952-0FE6-4DF9-BA0E-648E9E672B23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C2F625-2F02-4AA2-B992-057D0F957DD5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C2F625-2F02-4AA2-B992-057D0F957DD5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380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C2F625-2F02-4AA2-B992-057D0F957DD5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0807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6C2F625-2F02-4AA2-B992-057D0F957DD5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336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177433" y="1114421"/>
            <a:ext cx="92462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 dirty="0">
                <a:solidFill>
                  <a:srgbClr val="FF0000"/>
                </a:solidFill>
                <a:latin typeface="Calibri Light"/>
              </a:rPr>
              <a:t>Regresión logística</a:t>
            </a: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0DB8A9C2-6224-A41B-2840-04EB1FC2F3F6}"/>
              </a:ext>
            </a:extLst>
          </p:cNvPr>
          <p:cNvSpPr/>
          <p:nvPr/>
        </p:nvSpPr>
        <p:spPr>
          <a:xfrm>
            <a:off x="597809" y="5533200"/>
            <a:ext cx="92462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2800" strike="noStrike" spc="-1" dirty="0">
                <a:solidFill>
                  <a:srgbClr val="FF0000"/>
                </a:solidFill>
                <a:latin typeface="Calibri Light"/>
              </a:rPr>
              <a:t>Sevilla, 26 de Mayo de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600" b="0" strike="noStrike" spc="-1">
                <a:solidFill>
                  <a:srgbClr val="FF0000"/>
                </a:solidFill>
                <a:latin typeface="Calibri Light"/>
              </a:rPr>
              <a:t>Ejemplo</a:t>
            </a:r>
            <a:endParaRPr lang="es-ES" sz="6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838080" y="2006280"/>
            <a:ext cx="5355000" cy="448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Se trata de una generalización de la regresión lineal al caso de la clasificación. </a:t>
            </a:r>
            <a:r>
              <a:rPr lang="es-ES" sz="1800" b="1" strike="noStrike" spc="-1" dirty="0">
                <a:solidFill>
                  <a:srgbClr val="FFFFFF"/>
                </a:solidFill>
                <a:latin typeface="Calibri"/>
              </a:rPr>
              <a:t>OJO! </a:t>
            </a:r>
            <a:r>
              <a:rPr lang="es-ES" b="1" spc="-1" dirty="0">
                <a:solidFill>
                  <a:srgbClr val="FFFFFF"/>
                </a:solidFill>
                <a:latin typeface="Calibri"/>
              </a:rPr>
              <a:t>Pese a llamarse “regresión logística” es de clasificación.</a:t>
            </a:r>
            <a:endParaRPr lang="es-ES" sz="1800" b="1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800" b="1" strike="noStrike" spc="-1" dirty="0">
                <a:solidFill>
                  <a:srgbClr val="FFFFFF"/>
                </a:solidFill>
                <a:latin typeface="Calibri"/>
              </a:rPr>
              <a:t>OBJETIVO</a:t>
            </a: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: Transformar el resultado de un valor </a:t>
            </a:r>
            <a:r>
              <a:rPr lang="es-ES" sz="1800" b="1" strike="noStrike" spc="-1" dirty="0">
                <a:solidFill>
                  <a:srgbClr val="FFFFFF"/>
                </a:solidFill>
                <a:latin typeface="Calibri"/>
              </a:rPr>
              <a:t>continuo no acotado (-</a:t>
            </a:r>
            <a:r>
              <a:rPr lang="es-ES" sz="1800" b="1" strike="noStrike" spc="-1" dirty="0" err="1">
                <a:solidFill>
                  <a:srgbClr val="FFFFFF"/>
                </a:solidFill>
                <a:latin typeface="Calibri"/>
              </a:rPr>
              <a:t>inf</a:t>
            </a:r>
            <a:r>
              <a:rPr lang="es-ES" sz="1800" b="1" strike="noStrike" spc="-1" dirty="0">
                <a:solidFill>
                  <a:srgbClr val="FFFFFF"/>
                </a:solidFill>
                <a:latin typeface="Calibri"/>
              </a:rPr>
              <a:t>, +</a:t>
            </a:r>
            <a:r>
              <a:rPr lang="es-ES" sz="1800" b="1" strike="noStrike" spc="-1" dirty="0" err="1">
                <a:solidFill>
                  <a:srgbClr val="FFFFFF"/>
                </a:solidFill>
                <a:latin typeface="Calibri"/>
              </a:rPr>
              <a:t>inf</a:t>
            </a:r>
            <a:r>
              <a:rPr lang="es-ES" sz="1800" b="1" strike="noStrike" spc="-1" dirty="0">
                <a:solidFill>
                  <a:srgbClr val="FFFFFF"/>
                </a:solidFill>
                <a:latin typeface="Calibri"/>
              </a:rPr>
              <a:t>)</a:t>
            </a: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 (regresión lineal) en una </a:t>
            </a:r>
            <a:r>
              <a:rPr lang="es-ES" sz="1800" b="1" strike="noStrike" spc="-1" dirty="0">
                <a:solidFill>
                  <a:srgbClr val="FFFFFF"/>
                </a:solidFill>
                <a:latin typeface="Calibri"/>
              </a:rPr>
              <a:t>probabilidad (acotada (0, 1))</a:t>
            </a: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pc="-1" dirty="0">
              <a:solidFill>
                <a:srgbClr val="FFFFFF"/>
              </a:solidFill>
              <a:latin typeface="Calibri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800" b="0" strike="noStrike" spc="-1" dirty="0"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3C6671-E416-2F6C-5E89-910086C63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695" y="1229032"/>
            <a:ext cx="4846364" cy="20305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8BB8B2-2E97-A7A5-1D54-5ED9A6E7C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694" y="3429000"/>
            <a:ext cx="4895497" cy="27602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FF0000"/>
                </a:solidFill>
                <a:latin typeface="Calibri Light"/>
              </a:rPr>
              <a:t>Regresión logística vs Regresión lineal</a:t>
            </a:r>
            <a:endParaRPr lang="es-ES" sz="4400" b="0" strike="noStrike" spc="-1">
              <a:latin typeface="Arial"/>
            </a:endParaRPr>
          </a:p>
        </p:txBody>
      </p:sp>
      <p:pic>
        <p:nvPicPr>
          <p:cNvPr id="53" name="Picture 4" descr="Introduction to Logistic Regression | by Ayush Pant | Towards Data Science"/>
          <p:cNvPicPr/>
          <p:nvPr/>
        </p:nvPicPr>
        <p:blipFill>
          <a:blip r:embed="rId3"/>
          <a:stretch/>
        </p:blipFill>
        <p:spPr>
          <a:xfrm>
            <a:off x="1497240" y="1690560"/>
            <a:ext cx="9758880" cy="4323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Arial"/>
              </a:rPr>
              <a:t>Pasos de la Regresión Logística</a:t>
            </a:r>
            <a:endParaRPr lang="es-ES" sz="4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838080" y="2007000"/>
            <a:ext cx="5355000" cy="448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SzPct val="110000"/>
              <a:buFont typeface="+mj-lt"/>
              <a:buAutoNum type="arabicPeriod"/>
            </a:pP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Establecimiento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de la formula de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regresioón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lineal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n-GB" spc="-1" dirty="0">
              <a:solidFill>
                <a:srgbClr val="FFFFFF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n-GB" spc="-1" dirty="0">
              <a:solidFill>
                <a:srgbClr val="FFFFFF"/>
              </a:solidFill>
              <a:latin typeface="Calibri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+mj-lt"/>
              <a:buAutoNum type="arabicPeriod" startAt="2"/>
            </a:pPr>
            <a:r>
              <a:rPr lang="en-GB" spc="-1" dirty="0" err="1">
                <a:solidFill>
                  <a:srgbClr val="FFFFFF"/>
                </a:solidFill>
                <a:latin typeface="Calibri"/>
              </a:rPr>
              <a:t>Conversión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 a </a:t>
            </a:r>
            <a:r>
              <a:rPr lang="en-GB" spc="-1" dirty="0" err="1">
                <a:solidFill>
                  <a:srgbClr val="FFFFFF"/>
                </a:solidFill>
                <a:latin typeface="Calibri"/>
              </a:rPr>
              <a:t>probabilidad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 con la </a:t>
            </a:r>
            <a:r>
              <a:rPr lang="en-GB" b="1" spc="-1" dirty="0" err="1">
                <a:solidFill>
                  <a:srgbClr val="FFFFFF"/>
                </a:solidFill>
                <a:latin typeface="Calibri"/>
              </a:rPr>
              <a:t>función</a:t>
            </a:r>
            <a:r>
              <a:rPr lang="en-GB" b="1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b="1" spc="-1" dirty="0" err="1">
                <a:solidFill>
                  <a:srgbClr val="FFFFFF"/>
                </a:solidFill>
                <a:latin typeface="Calibri"/>
              </a:rPr>
              <a:t>sigmoide</a:t>
            </a:r>
            <a:r>
              <a:rPr lang="en-GB" b="1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o </a:t>
            </a:r>
            <a:r>
              <a:rPr lang="en-GB" b="1" spc="-1" dirty="0" err="1">
                <a:solidFill>
                  <a:srgbClr val="FFFFFF"/>
                </a:solidFill>
                <a:latin typeface="Calibri"/>
              </a:rPr>
              <a:t>función</a:t>
            </a:r>
            <a:r>
              <a:rPr lang="en-GB" b="1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b="1" spc="-1" dirty="0" err="1">
                <a:solidFill>
                  <a:srgbClr val="FFFFFF"/>
                </a:solidFill>
                <a:latin typeface="Calibri"/>
              </a:rPr>
              <a:t>logística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.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Esta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función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tiene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un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valor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de entrada no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limitado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(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todos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los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números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reales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) y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su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output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pertenece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al interval (0,1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)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. Los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extremos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del interval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nunca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 se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/>
              </a:rPr>
              <a:t>alcanzan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. </a:t>
            </a:r>
            <a:r>
              <a:rPr lang="en-GB" spc="-1" dirty="0" err="1">
                <a:solidFill>
                  <a:srgbClr val="FFFFFF"/>
                </a:solidFill>
                <a:latin typeface="Calibri"/>
              </a:rPr>
              <a:t>Compruébalo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pc="-1" dirty="0" err="1">
                <a:solidFill>
                  <a:srgbClr val="FFFFFF"/>
                </a:solidFill>
                <a:latin typeface="Calibri"/>
              </a:rPr>
              <a:t>si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GB" spc="-1" dirty="0" err="1">
                <a:solidFill>
                  <a:srgbClr val="FFFFFF"/>
                </a:solidFill>
                <a:latin typeface="Calibri"/>
              </a:rPr>
              <a:t>quieres</a:t>
            </a:r>
            <a:r>
              <a:rPr lang="en-GB" spc="-1" dirty="0">
                <a:solidFill>
                  <a:srgbClr val="FFFFFF"/>
                </a:solidFill>
                <a:latin typeface="Calibri"/>
              </a:rPr>
              <a:t> ;).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1800" b="0" strike="noStrike" spc="-1" dirty="0">
              <a:latin typeface="Arial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chemeClr val="accent1"/>
              </a:buClr>
              <a:buFont typeface="+mj-lt"/>
              <a:buAutoNum type="arabicPeriod" startAt="3"/>
            </a:pPr>
            <a:r>
              <a:rPr lang="es-ES" sz="1800" b="0" strike="noStrike" spc="-1" dirty="0">
                <a:solidFill>
                  <a:srgbClr val="FFFFFF"/>
                </a:solidFill>
                <a:latin typeface="Calibri"/>
              </a:rPr>
              <a:t>Como hacíamos con la regresión lineal, la regresión logística trata de ajustar los valores para “a” y “b”.</a:t>
            </a:r>
            <a:endParaRPr lang="es-ES" sz="1800" b="0" strike="noStrike" spc="-1" dirty="0">
              <a:latin typeface="Arial"/>
            </a:endParaRPr>
          </a:p>
        </p:txBody>
      </p:sp>
      <p:pic>
        <p:nvPicPr>
          <p:cNvPr id="56" name="Imagen 55"/>
          <p:cNvPicPr/>
          <p:nvPr/>
        </p:nvPicPr>
        <p:blipFill>
          <a:blip r:embed="rId3"/>
          <a:stretch/>
        </p:blipFill>
        <p:spPr>
          <a:xfrm>
            <a:off x="6564204" y="2430360"/>
            <a:ext cx="5333986" cy="2854127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2DF1961-1A78-0726-B023-B73495DB3AC7}"/>
                  </a:ext>
                </a:extLst>
              </p:cNvPr>
              <p:cNvSpPr txBox="1"/>
              <p:nvPr/>
            </p:nvSpPr>
            <p:spPr>
              <a:xfrm>
                <a:off x="2217921" y="2430360"/>
                <a:ext cx="2198637" cy="468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Clr>
                    <a:srgbClr val="0070C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E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2DF1961-1A78-0726-B023-B73495DB3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21" y="2430360"/>
                <a:ext cx="2198637" cy="468723"/>
              </a:xfrm>
              <a:prstGeom prst="rect">
                <a:avLst/>
              </a:prstGeom>
              <a:blipFill>
                <a:blip r:embed="rId4"/>
                <a:stretch>
                  <a:fillRect t="-1299" b="-103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F3DE3EF-4DDC-4249-CE8A-D3E60E0CFD04}"/>
                  </a:ext>
                </a:extLst>
              </p:cNvPr>
              <p:cNvSpPr txBox="1"/>
              <p:nvPr/>
            </p:nvSpPr>
            <p:spPr>
              <a:xfrm>
                <a:off x="1450115" y="4571919"/>
                <a:ext cx="3734248" cy="798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Clr>
                    <a:srgbClr val="0070C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F3DE3EF-4DDC-4249-CE8A-D3E60E0CF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115" y="4571919"/>
                <a:ext cx="3734248" cy="798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Función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Logística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58" name="Picture 4" descr="Image for post"/>
          <p:cNvPicPr/>
          <p:nvPr/>
        </p:nvPicPr>
        <p:blipFill>
          <a:blip r:embed="rId3"/>
          <a:stretch/>
        </p:blipFill>
        <p:spPr>
          <a:xfrm>
            <a:off x="2881440" y="1625760"/>
            <a:ext cx="6428520" cy="4656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Gradient Descent y MSE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1080000" y="1800000"/>
            <a:ext cx="9719640" cy="136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Al igual que en Regresión Lineal, la Regresión Logística tiene su función de coste, que hay que minimizar para obtener los pesos (w) de la regresión que minimizan los errores.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¿Cómo solventamos esto? → De nuevo,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Gradient</a:t>
            </a:r>
            <a:r>
              <a:rPr lang="es-ES" sz="1800" b="1" strike="noStrike" spc="-1" dirty="0">
                <a:solidFill>
                  <a:schemeClr val="bg1"/>
                </a:solidFill>
                <a:latin typeface="Arial"/>
              </a:rPr>
              <a:t> </a:t>
            </a:r>
            <a:r>
              <a:rPr lang="es-ES" sz="1800" b="1" strike="noStrike" spc="-1" dirty="0" err="1">
                <a:solidFill>
                  <a:schemeClr val="bg1"/>
                </a:solidFill>
                <a:latin typeface="Arial"/>
              </a:rPr>
              <a:t>Descent</a:t>
            </a:r>
            <a:r>
              <a:rPr lang="es-ES" sz="1800" b="0" strike="noStrike" spc="-1" dirty="0">
                <a:solidFill>
                  <a:schemeClr val="bg1"/>
                </a:solidFill>
                <a:latin typeface="Arial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A728499-BA0A-369E-4C16-362DC75530D8}"/>
                  </a:ext>
                </a:extLst>
              </p:cNvPr>
              <p:cNvSpPr txBox="1"/>
              <p:nvPr/>
            </p:nvSpPr>
            <p:spPr>
              <a:xfrm>
                <a:off x="1080000" y="3169800"/>
                <a:ext cx="8799870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lang="es-ES" b="1" dirty="0">
                    <a:solidFill>
                      <a:schemeClr val="bg1"/>
                    </a:solidFill>
                  </a:rPr>
                  <a:t>Plan A</a:t>
                </a:r>
                <a:r>
                  <a:rPr lang="es-ES" sz="1800" dirty="0">
                    <a:solidFill>
                      <a:schemeClr val="bg1"/>
                    </a:solidFill>
                  </a:rPr>
                  <a:t>: minimizar </a:t>
                </a:r>
                <a:r>
                  <a:rPr lang="es-ES" dirty="0">
                    <a:solidFill>
                      <a:schemeClr val="bg1"/>
                    </a:solidFill>
                  </a:rPr>
                  <a:t>los errores cuadráticos </a:t>
                </a:r>
                <a:r>
                  <a:rPr lang="es-ES" sz="1800" dirty="0">
                    <a:solidFill>
                      <a:schemeClr val="bg1"/>
                    </a:solidFill>
                  </a:rPr>
                  <a:t>entre </a:t>
                </a:r>
                <a:r>
                  <a:rPr lang="es-ES" dirty="0">
                    <a:solidFill>
                      <a:schemeClr val="bg1"/>
                    </a:solidFill>
                  </a:rPr>
                  <a:t>el </a:t>
                </a:r>
                <a:r>
                  <a:rPr lang="es-ES" b="1" dirty="0">
                    <a:solidFill>
                      <a:schemeClr val="bg1"/>
                    </a:solidFill>
                  </a:rPr>
                  <a:t>valor real </a:t>
                </a:r>
                <a:r>
                  <a:rPr lang="es-ES" sz="1800" dirty="0">
                    <a:solidFill>
                      <a:schemeClr val="bg1"/>
                    </a:solidFill>
                  </a:rPr>
                  <a:t>y las </a:t>
                </a:r>
                <a:r>
                  <a:rPr lang="es-ES" sz="1800" b="1" dirty="0">
                    <a:solidFill>
                      <a:schemeClr val="bg1"/>
                    </a:solidFill>
                  </a:rPr>
                  <a:t>probabilidades ofrecidas por el estimador</a:t>
                </a:r>
                <a:r>
                  <a:rPr lang="es-ES" sz="1800" dirty="0">
                    <a:solidFill>
                      <a:schemeClr val="bg1"/>
                    </a:solidFill>
                  </a:rPr>
                  <a:t>:</a:t>
                </a:r>
              </a:p>
              <a:p>
                <a:pPr>
                  <a:buClr>
                    <a:srgbClr val="003594"/>
                  </a:buClr>
                  <a:buFont typeface="Wingdings" panose="05000000000000000000" pitchFamily="2" charset="2"/>
                  <a:buChar char="Ø"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pPr>
                  <a:buClr>
                    <a:srgbClr val="003594"/>
                  </a:buClr>
                  <a:buFont typeface="Wingdings" panose="05000000000000000000" pitchFamily="2" charset="2"/>
                  <a:buChar char="Ø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Clr>
                    <a:srgbClr val="003594"/>
                  </a:buClr>
                  <a:buFont typeface="Wingdings" panose="05000000000000000000" pitchFamily="2" charset="2"/>
                  <a:buChar char="Ø"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pPr>
                  <a:buClr>
                    <a:srgbClr val="003594"/>
                  </a:buClr>
                  <a:buFont typeface="Wingdings" panose="05000000000000000000" pitchFamily="2" charset="2"/>
                  <a:buChar char="Ø"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pPr>
                  <a:buClr>
                    <a:srgbClr val="003594"/>
                  </a:buClr>
                  <a:buFont typeface="Wingdings" panose="05000000000000000000" pitchFamily="2" charset="2"/>
                  <a:buChar char="Ø"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pPr>
                  <a:buClr>
                    <a:srgbClr val="003594"/>
                  </a:buClr>
                  <a:buFont typeface="Wingdings" panose="05000000000000000000" pitchFamily="2" charset="2"/>
                  <a:buChar char="Ø"/>
                </a:pPr>
                <a:endParaRPr lang="es-ES" sz="1800" dirty="0">
                  <a:solidFill>
                    <a:schemeClr val="bg1"/>
                  </a:solidFill>
                </a:endParaRPr>
              </a:p>
              <a:p>
                <a:pPr marL="342900" indent="-342900">
                  <a:buClr>
                    <a:schemeClr val="accent1"/>
                  </a:buClr>
                  <a:buFont typeface="+mj-lt"/>
                  <a:buAutoNum type="arabicPeriod" startAt="2"/>
                </a:pPr>
                <a:r>
                  <a:rPr lang="es-ES" sz="1800" b="1" dirty="0">
                    <a:solidFill>
                      <a:schemeClr val="bg1"/>
                    </a:solidFill>
                  </a:rPr>
                  <a:t>Problema</a:t>
                </a:r>
                <a:r>
                  <a:rPr lang="es-ES" sz="1800" dirty="0">
                    <a:solidFill>
                      <a:schemeClr val="bg1"/>
                    </a:solidFill>
                  </a:rPr>
                  <a:t>: nada garantiza que </a:t>
                </a:r>
                <a14:m>
                  <m:oMath xmlns:m="http://schemas.openxmlformats.org/officeDocument/2006/math">
                    <m:r>
                      <a:rPr lang="es-ES" sz="18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ES" sz="18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ES" sz="18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tenga solo un mínimo. Esto se debe a que la función sigmoide no es estrictamente convexa.</a:t>
                </a:r>
                <a:endParaRPr lang="es-ES" sz="1800" i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A728499-BA0A-369E-4C16-362DC7553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00" y="3169800"/>
                <a:ext cx="8799870" cy="2862322"/>
              </a:xfrm>
              <a:prstGeom prst="rect">
                <a:avLst/>
              </a:prstGeom>
              <a:blipFill>
                <a:blip r:embed="rId3"/>
                <a:stretch>
                  <a:fillRect l="-416" t="-1277" r="-554" b="-234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4879179-DD97-19C6-073C-813F7A5E38CF}"/>
                  </a:ext>
                </a:extLst>
              </p:cNvPr>
              <p:cNvSpPr txBox="1"/>
              <p:nvPr/>
            </p:nvSpPr>
            <p:spPr>
              <a:xfrm>
                <a:off x="2431935" y="3912182"/>
                <a:ext cx="6096000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E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4879179-DD97-19C6-073C-813F7A5E3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935" y="3912182"/>
                <a:ext cx="6096000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Maximum Likelihood</a:t>
            </a:r>
            <a:endParaRPr lang="es-ES" sz="4400" b="0" strike="noStrike" spc="-1" dirty="0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CB82602-4174-8CB9-E2F9-8A40B9812582}"/>
                  </a:ext>
                </a:extLst>
              </p:cNvPr>
              <p:cNvSpPr txBox="1"/>
              <p:nvPr/>
            </p:nvSpPr>
            <p:spPr>
              <a:xfrm>
                <a:off x="2295553" y="1689840"/>
                <a:ext cx="7214676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70C0"/>
                  </a:buClr>
                </a:pP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E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endChr m:val=""/>
                            <m:ctrlPr>
                              <a:rPr lang="es-E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s-ES" sz="2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s-E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s-ES" sz="24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ES" sz="24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es-E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s-E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s-E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E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E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s-E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CB82602-4174-8CB9-E2F9-8A40B9812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53" y="1689840"/>
                <a:ext cx="7214676" cy="645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9F1A7BB-7A7F-352E-D3FF-21E02149EC46}"/>
                  </a:ext>
                </a:extLst>
              </p:cNvPr>
              <p:cNvSpPr txBox="1"/>
              <p:nvPr/>
            </p:nvSpPr>
            <p:spPr>
              <a:xfrm>
                <a:off x="1406013" y="2623938"/>
                <a:ext cx="9842090" cy="3172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Tiene un único mínimo.</a:t>
                </a:r>
              </a:p>
              <a:p>
                <a:pPr marL="914400" lvl="1" indent="-457200"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Los términos con: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s-ES" sz="2000" spc="-1" dirty="0" err="1">
                    <a:solidFill>
                      <a:srgbClr val="FFFFFF"/>
                    </a:solidFill>
                    <a:latin typeface="Calibri"/>
                  </a:rPr>
                  <a:t>yi</a:t>
                </a: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  = 0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spc="-1">
                            <a:solidFill>
                              <a:srgbClr val="FFFFFF"/>
                            </a:solidFill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sz="2000" spc="-1">
                                <a:solidFill>
                                  <a:srgbClr val="FFFFFF"/>
                                </a:solidFill>
                              </a:rPr>
                            </m:ctrlPr>
                          </m:accPr>
                          <m:e>
                            <m:r>
                              <a:rPr lang="es-ES" sz="2000" spc="-1">
                                <a:solidFill>
                                  <a:srgbClr val="FFFFFF"/>
                                </a:solidFill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ES" sz="2000" spc="-1">
                            <a:solidFill>
                              <a:srgbClr val="FFFFFF"/>
                            </a:solidFill>
                          </a:rPr>
                          <m:t>𝑖</m:t>
                        </m:r>
                      </m:sub>
                    </m:sSub>
                    <m:r>
                      <a:rPr lang="es-ES" sz="2000" spc="-1">
                        <a:solidFill>
                          <a:srgbClr val="FFFFFF"/>
                        </a:solidFill>
                      </a:rPr>
                      <m:t>→</m:t>
                    </m:r>
                    <m:r>
                      <a:rPr lang="es-ES" sz="2000" spc="-1">
                        <a:solidFill>
                          <a:srgbClr val="FFFFFF"/>
                        </a:solidFill>
                      </a:rPr>
                      <m:t>1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s-ES" sz="2000" spc="-1" dirty="0" err="1">
                    <a:solidFill>
                      <a:srgbClr val="FFFFFF"/>
                    </a:solidFill>
                    <a:latin typeface="Calibri"/>
                  </a:rPr>
                  <a:t>yi</a:t>
                </a: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  = 1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spc="-1">
                            <a:solidFill>
                              <a:srgbClr val="FFFFFF"/>
                            </a:solidFill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sz="2000" spc="-1">
                                <a:solidFill>
                                  <a:srgbClr val="FFFFFF"/>
                                </a:solidFill>
                              </a:rPr>
                            </m:ctrlPr>
                          </m:accPr>
                          <m:e>
                            <m:r>
                              <a:rPr lang="es-ES" sz="2000" spc="-1">
                                <a:solidFill>
                                  <a:srgbClr val="FFFFFF"/>
                                </a:solidFill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ES" sz="2000" spc="-1">
                            <a:solidFill>
                              <a:srgbClr val="FFFFFF"/>
                            </a:solidFill>
                          </a:rPr>
                          <m:t>𝑖</m:t>
                        </m:r>
                      </m:sub>
                    </m:sSub>
                    <m:r>
                      <a:rPr lang="es-ES" sz="2000" spc="-1">
                        <a:solidFill>
                          <a:srgbClr val="FFFFFF"/>
                        </a:solidFill>
                      </a:rPr>
                      <m:t>→0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lvl="2">
                  <a:buClr>
                    <a:schemeClr val="accent1"/>
                  </a:buClr>
                </a:pPr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marL="914400" lvl="2" indent="0">
                  <a:buClr>
                    <a:srgbClr val="003594"/>
                  </a:buClr>
                  <a:buNone/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son muy grandes, mientras que aquellos con:</a:t>
                </a: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s-ES" sz="2000" spc="-1" dirty="0" err="1">
                    <a:solidFill>
                      <a:srgbClr val="FFFFFF"/>
                    </a:solidFill>
                    <a:latin typeface="Calibri"/>
                  </a:rPr>
                  <a:t>yi</a:t>
                </a: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  = 1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spc="-1">
                            <a:solidFill>
                              <a:srgbClr val="FFFFFF"/>
                            </a:solidFill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sz="2000" spc="-1">
                                <a:solidFill>
                                  <a:srgbClr val="FFFFFF"/>
                                </a:solidFill>
                              </a:rPr>
                            </m:ctrlPr>
                          </m:accPr>
                          <m:e>
                            <m:r>
                              <a:rPr lang="es-ES" sz="2000" spc="-1">
                                <a:solidFill>
                                  <a:srgbClr val="FFFFFF"/>
                                </a:solidFill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ES" sz="2000" spc="-1">
                            <a:solidFill>
                              <a:srgbClr val="FFFFFF"/>
                            </a:solidFill>
                          </a:rPr>
                          <m:t>𝑖</m:t>
                        </m:r>
                      </m:sub>
                    </m:sSub>
                    <m:r>
                      <a:rPr lang="es-ES" sz="2000" spc="-1">
                        <a:solidFill>
                          <a:srgbClr val="FFFFFF"/>
                        </a:solidFill>
                      </a:rPr>
                      <m:t>→1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marL="1257300" lvl="2" indent="-3429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s-ES" sz="2000" spc="-1" dirty="0" err="1">
                    <a:solidFill>
                      <a:srgbClr val="FFFFFF"/>
                    </a:solidFill>
                    <a:latin typeface="Calibri"/>
                  </a:rPr>
                  <a:t>yi</a:t>
                </a: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  = 0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spc="-1">
                            <a:solidFill>
                              <a:srgbClr val="FFFFFF"/>
                            </a:solidFill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sz="2000" spc="-1">
                                <a:solidFill>
                                  <a:srgbClr val="FFFFFF"/>
                                </a:solidFill>
                              </a:rPr>
                            </m:ctrlPr>
                          </m:accPr>
                          <m:e>
                            <m:r>
                              <a:rPr lang="es-ES" sz="2000" spc="-1">
                                <a:solidFill>
                                  <a:srgbClr val="FFFFFF"/>
                                </a:solidFill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ES" sz="2000" spc="-1">
                            <a:solidFill>
                              <a:srgbClr val="FFFFFF"/>
                            </a:solidFill>
                          </a:rPr>
                          <m:t>𝑖</m:t>
                        </m:r>
                      </m:sub>
                    </m:sSub>
                    <m:r>
                      <a:rPr lang="es-ES" sz="2000" spc="-1">
                        <a:solidFill>
                          <a:srgbClr val="FFFFFF"/>
                        </a:solidFill>
                      </a:rPr>
                      <m:t>→0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lvl="2">
                  <a:buClr>
                    <a:schemeClr val="accent1"/>
                  </a:buClr>
                </a:pPr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marL="914400" lvl="2" indent="0">
                  <a:buClr>
                    <a:srgbClr val="003594"/>
                  </a:buClr>
                  <a:buNone/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se aproximan a 0.</a:t>
                </a: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9F1A7BB-7A7F-352E-D3FF-21E02149E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013" y="2623938"/>
                <a:ext cx="9842090" cy="3172663"/>
              </a:xfrm>
              <a:prstGeom prst="rect">
                <a:avLst/>
              </a:prstGeom>
              <a:blipFill>
                <a:blip r:embed="rId4"/>
                <a:stretch>
                  <a:fillRect t="-1152" b="-32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13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Establecimiento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 Threshold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F1A7BB-7A7F-352E-D3FF-21E02149EC46}"/>
              </a:ext>
            </a:extLst>
          </p:cNvPr>
          <p:cNvSpPr txBox="1"/>
          <p:nvPr/>
        </p:nvSpPr>
        <p:spPr>
          <a:xfrm>
            <a:off x="403122" y="1488706"/>
            <a:ext cx="98420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</a:pPr>
            <a:r>
              <a:rPr lang="es-ES" sz="2000" spc="-1" dirty="0">
                <a:solidFill>
                  <a:srgbClr val="FFFFFF"/>
                </a:solidFill>
                <a:latin typeface="Calibri"/>
              </a:rPr>
              <a:t>Para obtener etiquetas se establece un umbral </a:t>
            </a:r>
            <a:r>
              <a:rPr lang="es-ES" sz="2000" i="1" spc="-1" dirty="0" err="1">
                <a:solidFill>
                  <a:srgbClr val="FFFFFF"/>
                </a:solidFill>
                <a:latin typeface="Calibri"/>
              </a:rPr>
              <a:t>Thr</a:t>
            </a:r>
            <a:r>
              <a:rPr lang="es-ES" sz="2000" i="1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s-ES" sz="2000" spc="-1" dirty="0">
                <a:solidFill>
                  <a:srgbClr val="FFFFFF"/>
                </a:solidFill>
                <a:latin typeface="Calibri"/>
              </a:rPr>
              <a:t>tal que si </a:t>
            </a:r>
            <a:endParaRPr lang="es-ES" sz="2000" i="1" spc="-1" dirty="0">
              <a:solidFill>
                <a:srgbClr val="FFFFFF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3F0E9A6-99B5-FE56-EBD7-2F1D8896A67E}"/>
                  </a:ext>
                </a:extLst>
              </p:cNvPr>
              <p:cNvSpPr txBox="1"/>
              <p:nvPr/>
            </p:nvSpPr>
            <p:spPr>
              <a:xfrm>
                <a:off x="2772697" y="2151692"/>
                <a:ext cx="6096000" cy="661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buClr>
                    <a:srgbClr val="00359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𝑇h𝑟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b="0" i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1">
                  <a:buClr>
                    <a:srgbClr val="00359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𝑇h𝑟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i="1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3F0E9A6-99B5-FE56-EBD7-2F1D8896A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697" y="2151692"/>
                <a:ext cx="6096000" cy="661207"/>
              </a:xfrm>
              <a:prstGeom prst="rect">
                <a:avLst/>
              </a:prstGeom>
              <a:blipFill>
                <a:blip r:embed="rId3"/>
                <a:stretch>
                  <a:fillRect b="-46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Marcador de texto 5">
                <a:extLst>
                  <a:ext uri="{FF2B5EF4-FFF2-40B4-BE49-F238E27FC236}">
                    <a16:creationId xmlns:a16="http://schemas.microsoft.com/office/drawing/2014/main" id="{CF8089AF-6D1D-D0E8-35B6-C54F988CCD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496" y="3208975"/>
                <a:ext cx="5727100" cy="1180356"/>
              </a:xfrm>
              <a:prstGeom prst="rect">
                <a:avLst/>
              </a:prstGeom>
            </p:spPr>
            <p:txBody>
              <a:bodyPr lIns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1"/>
                  </a:buClr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Umbral:</a:t>
                </a:r>
              </a:p>
              <a:p>
                <a:pPr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spc="-1">
                            <a:solidFill>
                              <a:srgbClr val="FFFFFF"/>
                            </a:solidFill>
                          </a:rPr>
                        </m:ctrlPr>
                      </m:acc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s-ES" sz="2000" spc="-1">
                            <a:solidFill>
                              <a:srgbClr val="FFFFFF"/>
                            </a:solidFill>
                          </a:rPr>
                        </m:ctrlPr>
                      </m:d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</a:rPr>
                          <m:t>𝑦</m:t>
                        </m:r>
                        <m:r>
                          <a:rPr lang="es-ES" sz="2000" spc="-1">
                            <a:solidFill>
                              <a:srgbClr val="FFFFFF"/>
                            </a:solidFill>
                          </a:rPr>
                          <m:t>=1</m:t>
                        </m:r>
                      </m:e>
                    </m:d>
                    <m:r>
                      <a:rPr lang="es-ES" sz="2000" spc="-1">
                        <a:solidFill>
                          <a:srgbClr val="FFFFFF"/>
                        </a:solidFill>
                      </a:rPr>
                      <m:t>&gt;0.</m:t>
                    </m:r>
                    <m:r>
                      <a:rPr lang="es-ES" sz="2000" spc="-1">
                        <a:solidFill>
                          <a:srgbClr val="FFFFFF"/>
                        </a:solidFill>
                      </a:rPr>
                      <m:t>5</m:t>
                    </m:r>
                    <m:r>
                      <a:rPr lang="es-ES" sz="2000" spc="-1">
                        <a:solidFill>
                          <a:srgbClr val="FFFFFF"/>
                        </a:solidFill>
                      </a:rPr>
                      <m:t>→</m:t>
                    </m:r>
                    <m:r>
                      <a:rPr lang="es-ES" sz="2000" spc="-1">
                        <a:solidFill>
                          <a:srgbClr val="FFFFFF"/>
                        </a:solidFill>
                      </a:rPr>
                      <m:t>𝑦</m:t>
                    </m:r>
                    <m:r>
                      <a:rPr lang="es-ES" sz="2000" spc="-1">
                        <a:solidFill>
                          <a:srgbClr val="FFFFFF"/>
                        </a:solidFill>
                      </a:rPr>
                      <m:t>=1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spc="-1">
                            <a:solidFill>
                              <a:srgbClr val="FFFFFF"/>
                            </a:solidFill>
                          </a:rPr>
                        </m:ctrlPr>
                      </m:acc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s-ES" sz="2000" spc="-1">
                            <a:solidFill>
                              <a:srgbClr val="FFFFFF"/>
                            </a:solidFill>
                          </a:rPr>
                        </m:ctrlPr>
                      </m:d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</a:rPr>
                          <m:t>𝑦</m:t>
                        </m:r>
                        <m:r>
                          <a:rPr lang="es-ES" sz="2000" spc="-1">
                            <a:solidFill>
                              <a:srgbClr val="FFFFFF"/>
                            </a:solidFill>
                          </a:rPr>
                          <m:t>=1</m:t>
                        </m:r>
                      </m:e>
                    </m:d>
                    <m:r>
                      <a:rPr lang="es-ES" sz="2000" spc="-1">
                        <a:solidFill>
                          <a:srgbClr val="FFFFFF"/>
                        </a:solidFill>
                      </a:rPr>
                      <m:t>&lt;0</m:t>
                    </m:r>
                    <m:r>
                      <a:rPr lang="es-ES" sz="2000" spc="-1">
                        <a:solidFill>
                          <a:srgbClr val="FFFFFF"/>
                        </a:solidFill>
                      </a:rPr>
                      <m:t>.5</m:t>
                    </m:r>
                    <m:r>
                      <a:rPr lang="es-ES" sz="2000" spc="-1">
                        <a:solidFill>
                          <a:srgbClr val="FFFFFF"/>
                        </a:solidFill>
                      </a:rPr>
                      <m:t>→</m:t>
                    </m:r>
                    <m:r>
                      <a:rPr lang="es-ES" sz="2000" spc="-1">
                        <a:solidFill>
                          <a:srgbClr val="FFFFFF"/>
                        </a:solidFill>
                      </a:rPr>
                      <m:t>𝑦</m:t>
                    </m:r>
                    <m:r>
                      <a:rPr lang="es-ES" sz="2000" spc="-1">
                        <a:solidFill>
                          <a:srgbClr val="FFFFFF"/>
                        </a:solidFill>
                      </a:rPr>
                      <m:t>=0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8" name="Marcador de texto 5">
                <a:extLst>
                  <a:ext uri="{FF2B5EF4-FFF2-40B4-BE49-F238E27FC236}">
                    <a16:creationId xmlns:a16="http://schemas.microsoft.com/office/drawing/2014/main" id="{CF8089AF-6D1D-D0E8-35B6-C54F988CC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96" y="3208975"/>
                <a:ext cx="5727100" cy="1180356"/>
              </a:xfrm>
              <a:prstGeom prst="rect">
                <a:avLst/>
              </a:prstGeom>
              <a:blipFill>
                <a:blip r:embed="rId4"/>
                <a:stretch>
                  <a:fillRect l="-2556" t="-51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52C8F5A2-5EAB-65DD-C33D-9F4F958A0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14" y="4502752"/>
            <a:ext cx="3265820" cy="22060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Marcador de texto 5">
                <a:extLst>
                  <a:ext uri="{FF2B5EF4-FFF2-40B4-BE49-F238E27FC236}">
                    <a16:creationId xmlns:a16="http://schemas.microsoft.com/office/drawing/2014/main" id="{29F1394A-A513-008A-E7D6-34FD866C98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0180" y="3166861"/>
                <a:ext cx="5727100" cy="1180356"/>
              </a:xfrm>
              <a:prstGeom prst="rect">
                <a:avLst/>
              </a:prstGeom>
            </p:spPr>
            <p:txBody>
              <a:bodyPr lIns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1"/>
                  </a:buClr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Umbral:</a:t>
                </a:r>
              </a:p>
              <a:p>
                <a:pPr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spc="-1">
                            <a:solidFill>
                              <a:srgbClr val="FFFFFF"/>
                            </a:solidFill>
                            <a:latin typeface="Calibri"/>
                          </a:rPr>
                        </m:ctrlPr>
                      </m:acc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libri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s-ES" sz="2000" spc="-1">
                            <a:solidFill>
                              <a:srgbClr val="FFFFFF"/>
                            </a:solidFill>
                            <a:latin typeface="Calibri"/>
                          </a:rPr>
                        </m:ctrlPr>
                      </m:d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libri"/>
                          </a:rPr>
                          <m:t>𝑦</m:t>
                        </m:r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libri"/>
                          </a:rPr>
                          <m:t>=1</m:t>
                        </m:r>
                      </m:e>
                    </m:d>
                    <m:r>
                      <a:rPr lang="es-ES" sz="2000" spc="-1">
                        <a:solidFill>
                          <a:srgbClr val="FFFFFF"/>
                        </a:solidFill>
                        <a:latin typeface="Calibri"/>
                      </a:rPr>
                      <m:t>&gt;0.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libri"/>
                      </a:rPr>
                      <m:t>7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libri"/>
                      </a:rPr>
                      <m:t>→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libri"/>
                      </a:rPr>
                      <m:t>𝑦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libri"/>
                      </a:rPr>
                      <m:t>=1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spc="-1">
                            <a:solidFill>
                              <a:srgbClr val="FFFFFF"/>
                            </a:solidFill>
                            <a:latin typeface="Calibri"/>
                          </a:rPr>
                        </m:ctrlPr>
                      </m:acc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libri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s-ES" sz="2000" spc="-1">
                            <a:solidFill>
                              <a:srgbClr val="FFFFFF"/>
                            </a:solidFill>
                            <a:latin typeface="Calibri"/>
                          </a:rPr>
                        </m:ctrlPr>
                      </m:d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libri"/>
                          </a:rPr>
                          <m:t>𝑦</m:t>
                        </m:r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libri"/>
                          </a:rPr>
                          <m:t>=1</m:t>
                        </m:r>
                      </m:e>
                    </m:d>
                    <m:r>
                      <a:rPr lang="es-ES" sz="2000" spc="-1">
                        <a:solidFill>
                          <a:srgbClr val="FFFFFF"/>
                        </a:solidFill>
                        <a:latin typeface="Calibri"/>
                      </a:rPr>
                      <m:t>&lt;0.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libri"/>
                      </a:rPr>
                      <m:t>7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libri"/>
                      </a:rPr>
                      <m:t>→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libri"/>
                      </a:rPr>
                      <m:t>𝑦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libri"/>
                      </a:rPr>
                      <m:t>=0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22" name="Marcador de texto 5">
                <a:extLst>
                  <a:ext uri="{FF2B5EF4-FFF2-40B4-BE49-F238E27FC236}">
                    <a16:creationId xmlns:a16="http://schemas.microsoft.com/office/drawing/2014/main" id="{29F1394A-A513-008A-E7D6-34FD866C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180" y="3166861"/>
                <a:ext cx="5727100" cy="1180356"/>
              </a:xfrm>
              <a:prstGeom prst="rect">
                <a:avLst/>
              </a:prstGeom>
              <a:blipFill>
                <a:blip r:embed="rId6"/>
                <a:stretch>
                  <a:fillRect l="-2556" t="-51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n 22">
            <a:extLst>
              <a:ext uri="{FF2B5EF4-FFF2-40B4-BE49-F238E27FC236}">
                <a16:creationId xmlns:a16="http://schemas.microsoft.com/office/drawing/2014/main" id="{FD68F33B-A3E4-F0EF-0B14-808703827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5599" y="4389331"/>
            <a:ext cx="2858627" cy="23265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Marcador de texto 5">
                <a:extLst>
                  <a:ext uri="{FF2B5EF4-FFF2-40B4-BE49-F238E27FC236}">
                    <a16:creationId xmlns:a16="http://schemas.microsoft.com/office/drawing/2014/main" id="{AB6426EB-EEE8-7433-7325-11D6A1C602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6154" y="3162214"/>
                <a:ext cx="5727100" cy="1180356"/>
              </a:xfrm>
              <a:prstGeom prst="rect">
                <a:avLst/>
              </a:prstGeom>
            </p:spPr>
            <p:txBody>
              <a:bodyPr lIns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accent1"/>
                  </a:buClr>
                </a:pPr>
                <a:r>
                  <a:rPr lang="es-ES" sz="2000" spc="-1" dirty="0">
                    <a:solidFill>
                      <a:srgbClr val="FFFFFF"/>
                    </a:solidFill>
                    <a:latin typeface="Calibri"/>
                  </a:rPr>
                  <a:t>Umbral:</a:t>
                </a:r>
              </a:p>
              <a:p>
                <a:pPr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spc="-1">
                            <a:solidFill>
                              <a:srgbClr val="FFFFFF"/>
                            </a:solidFill>
                            <a:latin typeface="Calibri"/>
                          </a:rPr>
                        </m:ctrlPr>
                      </m:acc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libri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s-ES" sz="2000" spc="-1">
                            <a:solidFill>
                              <a:srgbClr val="FFFFFF"/>
                            </a:solidFill>
                            <a:latin typeface="Calibri"/>
                          </a:rPr>
                        </m:ctrlPr>
                      </m:d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libri"/>
                          </a:rPr>
                          <m:t>𝑦</m:t>
                        </m:r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libri"/>
                          </a:rPr>
                          <m:t>=1</m:t>
                        </m:r>
                      </m:e>
                    </m:d>
                    <m:r>
                      <a:rPr lang="es-ES" sz="2000" spc="-1">
                        <a:solidFill>
                          <a:srgbClr val="FFFFFF"/>
                        </a:solidFill>
                        <a:latin typeface="Calibri"/>
                      </a:rPr>
                      <m:t>&gt;0.</m:t>
                    </m:r>
                    <m:r>
                      <a:rPr lang="es-ES" sz="2000" b="0" i="0" spc="-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libri"/>
                      </a:rPr>
                      <m:t>→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libri"/>
                      </a:rPr>
                      <m:t>𝑦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libri"/>
                      </a:rPr>
                      <m:t>=1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  <a:p>
                <a:pPr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000" spc="-1">
                            <a:solidFill>
                              <a:srgbClr val="FFFFFF"/>
                            </a:solidFill>
                            <a:latin typeface="Calibri"/>
                          </a:rPr>
                        </m:ctrlPr>
                      </m:acc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libri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s-ES" sz="2000" spc="-1">
                            <a:solidFill>
                              <a:srgbClr val="FFFFFF"/>
                            </a:solidFill>
                            <a:latin typeface="Calibri"/>
                          </a:rPr>
                        </m:ctrlPr>
                      </m:dPr>
                      <m:e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libri"/>
                          </a:rPr>
                          <m:t>𝑦</m:t>
                        </m:r>
                        <m:r>
                          <a:rPr lang="es-ES" sz="2000" spc="-1">
                            <a:solidFill>
                              <a:srgbClr val="FFFFFF"/>
                            </a:solidFill>
                            <a:latin typeface="Calibri"/>
                          </a:rPr>
                          <m:t>=1</m:t>
                        </m:r>
                      </m:e>
                    </m:d>
                    <m:r>
                      <a:rPr lang="es-ES" sz="2000" spc="-1">
                        <a:solidFill>
                          <a:srgbClr val="FFFFFF"/>
                        </a:solidFill>
                        <a:latin typeface="Calibri"/>
                      </a:rPr>
                      <m:t>&lt;0.</m:t>
                    </m:r>
                    <m:r>
                      <a:rPr lang="es-ES" sz="2000" b="0" i="0" spc="-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libri"/>
                      </a:rPr>
                      <m:t>→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libri"/>
                      </a:rPr>
                      <m:t>𝑦</m:t>
                    </m:r>
                    <m:r>
                      <a:rPr lang="es-ES" sz="2000" spc="-1">
                        <a:solidFill>
                          <a:srgbClr val="FFFFFF"/>
                        </a:solidFill>
                        <a:latin typeface="Calibri"/>
                      </a:rPr>
                      <m:t>=0</m:t>
                    </m:r>
                  </m:oMath>
                </a14:m>
                <a:endParaRPr lang="es-ES" sz="2000" spc="-1" dirty="0">
                  <a:solidFill>
                    <a:srgbClr val="FFFFFF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25" name="Marcador de texto 5">
                <a:extLst>
                  <a:ext uri="{FF2B5EF4-FFF2-40B4-BE49-F238E27FC236}">
                    <a16:creationId xmlns:a16="http://schemas.microsoft.com/office/drawing/2014/main" id="{AB6426EB-EEE8-7433-7325-11D6A1C60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154" y="3162214"/>
                <a:ext cx="5727100" cy="1180356"/>
              </a:xfrm>
              <a:prstGeom prst="rect">
                <a:avLst/>
              </a:prstGeom>
              <a:blipFill>
                <a:blip r:embed="rId8"/>
                <a:stretch>
                  <a:fillRect l="-2556" t="-56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Imagen 25">
            <a:extLst>
              <a:ext uri="{FF2B5EF4-FFF2-40B4-BE49-F238E27FC236}">
                <a16:creationId xmlns:a16="http://schemas.microsoft.com/office/drawing/2014/main" id="{55A759BB-87FB-0FA1-85DB-D9A731BF9A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8697" y="4351864"/>
            <a:ext cx="2817279" cy="23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 err="1">
                <a:solidFill>
                  <a:srgbClr val="FF0000"/>
                </a:solidFill>
                <a:latin typeface="Calibri Light"/>
              </a:rPr>
              <a:t>Multiclase</a:t>
            </a:r>
            <a:r>
              <a:rPr lang="en-GB" sz="4400" b="0" strike="noStrike" spc="-1" dirty="0">
                <a:solidFill>
                  <a:srgbClr val="FF0000"/>
                </a:solidFill>
                <a:latin typeface="Calibri Light"/>
              </a:rPr>
              <a:t>: SoftMax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9D5E53-A6F8-7AD3-4AC1-FAB35AE3D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17" y="1747199"/>
            <a:ext cx="4541359" cy="30003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0950F56-687D-689C-4932-BF41C436CE83}"/>
                  </a:ext>
                </a:extLst>
              </p:cNvPr>
              <p:cNvSpPr txBox="1"/>
              <p:nvPr/>
            </p:nvSpPr>
            <p:spPr>
              <a:xfrm>
                <a:off x="6643622" y="1531692"/>
                <a:ext cx="4580920" cy="798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s-E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0950F56-687D-689C-4932-BF41C436C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22" y="1531692"/>
                <a:ext cx="4580920" cy="798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FE4C746-F392-179E-B0E6-FDF26577F3CF}"/>
                  </a:ext>
                </a:extLst>
              </p:cNvPr>
              <p:cNvSpPr txBox="1"/>
              <p:nvPr/>
            </p:nvSpPr>
            <p:spPr>
              <a:xfrm>
                <a:off x="6667326" y="2753137"/>
                <a:ext cx="4580920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s-E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2400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FE4C746-F392-179E-B0E6-FDF26577F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26" y="2753137"/>
                <a:ext cx="4580920" cy="862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0105E68-9053-BCBC-077F-FE1C59275B3F}"/>
                  </a:ext>
                </a:extLst>
              </p:cNvPr>
              <p:cNvSpPr txBox="1"/>
              <p:nvPr/>
            </p:nvSpPr>
            <p:spPr>
              <a:xfrm>
                <a:off x="6667326" y="4117388"/>
                <a:ext cx="4580920" cy="862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s-E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0105E68-9053-BCBC-077F-FE1C59275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26" y="4117388"/>
                <a:ext cx="4580920" cy="862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2666CE3-5315-3E72-F453-1A85A6A60DBF}"/>
                  </a:ext>
                </a:extLst>
              </p:cNvPr>
              <p:cNvSpPr txBox="1"/>
              <p:nvPr/>
            </p:nvSpPr>
            <p:spPr>
              <a:xfrm>
                <a:off x="838080" y="5168706"/>
                <a:ext cx="4046606" cy="1197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s-E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s-E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s-ES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ES" sz="24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s-ES" sz="24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s-E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s-ES" sz="2400" b="0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2666CE3-5315-3E72-F453-1A85A6A60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80" y="5168706"/>
                <a:ext cx="4046606" cy="11976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C3659535-BB54-05B4-1CA1-3B0DE455587F}"/>
              </a:ext>
            </a:extLst>
          </p:cNvPr>
          <p:cNvSpPr txBox="1"/>
          <p:nvPr/>
        </p:nvSpPr>
        <p:spPr>
          <a:xfrm>
            <a:off x="4994930" y="5475136"/>
            <a:ext cx="625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Función de coste K clases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18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2348</TotalTime>
  <Words>448</Words>
  <Application>Microsoft Office PowerPoint</Application>
  <PresentationFormat>Panorámica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Gabriel VT</dc:creator>
  <dc:description/>
  <cp:lastModifiedBy>Alberto Becerra</cp:lastModifiedBy>
  <cp:revision>51</cp:revision>
  <dcterms:created xsi:type="dcterms:W3CDTF">2020-05-12T19:48:30Z</dcterms:created>
  <dcterms:modified xsi:type="dcterms:W3CDTF">2022-05-26T16:44:35Z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