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bbd0b1f0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bbd0b1f0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bbd0b1f0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bbd0b1f0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cfe38dbd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cfe38dbd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bbd0b1f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bbd0b1f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cfe38db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cfe38db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bbd0b1f0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bbd0b1f0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bbd0b1f0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bbd0b1f0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bbd0b1f0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bbd0b1f0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bbd0b1f0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bbd0b1f0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cfe38dbd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cfe38dbd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cfe38dbd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cfe38dbd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IALAB - PROLOG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Alberto Campini Alessandro Cavaglià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>
            <p:ph type="title"/>
          </p:nvPr>
        </p:nvSpPr>
        <p:spPr>
          <a:xfrm>
            <a:off x="1297500" y="408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Informed - 2</a:t>
            </a:r>
            <a:endParaRPr/>
          </a:p>
        </p:txBody>
      </p:sp>
      <p:sp>
        <p:nvSpPr>
          <p:cNvPr id="233" name="Google Shape;233;p22"/>
          <p:cNvSpPr txBox="1"/>
          <p:nvPr>
            <p:ph idx="1" type="body"/>
          </p:nvPr>
        </p:nvSpPr>
        <p:spPr>
          <a:xfrm>
            <a:off x="1083100" y="1322425"/>
            <a:ext cx="3759300" cy="3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Roboto"/>
                <a:ea typeface="Roboto"/>
                <a:cs typeface="Roboto"/>
                <a:sym typeface="Roboto"/>
              </a:rPr>
              <a:t>Questa strategia parte dalla strategia informata classica e applica alcune modifiche per sovvenire alle problematiche prima descritte.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Roboto"/>
                <a:ea typeface="Roboto"/>
                <a:cs typeface="Roboto"/>
                <a:sym typeface="Roboto"/>
              </a:rPr>
              <a:t>In primis al raggiungimento di un checkpoint cancella l’elenco dei nodi visitati precedentemente per permettere il ripercorrimento dei percorsi e quindi una migliore robustezza.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Roboto"/>
                <a:ea typeface="Roboto"/>
                <a:cs typeface="Roboto"/>
                <a:sym typeface="Roboto"/>
              </a:rPr>
              <a:t>L’approccio di questa strategia si basa su due fasi alterne: La ricerca normale (descritta ai punti 1 e 2) e la ricerca centrata (descritta al punto 3).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Roboto"/>
                <a:ea typeface="Roboto"/>
                <a:cs typeface="Roboto"/>
                <a:sym typeface="Roboto"/>
              </a:rPr>
              <a:t>L'utilizzo di questa seconda ricerca avviene quando la mossa migliore per avvicinarsi alla soluzione  non è disponibile, infatti ad essa viene passata la mossa migliore calcolata allo step precedente e si occuperà di centrare la ricerca sull’esecuzione di quella mossa, fornendo il controllo alla ricerca normale solo dopo aver eseguito la  mossa ricevuta.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Roboto"/>
                <a:ea typeface="Roboto"/>
                <a:cs typeface="Roboto"/>
                <a:sym typeface="Roboto"/>
              </a:rPr>
              <a:t>L’approccio alla scelta delle mosse quindi varia notevolmente: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72256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AutoNum type="arabicPeriod"/>
            </a:pPr>
            <a:r>
              <a:rPr lang="it" sz="1100">
                <a:latin typeface="Roboto"/>
                <a:ea typeface="Roboto"/>
                <a:cs typeface="Roboto"/>
                <a:sym typeface="Roboto"/>
              </a:rPr>
              <a:t>Cerco il checkpoint più vicino da raggiungere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72256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AutoNum type="arabicPeriod"/>
            </a:pPr>
            <a:r>
              <a:rPr lang="it" sz="1100">
                <a:latin typeface="Roboto"/>
                <a:ea typeface="Roboto"/>
                <a:cs typeface="Roboto"/>
                <a:sym typeface="Roboto"/>
              </a:rPr>
              <a:t>Cerco la mossa che mi avvicina di più al checkpoint indipendentemente dalle limitazioni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72256" lvl="1" marL="914400" rtl="0" algn="just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AutoNum type="alphaL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Caso (A) [La mossa migliore è disponibile] eseguo la mossa e proseguo con la computazione normalmente tornando al passo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72256" lvl="1" marL="914400" rtl="0" algn="just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AutoNum type="alphaL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Caso (B) [La mossa migliore non è disponibile] eseguo la mossa disponibile che mi avvicina di più e poi proseguo con la computazione come descritto al passo 3 fornendo la mossa migliore calcolata a questo giro.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72256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AutoNum type="arabicPeriod"/>
            </a:pPr>
            <a:r>
              <a:rPr lang="it" sz="1100">
                <a:latin typeface="Roboto"/>
                <a:ea typeface="Roboto"/>
                <a:cs typeface="Roboto"/>
                <a:sym typeface="Roboto"/>
              </a:rPr>
              <a:t>Non cerco né il checkpoint migliore né la mossa migliore,  cerco di eseguire la mossa migliore fornita.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72256" lvl="1" marL="914400" rtl="0" algn="just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AutoNum type="alphaL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Caso (A) [La mossa migliore è disponibile] eseguo la mossa e proseguo la computazione normalmente tornando al passo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72256" lvl="1" marL="914400" rtl="0" algn="just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AutoNum type="alphaL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Caso (B) [La mossa migliore non è disponibile] eseguo la mossa disponibile che si avvicina di più alla mossa scelta e poi proseguo con la computazione tornando al passo 3 fornendo la mossa migliore che ci è stata fornita precedentemente.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925" y="1567550"/>
            <a:ext cx="2931962" cy="2610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2"/>
          <p:cNvPicPr preferRelativeResize="0"/>
          <p:nvPr/>
        </p:nvPicPr>
        <p:blipFill rotWithShape="1">
          <a:blip r:embed="rId4">
            <a:alphaModFix/>
          </a:blip>
          <a:srcRect b="7106" l="0" r="7450" t="0"/>
          <a:stretch/>
        </p:blipFill>
        <p:spPr>
          <a:xfrm>
            <a:off x="6207550" y="4282125"/>
            <a:ext cx="192450" cy="196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2"/>
          <p:cNvPicPr preferRelativeResize="0"/>
          <p:nvPr/>
        </p:nvPicPr>
        <p:blipFill rotWithShape="1">
          <a:blip r:embed="rId5">
            <a:alphaModFix/>
          </a:blip>
          <a:srcRect b="8709" l="0" r="5767" t="0"/>
          <a:stretch/>
        </p:blipFill>
        <p:spPr>
          <a:xfrm>
            <a:off x="5027925" y="4282125"/>
            <a:ext cx="192450" cy="196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1525" y="4289463"/>
            <a:ext cx="192450" cy="1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2"/>
          <p:cNvSpPr txBox="1"/>
          <p:nvPr/>
        </p:nvSpPr>
        <p:spPr>
          <a:xfrm>
            <a:off x="5220375" y="4234188"/>
            <a:ext cx="932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Punto di partenza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2"/>
          <p:cNvSpPr txBox="1"/>
          <p:nvPr/>
        </p:nvSpPr>
        <p:spPr>
          <a:xfrm>
            <a:off x="6357675" y="4234188"/>
            <a:ext cx="680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Checkpoint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7290075" y="4234188"/>
            <a:ext cx="932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Muro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1" name="Google Shape;241;p22"/>
          <p:cNvCxnSpPr/>
          <p:nvPr/>
        </p:nvCxnSpPr>
        <p:spPr>
          <a:xfrm rot="10800000">
            <a:off x="5726325" y="2496625"/>
            <a:ext cx="0" cy="42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42" name="Google Shape;242;p22"/>
          <p:cNvCxnSpPr/>
          <p:nvPr/>
        </p:nvCxnSpPr>
        <p:spPr>
          <a:xfrm flipH="1" rot="10800000">
            <a:off x="5502925" y="2710225"/>
            <a:ext cx="4467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43" name="Google Shape;243;p22"/>
          <p:cNvCxnSpPr/>
          <p:nvPr/>
        </p:nvCxnSpPr>
        <p:spPr>
          <a:xfrm flipH="1" rot="10800000">
            <a:off x="5507775" y="2477050"/>
            <a:ext cx="451800" cy="46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44" name="Google Shape;244;p22"/>
          <p:cNvCxnSpPr/>
          <p:nvPr/>
        </p:nvCxnSpPr>
        <p:spPr>
          <a:xfrm rot="10800000">
            <a:off x="5512650" y="2496600"/>
            <a:ext cx="437100" cy="44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245" name="Google Shape;24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7925" y="1566575"/>
            <a:ext cx="2931950" cy="2612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type="title"/>
          </p:nvPr>
        </p:nvSpPr>
        <p:spPr>
          <a:xfrm>
            <a:off x="1297500" y="408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Informed - 2 </a:t>
            </a:r>
            <a:endParaRPr/>
          </a:p>
        </p:txBody>
      </p:sp>
      <p:pic>
        <p:nvPicPr>
          <p:cNvPr id="251" name="Google Shape;2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7" y="1177488"/>
            <a:ext cx="3077952" cy="245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3"/>
          <p:cNvPicPr preferRelativeResize="0"/>
          <p:nvPr/>
        </p:nvPicPr>
        <p:blipFill rotWithShape="1">
          <a:blip r:embed="rId4">
            <a:alphaModFix/>
          </a:blip>
          <a:srcRect b="5838" l="0" r="0" t="0"/>
          <a:stretch/>
        </p:blipFill>
        <p:spPr>
          <a:xfrm>
            <a:off x="4830775" y="1182663"/>
            <a:ext cx="3077950" cy="24479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3"/>
          <p:cNvSpPr txBox="1"/>
          <p:nvPr/>
        </p:nvSpPr>
        <p:spPr>
          <a:xfrm>
            <a:off x="1291200" y="3841850"/>
            <a:ext cx="65616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Questa soluzione tende a fornire migliori prestazioni rispetto alle precedenti in quanto si perde più raramente in percorsi sbagliati dato il superamento del limite dell’equidistanza delle mosse e permette di ripercorrere percorsi garantendo soluzione a più tipologie di problemi.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/>
        </p:nvSpPr>
        <p:spPr>
          <a:xfrm>
            <a:off x="1215900" y="658050"/>
            <a:ext cx="67122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Grazie per l’Attenzione</a:t>
            </a:r>
            <a:endParaRPr sz="2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408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IDea del progetto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636800" y="1301650"/>
            <a:ext cx="64596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Abbiamo deciso di utilizzare come idea per il progetto un’alterazione del problema del labirinto. Nel nostro problema è presente un labirinto senza uscite contenente diversi checkpoint che l’agente dovrà raggiungere in un ordine non specificato.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Il labirinto è una mappa chiusa di dimensione ‘</a:t>
            </a:r>
            <a:r>
              <a:rPr i="1" lang="it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num_righe</a:t>
            </a:r>
            <a:r>
              <a:rPr lang="it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’X’</a:t>
            </a:r>
            <a:r>
              <a:rPr i="1" lang="it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num_colonne</a:t>
            </a:r>
            <a:r>
              <a:rPr lang="it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’ e contiene al suo interno dei muri per ostacolare il passaggio. Il punto di partenza dell’agente è denotato tramite la notazione `</a:t>
            </a:r>
            <a:r>
              <a:rPr i="1" lang="it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iniziale(pos(R,C))</a:t>
            </a:r>
            <a:r>
              <a:rPr lang="it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`, i checkpoint sono invece indicati tramite un array di posizioni `</a:t>
            </a:r>
            <a:r>
              <a:rPr i="1" lang="it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checkpoints([pos(R,C)+])</a:t>
            </a:r>
            <a:r>
              <a:rPr lang="it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`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 soluzione del problema è impostata come un problema di ricerca, dove lo stato dell’agente è composto dalla coppia (</a:t>
            </a:r>
            <a:r>
              <a:rPr i="1" lang="it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Posizione_Agente</a:t>
            </a:r>
            <a:r>
              <a:rPr lang="it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it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Checkpoints_Da_Visitare</a:t>
            </a:r>
            <a:r>
              <a:rPr lang="it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), le mosse applicabili sono i movimenti prima descritti e lo stato finale consiste nell’avere la lista dei </a:t>
            </a:r>
            <a:r>
              <a:rPr i="1" lang="it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Checkpoints_Da_Visitare </a:t>
            </a:r>
            <a:r>
              <a:rPr lang="it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vuota.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408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IDea del progetto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3544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Labirinto privo di uscite in cui il nostro agente partendo dallo stato iniziale dovrà esplorare per raggiungere tutti gli stati checkpoint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925" y="1567550"/>
            <a:ext cx="2931962" cy="2610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 rotWithShape="1">
          <a:blip r:embed="rId4">
            <a:alphaModFix/>
          </a:blip>
          <a:srcRect b="7106" l="0" r="7450" t="0"/>
          <a:stretch/>
        </p:blipFill>
        <p:spPr>
          <a:xfrm>
            <a:off x="6207550" y="4282125"/>
            <a:ext cx="192450" cy="196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 rotWithShape="1">
          <a:blip r:embed="rId5">
            <a:alphaModFix/>
          </a:blip>
          <a:srcRect b="8709" l="0" r="5767" t="0"/>
          <a:stretch/>
        </p:blipFill>
        <p:spPr>
          <a:xfrm>
            <a:off x="5027925" y="4282125"/>
            <a:ext cx="192450" cy="196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1525" y="4289463"/>
            <a:ext cx="192450" cy="1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/>
        </p:nvSpPr>
        <p:spPr>
          <a:xfrm>
            <a:off x="5220375" y="4234188"/>
            <a:ext cx="932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Punto di partenza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6357675" y="4234188"/>
            <a:ext cx="680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Checkpoint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7290075" y="4234188"/>
            <a:ext cx="932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Muro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408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Mosse disponibili</a:t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1297500" y="1567550"/>
            <a:ext cx="3544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Nord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Sud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Ovest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Nord-Est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Sud-Est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Nord-Ovest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Sud-Ovest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925" y="1567550"/>
            <a:ext cx="2931962" cy="2610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 rotWithShape="1">
          <a:blip r:embed="rId4">
            <a:alphaModFix/>
          </a:blip>
          <a:srcRect b="7106" l="0" r="7450" t="0"/>
          <a:stretch/>
        </p:blipFill>
        <p:spPr>
          <a:xfrm>
            <a:off x="6207550" y="4282125"/>
            <a:ext cx="192450" cy="196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 rotWithShape="1">
          <a:blip r:embed="rId5">
            <a:alphaModFix/>
          </a:blip>
          <a:srcRect b="8709" l="0" r="5767" t="0"/>
          <a:stretch/>
        </p:blipFill>
        <p:spPr>
          <a:xfrm>
            <a:off x="5027925" y="4282125"/>
            <a:ext cx="192450" cy="196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1525" y="4289463"/>
            <a:ext cx="192450" cy="1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 txBox="1"/>
          <p:nvPr/>
        </p:nvSpPr>
        <p:spPr>
          <a:xfrm>
            <a:off x="5220375" y="4234188"/>
            <a:ext cx="932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Punto di partenza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6357675" y="4234188"/>
            <a:ext cx="680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Checkpoint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7290075" y="4234188"/>
            <a:ext cx="932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Muro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8" name="Google Shape;168;p16"/>
          <p:cNvCxnSpPr/>
          <p:nvPr/>
        </p:nvCxnSpPr>
        <p:spPr>
          <a:xfrm rot="10800000">
            <a:off x="5726325" y="2496625"/>
            <a:ext cx="0" cy="42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69" name="Google Shape;169;p16"/>
          <p:cNvCxnSpPr/>
          <p:nvPr/>
        </p:nvCxnSpPr>
        <p:spPr>
          <a:xfrm flipH="1" rot="10800000">
            <a:off x="5502925" y="2710225"/>
            <a:ext cx="4467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70" name="Google Shape;170;p16"/>
          <p:cNvCxnSpPr/>
          <p:nvPr/>
        </p:nvCxnSpPr>
        <p:spPr>
          <a:xfrm flipH="1" rot="10800000">
            <a:off x="5507775" y="2477050"/>
            <a:ext cx="451800" cy="46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71" name="Google Shape;171;p16"/>
          <p:cNvCxnSpPr/>
          <p:nvPr/>
        </p:nvCxnSpPr>
        <p:spPr>
          <a:xfrm rot="10800000">
            <a:off x="5512650" y="2496600"/>
            <a:ext cx="437100" cy="44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Euristiche dell’agente</a:t>
            </a:r>
            <a:endParaRPr/>
          </a:p>
        </p:txBody>
      </p:sp>
      <p:sp>
        <p:nvSpPr>
          <p:cNvPr id="177" name="Google Shape;177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Per il nostro agente abbiamo implementato tre </a:t>
            </a:r>
            <a:r>
              <a:rPr lang="it"/>
              <a:t>euristiche differenti per raggiungere tutti i checkpoint partendo dalla più semplice fino ad arrivare alla più evoluta</a:t>
            </a:r>
            <a:r>
              <a:rPr lang="it"/>
              <a:t> </a:t>
            </a:r>
            <a:endParaRPr/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Strategia blind 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Strategia informata classica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Strategia informata evoluta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1297500" y="408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Blind</a:t>
            </a:r>
            <a:endParaRPr/>
          </a:p>
        </p:txBody>
      </p:sp>
      <p:sp>
        <p:nvSpPr>
          <p:cNvPr id="183" name="Google Shape;183;p18"/>
          <p:cNvSpPr txBox="1"/>
          <p:nvPr>
            <p:ph idx="1" type="body"/>
          </p:nvPr>
        </p:nvSpPr>
        <p:spPr>
          <a:xfrm>
            <a:off x="1297500" y="1567550"/>
            <a:ext cx="3544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Roboto"/>
                <a:ea typeface="Roboto"/>
                <a:cs typeface="Roboto"/>
                <a:sym typeface="Roboto"/>
              </a:rPr>
              <a:t>Nella strategia blind l’agente si muove casualmente nel labirinto finché non avrà raggiunto tutti i checkpoints, implementando quindi una ricerca blind con backtracking.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Roboto"/>
                <a:ea typeface="Roboto"/>
                <a:cs typeface="Roboto"/>
                <a:sym typeface="Roboto"/>
              </a:rPr>
              <a:t>Questa soluzione genera solitamente soluzioni molto lunghe in quanto non è centrata sulla risoluzione del problema in modo efficiente, inoltre se per raggiungere un checkpoint è necessario rivisitare una casella già visitata la soluzione risulterà impossibile.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925" y="1567550"/>
            <a:ext cx="2931962" cy="2610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 rotWithShape="1">
          <a:blip r:embed="rId4">
            <a:alphaModFix/>
          </a:blip>
          <a:srcRect b="7106" l="0" r="7450" t="0"/>
          <a:stretch/>
        </p:blipFill>
        <p:spPr>
          <a:xfrm>
            <a:off x="6207550" y="4282125"/>
            <a:ext cx="192450" cy="196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/>
          <p:cNvPicPr preferRelativeResize="0"/>
          <p:nvPr/>
        </p:nvPicPr>
        <p:blipFill rotWithShape="1">
          <a:blip r:embed="rId5">
            <a:alphaModFix/>
          </a:blip>
          <a:srcRect b="8709" l="0" r="5767" t="0"/>
          <a:stretch/>
        </p:blipFill>
        <p:spPr>
          <a:xfrm>
            <a:off x="5027925" y="4282125"/>
            <a:ext cx="192450" cy="196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1525" y="4289463"/>
            <a:ext cx="192450" cy="1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8"/>
          <p:cNvSpPr txBox="1"/>
          <p:nvPr/>
        </p:nvSpPr>
        <p:spPr>
          <a:xfrm>
            <a:off x="5220375" y="4234188"/>
            <a:ext cx="932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Punto di partenza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6357675" y="4234188"/>
            <a:ext cx="680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Checkpoint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7290075" y="4234188"/>
            <a:ext cx="932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Muro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1" name="Google Shape;191;p18"/>
          <p:cNvCxnSpPr/>
          <p:nvPr/>
        </p:nvCxnSpPr>
        <p:spPr>
          <a:xfrm rot="10800000">
            <a:off x="5726325" y="2496625"/>
            <a:ext cx="0" cy="42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92" name="Google Shape;192;p18"/>
          <p:cNvCxnSpPr/>
          <p:nvPr/>
        </p:nvCxnSpPr>
        <p:spPr>
          <a:xfrm flipH="1" rot="10800000">
            <a:off x="5502925" y="2710225"/>
            <a:ext cx="4467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93" name="Google Shape;193;p18"/>
          <p:cNvCxnSpPr/>
          <p:nvPr/>
        </p:nvCxnSpPr>
        <p:spPr>
          <a:xfrm flipH="1" rot="10800000">
            <a:off x="5507775" y="2477050"/>
            <a:ext cx="451800" cy="46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94" name="Google Shape;194;p18"/>
          <p:cNvCxnSpPr/>
          <p:nvPr/>
        </p:nvCxnSpPr>
        <p:spPr>
          <a:xfrm rot="10800000">
            <a:off x="5512650" y="2496600"/>
            <a:ext cx="437100" cy="44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195" name="Google Shape;19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0175" y="1567550"/>
            <a:ext cx="2947455" cy="2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1297500" y="408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Informed</a:t>
            </a:r>
            <a:endParaRPr/>
          </a:p>
        </p:txBody>
      </p:sp>
      <p:sp>
        <p:nvSpPr>
          <p:cNvPr id="201" name="Google Shape;201;p19"/>
          <p:cNvSpPr txBox="1"/>
          <p:nvPr>
            <p:ph idx="1" type="body"/>
          </p:nvPr>
        </p:nvSpPr>
        <p:spPr>
          <a:xfrm>
            <a:off x="1297500" y="1567550"/>
            <a:ext cx="3544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Roboto"/>
                <a:ea typeface="Roboto"/>
                <a:cs typeface="Roboto"/>
                <a:sym typeface="Roboto"/>
              </a:rPr>
              <a:t>In questa strategia implementiamo una ricerca informata con backtracking abbastanza standard. Come euristica utilizziamo il seguente ragionamento: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82733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AutoNum type="arabicPeriod"/>
            </a:pPr>
            <a:r>
              <a:rPr lang="it" sz="1100">
                <a:latin typeface="Roboto"/>
                <a:ea typeface="Roboto"/>
                <a:cs typeface="Roboto"/>
                <a:sym typeface="Roboto"/>
              </a:rPr>
              <a:t>Cerco il checkpoint più vicino da raggiungere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82733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AutoNum type="arabicPeriod"/>
            </a:pPr>
            <a:r>
              <a:rPr lang="it" sz="1100">
                <a:latin typeface="Roboto"/>
                <a:ea typeface="Roboto"/>
                <a:cs typeface="Roboto"/>
                <a:sym typeface="Roboto"/>
              </a:rPr>
              <a:t>Cerco la mossa disponibile che mi avvicina di più al checkpoint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Roboto"/>
                <a:ea typeface="Roboto"/>
                <a:cs typeface="Roboto"/>
                <a:sym typeface="Roboto"/>
              </a:rPr>
              <a:t>Come mossa disponibile intendiamo la mossa che non viola i vincoli sulla dimensione della mappa o sulla posizione dei muri.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Roboto"/>
                <a:ea typeface="Roboto"/>
                <a:cs typeface="Roboto"/>
                <a:sym typeface="Roboto"/>
              </a:rPr>
              <a:t>Questa strategia fornisce prestazioni migliori di quella precedentemente implementata ma controintuitivamente molto spesso tende a perdersi su percorsi che non avvicinano l’agente a nessun checkpoint. Questo avviene nei casi in cui la mossa migliore non è disponibile, facendo si che venga scelta una mossa non ottimale. Buona parte delle  mosse non ottimali disponibili però risultano equidistanti dalla soluzione e quindi diventa difficile centrare correttamente la ricerca sull’obiettivo. Inoltre anche con questa strategia non è possibile ripercorrere percorsi già eseguiti e quindi alcuni problemi risultano irrisolvibili.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925" y="1567550"/>
            <a:ext cx="2931962" cy="2610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9"/>
          <p:cNvPicPr preferRelativeResize="0"/>
          <p:nvPr/>
        </p:nvPicPr>
        <p:blipFill rotWithShape="1">
          <a:blip r:embed="rId4">
            <a:alphaModFix/>
          </a:blip>
          <a:srcRect b="7106" l="0" r="7450" t="0"/>
          <a:stretch/>
        </p:blipFill>
        <p:spPr>
          <a:xfrm>
            <a:off x="6207550" y="4282125"/>
            <a:ext cx="192450" cy="196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/>
          <p:cNvPicPr preferRelativeResize="0"/>
          <p:nvPr/>
        </p:nvPicPr>
        <p:blipFill rotWithShape="1">
          <a:blip r:embed="rId5">
            <a:alphaModFix/>
          </a:blip>
          <a:srcRect b="8709" l="0" r="5767" t="0"/>
          <a:stretch/>
        </p:blipFill>
        <p:spPr>
          <a:xfrm>
            <a:off x="5027925" y="4282125"/>
            <a:ext cx="192450" cy="196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1525" y="4289463"/>
            <a:ext cx="192450" cy="1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9"/>
          <p:cNvSpPr txBox="1"/>
          <p:nvPr/>
        </p:nvSpPr>
        <p:spPr>
          <a:xfrm>
            <a:off x="5220375" y="4234188"/>
            <a:ext cx="932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Punto di partenza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6357675" y="4234188"/>
            <a:ext cx="680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Checkpoint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19"/>
          <p:cNvSpPr txBox="1"/>
          <p:nvPr/>
        </p:nvSpPr>
        <p:spPr>
          <a:xfrm>
            <a:off x="7290075" y="4234188"/>
            <a:ext cx="932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Muro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9" name="Google Shape;209;p19"/>
          <p:cNvCxnSpPr/>
          <p:nvPr/>
        </p:nvCxnSpPr>
        <p:spPr>
          <a:xfrm rot="10800000">
            <a:off x="5726325" y="2496625"/>
            <a:ext cx="0" cy="42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10" name="Google Shape;210;p19"/>
          <p:cNvCxnSpPr/>
          <p:nvPr/>
        </p:nvCxnSpPr>
        <p:spPr>
          <a:xfrm flipH="1" rot="10800000">
            <a:off x="5502925" y="2710225"/>
            <a:ext cx="4467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11" name="Google Shape;211;p19"/>
          <p:cNvCxnSpPr/>
          <p:nvPr/>
        </p:nvCxnSpPr>
        <p:spPr>
          <a:xfrm flipH="1" rot="10800000">
            <a:off x="5507775" y="2477050"/>
            <a:ext cx="451800" cy="46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12" name="Google Shape;212;p19"/>
          <p:cNvCxnSpPr/>
          <p:nvPr/>
        </p:nvCxnSpPr>
        <p:spPr>
          <a:xfrm rot="10800000">
            <a:off x="5512650" y="2496600"/>
            <a:ext cx="437100" cy="44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213" name="Google Shape;21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0175" y="1567550"/>
            <a:ext cx="2947455" cy="26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27924" y="1568050"/>
            <a:ext cx="2931950" cy="2609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1297500" y="408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Informed - implementazione</a:t>
            </a:r>
            <a:endParaRPr/>
          </a:p>
        </p:txBody>
      </p:sp>
      <p:pic>
        <p:nvPicPr>
          <p:cNvPr id="220" name="Google Shape;2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8550"/>
            <a:ext cx="8839204" cy="1221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Distanza di manhattan</a:t>
            </a:r>
            <a:endParaRPr/>
          </a:p>
        </p:txBody>
      </p:sp>
      <p:pic>
        <p:nvPicPr>
          <p:cNvPr id="226" name="Google Shape;2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738" y="1565571"/>
            <a:ext cx="5902526" cy="87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537" y="2625551"/>
            <a:ext cx="8276823" cy="186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