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llfernandezalberto@gmail.com" initials="AC" lastIdx="1" clrIdx="0">
    <p:extLst>
      <p:ext uri="{19B8F6BF-5375-455C-9EA6-DF929625EA0E}">
        <p15:presenceInfo xmlns:p15="http://schemas.microsoft.com/office/powerpoint/2012/main" userId="collfernandezalberto@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E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4" d="100"/>
          <a:sy n="14" d="100"/>
        </p:scale>
        <p:origin x="2196" y="8"/>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21/06/2023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4826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21/06/2023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46800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21/06/2023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70287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21/06/2023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1954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59ACE22-8852-4AB5-AC4C-388E9F46BA1D}" type="datetimeFigureOut">
              <a:rPr lang="es-ES" smtClean="0"/>
              <a:t>21/06/2023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092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9ACE22-8852-4AB5-AC4C-388E9F46BA1D}" type="datetimeFigureOut">
              <a:rPr lang="es-ES" smtClean="0"/>
              <a:t>21/06/2023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0989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4" name="Content Placeholder 3"/>
          <p:cNvSpPr>
            <a:spLocks noGrp="1"/>
          </p:cNvSpPr>
          <p:nvPr>
            <p:ph sz="half" idx="2"/>
          </p:nvPr>
        </p:nvSpPr>
        <p:spPr>
          <a:xfrm>
            <a:off x="1472912" y="11058863"/>
            <a:ext cx="9046274"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6" name="Content Placeholder 5"/>
          <p:cNvSpPr>
            <a:spLocks noGrp="1"/>
          </p:cNvSpPr>
          <p:nvPr>
            <p:ph sz="quarter" idx="4"/>
          </p:nvPr>
        </p:nvSpPr>
        <p:spPr>
          <a:xfrm>
            <a:off x="10825461" y="11058863"/>
            <a:ext cx="9090826"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9ACE22-8852-4AB5-AC4C-388E9F46BA1D}" type="datetimeFigureOut">
              <a:rPr lang="es-ES" smtClean="0"/>
              <a:t>21/06/2023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2241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9ACE22-8852-4AB5-AC4C-388E9F46BA1D}" type="datetimeFigureOut">
              <a:rPr lang="es-ES" smtClean="0"/>
              <a:t>21/06/2023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93418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ACE22-8852-4AB5-AC4C-388E9F46BA1D}" type="datetimeFigureOut">
              <a:rPr lang="es-ES" smtClean="0"/>
              <a:t>21/06/2023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51976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21/06/2023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31148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21/06/2023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49543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59ACE22-8852-4AB5-AC4C-388E9F46BA1D}" type="datetimeFigureOut">
              <a:rPr lang="es-ES" smtClean="0"/>
              <a:t>21/06/2023</a:t>
            </a:fld>
            <a:endParaRPr lang="es-E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0151E991-290D-489E-B6F2-B1D244B12E51}" type="slidenum">
              <a:rPr lang="es-ES" smtClean="0"/>
              <a:t>‹Nº›</a:t>
            </a:fld>
            <a:endParaRPr lang="es-ES"/>
          </a:p>
        </p:txBody>
      </p:sp>
    </p:spTree>
    <p:extLst>
      <p:ext uri="{BB962C8B-B14F-4D97-AF65-F5344CB8AC3E}">
        <p14:creationId xmlns:p14="http://schemas.microsoft.com/office/powerpoint/2010/main" val="265641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upo 63">
            <a:extLst>
              <a:ext uri="{FF2B5EF4-FFF2-40B4-BE49-F238E27FC236}">
                <a16:creationId xmlns:a16="http://schemas.microsoft.com/office/drawing/2014/main" id="{62D2804D-F07E-C95D-7ADC-15741149AA73}"/>
              </a:ext>
            </a:extLst>
          </p:cNvPr>
          <p:cNvGrpSpPr/>
          <p:nvPr/>
        </p:nvGrpSpPr>
        <p:grpSpPr>
          <a:xfrm>
            <a:off x="13917126" y="4447906"/>
            <a:ext cx="6676965" cy="9397631"/>
            <a:chOff x="11583323" y="6375151"/>
            <a:chExt cx="9800303" cy="2808818"/>
          </a:xfrm>
        </p:grpSpPr>
        <p:sp>
          <p:nvSpPr>
            <p:cNvPr id="9" name="Rectángulo: esquinas redondeadas 8">
              <a:extLst>
                <a:ext uri="{FF2B5EF4-FFF2-40B4-BE49-F238E27FC236}">
                  <a16:creationId xmlns:a16="http://schemas.microsoft.com/office/drawing/2014/main" id="{B3166933-FD90-2D08-849C-C58F7E1948E7}"/>
                </a:ext>
              </a:extLst>
            </p:cNvPr>
            <p:cNvSpPr/>
            <p:nvPr/>
          </p:nvSpPr>
          <p:spPr>
            <a:xfrm>
              <a:off x="11583323" y="6383326"/>
              <a:ext cx="9800299" cy="2800643"/>
            </a:xfrm>
            <a:prstGeom prst="roundRect">
              <a:avLst>
                <a:gd name="adj" fmla="val 7028"/>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BB996C67-3925-57C8-00F7-40173BD658B3}"/>
                </a:ext>
              </a:extLst>
            </p:cNvPr>
            <p:cNvSpPr/>
            <p:nvPr/>
          </p:nvSpPr>
          <p:spPr>
            <a:xfrm>
              <a:off x="11583324" y="6375151"/>
              <a:ext cx="9800302" cy="202818"/>
            </a:xfrm>
            <a:prstGeom prst="roundRect">
              <a:avLst/>
            </a:prstGeom>
            <a:gradFill flip="none" rotWithShape="1">
              <a:gsLst>
                <a:gs pos="95000">
                  <a:schemeClr val="accent1"/>
                </a:gs>
                <a:gs pos="25000">
                  <a:srgbClr val="5E5E8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5" name="Grupo 64">
            <a:extLst>
              <a:ext uri="{FF2B5EF4-FFF2-40B4-BE49-F238E27FC236}">
                <a16:creationId xmlns:a16="http://schemas.microsoft.com/office/drawing/2014/main" id="{E8D74168-4983-1321-232E-8EF62E96AEF8}"/>
              </a:ext>
            </a:extLst>
          </p:cNvPr>
          <p:cNvGrpSpPr/>
          <p:nvPr/>
        </p:nvGrpSpPr>
        <p:grpSpPr>
          <a:xfrm>
            <a:off x="689052" y="14198362"/>
            <a:ext cx="19881665" cy="10730624"/>
            <a:chOff x="4153823" y="12991536"/>
            <a:chExt cx="9800303" cy="10730624"/>
          </a:xfrm>
        </p:grpSpPr>
        <p:sp>
          <p:nvSpPr>
            <p:cNvPr id="11" name="Rectángulo: esquinas redondeadas 10">
              <a:extLst>
                <a:ext uri="{FF2B5EF4-FFF2-40B4-BE49-F238E27FC236}">
                  <a16:creationId xmlns:a16="http://schemas.microsoft.com/office/drawing/2014/main" id="{51E71705-E926-8064-0CE4-5B92289A81B5}"/>
                </a:ext>
              </a:extLst>
            </p:cNvPr>
            <p:cNvSpPr/>
            <p:nvPr/>
          </p:nvSpPr>
          <p:spPr>
            <a:xfrm>
              <a:off x="4153824" y="13242105"/>
              <a:ext cx="9800301" cy="10480055"/>
            </a:xfrm>
            <a:prstGeom prst="roundRect">
              <a:avLst>
                <a:gd name="adj" fmla="val 3534"/>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Rectángulo: esquinas redondeadas 11">
              <a:extLst>
                <a:ext uri="{FF2B5EF4-FFF2-40B4-BE49-F238E27FC236}">
                  <a16:creationId xmlns:a16="http://schemas.microsoft.com/office/drawing/2014/main" id="{FE5C1093-7FFA-9321-F10A-FB4416DE0F99}"/>
                </a:ext>
              </a:extLst>
            </p:cNvPr>
            <p:cNvSpPr/>
            <p:nvPr/>
          </p:nvSpPr>
          <p:spPr>
            <a:xfrm>
              <a:off x="4153825" y="12991536"/>
              <a:ext cx="9800301" cy="511629"/>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20102E3B-90A6-8FB7-737C-CC6050692EC2}"/>
                </a:ext>
              </a:extLst>
            </p:cNvPr>
            <p:cNvSpPr txBox="1"/>
            <p:nvPr/>
          </p:nvSpPr>
          <p:spPr>
            <a:xfrm>
              <a:off x="4153823" y="13073376"/>
              <a:ext cx="8288712" cy="400110"/>
            </a:xfrm>
            <a:prstGeom prst="rect">
              <a:avLst/>
            </a:prstGeom>
            <a:noFill/>
          </p:spPr>
          <p:txBody>
            <a:bodyPr wrap="square" rtlCol="0">
              <a:spAutoFit/>
            </a:bodyPr>
            <a:lstStyle/>
            <a:p>
              <a:r>
                <a:rPr lang="es-ES" sz="2000" b="1" dirty="0">
                  <a:solidFill>
                    <a:schemeClr val="bg1"/>
                  </a:solidFill>
                  <a:latin typeface="Cooper Hewitt Semibold" pitchFamily="2" charset="0"/>
                  <a:ea typeface="Cooper Hewitt Semibold" pitchFamily="2" charset="0"/>
                </a:rPr>
                <a:t>RESULTADOS</a:t>
              </a:r>
              <a:endParaRPr lang="x-none" sz="2000" b="1" dirty="0">
                <a:solidFill>
                  <a:schemeClr val="bg1"/>
                </a:solidFill>
                <a:latin typeface="Cooper Hewitt Semibold" pitchFamily="2" charset="0"/>
                <a:ea typeface="Cooper Hewitt Semibold" pitchFamily="2" charset="0"/>
              </a:endParaRPr>
            </a:p>
          </p:txBody>
        </p:sp>
      </p:grpSp>
      <p:grpSp>
        <p:nvGrpSpPr>
          <p:cNvPr id="16" name="Grupo 15">
            <a:extLst>
              <a:ext uri="{FF2B5EF4-FFF2-40B4-BE49-F238E27FC236}">
                <a16:creationId xmlns:a16="http://schemas.microsoft.com/office/drawing/2014/main" id="{72D1A2E4-DA14-74E0-B741-5756172784F6}"/>
              </a:ext>
            </a:extLst>
          </p:cNvPr>
          <p:cNvGrpSpPr/>
          <p:nvPr/>
        </p:nvGrpSpPr>
        <p:grpSpPr>
          <a:xfrm>
            <a:off x="563676" y="30958013"/>
            <a:ext cx="12977286" cy="4958661"/>
            <a:chOff x="974247" y="21305958"/>
            <a:chExt cx="8794416" cy="2874652"/>
          </a:xfrm>
        </p:grpSpPr>
        <p:sp>
          <p:nvSpPr>
            <p:cNvPr id="17" name="Rectángulo: esquinas redondeadas 16">
              <a:extLst>
                <a:ext uri="{FF2B5EF4-FFF2-40B4-BE49-F238E27FC236}">
                  <a16:creationId xmlns:a16="http://schemas.microsoft.com/office/drawing/2014/main" id="{42FE6A41-657B-9253-B30F-83AC5D65BEC1}"/>
                </a:ext>
              </a:extLst>
            </p:cNvPr>
            <p:cNvSpPr/>
            <p:nvPr/>
          </p:nvSpPr>
          <p:spPr>
            <a:xfrm>
              <a:off x="1045100" y="21305958"/>
              <a:ext cx="8723563" cy="2874652"/>
            </a:xfrm>
            <a:prstGeom prst="roundRect">
              <a:avLst>
                <a:gd name="adj" fmla="val 98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8" name="Grupo 17">
              <a:extLst>
                <a:ext uri="{FF2B5EF4-FFF2-40B4-BE49-F238E27FC236}">
                  <a16:creationId xmlns:a16="http://schemas.microsoft.com/office/drawing/2014/main" id="{8E51CBE1-D2CF-E67B-128F-1BDC64CAEE17}"/>
                </a:ext>
              </a:extLst>
            </p:cNvPr>
            <p:cNvGrpSpPr/>
            <p:nvPr/>
          </p:nvGrpSpPr>
          <p:grpSpPr>
            <a:xfrm>
              <a:off x="974247" y="21516451"/>
              <a:ext cx="8632217" cy="2305712"/>
              <a:chOff x="1012809" y="21526094"/>
              <a:chExt cx="8632217" cy="2305712"/>
            </a:xfrm>
          </p:grpSpPr>
          <p:sp>
            <p:nvSpPr>
              <p:cNvPr id="19" name="Flecha: a la derecha 18">
                <a:extLst>
                  <a:ext uri="{FF2B5EF4-FFF2-40B4-BE49-F238E27FC236}">
                    <a16:creationId xmlns:a16="http://schemas.microsoft.com/office/drawing/2014/main" id="{110980EB-AB57-FE39-6B6D-723009F20A9A}"/>
                  </a:ext>
                </a:extLst>
              </p:cNvPr>
              <p:cNvSpPr/>
              <p:nvPr/>
            </p:nvSpPr>
            <p:spPr>
              <a:xfrm>
                <a:off x="9128852" y="23319586"/>
                <a:ext cx="516174" cy="511629"/>
              </a:xfrm>
              <a:prstGeom prs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solidFill>
                    <a:schemeClr val="tx1">
                      <a:lumMod val="75000"/>
                      <a:lumOff val="25000"/>
                    </a:schemeClr>
                  </a:solidFill>
                </a:endParaRPr>
              </a:p>
            </p:txBody>
          </p:sp>
          <p:grpSp>
            <p:nvGrpSpPr>
              <p:cNvPr id="20" name="Grupo 19">
                <a:extLst>
                  <a:ext uri="{FF2B5EF4-FFF2-40B4-BE49-F238E27FC236}">
                    <a16:creationId xmlns:a16="http://schemas.microsoft.com/office/drawing/2014/main" id="{7A6CF67B-B38A-CCB3-8FEE-F59BDD0FD3F2}"/>
                  </a:ext>
                </a:extLst>
              </p:cNvPr>
              <p:cNvGrpSpPr/>
              <p:nvPr/>
            </p:nvGrpSpPr>
            <p:grpSpPr>
              <a:xfrm>
                <a:off x="1012809" y="21526094"/>
                <a:ext cx="8500606" cy="2305712"/>
                <a:chOff x="925697" y="21302950"/>
                <a:chExt cx="8500606" cy="2305712"/>
              </a:xfrm>
            </p:grpSpPr>
            <p:grpSp>
              <p:nvGrpSpPr>
                <p:cNvPr id="21" name="Grupo 20">
                  <a:extLst>
                    <a:ext uri="{FF2B5EF4-FFF2-40B4-BE49-F238E27FC236}">
                      <a16:creationId xmlns:a16="http://schemas.microsoft.com/office/drawing/2014/main" id="{BDF7D55F-9EA7-6DB2-E80C-0FADA6259CFA}"/>
                    </a:ext>
                  </a:extLst>
                </p:cNvPr>
                <p:cNvGrpSpPr/>
                <p:nvPr/>
              </p:nvGrpSpPr>
              <p:grpSpPr>
                <a:xfrm>
                  <a:off x="1361358" y="23097008"/>
                  <a:ext cx="7950569" cy="511654"/>
                  <a:chOff x="903075" y="21847474"/>
                  <a:chExt cx="9055909" cy="421816"/>
                </a:xfrm>
              </p:grpSpPr>
              <p:sp>
                <p:nvSpPr>
                  <p:cNvPr id="36" name="Rectángulo: esquinas redondeadas 35">
                    <a:extLst>
                      <a:ext uri="{FF2B5EF4-FFF2-40B4-BE49-F238E27FC236}">
                        <a16:creationId xmlns:a16="http://schemas.microsoft.com/office/drawing/2014/main" id="{2D88407D-0BE4-DB73-AEF4-59821416137F}"/>
                      </a:ext>
                    </a:extLst>
                  </p:cNvPr>
                  <p:cNvSpPr/>
                  <p:nvPr/>
                </p:nvSpPr>
                <p:spPr>
                  <a:xfrm>
                    <a:off x="5566258" y="21847494"/>
                    <a:ext cx="4392726" cy="42179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600" dirty="0">
                        <a:solidFill>
                          <a:schemeClr val="bg1"/>
                        </a:solidFill>
                      </a:rPr>
                      <a:t>16 semanas</a:t>
                    </a:r>
                  </a:p>
                </p:txBody>
              </p:sp>
              <p:grpSp>
                <p:nvGrpSpPr>
                  <p:cNvPr id="37" name="Grupo 36">
                    <a:extLst>
                      <a:ext uri="{FF2B5EF4-FFF2-40B4-BE49-F238E27FC236}">
                        <a16:creationId xmlns:a16="http://schemas.microsoft.com/office/drawing/2014/main" id="{DE2BFFB3-40DB-1041-DC14-5F5D620CB633}"/>
                      </a:ext>
                    </a:extLst>
                  </p:cNvPr>
                  <p:cNvGrpSpPr/>
                  <p:nvPr/>
                </p:nvGrpSpPr>
                <p:grpSpPr>
                  <a:xfrm>
                    <a:off x="3266216" y="21847474"/>
                    <a:ext cx="2424661" cy="421802"/>
                    <a:chOff x="4184850" y="21402569"/>
                    <a:chExt cx="2878728" cy="272860"/>
                  </a:xfrm>
                </p:grpSpPr>
                <p:sp>
                  <p:nvSpPr>
                    <p:cNvPr id="41" name="Rectángulo: esquinas redondeadas 40">
                      <a:extLst>
                        <a:ext uri="{FF2B5EF4-FFF2-40B4-BE49-F238E27FC236}">
                          <a16:creationId xmlns:a16="http://schemas.microsoft.com/office/drawing/2014/main" id="{20DCDFE6-E577-9762-4889-FD766C13285E}"/>
                        </a:ext>
                      </a:extLst>
                    </p:cNvPr>
                    <p:cNvSpPr/>
                    <p:nvPr/>
                  </p:nvSpPr>
                  <p:spPr>
                    <a:xfrm>
                      <a:off x="6742903" y="21402569"/>
                      <a:ext cx="320675"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ángulo: esquinas redondeadas 41">
                      <a:extLst>
                        <a:ext uri="{FF2B5EF4-FFF2-40B4-BE49-F238E27FC236}">
                          <a16:creationId xmlns:a16="http://schemas.microsoft.com/office/drawing/2014/main" id="{C9FC4C8F-A925-FC8B-B2B8-24DB53607AF2}"/>
                        </a:ext>
                      </a:extLst>
                    </p:cNvPr>
                    <p:cNvSpPr/>
                    <p:nvPr/>
                  </p:nvSpPr>
                  <p:spPr>
                    <a:xfrm>
                      <a:off x="4184850" y="21402573"/>
                      <a:ext cx="2816610" cy="27285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600" dirty="0">
                          <a:solidFill>
                            <a:schemeClr val="bg1"/>
                          </a:solidFill>
                        </a:rPr>
                        <a:t>4 semanas</a:t>
                      </a:r>
                    </a:p>
                  </p:txBody>
                </p:sp>
              </p:grpSp>
              <p:grpSp>
                <p:nvGrpSpPr>
                  <p:cNvPr id="38" name="Grupo 37">
                    <a:extLst>
                      <a:ext uri="{FF2B5EF4-FFF2-40B4-BE49-F238E27FC236}">
                        <a16:creationId xmlns:a16="http://schemas.microsoft.com/office/drawing/2014/main" id="{AD909D92-7A23-4165-447C-A3441EDD2722}"/>
                      </a:ext>
                    </a:extLst>
                  </p:cNvPr>
                  <p:cNvGrpSpPr/>
                  <p:nvPr/>
                </p:nvGrpSpPr>
                <p:grpSpPr>
                  <a:xfrm>
                    <a:off x="903075" y="21847481"/>
                    <a:ext cx="2486191" cy="421799"/>
                    <a:chOff x="1537498" y="21402569"/>
                    <a:chExt cx="2763041" cy="272858"/>
                  </a:xfrm>
                </p:grpSpPr>
                <p:sp>
                  <p:nvSpPr>
                    <p:cNvPr id="39" name="Rectángulo: esquinas redondeadas 38">
                      <a:extLst>
                        <a:ext uri="{FF2B5EF4-FFF2-40B4-BE49-F238E27FC236}">
                          <a16:creationId xmlns:a16="http://schemas.microsoft.com/office/drawing/2014/main" id="{724E4917-1C60-C91C-6263-DD41F8611F41}"/>
                        </a:ext>
                      </a:extLst>
                    </p:cNvPr>
                    <p:cNvSpPr/>
                    <p:nvPr/>
                  </p:nvSpPr>
                  <p:spPr>
                    <a:xfrm>
                      <a:off x="3912595" y="21402569"/>
                      <a:ext cx="387944"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Rectángulo: esquinas redondeadas 39">
                      <a:extLst>
                        <a:ext uri="{FF2B5EF4-FFF2-40B4-BE49-F238E27FC236}">
                          <a16:creationId xmlns:a16="http://schemas.microsoft.com/office/drawing/2014/main" id="{CCB8FB7F-0FE7-6E5F-A68D-FFFFC386D4EB}"/>
                        </a:ext>
                      </a:extLst>
                    </p:cNvPr>
                    <p:cNvSpPr/>
                    <p:nvPr/>
                  </p:nvSpPr>
                  <p:spPr>
                    <a:xfrm>
                      <a:off x="1537498" y="21402571"/>
                      <a:ext cx="2701956" cy="272856"/>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600" dirty="0">
                          <a:solidFill>
                            <a:schemeClr val="bg1"/>
                          </a:solidFill>
                        </a:rPr>
                        <a:t>4 semanas</a:t>
                      </a:r>
                    </a:p>
                  </p:txBody>
                </p:sp>
              </p:grpSp>
            </p:grpSp>
            <p:cxnSp>
              <p:nvCxnSpPr>
                <p:cNvPr id="22" name="Conector recto 21">
                  <a:extLst>
                    <a:ext uri="{FF2B5EF4-FFF2-40B4-BE49-F238E27FC236}">
                      <a16:creationId xmlns:a16="http://schemas.microsoft.com/office/drawing/2014/main" id="{260F2626-D62D-2321-37E3-122515314A96}"/>
                    </a:ext>
                  </a:extLst>
                </p:cNvPr>
                <p:cNvCxnSpPr>
                  <a:cxnSpLocks/>
                </p:cNvCxnSpPr>
                <p:nvPr/>
              </p:nvCxnSpPr>
              <p:spPr>
                <a:xfrm flipV="1">
                  <a:off x="5452811" y="21930294"/>
                  <a:ext cx="0" cy="1264820"/>
                </a:xfrm>
                <a:prstGeom prst="line">
                  <a:avLst/>
                </a:prstGeom>
                <a:ln w="38100">
                  <a:solidFill>
                    <a:schemeClr val="accent4"/>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EA94270F-AA1B-89F0-53CC-684C5B75F2C2}"/>
                    </a:ext>
                  </a:extLst>
                </p:cNvPr>
                <p:cNvCxnSpPr>
                  <a:cxnSpLocks/>
                </p:cNvCxnSpPr>
                <p:nvPr/>
              </p:nvCxnSpPr>
              <p:spPr>
                <a:xfrm flipV="1">
                  <a:off x="3440279" y="21600319"/>
                  <a:ext cx="0" cy="1594795"/>
                </a:xfrm>
                <a:prstGeom prst="line">
                  <a:avLst/>
                </a:prstGeom>
                <a:ln w="38100">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3077F956-7B74-908C-8E9F-74C1F4A00668}"/>
                    </a:ext>
                  </a:extLst>
                </p:cNvPr>
                <p:cNvCxnSpPr>
                  <a:cxnSpLocks/>
                </p:cNvCxnSpPr>
                <p:nvPr/>
              </p:nvCxnSpPr>
              <p:spPr>
                <a:xfrm flipV="1">
                  <a:off x="9288064" y="21930294"/>
                  <a:ext cx="0" cy="1264820"/>
                </a:xfrm>
                <a:prstGeom prst="line">
                  <a:avLst/>
                </a:prstGeom>
                <a:ln w="38100">
                  <a:solidFill>
                    <a:schemeClr val="accent2"/>
                  </a:solidFill>
                  <a:tailEnd type="none" w="med" len="med"/>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C74C9D3A-76EF-2B7C-185C-7FFC05702720}"/>
                    </a:ext>
                  </a:extLst>
                </p:cNvPr>
                <p:cNvSpPr txBox="1"/>
                <p:nvPr/>
              </p:nvSpPr>
              <p:spPr>
                <a:xfrm>
                  <a:off x="2301902" y="21302950"/>
                  <a:ext cx="2268315" cy="369332"/>
                </a:xfrm>
                <a:prstGeom prst="rect">
                  <a:avLst/>
                </a:prstGeom>
                <a:noFill/>
              </p:spPr>
              <p:txBody>
                <a:bodyPr wrap="square" rtlCol="0">
                  <a:spAutoFit/>
                </a:bodyPr>
                <a:lstStyle/>
                <a:p>
                  <a:pPr algn="ctr"/>
                  <a:r>
                    <a:rPr lang="es-ES" b="1" dirty="0"/>
                    <a:t>Sección longitudinal</a:t>
                  </a:r>
                </a:p>
              </p:txBody>
            </p:sp>
            <p:grpSp>
              <p:nvGrpSpPr>
                <p:cNvPr id="26" name="Grupo 25">
                  <a:extLst>
                    <a:ext uri="{FF2B5EF4-FFF2-40B4-BE49-F238E27FC236}">
                      <a16:creationId xmlns:a16="http://schemas.microsoft.com/office/drawing/2014/main" id="{51177A87-2585-481A-716F-BBF57991A573}"/>
                    </a:ext>
                  </a:extLst>
                </p:cNvPr>
                <p:cNvGrpSpPr/>
                <p:nvPr/>
              </p:nvGrpSpPr>
              <p:grpSpPr>
                <a:xfrm>
                  <a:off x="4222280" y="21725388"/>
                  <a:ext cx="1519843" cy="369332"/>
                  <a:chOff x="2598993" y="21556911"/>
                  <a:chExt cx="1519843" cy="369332"/>
                </a:xfrm>
              </p:grpSpPr>
              <p:sp>
                <p:nvSpPr>
                  <p:cNvPr id="34" name="CuadroTexto 33">
                    <a:extLst>
                      <a:ext uri="{FF2B5EF4-FFF2-40B4-BE49-F238E27FC236}">
                        <a16:creationId xmlns:a16="http://schemas.microsoft.com/office/drawing/2014/main" id="{E285A086-716E-43C6-6944-FC7C6CC7F01F}"/>
                      </a:ext>
                    </a:extLst>
                  </p:cNvPr>
                  <p:cNvSpPr txBox="1"/>
                  <p:nvPr/>
                </p:nvSpPr>
                <p:spPr>
                  <a:xfrm>
                    <a:off x="2598993" y="21556911"/>
                    <a:ext cx="1519843" cy="369332"/>
                  </a:xfrm>
                  <a:prstGeom prst="rect">
                    <a:avLst/>
                  </a:prstGeom>
                  <a:noFill/>
                </p:spPr>
                <p:txBody>
                  <a:bodyPr wrap="square" rtlCol="0">
                    <a:spAutoFit/>
                  </a:bodyPr>
                  <a:lstStyle/>
                  <a:p>
                    <a:pPr algn="ctr"/>
                    <a:r>
                      <a:rPr lang="es-ES" b="1" dirty="0"/>
                      <a:t>Muestreo 1</a:t>
                    </a:r>
                  </a:p>
                </p:txBody>
              </p:sp>
              <p:cxnSp>
                <p:nvCxnSpPr>
                  <p:cNvPr id="35" name="Conector recto 34">
                    <a:extLst>
                      <a:ext uri="{FF2B5EF4-FFF2-40B4-BE49-F238E27FC236}">
                        <a16:creationId xmlns:a16="http://schemas.microsoft.com/office/drawing/2014/main" id="{956237AC-E6CF-C90C-A289-16777B743764}"/>
                      </a:ext>
                    </a:extLst>
                  </p:cNvPr>
                  <p:cNvCxnSpPr>
                    <a:cxnSpLocks/>
                  </p:cNvCxnSpPr>
                  <p:nvPr/>
                </p:nvCxnSpPr>
                <p:spPr>
                  <a:xfrm>
                    <a:off x="2862934" y="21776151"/>
                    <a:ext cx="96659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7" name="Grupo 26">
                  <a:extLst>
                    <a:ext uri="{FF2B5EF4-FFF2-40B4-BE49-F238E27FC236}">
                      <a16:creationId xmlns:a16="http://schemas.microsoft.com/office/drawing/2014/main" id="{D2664ABC-6A98-6FBE-AD85-4233398390D8}"/>
                    </a:ext>
                  </a:extLst>
                </p:cNvPr>
                <p:cNvGrpSpPr/>
                <p:nvPr/>
              </p:nvGrpSpPr>
              <p:grpSpPr>
                <a:xfrm>
                  <a:off x="8140447" y="21735904"/>
                  <a:ext cx="1285856" cy="369332"/>
                  <a:chOff x="2827809" y="21568152"/>
                  <a:chExt cx="1285856" cy="369332"/>
                </a:xfrm>
              </p:grpSpPr>
              <p:sp>
                <p:nvSpPr>
                  <p:cNvPr id="32" name="CuadroTexto 31">
                    <a:extLst>
                      <a:ext uri="{FF2B5EF4-FFF2-40B4-BE49-F238E27FC236}">
                        <a16:creationId xmlns:a16="http://schemas.microsoft.com/office/drawing/2014/main" id="{39B43B9E-2F0C-571D-3532-C8E8B5C23BF4}"/>
                      </a:ext>
                    </a:extLst>
                  </p:cNvPr>
                  <p:cNvSpPr txBox="1"/>
                  <p:nvPr/>
                </p:nvSpPr>
                <p:spPr>
                  <a:xfrm>
                    <a:off x="2827809" y="21568152"/>
                    <a:ext cx="1285856" cy="369332"/>
                  </a:xfrm>
                  <a:prstGeom prst="rect">
                    <a:avLst/>
                  </a:prstGeom>
                  <a:noFill/>
                </p:spPr>
                <p:txBody>
                  <a:bodyPr wrap="square" rtlCol="0">
                    <a:spAutoFit/>
                  </a:bodyPr>
                  <a:lstStyle/>
                  <a:p>
                    <a:pPr algn="ctr"/>
                    <a:r>
                      <a:rPr lang="es-ES" b="1" dirty="0"/>
                      <a:t>Muestreo 2</a:t>
                    </a:r>
                  </a:p>
                </p:txBody>
              </p:sp>
              <p:cxnSp>
                <p:nvCxnSpPr>
                  <p:cNvPr id="33" name="Conector recto 32">
                    <a:extLst>
                      <a:ext uri="{FF2B5EF4-FFF2-40B4-BE49-F238E27FC236}">
                        <a16:creationId xmlns:a16="http://schemas.microsoft.com/office/drawing/2014/main" id="{DD7D39EE-E50A-52B6-8734-35739F56839B}"/>
                      </a:ext>
                    </a:extLst>
                  </p:cNvPr>
                  <p:cNvCxnSpPr>
                    <a:cxnSpLocks/>
                  </p:cNvCxnSpPr>
                  <p:nvPr/>
                </p:nvCxnSpPr>
                <p:spPr>
                  <a:xfrm>
                    <a:off x="2980658" y="21775272"/>
                    <a:ext cx="101386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28" name="Conector recto 27">
                  <a:extLst>
                    <a:ext uri="{FF2B5EF4-FFF2-40B4-BE49-F238E27FC236}">
                      <a16:creationId xmlns:a16="http://schemas.microsoft.com/office/drawing/2014/main" id="{98C61D7F-4984-7AFB-E9ED-1D5C01205EFF}"/>
                    </a:ext>
                  </a:extLst>
                </p:cNvPr>
                <p:cNvCxnSpPr>
                  <a:cxnSpLocks/>
                </p:cNvCxnSpPr>
                <p:nvPr/>
              </p:nvCxnSpPr>
              <p:spPr>
                <a:xfrm flipH="1" flipV="1">
                  <a:off x="1373196" y="21627062"/>
                  <a:ext cx="13694" cy="1666474"/>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060BF510-B875-677B-72ED-40E6A3524CD4}"/>
                    </a:ext>
                  </a:extLst>
                </p:cNvPr>
                <p:cNvSpPr txBox="1"/>
                <p:nvPr/>
              </p:nvSpPr>
              <p:spPr>
                <a:xfrm>
                  <a:off x="925697" y="21380560"/>
                  <a:ext cx="1254431" cy="214110"/>
                </a:xfrm>
                <a:prstGeom prst="rect">
                  <a:avLst/>
                </a:prstGeom>
                <a:noFill/>
              </p:spPr>
              <p:txBody>
                <a:bodyPr wrap="square" rtlCol="0">
                  <a:spAutoFit/>
                </a:bodyPr>
                <a:lstStyle/>
                <a:p>
                  <a:r>
                    <a:rPr lang="es-ES" b="1" dirty="0"/>
                    <a:t>Inicio del cultivo</a:t>
                  </a:r>
                </a:p>
              </p:txBody>
            </p:sp>
            <p:sp>
              <p:nvSpPr>
                <p:cNvPr id="30" name="CuadroTexto 29">
                  <a:extLst>
                    <a:ext uri="{FF2B5EF4-FFF2-40B4-BE49-F238E27FC236}">
                      <a16:creationId xmlns:a16="http://schemas.microsoft.com/office/drawing/2014/main" id="{2B01A201-30B4-0833-F47D-3A0713E7A76B}"/>
                    </a:ext>
                  </a:extLst>
                </p:cNvPr>
                <p:cNvSpPr txBox="1"/>
                <p:nvPr/>
              </p:nvSpPr>
              <p:spPr>
                <a:xfrm>
                  <a:off x="3733546" y="21971286"/>
                  <a:ext cx="1701274" cy="523220"/>
                </a:xfrm>
                <a:prstGeom prst="rect">
                  <a:avLst/>
                </a:prstGeom>
                <a:noFill/>
              </p:spPr>
              <p:txBody>
                <a:bodyPr wrap="square" rtlCol="0">
                  <a:spAutoFit/>
                </a:bodyPr>
                <a:lstStyle/>
                <a:p>
                  <a:pPr algn="r"/>
                  <a:r>
                    <a:rPr lang="es-ES" sz="1400" dirty="0"/>
                    <a:t>Control ( n = 9)</a:t>
                  </a:r>
                </a:p>
                <a:p>
                  <a:pPr algn="r"/>
                  <a:r>
                    <a:rPr lang="es-ES" sz="1400" dirty="0"/>
                    <a:t>Seccionados (n = 9)</a:t>
                  </a:r>
                </a:p>
              </p:txBody>
            </p:sp>
            <p:sp>
              <p:nvSpPr>
                <p:cNvPr id="31" name="CuadroTexto 30">
                  <a:extLst>
                    <a:ext uri="{FF2B5EF4-FFF2-40B4-BE49-F238E27FC236}">
                      <a16:creationId xmlns:a16="http://schemas.microsoft.com/office/drawing/2014/main" id="{64B6C5F8-95B6-C5B4-CB29-7F1F57B9F952}"/>
                    </a:ext>
                  </a:extLst>
                </p:cNvPr>
                <p:cNvSpPr txBox="1"/>
                <p:nvPr/>
              </p:nvSpPr>
              <p:spPr>
                <a:xfrm>
                  <a:off x="5973747" y="21966253"/>
                  <a:ext cx="3258919" cy="523220"/>
                </a:xfrm>
                <a:prstGeom prst="rect">
                  <a:avLst/>
                </a:prstGeom>
                <a:noFill/>
              </p:spPr>
              <p:txBody>
                <a:bodyPr wrap="square" rtlCol="0">
                  <a:spAutoFit/>
                </a:bodyPr>
                <a:lstStyle/>
                <a:p>
                  <a:pPr algn="r"/>
                  <a:r>
                    <a:rPr lang="es-ES" sz="1400" dirty="0"/>
                    <a:t>Maduración natural ( n = 9)</a:t>
                  </a:r>
                </a:p>
                <a:p>
                  <a:pPr algn="r"/>
                  <a:r>
                    <a:rPr lang="es-ES" sz="1400" dirty="0"/>
                    <a:t>Seccionados + Maduración natural (n = 9)</a:t>
                  </a:r>
                </a:p>
              </p:txBody>
            </p:sp>
          </p:grpSp>
        </p:grpSp>
      </p:grpSp>
      <p:sp>
        <p:nvSpPr>
          <p:cNvPr id="4" name="Rectángulo: esquinas redondeadas 3">
            <a:extLst>
              <a:ext uri="{FF2B5EF4-FFF2-40B4-BE49-F238E27FC236}">
                <a16:creationId xmlns:a16="http://schemas.microsoft.com/office/drawing/2014/main" id="{A673775D-BC9E-1292-FFF4-A0D0B80D4A6A}"/>
              </a:ext>
            </a:extLst>
          </p:cNvPr>
          <p:cNvSpPr/>
          <p:nvPr/>
        </p:nvSpPr>
        <p:spPr>
          <a:xfrm>
            <a:off x="712426" y="4713369"/>
            <a:ext cx="12633924" cy="9102762"/>
          </a:xfrm>
          <a:prstGeom prst="roundRect">
            <a:avLst>
              <a:gd name="adj" fmla="val 6200"/>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ángulo: esquinas redondeadas 4">
            <a:extLst>
              <a:ext uri="{FF2B5EF4-FFF2-40B4-BE49-F238E27FC236}">
                <a16:creationId xmlns:a16="http://schemas.microsoft.com/office/drawing/2014/main" id="{8A818B2A-457B-91EC-5170-D9BFBB54CD6B}"/>
              </a:ext>
            </a:extLst>
          </p:cNvPr>
          <p:cNvSpPr/>
          <p:nvPr/>
        </p:nvSpPr>
        <p:spPr>
          <a:xfrm>
            <a:off x="712427" y="4462800"/>
            <a:ext cx="12633924" cy="668798"/>
          </a:xfrm>
          <a:prstGeom prst="roundRect">
            <a:avLst/>
          </a:prstGeom>
          <a:gradFill flip="none" rotWithShape="1">
            <a:gsLst>
              <a:gs pos="100000">
                <a:schemeClr val="accent4">
                  <a:lumMod val="50000"/>
                </a:schemeClr>
              </a:gs>
              <a:gs pos="0">
                <a:schemeClr val="accent4"/>
              </a:gs>
              <a:gs pos="37000">
                <a:srgbClr val="6EB2A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771F5443-2AC0-6464-23E7-CB153FAF3CDD}"/>
              </a:ext>
            </a:extLst>
          </p:cNvPr>
          <p:cNvSpPr txBox="1"/>
          <p:nvPr/>
        </p:nvSpPr>
        <p:spPr>
          <a:xfrm>
            <a:off x="789534" y="4536485"/>
            <a:ext cx="828871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INTRODUCCIÓN</a:t>
            </a:r>
            <a:endParaRPr lang="x-none" sz="2400" b="1" dirty="0">
              <a:solidFill>
                <a:schemeClr val="bg1"/>
              </a:solidFill>
              <a:latin typeface="Cooper Hewitt Semibold" pitchFamily="2" charset="0"/>
              <a:ea typeface="Cooper Hewitt Semibold" pitchFamily="2" charset="0"/>
            </a:endParaRPr>
          </a:p>
        </p:txBody>
      </p:sp>
      <p:sp>
        <p:nvSpPr>
          <p:cNvPr id="8" name="CuadroTexto 7">
            <a:extLst>
              <a:ext uri="{FF2B5EF4-FFF2-40B4-BE49-F238E27FC236}">
                <a16:creationId xmlns:a16="http://schemas.microsoft.com/office/drawing/2014/main" id="{023818B1-24F6-1BDF-9235-7B639963B35B}"/>
              </a:ext>
            </a:extLst>
          </p:cNvPr>
          <p:cNvSpPr txBox="1"/>
          <p:nvPr/>
        </p:nvSpPr>
        <p:spPr>
          <a:xfrm>
            <a:off x="1121895" y="5484423"/>
            <a:ext cx="11748372" cy="1815882"/>
          </a:xfrm>
          <a:prstGeom prst="rect">
            <a:avLst/>
          </a:prstGeom>
          <a:noFill/>
        </p:spPr>
        <p:txBody>
          <a:bodyPr wrap="square" rtlCol="0">
            <a:spAutoFit/>
          </a:bodyPr>
          <a:lstStyle/>
          <a:p>
            <a:pPr algn="just"/>
            <a:r>
              <a:rPr lang="es-ES" sz="2400" b="1" i="1" dirty="0">
                <a:solidFill>
                  <a:schemeClr val="accent4">
                    <a:lumMod val="75000"/>
                  </a:schemeClr>
                </a:solidFill>
                <a:latin typeface="+mj-lt"/>
              </a:rPr>
              <a:t>Anemonia </a:t>
            </a:r>
            <a:r>
              <a:rPr lang="es-ES" sz="2400" b="1" i="1" dirty="0" err="1">
                <a:solidFill>
                  <a:schemeClr val="accent4">
                    <a:lumMod val="75000"/>
                  </a:schemeClr>
                </a:solidFill>
                <a:latin typeface="+mj-lt"/>
              </a:rPr>
              <a:t>sulcata</a:t>
            </a:r>
            <a:r>
              <a:rPr lang="es-ES" sz="2400" b="1" i="1" dirty="0">
                <a:solidFill>
                  <a:schemeClr val="accent4">
                    <a:lumMod val="75000"/>
                  </a:schemeClr>
                </a:solidFill>
                <a:latin typeface="+mj-lt"/>
              </a:rPr>
              <a:t> </a:t>
            </a:r>
            <a:r>
              <a:rPr lang="es-ES" sz="2200" dirty="0"/>
              <a:t>es un antozoo común en el mar mediterráneo, que presenta tanto reproducción sexual como asexual. En los últimos años, la explotación sobre sus poblaciones en Andalucía se ha incrementado considerablemente, lo que ha deteriorado su estado de conservación localmente.</a:t>
            </a:r>
          </a:p>
          <a:p>
            <a:endParaRPr lang="es-ES" sz="2200" dirty="0"/>
          </a:p>
        </p:txBody>
      </p:sp>
      <p:sp>
        <p:nvSpPr>
          <p:cNvPr id="44" name="CuadroTexto 43">
            <a:extLst>
              <a:ext uri="{FF2B5EF4-FFF2-40B4-BE49-F238E27FC236}">
                <a16:creationId xmlns:a16="http://schemas.microsoft.com/office/drawing/2014/main" id="{7EC50850-CB72-CA7D-5FFC-E1DCA7154434}"/>
              </a:ext>
            </a:extLst>
          </p:cNvPr>
          <p:cNvSpPr txBox="1"/>
          <p:nvPr/>
        </p:nvSpPr>
        <p:spPr>
          <a:xfrm>
            <a:off x="712425" y="541347"/>
            <a:ext cx="20408628" cy="2123658"/>
          </a:xfrm>
          <a:prstGeom prst="rect">
            <a:avLst/>
          </a:prstGeom>
          <a:noFill/>
        </p:spPr>
        <p:txBody>
          <a:bodyPr wrap="square" rtlCol="0">
            <a:spAutoFit/>
          </a:bodyPr>
          <a:lstStyle/>
          <a:p>
            <a:r>
              <a:rPr lang="es-ES" sz="6600" dirty="0">
                <a:latin typeface="Bahnschrift SemiBold SemiConden" panose="020B0502040204020203" pitchFamily="34" charset="0"/>
              </a:rPr>
              <a:t>Impacto de la reproducción de </a:t>
            </a:r>
            <a:r>
              <a:rPr lang="es-ES" sz="6600" i="1" dirty="0">
                <a:latin typeface="Bahnschrift SemiBold SemiConden" panose="020B0502040204020203" pitchFamily="34" charset="0"/>
              </a:rPr>
              <a:t>Anemonia </a:t>
            </a:r>
            <a:r>
              <a:rPr lang="es-ES" sz="6600" i="1" dirty="0" err="1">
                <a:latin typeface="Bahnschrift SemiBold SemiConden" panose="020B0502040204020203" pitchFamily="34" charset="0"/>
              </a:rPr>
              <a:t>sulcata</a:t>
            </a:r>
            <a:r>
              <a:rPr lang="es-ES" sz="6600" i="1" dirty="0">
                <a:latin typeface="Bahnschrift SemiBold SemiConden" panose="020B0502040204020203" pitchFamily="34" charset="0"/>
              </a:rPr>
              <a:t> </a:t>
            </a:r>
            <a:r>
              <a:rPr lang="es-ES" sz="6600" dirty="0">
                <a:latin typeface="Bahnschrift SemiBold SemiConden" panose="020B0502040204020203" pitchFamily="34" charset="0"/>
              </a:rPr>
              <a:t>(Cnidaria) en entorno IMTA sobre su estado de bienestar</a:t>
            </a:r>
          </a:p>
        </p:txBody>
      </p:sp>
      <p:sp>
        <p:nvSpPr>
          <p:cNvPr id="49" name="CuadroTexto 48">
            <a:extLst>
              <a:ext uri="{FF2B5EF4-FFF2-40B4-BE49-F238E27FC236}">
                <a16:creationId xmlns:a16="http://schemas.microsoft.com/office/drawing/2014/main" id="{8BAF9DC3-5895-2396-1ADF-503AFE4A0D7D}"/>
              </a:ext>
            </a:extLst>
          </p:cNvPr>
          <p:cNvSpPr txBox="1"/>
          <p:nvPr/>
        </p:nvSpPr>
        <p:spPr>
          <a:xfrm>
            <a:off x="1039438" y="7072025"/>
            <a:ext cx="11641291" cy="769441"/>
          </a:xfrm>
          <a:prstGeom prst="rect">
            <a:avLst/>
          </a:prstGeom>
          <a:noFill/>
        </p:spPr>
        <p:txBody>
          <a:bodyPr wrap="square">
            <a:spAutoFit/>
          </a:bodyPr>
          <a:lstStyle/>
          <a:p>
            <a:pPr algn="ctr"/>
            <a:r>
              <a:rPr lang="es-ES" sz="2200" dirty="0"/>
              <a:t>La acuicultura ofrece una posible solución a ese problema de conservación, especialmente a través de la </a:t>
            </a:r>
            <a:r>
              <a:rPr lang="es-ES" sz="2200" b="1" dirty="0">
                <a:solidFill>
                  <a:srgbClr val="47A5A3"/>
                </a:solidFill>
              </a:rPr>
              <a:t>acuicultura multitrófica integrada (IMTA). </a:t>
            </a:r>
          </a:p>
        </p:txBody>
      </p:sp>
      <p:pic>
        <p:nvPicPr>
          <p:cNvPr id="50" name="Picture 4" descr="Anemonia viridis">
            <a:extLst>
              <a:ext uri="{FF2B5EF4-FFF2-40B4-BE49-F238E27FC236}">
                <a16:creationId xmlns:a16="http://schemas.microsoft.com/office/drawing/2014/main" id="{ACCDF8C5-D795-422B-C4C1-EAFA65D2BA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42646" y="31719405"/>
            <a:ext cx="4352860" cy="3549451"/>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upo 68">
            <a:extLst>
              <a:ext uri="{FF2B5EF4-FFF2-40B4-BE49-F238E27FC236}">
                <a16:creationId xmlns:a16="http://schemas.microsoft.com/office/drawing/2014/main" id="{248882A6-A87C-E245-31B0-C27EA88AD0DD}"/>
              </a:ext>
            </a:extLst>
          </p:cNvPr>
          <p:cNvGrpSpPr/>
          <p:nvPr/>
        </p:nvGrpSpPr>
        <p:grpSpPr>
          <a:xfrm>
            <a:off x="7880523" y="8476133"/>
            <a:ext cx="4252245" cy="2861595"/>
            <a:chOff x="5079041" y="11088636"/>
            <a:chExt cx="3610054" cy="2861595"/>
          </a:xfrm>
        </p:grpSpPr>
        <p:sp>
          <p:nvSpPr>
            <p:cNvPr id="70" name="CuadroTexto 69">
              <a:extLst>
                <a:ext uri="{FF2B5EF4-FFF2-40B4-BE49-F238E27FC236}">
                  <a16:creationId xmlns:a16="http://schemas.microsoft.com/office/drawing/2014/main" id="{837EE1B4-0C7B-8878-2A8E-77FB0D2878C1}"/>
                </a:ext>
              </a:extLst>
            </p:cNvPr>
            <p:cNvSpPr txBox="1"/>
            <p:nvPr/>
          </p:nvSpPr>
          <p:spPr>
            <a:xfrm>
              <a:off x="5310334" y="11641907"/>
              <a:ext cx="3378761" cy="2308324"/>
            </a:xfrm>
            <a:prstGeom prst="rect">
              <a:avLst/>
            </a:prstGeom>
            <a:noFill/>
          </p:spPr>
          <p:txBody>
            <a:bodyPr wrap="square" rtlCol="0">
              <a:spAutoFit/>
            </a:bodyPr>
            <a:lstStyle/>
            <a:p>
              <a:pPr algn="just"/>
              <a:r>
                <a:rPr lang="es-ES" sz="2400" dirty="0" err="1"/>
                <a:t>Co-cultivo</a:t>
              </a:r>
              <a:r>
                <a:rPr lang="es-ES" sz="2400" dirty="0"/>
                <a:t> de especies de diferente nivel trófico, de modo que los productos de excreción de unas funcionan como recurso de otra.</a:t>
              </a:r>
              <a:endParaRPr lang="x-none" sz="2400" dirty="0"/>
            </a:p>
          </p:txBody>
        </p:sp>
        <p:grpSp>
          <p:nvGrpSpPr>
            <p:cNvPr id="71" name="Grupo 70">
              <a:extLst>
                <a:ext uri="{FF2B5EF4-FFF2-40B4-BE49-F238E27FC236}">
                  <a16:creationId xmlns:a16="http://schemas.microsoft.com/office/drawing/2014/main" id="{0D4ED7B2-A292-F739-5370-034F9B9FF246}"/>
                </a:ext>
              </a:extLst>
            </p:cNvPr>
            <p:cNvGrpSpPr/>
            <p:nvPr/>
          </p:nvGrpSpPr>
          <p:grpSpPr>
            <a:xfrm>
              <a:off x="5079041" y="11088636"/>
              <a:ext cx="2699902" cy="2593475"/>
              <a:chOff x="5079041" y="11088636"/>
              <a:chExt cx="2699902" cy="2593475"/>
            </a:xfrm>
          </p:grpSpPr>
          <p:grpSp>
            <p:nvGrpSpPr>
              <p:cNvPr id="72" name="Grupo 71">
                <a:extLst>
                  <a:ext uri="{FF2B5EF4-FFF2-40B4-BE49-F238E27FC236}">
                    <a16:creationId xmlns:a16="http://schemas.microsoft.com/office/drawing/2014/main" id="{DAB4CE63-4DE7-A843-BBFA-E205E6B8875E}"/>
                  </a:ext>
                </a:extLst>
              </p:cNvPr>
              <p:cNvGrpSpPr/>
              <p:nvPr/>
            </p:nvGrpSpPr>
            <p:grpSpPr>
              <a:xfrm>
                <a:off x="5079041" y="11295488"/>
                <a:ext cx="402967" cy="2386623"/>
                <a:chOff x="5095410" y="11976593"/>
                <a:chExt cx="402967" cy="2386623"/>
              </a:xfrm>
            </p:grpSpPr>
            <p:grpSp>
              <p:nvGrpSpPr>
                <p:cNvPr id="74" name="Grupo 73">
                  <a:extLst>
                    <a:ext uri="{FF2B5EF4-FFF2-40B4-BE49-F238E27FC236}">
                      <a16:creationId xmlns:a16="http://schemas.microsoft.com/office/drawing/2014/main" id="{8883E14F-62D3-4C5C-58C4-67DB05AC060A}"/>
                    </a:ext>
                  </a:extLst>
                </p:cNvPr>
                <p:cNvGrpSpPr/>
                <p:nvPr/>
              </p:nvGrpSpPr>
              <p:grpSpPr>
                <a:xfrm>
                  <a:off x="5178337" y="11976593"/>
                  <a:ext cx="320040" cy="2386623"/>
                  <a:chOff x="5721876" y="10549467"/>
                  <a:chExt cx="320040" cy="1914866"/>
                </a:xfrm>
                <a:solidFill>
                  <a:srgbClr val="FFBC42"/>
                </a:solidFill>
              </p:grpSpPr>
              <p:cxnSp>
                <p:nvCxnSpPr>
                  <p:cNvPr id="76" name="Conector recto 75">
                    <a:extLst>
                      <a:ext uri="{FF2B5EF4-FFF2-40B4-BE49-F238E27FC236}">
                        <a16:creationId xmlns:a16="http://schemas.microsoft.com/office/drawing/2014/main" id="{6485FFFE-FDCF-DE19-BC3F-795AF9A0B3A9}"/>
                      </a:ext>
                    </a:extLst>
                  </p:cNvPr>
                  <p:cNvCxnSpPr>
                    <a:cxnSpLocks/>
                  </p:cNvCxnSpPr>
                  <p:nvPr/>
                </p:nvCxnSpPr>
                <p:spPr>
                  <a:xfrm>
                    <a:off x="5740400" y="10549467"/>
                    <a:ext cx="0" cy="1914866"/>
                  </a:xfrm>
                  <a:prstGeom prst="line">
                    <a:avLst/>
                  </a:prstGeom>
                  <a:grpFill/>
                  <a:ln w="5715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CE0D7952-EC67-1747-2797-55AE0587DA76}"/>
                      </a:ext>
                    </a:extLst>
                  </p:cNvPr>
                  <p:cNvCxnSpPr>
                    <a:cxnSpLocks/>
                  </p:cNvCxnSpPr>
                  <p:nvPr/>
                </p:nvCxnSpPr>
                <p:spPr>
                  <a:xfrm>
                    <a:off x="5721876" y="10561695"/>
                    <a:ext cx="320040" cy="0"/>
                  </a:xfrm>
                  <a:prstGeom prst="line">
                    <a:avLst/>
                  </a:prstGeom>
                  <a:grpFill/>
                  <a:ln w="5715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19A6E3C7-4AD7-BF80-42D9-AADE9F6FBD8F}"/>
                      </a:ext>
                    </a:extLst>
                  </p:cNvPr>
                  <p:cNvCxnSpPr>
                    <a:cxnSpLocks/>
                  </p:cNvCxnSpPr>
                  <p:nvPr/>
                </p:nvCxnSpPr>
                <p:spPr>
                  <a:xfrm>
                    <a:off x="5721876" y="12461812"/>
                    <a:ext cx="138230" cy="0"/>
                  </a:xfrm>
                  <a:prstGeom prst="line">
                    <a:avLst/>
                  </a:prstGeom>
                  <a:grpFill/>
                  <a:ln w="57150">
                    <a:solidFill>
                      <a:srgbClr val="FFBC42"/>
                    </a:solidFill>
                  </a:ln>
                </p:spPr>
                <p:style>
                  <a:lnRef idx="1">
                    <a:schemeClr val="accent1"/>
                  </a:lnRef>
                  <a:fillRef idx="0">
                    <a:schemeClr val="accent1"/>
                  </a:fillRef>
                  <a:effectRef idx="0">
                    <a:schemeClr val="accent1"/>
                  </a:effectRef>
                  <a:fontRef idx="minor">
                    <a:schemeClr val="tx1"/>
                  </a:fontRef>
                </p:style>
              </p:cxnSp>
            </p:grpSp>
            <p:sp>
              <p:nvSpPr>
                <p:cNvPr id="75" name="Elipse 74">
                  <a:extLst>
                    <a:ext uri="{FF2B5EF4-FFF2-40B4-BE49-F238E27FC236}">
                      <a16:creationId xmlns:a16="http://schemas.microsoft.com/office/drawing/2014/main" id="{C732E7F4-53C9-2C34-AC0A-18B0C8CF9C8C}"/>
                    </a:ext>
                  </a:extLst>
                </p:cNvPr>
                <p:cNvSpPr/>
                <p:nvPr/>
              </p:nvSpPr>
              <p:spPr>
                <a:xfrm>
                  <a:off x="5095410" y="12826759"/>
                  <a:ext cx="202901" cy="202901"/>
                </a:xfrm>
                <a:prstGeom prst="ellipse">
                  <a:avLst/>
                </a:prstGeom>
                <a:solidFill>
                  <a:srgbClr val="FFBC42"/>
                </a:solidFill>
                <a:ln>
                  <a:solidFill>
                    <a:srgbClr val="FFB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73" name="CuadroTexto 72">
                <a:extLst>
                  <a:ext uri="{FF2B5EF4-FFF2-40B4-BE49-F238E27FC236}">
                    <a16:creationId xmlns:a16="http://schemas.microsoft.com/office/drawing/2014/main" id="{1B9DD0C9-D28B-8A38-CE2F-5D42774DB2C6}"/>
                  </a:ext>
                </a:extLst>
              </p:cNvPr>
              <p:cNvSpPr txBox="1"/>
              <p:nvPr/>
            </p:nvSpPr>
            <p:spPr>
              <a:xfrm>
                <a:off x="5500532" y="11088636"/>
                <a:ext cx="2278411" cy="461665"/>
              </a:xfrm>
              <a:prstGeom prst="rect">
                <a:avLst/>
              </a:prstGeom>
              <a:noFill/>
            </p:spPr>
            <p:txBody>
              <a:bodyPr wrap="square" rtlCol="0">
                <a:spAutoFit/>
              </a:bodyPr>
              <a:lstStyle/>
              <a:p>
                <a:pPr algn="just"/>
                <a:r>
                  <a:rPr lang="es-ES" sz="2400" b="1" dirty="0">
                    <a:solidFill>
                      <a:srgbClr val="FAA100"/>
                    </a:solidFill>
                    <a:latin typeface="+mj-lt"/>
                  </a:rPr>
                  <a:t>sistema IMTA</a:t>
                </a:r>
                <a:endParaRPr lang="x-none" sz="2400" b="1" dirty="0">
                  <a:solidFill>
                    <a:srgbClr val="FAA100"/>
                  </a:solidFill>
                  <a:latin typeface="+mj-lt"/>
                </a:endParaRPr>
              </a:p>
            </p:txBody>
          </p:sp>
        </p:grpSp>
      </p:grpSp>
      <p:sp>
        <p:nvSpPr>
          <p:cNvPr id="79" name="CuadroTexto 78">
            <a:extLst>
              <a:ext uri="{FF2B5EF4-FFF2-40B4-BE49-F238E27FC236}">
                <a16:creationId xmlns:a16="http://schemas.microsoft.com/office/drawing/2014/main" id="{334421D5-D9A7-36F0-B4D2-CE7B66523766}"/>
              </a:ext>
            </a:extLst>
          </p:cNvPr>
          <p:cNvSpPr txBox="1"/>
          <p:nvPr/>
        </p:nvSpPr>
        <p:spPr>
          <a:xfrm>
            <a:off x="789534" y="2803689"/>
            <a:ext cx="10271175" cy="523220"/>
          </a:xfrm>
          <a:prstGeom prst="rect">
            <a:avLst/>
          </a:prstGeom>
          <a:noFill/>
        </p:spPr>
        <p:txBody>
          <a:bodyPr wrap="square" rtlCol="0">
            <a:spAutoFit/>
          </a:bodyPr>
          <a:lstStyle/>
          <a:p>
            <a:r>
              <a:rPr lang="es-ES" sz="2800" dirty="0"/>
              <a:t>Alberto Coll Fernández</a:t>
            </a:r>
            <a:r>
              <a:rPr lang="es-ES" sz="2800" baseline="30000" dirty="0"/>
              <a:t>1</a:t>
            </a:r>
            <a:r>
              <a:rPr lang="es-ES" sz="2800" dirty="0"/>
              <a:t>, Cristina Trenzado Romero</a:t>
            </a:r>
            <a:r>
              <a:rPr lang="es-ES" sz="2800" baseline="30000" dirty="0"/>
              <a:t>1</a:t>
            </a:r>
          </a:p>
        </p:txBody>
      </p:sp>
      <p:sp>
        <p:nvSpPr>
          <p:cNvPr id="81" name="CuadroTexto 80">
            <a:extLst>
              <a:ext uri="{FF2B5EF4-FFF2-40B4-BE49-F238E27FC236}">
                <a16:creationId xmlns:a16="http://schemas.microsoft.com/office/drawing/2014/main" id="{82B90CF0-B45C-982B-BE75-417371147D13}"/>
              </a:ext>
            </a:extLst>
          </p:cNvPr>
          <p:cNvSpPr txBox="1"/>
          <p:nvPr/>
        </p:nvSpPr>
        <p:spPr>
          <a:xfrm>
            <a:off x="13991718" y="4536483"/>
            <a:ext cx="4996673" cy="523221"/>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MATERIALES Y MÉTODOS</a:t>
            </a:r>
            <a:endParaRPr lang="x-none" sz="2400" b="1" dirty="0">
              <a:solidFill>
                <a:schemeClr val="bg1"/>
              </a:solidFill>
              <a:latin typeface="Cooper Hewitt Semibold" pitchFamily="2" charset="0"/>
              <a:ea typeface="Cooper Hewitt Semibold" pitchFamily="2" charset="0"/>
            </a:endParaRPr>
          </a:p>
        </p:txBody>
      </p:sp>
      <p:sp>
        <p:nvSpPr>
          <p:cNvPr id="88" name="CuadroTexto 87">
            <a:extLst>
              <a:ext uri="{FF2B5EF4-FFF2-40B4-BE49-F238E27FC236}">
                <a16:creationId xmlns:a16="http://schemas.microsoft.com/office/drawing/2014/main" id="{F1A180F8-CB5A-BF70-5A3D-73AC2DD7B3CA}"/>
              </a:ext>
            </a:extLst>
          </p:cNvPr>
          <p:cNvSpPr txBox="1"/>
          <p:nvPr/>
        </p:nvSpPr>
        <p:spPr>
          <a:xfrm>
            <a:off x="1234212" y="11972396"/>
            <a:ext cx="11416654" cy="1532334"/>
          </a:xfrm>
          <a:prstGeom prst="roundRect">
            <a:avLst>
              <a:gd name="adj" fmla="val 12858"/>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s-ES" sz="2800" b="1" dirty="0">
                <a:solidFill>
                  <a:schemeClr val="bg1"/>
                </a:solidFill>
              </a:rPr>
              <a:t>En este trabajo evaluó el efecto de distintos modos de reproducción de </a:t>
            </a:r>
            <a:r>
              <a:rPr lang="es-ES" sz="2800" b="1" i="1" dirty="0">
                <a:solidFill>
                  <a:schemeClr val="bg1"/>
                </a:solidFill>
              </a:rPr>
              <a:t>A. </a:t>
            </a:r>
            <a:r>
              <a:rPr lang="es-ES" sz="2800" b="1" i="1" dirty="0" err="1">
                <a:solidFill>
                  <a:schemeClr val="bg1"/>
                </a:solidFill>
              </a:rPr>
              <a:t>sulcata</a:t>
            </a:r>
            <a:r>
              <a:rPr lang="es-ES" sz="2800" b="1" i="1" dirty="0">
                <a:solidFill>
                  <a:schemeClr val="bg1"/>
                </a:solidFill>
              </a:rPr>
              <a:t> </a:t>
            </a:r>
            <a:r>
              <a:rPr lang="es-ES" sz="2800" b="1" dirty="0">
                <a:solidFill>
                  <a:schemeClr val="bg1"/>
                </a:solidFill>
              </a:rPr>
              <a:t>sobre su estado de bienestar en un sistema IMTA, utilizando parámetros del estado oxidativo del animal como indicadores.</a:t>
            </a:r>
            <a:endParaRPr lang="x-none" sz="2800" b="1" dirty="0">
              <a:solidFill>
                <a:schemeClr val="bg1"/>
              </a:solidFill>
            </a:endParaRPr>
          </a:p>
        </p:txBody>
      </p:sp>
      <p:sp>
        <p:nvSpPr>
          <p:cNvPr id="2" name="CuadroTexto 1">
            <a:extLst>
              <a:ext uri="{FF2B5EF4-FFF2-40B4-BE49-F238E27FC236}">
                <a16:creationId xmlns:a16="http://schemas.microsoft.com/office/drawing/2014/main" id="{C41EA70E-7C45-197C-3B83-751EF14C1ACD}"/>
              </a:ext>
            </a:extLst>
          </p:cNvPr>
          <p:cNvSpPr txBox="1"/>
          <p:nvPr/>
        </p:nvSpPr>
        <p:spPr>
          <a:xfrm>
            <a:off x="1001825" y="3499945"/>
            <a:ext cx="19829827" cy="584775"/>
          </a:xfrm>
          <a:prstGeom prst="rect">
            <a:avLst/>
          </a:prstGeom>
          <a:noFill/>
        </p:spPr>
        <p:txBody>
          <a:bodyPr wrap="square" rtlCol="0">
            <a:spAutoFit/>
          </a:bodyPr>
          <a:lstStyle/>
          <a:p>
            <a:r>
              <a:rPr lang="es-ES" sz="1600" baseline="30000" dirty="0"/>
              <a:t>1</a:t>
            </a:r>
            <a:r>
              <a:rPr lang="es-ES" sz="1600" dirty="0"/>
              <a:t> Departamento de Biología Celular, Facultad de Ciencias, Universidad de Granada</a:t>
            </a:r>
          </a:p>
          <a:p>
            <a:r>
              <a:rPr lang="es-ES" sz="1600" dirty="0"/>
              <a:t>Contacto: </a:t>
            </a:r>
            <a:r>
              <a:rPr lang="es-ES" sz="1600" dirty="0">
                <a:solidFill>
                  <a:schemeClr val="accent1">
                    <a:lumMod val="75000"/>
                    <a:lumOff val="25000"/>
                  </a:schemeClr>
                </a:solidFill>
              </a:rPr>
              <a:t>collferalberto@correo.ugr.es</a:t>
            </a:r>
          </a:p>
        </p:txBody>
      </p:sp>
      <p:pic>
        <p:nvPicPr>
          <p:cNvPr id="3" name="Gráfico 2">
            <a:extLst>
              <a:ext uri="{FF2B5EF4-FFF2-40B4-BE49-F238E27FC236}">
                <a16:creationId xmlns:a16="http://schemas.microsoft.com/office/drawing/2014/main" id="{60283FB8-A7A6-B95D-2988-EF0F3AB1934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370736" y="1648663"/>
            <a:ext cx="4051474" cy="2865300"/>
          </a:xfrm>
          <a:prstGeom prst="rect">
            <a:avLst/>
          </a:prstGeom>
        </p:spPr>
      </p:pic>
      <p:sp>
        <p:nvSpPr>
          <p:cNvPr id="7" name="CuadroTexto 6">
            <a:extLst>
              <a:ext uri="{FF2B5EF4-FFF2-40B4-BE49-F238E27FC236}">
                <a16:creationId xmlns:a16="http://schemas.microsoft.com/office/drawing/2014/main" id="{063C5314-FF52-B6C3-CDD4-1F5EF7881D49}"/>
              </a:ext>
            </a:extLst>
          </p:cNvPr>
          <p:cNvSpPr txBox="1"/>
          <p:nvPr/>
        </p:nvSpPr>
        <p:spPr>
          <a:xfrm>
            <a:off x="17770874" y="10817213"/>
            <a:ext cx="2848487" cy="1938992"/>
          </a:xfrm>
          <a:prstGeom prst="rect">
            <a:avLst/>
          </a:prstGeom>
          <a:noFill/>
        </p:spPr>
        <p:txBody>
          <a:bodyPr wrap="square" rtlCol="0">
            <a:spAutoFit/>
          </a:bodyPr>
          <a:lstStyle/>
          <a:p>
            <a:pPr marL="342900" indent="-342900">
              <a:buClr>
                <a:schemeClr val="accent2"/>
              </a:buClr>
              <a:buSzPct val="120000"/>
              <a:buFont typeface="Arial" panose="020B0604020202020204" pitchFamily="34" charset="0"/>
              <a:buChar char="•"/>
            </a:pPr>
            <a:r>
              <a:rPr lang="es-ES" sz="2000" dirty="0"/>
              <a:t>Actividad SOD</a:t>
            </a:r>
          </a:p>
          <a:p>
            <a:pPr marL="342900" indent="-342900">
              <a:buClr>
                <a:schemeClr val="accent2"/>
              </a:buClr>
              <a:buSzPct val="120000"/>
              <a:buFont typeface="Arial" panose="020B0604020202020204" pitchFamily="34" charset="0"/>
              <a:buChar char="•"/>
            </a:pPr>
            <a:r>
              <a:rPr lang="es-ES" sz="2000" dirty="0"/>
              <a:t>Actividad CAT</a:t>
            </a:r>
          </a:p>
          <a:p>
            <a:pPr marL="342900" indent="-342900">
              <a:buClr>
                <a:schemeClr val="accent2"/>
              </a:buClr>
              <a:buSzPct val="120000"/>
              <a:buFont typeface="Arial" panose="020B0604020202020204" pitchFamily="34" charset="0"/>
              <a:buChar char="•"/>
            </a:pPr>
            <a:r>
              <a:rPr lang="es-ES" sz="2000" dirty="0"/>
              <a:t>Peroxidación lipídica (MDA)</a:t>
            </a:r>
          </a:p>
          <a:p>
            <a:pPr marL="342900" indent="-342900">
              <a:buClr>
                <a:schemeClr val="accent2"/>
              </a:buClr>
              <a:buSzPct val="120000"/>
              <a:buFont typeface="Arial" panose="020B0604020202020204" pitchFamily="34" charset="0"/>
              <a:buChar char="•"/>
            </a:pPr>
            <a:r>
              <a:rPr lang="es-ES" sz="2000" dirty="0"/>
              <a:t>Capacidad antioxidante total</a:t>
            </a:r>
          </a:p>
        </p:txBody>
      </p:sp>
      <p:sp>
        <p:nvSpPr>
          <p:cNvPr id="100" name="CuadroTexto 99">
            <a:extLst>
              <a:ext uri="{FF2B5EF4-FFF2-40B4-BE49-F238E27FC236}">
                <a16:creationId xmlns:a16="http://schemas.microsoft.com/office/drawing/2014/main" id="{9D3DB3A5-0DA1-4BB9-9B0D-46B9BE39F2FE}"/>
              </a:ext>
            </a:extLst>
          </p:cNvPr>
          <p:cNvSpPr txBox="1"/>
          <p:nvPr/>
        </p:nvSpPr>
        <p:spPr>
          <a:xfrm>
            <a:off x="15099166" y="5357338"/>
            <a:ext cx="4447795" cy="707886"/>
          </a:xfrm>
          <a:prstGeom prst="rect">
            <a:avLst/>
          </a:prstGeom>
          <a:noFill/>
        </p:spPr>
        <p:txBody>
          <a:bodyPr wrap="square" rtlCol="0">
            <a:spAutoFit/>
          </a:bodyPr>
          <a:lstStyle/>
          <a:p>
            <a:pPr algn="ctr"/>
            <a:r>
              <a:rPr lang="es-ES" sz="2000" dirty="0"/>
              <a:t>Anémonas procedentes de</a:t>
            </a:r>
          </a:p>
          <a:p>
            <a:pPr algn="ctr"/>
            <a:r>
              <a:rPr lang="es-ES" sz="2000" dirty="0"/>
              <a:t> </a:t>
            </a:r>
            <a:r>
              <a:rPr lang="es-ES" sz="2000" b="1" dirty="0">
                <a:solidFill>
                  <a:schemeClr val="accent2"/>
                </a:solidFill>
              </a:rPr>
              <a:t>Calahonda</a:t>
            </a:r>
            <a:r>
              <a:rPr lang="es-ES" sz="2000" dirty="0"/>
              <a:t>, </a:t>
            </a:r>
            <a:r>
              <a:rPr lang="es-ES" sz="2000" b="1" dirty="0">
                <a:solidFill>
                  <a:schemeClr val="accent3"/>
                </a:solidFill>
              </a:rPr>
              <a:t>Almuñécar</a:t>
            </a:r>
            <a:r>
              <a:rPr lang="es-ES" sz="2000" dirty="0"/>
              <a:t> y </a:t>
            </a:r>
            <a:r>
              <a:rPr lang="es-ES" sz="2000" b="1" dirty="0">
                <a:solidFill>
                  <a:schemeClr val="accent6"/>
                </a:solidFill>
              </a:rPr>
              <a:t>Salobreña</a:t>
            </a:r>
          </a:p>
        </p:txBody>
      </p:sp>
      <p:cxnSp>
        <p:nvCxnSpPr>
          <p:cNvPr id="102" name="Conector recto 101">
            <a:extLst>
              <a:ext uri="{FF2B5EF4-FFF2-40B4-BE49-F238E27FC236}">
                <a16:creationId xmlns:a16="http://schemas.microsoft.com/office/drawing/2014/main" id="{6546EE5C-0833-40C5-BF3B-C8ABEA914105}"/>
              </a:ext>
            </a:extLst>
          </p:cNvPr>
          <p:cNvCxnSpPr>
            <a:cxnSpLocks/>
          </p:cNvCxnSpPr>
          <p:nvPr/>
        </p:nvCxnSpPr>
        <p:spPr>
          <a:xfrm>
            <a:off x="17323062" y="6116014"/>
            <a:ext cx="0" cy="419886"/>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7" name="Grupo 106">
            <a:extLst>
              <a:ext uri="{FF2B5EF4-FFF2-40B4-BE49-F238E27FC236}">
                <a16:creationId xmlns:a16="http://schemas.microsoft.com/office/drawing/2014/main" id="{A3DF9C02-58CA-4543-A7C9-EE1144170FE2}"/>
              </a:ext>
            </a:extLst>
          </p:cNvPr>
          <p:cNvGrpSpPr/>
          <p:nvPr/>
        </p:nvGrpSpPr>
        <p:grpSpPr>
          <a:xfrm>
            <a:off x="14017557" y="7091364"/>
            <a:ext cx="6418625" cy="5639908"/>
            <a:chOff x="14067590" y="7786353"/>
            <a:chExt cx="6418625" cy="5639908"/>
          </a:xfrm>
        </p:grpSpPr>
        <p:pic>
          <p:nvPicPr>
            <p:cNvPr id="45" name="Imagen 44">
              <a:extLst>
                <a:ext uri="{FF2B5EF4-FFF2-40B4-BE49-F238E27FC236}">
                  <a16:creationId xmlns:a16="http://schemas.microsoft.com/office/drawing/2014/main" id="{2375F5ED-DA62-701D-5E10-BF9C1C6BD105}"/>
                </a:ext>
              </a:extLst>
            </p:cNvPr>
            <p:cNvPicPr>
              <a:picLocks noChangeAspect="1"/>
            </p:cNvPicPr>
            <p:nvPr/>
          </p:nvPicPr>
          <p:blipFill rotWithShape="1">
            <a:blip r:embed="rId5">
              <a:clrChange>
                <a:clrFrom>
                  <a:srgbClr val="FFFFFF"/>
                </a:clrFrom>
                <a:clrTo>
                  <a:srgbClr val="FFFFFF">
                    <a:alpha val="0"/>
                  </a:srgbClr>
                </a:clrTo>
              </a:clrChange>
              <a:duotone>
                <a:schemeClr val="accent3">
                  <a:shade val="45000"/>
                  <a:satMod val="135000"/>
                </a:schemeClr>
                <a:prstClr val="white"/>
              </a:duotone>
            </a:blip>
            <a:srcRect l="15918" r="15583" b="80505"/>
            <a:stretch/>
          </p:blipFill>
          <p:spPr>
            <a:xfrm>
              <a:off x="14067590" y="8430440"/>
              <a:ext cx="2381407" cy="1884833"/>
            </a:xfrm>
            <a:prstGeom prst="rect">
              <a:avLst/>
            </a:prstGeom>
          </p:spPr>
        </p:pic>
        <p:cxnSp>
          <p:nvCxnSpPr>
            <p:cNvPr id="60" name="Conector recto 59">
              <a:extLst>
                <a:ext uri="{FF2B5EF4-FFF2-40B4-BE49-F238E27FC236}">
                  <a16:creationId xmlns:a16="http://schemas.microsoft.com/office/drawing/2014/main" id="{420C574E-8DA4-97BF-0855-6857CCF55701}"/>
                </a:ext>
              </a:extLst>
            </p:cNvPr>
            <p:cNvCxnSpPr>
              <a:cxnSpLocks/>
            </p:cNvCxnSpPr>
            <p:nvPr/>
          </p:nvCxnSpPr>
          <p:spPr>
            <a:xfrm>
              <a:off x="16402620" y="9261324"/>
              <a:ext cx="711877" cy="0"/>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8908F34B-D0D0-48DA-806A-CB1197ACF52C}"/>
                </a:ext>
              </a:extLst>
            </p:cNvPr>
            <p:cNvCxnSpPr>
              <a:cxnSpLocks/>
            </p:cNvCxnSpPr>
            <p:nvPr/>
          </p:nvCxnSpPr>
          <p:spPr>
            <a:xfrm>
              <a:off x="16758558" y="9270065"/>
              <a:ext cx="0" cy="1512235"/>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3" name="Grupo 92">
              <a:extLst>
                <a:ext uri="{FF2B5EF4-FFF2-40B4-BE49-F238E27FC236}">
                  <a16:creationId xmlns:a16="http://schemas.microsoft.com/office/drawing/2014/main" id="{F77EE44C-DBCA-4B1B-B3B2-49EBC26FE9F8}"/>
                </a:ext>
              </a:extLst>
            </p:cNvPr>
            <p:cNvGrpSpPr/>
            <p:nvPr/>
          </p:nvGrpSpPr>
          <p:grpSpPr>
            <a:xfrm>
              <a:off x="14212085" y="10794202"/>
              <a:ext cx="3493041" cy="2260591"/>
              <a:chOff x="12747455" y="11764169"/>
              <a:chExt cx="3493041" cy="2260591"/>
            </a:xfrm>
          </p:grpSpPr>
          <p:pic>
            <p:nvPicPr>
              <p:cNvPr id="80" name="Imagen 79">
                <a:extLst>
                  <a:ext uri="{FF2B5EF4-FFF2-40B4-BE49-F238E27FC236}">
                    <a16:creationId xmlns:a16="http://schemas.microsoft.com/office/drawing/2014/main" id="{9D517BD0-82DD-142A-9FA4-D7816A06D7E4}"/>
                  </a:ext>
                </a:extLst>
              </p:cNvPr>
              <p:cNvPicPr>
                <a:picLocks noChangeAspect="1"/>
              </p:cNvPicPr>
              <p:nvPr/>
            </p:nvPicPr>
            <p:blipFill rotWithShape="1">
              <a:blip r:embed="rId5">
                <a:clrChange>
                  <a:clrFrom>
                    <a:srgbClr val="FFFFFF"/>
                  </a:clrFrom>
                  <a:clrTo>
                    <a:srgbClr val="FFFFFF">
                      <a:alpha val="0"/>
                    </a:srgbClr>
                  </a:clrTo>
                </a:clrChange>
                <a:duotone>
                  <a:schemeClr val="accent3">
                    <a:shade val="45000"/>
                    <a:satMod val="135000"/>
                  </a:schemeClr>
                  <a:prstClr val="white"/>
                </a:duotone>
              </a:blip>
              <a:srcRect l="779" t="77324" r="779" b="-290"/>
              <a:stretch/>
            </p:blipFill>
            <p:spPr>
              <a:xfrm>
                <a:off x="12747455" y="11764169"/>
                <a:ext cx="3493041" cy="2260591"/>
              </a:xfrm>
              <a:prstGeom prst="rect">
                <a:avLst/>
              </a:prstGeom>
            </p:spPr>
          </p:pic>
          <p:pic>
            <p:nvPicPr>
              <p:cNvPr id="63" name="Imagen 62">
                <a:extLst>
                  <a:ext uri="{FF2B5EF4-FFF2-40B4-BE49-F238E27FC236}">
                    <a16:creationId xmlns:a16="http://schemas.microsoft.com/office/drawing/2014/main" id="{22BAE815-F90D-4317-B3BE-B851C411B352}"/>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278415" y="12979198"/>
                <a:ext cx="487809" cy="682594"/>
              </a:xfrm>
              <a:prstGeom prst="rect">
                <a:avLst/>
              </a:prstGeom>
            </p:spPr>
          </p:pic>
          <p:pic>
            <p:nvPicPr>
              <p:cNvPr id="86" name="Imagen 85">
                <a:extLst>
                  <a:ext uri="{FF2B5EF4-FFF2-40B4-BE49-F238E27FC236}">
                    <a16:creationId xmlns:a16="http://schemas.microsoft.com/office/drawing/2014/main" id="{E952863C-F8C5-4478-AFCC-D42BE644E466}"/>
                  </a:ext>
                </a:extLst>
              </p:cNvPr>
              <p:cNvPicPr>
                <a:picLocks noChangeAspect="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109346" y="13013195"/>
                <a:ext cx="611455" cy="611455"/>
              </a:xfrm>
              <a:prstGeom prst="rect">
                <a:avLst/>
              </a:prstGeom>
            </p:spPr>
          </p:pic>
        </p:grpSp>
        <p:grpSp>
          <p:nvGrpSpPr>
            <p:cNvPr id="91" name="Grupo 90">
              <a:extLst>
                <a:ext uri="{FF2B5EF4-FFF2-40B4-BE49-F238E27FC236}">
                  <a16:creationId xmlns:a16="http://schemas.microsoft.com/office/drawing/2014/main" id="{126E1B4E-DFBA-485E-A468-25B70E48BE7D}"/>
                </a:ext>
              </a:extLst>
            </p:cNvPr>
            <p:cNvGrpSpPr/>
            <p:nvPr/>
          </p:nvGrpSpPr>
          <p:grpSpPr>
            <a:xfrm>
              <a:off x="16933947" y="8225772"/>
              <a:ext cx="3552268" cy="2200894"/>
              <a:chOff x="16758559" y="8273405"/>
              <a:chExt cx="3552268" cy="2200894"/>
            </a:xfrm>
          </p:grpSpPr>
          <p:pic>
            <p:nvPicPr>
              <p:cNvPr id="47" name="Imagen 46">
                <a:extLst>
                  <a:ext uri="{FF2B5EF4-FFF2-40B4-BE49-F238E27FC236}">
                    <a16:creationId xmlns:a16="http://schemas.microsoft.com/office/drawing/2014/main" id="{5E5959F0-1732-C6CE-2AA4-4A5F1CD5A8EE}"/>
                  </a:ext>
                </a:extLst>
              </p:cNvPr>
              <p:cNvPicPr>
                <a:picLocks noChangeAspect="1"/>
              </p:cNvPicPr>
              <p:nvPr/>
            </p:nvPicPr>
            <p:blipFill rotWithShape="1">
              <a:blip r:embed="rId5">
                <a:clrChange>
                  <a:clrFrom>
                    <a:srgbClr val="FFFFFF"/>
                  </a:clrFrom>
                  <a:clrTo>
                    <a:srgbClr val="FFFFFF">
                      <a:alpha val="0"/>
                    </a:srgbClr>
                  </a:clrTo>
                </a:clrChange>
                <a:duotone>
                  <a:schemeClr val="accent3">
                    <a:shade val="45000"/>
                    <a:satMod val="135000"/>
                  </a:schemeClr>
                  <a:prstClr val="white"/>
                </a:duotone>
              </a:blip>
              <a:srcRect l="1" t="50022" r="1556" b="27012"/>
              <a:stretch/>
            </p:blipFill>
            <p:spPr>
              <a:xfrm>
                <a:off x="16910030" y="8273405"/>
                <a:ext cx="3400797" cy="2200894"/>
              </a:xfrm>
              <a:prstGeom prst="rect">
                <a:avLst/>
              </a:prstGeom>
            </p:spPr>
          </p:pic>
          <p:pic>
            <p:nvPicPr>
              <p:cNvPr id="90" name="Imagen 89">
                <a:extLst>
                  <a:ext uri="{FF2B5EF4-FFF2-40B4-BE49-F238E27FC236}">
                    <a16:creationId xmlns:a16="http://schemas.microsoft.com/office/drawing/2014/main" id="{FF55AA16-CFA9-41BA-8C1B-150993C590A6}"/>
                  </a:ext>
                </a:extLst>
              </p:cNvPr>
              <p:cNvPicPr>
                <a:picLocks noChangeAspect="1"/>
              </p:cNvPicPr>
              <p:nvPr/>
            </p:nvPicPr>
            <p:blipFill rotWithShape="1">
              <a:blip r:embed="rId5">
                <a:clrChange>
                  <a:clrFrom>
                    <a:srgbClr val="FFFFFF"/>
                  </a:clrFrom>
                  <a:clrTo>
                    <a:srgbClr val="FFFFFF">
                      <a:alpha val="0"/>
                    </a:srgbClr>
                  </a:clrTo>
                </a:clrChange>
                <a:duotone>
                  <a:schemeClr val="accent3">
                    <a:shade val="45000"/>
                    <a:satMod val="135000"/>
                  </a:schemeClr>
                  <a:prstClr val="white"/>
                </a:duotone>
              </a:blip>
              <a:srcRect l="15007" t="10823" r="78417" b="81878"/>
              <a:stretch/>
            </p:blipFill>
            <p:spPr>
              <a:xfrm>
                <a:off x="16758559" y="9563771"/>
                <a:ext cx="169055" cy="511923"/>
              </a:xfrm>
              <a:prstGeom prst="rect">
                <a:avLst/>
              </a:prstGeom>
            </p:spPr>
          </p:pic>
        </p:grpSp>
        <p:cxnSp>
          <p:nvCxnSpPr>
            <p:cNvPr id="57" name="Conector recto 56">
              <a:extLst>
                <a:ext uri="{FF2B5EF4-FFF2-40B4-BE49-F238E27FC236}">
                  <a16:creationId xmlns:a16="http://schemas.microsoft.com/office/drawing/2014/main" id="{FD8B8B51-2D61-DFEB-BA54-02BFD079B533}"/>
                </a:ext>
              </a:extLst>
            </p:cNvPr>
            <p:cNvCxnSpPr>
              <a:cxnSpLocks/>
            </p:cNvCxnSpPr>
            <p:nvPr/>
          </p:nvCxnSpPr>
          <p:spPr>
            <a:xfrm>
              <a:off x="15234421" y="7786353"/>
              <a:ext cx="0" cy="357585"/>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4CBFE342-6B59-D4E6-754B-1FFD1E2D9AC5}"/>
                </a:ext>
              </a:extLst>
            </p:cNvPr>
            <p:cNvCxnSpPr>
              <a:cxnSpLocks/>
            </p:cNvCxnSpPr>
            <p:nvPr/>
          </p:nvCxnSpPr>
          <p:spPr>
            <a:xfrm>
              <a:off x="15234421" y="8248611"/>
              <a:ext cx="0" cy="2200894"/>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04" name="CuadroTexto 103">
              <a:extLst>
                <a:ext uri="{FF2B5EF4-FFF2-40B4-BE49-F238E27FC236}">
                  <a16:creationId xmlns:a16="http://schemas.microsoft.com/office/drawing/2014/main" id="{31C8BCDC-7E82-4342-9912-CC27E0615D62}"/>
                </a:ext>
              </a:extLst>
            </p:cNvPr>
            <p:cNvSpPr txBox="1"/>
            <p:nvPr/>
          </p:nvSpPr>
          <p:spPr>
            <a:xfrm>
              <a:off x="17527558" y="7986686"/>
              <a:ext cx="2642412" cy="400110"/>
            </a:xfrm>
            <a:prstGeom prst="rect">
              <a:avLst/>
            </a:prstGeom>
            <a:noFill/>
          </p:spPr>
          <p:txBody>
            <a:bodyPr wrap="square" rtlCol="0">
              <a:spAutoFit/>
            </a:bodyPr>
            <a:lstStyle/>
            <a:p>
              <a:pPr algn="ctr"/>
              <a:r>
                <a:rPr lang="es-ES" sz="2000" dirty="0"/>
                <a:t>Reproducción asexual</a:t>
              </a:r>
            </a:p>
          </p:txBody>
        </p:sp>
        <p:sp>
          <p:nvSpPr>
            <p:cNvPr id="105" name="CuadroTexto 104">
              <a:extLst>
                <a:ext uri="{FF2B5EF4-FFF2-40B4-BE49-F238E27FC236}">
                  <a16:creationId xmlns:a16="http://schemas.microsoft.com/office/drawing/2014/main" id="{A6D12ED8-803A-4804-842E-7F0E79262B61}"/>
                </a:ext>
              </a:extLst>
            </p:cNvPr>
            <p:cNvSpPr txBox="1"/>
            <p:nvPr/>
          </p:nvSpPr>
          <p:spPr>
            <a:xfrm>
              <a:off x="14572827" y="13026151"/>
              <a:ext cx="2642412" cy="400110"/>
            </a:xfrm>
            <a:prstGeom prst="rect">
              <a:avLst/>
            </a:prstGeom>
            <a:noFill/>
          </p:spPr>
          <p:txBody>
            <a:bodyPr wrap="square" rtlCol="0">
              <a:spAutoFit/>
            </a:bodyPr>
            <a:lstStyle/>
            <a:p>
              <a:pPr algn="ctr"/>
              <a:r>
                <a:rPr lang="es-ES" sz="2000" dirty="0"/>
                <a:t>Maduración sexual</a:t>
              </a:r>
            </a:p>
          </p:txBody>
        </p:sp>
      </p:grpSp>
      <p:sp>
        <p:nvSpPr>
          <p:cNvPr id="108" name="CuadroTexto 107">
            <a:extLst>
              <a:ext uri="{FF2B5EF4-FFF2-40B4-BE49-F238E27FC236}">
                <a16:creationId xmlns:a16="http://schemas.microsoft.com/office/drawing/2014/main" id="{7A0DEE2C-97BE-4775-B655-1F9486FE9351}"/>
              </a:ext>
            </a:extLst>
          </p:cNvPr>
          <p:cNvSpPr txBox="1"/>
          <p:nvPr/>
        </p:nvSpPr>
        <p:spPr>
          <a:xfrm>
            <a:off x="15271519" y="6639111"/>
            <a:ext cx="4103086" cy="400110"/>
          </a:xfrm>
          <a:prstGeom prst="rect">
            <a:avLst/>
          </a:prstGeom>
          <a:noFill/>
        </p:spPr>
        <p:txBody>
          <a:bodyPr wrap="square" rtlCol="0">
            <a:spAutoFit/>
          </a:bodyPr>
          <a:lstStyle/>
          <a:p>
            <a:pPr algn="ctr"/>
            <a:r>
              <a:rPr lang="es-ES" sz="2000" b="1" dirty="0"/>
              <a:t>Dos modos de reproducción</a:t>
            </a:r>
          </a:p>
        </p:txBody>
      </p:sp>
      <p:sp>
        <p:nvSpPr>
          <p:cNvPr id="13" name="CuadroTexto 12">
            <a:extLst>
              <a:ext uri="{FF2B5EF4-FFF2-40B4-BE49-F238E27FC236}">
                <a16:creationId xmlns:a16="http://schemas.microsoft.com/office/drawing/2014/main" id="{A745C169-EBA8-78E0-D575-BCA7121F3D9A}"/>
              </a:ext>
            </a:extLst>
          </p:cNvPr>
          <p:cNvSpPr txBox="1"/>
          <p:nvPr/>
        </p:nvSpPr>
        <p:spPr>
          <a:xfrm>
            <a:off x="17699589" y="10398920"/>
            <a:ext cx="2420348" cy="400110"/>
          </a:xfrm>
          <a:prstGeom prst="rect">
            <a:avLst/>
          </a:prstGeom>
          <a:noFill/>
        </p:spPr>
        <p:txBody>
          <a:bodyPr wrap="square" rtlCol="0">
            <a:spAutoFit/>
          </a:bodyPr>
          <a:lstStyle/>
          <a:p>
            <a:pPr algn="just"/>
            <a:r>
              <a:rPr lang="es-ES" sz="2000" b="1" dirty="0">
                <a:solidFill>
                  <a:schemeClr val="accent2"/>
                </a:solidFill>
              </a:rPr>
              <a:t>Se determinó:</a:t>
            </a:r>
          </a:p>
        </p:txBody>
      </p:sp>
      <p:pic>
        <p:nvPicPr>
          <p:cNvPr id="1026" name="Picture 2">
            <a:extLst>
              <a:ext uri="{FF2B5EF4-FFF2-40B4-BE49-F238E27FC236}">
                <a16:creationId xmlns:a16="http://schemas.microsoft.com/office/drawing/2014/main" id="{AE871915-4978-DA26-0923-A820A07368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89733" y="2147867"/>
            <a:ext cx="1750946" cy="17509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CC1C2B-D7AC-B7E0-3953-0DC2523702B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095" y="29101714"/>
            <a:ext cx="2775255" cy="925085"/>
          </a:xfrm>
          <a:prstGeom prst="rect">
            <a:avLst/>
          </a:prstGeom>
          <a:noFill/>
          <a:extLst>
            <a:ext uri="{909E8E84-426E-40DD-AFC4-6F175D3DCCD1}">
              <a14:hiddenFill xmlns:a14="http://schemas.microsoft.com/office/drawing/2010/main">
                <a:solidFill>
                  <a:srgbClr val="FFFFFF"/>
                </a:solidFill>
              </a14:hiddenFill>
            </a:ext>
          </a:extLst>
        </p:spPr>
      </p:pic>
      <p:sp>
        <p:nvSpPr>
          <p:cNvPr id="85" name="Rectángulo: esquinas redondeadas 84">
            <a:extLst>
              <a:ext uri="{FF2B5EF4-FFF2-40B4-BE49-F238E27FC236}">
                <a16:creationId xmlns:a16="http://schemas.microsoft.com/office/drawing/2014/main" id="{EB979685-55B2-5596-7DA8-DFF2F11B4628}"/>
              </a:ext>
            </a:extLst>
          </p:cNvPr>
          <p:cNvSpPr/>
          <p:nvPr/>
        </p:nvSpPr>
        <p:spPr>
          <a:xfrm>
            <a:off x="623443" y="25391498"/>
            <a:ext cx="19970645" cy="3242043"/>
          </a:xfrm>
          <a:prstGeom prst="roundRect">
            <a:avLst>
              <a:gd name="adj" fmla="val 10135"/>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1" name="CuadroTexto 50">
            <a:extLst>
              <a:ext uri="{FF2B5EF4-FFF2-40B4-BE49-F238E27FC236}">
                <a16:creationId xmlns:a16="http://schemas.microsoft.com/office/drawing/2014/main" id="{54921F78-6E2D-577A-F695-77AC96E3CBFD}"/>
              </a:ext>
            </a:extLst>
          </p:cNvPr>
          <p:cNvSpPr txBox="1"/>
          <p:nvPr/>
        </p:nvSpPr>
        <p:spPr>
          <a:xfrm>
            <a:off x="6973411" y="23173670"/>
            <a:ext cx="12125984" cy="1464231"/>
          </a:xfrm>
          <a:prstGeom prst="roundRect">
            <a:avLst>
              <a:gd name="adj" fmla="val 50000"/>
            </a:avLst>
          </a:prstGeom>
          <a:noFill/>
        </p:spPr>
        <p:txBody>
          <a:bodyPr wrap="square" rtlCol="0">
            <a:spAutoFit/>
          </a:bodyPr>
          <a:lstStyle/>
          <a:p>
            <a:r>
              <a:rPr lang="es-ES" sz="2000" b="1" dirty="0">
                <a:solidFill>
                  <a:schemeClr val="accent3"/>
                </a:solidFill>
              </a:rPr>
              <a:t>SOD</a:t>
            </a:r>
            <a:r>
              <a:rPr lang="es-ES" sz="2000" dirty="0"/>
              <a:t>, </a:t>
            </a:r>
            <a:r>
              <a:rPr lang="es-ES" sz="2000" b="1" dirty="0">
                <a:solidFill>
                  <a:schemeClr val="accent3"/>
                </a:solidFill>
              </a:rPr>
              <a:t>MDA</a:t>
            </a:r>
            <a:r>
              <a:rPr lang="es-ES" sz="2000" dirty="0"/>
              <a:t> y </a:t>
            </a:r>
            <a:r>
              <a:rPr lang="es-ES" sz="2000" b="1" dirty="0">
                <a:solidFill>
                  <a:schemeClr val="accent3"/>
                </a:solidFill>
              </a:rPr>
              <a:t>TEAC</a:t>
            </a:r>
            <a:r>
              <a:rPr lang="es-ES" sz="2000" dirty="0"/>
              <a:t>  no presentan diferencias entre distintos modos de reproducción</a:t>
            </a:r>
          </a:p>
          <a:p>
            <a:endParaRPr lang="es-ES" sz="2000" dirty="0"/>
          </a:p>
          <a:p>
            <a:r>
              <a:rPr lang="es-ES" sz="2000" dirty="0"/>
              <a:t>Actividad CAT es mayor en individuos seccionados, pero desciende bruscamente cuando estos individuos maduran sexualmente</a:t>
            </a:r>
          </a:p>
        </p:txBody>
      </p:sp>
      <p:grpSp>
        <p:nvGrpSpPr>
          <p:cNvPr id="112" name="Grupo 111">
            <a:extLst>
              <a:ext uri="{FF2B5EF4-FFF2-40B4-BE49-F238E27FC236}">
                <a16:creationId xmlns:a16="http://schemas.microsoft.com/office/drawing/2014/main" id="{F5AA2F6E-4097-1FC9-2392-F22E1D678985}"/>
              </a:ext>
            </a:extLst>
          </p:cNvPr>
          <p:cNvGrpSpPr/>
          <p:nvPr/>
        </p:nvGrpSpPr>
        <p:grpSpPr>
          <a:xfrm>
            <a:off x="1039438" y="23215097"/>
            <a:ext cx="5274832" cy="1398241"/>
            <a:chOff x="716382" y="15266714"/>
            <a:chExt cx="5274832" cy="1398241"/>
          </a:xfrm>
        </p:grpSpPr>
        <p:sp>
          <p:nvSpPr>
            <p:cNvPr id="87" name="Triángulo isósceles 86">
              <a:extLst>
                <a:ext uri="{FF2B5EF4-FFF2-40B4-BE49-F238E27FC236}">
                  <a16:creationId xmlns:a16="http://schemas.microsoft.com/office/drawing/2014/main" id="{CC702A3B-4109-0367-E1EA-EC89F65D8949}"/>
                </a:ext>
              </a:extLst>
            </p:cNvPr>
            <p:cNvSpPr/>
            <p:nvPr/>
          </p:nvSpPr>
          <p:spPr>
            <a:xfrm>
              <a:off x="3809510" y="16295772"/>
              <a:ext cx="393898" cy="339568"/>
            </a:xfrm>
            <a:prstGeom prst="triangl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Triángulo isósceles 88">
              <a:extLst>
                <a:ext uri="{FF2B5EF4-FFF2-40B4-BE49-F238E27FC236}">
                  <a16:creationId xmlns:a16="http://schemas.microsoft.com/office/drawing/2014/main" id="{87E3BBE1-EB93-19CE-9E28-45E44CBA22C4}"/>
                </a:ext>
              </a:extLst>
            </p:cNvPr>
            <p:cNvSpPr/>
            <p:nvPr/>
          </p:nvSpPr>
          <p:spPr>
            <a:xfrm>
              <a:off x="2538870" y="16297310"/>
              <a:ext cx="393898" cy="339568"/>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Triángulo isósceles 91">
              <a:extLst>
                <a:ext uri="{FF2B5EF4-FFF2-40B4-BE49-F238E27FC236}">
                  <a16:creationId xmlns:a16="http://schemas.microsoft.com/office/drawing/2014/main" id="{74CD295F-0B07-3071-5D31-E43338B98CEE}"/>
                </a:ext>
              </a:extLst>
            </p:cNvPr>
            <p:cNvSpPr/>
            <p:nvPr/>
          </p:nvSpPr>
          <p:spPr>
            <a:xfrm>
              <a:off x="1268230" y="16293552"/>
              <a:ext cx="393898" cy="339568"/>
            </a:xfrm>
            <a:prstGeom prs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Elipse 93">
              <a:extLst>
                <a:ext uri="{FF2B5EF4-FFF2-40B4-BE49-F238E27FC236}">
                  <a16:creationId xmlns:a16="http://schemas.microsoft.com/office/drawing/2014/main" id="{0865919C-6A58-9961-1039-6B6542E417C6}"/>
                </a:ext>
              </a:extLst>
            </p:cNvPr>
            <p:cNvSpPr/>
            <p:nvPr/>
          </p:nvSpPr>
          <p:spPr>
            <a:xfrm>
              <a:off x="3836029" y="15785255"/>
              <a:ext cx="339568" cy="339568"/>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Elipse 94">
              <a:extLst>
                <a:ext uri="{FF2B5EF4-FFF2-40B4-BE49-F238E27FC236}">
                  <a16:creationId xmlns:a16="http://schemas.microsoft.com/office/drawing/2014/main" id="{1D9C78D5-14AB-8E34-F4FC-FE2CC84AE94B}"/>
                </a:ext>
              </a:extLst>
            </p:cNvPr>
            <p:cNvSpPr/>
            <p:nvPr/>
          </p:nvSpPr>
          <p:spPr>
            <a:xfrm>
              <a:off x="2566035" y="15785255"/>
              <a:ext cx="339568" cy="33956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6" name="Elipse 95">
              <a:extLst>
                <a:ext uri="{FF2B5EF4-FFF2-40B4-BE49-F238E27FC236}">
                  <a16:creationId xmlns:a16="http://schemas.microsoft.com/office/drawing/2014/main" id="{7D44FD94-2C8A-BEE0-1AED-58D80B5A953D}"/>
                </a:ext>
              </a:extLst>
            </p:cNvPr>
            <p:cNvSpPr/>
            <p:nvPr/>
          </p:nvSpPr>
          <p:spPr>
            <a:xfrm>
              <a:off x="1296794" y="15785255"/>
              <a:ext cx="339568" cy="339568"/>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CuadroTexto 96">
              <a:extLst>
                <a:ext uri="{FF2B5EF4-FFF2-40B4-BE49-F238E27FC236}">
                  <a16:creationId xmlns:a16="http://schemas.microsoft.com/office/drawing/2014/main" id="{C9406F88-48D2-14CA-9201-E7F6AD72D119}"/>
                </a:ext>
              </a:extLst>
            </p:cNvPr>
            <p:cNvSpPr txBox="1"/>
            <p:nvPr/>
          </p:nvSpPr>
          <p:spPr>
            <a:xfrm>
              <a:off x="716382" y="15269966"/>
              <a:ext cx="1500393" cy="400110"/>
            </a:xfrm>
            <a:prstGeom prst="rect">
              <a:avLst/>
            </a:prstGeom>
            <a:noFill/>
          </p:spPr>
          <p:txBody>
            <a:bodyPr wrap="square" rtlCol="0">
              <a:spAutoFit/>
            </a:bodyPr>
            <a:lstStyle/>
            <a:p>
              <a:pPr algn="ctr"/>
              <a:r>
                <a:rPr lang="es-ES" sz="2000" b="1" dirty="0">
                  <a:solidFill>
                    <a:schemeClr val="accent2"/>
                  </a:solidFill>
                </a:rPr>
                <a:t>Calahonda</a:t>
              </a:r>
              <a:endParaRPr lang="es-ES" sz="2000" b="1" dirty="0">
                <a:solidFill>
                  <a:schemeClr val="accent6"/>
                </a:solidFill>
              </a:endParaRPr>
            </a:p>
          </p:txBody>
        </p:sp>
        <p:sp>
          <p:nvSpPr>
            <p:cNvPr id="98" name="CuadroTexto 97">
              <a:extLst>
                <a:ext uri="{FF2B5EF4-FFF2-40B4-BE49-F238E27FC236}">
                  <a16:creationId xmlns:a16="http://schemas.microsoft.com/office/drawing/2014/main" id="{F606B789-A647-7786-9F9E-8621FD79DDE4}"/>
                </a:ext>
              </a:extLst>
            </p:cNvPr>
            <p:cNvSpPr txBox="1"/>
            <p:nvPr/>
          </p:nvSpPr>
          <p:spPr>
            <a:xfrm>
              <a:off x="2056054" y="15266714"/>
              <a:ext cx="1359530" cy="400110"/>
            </a:xfrm>
            <a:prstGeom prst="rect">
              <a:avLst/>
            </a:prstGeom>
            <a:noFill/>
          </p:spPr>
          <p:txBody>
            <a:bodyPr wrap="square" rtlCol="0">
              <a:spAutoFit/>
            </a:bodyPr>
            <a:lstStyle/>
            <a:p>
              <a:pPr algn="ctr"/>
              <a:r>
                <a:rPr lang="es-ES" sz="2000" b="1" dirty="0">
                  <a:solidFill>
                    <a:schemeClr val="accent3"/>
                  </a:solidFill>
                </a:rPr>
                <a:t>Almuñécar</a:t>
              </a:r>
              <a:endParaRPr lang="es-ES" sz="2000" b="1" dirty="0">
                <a:solidFill>
                  <a:schemeClr val="accent6"/>
                </a:solidFill>
              </a:endParaRPr>
            </a:p>
          </p:txBody>
        </p:sp>
        <p:sp>
          <p:nvSpPr>
            <p:cNvPr id="99" name="CuadroTexto 98">
              <a:extLst>
                <a:ext uri="{FF2B5EF4-FFF2-40B4-BE49-F238E27FC236}">
                  <a16:creationId xmlns:a16="http://schemas.microsoft.com/office/drawing/2014/main" id="{B0C61CA2-1E66-7802-0D6A-746D7E0A7716}"/>
                </a:ext>
              </a:extLst>
            </p:cNvPr>
            <p:cNvSpPr txBox="1"/>
            <p:nvPr/>
          </p:nvSpPr>
          <p:spPr>
            <a:xfrm>
              <a:off x="3376219" y="15274761"/>
              <a:ext cx="1304409" cy="400110"/>
            </a:xfrm>
            <a:prstGeom prst="rect">
              <a:avLst/>
            </a:prstGeom>
            <a:noFill/>
          </p:spPr>
          <p:txBody>
            <a:bodyPr wrap="square" rtlCol="0">
              <a:spAutoFit/>
            </a:bodyPr>
            <a:lstStyle/>
            <a:p>
              <a:pPr algn="ctr"/>
              <a:r>
                <a:rPr lang="es-ES" sz="2000" b="1" dirty="0">
                  <a:solidFill>
                    <a:schemeClr val="accent6"/>
                  </a:solidFill>
                </a:rPr>
                <a:t>Salobreña</a:t>
              </a:r>
            </a:p>
          </p:txBody>
        </p:sp>
        <p:sp>
          <p:nvSpPr>
            <p:cNvPr id="110" name="CuadroTexto 109">
              <a:extLst>
                <a:ext uri="{FF2B5EF4-FFF2-40B4-BE49-F238E27FC236}">
                  <a16:creationId xmlns:a16="http://schemas.microsoft.com/office/drawing/2014/main" id="{27B46ACA-2371-0DC9-3D23-6768CD486B8E}"/>
                </a:ext>
              </a:extLst>
            </p:cNvPr>
            <p:cNvSpPr txBox="1"/>
            <p:nvPr/>
          </p:nvSpPr>
          <p:spPr>
            <a:xfrm>
              <a:off x="4531842" y="15749075"/>
              <a:ext cx="1359530" cy="400110"/>
            </a:xfrm>
            <a:prstGeom prst="rect">
              <a:avLst/>
            </a:prstGeom>
            <a:noFill/>
          </p:spPr>
          <p:txBody>
            <a:bodyPr wrap="square" rtlCol="0">
              <a:spAutoFit/>
            </a:bodyPr>
            <a:lstStyle/>
            <a:p>
              <a:pPr algn="ctr"/>
              <a:r>
                <a:rPr lang="es-ES" sz="2000" b="1" u="sng" dirty="0">
                  <a:solidFill>
                    <a:schemeClr val="tx2"/>
                  </a:solidFill>
                </a:rPr>
                <a:t>Control</a:t>
              </a:r>
            </a:p>
          </p:txBody>
        </p:sp>
        <p:sp>
          <p:nvSpPr>
            <p:cNvPr id="111" name="CuadroTexto 110">
              <a:extLst>
                <a:ext uri="{FF2B5EF4-FFF2-40B4-BE49-F238E27FC236}">
                  <a16:creationId xmlns:a16="http://schemas.microsoft.com/office/drawing/2014/main" id="{1B019A90-C353-0A19-B0D8-AC0E0F5F6C64}"/>
                </a:ext>
              </a:extLst>
            </p:cNvPr>
            <p:cNvSpPr txBox="1"/>
            <p:nvPr/>
          </p:nvSpPr>
          <p:spPr>
            <a:xfrm>
              <a:off x="4432001" y="16264845"/>
              <a:ext cx="1559213" cy="400110"/>
            </a:xfrm>
            <a:prstGeom prst="rect">
              <a:avLst/>
            </a:prstGeom>
            <a:noFill/>
          </p:spPr>
          <p:txBody>
            <a:bodyPr wrap="square" rtlCol="0">
              <a:spAutoFit/>
            </a:bodyPr>
            <a:lstStyle/>
            <a:p>
              <a:pPr algn="ctr"/>
              <a:r>
                <a:rPr lang="es-ES" sz="2000" b="1" u="dashLongHeavy" dirty="0">
                  <a:solidFill>
                    <a:schemeClr val="tx2"/>
                  </a:solidFill>
                </a:rPr>
                <a:t>Seccionado</a:t>
              </a:r>
            </a:p>
          </p:txBody>
        </p:sp>
      </p:grpSp>
      <p:grpSp>
        <p:nvGrpSpPr>
          <p:cNvPr id="1056" name="Grupo 1055">
            <a:extLst>
              <a:ext uri="{FF2B5EF4-FFF2-40B4-BE49-F238E27FC236}">
                <a16:creationId xmlns:a16="http://schemas.microsoft.com/office/drawing/2014/main" id="{6BC2330B-B0A7-AE11-64FE-7804992717BA}"/>
              </a:ext>
            </a:extLst>
          </p:cNvPr>
          <p:cNvGrpSpPr/>
          <p:nvPr/>
        </p:nvGrpSpPr>
        <p:grpSpPr>
          <a:xfrm>
            <a:off x="1750127" y="15124507"/>
            <a:ext cx="8572789" cy="3685098"/>
            <a:chOff x="1750127" y="16583317"/>
            <a:chExt cx="8572789" cy="3685098"/>
          </a:xfrm>
        </p:grpSpPr>
        <p:pic>
          <p:nvPicPr>
            <p:cNvPr id="58" name="Imagen 57">
              <a:extLst>
                <a:ext uri="{FF2B5EF4-FFF2-40B4-BE49-F238E27FC236}">
                  <a16:creationId xmlns:a16="http://schemas.microsoft.com/office/drawing/2014/main" id="{C997C87E-BC84-F3DC-A85A-D21FFD3449EE}"/>
                </a:ext>
              </a:extLst>
            </p:cNvPr>
            <p:cNvPicPr>
              <a:picLocks noChangeAspect="1"/>
            </p:cNvPicPr>
            <p:nvPr/>
          </p:nvPicPr>
          <p:blipFill rotWithShape="1">
            <a:blip r:embed="rId10">
              <a:extLst>
                <a:ext uri="{28A0092B-C50C-407E-A947-70E740481C1C}">
                  <a14:useLocalDpi xmlns:a14="http://schemas.microsoft.com/office/drawing/2010/main" val="0"/>
                </a:ext>
              </a:extLst>
            </a:blip>
            <a:srcRect b="19401"/>
            <a:stretch/>
          </p:blipFill>
          <p:spPr>
            <a:xfrm>
              <a:off x="1750127" y="16583317"/>
              <a:ext cx="8572789" cy="3685098"/>
            </a:xfrm>
            <a:prstGeom prst="roundRect">
              <a:avLst>
                <a:gd name="adj" fmla="val 10332"/>
              </a:avLst>
            </a:prstGeom>
          </p:spPr>
        </p:pic>
        <p:grpSp>
          <p:nvGrpSpPr>
            <p:cNvPr id="123" name="Grupo 122">
              <a:extLst>
                <a:ext uri="{FF2B5EF4-FFF2-40B4-BE49-F238E27FC236}">
                  <a16:creationId xmlns:a16="http://schemas.microsoft.com/office/drawing/2014/main" id="{6DE16A5D-0779-9094-E2DF-5F6E0FE5815B}"/>
                </a:ext>
              </a:extLst>
            </p:cNvPr>
            <p:cNvGrpSpPr/>
            <p:nvPr/>
          </p:nvGrpSpPr>
          <p:grpSpPr>
            <a:xfrm>
              <a:off x="2549109" y="19787806"/>
              <a:ext cx="7367103" cy="443778"/>
              <a:chOff x="2549109" y="19787806"/>
              <a:chExt cx="7367103" cy="443778"/>
            </a:xfrm>
          </p:grpSpPr>
          <p:grpSp>
            <p:nvGrpSpPr>
              <p:cNvPr id="115" name="Grupo 114">
                <a:extLst>
                  <a:ext uri="{FF2B5EF4-FFF2-40B4-BE49-F238E27FC236}">
                    <a16:creationId xmlns:a16="http://schemas.microsoft.com/office/drawing/2014/main" id="{8FC3D533-85DA-DBCF-21D1-BE44A3A7A423}"/>
                  </a:ext>
                </a:extLst>
              </p:cNvPr>
              <p:cNvGrpSpPr/>
              <p:nvPr/>
            </p:nvGrpSpPr>
            <p:grpSpPr>
              <a:xfrm>
                <a:off x="2549109" y="19787806"/>
                <a:ext cx="1996949" cy="292211"/>
                <a:chOff x="2549109" y="19787806"/>
                <a:chExt cx="1996949" cy="292211"/>
              </a:xfrm>
            </p:grpSpPr>
            <p:sp>
              <p:nvSpPr>
                <p:cNvPr id="113" name="CuadroTexto 112">
                  <a:extLst>
                    <a:ext uri="{FF2B5EF4-FFF2-40B4-BE49-F238E27FC236}">
                      <a16:creationId xmlns:a16="http://schemas.microsoft.com/office/drawing/2014/main" id="{B914B6FB-D61C-ADCA-47F9-41AD791E5E9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14" name="CuadroTexto 113">
                  <a:extLst>
                    <a:ext uri="{FF2B5EF4-FFF2-40B4-BE49-F238E27FC236}">
                      <a16:creationId xmlns:a16="http://schemas.microsoft.com/office/drawing/2014/main" id="{EB6B1A87-4D37-C60C-2A27-70D1C4845AE5}"/>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19" name="Grupo 118">
                <a:extLst>
                  <a:ext uri="{FF2B5EF4-FFF2-40B4-BE49-F238E27FC236}">
                    <a16:creationId xmlns:a16="http://schemas.microsoft.com/office/drawing/2014/main" id="{5DA06F80-A5ED-CF77-96C5-D0C6D940C3DD}"/>
                  </a:ext>
                </a:extLst>
              </p:cNvPr>
              <p:cNvGrpSpPr/>
              <p:nvPr/>
            </p:nvGrpSpPr>
            <p:grpSpPr>
              <a:xfrm>
                <a:off x="7919263" y="19787806"/>
                <a:ext cx="1996949" cy="292211"/>
                <a:chOff x="2549109" y="19787806"/>
                <a:chExt cx="1996949" cy="292211"/>
              </a:xfrm>
            </p:grpSpPr>
            <p:sp>
              <p:nvSpPr>
                <p:cNvPr id="120" name="CuadroTexto 119">
                  <a:extLst>
                    <a:ext uri="{FF2B5EF4-FFF2-40B4-BE49-F238E27FC236}">
                      <a16:creationId xmlns:a16="http://schemas.microsoft.com/office/drawing/2014/main" id="{9BA13572-2AFA-8660-5064-53726CD56CCA}"/>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21" name="CuadroTexto 120">
                  <a:extLst>
                    <a:ext uri="{FF2B5EF4-FFF2-40B4-BE49-F238E27FC236}">
                      <a16:creationId xmlns:a16="http://schemas.microsoft.com/office/drawing/2014/main" id="{3E410CD2-0C7C-8D63-F1FC-8A199E7AD53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22" name="Rectángulo 121">
                <a:extLst>
                  <a:ext uri="{FF2B5EF4-FFF2-40B4-BE49-F238E27FC236}">
                    <a16:creationId xmlns:a16="http://schemas.microsoft.com/office/drawing/2014/main" id="{7E9BAFE2-5E17-5238-17B9-FB602B1AEDB8}"/>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16" name="Grupo 115">
                <a:extLst>
                  <a:ext uri="{FF2B5EF4-FFF2-40B4-BE49-F238E27FC236}">
                    <a16:creationId xmlns:a16="http://schemas.microsoft.com/office/drawing/2014/main" id="{C7D5BE89-FE48-C68F-6E09-F01EDB56690A}"/>
                  </a:ext>
                </a:extLst>
              </p:cNvPr>
              <p:cNvGrpSpPr/>
              <p:nvPr/>
            </p:nvGrpSpPr>
            <p:grpSpPr>
              <a:xfrm>
                <a:off x="5211608" y="19787806"/>
                <a:ext cx="1996949" cy="292211"/>
                <a:chOff x="2549109" y="19787806"/>
                <a:chExt cx="1996949" cy="292211"/>
              </a:xfrm>
            </p:grpSpPr>
            <p:sp>
              <p:nvSpPr>
                <p:cNvPr id="117" name="CuadroTexto 116">
                  <a:extLst>
                    <a:ext uri="{FF2B5EF4-FFF2-40B4-BE49-F238E27FC236}">
                      <a16:creationId xmlns:a16="http://schemas.microsoft.com/office/drawing/2014/main" id="{98896471-37BE-28BA-0299-44468053D2C6}"/>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18" name="CuadroTexto 117">
                  <a:extLst>
                    <a:ext uri="{FF2B5EF4-FFF2-40B4-BE49-F238E27FC236}">
                      <a16:creationId xmlns:a16="http://schemas.microsoft.com/office/drawing/2014/main" id="{3596A64A-ADFE-0DDD-D612-51F162C8CFF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grpSp>
        <p:nvGrpSpPr>
          <p:cNvPr id="1057" name="Grupo 1056">
            <a:extLst>
              <a:ext uri="{FF2B5EF4-FFF2-40B4-BE49-F238E27FC236}">
                <a16:creationId xmlns:a16="http://schemas.microsoft.com/office/drawing/2014/main" id="{F4079B1F-AB7D-64D7-4C44-B5E80F59628B}"/>
              </a:ext>
            </a:extLst>
          </p:cNvPr>
          <p:cNvGrpSpPr/>
          <p:nvPr/>
        </p:nvGrpSpPr>
        <p:grpSpPr>
          <a:xfrm>
            <a:off x="11060709" y="15134251"/>
            <a:ext cx="8572789" cy="3645160"/>
            <a:chOff x="11060709" y="16593061"/>
            <a:chExt cx="8572789" cy="3645160"/>
          </a:xfrm>
        </p:grpSpPr>
        <p:pic>
          <p:nvPicPr>
            <p:cNvPr id="46" name="Imagen 45">
              <a:extLst>
                <a:ext uri="{FF2B5EF4-FFF2-40B4-BE49-F238E27FC236}">
                  <a16:creationId xmlns:a16="http://schemas.microsoft.com/office/drawing/2014/main" id="{A0EB8086-C1DF-52F9-238B-625B3260E68B}"/>
                </a:ext>
              </a:extLst>
            </p:cNvPr>
            <p:cNvPicPr>
              <a:picLocks noChangeAspect="1"/>
            </p:cNvPicPr>
            <p:nvPr/>
          </p:nvPicPr>
          <p:blipFill rotWithShape="1">
            <a:blip r:embed="rId11">
              <a:extLst>
                <a:ext uri="{28A0092B-C50C-407E-A947-70E740481C1C}">
                  <a14:useLocalDpi xmlns:a14="http://schemas.microsoft.com/office/drawing/2010/main" val="0"/>
                </a:ext>
              </a:extLst>
            </a:blip>
            <a:srcRect b="20274"/>
            <a:stretch/>
          </p:blipFill>
          <p:spPr>
            <a:xfrm>
              <a:off x="11060709" y="16593061"/>
              <a:ext cx="8572789" cy="3645160"/>
            </a:xfrm>
            <a:prstGeom prst="roundRect">
              <a:avLst>
                <a:gd name="adj" fmla="val 5459"/>
              </a:avLst>
            </a:prstGeom>
          </p:spPr>
        </p:pic>
        <p:grpSp>
          <p:nvGrpSpPr>
            <p:cNvPr id="124" name="Grupo 123">
              <a:extLst>
                <a:ext uri="{FF2B5EF4-FFF2-40B4-BE49-F238E27FC236}">
                  <a16:creationId xmlns:a16="http://schemas.microsoft.com/office/drawing/2014/main" id="{EC64AEC9-1662-77DD-89D4-45238553A4E4}"/>
                </a:ext>
              </a:extLst>
            </p:cNvPr>
            <p:cNvGrpSpPr/>
            <p:nvPr/>
          </p:nvGrpSpPr>
          <p:grpSpPr>
            <a:xfrm>
              <a:off x="11854389" y="19787481"/>
              <a:ext cx="7367103" cy="443778"/>
              <a:chOff x="2549109" y="19787806"/>
              <a:chExt cx="7367103" cy="443778"/>
            </a:xfrm>
          </p:grpSpPr>
          <p:grpSp>
            <p:nvGrpSpPr>
              <p:cNvPr id="125" name="Grupo 124">
                <a:extLst>
                  <a:ext uri="{FF2B5EF4-FFF2-40B4-BE49-F238E27FC236}">
                    <a16:creationId xmlns:a16="http://schemas.microsoft.com/office/drawing/2014/main" id="{64526935-B815-7346-DA51-CE9DE5CAF8A6}"/>
                  </a:ext>
                </a:extLst>
              </p:cNvPr>
              <p:cNvGrpSpPr/>
              <p:nvPr/>
            </p:nvGrpSpPr>
            <p:grpSpPr>
              <a:xfrm>
                <a:off x="2549109" y="19787806"/>
                <a:ext cx="1996949" cy="292211"/>
                <a:chOff x="2549109" y="19787806"/>
                <a:chExt cx="1996949" cy="292211"/>
              </a:xfrm>
            </p:grpSpPr>
            <p:sp>
              <p:nvSpPr>
                <p:cNvPr id="1031" name="CuadroTexto 1030">
                  <a:extLst>
                    <a:ext uri="{FF2B5EF4-FFF2-40B4-BE49-F238E27FC236}">
                      <a16:creationId xmlns:a16="http://schemas.microsoft.com/office/drawing/2014/main" id="{9F4C47A8-F4D1-AFC4-6383-0F1D604C774A}"/>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2" name="CuadroTexto 1031">
                  <a:extLst>
                    <a:ext uri="{FF2B5EF4-FFF2-40B4-BE49-F238E27FC236}">
                      <a16:creationId xmlns:a16="http://schemas.microsoft.com/office/drawing/2014/main" id="{25E06165-E7E9-A3C3-B62A-B1257BB8D6A2}"/>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26" name="Grupo 125">
                <a:extLst>
                  <a:ext uri="{FF2B5EF4-FFF2-40B4-BE49-F238E27FC236}">
                    <a16:creationId xmlns:a16="http://schemas.microsoft.com/office/drawing/2014/main" id="{2AB9742A-365A-73FD-7198-4F7F9D0C3246}"/>
                  </a:ext>
                </a:extLst>
              </p:cNvPr>
              <p:cNvGrpSpPr/>
              <p:nvPr/>
            </p:nvGrpSpPr>
            <p:grpSpPr>
              <a:xfrm>
                <a:off x="7919263" y="19787806"/>
                <a:ext cx="1996949" cy="292211"/>
                <a:chOff x="2549109" y="19787806"/>
                <a:chExt cx="1996949" cy="292211"/>
              </a:xfrm>
            </p:grpSpPr>
            <p:sp>
              <p:nvSpPr>
                <p:cNvPr id="1029" name="CuadroTexto 1028">
                  <a:extLst>
                    <a:ext uri="{FF2B5EF4-FFF2-40B4-BE49-F238E27FC236}">
                      <a16:creationId xmlns:a16="http://schemas.microsoft.com/office/drawing/2014/main" id="{045D5DDF-83EF-5B36-BA35-02E85FCD7A53}"/>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0" name="CuadroTexto 1029">
                  <a:extLst>
                    <a:ext uri="{FF2B5EF4-FFF2-40B4-BE49-F238E27FC236}">
                      <a16:creationId xmlns:a16="http://schemas.microsoft.com/office/drawing/2014/main" id="{DC08C6C5-935F-88A8-1047-BC1E733586F5}"/>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27" name="Rectángulo 126">
                <a:extLst>
                  <a:ext uri="{FF2B5EF4-FFF2-40B4-BE49-F238E27FC236}">
                    <a16:creationId xmlns:a16="http://schemas.microsoft.com/office/drawing/2014/main" id="{4B4DBF18-CCCE-0BEC-4D82-6AE7169E7DFD}"/>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24" name="Grupo 1023">
                <a:extLst>
                  <a:ext uri="{FF2B5EF4-FFF2-40B4-BE49-F238E27FC236}">
                    <a16:creationId xmlns:a16="http://schemas.microsoft.com/office/drawing/2014/main" id="{D8B87F19-BDB4-EE6D-AF0C-A24973F33C83}"/>
                  </a:ext>
                </a:extLst>
              </p:cNvPr>
              <p:cNvGrpSpPr/>
              <p:nvPr/>
            </p:nvGrpSpPr>
            <p:grpSpPr>
              <a:xfrm>
                <a:off x="5211608" y="19787806"/>
                <a:ext cx="1996949" cy="292211"/>
                <a:chOff x="2549109" y="19787806"/>
                <a:chExt cx="1996949" cy="292211"/>
              </a:xfrm>
            </p:grpSpPr>
            <p:sp>
              <p:nvSpPr>
                <p:cNvPr id="1025" name="CuadroTexto 1024">
                  <a:extLst>
                    <a:ext uri="{FF2B5EF4-FFF2-40B4-BE49-F238E27FC236}">
                      <a16:creationId xmlns:a16="http://schemas.microsoft.com/office/drawing/2014/main" id="{0B2EEC58-DE08-B26A-6B33-0A60459BBDD8}"/>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27" name="CuadroTexto 1026">
                  <a:extLst>
                    <a:ext uri="{FF2B5EF4-FFF2-40B4-BE49-F238E27FC236}">
                      <a16:creationId xmlns:a16="http://schemas.microsoft.com/office/drawing/2014/main" id="{B0624A44-6E5A-75E5-8ABA-5AB3FEF123A9}"/>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grpSp>
        <p:nvGrpSpPr>
          <p:cNvPr id="1058" name="Grupo 1057">
            <a:extLst>
              <a:ext uri="{FF2B5EF4-FFF2-40B4-BE49-F238E27FC236}">
                <a16:creationId xmlns:a16="http://schemas.microsoft.com/office/drawing/2014/main" id="{EC90873F-C56E-7A51-CF9C-D34D84FFE24E}"/>
              </a:ext>
            </a:extLst>
          </p:cNvPr>
          <p:cNvGrpSpPr/>
          <p:nvPr/>
        </p:nvGrpSpPr>
        <p:grpSpPr>
          <a:xfrm>
            <a:off x="11060709" y="19041603"/>
            <a:ext cx="8572789" cy="3638572"/>
            <a:chOff x="11060709" y="20500413"/>
            <a:chExt cx="8572789" cy="3638572"/>
          </a:xfrm>
        </p:grpSpPr>
        <p:pic>
          <p:nvPicPr>
            <p:cNvPr id="56" name="Imagen 55">
              <a:extLst>
                <a:ext uri="{FF2B5EF4-FFF2-40B4-BE49-F238E27FC236}">
                  <a16:creationId xmlns:a16="http://schemas.microsoft.com/office/drawing/2014/main" id="{154E778F-3DD6-149C-7A0B-58746DCD2036}"/>
                </a:ext>
              </a:extLst>
            </p:cNvPr>
            <p:cNvPicPr>
              <a:picLocks noChangeAspect="1"/>
            </p:cNvPicPr>
            <p:nvPr/>
          </p:nvPicPr>
          <p:blipFill rotWithShape="1">
            <a:blip r:embed="rId12">
              <a:extLst>
                <a:ext uri="{28A0092B-C50C-407E-A947-70E740481C1C}">
                  <a14:useLocalDpi xmlns:a14="http://schemas.microsoft.com/office/drawing/2010/main" val="0"/>
                </a:ext>
              </a:extLst>
            </a:blip>
            <a:srcRect b="20419"/>
            <a:stretch/>
          </p:blipFill>
          <p:spPr>
            <a:xfrm>
              <a:off x="11060709" y="20500413"/>
              <a:ext cx="8572789" cy="3638572"/>
            </a:xfrm>
            <a:prstGeom prst="roundRect">
              <a:avLst>
                <a:gd name="adj" fmla="val 8112"/>
              </a:avLst>
            </a:prstGeom>
          </p:spPr>
        </p:pic>
        <p:grpSp>
          <p:nvGrpSpPr>
            <p:cNvPr id="1033" name="Grupo 1032">
              <a:extLst>
                <a:ext uri="{FF2B5EF4-FFF2-40B4-BE49-F238E27FC236}">
                  <a16:creationId xmlns:a16="http://schemas.microsoft.com/office/drawing/2014/main" id="{2E8C60B7-C577-8101-8D7E-6EB343059463}"/>
                </a:ext>
              </a:extLst>
            </p:cNvPr>
            <p:cNvGrpSpPr/>
            <p:nvPr/>
          </p:nvGrpSpPr>
          <p:grpSpPr>
            <a:xfrm>
              <a:off x="11872245" y="23692871"/>
              <a:ext cx="7367103" cy="443778"/>
              <a:chOff x="2549109" y="19787806"/>
              <a:chExt cx="7367103" cy="443778"/>
            </a:xfrm>
          </p:grpSpPr>
          <p:grpSp>
            <p:nvGrpSpPr>
              <p:cNvPr id="1034" name="Grupo 1033">
                <a:extLst>
                  <a:ext uri="{FF2B5EF4-FFF2-40B4-BE49-F238E27FC236}">
                    <a16:creationId xmlns:a16="http://schemas.microsoft.com/office/drawing/2014/main" id="{6D04F669-E64E-8320-C507-6D89897AD382}"/>
                  </a:ext>
                </a:extLst>
              </p:cNvPr>
              <p:cNvGrpSpPr/>
              <p:nvPr/>
            </p:nvGrpSpPr>
            <p:grpSpPr>
              <a:xfrm>
                <a:off x="2549109" y="19787806"/>
                <a:ext cx="1996949" cy="292211"/>
                <a:chOff x="2549109" y="19787806"/>
                <a:chExt cx="1996949" cy="292211"/>
              </a:xfrm>
            </p:grpSpPr>
            <p:sp>
              <p:nvSpPr>
                <p:cNvPr id="1042" name="CuadroTexto 1041">
                  <a:extLst>
                    <a:ext uri="{FF2B5EF4-FFF2-40B4-BE49-F238E27FC236}">
                      <a16:creationId xmlns:a16="http://schemas.microsoft.com/office/drawing/2014/main" id="{3C38CD42-C1FF-67BA-E1CF-D862FD78B637}"/>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43" name="CuadroTexto 1042">
                  <a:extLst>
                    <a:ext uri="{FF2B5EF4-FFF2-40B4-BE49-F238E27FC236}">
                      <a16:creationId xmlns:a16="http://schemas.microsoft.com/office/drawing/2014/main" id="{3F98685A-67A8-FD01-83AF-7C588184AE1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035" name="Grupo 1034">
                <a:extLst>
                  <a:ext uri="{FF2B5EF4-FFF2-40B4-BE49-F238E27FC236}">
                    <a16:creationId xmlns:a16="http://schemas.microsoft.com/office/drawing/2014/main" id="{3AA57281-760E-DD83-A2E4-8F44B264E50A}"/>
                  </a:ext>
                </a:extLst>
              </p:cNvPr>
              <p:cNvGrpSpPr/>
              <p:nvPr/>
            </p:nvGrpSpPr>
            <p:grpSpPr>
              <a:xfrm>
                <a:off x="7919263" y="19787806"/>
                <a:ext cx="1996949" cy="292211"/>
                <a:chOff x="2549109" y="19787806"/>
                <a:chExt cx="1996949" cy="292211"/>
              </a:xfrm>
            </p:grpSpPr>
            <p:sp>
              <p:nvSpPr>
                <p:cNvPr id="1040" name="CuadroTexto 1039">
                  <a:extLst>
                    <a:ext uri="{FF2B5EF4-FFF2-40B4-BE49-F238E27FC236}">
                      <a16:creationId xmlns:a16="http://schemas.microsoft.com/office/drawing/2014/main" id="{0AECF5EF-F6B8-2D72-369F-A8352E390C1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41" name="CuadroTexto 1040">
                  <a:extLst>
                    <a:ext uri="{FF2B5EF4-FFF2-40B4-BE49-F238E27FC236}">
                      <a16:creationId xmlns:a16="http://schemas.microsoft.com/office/drawing/2014/main" id="{530CDC82-F04E-9C87-EE68-1FEC2500A610}"/>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036" name="Rectángulo 1035">
                <a:extLst>
                  <a:ext uri="{FF2B5EF4-FFF2-40B4-BE49-F238E27FC236}">
                    <a16:creationId xmlns:a16="http://schemas.microsoft.com/office/drawing/2014/main" id="{D33FE971-6984-58D8-A28C-4767F5D7910D}"/>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37" name="Grupo 1036">
                <a:extLst>
                  <a:ext uri="{FF2B5EF4-FFF2-40B4-BE49-F238E27FC236}">
                    <a16:creationId xmlns:a16="http://schemas.microsoft.com/office/drawing/2014/main" id="{BBC2342F-0911-F134-6181-ADF150254541}"/>
                  </a:ext>
                </a:extLst>
              </p:cNvPr>
              <p:cNvGrpSpPr/>
              <p:nvPr/>
            </p:nvGrpSpPr>
            <p:grpSpPr>
              <a:xfrm>
                <a:off x="5211608" y="19787806"/>
                <a:ext cx="1996949" cy="292211"/>
                <a:chOff x="2549109" y="19787806"/>
                <a:chExt cx="1996949" cy="292211"/>
              </a:xfrm>
            </p:grpSpPr>
            <p:sp>
              <p:nvSpPr>
                <p:cNvPr id="1038" name="CuadroTexto 1037">
                  <a:extLst>
                    <a:ext uri="{FF2B5EF4-FFF2-40B4-BE49-F238E27FC236}">
                      <a16:creationId xmlns:a16="http://schemas.microsoft.com/office/drawing/2014/main" id="{AC980B51-BE4D-4E9E-56F6-803B68988D5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9" name="CuadroTexto 1038">
                  <a:extLst>
                    <a:ext uri="{FF2B5EF4-FFF2-40B4-BE49-F238E27FC236}">
                      <a16:creationId xmlns:a16="http://schemas.microsoft.com/office/drawing/2014/main" id="{6054ADBD-796D-EC94-838E-9DC0EA2F3BE9}"/>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grpSp>
        <p:nvGrpSpPr>
          <p:cNvPr id="1055" name="Grupo 1054">
            <a:extLst>
              <a:ext uri="{FF2B5EF4-FFF2-40B4-BE49-F238E27FC236}">
                <a16:creationId xmlns:a16="http://schemas.microsoft.com/office/drawing/2014/main" id="{F297BE96-987D-4496-559C-2D5B233FE48A}"/>
              </a:ext>
            </a:extLst>
          </p:cNvPr>
          <p:cNvGrpSpPr/>
          <p:nvPr/>
        </p:nvGrpSpPr>
        <p:grpSpPr>
          <a:xfrm>
            <a:off x="1808620" y="19120279"/>
            <a:ext cx="8572789" cy="3638573"/>
            <a:chOff x="1808620" y="20579089"/>
            <a:chExt cx="8572789" cy="3638573"/>
          </a:xfrm>
        </p:grpSpPr>
        <p:pic>
          <p:nvPicPr>
            <p:cNvPr id="62" name="Imagen 61">
              <a:extLst>
                <a:ext uri="{FF2B5EF4-FFF2-40B4-BE49-F238E27FC236}">
                  <a16:creationId xmlns:a16="http://schemas.microsoft.com/office/drawing/2014/main" id="{36F28F22-ECD2-4B70-8479-94CCB39DC084}"/>
                </a:ext>
              </a:extLst>
            </p:cNvPr>
            <p:cNvPicPr>
              <a:picLocks noChangeAspect="1"/>
            </p:cNvPicPr>
            <p:nvPr/>
          </p:nvPicPr>
          <p:blipFill rotWithShape="1">
            <a:blip r:embed="rId13">
              <a:extLst>
                <a:ext uri="{28A0092B-C50C-407E-A947-70E740481C1C}">
                  <a14:useLocalDpi xmlns:a14="http://schemas.microsoft.com/office/drawing/2010/main" val="0"/>
                </a:ext>
              </a:extLst>
            </a:blip>
            <a:srcRect b="20419"/>
            <a:stretch/>
          </p:blipFill>
          <p:spPr>
            <a:xfrm>
              <a:off x="1808620" y="20579089"/>
              <a:ext cx="8572789" cy="3638572"/>
            </a:xfrm>
            <a:prstGeom prst="roundRect">
              <a:avLst>
                <a:gd name="adj" fmla="val 10733"/>
              </a:avLst>
            </a:prstGeom>
          </p:spPr>
        </p:pic>
        <p:grpSp>
          <p:nvGrpSpPr>
            <p:cNvPr id="1044" name="Grupo 1043">
              <a:extLst>
                <a:ext uri="{FF2B5EF4-FFF2-40B4-BE49-F238E27FC236}">
                  <a16:creationId xmlns:a16="http://schemas.microsoft.com/office/drawing/2014/main" id="{04367B25-0154-A620-811B-81901D90E4B9}"/>
                </a:ext>
              </a:extLst>
            </p:cNvPr>
            <p:cNvGrpSpPr/>
            <p:nvPr/>
          </p:nvGrpSpPr>
          <p:grpSpPr>
            <a:xfrm>
              <a:off x="2716224" y="23773884"/>
              <a:ext cx="7367103" cy="443778"/>
              <a:chOff x="2549109" y="19787806"/>
              <a:chExt cx="7367103" cy="443778"/>
            </a:xfrm>
          </p:grpSpPr>
          <p:grpSp>
            <p:nvGrpSpPr>
              <p:cNvPr id="1045" name="Grupo 1044">
                <a:extLst>
                  <a:ext uri="{FF2B5EF4-FFF2-40B4-BE49-F238E27FC236}">
                    <a16:creationId xmlns:a16="http://schemas.microsoft.com/office/drawing/2014/main" id="{7BCB1F1A-B45F-12AB-0061-67A3CF01479A}"/>
                  </a:ext>
                </a:extLst>
              </p:cNvPr>
              <p:cNvGrpSpPr/>
              <p:nvPr/>
            </p:nvGrpSpPr>
            <p:grpSpPr>
              <a:xfrm>
                <a:off x="2549109" y="19787806"/>
                <a:ext cx="1996949" cy="292211"/>
                <a:chOff x="2549109" y="19787806"/>
                <a:chExt cx="1996949" cy="292211"/>
              </a:xfrm>
            </p:grpSpPr>
            <p:sp>
              <p:nvSpPr>
                <p:cNvPr id="1053" name="CuadroTexto 1052">
                  <a:extLst>
                    <a:ext uri="{FF2B5EF4-FFF2-40B4-BE49-F238E27FC236}">
                      <a16:creationId xmlns:a16="http://schemas.microsoft.com/office/drawing/2014/main" id="{8FFA72BA-17AC-83FF-9D1A-4BDFD50A0CC0}"/>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4" name="CuadroTexto 1053">
                  <a:extLst>
                    <a:ext uri="{FF2B5EF4-FFF2-40B4-BE49-F238E27FC236}">
                      <a16:creationId xmlns:a16="http://schemas.microsoft.com/office/drawing/2014/main" id="{F1DBCBA9-894C-6F72-77BB-E78C8484B2E4}"/>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046" name="Grupo 1045">
                <a:extLst>
                  <a:ext uri="{FF2B5EF4-FFF2-40B4-BE49-F238E27FC236}">
                    <a16:creationId xmlns:a16="http://schemas.microsoft.com/office/drawing/2014/main" id="{C8E36ACD-C343-8FAD-AD73-FBDC61FFDB38}"/>
                  </a:ext>
                </a:extLst>
              </p:cNvPr>
              <p:cNvGrpSpPr/>
              <p:nvPr/>
            </p:nvGrpSpPr>
            <p:grpSpPr>
              <a:xfrm>
                <a:off x="7919263" y="19787806"/>
                <a:ext cx="1996949" cy="292211"/>
                <a:chOff x="2549109" y="19787806"/>
                <a:chExt cx="1996949" cy="292211"/>
              </a:xfrm>
            </p:grpSpPr>
            <p:sp>
              <p:nvSpPr>
                <p:cNvPr id="1051" name="CuadroTexto 1050">
                  <a:extLst>
                    <a:ext uri="{FF2B5EF4-FFF2-40B4-BE49-F238E27FC236}">
                      <a16:creationId xmlns:a16="http://schemas.microsoft.com/office/drawing/2014/main" id="{539414A8-14CF-E56F-4549-291965EB885D}"/>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2" name="CuadroTexto 1051">
                  <a:extLst>
                    <a:ext uri="{FF2B5EF4-FFF2-40B4-BE49-F238E27FC236}">
                      <a16:creationId xmlns:a16="http://schemas.microsoft.com/office/drawing/2014/main" id="{BEF54AA3-C288-A02D-F69C-C578D41DF304}"/>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047" name="Rectángulo 1046">
                <a:extLst>
                  <a:ext uri="{FF2B5EF4-FFF2-40B4-BE49-F238E27FC236}">
                    <a16:creationId xmlns:a16="http://schemas.microsoft.com/office/drawing/2014/main" id="{B06A574D-9C48-BF65-77FB-5C42E14C1998}"/>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48" name="Grupo 1047">
                <a:extLst>
                  <a:ext uri="{FF2B5EF4-FFF2-40B4-BE49-F238E27FC236}">
                    <a16:creationId xmlns:a16="http://schemas.microsoft.com/office/drawing/2014/main" id="{EE3C55DC-8224-23F0-096A-AB8A716C79DF}"/>
                  </a:ext>
                </a:extLst>
              </p:cNvPr>
              <p:cNvGrpSpPr/>
              <p:nvPr/>
            </p:nvGrpSpPr>
            <p:grpSpPr>
              <a:xfrm>
                <a:off x="5211608" y="19787806"/>
                <a:ext cx="1996949" cy="292211"/>
                <a:chOff x="2549109" y="19787806"/>
                <a:chExt cx="1996949" cy="292211"/>
              </a:xfrm>
            </p:grpSpPr>
            <p:sp>
              <p:nvSpPr>
                <p:cNvPr id="1049" name="CuadroTexto 1048">
                  <a:extLst>
                    <a:ext uri="{FF2B5EF4-FFF2-40B4-BE49-F238E27FC236}">
                      <a16:creationId xmlns:a16="http://schemas.microsoft.com/office/drawing/2014/main" id="{FC6AE063-FB99-BDD8-134E-FF2BAE266FE2}"/>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0" name="CuadroTexto 1049">
                  <a:extLst>
                    <a:ext uri="{FF2B5EF4-FFF2-40B4-BE49-F238E27FC236}">
                      <a16:creationId xmlns:a16="http://schemas.microsoft.com/office/drawing/2014/main" id="{5D8F2724-DBE2-2FE6-BD71-C9F7832342C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grpSp>
        <p:nvGrpSpPr>
          <p:cNvPr id="1064" name="Grupo 1063">
            <a:extLst>
              <a:ext uri="{FF2B5EF4-FFF2-40B4-BE49-F238E27FC236}">
                <a16:creationId xmlns:a16="http://schemas.microsoft.com/office/drawing/2014/main" id="{378F9121-FA54-82BD-00E6-66ED04886DD5}"/>
              </a:ext>
            </a:extLst>
          </p:cNvPr>
          <p:cNvGrpSpPr/>
          <p:nvPr/>
        </p:nvGrpSpPr>
        <p:grpSpPr>
          <a:xfrm>
            <a:off x="2036034" y="7937506"/>
            <a:ext cx="5099898" cy="3822808"/>
            <a:chOff x="1959418" y="7873650"/>
            <a:chExt cx="5197661" cy="3896090"/>
          </a:xfrm>
        </p:grpSpPr>
        <p:pic>
          <p:nvPicPr>
            <p:cNvPr id="1060" name="Imagen 1059">
              <a:extLst>
                <a:ext uri="{FF2B5EF4-FFF2-40B4-BE49-F238E27FC236}">
                  <a16:creationId xmlns:a16="http://schemas.microsoft.com/office/drawing/2014/main" id="{C46506BC-762B-60ED-77AF-D36A921A673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59418" y="7873650"/>
              <a:ext cx="5197661" cy="3896090"/>
            </a:xfrm>
            <a:prstGeom prst="rect">
              <a:avLst/>
            </a:prstGeom>
          </p:spPr>
        </p:pic>
        <p:sp>
          <p:nvSpPr>
            <p:cNvPr id="1062" name="Rectángulo 1061">
              <a:extLst>
                <a:ext uri="{FF2B5EF4-FFF2-40B4-BE49-F238E27FC236}">
                  <a16:creationId xmlns:a16="http://schemas.microsoft.com/office/drawing/2014/main" id="{A5280E05-1C1F-F894-F93D-06A46E15816A}"/>
                </a:ext>
              </a:extLst>
            </p:cNvPr>
            <p:cNvSpPr/>
            <p:nvPr/>
          </p:nvSpPr>
          <p:spPr>
            <a:xfrm>
              <a:off x="5466845" y="11557576"/>
              <a:ext cx="1690234" cy="212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190106224"/>
      </p:ext>
    </p:extLst>
  </p:cSld>
  <p:clrMapOvr>
    <a:masterClrMapping/>
  </p:clrMapOvr>
</p:sld>
</file>

<file path=ppt/theme/theme1.xml><?xml version="1.0" encoding="utf-8"?>
<a:theme xmlns:a="http://schemas.openxmlformats.org/drawingml/2006/main" name="Tema de Office">
  <a:themeElements>
    <a:clrScheme name="TFG revisado">
      <a:dk1>
        <a:srgbClr val="000000"/>
      </a:dk1>
      <a:lt1>
        <a:sysClr val="window" lastClr="FFFFFF"/>
      </a:lt1>
      <a:dk2>
        <a:srgbClr val="5E5E5E"/>
      </a:dk2>
      <a:lt2>
        <a:srgbClr val="DDDDDD"/>
      </a:lt2>
      <a:accent1>
        <a:srgbClr val="233A42"/>
      </a:accent1>
      <a:accent2>
        <a:srgbClr val="444463"/>
      </a:accent2>
      <a:accent3>
        <a:srgbClr val="6DB1AA"/>
      </a:accent3>
      <a:accent4>
        <a:srgbClr val="7BCCC4"/>
      </a:accent4>
      <a:accent5>
        <a:srgbClr val="FBBC4C"/>
      </a:accent5>
      <a:accent6>
        <a:srgbClr val="F59E00"/>
      </a:accent6>
      <a:hlink>
        <a:srgbClr val="F59E00"/>
      </a:hlink>
      <a:folHlink>
        <a:srgbClr val="B2B2B2"/>
      </a:folHlink>
    </a:clrScheme>
    <a:fontScheme name="Avenir">
      <a:majorFont>
        <a:latin typeface="Cooper Hewitt Semibold"/>
        <a:ea typeface=""/>
        <a:cs typeface=""/>
      </a:majorFont>
      <a:minorFont>
        <a:latin typeface="Cooper Hewitt Book"/>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256</TotalTime>
  <Words>314</Words>
  <Application>Microsoft Office PowerPoint</Application>
  <PresentationFormat>Personalizado</PresentationFormat>
  <Paragraphs>65</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Bahnschrift SemiBold SemiConden</vt:lpstr>
      <vt:lpstr>Cooper Hewitt Book</vt:lpstr>
      <vt:lpstr>Cooper Hewitt Semibold</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collfernandezalberto@gmail.com</dc:creator>
  <cp:lastModifiedBy>collfernandezalberto@gmail.com</cp:lastModifiedBy>
  <cp:revision>93</cp:revision>
  <dcterms:created xsi:type="dcterms:W3CDTF">2023-06-16T12:43:30Z</dcterms:created>
  <dcterms:modified xsi:type="dcterms:W3CDTF">2023-06-21T17:23:27Z</dcterms:modified>
</cp:coreProperties>
</file>