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E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50" d="100"/>
          <a:sy n="50" d="100"/>
        </p:scale>
        <p:origin x="36" y="-1320"/>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21/06/2023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4826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21/06/2023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46800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21/06/2023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70287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21/06/2023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1954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59ACE22-8852-4AB5-AC4C-388E9F46BA1D}" type="datetimeFigureOut">
              <a:rPr lang="es-ES" smtClean="0"/>
              <a:t>21/06/2023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092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9ACE22-8852-4AB5-AC4C-388E9F46BA1D}" type="datetimeFigureOut">
              <a:rPr lang="es-ES" smtClean="0"/>
              <a:t>21/06/2023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0989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4" name="Content Placeholder 3"/>
          <p:cNvSpPr>
            <a:spLocks noGrp="1"/>
          </p:cNvSpPr>
          <p:nvPr>
            <p:ph sz="half" idx="2"/>
          </p:nvPr>
        </p:nvSpPr>
        <p:spPr>
          <a:xfrm>
            <a:off x="1472912" y="11058863"/>
            <a:ext cx="9046274"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6" name="Content Placeholder 5"/>
          <p:cNvSpPr>
            <a:spLocks noGrp="1"/>
          </p:cNvSpPr>
          <p:nvPr>
            <p:ph sz="quarter" idx="4"/>
          </p:nvPr>
        </p:nvSpPr>
        <p:spPr>
          <a:xfrm>
            <a:off x="10825461" y="11058863"/>
            <a:ext cx="9090826"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9ACE22-8852-4AB5-AC4C-388E9F46BA1D}" type="datetimeFigureOut">
              <a:rPr lang="es-ES" smtClean="0"/>
              <a:t>21/06/2023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2241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9ACE22-8852-4AB5-AC4C-388E9F46BA1D}" type="datetimeFigureOut">
              <a:rPr lang="es-ES" smtClean="0"/>
              <a:t>21/06/2023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93418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ACE22-8852-4AB5-AC4C-388E9F46BA1D}" type="datetimeFigureOut">
              <a:rPr lang="es-ES" smtClean="0"/>
              <a:t>21/06/2023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51976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21/06/2023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31148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21/06/2023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49543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59ACE22-8852-4AB5-AC4C-388E9F46BA1D}" type="datetimeFigureOut">
              <a:rPr lang="es-ES" smtClean="0"/>
              <a:t>21/06/2023</a:t>
            </a:fld>
            <a:endParaRPr lang="es-E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0151E991-290D-489E-B6F2-B1D244B12E51}" type="slidenum">
              <a:rPr lang="es-ES" smtClean="0"/>
              <a:t>‹Nº›</a:t>
            </a:fld>
            <a:endParaRPr lang="es-ES"/>
          </a:p>
        </p:txBody>
      </p:sp>
    </p:spTree>
    <p:extLst>
      <p:ext uri="{BB962C8B-B14F-4D97-AF65-F5344CB8AC3E}">
        <p14:creationId xmlns:p14="http://schemas.microsoft.com/office/powerpoint/2010/main" val="265641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upo 63">
            <a:extLst>
              <a:ext uri="{FF2B5EF4-FFF2-40B4-BE49-F238E27FC236}">
                <a16:creationId xmlns:a16="http://schemas.microsoft.com/office/drawing/2014/main" id="{62D2804D-F07E-C95D-7ADC-15741149AA73}"/>
              </a:ext>
            </a:extLst>
          </p:cNvPr>
          <p:cNvGrpSpPr/>
          <p:nvPr/>
        </p:nvGrpSpPr>
        <p:grpSpPr>
          <a:xfrm>
            <a:off x="13917126" y="4795247"/>
            <a:ext cx="6676965" cy="9397631"/>
            <a:chOff x="11583323" y="6375151"/>
            <a:chExt cx="9800303" cy="2808818"/>
          </a:xfrm>
        </p:grpSpPr>
        <p:sp>
          <p:nvSpPr>
            <p:cNvPr id="9" name="Rectángulo: esquinas redondeadas 8">
              <a:extLst>
                <a:ext uri="{FF2B5EF4-FFF2-40B4-BE49-F238E27FC236}">
                  <a16:creationId xmlns:a16="http://schemas.microsoft.com/office/drawing/2014/main" id="{B3166933-FD90-2D08-849C-C58F7E1948E7}"/>
                </a:ext>
              </a:extLst>
            </p:cNvPr>
            <p:cNvSpPr/>
            <p:nvPr/>
          </p:nvSpPr>
          <p:spPr>
            <a:xfrm>
              <a:off x="11583323" y="6383326"/>
              <a:ext cx="9800302" cy="2800643"/>
            </a:xfrm>
            <a:prstGeom prst="roundRect">
              <a:avLst>
                <a:gd name="adj" fmla="val 7028"/>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BB996C67-3925-57C8-00F7-40173BD658B3}"/>
                </a:ext>
              </a:extLst>
            </p:cNvPr>
            <p:cNvSpPr/>
            <p:nvPr/>
          </p:nvSpPr>
          <p:spPr>
            <a:xfrm>
              <a:off x="11583324" y="6375151"/>
              <a:ext cx="9800302" cy="199894"/>
            </a:xfrm>
            <a:prstGeom prst="roundRect">
              <a:avLst/>
            </a:prstGeom>
            <a:gradFill flip="none" rotWithShape="1">
              <a:gsLst>
                <a:gs pos="95000">
                  <a:schemeClr val="accent1"/>
                </a:gs>
                <a:gs pos="25000">
                  <a:srgbClr val="5E5E8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5" name="Grupo 64">
            <a:extLst>
              <a:ext uri="{FF2B5EF4-FFF2-40B4-BE49-F238E27FC236}">
                <a16:creationId xmlns:a16="http://schemas.microsoft.com/office/drawing/2014/main" id="{E8D74168-4983-1321-232E-8EF62E96AEF8}"/>
              </a:ext>
            </a:extLst>
          </p:cNvPr>
          <p:cNvGrpSpPr/>
          <p:nvPr/>
        </p:nvGrpSpPr>
        <p:grpSpPr>
          <a:xfrm>
            <a:off x="712425" y="14832124"/>
            <a:ext cx="19881665" cy="10730624"/>
            <a:chOff x="4153823" y="12991536"/>
            <a:chExt cx="9800303" cy="10730624"/>
          </a:xfrm>
        </p:grpSpPr>
        <p:sp>
          <p:nvSpPr>
            <p:cNvPr id="11" name="Rectángulo: esquinas redondeadas 10">
              <a:extLst>
                <a:ext uri="{FF2B5EF4-FFF2-40B4-BE49-F238E27FC236}">
                  <a16:creationId xmlns:a16="http://schemas.microsoft.com/office/drawing/2014/main" id="{51E71705-E926-8064-0CE4-5B92289A81B5}"/>
                </a:ext>
              </a:extLst>
            </p:cNvPr>
            <p:cNvSpPr/>
            <p:nvPr/>
          </p:nvSpPr>
          <p:spPr>
            <a:xfrm>
              <a:off x="4153824" y="13242105"/>
              <a:ext cx="9800301" cy="10480055"/>
            </a:xfrm>
            <a:prstGeom prst="roundRect">
              <a:avLst>
                <a:gd name="adj" fmla="val 3534"/>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Rectángulo: esquinas redondeadas 11">
              <a:extLst>
                <a:ext uri="{FF2B5EF4-FFF2-40B4-BE49-F238E27FC236}">
                  <a16:creationId xmlns:a16="http://schemas.microsoft.com/office/drawing/2014/main" id="{FE5C1093-7FFA-9321-F10A-FB4416DE0F99}"/>
                </a:ext>
              </a:extLst>
            </p:cNvPr>
            <p:cNvSpPr/>
            <p:nvPr/>
          </p:nvSpPr>
          <p:spPr>
            <a:xfrm>
              <a:off x="4153825" y="12991536"/>
              <a:ext cx="9800301" cy="511629"/>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20102E3B-90A6-8FB7-737C-CC6050692EC2}"/>
                </a:ext>
              </a:extLst>
            </p:cNvPr>
            <p:cNvSpPr txBox="1"/>
            <p:nvPr/>
          </p:nvSpPr>
          <p:spPr>
            <a:xfrm>
              <a:off x="4153823" y="13073376"/>
              <a:ext cx="8288712" cy="400110"/>
            </a:xfrm>
            <a:prstGeom prst="rect">
              <a:avLst/>
            </a:prstGeom>
            <a:noFill/>
          </p:spPr>
          <p:txBody>
            <a:bodyPr wrap="square" rtlCol="0">
              <a:spAutoFit/>
            </a:bodyPr>
            <a:lstStyle/>
            <a:p>
              <a:r>
                <a:rPr lang="es-ES" sz="2000" b="1" dirty="0">
                  <a:solidFill>
                    <a:schemeClr val="bg1"/>
                  </a:solidFill>
                  <a:latin typeface="Cooper Hewitt Semibold" pitchFamily="2" charset="0"/>
                  <a:ea typeface="Cooper Hewitt Semibold" pitchFamily="2" charset="0"/>
                </a:rPr>
                <a:t>RESULTADOS Y DISCUSIÓN</a:t>
              </a:r>
              <a:endParaRPr lang="x-none" sz="2000" b="1" dirty="0">
                <a:solidFill>
                  <a:schemeClr val="bg1"/>
                </a:solidFill>
                <a:latin typeface="Cooper Hewitt Semibold" pitchFamily="2" charset="0"/>
                <a:ea typeface="Cooper Hewitt Semibold" pitchFamily="2" charset="0"/>
              </a:endParaRPr>
            </a:p>
          </p:txBody>
        </p:sp>
      </p:grpSp>
      <p:grpSp>
        <p:nvGrpSpPr>
          <p:cNvPr id="16" name="Grupo 15">
            <a:extLst>
              <a:ext uri="{FF2B5EF4-FFF2-40B4-BE49-F238E27FC236}">
                <a16:creationId xmlns:a16="http://schemas.microsoft.com/office/drawing/2014/main" id="{72D1A2E4-DA14-74E0-B741-5756172784F6}"/>
              </a:ext>
            </a:extLst>
          </p:cNvPr>
          <p:cNvGrpSpPr/>
          <p:nvPr/>
        </p:nvGrpSpPr>
        <p:grpSpPr>
          <a:xfrm>
            <a:off x="1752912" y="26720969"/>
            <a:ext cx="12977286" cy="4958661"/>
            <a:chOff x="974247" y="21305958"/>
            <a:chExt cx="8794416" cy="2874652"/>
          </a:xfrm>
        </p:grpSpPr>
        <p:sp>
          <p:nvSpPr>
            <p:cNvPr id="17" name="Rectángulo: esquinas redondeadas 16">
              <a:extLst>
                <a:ext uri="{FF2B5EF4-FFF2-40B4-BE49-F238E27FC236}">
                  <a16:creationId xmlns:a16="http://schemas.microsoft.com/office/drawing/2014/main" id="{42FE6A41-657B-9253-B30F-83AC5D65BEC1}"/>
                </a:ext>
              </a:extLst>
            </p:cNvPr>
            <p:cNvSpPr/>
            <p:nvPr/>
          </p:nvSpPr>
          <p:spPr>
            <a:xfrm>
              <a:off x="1045100" y="21305958"/>
              <a:ext cx="8723563" cy="2874652"/>
            </a:xfrm>
            <a:prstGeom prst="roundRect">
              <a:avLst>
                <a:gd name="adj" fmla="val 98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8" name="Grupo 17">
              <a:extLst>
                <a:ext uri="{FF2B5EF4-FFF2-40B4-BE49-F238E27FC236}">
                  <a16:creationId xmlns:a16="http://schemas.microsoft.com/office/drawing/2014/main" id="{8E51CBE1-D2CF-E67B-128F-1BDC64CAEE17}"/>
                </a:ext>
              </a:extLst>
            </p:cNvPr>
            <p:cNvGrpSpPr/>
            <p:nvPr/>
          </p:nvGrpSpPr>
          <p:grpSpPr>
            <a:xfrm>
              <a:off x="974247" y="21516451"/>
              <a:ext cx="8632217" cy="2305712"/>
              <a:chOff x="1012809" y="21526094"/>
              <a:chExt cx="8632217" cy="2305712"/>
            </a:xfrm>
          </p:grpSpPr>
          <p:sp>
            <p:nvSpPr>
              <p:cNvPr id="19" name="Flecha: a la derecha 18">
                <a:extLst>
                  <a:ext uri="{FF2B5EF4-FFF2-40B4-BE49-F238E27FC236}">
                    <a16:creationId xmlns:a16="http://schemas.microsoft.com/office/drawing/2014/main" id="{110980EB-AB57-FE39-6B6D-723009F20A9A}"/>
                  </a:ext>
                </a:extLst>
              </p:cNvPr>
              <p:cNvSpPr/>
              <p:nvPr/>
            </p:nvSpPr>
            <p:spPr>
              <a:xfrm>
                <a:off x="9128852" y="23319586"/>
                <a:ext cx="516174" cy="511629"/>
              </a:xfrm>
              <a:prstGeom prs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solidFill>
                    <a:schemeClr val="tx1">
                      <a:lumMod val="75000"/>
                      <a:lumOff val="25000"/>
                    </a:schemeClr>
                  </a:solidFill>
                </a:endParaRPr>
              </a:p>
            </p:txBody>
          </p:sp>
          <p:grpSp>
            <p:nvGrpSpPr>
              <p:cNvPr id="20" name="Grupo 19">
                <a:extLst>
                  <a:ext uri="{FF2B5EF4-FFF2-40B4-BE49-F238E27FC236}">
                    <a16:creationId xmlns:a16="http://schemas.microsoft.com/office/drawing/2014/main" id="{7A6CF67B-B38A-CCB3-8FEE-F59BDD0FD3F2}"/>
                  </a:ext>
                </a:extLst>
              </p:cNvPr>
              <p:cNvGrpSpPr/>
              <p:nvPr/>
            </p:nvGrpSpPr>
            <p:grpSpPr>
              <a:xfrm>
                <a:off x="1012809" y="21526094"/>
                <a:ext cx="8500606" cy="2305712"/>
                <a:chOff x="925697" y="21302950"/>
                <a:chExt cx="8500606" cy="2305712"/>
              </a:xfrm>
            </p:grpSpPr>
            <p:grpSp>
              <p:nvGrpSpPr>
                <p:cNvPr id="21" name="Grupo 20">
                  <a:extLst>
                    <a:ext uri="{FF2B5EF4-FFF2-40B4-BE49-F238E27FC236}">
                      <a16:creationId xmlns:a16="http://schemas.microsoft.com/office/drawing/2014/main" id="{BDF7D55F-9EA7-6DB2-E80C-0FADA6259CFA}"/>
                    </a:ext>
                  </a:extLst>
                </p:cNvPr>
                <p:cNvGrpSpPr/>
                <p:nvPr/>
              </p:nvGrpSpPr>
              <p:grpSpPr>
                <a:xfrm>
                  <a:off x="1361358" y="23097008"/>
                  <a:ext cx="7950569" cy="511654"/>
                  <a:chOff x="903075" y="21847474"/>
                  <a:chExt cx="9055909" cy="421816"/>
                </a:xfrm>
              </p:grpSpPr>
              <p:sp>
                <p:nvSpPr>
                  <p:cNvPr id="36" name="Rectángulo: esquinas redondeadas 35">
                    <a:extLst>
                      <a:ext uri="{FF2B5EF4-FFF2-40B4-BE49-F238E27FC236}">
                        <a16:creationId xmlns:a16="http://schemas.microsoft.com/office/drawing/2014/main" id="{2D88407D-0BE4-DB73-AEF4-59821416137F}"/>
                      </a:ext>
                    </a:extLst>
                  </p:cNvPr>
                  <p:cNvSpPr/>
                  <p:nvPr/>
                </p:nvSpPr>
                <p:spPr>
                  <a:xfrm>
                    <a:off x="5566258" y="21847494"/>
                    <a:ext cx="4392726" cy="42179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600" dirty="0">
                        <a:solidFill>
                          <a:schemeClr val="bg1"/>
                        </a:solidFill>
                      </a:rPr>
                      <a:t>16 semanas</a:t>
                    </a:r>
                  </a:p>
                </p:txBody>
              </p:sp>
              <p:grpSp>
                <p:nvGrpSpPr>
                  <p:cNvPr id="37" name="Grupo 36">
                    <a:extLst>
                      <a:ext uri="{FF2B5EF4-FFF2-40B4-BE49-F238E27FC236}">
                        <a16:creationId xmlns:a16="http://schemas.microsoft.com/office/drawing/2014/main" id="{DE2BFFB3-40DB-1041-DC14-5F5D620CB633}"/>
                      </a:ext>
                    </a:extLst>
                  </p:cNvPr>
                  <p:cNvGrpSpPr/>
                  <p:nvPr/>
                </p:nvGrpSpPr>
                <p:grpSpPr>
                  <a:xfrm>
                    <a:off x="3266216" y="21847474"/>
                    <a:ext cx="2424661" cy="421802"/>
                    <a:chOff x="4184850" y="21402569"/>
                    <a:chExt cx="2878728" cy="272860"/>
                  </a:xfrm>
                </p:grpSpPr>
                <p:sp>
                  <p:nvSpPr>
                    <p:cNvPr id="41" name="Rectángulo: esquinas redondeadas 40">
                      <a:extLst>
                        <a:ext uri="{FF2B5EF4-FFF2-40B4-BE49-F238E27FC236}">
                          <a16:creationId xmlns:a16="http://schemas.microsoft.com/office/drawing/2014/main" id="{20DCDFE6-E577-9762-4889-FD766C13285E}"/>
                        </a:ext>
                      </a:extLst>
                    </p:cNvPr>
                    <p:cNvSpPr/>
                    <p:nvPr/>
                  </p:nvSpPr>
                  <p:spPr>
                    <a:xfrm>
                      <a:off x="6742903" y="21402569"/>
                      <a:ext cx="320675"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ángulo: esquinas redondeadas 41">
                      <a:extLst>
                        <a:ext uri="{FF2B5EF4-FFF2-40B4-BE49-F238E27FC236}">
                          <a16:creationId xmlns:a16="http://schemas.microsoft.com/office/drawing/2014/main" id="{C9FC4C8F-A925-FC8B-B2B8-24DB53607AF2}"/>
                        </a:ext>
                      </a:extLst>
                    </p:cNvPr>
                    <p:cNvSpPr/>
                    <p:nvPr/>
                  </p:nvSpPr>
                  <p:spPr>
                    <a:xfrm>
                      <a:off x="4184850" y="21402573"/>
                      <a:ext cx="2816610" cy="27285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600" dirty="0">
                          <a:solidFill>
                            <a:schemeClr val="bg1"/>
                          </a:solidFill>
                        </a:rPr>
                        <a:t>4 semanas</a:t>
                      </a:r>
                    </a:p>
                  </p:txBody>
                </p:sp>
              </p:grpSp>
              <p:grpSp>
                <p:nvGrpSpPr>
                  <p:cNvPr id="38" name="Grupo 37">
                    <a:extLst>
                      <a:ext uri="{FF2B5EF4-FFF2-40B4-BE49-F238E27FC236}">
                        <a16:creationId xmlns:a16="http://schemas.microsoft.com/office/drawing/2014/main" id="{AD909D92-7A23-4165-447C-A3441EDD2722}"/>
                      </a:ext>
                    </a:extLst>
                  </p:cNvPr>
                  <p:cNvGrpSpPr/>
                  <p:nvPr/>
                </p:nvGrpSpPr>
                <p:grpSpPr>
                  <a:xfrm>
                    <a:off x="903075" y="21847481"/>
                    <a:ext cx="2486191" cy="421799"/>
                    <a:chOff x="1537498" y="21402569"/>
                    <a:chExt cx="2763041" cy="272858"/>
                  </a:xfrm>
                </p:grpSpPr>
                <p:sp>
                  <p:nvSpPr>
                    <p:cNvPr id="39" name="Rectángulo: esquinas redondeadas 38">
                      <a:extLst>
                        <a:ext uri="{FF2B5EF4-FFF2-40B4-BE49-F238E27FC236}">
                          <a16:creationId xmlns:a16="http://schemas.microsoft.com/office/drawing/2014/main" id="{724E4917-1C60-C91C-6263-DD41F8611F41}"/>
                        </a:ext>
                      </a:extLst>
                    </p:cNvPr>
                    <p:cNvSpPr/>
                    <p:nvPr/>
                  </p:nvSpPr>
                  <p:spPr>
                    <a:xfrm>
                      <a:off x="3912595" y="21402569"/>
                      <a:ext cx="387944"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Rectángulo: esquinas redondeadas 39">
                      <a:extLst>
                        <a:ext uri="{FF2B5EF4-FFF2-40B4-BE49-F238E27FC236}">
                          <a16:creationId xmlns:a16="http://schemas.microsoft.com/office/drawing/2014/main" id="{CCB8FB7F-0FE7-6E5F-A68D-FFFFC386D4EB}"/>
                        </a:ext>
                      </a:extLst>
                    </p:cNvPr>
                    <p:cNvSpPr/>
                    <p:nvPr/>
                  </p:nvSpPr>
                  <p:spPr>
                    <a:xfrm>
                      <a:off x="1537498" y="21402571"/>
                      <a:ext cx="2701956" cy="272856"/>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600" dirty="0">
                          <a:solidFill>
                            <a:schemeClr val="bg1"/>
                          </a:solidFill>
                        </a:rPr>
                        <a:t>4 semanas</a:t>
                      </a:r>
                    </a:p>
                  </p:txBody>
                </p:sp>
              </p:grpSp>
            </p:grpSp>
            <p:cxnSp>
              <p:nvCxnSpPr>
                <p:cNvPr id="22" name="Conector recto 21">
                  <a:extLst>
                    <a:ext uri="{FF2B5EF4-FFF2-40B4-BE49-F238E27FC236}">
                      <a16:creationId xmlns:a16="http://schemas.microsoft.com/office/drawing/2014/main" id="{260F2626-D62D-2321-37E3-122515314A96}"/>
                    </a:ext>
                  </a:extLst>
                </p:cNvPr>
                <p:cNvCxnSpPr>
                  <a:cxnSpLocks/>
                </p:cNvCxnSpPr>
                <p:nvPr/>
              </p:nvCxnSpPr>
              <p:spPr>
                <a:xfrm flipV="1">
                  <a:off x="5452811" y="21930294"/>
                  <a:ext cx="0" cy="1264820"/>
                </a:xfrm>
                <a:prstGeom prst="line">
                  <a:avLst/>
                </a:prstGeom>
                <a:ln w="38100">
                  <a:solidFill>
                    <a:schemeClr val="accent4"/>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EA94270F-AA1B-89F0-53CC-684C5B75F2C2}"/>
                    </a:ext>
                  </a:extLst>
                </p:cNvPr>
                <p:cNvCxnSpPr>
                  <a:cxnSpLocks/>
                </p:cNvCxnSpPr>
                <p:nvPr/>
              </p:nvCxnSpPr>
              <p:spPr>
                <a:xfrm flipV="1">
                  <a:off x="3440279" y="21600319"/>
                  <a:ext cx="0" cy="1594795"/>
                </a:xfrm>
                <a:prstGeom prst="line">
                  <a:avLst/>
                </a:prstGeom>
                <a:ln w="38100">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3077F956-7B74-908C-8E9F-74C1F4A00668}"/>
                    </a:ext>
                  </a:extLst>
                </p:cNvPr>
                <p:cNvCxnSpPr>
                  <a:cxnSpLocks/>
                </p:cNvCxnSpPr>
                <p:nvPr/>
              </p:nvCxnSpPr>
              <p:spPr>
                <a:xfrm flipV="1">
                  <a:off x="9288064" y="21930294"/>
                  <a:ext cx="0" cy="1264820"/>
                </a:xfrm>
                <a:prstGeom prst="line">
                  <a:avLst/>
                </a:prstGeom>
                <a:ln w="38100">
                  <a:solidFill>
                    <a:schemeClr val="accent2"/>
                  </a:solidFill>
                  <a:tailEnd type="none" w="med" len="med"/>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C74C9D3A-76EF-2B7C-185C-7FFC05702720}"/>
                    </a:ext>
                  </a:extLst>
                </p:cNvPr>
                <p:cNvSpPr txBox="1"/>
                <p:nvPr/>
              </p:nvSpPr>
              <p:spPr>
                <a:xfrm>
                  <a:off x="2301902" y="21302950"/>
                  <a:ext cx="2268315" cy="369332"/>
                </a:xfrm>
                <a:prstGeom prst="rect">
                  <a:avLst/>
                </a:prstGeom>
                <a:noFill/>
              </p:spPr>
              <p:txBody>
                <a:bodyPr wrap="square" rtlCol="0">
                  <a:spAutoFit/>
                </a:bodyPr>
                <a:lstStyle/>
                <a:p>
                  <a:pPr algn="ctr"/>
                  <a:r>
                    <a:rPr lang="es-ES" b="1" dirty="0"/>
                    <a:t>Sección longitudinal</a:t>
                  </a:r>
                </a:p>
              </p:txBody>
            </p:sp>
            <p:grpSp>
              <p:nvGrpSpPr>
                <p:cNvPr id="26" name="Grupo 25">
                  <a:extLst>
                    <a:ext uri="{FF2B5EF4-FFF2-40B4-BE49-F238E27FC236}">
                      <a16:creationId xmlns:a16="http://schemas.microsoft.com/office/drawing/2014/main" id="{51177A87-2585-481A-716F-BBF57991A573}"/>
                    </a:ext>
                  </a:extLst>
                </p:cNvPr>
                <p:cNvGrpSpPr/>
                <p:nvPr/>
              </p:nvGrpSpPr>
              <p:grpSpPr>
                <a:xfrm>
                  <a:off x="4222280" y="21725388"/>
                  <a:ext cx="1519843" cy="369332"/>
                  <a:chOff x="2598993" y="21556911"/>
                  <a:chExt cx="1519843" cy="369332"/>
                </a:xfrm>
              </p:grpSpPr>
              <p:sp>
                <p:nvSpPr>
                  <p:cNvPr id="34" name="CuadroTexto 33">
                    <a:extLst>
                      <a:ext uri="{FF2B5EF4-FFF2-40B4-BE49-F238E27FC236}">
                        <a16:creationId xmlns:a16="http://schemas.microsoft.com/office/drawing/2014/main" id="{E285A086-716E-43C6-6944-FC7C6CC7F01F}"/>
                      </a:ext>
                    </a:extLst>
                  </p:cNvPr>
                  <p:cNvSpPr txBox="1"/>
                  <p:nvPr/>
                </p:nvSpPr>
                <p:spPr>
                  <a:xfrm>
                    <a:off x="2598993" y="21556911"/>
                    <a:ext cx="1519843" cy="369332"/>
                  </a:xfrm>
                  <a:prstGeom prst="rect">
                    <a:avLst/>
                  </a:prstGeom>
                  <a:noFill/>
                </p:spPr>
                <p:txBody>
                  <a:bodyPr wrap="square" rtlCol="0">
                    <a:spAutoFit/>
                  </a:bodyPr>
                  <a:lstStyle/>
                  <a:p>
                    <a:pPr algn="ctr"/>
                    <a:r>
                      <a:rPr lang="es-ES" b="1" dirty="0"/>
                      <a:t>Muestreo 1</a:t>
                    </a:r>
                  </a:p>
                </p:txBody>
              </p:sp>
              <p:cxnSp>
                <p:nvCxnSpPr>
                  <p:cNvPr id="35" name="Conector recto 34">
                    <a:extLst>
                      <a:ext uri="{FF2B5EF4-FFF2-40B4-BE49-F238E27FC236}">
                        <a16:creationId xmlns:a16="http://schemas.microsoft.com/office/drawing/2014/main" id="{956237AC-E6CF-C90C-A289-16777B743764}"/>
                      </a:ext>
                    </a:extLst>
                  </p:cNvPr>
                  <p:cNvCxnSpPr>
                    <a:cxnSpLocks/>
                  </p:cNvCxnSpPr>
                  <p:nvPr/>
                </p:nvCxnSpPr>
                <p:spPr>
                  <a:xfrm>
                    <a:off x="2862934" y="21776151"/>
                    <a:ext cx="96659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7" name="Grupo 26">
                  <a:extLst>
                    <a:ext uri="{FF2B5EF4-FFF2-40B4-BE49-F238E27FC236}">
                      <a16:creationId xmlns:a16="http://schemas.microsoft.com/office/drawing/2014/main" id="{D2664ABC-6A98-6FBE-AD85-4233398390D8}"/>
                    </a:ext>
                  </a:extLst>
                </p:cNvPr>
                <p:cNvGrpSpPr/>
                <p:nvPr/>
              </p:nvGrpSpPr>
              <p:grpSpPr>
                <a:xfrm>
                  <a:off x="8140447" y="21735904"/>
                  <a:ext cx="1285856" cy="369332"/>
                  <a:chOff x="2827809" y="21568152"/>
                  <a:chExt cx="1285856" cy="369332"/>
                </a:xfrm>
              </p:grpSpPr>
              <p:sp>
                <p:nvSpPr>
                  <p:cNvPr id="32" name="CuadroTexto 31">
                    <a:extLst>
                      <a:ext uri="{FF2B5EF4-FFF2-40B4-BE49-F238E27FC236}">
                        <a16:creationId xmlns:a16="http://schemas.microsoft.com/office/drawing/2014/main" id="{39B43B9E-2F0C-571D-3532-C8E8B5C23BF4}"/>
                      </a:ext>
                    </a:extLst>
                  </p:cNvPr>
                  <p:cNvSpPr txBox="1"/>
                  <p:nvPr/>
                </p:nvSpPr>
                <p:spPr>
                  <a:xfrm>
                    <a:off x="2827809" y="21568152"/>
                    <a:ext cx="1285856" cy="369332"/>
                  </a:xfrm>
                  <a:prstGeom prst="rect">
                    <a:avLst/>
                  </a:prstGeom>
                  <a:noFill/>
                </p:spPr>
                <p:txBody>
                  <a:bodyPr wrap="square" rtlCol="0">
                    <a:spAutoFit/>
                  </a:bodyPr>
                  <a:lstStyle/>
                  <a:p>
                    <a:pPr algn="ctr"/>
                    <a:r>
                      <a:rPr lang="es-ES" b="1" dirty="0"/>
                      <a:t>Muestreo 2</a:t>
                    </a:r>
                  </a:p>
                </p:txBody>
              </p:sp>
              <p:cxnSp>
                <p:nvCxnSpPr>
                  <p:cNvPr id="33" name="Conector recto 32">
                    <a:extLst>
                      <a:ext uri="{FF2B5EF4-FFF2-40B4-BE49-F238E27FC236}">
                        <a16:creationId xmlns:a16="http://schemas.microsoft.com/office/drawing/2014/main" id="{DD7D39EE-E50A-52B6-8734-35739F56839B}"/>
                      </a:ext>
                    </a:extLst>
                  </p:cNvPr>
                  <p:cNvCxnSpPr>
                    <a:cxnSpLocks/>
                  </p:cNvCxnSpPr>
                  <p:nvPr/>
                </p:nvCxnSpPr>
                <p:spPr>
                  <a:xfrm>
                    <a:off x="2980658" y="21775272"/>
                    <a:ext cx="101386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28" name="Conector recto 27">
                  <a:extLst>
                    <a:ext uri="{FF2B5EF4-FFF2-40B4-BE49-F238E27FC236}">
                      <a16:creationId xmlns:a16="http://schemas.microsoft.com/office/drawing/2014/main" id="{98C61D7F-4984-7AFB-E9ED-1D5C01205EFF}"/>
                    </a:ext>
                  </a:extLst>
                </p:cNvPr>
                <p:cNvCxnSpPr>
                  <a:cxnSpLocks/>
                </p:cNvCxnSpPr>
                <p:nvPr/>
              </p:nvCxnSpPr>
              <p:spPr>
                <a:xfrm flipH="1" flipV="1">
                  <a:off x="1373196" y="21627062"/>
                  <a:ext cx="13694" cy="1666474"/>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060BF510-B875-677B-72ED-40E6A3524CD4}"/>
                    </a:ext>
                  </a:extLst>
                </p:cNvPr>
                <p:cNvSpPr txBox="1"/>
                <p:nvPr/>
              </p:nvSpPr>
              <p:spPr>
                <a:xfrm>
                  <a:off x="925697" y="21380560"/>
                  <a:ext cx="1254431" cy="214110"/>
                </a:xfrm>
                <a:prstGeom prst="rect">
                  <a:avLst/>
                </a:prstGeom>
                <a:noFill/>
              </p:spPr>
              <p:txBody>
                <a:bodyPr wrap="square" rtlCol="0">
                  <a:spAutoFit/>
                </a:bodyPr>
                <a:lstStyle/>
                <a:p>
                  <a:r>
                    <a:rPr lang="es-ES" b="1" dirty="0"/>
                    <a:t>Inicio del cultivo</a:t>
                  </a:r>
                </a:p>
              </p:txBody>
            </p:sp>
            <p:sp>
              <p:nvSpPr>
                <p:cNvPr id="30" name="CuadroTexto 29">
                  <a:extLst>
                    <a:ext uri="{FF2B5EF4-FFF2-40B4-BE49-F238E27FC236}">
                      <a16:creationId xmlns:a16="http://schemas.microsoft.com/office/drawing/2014/main" id="{2B01A201-30B4-0833-F47D-3A0713E7A76B}"/>
                    </a:ext>
                  </a:extLst>
                </p:cNvPr>
                <p:cNvSpPr txBox="1"/>
                <p:nvPr/>
              </p:nvSpPr>
              <p:spPr>
                <a:xfrm>
                  <a:off x="3733546" y="21971286"/>
                  <a:ext cx="1701274" cy="523220"/>
                </a:xfrm>
                <a:prstGeom prst="rect">
                  <a:avLst/>
                </a:prstGeom>
                <a:noFill/>
              </p:spPr>
              <p:txBody>
                <a:bodyPr wrap="square" rtlCol="0">
                  <a:spAutoFit/>
                </a:bodyPr>
                <a:lstStyle/>
                <a:p>
                  <a:pPr algn="r"/>
                  <a:r>
                    <a:rPr lang="es-ES" sz="1400" dirty="0"/>
                    <a:t>Control ( n = 9)</a:t>
                  </a:r>
                </a:p>
                <a:p>
                  <a:pPr algn="r"/>
                  <a:r>
                    <a:rPr lang="es-ES" sz="1400" dirty="0"/>
                    <a:t>Seccionados (n = 9)</a:t>
                  </a:r>
                </a:p>
              </p:txBody>
            </p:sp>
            <p:sp>
              <p:nvSpPr>
                <p:cNvPr id="31" name="CuadroTexto 30">
                  <a:extLst>
                    <a:ext uri="{FF2B5EF4-FFF2-40B4-BE49-F238E27FC236}">
                      <a16:creationId xmlns:a16="http://schemas.microsoft.com/office/drawing/2014/main" id="{64B6C5F8-95B6-C5B4-CB29-7F1F57B9F952}"/>
                    </a:ext>
                  </a:extLst>
                </p:cNvPr>
                <p:cNvSpPr txBox="1"/>
                <p:nvPr/>
              </p:nvSpPr>
              <p:spPr>
                <a:xfrm>
                  <a:off x="5973747" y="21966253"/>
                  <a:ext cx="3258919" cy="523220"/>
                </a:xfrm>
                <a:prstGeom prst="rect">
                  <a:avLst/>
                </a:prstGeom>
                <a:noFill/>
              </p:spPr>
              <p:txBody>
                <a:bodyPr wrap="square" rtlCol="0">
                  <a:spAutoFit/>
                </a:bodyPr>
                <a:lstStyle/>
                <a:p>
                  <a:pPr algn="r"/>
                  <a:r>
                    <a:rPr lang="es-ES" sz="1400" dirty="0"/>
                    <a:t>Maduración natural ( n = 9)</a:t>
                  </a:r>
                </a:p>
                <a:p>
                  <a:pPr algn="r"/>
                  <a:r>
                    <a:rPr lang="es-ES" sz="1400" dirty="0"/>
                    <a:t>Seccionados + Maduración natural (n = 9)</a:t>
                  </a:r>
                </a:p>
              </p:txBody>
            </p:sp>
          </p:grpSp>
        </p:grpSp>
      </p:grpSp>
      <p:sp>
        <p:nvSpPr>
          <p:cNvPr id="4" name="Rectángulo: esquinas redondeadas 3">
            <a:extLst>
              <a:ext uri="{FF2B5EF4-FFF2-40B4-BE49-F238E27FC236}">
                <a16:creationId xmlns:a16="http://schemas.microsoft.com/office/drawing/2014/main" id="{A673775D-BC9E-1292-FFF4-A0D0B80D4A6A}"/>
              </a:ext>
            </a:extLst>
          </p:cNvPr>
          <p:cNvSpPr/>
          <p:nvPr/>
        </p:nvSpPr>
        <p:spPr>
          <a:xfrm>
            <a:off x="712426" y="5060710"/>
            <a:ext cx="12633924" cy="9102762"/>
          </a:xfrm>
          <a:prstGeom prst="roundRect">
            <a:avLst>
              <a:gd name="adj" fmla="val 6200"/>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ángulo: esquinas redondeadas 4">
            <a:extLst>
              <a:ext uri="{FF2B5EF4-FFF2-40B4-BE49-F238E27FC236}">
                <a16:creationId xmlns:a16="http://schemas.microsoft.com/office/drawing/2014/main" id="{8A818B2A-457B-91EC-5170-D9BFBB54CD6B}"/>
              </a:ext>
            </a:extLst>
          </p:cNvPr>
          <p:cNvSpPr/>
          <p:nvPr/>
        </p:nvSpPr>
        <p:spPr>
          <a:xfrm>
            <a:off x="712427" y="4810141"/>
            <a:ext cx="12633924" cy="668798"/>
          </a:xfrm>
          <a:prstGeom prst="roundRect">
            <a:avLst/>
          </a:prstGeom>
          <a:gradFill flip="none" rotWithShape="1">
            <a:gsLst>
              <a:gs pos="100000">
                <a:schemeClr val="accent4">
                  <a:lumMod val="50000"/>
                </a:schemeClr>
              </a:gs>
              <a:gs pos="0">
                <a:schemeClr val="accent4"/>
              </a:gs>
              <a:gs pos="37000">
                <a:srgbClr val="6EB2A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771F5443-2AC0-6464-23E7-CB153FAF3CDD}"/>
              </a:ext>
            </a:extLst>
          </p:cNvPr>
          <p:cNvSpPr txBox="1"/>
          <p:nvPr/>
        </p:nvSpPr>
        <p:spPr>
          <a:xfrm>
            <a:off x="789534" y="4883826"/>
            <a:ext cx="828871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INTRODUCCIÓN</a:t>
            </a:r>
            <a:endParaRPr lang="x-none" sz="2400" b="1" dirty="0">
              <a:solidFill>
                <a:schemeClr val="bg1"/>
              </a:solidFill>
              <a:latin typeface="Cooper Hewitt Semibold" pitchFamily="2" charset="0"/>
              <a:ea typeface="Cooper Hewitt Semibold" pitchFamily="2" charset="0"/>
            </a:endParaRPr>
          </a:p>
        </p:txBody>
      </p:sp>
      <p:sp>
        <p:nvSpPr>
          <p:cNvPr id="8" name="CuadroTexto 7">
            <a:extLst>
              <a:ext uri="{FF2B5EF4-FFF2-40B4-BE49-F238E27FC236}">
                <a16:creationId xmlns:a16="http://schemas.microsoft.com/office/drawing/2014/main" id="{023818B1-24F6-1BDF-9235-7B639963B35B}"/>
              </a:ext>
            </a:extLst>
          </p:cNvPr>
          <p:cNvSpPr txBox="1"/>
          <p:nvPr/>
        </p:nvSpPr>
        <p:spPr>
          <a:xfrm>
            <a:off x="1121895" y="5831764"/>
            <a:ext cx="11748372" cy="1692771"/>
          </a:xfrm>
          <a:prstGeom prst="rect">
            <a:avLst/>
          </a:prstGeom>
          <a:noFill/>
        </p:spPr>
        <p:txBody>
          <a:bodyPr wrap="square" rtlCol="0">
            <a:spAutoFit/>
          </a:bodyPr>
          <a:lstStyle/>
          <a:p>
            <a:pPr algn="just"/>
            <a:r>
              <a:rPr lang="es-ES" sz="2000" b="1" i="1" dirty="0">
                <a:solidFill>
                  <a:schemeClr val="accent4">
                    <a:lumMod val="75000"/>
                  </a:schemeClr>
                </a:solidFill>
                <a:latin typeface="+mj-lt"/>
              </a:rPr>
              <a:t>Anemonia </a:t>
            </a:r>
            <a:r>
              <a:rPr lang="es-ES" sz="2000" b="1" i="1" dirty="0" err="1">
                <a:solidFill>
                  <a:schemeClr val="accent4">
                    <a:lumMod val="75000"/>
                  </a:schemeClr>
                </a:solidFill>
                <a:latin typeface="+mj-lt"/>
              </a:rPr>
              <a:t>sulcata</a:t>
            </a:r>
            <a:r>
              <a:rPr lang="es-ES" sz="2000" b="1" i="1" dirty="0">
                <a:solidFill>
                  <a:schemeClr val="accent4">
                    <a:lumMod val="75000"/>
                  </a:schemeClr>
                </a:solidFill>
                <a:latin typeface="+mj-lt"/>
              </a:rPr>
              <a:t> </a:t>
            </a:r>
            <a:r>
              <a:rPr lang="es-ES" sz="2000" dirty="0"/>
              <a:t>es un antozoo ampliamente distribuido por el mar mediterráneo, presenta tanto reproducción sexual como asexual. En los últimos años, la explotación sobre sus poblaciones en Andalucía se ha incrementado considerablemente como consecuencia de una mayor demanda y recolección furtiva, lo que ha deteriorado su estado de conservación localmente.</a:t>
            </a:r>
          </a:p>
          <a:p>
            <a:endParaRPr lang="es-ES" sz="2000" dirty="0"/>
          </a:p>
        </p:txBody>
      </p:sp>
      <p:sp>
        <p:nvSpPr>
          <p:cNvPr id="44" name="CuadroTexto 43">
            <a:extLst>
              <a:ext uri="{FF2B5EF4-FFF2-40B4-BE49-F238E27FC236}">
                <a16:creationId xmlns:a16="http://schemas.microsoft.com/office/drawing/2014/main" id="{7EC50850-CB72-CA7D-5FFC-E1DCA7154434}"/>
              </a:ext>
            </a:extLst>
          </p:cNvPr>
          <p:cNvSpPr txBox="1"/>
          <p:nvPr/>
        </p:nvSpPr>
        <p:spPr>
          <a:xfrm>
            <a:off x="712425" y="1074913"/>
            <a:ext cx="20408628" cy="2123658"/>
          </a:xfrm>
          <a:prstGeom prst="rect">
            <a:avLst/>
          </a:prstGeom>
          <a:noFill/>
        </p:spPr>
        <p:txBody>
          <a:bodyPr wrap="square" rtlCol="0">
            <a:spAutoFit/>
          </a:bodyPr>
          <a:lstStyle/>
          <a:p>
            <a:r>
              <a:rPr lang="es-ES" sz="6600" dirty="0">
                <a:latin typeface="Bahnschrift SemiBold SemiConden" panose="020B0502040204020203" pitchFamily="34" charset="0"/>
              </a:rPr>
              <a:t>Impacto de la reproducción de </a:t>
            </a:r>
            <a:r>
              <a:rPr lang="es-ES" sz="6600" i="1" dirty="0">
                <a:latin typeface="Bahnschrift SemiBold SemiConden" panose="020B0502040204020203" pitchFamily="34" charset="0"/>
              </a:rPr>
              <a:t>Anemonia </a:t>
            </a:r>
            <a:r>
              <a:rPr lang="es-ES" sz="6600" i="1" dirty="0" err="1">
                <a:latin typeface="Bahnschrift SemiBold SemiConden" panose="020B0502040204020203" pitchFamily="34" charset="0"/>
              </a:rPr>
              <a:t>sulcata</a:t>
            </a:r>
            <a:r>
              <a:rPr lang="es-ES" sz="6600" i="1" dirty="0">
                <a:latin typeface="Bahnschrift SemiBold SemiConden" panose="020B0502040204020203" pitchFamily="34" charset="0"/>
              </a:rPr>
              <a:t> </a:t>
            </a:r>
            <a:r>
              <a:rPr lang="es-ES" sz="6600" dirty="0">
                <a:latin typeface="Bahnschrift SemiBold SemiConden" panose="020B0502040204020203" pitchFamily="34" charset="0"/>
              </a:rPr>
              <a:t>(Cnidaria) en entorno IMTA sobre su estado de bienestar</a:t>
            </a:r>
          </a:p>
        </p:txBody>
      </p:sp>
      <p:pic>
        <p:nvPicPr>
          <p:cNvPr id="46" name="Imagen 45">
            <a:extLst>
              <a:ext uri="{FF2B5EF4-FFF2-40B4-BE49-F238E27FC236}">
                <a16:creationId xmlns:a16="http://schemas.microsoft.com/office/drawing/2014/main" id="{A0EB8086-C1DF-52F9-238B-625B3260E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5062" y="15782610"/>
            <a:ext cx="8572789" cy="4572154"/>
          </a:xfrm>
          <a:prstGeom prst="rect">
            <a:avLst/>
          </a:prstGeom>
        </p:spPr>
      </p:pic>
      <p:pic>
        <p:nvPicPr>
          <p:cNvPr id="54" name="Imagen 53">
            <a:extLst>
              <a:ext uri="{FF2B5EF4-FFF2-40B4-BE49-F238E27FC236}">
                <a16:creationId xmlns:a16="http://schemas.microsoft.com/office/drawing/2014/main" id="{E3B68970-26C6-2B56-AEB6-5037A7B4C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6320" y="27029467"/>
            <a:ext cx="8572789" cy="4572154"/>
          </a:xfrm>
          <a:prstGeom prst="rect">
            <a:avLst/>
          </a:prstGeom>
        </p:spPr>
      </p:pic>
      <p:pic>
        <p:nvPicPr>
          <p:cNvPr id="56" name="Imagen 55">
            <a:extLst>
              <a:ext uri="{FF2B5EF4-FFF2-40B4-BE49-F238E27FC236}">
                <a16:creationId xmlns:a16="http://schemas.microsoft.com/office/drawing/2014/main" id="{154E778F-3DD6-149C-7A0B-58746DCD20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059" y="21008430"/>
            <a:ext cx="8572789" cy="4572154"/>
          </a:xfrm>
          <a:prstGeom prst="rect">
            <a:avLst/>
          </a:prstGeom>
        </p:spPr>
      </p:pic>
      <p:pic>
        <p:nvPicPr>
          <p:cNvPr id="58" name="Imagen 57">
            <a:extLst>
              <a:ext uri="{FF2B5EF4-FFF2-40B4-BE49-F238E27FC236}">
                <a16:creationId xmlns:a16="http://schemas.microsoft.com/office/drawing/2014/main" id="{C997C87E-BC84-F3DC-A85A-D21FFD3449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7060" y="15908953"/>
            <a:ext cx="8572789" cy="4572154"/>
          </a:xfrm>
          <a:prstGeom prst="rect">
            <a:avLst/>
          </a:prstGeom>
        </p:spPr>
      </p:pic>
      <p:pic>
        <p:nvPicPr>
          <p:cNvPr id="62" name="Imagen 61">
            <a:extLst>
              <a:ext uri="{FF2B5EF4-FFF2-40B4-BE49-F238E27FC236}">
                <a16:creationId xmlns:a16="http://schemas.microsoft.com/office/drawing/2014/main" id="{36F28F22-ECD2-4B70-8479-94CCB39DC0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7572" y="21019720"/>
            <a:ext cx="8572789" cy="4572154"/>
          </a:xfrm>
          <a:prstGeom prst="rect">
            <a:avLst/>
          </a:prstGeom>
        </p:spPr>
      </p:pic>
      <p:sp>
        <p:nvSpPr>
          <p:cNvPr id="49" name="CuadroTexto 48">
            <a:extLst>
              <a:ext uri="{FF2B5EF4-FFF2-40B4-BE49-F238E27FC236}">
                <a16:creationId xmlns:a16="http://schemas.microsoft.com/office/drawing/2014/main" id="{8BAF9DC3-5895-2396-1ADF-503AFE4A0D7D}"/>
              </a:ext>
            </a:extLst>
          </p:cNvPr>
          <p:cNvSpPr txBox="1"/>
          <p:nvPr/>
        </p:nvSpPr>
        <p:spPr>
          <a:xfrm>
            <a:off x="1121894" y="7225535"/>
            <a:ext cx="11641291" cy="707886"/>
          </a:xfrm>
          <a:prstGeom prst="rect">
            <a:avLst/>
          </a:prstGeom>
          <a:noFill/>
        </p:spPr>
        <p:txBody>
          <a:bodyPr wrap="square">
            <a:spAutoFit/>
          </a:bodyPr>
          <a:lstStyle/>
          <a:p>
            <a:pPr algn="just"/>
            <a:r>
              <a:rPr lang="es-ES" sz="2000" dirty="0"/>
              <a:t>La acuicultura ofrece una posible solución a ese problema de conservación, especialmente a través de la </a:t>
            </a:r>
            <a:r>
              <a:rPr lang="es-ES" sz="2000" b="1" dirty="0">
                <a:solidFill>
                  <a:srgbClr val="47A5A3"/>
                </a:solidFill>
              </a:rPr>
              <a:t>acuicultura multitrófica integrada (IMTA). </a:t>
            </a:r>
          </a:p>
        </p:txBody>
      </p:sp>
      <p:pic>
        <p:nvPicPr>
          <p:cNvPr id="50" name="Picture 4" descr="Anemonia viridis">
            <a:extLst>
              <a:ext uri="{FF2B5EF4-FFF2-40B4-BE49-F238E27FC236}">
                <a16:creationId xmlns:a16="http://schemas.microsoft.com/office/drawing/2014/main" id="{ACCDF8C5-D795-422B-C4C1-EAFA65D2BA7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69628" y="8384398"/>
            <a:ext cx="4352860" cy="3549451"/>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upo 68">
            <a:extLst>
              <a:ext uri="{FF2B5EF4-FFF2-40B4-BE49-F238E27FC236}">
                <a16:creationId xmlns:a16="http://schemas.microsoft.com/office/drawing/2014/main" id="{248882A6-A87C-E245-31B0-C27EA88AD0DD}"/>
              </a:ext>
            </a:extLst>
          </p:cNvPr>
          <p:cNvGrpSpPr/>
          <p:nvPr/>
        </p:nvGrpSpPr>
        <p:grpSpPr>
          <a:xfrm>
            <a:off x="8132653" y="9102106"/>
            <a:ext cx="3864347" cy="2106312"/>
            <a:chOff x="5079041" y="11088636"/>
            <a:chExt cx="3599918" cy="2106312"/>
          </a:xfrm>
        </p:grpSpPr>
        <p:sp>
          <p:nvSpPr>
            <p:cNvPr id="70" name="CuadroTexto 69">
              <a:extLst>
                <a:ext uri="{FF2B5EF4-FFF2-40B4-BE49-F238E27FC236}">
                  <a16:creationId xmlns:a16="http://schemas.microsoft.com/office/drawing/2014/main" id="{837EE1B4-0C7B-8878-2A8E-77FB0D2878C1}"/>
                </a:ext>
              </a:extLst>
            </p:cNvPr>
            <p:cNvSpPr txBox="1"/>
            <p:nvPr/>
          </p:nvSpPr>
          <p:spPr>
            <a:xfrm>
              <a:off x="5300198" y="11498302"/>
              <a:ext cx="3378761" cy="1631216"/>
            </a:xfrm>
            <a:prstGeom prst="rect">
              <a:avLst/>
            </a:prstGeom>
            <a:noFill/>
          </p:spPr>
          <p:txBody>
            <a:bodyPr wrap="square" rtlCol="0">
              <a:spAutoFit/>
            </a:bodyPr>
            <a:lstStyle/>
            <a:p>
              <a:pPr algn="just"/>
              <a:r>
                <a:rPr lang="es-ES" sz="2000" dirty="0" err="1"/>
                <a:t>Co-cultivo</a:t>
              </a:r>
              <a:r>
                <a:rPr lang="es-ES" sz="2000" dirty="0"/>
                <a:t> de especies de diferente nivel trófico, de modo que los productos de excreción de unas funcionan como recurso de otra.</a:t>
              </a:r>
              <a:endParaRPr lang="x-none" sz="2000" dirty="0"/>
            </a:p>
          </p:txBody>
        </p:sp>
        <p:grpSp>
          <p:nvGrpSpPr>
            <p:cNvPr id="71" name="Grupo 70">
              <a:extLst>
                <a:ext uri="{FF2B5EF4-FFF2-40B4-BE49-F238E27FC236}">
                  <a16:creationId xmlns:a16="http://schemas.microsoft.com/office/drawing/2014/main" id="{0D4ED7B2-A292-F739-5370-034F9B9FF246}"/>
                </a:ext>
              </a:extLst>
            </p:cNvPr>
            <p:cNvGrpSpPr/>
            <p:nvPr/>
          </p:nvGrpSpPr>
          <p:grpSpPr>
            <a:xfrm>
              <a:off x="5079041" y="11088636"/>
              <a:ext cx="2699902" cy="2106312"/>
              <a:chOff x="5079041" y="11088636"/>
              <a:chExt cx="2699902" cy="2106312"/>
            </a:xfrm>
          </p:grpSpPr>
          <p:grpSp>
            <p:nvGrpSpPr>
              <p:cNvPr id="72" name="Grupo 71">
                <a:extLst>
                  <a:ext uri="{FF2B5EF4-FFF2-40B4-BE49-F238E27FC236}">
                    <a16:creationId xmlns:a16="http://schemas.microsoft.com/office/drawing/2014/main" id="{DAB4CE63-4DE7-A843-BBFA-E205E6B8875E}"/>
                  </a:ext>
                </a:extLst>
              </p:cNvPr>
              <p:cNvGrpSpPr/>
              <p:nvPr/>
            </p:nvGrpSpPr>
            <p:grpSpPr>
              <a:xfrm>
                <a:off x="5079041" y="11295487"/>
                <a:ext cx="402967" cy="1899461"/>
                <a:chOff x="5095410" y="11976592"/>
                <a:chExt cx="402967" cy="1899461"/>
              </a:xfrm>
            </p:grpSpPr>
            <p:grpSp>
              <p:nvGrpSpPr>
                <p:cNvPr id="74" name="Grupo 73">
                  <a:extLst>
                    <a:ext uri="{FF2B5EF4-FFF2-40B4-BE49-F238E27FC236}">
                      <a16:creationId xmlns:a16="http://schemas.microsoft.com/office/drawing/2014/main" id="{8883E14F-62D3-4C5C-58C4-67DB05AC060A}"/>
                    </a:ext>
                  </a:extLst>
                </p:cNvPr>
                <p:cNvGrpSpPr/>
                <p:nvPr/>
              </p:nvGrpSpPr>
              <p:grpSpPr>
                <a:xfrm>
                  <a:off x="5178337" y="11976592"/>
                  <a:ext cx="320040" cy="1899461"/>
                  <a:chOff x="5721876" y="10549467"/>
                  <a:chExt cx="320040" cy="1524000"/>
                </a:xfrm>
                <a:solidFill>
                  <a:srgbClr val="FFBC42"/>
                </a:solidFill>
              </p:grpSpPr>
              <p:cxnSp>
                <p:nvCxnSpPr>
                  <p:cNvPr id="76" name="Conector recto 75">
                    <a:extLst>
                      <a:ext uri="{FF2B5EF4-FFF2-40B4-BE49-F238E27FC236}">
                        <a16:creationId xmlns:a16="http://schemas.microsoft.com/office/drawing/2014/main" id="{6485FFFE-FDCF-DE19-BC3F-795AF9A0B3A9}"/>
                      </a:ext>
                    </a:extLst>
                  </p:cNvPr>
                  <p:cNvCxnSpPr/>
                  <p:nvPr/>
                </p:nvCxnSpPr>
                <p:spPr>
                  <a:xfrm>
                    <a:off x="5740400" y="10549467"/>
                    <a:ext cx="0" cy="1524000"/>
                  </a:xfrm>
                  <a:prstGeom prst="line">
                    <a:avLst/>
                  </a:prstGeom>
                  <a:grpFill/>
                  <a:ln w="5715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CE0D7952-EC67-1747-2797-55AE0587DA76}"/>
                      </a:ext>
                    </a:extLst>
                  </p:cNvPr>
                  <p:cNvCxnSpPr>
                    <a:cxnSpLocks/>
                  </p:cNvCxnSpPr>
                  <p:nvPr/>
                </p:nvCxnSpPr>
                <p:spPr>
                  <a:xfrm>
                    <a:off x="5721876" y="10561695"/>
                    <a:ext cx="320040" cy="0"/>
                  </a:xfrm>
                  <a:prstGeom prst="line">
                    <a:avLst/>
                  </a:prstGeom>
                  <a:grpFill/>
                  <a:ln w="5715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19A6E3C7-4AD7-BF80-42D9-AADE9F6FBD8F}"/>
                      </a:ext>
                    </a:extLst>
                  </p:cNvPr>
                  <p:cNvCxnSpPr>
                    <a:cxnSpLocks/>
                  </p:cNvCxnSpPr>
                  <p:nvPr/>
                </p:nvCxnSpPr>
                <p:spPr>
                  <a:xfrm>
                    <a:off x="5721876" y="12065315"/>
                    <a:ext cx="101719" cy="0"/>
                  </a:xfrm>
                  <a:prstGeom prst="line">
                    <a:avLst/>
                  </a:prstGeom>
                  <a:grpFill/>
                  <a:ln w="57150">
                    <a:solidFill>
                      <a:srgbClr val="FFBC42"/>
                    </a:solidFill>
                  </a:ln>
                </p:spPr>
                <p:style>
                  <a:lnRef idx="1">
                    <a:schemeClr val="accent1"/>
                  </a:lnRef>
                  <a:fillRef idx="0">
                    <a:schemeClr val="accent1"/>
                  </a:fillRef>
                  <a:effectRef idx="0">
                    <a:schemeClr val="accent1"/>
                  </a:effectRef>
                  <a:fontRef idx="minor">
                    <a:schemeClr val="tx1"/>
                  </a:fontRef>
                </p:style>
              </p:cxnSp>
            </p:grpSp>
            <p:sp>
              <p:nvSpPr>
                <p:cNvPr id="75" name="Elipse 74">
                  <a:extLst>
                    <a:ext uri="{FF2B5EF4-FFF2-40B4-BE49-F238E27FC236}">
                      <a16:creationId xmlns:a16="http://schemas.microsoft.com/office/drawing/2014/main" id="{C732E7F4-53C9-2C34-AC0A-18B0C8CF9C8C}"/>
                    </a:ext>
                  </a:extLst>
                </p:cNvPr>
                <p:cNvSpPr/>
                <p:nvPr/>
              </p:nvSpPr>
              <p:spPr>
                <a:xfrm>
                  <a:off x="5095410" y="12826759"/>
                  <a:ext cx="202901" cy="202901"/>
                </a:xfrm>
                <a:prstGeom prst="ellipse">
                  <a:avLst/>
                </a:prstGeom>
                <a:solidFill>
                  <a:srgbClr val="FFBC42"/>
                </a:solidFill>
                <a:ln>
                  <a:solidFill>
                    <a:srgbClr val="FFB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73" name="CuadroTexto 72">
                <a:extLst>
                  <a:ext uri="{FF2B5EF4-FFF2-40B4-BE49-F238E27FC236}">
                    <a16:creationId xmlns:a16="http://schemas.microsoft.com/office/drawing/2014/main" id="{1B9DD0C9-D28B-8A38-CE2F-5D42774DB2C6}"/>
                  </a:ext>
                </a:extLst>
              </p:cNvPr>
              <p:cNvSpPr txBox="1"/>
              <p:nvPr/>
            </p:nvSpPr>
            <p:spPr>
              <a:xfrm>
                <a:off x="5500532" y="11088636"/>
                <a:ext cx="2278411" cy="461665"/>
              </a:xfrm>
              <a:prstGeom prst="rect">
                <a:avLst/>
              </a:prstGeom>
              <a:noFill/>
            </p:spPr>
            <p:txBody>
              <a:bodyPr wrap="square" rtlCol="0">
                <a:spAutoFit/>
              </a:bodyPr>
              <a:lstStyle/>
              <a:p>
                <a:pPr algn="just"/>
                <a:r>
                  <a:rPr lang="es-ES" sz="2400" b="1" dirty="0">
                    <a:solidFill>
                      <a:srgbClr val="FAA100"/>
                    </a:solidFill>
                    <a:latin typeface="+mj-lt"/>
                  </a:rPr>
                  <a:t>sistema IMTA</a:t>
                </a:r>
                <a:endParaRPr lang="x-none" sz="2400" b="1" dirty="0">
                  <a:solidFill>
                    <a:srgbClr val="FAA100"/>
                  </a:solidFill>
                  <a:latin typeface="+mj-lt"/>
                </a:endParaRPr>
              </a:p>
            </p:txBody>
          </p:sp>
        </p:grpSp>
      </p:grpSp>
      <p:sp>
        <p:nvSpPr>
          <p:cNvPr id="79" name="CuadroTexto 78">
            <a:extLst>
              <a:ext uri="{FF2B5EF4-FFF2-40B4-BE49-F238E27FC236}">
                <a16:creationId xmlns:a16="http://schemas.microsoft.com/office/drawing/2014/main" id="{334421D5-D9A7-36F0-B4D2-CE7B66523766}"/>
              </a:ext>
            </a:extLst>
          </p:cNvPr>
          <p:cNvSpPr txBox="1"/>
          <p:nvPr/>
        </p:nvSpPr>
        <p:spPr>
          <a:xfrm>
            <a:off x="789534" y="3367300"/>
            <a:ext cx="19829827" cy="523220"/>
          </a:xfrm>
          <a:prstGeom prst="rect">
            <a:avLst/>
          </a:prstGeom>
          <a:noFill/>
        </p:spPr>
        <p:txBody>
          <a:bodyPr wrap="square" rtlCol="0">
            <a:spAutoFit/>
          </a:bodyPr>
          <a:lstStyle/>
          <a:p>
            <a:r>
              <a:rPr lang="es-ES" sz="2800" dirty="0"/>
              <a:t>Alberto Coll Fernández</a:t>
            </a:r>
            <a:r>
              <a:rPr lang="es-ES" sz="2800" baseline="30000" dirty="0"/>
              <a:t>1</a:t>
            </a:r>
            <a:r>
              <a:rPr lang="es-ES" sz="2800" dirty="0"/>
              <a:t>, Cristina Trenzado Romero</a:t>
            </a:r>
            <a:r>
              <a:rPr lang="es-ES" sz="2800" baseline="30000" dirty="0"/>
              <a:t>1</a:t>
            </a:r>
          </a:p>
        </p:txBody>
      </p:sp>
      <p:sp>
        <p:nvSpPr>
          <p:cNvPr id="81" name="CuadroTexto 80">
            <a:extLst>
              <a:ext uri="{FF2B5EF4-FFF2-40B4-BE49-F238E27FC236}">
                <a16:creationId xmlns:a16="http://schemas.microsoft.com/office/drawing/2014/main" id="{82B90CF0-B45C-982B-BE75-417371147D13}"/>
              </a:ext>
            </a:extLst>
          </p:cNvPr>
          <p:cNvSpPr txBox="1"/>
          <p:nvPr/>
        </p:nvSpPr>
        <p:spPr>
          <a:xfrm>
            <a:off x="13991718" y="4883824"/>
            <a:ext cx="4996673" cy="523221"/>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MATERIALES Y MÉTODOS</a:t>
            </a:r>
            <a:endParaRPr lang="x-none" sz="2400" b="1" dirty="0">
              <a:solidFill>
                <a:schemeClr val="bg1"/>
              </a:solidFill>
              <a:latin typeface="Cooper Hewitt Semibold" pitchFamily="2" charset="0"/>
              <a:ea typeface="Cooper Hewitt Semibold" pitchFamily="2" charset="0"/>
            </a:endParaRPr>
          </a:p>
        </p:txBody>
      </p:sp>
      <p:sp>
        <p:nvSpPr>
          <p:cNvPr id="88" name="CuadroTexto 87">
            <a:extLst>
              <a:ext uri="{FF2B5EF4-FFF2-40B4-BE49-F238E27FC236}">
                <a16:creationId xmlns:a16="http://schemas.microsoft.com/office/drawing/2014/main" id="{F1A180F8-CB5A-BF70-5A3D-73AC2DD7B3CA}"/>
              </a:ext>
            </a:extLst>
          </p:cNvPr>
          <p:cNvSpPr txBox="1"/>
          <p:nvPr/>
        </p:nvSpPr>
        <p:spPr>
          <a:xfrm>
            <a:off x="1234212" y="12319737"/>
            <a:ext cx="11416654" cy="1532334"/>
          </a:xfrm>
          <a:prstGeom prst="roundRect">
            <a:avLst>
              <a:gd name="adj" fmla="val 12858"/>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s-ES" sz="2800" b="1" dirty="0">
                <a:solidFill>
                  <a:schemeClr val="bg1"/>
                </a:solidFill>
              </a:rPr>
              <a:t>En este trabajo se evaluó el efecto de distintos modos de reproducción de </a:t>
            </a:r>
            <a:r>
              <a:rPr lang="es-ES" sz="2800" b="1" i="1" dirty="0">
                <a:solidFill>
                  <a:schemeClr val="bg1"/>
                </a:solidFill>
              </a:rPr>
              <a:t>A. </a:t>
            </a:r>
            <a:r>
              <a:rPr lang="es-ES" sz="2800" b="1" i="1" dirty="0" err="1">
                <a:solidFill>
                  <a:schemeClr val="bg1"/>
                </a:solidFill>
              </a:rPr>
              <a:t>sulcata</a:t>
            </a:r>
            <a:r>
              <a:rPr lang="es-ES" sz="2800" b="1" i="1" dirty="0">
                <a:solidFill>
                  <a:schemeClr val="bg1"/>
                </a:solidFill>
              </a:rPr>
              <a:t> </a:t>
            </a:r>
            <a:r>
              <a:rPr lang="es-ES" sz="2800" b="1" dirty="0">
                <a:solidFill>
                  <a:schemeClr val="bg1"/>
                </a:solidFill>
              </a:rPr>
              <a:t>sobre su estado de bienestar en un sistema IMTA, utilizando parámetros del estado oxidativo del animal como indicadores.</a:t>
            </a:r>
            <a:endParaRPr lang="x-none" sz="2800" b="1" dirty="0">
              <a:solidFill>
                <a:schemeClr val="bg1"/>
              </a:solidFill>
            </a:endParaRPr>
          </a:p>
        </p:txBody>
      </p:sp>
      <p:sp>
        <p:nvSpPr>
          <p:cNvPr id="2" name="CuadroTexto 1">
            <a:extLst>
              <a:ext uri="{FF2B5EF4-FFF2-40B4-BE49-F238E27FC236}">
                <a16:creationId xmlns:a16="http://schemas.microsoft.com/office/drawing/2014/main" id="{C41EA70E-7C45-197C-3B83-751EF14C1ACD}"/>
              </a:ext>
            </a:extLst>
          </p:cNvPr>
          <p:cNvSpPr txBox="1"/>
          <p:nvPr/>
        </p:nvSpPr>
        <p:spPr>
          <a:xfrm>
            <a:off x="1001825" y="4063556"/>
            <a:ext cx="19829827" cy="338554"/>
          </a:xfrm>
          <a:prstGeom prst="rect">
            <a:avLst/>
          </a:prstGeom>
          <a:noFill/>
        </p:spPr>
        <p:txBody>
          <a:bodyPr wrap="square" rtlCol="0">
            <a:spAutoFit/>
          </a:bodyPr>
          <a:lstStyle/>
          <a:p>
            <a:r>
              <a:rPr lang="es-ES" sz="1600" baseline="30000" dirty="0"/>
              <a:t>1</a:t>
            </a:r>
            <a:r>
              <a:rPr lang="es-ES" sz="1600" dirty="0"/>
              <a:t> Departamento de Biología Celular, Facultad de Ciencias, Universidad de Granada</a:t>
            </a:r>
            <a:endParaRPr lang="es-ES" sz="1600" baseline="30000" dirty="0"/>
          </a:p>
        </p:txBody>
      </p:sp>
      <p:pic>
        <p:nvPicPr>
          <p:cNvPr id="3" name="Gráfico 2">
            <a:extLst>
              <a:ext uri="{FF2B5EF4-FFF2-40B4-BE49-F238E27FC236}">
                <a16:creationId xmlns:a16="http://schemas.microsoft.com/office/drawing/2014/main" id="{60283FB8-A7A6-B95D-2988-EF0F3AB1934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936917" y="1974394"/>
            <a:ext cx="4051474" cy="2865300"/>
          </a:xfrm>
          <a:prstGeom prst="rect">
            <a:avLst/>
          </a:prstGeom>
        </p:spPr>
      </p:pic>
      <p:sp>
        <p:nvSpPr>
          <p:cNvPr id="7" name="CuadroTexto 6">
            <a:extLst>
              <a:ext uri="{FF2B5EF4-FFF2-40B4-BE49-F238E27FC236}">
                <a16:creationId xmlns:a16="http://schemas.microsoft.com/office/drawing/2014/main" id="{063C5314-FF52-B6C3-CDD4-1F5EF7881D49}"/>
              </a:ext>
            </a:extLst>
          </p:cNvPr>
          <p:cNvSpPr txBox="1"/>
          <p:nvPr/>
        </p:nvSpPr>
        <p:spPr>
          <a:xfrm>
            <a:off x="18015835" y="11075264"/>
            <a:ext cx="2420348" cy="1938992"/>
          </a:xfrm>
          <a:prstGeom prst="rect">
            <a:avLst/>
          </a:prstGeom>
          <a:noFill/>
        </p:spPr>
        <p:txBody>
          <a:bodyPr wrap="square" rtlCol="0">
            <a:spAutoFit/>
          </a:bodyPr>
          <a:lstStyle/>
          <a:p>
            <a:pPr algn="just"/>
            <a:r>
              <a:rPr lang="es-ES" sz="2000" dirty="0"/>
              <a:t>SOD</a:t>
            </a:r>
          </a:p>
          <a:p>
            <a:pPr algn="just"/>
            <a:r>
              <a:rPr lang="es-ES" sz="2000" dirty="0"/>
              <a:t>CAT</a:t>
            </a:r>
          </a:p>
          <a:p>
            <a:pPr algn="just"/>
            <a:r>
              <a:rPr lang="es-ES" sz="2000" dirty="0"/>
              <a:t>Peroxidación lipídica (MDA)</a:t>
            </a:r>
          </a:p>
          <a:p>
            <a:pPr algn="just"/>
            <a:r>
              <a:rPr lang="es-ES" sz="2000" dirty="0"/>
              <a:t>Capacidad antioxidante total</a:t>
            </a:r>
          </a:p>
        </p:txBody>
      </p:sp>
      <p:sp>
        <p:nvSpPr>
          <p:cNvPr id="82" name="CuadroTexto 81">
            <a:extLst>
              <a:ext uri="{FF2B5EF4-FFF2-40B4-BE49-F238E27FC236}">
                <a16:creationId xmlns:a16="http://schemas.microsoft.com/office/drawing/2014/main" id="{53CA40A5-3E1F-58D8-BF2E-E804ADE6034F}"/>
              </a:ext>
            </a:extLst>
          </p:cNvPr>
          <p:cNvSpPr txBox="1"/>
          <p:nvPr/>
        </p:nvSpPr>
        <p:spPr>
          <a:xfrm>
            <a:off x="6389153" y="8080540"/>
            <a:ext cx="6084090" cy="707886"/>
          </a:xfrm>
          <a:prstGeom prst="rect">
            <a:avLst/>
          </a:prstGeom>
          <a:noFill/>
        </p:spPr>
        <p:txBody>
          <a:bodyPr wrap="square" rtlCol="0">
            <a:spAutoFit/>
          </a:bodyPr>
          <a:lstStyle/>
          <a:p>
            <a:pPr algn="just"/>
            <a:r>
              <a:rPr lang="es-ES" sz="2000" dirty="0"/>
              <a:t>Casi que es mas visual con el esquema del sistema IMTA</a:t>
            </a:r>
          </a:p>
        </p:txBody>
      </p:sp>
      <p:sp>
        <p:nvSpPr>
          <p:cNvPr id="100" name="CuadroTexto 99">
            <a:extLst>
              <a:ext uri="{FF2B5EF4-FFF2-40B4-BE49-F238E27FC236}">
                <a16:creationId xmlns:a16="http://schemas.microsoft.com/office/drawing/2014/main" id="{9D3DB3A5-0DA1-4BB9-9B0D-46B9BE39F2FE}"/>
              </a:ext>
            </a:extLst>
          </p:cNvPr>
          <p:cNvSpPr txBox="1"/>
          <p:nvPr/>
        </p:nvSpPr>
        <p:spPr>
          <a:xfrm>
            <a:off x="15099166" y="5704679"/>
            <a:ext cx="4447795" cy="707886"/>
          </a:xfrm>
          <a:prstGeom prst="rect">
            <a:avLst/>
          </a:prstGeom>
          <a:noFill/>
        </p:spPr>
        <p:txBody>
          <a:bodyPr wrap="square" rtlCol="0">
            <a:spAutoFit/>
          </a:bodyPr>
          <a:lstStyle/>
          <a:p>
            <a:pPr algn="ctr"/>
            <a:r>
              <a:rPr lang="es-ES" sz="2000" dirty="0"/>
              <a:t>Anémonas procedentes de </a:t>
            </a:r>
            <a:r>
              <a:rPr lang="es-ES" sz="2000" b="1" dirty="0">
                <a:solidFill>
                  <a:schemeClr val="accent2"/>
                </a:solidFill>
              </a:rPr>
              <a:t>Calahonda</a:t>
            </a:r>
            <a:r>
              <a:rPr lang="es-ES" sz="2000" dirty="0"/>
              <a:t>, </a:t>
            </a:r>
            <a:r>
              <a:rPr lang="es-ES" sz="2000" b="1" dirty="0">
                <a:solidFill>
                  <a:schemeClr val="accent3"/>
                </a:solidFill>
              </a:rPr>
              <a:t>Almuñécar</a:t>
            </a:r>
            <a:r>
              <a:rPr lang="es-ES" sz="2000" dirty="0"/>
              <a:t> y </a:t>
            </a:r>
            <a:r>
              <a:rPr lang="es-ES" sz="2000" b="1" dirty="0">
                <a:solidFill>
                  <a:schemeClr val="accent6"/>
                </a:solidFill>
              </a:rPr>
              <a:t>Salobreña</a:t>
            </a:r>
          </a:p>
        </p:txBody>
      </p:sp>
      <p:cxnSp>
        <p:nvCxnSpPr>
          <p:cNvPr id="102" name="Conector recto 101">
            <a:extLst>
              <a:ext uri="{FF2B5EF4-FFF2-40B4-BE49-F238E27FC236}">
                <a16:creationId xmlns:a16="http://schemas.microsoft.com/office/drawing/2014/main" id="{6546EE5C-0833-40C5-BF3B-C8ABEA914105}"/>
              </a:ext>
            </a:extLst>
          </p:cNvPr>
          <p:cNvCxnSpPr>
            <a:cxnSpLocks/>
          </p:cNvCxnSpPr>
          <p:nvPr/>
        </p:nvCxnSpPr>
        <p:spPr>
          <a:xfrm>
            <a:off x="17323062" y="6463355"/>
            <a:ext cx="0" cy="419886"/>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7" name="Grupo 106">
            <a:extLst>
              <a:ext uri="{FF2B5EF4-FFF2-40B4-BE49-F238E27FC236}">
                <a16:creationId xmlns:a16="http://schemas.microsoft.com/office/drawing/2014/main" id="{A3DF9C02-58CA-4543-A7C9-EE1144170FE2}"/>
              </a:ext>
            </a:extLst>
          </p:cNvPr>
          <p:cNvGrpSpPr/>
          <p:nvPr/>
        </p:nvGrpSpPr>
        <p:grpSpPr>
          <a:xfrm>
            <a:off x="14017557" y="7438705"/>
            <a:ext cx="6418625" cy="5639908"/>
            <a:chOff x="14067590" y="7786353"/>
            <a:chExt cx="6418625" cy="5639908"/>
          </a:xfrm>
        </p:grpSpPr>
        <p:pic>
          <p:nvPicPr>
            <p:cNvPr id="45" name="Imagen 44">
              <a:extLst>
                <a:ext uri="{FF2B5EF4-FFF2-40B4-BE49-F238E27FC236}">
                  <a16:creationId xmlns:a16="http://schemas.microsoft.com/office/drawing/2014/main" id="{2375F5ED-DA62-701D-5E10-BF9C1C6BD105}"/>
                </a:ext>
              </a:extLst>
            </p:cNvPr>
            <p:cNvPicPr>
              <a:picLocks noChangeAspect="1"/>
            </p:cNvPicPr>
            <p:nvPr/>
          </p:nvPicPr>
          <p:blipFill rotWithShape="1">
            <a:blip r:embed="rId10">
              <a:clrChange>
                <a:clrFrom>
                  <a:srgbClr val="FFFFFF"/>
                </a:clrFrom>
                <a:clrTo>
                  <a:srgbClr val="FFFFFF">
                    <a:alpha val="0"/>
                  </a:srgbClr>
                </a:clrTo>
              </a:clrChange>
              <a:duotone>
                <a:schemeClr val="accent3">
                  <a:shade val="45000"/>
                  <a:satMod val="135000"/>
                </a:schemeClr>
                <a:prstClr val="white"/>
              </a:duotone>
            </a:blip>
            <a:srcRect l="15918" r="15583" b="80505"/>
            <a:stretch/>
          </p:blipFill>
          <p:spPr>
            <a:xfrm>
              <a:off x="14067590" y="8430440"/>
              <a:ext cx="2381407" cy="1884833"/>
            </a:xfrm>
            <a:prstGeom prst="rect">
              <a:avLst/>
            </a:prstGeom>
          </p:spPr>
        </p:pic>
        <p:cxnSp>
          <p:nvCxnSpPr>
            <p:cNvPr id="60" name="Conector recto 59">
              <a:extLst>
                <a:ext uri="{FF2B5EF4-FFF2-40B4-BE49-F238E27FC236}">
                  <a16:creationId xmlns:a16="http://schemas.microsoft.com/office/drawing/2014/main" id="{420C574E-8DA4-97BF-0855-6857CCF55701}"/>
                </a:ext>
              </a:extLst>
            </p:cNvPr>
            <p:cNvCxnSpPr>
              <a:cxnSpLocks/>
            </p:cNvCxnSpPr>
            <p:nvPr/>
          </p:nvCxnSpPr>
          <p:spPr>
            <a:xfrm>
              <a:off x="16402620" y="9261324"/>
              <a:ext cx="711877" cy="0"/>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8908F34B-D0D0-48DA-806A-CB1197ACF52C}"/>
                </a:ext>
              </a:extLst>
            </p:cNvPr>
            <p:cNvCxnSpPr>
              <a:cxnSpLocks/>
            </p:cNvCxnSpPr>
            <p:nvPr/>
          </p:nvCxnSpPr>
          <p:spPr>
            <a:xfrm>
              <a:off x="16758558" y="9270065"/>
              <a:ext cx="0" cy="1512235"/>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3" name="Grupo 92">
              <a:extLst>
                <a:ext uri="{FF2B5EF4-FFF2-40B4-BE49-F238E27FC236}">
                  <a16:creationId xmlns:a16="http://schemas.microsoft.com/office/drawing/2014/main" id="{F77EE44C-DBCA-4B1B-B3B2-49EBC26FE9F8}"/>
                </a:ext>
              </a:extLst>
            </p:cNvPr>
            <p:cNvGrpSpPr/>
            <p:nvPr/>
          </p:nvGrpSpPr>
          <p:grpSpPr>
            <a:xfrm>
              <a:off x="14212085" y="10794202"/>
              <a:ext cx="3493041" cy="2260591"/>
              <a:chOff x="12747455" y="11764169"/>
              <a:chExt cx="3493041" cy="2260591"/>
            </a:xfrm>
          </p:grpSpPr>
          <p:pic>
            <p:nvPicPr>
              <p:cNvPr id="80" name="Imagen 79">
                <a:extLst>
                  <a:ext uri="{FF2B5EF4-FFF2-40B4-BE49-F238E27FC236}">
                    <a16:creationId xmlns:a16="http://schemas.microsoft.com/office/drawing/2014/main" id="{9D517BD0-82DD-142A-9FA4-D7816A06D7E4}"/>
                  </a:ext>
                </a:extLst>
              </p:cNvPr>
              <p:cNvPicPr>
                <a:picLocks noChangeAspect="1"/>
              </p:cNvPicPr>
              <p:nvPr/>
            </p:nvPicPr>
            <p:blipFill rotWithShape="1">
              <a:blip r:embed="rId10">
                <a:clrChange>
                  <a:clrFrom>
                    <a:srgbClr val="FFFFFF"/>
                  </a:clrFrom>
                  <a:clrTo>
                    <a:srgbClr val="FFFFFF">
                      <a:alpha val="0"/>
                    </a:srgbClr>
                  </a:clrTo>
                </a:clrChange>
                <a:duotone>
                  <a:schemeClr val="accent3">
                    <a:shade val="45000"/>
                    <a:satMod val="135000"/>
                  </a:schemeClr>
                  <a:prstClr val="white"/>
                </a:duotone>
              </a:blip>
              <a:srcRect l="779" t="77324" r="779" b="-290"/>
              <a:stretch/>
            </p:blipFill>
            <p:spPr>
              <a:xfrm>
                <a:off x="12747455" y="11764169"/>
                <a:ext cx="3493041" cy="2260591"/>
              </a:xfrm>
              <a:prstGeom prst="rect">
                <a:avLst/>
              </a:prstGeom>
            </p:spPr>
          </p:pic>
          <p:pic>
            <p:nvPicPr>
              <p:cNvPr id="63" name="Imagen 62">
                <a:extLst>
                  <a:ext uri="{FF2B5EF4-FFF2-40B4-BE49-F238E27FC236}">
                    <a16:creationId xmlns:a16="http://schemas.microsoft.com/office/drawing/2014/main" id="{22BAE815-F90D-4317-B3BE-B851C411B352}"/>
                  </a:ext>
                </a:extLst>
              </p:cNvPr>
              <p:cNvPicPr>
                <a:picLocks noChangeAspect="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229755" y="12980184"/>
                <a:ext cx="487809" cy="682594"/>
              </a:xfrm>
              <a:prstGeom prst="rect">
                <a:avLst/>
              </a:prstGeom>
            </p:spPr>
          </p:pic>
          <p:pic>
            <p:nvPicPr>
              <p:cNvPr id="86" name="Imagen 85">
                <a:extLst>
                  <a:ext uri="{FF2B5EF4-FFF2-40B4-BE49-F238E27FC236}">
                    <a16:creationId xmlns:a16="http://schemas.microsoft.com/office/drawing/2014/main" id="{E952863C-F8C5-4478-AFCC-D42BE644E466}"/>
                  </a:ext>
                </a:extLst>
              </p:cNvPr>
              <p:cNvPicPr>
                <a:picLocks noChangeAspect="1"/>
              </p:cNvPicPr>
              <p:nvPr/>
            </p:nvPicPr>
            <p:blipFill>
              <a:blip r:embed="rId1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139154" y="12980184"/>
                <a:ext cx="611455" cy="611455"/>
              </a:xfrm>
              <a:prstGeom prst="rect">
                <a:avLst/>
              </a:prstGeom>
            </p:spPr>
          </p:pic>
        </p:grpSp>
        <p:grpSp>
          <p:nvGrpSpPr>
            <p:cNvPr id="91" name="Grupo 90">
              <a:extLst>
                <a:ext uri="{FF2B5EF4-FFF2-40B4-BE49-F238E27FC236}">
                  <a16:creationId xmlns:a16="http://schemas.microsoft.com/office/drawing/2014/main" id="{126E1B4E-DFBA-485E-A468-25B70E48BE7D}"/>
                </a:ext>
              </a:extLst>
            </p:cNvPr>
            <p:cNvGrpSpPr/>
            <p:nvPr/>
          </p:nvGrpSpPr>
          <p:grpSpPr>
            <a:xfrm>
              <a:off x="16933947" y="8225772"/>
              <a:ext cx="3552268" cy="2200894"/>
              <a:chOff x="16758559" y="8273405"/>
              <a:chExt cx="3552268" cy="2200894"/>
            </a:xfrm>
          </p:grpSpPr>
          <p:pic>
            <p:nvPicPr>
              <p:cNvPr id="47" name="Imagen 46">
                <a:extLst>
                  <a:ext uri="{FF2B5EF4-FFF2-40B4-BE49-F238E27FC236}">
                    <a16:creationId xmlns:a16="http://schemas.microsoft.com/office/drawing/2014/main" id="{5E5959F0-1732-C6CE-2AA4-4A5F1CD5A8EE}"/>
                  </a:ext>
                </a:extLst>
              </p:cNvPr>
              <p:cNvPicPr>
                <a:picLocks noChangeAspect="1"/>
              </p:cNvPicPr>
              <p:nvPr/>
            </p:nvPicPr>
            <p:blipFill rotWithShape="1">
              <a:blip r:embed="rId10">
                <a:clrChange>
                  <a:clrFrom>
                    <a:srgbClr val="FFFFFF"/>
                  </a:clrFrom>
                  <a:clrTo>
                    <a:srgbClr val="FFFFFF">
                      <a:alpha val="0"/>
                    </a:srgbClr>
                  </a:clrTo>
                </a:clrChange>
                <a:duotone>
                  <a:schemeClr val="accent3">
                    <a:shade val="45000"/>
                    <a:satMod val="135000"/>
                  </a:schemeClr>
                  <a:prstClr val="white"/>
                </a:duotone>
              </a:blip>
              <a:srcRect l="1" t="50022" r="1556" b="27012"/>
              <a:stretch/>
            </p:blipFill>
            <p:spPr>
              <a:xfrm>
                <a:off x="16910030" y="8273405"/>
                <a:ext cx="3400797" cy="2200894"/>
              </a:xfrm>
              <a:prstGeom prst="rect">
                <a:avLst/>
              </a:prstGeom>
            </p:spPr>
          </p:pic>
          <p:pic>
            <p:nvPicPr>
              <p:cNvPr id="90" name="Imagen 89">
                <a:extLst>
                  <a:ext uri="{FF2B5EF4-FFF2-40B4-BE49-F238E27FC236}">
                    <a16:creationId xmlns:a16="http://schemas.microsoft.com/office/drawing/2014/main" id="{FF55AA16-CFA9-41BA-8C1B-150993C590A6}"/>
                  </a:ext>
                </a:extLst>
              </p:cNvPr>
              <p:cNvPicPr>
                <a:picLocks noChangeAspect="1"/>
              </p:cNvPicPr>
              <p:nvPr/>
            </p:nvPicPr>
            <p:blipFill rotWithShape="1">
              <a:blip r:embed="rId10">
                <a:clrChange>
                  <a:clrFrom>
                    <a:srgbClr val="FFFFFF"/>
                  </a:clrFrom>
                  <a:clrTo>
                    <a:srgbClr val="FFFFFF">
                      <a:alpha val="0"/>
                    </a:srgbClr>
                  </a:clrTo>
                </a:clrChange>
                <a:duotone>
                  <a:schemeClr val="accent3">
                    <a:shade val="45000"/>
                    <a:satMod val="135000"/>
                  </a:schemeClr>
                  <a:prstClr val="white"/>
                </a:duotone>
              </a:blip>
              <a:srcRect l="15007" t="10823" r="78417" b="81878"/>
              <a:stretch/>
            </p:blipFill>
            <p:spPr>
              <a:xfrm>
                <a:off x="16758559" y="9563771"/>
                <a:ext cx="169055" cy="511923"/>
              </a:xfrm>
              <a:prstGeom prst="rect">
                <a:avLst/>
              </a:prstGeom>
            </p:spPr>
          </p:pic>
        </p:grpSp>
        <p:cxnSp>
          <p:nvCxnSpPr>
            <p:cNvPr id="57" name="Conector recto 56">
              <a:extLst>
                <a:ext uri="{FF2B5EF4-FFF2-40B4-BE49-F238E27FC236}">
                  <a16:creationId xmlns:a16="http://schemas.microsoft.com/office/drawing/2014/main" id="{FD8B8B51-2D61-DFEB-BA54-02BFD079B533}"/>
                </a:ext>
              </a:extLst>
            </p:cNvPr>
            <p:cNvCxnSpPr>
              <a:cxnSpLocks/>
            </p:cNvCxnSpPr>
            <p:nvPr/>
          </p:nvCxnSpPr>
          <p:spPr>
            <a:xfrm>
              <a:off x="15234421" y="7786353"/>
              <a:ext cx="0" cy="357585"/>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4CBFE342-6B59-D4E6-754B-1FFD1E2D9AC5}"/>
                </a:ext>
              </a:extLst>
            </p:cNvPr>
            <p:cNvCxnSpPr>
              <a:cxnSpLocks/>
            </p:cNvCxnSpPr>
            <p:nvPr/>
          </p:nvCxnSpPr>
          <p:spPr>
            <a:xfrm>
              <a:off x="15234421" y="8248611"/>
              <a:ext cx="0" cy="2200894"/>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04" name="CuadroTexto 103">
              <a:extLst>
                <a:ext uri="{FF2B5EF4-FFF2-40B4-BE49-F238E27FC236}">
                  <a16:creationId xmlns:a16="http://schemas.microsoft.com/office/drawing/2014/main" id="{31C8BCDC-7E82-4342-9912-CC27E0615D62}"/>
                </a:ext>
              </a:extLst>
            </p:cNvPr>
            <p:cNvSpPr txBox="1"/>
            <p:nvPr/>
          </p:nvSpPr>
          <p:spPr>
            <a:xfrm>
              <a:off x="17527558" y="7986686"/>
              <a:ext cx="2642412" cy="400110"/>
            </a:xfrm>
            <a:prstGeom prst="rect">
              <a:avLst/>
            </a:prstGeom>
            <a:noFill/>
          </p:spPr>
          <p:txBody>
            <a:bodyPr wrap="square" rtlCol="0">
              <a:spAutoFit/>
            </a:bodyPr>
            <a:lstStyle/>
            <a:p>
              <a:pPr algn="ctr"/>
              <a:r>
                <a:rPr lang="es-ES" sz="2000" dirty="0"/>
                <a:t>Reproducción asexual</a:t>
              </a:r>
            </a:p>
          </p:txBody>
        </p:sp>
        <p:sp>
          <p:nvSpPr>
            <p:cNvPr id="105" name="CuadroTexto 104">
              <a:extLst>
                <a:ext uri="{FF2B5EF4-FFF2-40B4-BE49-F238E27FC236}">
                  <a16:creationId xmlns:a16="http://schemas.microsoft.com/office/drawing/2014/main" id="{A6D12ED8-803A-4804-842E-7F0E79262B61}"/>
                </a:ext>
              </a:extLst>
            </p:cNvPr>
            <p:cNvSpPr txBox="1"/>
            <p:nvPr/>
          </p:nvSpPr>
          <p:spPr>
            <a:xfrm>
              <a:off x="14572827" y="13026151"/>
              <a:ext cx="2642412" cy="400110"/>
            </a:xfrm>
            <a:prstGeom prst="rect">
              <a:avLst/>
            </a:prstGeom>
            <a:noFill/>
          </p:spPr>
          <p:txBody>
            <a:bodyPr wrap="square" rtlCol="0">
              <a:spAutoFit/>
            </a:bodyPr>
            <a:lstStyle/>
            <a:p>
              <a:pPr algn="ctr"/>
              <a:r>
                <a:rPr lang="es-ES" sz="2000" dirty="0"/>
                <a:t>Maduración sexual</a:t>
              </a:r>
            </a:p>
          </p:txBody>
        </p:sp>
      </p:grpSp>
      <p:sp>
        <p:nvSpPr>
          <p:cNvPr id="108" name="CuadroTexto 107">
            <a:extLst>
              <a:ext uri="{FF2B5EF4-FFF2-40B4-BE49-F238E27FC236}">
                <a16:creationId xmlns:a16="http://schemas.microsoft.com/office/drawing/2014/main" id="{7A0DEE2C-97BE-4775-B655-1F9486FE9351}"/>
              </a:ext>
            </a:extLst>
          </p:cNvPr>
          <p:cNvSpPr txBox="1"/>
          <p:nvPr/>
        </p:nvSpPr>
        <p:spPr>
          <a:xfrm>
            <a:off x="15271519" y="6986452"/>
            <a:ext cx="4103086" cy="400110"/>
          </a:xfrm>
          <a:prstGeom prst="rect">
            <a:avLst/>
          </a:prstGeom>
          <a:noFill/>
        </p:spPr>
        <p:txBody>
          <a:bodyPr wrap="square" rtlCol="0">
            <a:spAutoFit/>
          </a:bodyPr>
          <a:lstStyle/>
          <a:p>
            <a:pPr algn="ctr"/>
            <a:r>
              <a:rPr lang="es-ES" sz="2000" b="1" dirty="0"/>
              <a:t>Dos modos de reproducción</a:t>
            </a:r>
          </a:p>
        </p:txBody>
      </p:sp>
    </p:spTree>
    <p:extLst>
      <p:ext uri="{BB962C8B-B14F-4D97-AF65-F5344CB8AC3E}">
        <p14:creationId xmlns:p14="http://schemas.microsoft.com/office/powerpoint/2010/main" val="3190106224"/>
      </p:ext>
    </p:extLst>
  </p:cSld>
  <p:clrMapOvr>
    <a:masterClrMapping/>
  </p:clrMapOvr>
</p:sld>
</file>

<file path=ppt/theme/theme1.xml><?xml version="1.0" encoding="utf-8"?>
<a:theme xmlns:a="http://schemas.openxmlformats.org/drawingml/2006/main" name="Tema de Office">
  <a:themeElements>
    <a:clrScheme name="TFG revisado">
      <a:dk1>
        <a:srgbClr val="000000"/>
      </a:dk1>
      <a:lt1>
        <a:sysClr val="window" lastClr="FFFFFF"/>
      </a:lt1>
      <a:dk2>
        <a:srgbClr val="5E5E5E"/>
      </a:dk2>
      <a:lt2>
        <a:srgbClr val="DDDDDD"/>
      </a:lt2>
      <a:accent1>
        <a:srgbClr val="233A42"/>
      </a:accent1>
      <a:accent2>
        <a:srgbClr val="444463"/>
      </a:accent2>
      <a:accent3>
        <a:srgbClr val="6DB1AA"/>
      </a:accent3>
      <a:accent4>
        <a:srgbClr val="7BCCC4"/>
      </a:accent4>
      <a:accent5>
        <a:srgbClr val="FBBC4C"/>
      </a:accent5>
      <a:accent6>
        <a:srgbClr val="F59E00"/>
      </a:accent6>
      <a:hlink>
        <a:srgbClr val="F59E00"/>
      </a:hlink>
      <a:folHlink>
        <a:srgbClr val="B2B2B2"/>
      </a:folHlink>
    </a:clrScheme>
    <a:fontScheme name="Avenir">
      <a:majorFont>
        <a:latin typeface="Cooper Hewitt Semibold"/>
        <a:ea typeface=""/>
        <a:cs typeface=""/>
      </a:majorFont>
      <a:minorFont>
        <a:latin typeface="Cooper Hewitt Book"/>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185</TotalTime>
  <Words>264</Words>
  <Application>Microsoft Office PowerPoint</Application>
  <PresentationFormat>Personalizado</PresentationFormat>
  <Paragraphs>31</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Bahnschrift SemiBold SemiConden</vt:lpstr>
      <vt:lpstr>Cooper Hewitt Book</vt:lpstr>
      <vt:lpstr>Cooper Hewitt Semibold</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collfernandezalberto@gmail.com</dc:creator>
  <cp:lastModifiedBy>Alberto Coll</cp:lastModifiedBy>
  <cp:revision>62</cp:revision>
  <dcterms:created xsi:type="dcterms:W3CDTF">2023-06-16T12:43:30Z</dcterms:created>
  <dcterms:modified xsi:type="dcterms:W3CDTF">2023-06-21T10:39:39Z</dcterms:modified>
</cp:coreProperties>
</file>