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936" y="-260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26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0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8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44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27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18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76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48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4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CE22-8852-4AB5-AC4C-388E9F46BA1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4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62D2804D-F07E-C95D-7ADC-15741149AA73}"/>
              </a:ext>
            </a:extLst>
          </p:cNvPr>
          <p:cNvGrpSpPr/>
          <p:nvPr/>
        </p:nvGrpSpPr>
        <p:grpSpPr>
          <a:xfrm>
            <a:off x="751444" y="10410157"/>
            <a:ext cx="19949015" cy="5411758"/>
            <a:chOff x="11583323" y="6375151"/>
            <a:chExt cx="9800303" cy="5411758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B3166933-FD90-2D08-849C-C58F7E1948E7}"/>
                </a:ext>
              </a:extLst>
            </p:cNvPr>
            <p:cNvSpPr/>
            <p:nvPr/>
          </p:nvSpPr>
          <p:spPr>
            <a:xfrm>
              <a:off x="11583324" y="6625720"/>
              <a:ext cx="9800301" cy="5161189"/>
            </a:xfrm>
            <a:prstGeom prst="roundRect">
              <a:avLst>
                <a:gd name="adj" fmla="val 1492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  <a:alpha val="80000"/>
                  </a:schemeClr>
                </a:gs>
                <a:gs pos="47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BB996C67-3925-57C8-00F7-40173BD658B3}"/>
                </a:ext>
              </a:extLst>
            </p:cNvPr>
            <p:cNvSpPr/>
            <p:nvPr/>
          </p:nvSpPr>
          <p:spPr>
            <a:xfrm>
              <a:off x="11583325" y="6375151"/>
              <a:ext cx="9800301" cy="511629"/>
            </a:xfrm>
            <a:prstGeom prst="roundRect">
              <a:avLst/>
            </a:prstGeom>
            <a:gradFill flip="none" rotWithShape="1">
              <a:gsLst>
                <a:gs pos="95000">
                  <a:schemeClr val="accent2"/>
                </a:gs>
                <a:gs pos="600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8B436FB-5DBB-C128-5AD4-855BC904EF83}"/>
                </a:ext>
              </a:extLst>
            </p:cNvPr>
            <p:cNvSpPr txBox="1"/>
            <p:nvPr/>
          </p:nvSpPr>
          <p:spPr>
            <a:xfrm>
              <a:off x="11583323" y="6425665"/>
              <a:ext cx="8288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bg1"/>
                  </a:solidFill>
                  <a:latin typeface="Cooper Hewitt Semibold" pitchFamily="2" charset="0"/>
                  <a:ea typeface="Cooper Hewitt Semibold" pitchFamily="2" charset="0"/>
                </a:rPr>
                <a:t>MATERIALES Y MÉTODOS</a:t>
              </a:r>
              <a:endParaRPr lang="x-none" sz="2000" b="1" dirty="0">
                <a:solidFill>
                  <a:schemeClr val="bg1"/>
                </a:solidFill>
                <a:latin typeface="Cooper Hewitt Semibold" pitchFamily="2" charset="0"/>
                <a:ea typeface="Cooper Hewitt Semibold" pitchFamily="2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E8D74168-4983-1321-232E-8EF62E96AEF8}"/>
              </a:ext>
            </a:extLst>
          </p:cNvPr>
          <p:cNvGrpSpPr/>
          <p:nvPr/>
        </p:nvGrpSpPr>
        <p:grpSpPr>
          <a:xfrm>
            <a:off x="712425" y="16195538"/>
            <a:ext cx="20143677" cy="10730624"/>
            <a:chOff x="4153823" y="12991536"/>
            <a:chExt cx="9800303" cy="10730624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1E71705-E926-8064-0CE4-5B92289A81B5}"/>
                </a:ext>
              </a:extLst>
            </p:cNvPr>
            <p:cNvSpPr/>
            <p:nvPr/>
          </p:nvSpPr>
          <p:spPr>
            <a:xfrm>
              <a:off x="4153824" y="13242105"/>
              <a:ext cx="9800301" cy="10480055"/>
            </a:xfrm>
            <a:prstGeom prst="roundRect">
              <a:avLst>
                <a:gd name="adj" fmla="val 1492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  <a:alpha val="80000"/>
                  </a:schemeClr>
                </a:gs>
                <a:gs pos="47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FE5C1093-7FFA-9321-F10A-FB4416DE0F99}"/>
                </a:ext>
              </a:extLst>
            </p:cNvPr>
            <p:cNvSpPr/>
            <p:nvPr/>
          </p:nvSpPr>
          <p:spPr>
            <a:xfrm>
              <a:off x="4153825" y="12991536"/>
              <a:ext cx="9800301" cy="51162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0102E3B-90A6-8FB7-737C-CC6050692EC2}"/>
                </a:ext>
              </a:extLst>
            </p:cNvPr>
            <p:cNvSpPr txBox="1"/>
            <p:nvPr/>
          </p:nvSpPr>
          <p:spPr>
            <a:xfrm>
              <a:off x="4153823" y="13073376"/>
              <a:ext cx="8288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bg1"/>
                  </a:solidFill>
                  <a:latin typeface="Cooper Hewitt Semibold" pitchFamily="2" charset="0"/>
                  <a:ea typeface="Cooper Hewitt Semibold" pitchFamily="2" charset="0"/>
                </a:rPr>
                <a:t>RESULTADOS Y DISCUSIÓN</a:t>
              </a:r>
              <a:endParaRPr lang="x-none" sz="2000" b="1" dirty="0">
                <a:solidFill>
                  <a:schemeClr val="bg1"/>
                </a:solidFill>
                <a:latin typeface="Cooper Hewitt Semibold" pitchFamily="2" charset="0"/>
                <a:ea typeface="Cooper Hewitt Semibold" pitchFamily="2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2D1A2E4-DA14-74E0-B741-5756172784F6}"/>
              </a:ext>
            </a:extLst>
          </p:cNvPr>
          <p:cNvGrpSpPr/>
          <p:nvPr/>
        </p:nvGrpSpPr>
        <p:grpSpPr>
          <a:xfrm>
            <a:off x="4106678" y="10990742"/>
            <a:ext cx="12977286" cy="4958661"/>
            <a:chOff x="974247" y="21305958"/>
            <a:chExt cx="8794416" cy="2874652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42FE6A41-657B-9253-B30F-83AC5D65BEC1}"/>
                </a:ext>
              </a:extLst>
            </p:cNvPr>
            <p:cNvSpPr/>
            <p:nvPr/>
          </p:nvSpPr>
          <p:spPr>
            <a:xfrm>
              <a:off x="1045100" y="21305958"/>
              <a:ext cx="8723563" cy="2874652"/>
            </a:xfrm>
            <a:prstGeom prst="roundRect">
              <a:avLst>
                <a:gd name="adj" fmla="val 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8E51CBE1-D2CF-E67B-128F-1BDC64CAEE17}"/>
                </a:ext>
              </a:extLst>
            </p:cNvPr>
            <p:cNvGrpSpPr/>
            <p:nvPr/>
          </p:nvGrpSpPr>
          <p:grpSpPr>
            <a:xfrm>
              <a:off x="974247" y="21516451"/>
              <a:ext cx="8632217" cy="2305712"/>
              <a:chOff x="1012809" y="21526094"/>
              <a:chExt cx="8632217" cy="2305712"/>
            </a:xfrm>
          </p:grpSpPr>
          <p:sp>
            <p:nvSpPr>
              <p:cNvPr id="19" name="Flecha: a la derecha 18">
                <a:extLst>
                  <a:ext uri="{FF2B5EF4-FFF2-40B4-BE49-F238E27FC236}">
                    <a16:creationId xmlns:a16="http://schemas.microsoft.com/office/drawing/2014/main" id="{110980EB-AB57-FE39-6B6D-723009F20A9A}"/>
                  </a:ext>
                </a:extLst>
              </p:cNvPr>
              <p:cNvSpPr/>
              <p:nvPr/>
            </p:nvSpPr>
            <p:spPr>
              <a:xfrm>
                <a:off x="9128852" y="23319586"/>
                <a:ext cx="516174" cy="511629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7A6CF67B-B38A-CCB3-8FEE-F59BDD0FD3F2}"/>
                  </a:ext>
                </a:extLst>
              </p:cNvPr>
              <p:cNvGrpSpPr/>
              <p:nvPr/>
            </p:nvGrpSpPr>
            <p:grpSpPr>
              <a:xfrm>
                <a:off x="1012809" y="21526094"/>
                <a:ext cx="8500606" cy="2305712"/>
                <a:chOff x="925697" y="21302950"/>
                <a:chExt cx="8500606" cy="2305712"/>
              </a:xfrm>
            </p:grpSpPr>
            <p:grpSp>
              <p:nvGrpSpPr>
                <p:cNvPr id="21" name="Grupo 20">
                  <a:extLst>
                    <a:ext uri="{FF2B5EF4-FFF2-40B4-BE49-F238E27FC236}">
                      <a16:creationId xmlns:a16="http://schemas.microsoft.com/office/drawing/2014/main" id="{BDF7D55F-9EA7-6DB2-E80C-0FADA6259CFA}"/>
                    </a:ext>
                  </a:extLst>
                </p:cNvPr>
                <p:cNvGrpSpPr/>
                <p:nvPr/>
              </p:nvGrpSpPr>
              <p:grpSpPr>
                <a:xfrm>
                  <a:off x="1361358" y="23097008"/>
                  <a:ext cx="7950569" cy="511654"/>
                  <a:chOff x="903075" y="21847474"/>
                  <a:chExt cx="9055909" cy="421816"/>
                </a:xfrm>
              </p:grpSpPr>
              <p:sp>
                <p:nvSpPr>
                  <p:cNvPr id="36" name="Rectángulo: esquinas redondeadas 35">
                    <a:extLst>
                      <a:ext uri="{FF2B5EF4-FFF2-40B4-BE49-F238E27FC236}">
                        <a16:creationId xmlns:a16="http://schemas.microsoft.com/office/drawing/2014/main" id="{2D88407D-0BE4-DB73-AEF4-59821416137F}"/>
                      </a:ext>
                    </a:extLst>
                  </p:cNvPr>
                  <p:cNvSpPr/>
                  <p:nvPr/>
                </p:nvSpPr>
                <p:spPr>
                  <a:xfrm>
                    <a:off x="5566258" y="21847494"/>
                    <a:ext cx="4392726" cy="421796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600" dirty="0">
                        <a:solidFill>
                          <a:schemeClr val="bg1"/>
                        </a:solidFill>
                      </a:rPr>
                      <a:t>16 semanas</a:t>
                    </a:r>
                  </a:p>
                </p:txBody>
              </p:sp>
              <p:grpSp>
                <p:nvGrpSpPr>
                  <p:cNvPr id="37" name="Grupo 36">
                    <a:extLst>
                      <a:ext uri="{FF2B5EF4-FFF2-40B4-BE49-F238E27FC236}">
                        <a16:creationId xmlns:a16="http://schemas.microsoft.com/office/drawing/2014/main" id="{DE2BFFB3-40DB-1041-DC14-5F5D620CB633}"/>
                      </a:ext>
                    </a:extLst>
                  </p:cNvPr>
                  <p:cNvGrpSpPr/>
                  <p:nvPr/>
                </p:nvGrpSpPr>
                <p:grpSpPr>
                  <a:xfrm>
                    <a:off x="3266216" y="21847474"/>
                    <a:ext cx="2424661" cy="421802"/>
                    <a:chOff x="4184850" y="21402569"/>
                    <a:chExt cx="2878728" cy="272860"/>
                  </a:xfrm>
                </p:grpSpPr>
                <p:sp>
                  <p:nvSpPr>
                    <p:cNvPr id="41" name="Rectángulo: esquinas redondeadas 40">
                      <a:extLst>
                        <a:ext uri="{FF2B5EF4-FFF2-40B4-BE49-F238E27FC236}">
                          <a16:creationId xmlns:a16="http://schemas.microsoft.com/office/drawing/2014/main" id="{20DCDFE6-E577-9762-4889-FD766C132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2903" y="21402569"/>
                      <a:ext cx="320675" cy="272856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42" name="Rectángulo: esquinas redondeadas 41">
                      <a:extLst>
                        <a:ext uri="{FF2B5EF4-FFF2-40B4-BE49-F238E27FC236}">
                          <a16:creationId xmlns:a16="http://schemas.microsoft.com/office/drawing/2014/main" id="{C9FC4C8F-A925-FC8B-B2B8-24DB53607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4850" y="21402573"/>
                      <a:ext cx="2816610" cy="272856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4 semanas</a:t>
                      </a:r>
                    </a:p>
                  </p:txBody>
                </p:sp>
              </p:grpSp>
              <p:grpSp>
                <p:nvGrpSpPr>
                  <p:cNvPr id="38" name="Grupo 37">
                    <a:extLst>
                      <a:ext uri="{FF2B5EF4-FFF2-40B4-BE49-F238E27FC236}">
                        <a16:creationId xmlns:a16="http://schemas.microsoft.com/office/drawing/2014/main" id="{AD909D92-7A23-4165-447C-A3441EDD2722}"/>
                      </a:ext>
                    </a:extLst>
                  </p:cNvPr>
                  <p:cNvGrpSpPr/>
                  <p:nvPr/>
                </p:nvGrpSpPr>
                <p:grpSpPr>
                  <a:xfrm>
                    <a:off x="903075" y="21847481"/>
                    <a:ext cx="2486191" cy="421799"/>
                    <a:chOff x="1537498" y="21402569"/>
                    <a:chExt cx="2763041" cy="272858"/>
                  </a:xfrm>
                </p:grpSpPr>
                <p:sp>
                  <p:nvSpPr>
                    <p:cNvPr id="39" name="Rectángulo: esquinas redondeadas 38">
                      <a:extLst>
                        <a:ext uri="{FF2B5EF4-FFF2-40B4-BE49-F238E27FC236}">
                          <a16:creationId xmlns:a16="http://schemas.microsoft.com/office/drawing/2014/main" id="{724E4917-1C60-C91C-6263-DD41F8611F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595" y="21402569"/>
                      <a:ext cx="387944" cy="272856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40" name="Rectángulo: esquinas redondeadas 39">
                      <a:extLst>
                        <a:ext uri="{FF2B5EF4-FFF2-40B4-BE49-F238E27FC236}">
                          <a16:creationId xmlns:a16="http://schemas.microsoft.com/office/drawing/2014/main" id="{CCB8FB7F-0FE7-6E5F-A68D-FFFFC386D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7498" y="21402571"/>
                      <a:ext cx="2701956" cy="272856"/>
                    </a:xfrm>
                    <a:prstGeom prst="round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4 semanas</a:t>
                      </a:r>
                    </a:p>
                  </p:txBody>
                </p:sp>
              </p:grpSp>
            </p:grp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260F2626-D62D-2321-37E3-122515314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52811" y="21930294"/>
                  <a:ext cx="0" cy="1264820"/>
                </a:xfrm>
                <a:prstGeom prst="line">
                  <a:avLst/>
                </a:prstGeom>
                <a:ln w="38100">
                  <a:solidFill>
                    <a:schemeClr val="accent4"/>
                  </a:solidFill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>
                  <a:extLst>
                    <a:ext uri="{FF2B5EF4-FFF2-40B4-BE49-F238E27FC236}">
                      <a16:creationId xmlns:a16="http://schemas.microsoft.com/office/drawing/2014/main" id="{EA94270F-AA1B-89F0-53CC-684C5B75F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0279" y="21600319"/>
                  <a:ext cx="0" cy="1594795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id="{3077F956-7B74-908C-8E9F-74C1F4A00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88064" y="21930294"/>
                  <a:ext cx="0" cy="126482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C74C9D3A-76EF-2B7C-185C-7FFC05702720}"/>
                    </a:ext>
                  </a:extLst>
                </p:cNvPr>
                <p:cNvSpPr txBox="1"/>
                <p:nvPr/>
              </p:nvSpPr>
              <p:spPr>
                <a:xfrm>
                  <a:off x="2301902" y="21302950"/>
                  <a:ext cx="2268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Sección longitudinal</a:t>
                  </a:r>
                </a:p>
              </p:txBody>
            </p:sp>
            <p:grpSp>
              <p:nvGrpSpPr>
                <p:cNvPr id="26" name="Grupo 25">
                  <a:extLst>
                    <a:ext uri="{FF2B5EF4-FFF2-40B4-BE49-F238E27FC236}">
                      <a16:creationId xmlns:a16="http://schemas.microsoft.com/office/drawing/2014/main" id="{51177A87-2585-481A-716F-BBF57991A573}"/>
                    </a:ext>
                  </a:extLst>
                </p:cNvPr>
                <p:cNvGrpSpPr/>
                <p:nvPr/>
              </p:nvGrpSpPr>
              <p:grpSpPr>
                <a:xfrm>
                  <a:off x="4222280" y="21725388"/>
                  <a:ext cx="1519843" cy="369332"/>
                  <a:chOff x="2598993" y="21556911"/>
                  <a:chExt cx="1519843" cy="369332"/>
                </a:xfrm>
              </p:grpSpPr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E285A086-716E-43C6-6944-FC7C6CC7F01F}"/>
                      </a:ext>
                    </a:extLst>
                  </p:cNvPr>
                  <p:cNvSpPr txBox="1"/>
                  <p:nvPr/>
                </p:nvSpPr>
                <p:spPr>
                  <a:xfrm>
                    <a:off x="2598993" y="21556911"/>
                    <a:ext cx="1519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/>
                      <a:t>Muestreo 1</a:t>
                    </a:r>
                  </a:p>
                </p:txBody>
              </p:sp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956237AC-E6CF-C90C-A289-16777B743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2934" y="21776151"/>
                    <a:ext cx="966590" cy="0"/>
                  </a:xfrm>
                  <a:prstGeom prst="line">
                    <a:avLst/>
                  </a:prstGeom>
                  <a:ln w="2857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D2664ABC-6A98-6FBE-AD85-4233398390D8}"/>
                    </a:ext>
                  </a:extLst>
                </p:cNvPr>
                <p:cNvGrpSpPr/>
                <p:nvPr/>
              </p:nvGrpSpPr>
              <p:grpSpPr>
                <a:xfrm>
                  <a:off x="8140447" y="21735904"/>
                  <a:ext cx="1285856" cy="369332"/>
                  <a:chOff x="2827809" y="21568152"/>
                  <a:chExt cx="1285856" cy="369332"/>
                </a:xfrm>
              </p:grpSpPr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39B43B9E-2F0C-571D-3532-C8E8B5C23BF4}"/>
                      </a:ext>
                    </a:extLst>
                  </p:cNvPr>
                  <p:cNvSpPr txBox="1"/>
                  <p:nvPr/>
                </p:nvSpPr>
                <p:spPr>
                  <a:xfrm>
                    <a:off x="2827809" y="21568152"/>
                    <a:ext cx="12858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/>
                      <a:t>Muestreo 2</a:t>
                    </a:r>
                  </a:p>
                </p:txBody>
              </p:sp>
              <p:cxnSp>
                <p:nvCxnSpPr>
                  <p:cNvPr id="33" name="Conector recto 32">
                    <a:extLst>
                      <a:ext uri="{FF2B5EF4-FFF2-40B4-BE49-F238E27FC236}">
                        <a16:creationId xmlns:a16="http://schemas.microsoft.com/office/drawing/2014/main" id="{DD7D39EE-E50A-52B6-8734-35739F5683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80658" y="21775272"/>
                    <a:ext cx="1013867" cy="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98C61D7F-4984-7AFB-E9ED-1D5C01205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73196" y="21627062"/>
                  <a:ext cx="13694" cy="1666474"/>
                </a:xfrm>
                <a:prstGeom prst="line">
                  <a:avLst/>
                </a:prstGeom>
                <a:ln w="5715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060BF510-B875-677B-72ED-40E6A3524CD4}"/>
                    </a:ext>
                  </a:extLst>
                </p:cNvPr>
                <p:cNvSpPr txBox="1"/>
                <p:nvPr/>
              </p:nvSpPr>
              <p:spPr>
                <a:xfrm>
                  <a:off x="925697" y="21380560"/>
                  <a:ext cx="1254431" cy="214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Inicio del cultivo</a:t>
                  </a:r>
                </a:p>
              </p:txBody>
            </p:sp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2B01A201-30B4-0833-F47D-3A0713E7A76B}"/>
                    </a:ext>
                  </a:extLst>
                </p:cNvPr>
                <p:cNvSpPr txBox="1"/>
                <p:nvPr/>
              </p:nvSpPr>
              <p:spPr>
                <a:xfrm>
                  <a:off x="3733546" y="21971286"/>
                  <a:ext cx="17012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" sz="1400" dirty="0"/>
                    <a:t>Control ( n = 9)</a:t>
                  </a:r>
                </a:p>
                <a:p>
                  <a:pPr algn="r"/>
                  <a:r>
                    <a:rPr lang="es-ES" sz="1400" dirty="0"/>
                    <a:t>Seccionados (n = 9)</a:t>
                  </a:r>
                </a:p>
              </p:txBody>
            </p:sp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64B6C5F8-95B6-C5B4-CB29-7F1F57B9F952}"/>
                    </a:ext>
                  </a:extLst>
                </p:cNvPr>
                <p:cNvSpPr txBox="1"/>
                <p:nvPr/>
              </p:nvSpPr>
              <p:spPr>
                <a:xfrm>
                  <a:off x="5973747" y="21966253"/>
                  <a:ext cx="32589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" sz="1400" dirty="0"/>
                    <a:t>Maduración natural ( n = 9)</a:t>
                  </a:r>
                </a:p>
                <a:p>
                  <a:pPr algn="r"/>
                  <a:r>
                    <a:rPr lang="es-ES" sz="1400" dirty="0"/>
                    <a:t>Seccionados + Maduración natural (n = 9)</a:t>
                  </a:r>
                </a:p>
              </p:txBody>
            </p:sp>
          </p:grpSp>
        </p:grp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5007EE78-47DD-0ADD-3C3A-02F818DF1895}"/>
              </a:ext>
            </a:extLst>
          </p:cNvPr>
          <p:cNvGrpSpPr/>
          <p:nvPr/>
        </p:nvGrpSpPr>
        <p:grpSpPr>
          <a:xfrm>
            <a:off x="712425" y="4810141"/>
            <a:ext cx="19534400" cy="5209230"/>
            <a:chOff x="712425" y="4810141"/>
            <a:chExt cx="19534400" cy="520923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A673775D-BC9E-1292-FFF4-A0D0B80D4A6A}"/>
                </a:ext>
              </a:extLst>
            </p:cNvPr>
            <p:cNvSpPr/>
            <p:nvPr/>
          </p:nvSpPr>
          <p:spPr>
            <a:xfrm>
              <a:off x="712425" y="5060710"/>
              <a:ext cx="19466619" cy="4958661"/>
            </a:xfrm>
            <a:prstGeom prst="roundRect">
              <a:avLst>
                <a:gd name="adj" fmla="val 1492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  <a:alpha val="80000"/>
                  </a:schemeClr>
                </a:gs>
                <a:gs pos="47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A818B2A-457B-91EC-5170-D9BFBB54CD6B}"/>
                </a:ext>
              </a:extLst>
            </p:cNvPr>
            <p:cNvSpPr/>
            <p:nvPr/>
          </p:nvSpPr>
          <p:spPr>
            <a:xfrm>
              <a:off x="712426" y="4810141"/>
              <a:ext cx="19534399" cy="624704"/>
            </a:xfrm>
            <a:prstGeom prst="roundRect">
              <a:avLst/>
            </a:prstGeom>
            <a:gradFill flip="none" rotWithShape="1">
              <a:gsLst>
                <a:gs pos="95000">
                  <a:schemeClr val="accent3"/>
                </a:gs>
                <a:gs pos="5000">
                  <a:schemeClr val="accent4">
                    <a:lumMod val="60000"/>
                    <a:lumOff val="40000"/>
                  </a:schemeClr>
                </a:gs>
                <a:gs pos="46000">
                  <a:schemeClr val="accent4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71F5443-2AC0-6464-23E7-CB153FAF3CDD}"/>
                </a:ext>
              </a:extLst>
            </p:cNvPr>
            <p:cNvSpPr txBox="1"/>
            <p:nvPr/>
          </p:nvSpPr>
          <p:spPr>
            <a:xfrm>
              <a:off x="897810" y="4860655"/>
              <a:ext cx="8288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bg1"/>
                  </a:solidFill>
                  <a:latin typeface="Cooper Hewitt Semibold" pitchFamily="2" charset="0"/>
                  <a:ea typeface="Cooper Hewitt Semibold" pitchFamily="2" charset="0"/>
                </a:rPr>
                <a:t>INTRODUCCIÓN</a:t>
              </a:r>
              <a:endParaRPr lang="x-none" sz="2000" b="1" dirty="0">
                <a:solidFill>
                  <a:schemeClr val="bg1"/>
                </a:solidFill>
                <a:latin typeface="Cooper Hewitt Semibold" pitchFamily="2" charset="0"/>
                <a:ea typeface="Cooper Hewitt Semibold" pitchFamily="2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23818B1-24F6-1BDF-9235-7B639963B35B}"/>
                </a:ext>
              </a:extLst>
            </p:cNvPr>
            <p:cNvSpPr txBox="1"/>
            <p:nvPr/>
          </p:nvSpPr>
          <p:spPr>
            <a:xfrm>
              <a:off x="897810" y="6068854"/>
              <a:ext cx="3208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latin typeface="+mj-lt"/>
                </a:rPr>
                <a:t>Título de ejemplo</a:t>
              </a:r>
              <a:endParaRPr lang="es-ES" dirty="0">
                <a:latin typeface="+mj-lt"/>
              </a:endParaRPr>
            </a:p>
            <a:p>
              <a:r>
                <a:rPr lang="es-ES" dirty="0"/>
                <a:t>Cuerpo de ejemplo</a:t>
              </a:r>
            </a:p>
          </p:txBody>
        </p: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FF27DD8D-70F7-AAC2-61CF-55D4025FE99E}"/>
                </a:ext>
              </a:extLst>
            </p:cNvPr>
            <p:cNvGrpSpPr/>
            <p:nvPr/>
          </p:nvGrpSpPr>
          <p:grpSpPr>
            <a:xfrm>
              <a:off x="4370260" y="5480828"/>
              <a:ext cx="5878884" cy="4409163"/>
              <a:chOff x="4370260" y="5480828"/>
              <a:chExt cx="5878884" cy="4409163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E93B7A50-7D32-EDB7-13D0-43B8B32FE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0260" y="5480828"/>
                <a:ext cx="5878884" cy="4409163"/>
              </a:xfrm>
              <a:prstGeom prst="roundRect">
                <a:avLst>
                  <a:gd name="adj" fmla="val 6451"/>
                </a:avLst>
              </a:prstGeom>
            </p:spPr>
          </p:pic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B4CDEE4-84E1-1AD7-EB1A-619823EB1D3E}"/>
                  </a:ext>
                </a:extLst>
              </p:cNvPr>
              <p:cNvSpPr txBox="1"/>
              <p:nvPr/>
            </p:nvSpPr>
            <p:spPr>
              <a:xfrm>
                <a:off x="8358639" y="5623615"/>
                <a:ext cx="18721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>
                    <a:latin typeface="Cooper Hewitt Medium" pitchFamily="2" charset="0"/>
                    <a:ea typeface="Cooper Hewitt Medium" pitchFamily="2" charset="0"/>
                  </a:rPr>
                  <a:t>POM: Materia orgánica particulada</a:t>
                </a:r>
              </a:p>
              <a:p>
                <a:r>
                  <a:rPr lang="es-ES" sz="800" dirty="0">
                    <a:latin typeface="Cooper Hewitt Medium" pitchFamily="2" charset="0"/>
                    <a:ea typeface="Cooper Hewitt Medium" pitchFamily="2" charset="0"/>
                  </a:rPr>
                  <a:t>DIN: Nutrientes inorgánicos disueltos</a:t>
                </a:r>
              </a:p>
            </p:txBody>
          </p:sp>
        </p:grpSp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EC50850-CB72-CA7D-5FFC-E1DCA7154434}"/>
              </a:ext>
            </a:extLst>
          </p:cNvPr>
          <p:cNvSpPr txBox="1"/>
          <p:nvPr/>
        </p:nvSpPr>
        <p:spPr>
          <a:xfrm>
            <a:off x="1230392" y="1000966"/>
            <a:ext cx="18126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SemiConden" panose="020B0502040204020203" pitchFamily="34" charset="0"/>
              </a:rPr>
              <a:t>Impacto de la reproducción de </a:t>
            </a:r>
            <a:r>
              <a:rPr lang="es-ES" sz="6600" i="1" dirty="0">
                <a:latin typeface="Bahnschrift SemiBold SemiConden" panose="020B0502040204020203" pitchFamily="34" charset="0"/>
              </a:rPr>
              <a:t>Anemonia </a:t>
            </a:r>
            <a:r>
              <a:rPr lang="es-ES" sz="6600" i="1" dirty="0" err="1">
                <a:latin typeface="Bahnschrift SemiBold SemiConden" panose="020B0502040204020203" pitchFamily="34" charset="0"/>
              </a:rPr>
              <a:t>sulcata</a:t>
            </a:r>
            <a:r>
              <a:rPr lang="es-ES" sz="6600" i="1" dirty="0">
                <a:latin typeface="Bahnschrift SemiBold SemiConden" panose="020B0502040204020203" pitchFamily="34" charset="0"/>
              </a:rPr>
              <a:t> </a:t>
            </a:r>
            <a:r>
              <a:rPr lang="es-ES" sz="6600" dirty="0">
                <a:latin typeface="Bahnschrift SemiBold SemiConden" panose="020B0502040204020203" pitchFamily="34" charset="0"/>
              </a:rPr>
              <a:t>(Cnidaria) en entorno IMTA sobre su estado de bienestar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A0EB8086-C1DF-52F9-238B-625B3260E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968" y="17507768"/>
            <a:ext cx="8572789" cy="4572154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E3B68970-26C6-2B56-AEB6-5037A7B4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07" y="27546846"/>
            <a:ext cx="8572789" cy="4572154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154E778F-3DD6-149C-7A0B-58746DCD2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22" y="22508308"/>
            <a:ext cx="8572789" cy="4572154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C997C87E-BC84-F3DC-A85A-D21FFD344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03" y="17469770"/>
            <a:ext cx="8572789" cy="4572154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36F28F22-ECD2-4B70-8479-94CCB39DC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34" y="22475142"/>
            <a:ext cx="8572789" cy="45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6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FG revisad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233A42"/>
      </a:accent1>
      <a:accent2>
        <a:srgbClr val="444463"/>
      </a:accent2>
      <a:accent3>
        <a:srgbClr val="6DB1AA"/>
      </a:accent3>
      <a:accent4>
        <a:srgbClr val="7BCCC4"/>
      </a:accent4>
      <a:accent5>
        <a:srgbClr val="FBBC4C"/>
      </a:accent5>
      <a:accent6>
        <a:srgbClr val="F59E00"/>
      </a:accent6>
      <a:hlink>
        <a:srgbClr val="F59E00"/>
      </a:hlink>
      <a:folHlink>
        <a:srgbClr val="B2B2B2"/>
      </a:folHlink>
    </a:clrScheme>
    <a:fontScheme name="Avenir">
      <a:majorFont>
        <a:latin typeface="Cooper Hewitt Semibold"/>
        <a:ea typeface=""/>
        <a:cs typeface=""/>
      </a:majorFont>
      <a:minorFont>
        <a:latin typeface="Cooper Hewitt Book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84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Bahnschrift SemiBold SemiConden</vt:lpstr>
      <vt:lpstr>Cooper Hewitt Book</vt:lpstr>
      <vt:lpstr>Cooper Hewitt Medium</vt:lpstr>
      <vt:lpstr>Cooper Hewitt Semibold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collfernandezalberto@gmail.com</dc:creator>
  <cp:lastModifiedBy>collfernandezalberto@gmail.com</cp:lastModifiedBy>
  <cp:revision>18</cp:revision>
  <dcterms:created xsi:type="dcterms:W3CDTF">2023-06-16T12:43:30Z</dcterms:created>
  <dcterms:modified xsi:type="dcterms:W3CDTF">2023-06-16T13:54:48Z</dcterms:modified>
</cp:coreProperties>
</file>