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lfernandezalberto@gmail.com" initials="AC" lastIdx="1" clrIdx="0">
    <p:extLst>
      <p:ext uri="{19B8F6BF-5375-455C-9EA6-DF929625EA0E}">
        <p15:presenceInfo xmlns:p15="http://schemas.microsoft.com/office/powerpoint/2012/main" userId="collfernandezalberto@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A4D7"/>
    <a:srgbClr val="F771C1"/>
    <a:srgbClr val="F553B3"/>
    <a:srgbClr val="5E5E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4660"/>
  </p:normalViewPr>
  <p:slideViewPr>
    <p:cSldViewPr snapToGrid="0" showGuides="1">
      <p:cViewPr>
        <p:scale>
          <a:sx n="33" d="100"/>
          <a:sy n="33" d="100"/>
        </p:scale>
        <p:origin x="1244" y="-3440"/>
      </p:cViewPr>
      <p:guideLst>
        <p:guide orient="horz" pos="9536"/>
        <p:guide pos="67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482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46800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70287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1954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59ACE22-8852-4AB5-AC4C-388E9F46BA1D}" type="datetimeFigureOut">
              <a:rPr lang="es-ES" smtClean="0"/>
              <a:t>24/06/2023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092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9ACE22-8852-4AB5-AC4C-388E9F46BA1D}"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0989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4" name="Content Placeholder 3"/>
          <p:cNvSpPr>
            <a:spLocks noGrp="1"/>
          </p:cNvSpPr>
          <p:nvPr>
            <p:ph sz="half" idx="2"/>
          </p:nvPr>
        </p:nvSpPr>
        <p:spPr>
          <a:xfrm>
            <a:off x="1472912" y="11058863"/>
            <a:ext cx="9046274"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6" name="Content Placeholder 5"/>
          <p:cNvSpPr>
            <a:spLocks noGrp="1"/>
          </p:cNvSpPr>
          <p:nvPr>
            <p:ph sz="quarter" idx="4"/>
          </p:nvPr>
        </p:nvSpPr>
        <p:spPr>
          <a:xfrm>
            <a:off x="10825461" y="11058863"/>
            <a:ext cx="9090826"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9ACE22-8852-4AB5-AC4C-388E9F46BA1D}" type="datetimeFigureOut">
              <a:rPr lang="es-ES" smtClean="0"/>
              <a:t>24/06/2023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2241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9ACE22-8852-4AB5-AC4C-388E9F46BA1D}" type="datetimeFigureOut">
              <a:rPr lang="es-ES" smtClean="0"/>
              <a:t>24/06/2023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93418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ACE22-8852-4AB5-AC4C-388E9F46BA1D}" type="datetimeFigureOut">
              <a:rPr lang="es-ES" smtClean="0"/>
              <a:t>24/06/2023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51976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31148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24/06/2023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49543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59ACE22-8852-4AB5-AC4C-388E9F46BA1D}" type="datetimeFigureOut">
              <a:rPr lang="es-ES" smtClean="0"/>
              <a:t>24/06/2023</a:t>
            </a:fld>
            <a:endParaRPr lang="es-E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151E991-290D-489E-B6F2-B1D244B12E51}" type="slidenum">
              <a:rPr lang="es-ES" smtClean="0"/>
              <a:t>‹Nº›</a:t>
            </a:fld>
            <a:endParaRPr lang="es-ES"/>
          </a:p>
        </p:txBody>
      </p:sp>
    </p:spTree>
    <p:extLst>
      <p:ext uri="{BB962C8B-B14F-4D97-AF65-F5344CB8AC3E}">
        <p14:creationId xmlns:p14="http://schemas.microsoft.com/office/powerpoint/2010/main" val="265641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png"/><Relationship Id="rId12"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emf"/><Relationship Id="rId9" Type="http://schemas.openxmlformats.org/officeDocument/2006/relationships/image" Target="../media/image8.png"/><Relationship Id="rId1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upo 63">
            <a:extLst>
              <a:ext uri="{FF2B5EF4-FFF2-40B4-BE49-F238E27FC236}">
                <a16:creationId xmlns:a16="http://schemas.microsoft.com/office/drawing/2014/main" id="{62D2804D-F07E-C95D-7ADC-15741149AA73}"/>
              </a:ext>
            </a:extLst>
          </p:cNvPr>
          <p:cNvGrpSpPr/>
          <p:nvPr/>
        </p:nvGrpSpPr>
        <p:grpSpPr>
          <a:xfrm>
            <a:off x="13917126" y="4447907"/>
            <a:ext cx="6676965" cy="8819243"/>
            <a:chOff x="11583323" y="6375151"/>
            <a:chExt cx="9800303" cy="2635946"/>
          </a:xfrm>
        </p:grpSpPr>
        <p:sp>
          <p:nvSpPr>
            <p:cNvPr id="9" name="Rectángulo: esquinas redondeadas 8">
              <a:extLst>
                <a:ext uri="{FF2B5EF4-FFF2-40B4-BE49-F238E27FC236}">
                  <a16:creationId xmlns:a16="http://schemas.microsoft.com/office/drawing/2014/main" id="{B3166933-FD90-2D08-849C-C58F7E1948E7}"/>
                </a:ext>
              </a:extLst>
            </p:cNvPr>
            <p:cNvSpPr/>
            <p:nvPr/>
          </p:nvSpPr>
          <p:spPr>
            <a:xfrm>
              <a:off x="11583323" y="6383326"/>
              <a:ext cx="9800299" cy="2627771"/>
            </a:xfrm>
            <a:prstGeom prst="roundRect">
              <a:avLst>
                <a:gd name="adj" fmla="val 7028"/>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BB996C67-3925-57C8-00F7-40173BD658B3}"/>
                </a:ext>
              </a:extLst>
            </p:cNvPr>
            <p:cNvSpPr/>
            <p:nvPr/>
          </p:nvSpPr>
          <p:spPr>
            <a:xfrm>
              <a:off x="11583324" y="6375151"/>
              <a:ext cx="9800302" cy="202818"/>
            </a:xfrm>
            <a:prstGeom prst="roundRect">
              <a:avLst/>
            </a:prstGeom>
            <a:gradFill flip="none" rotWithShape="1">
              <a:gsLst>
                <a:gs pos="95000">
                  <a:schemeClr val="accent1"/>
                </a:gs>
                <a:gs pos="25000">
                  <a:srgbClr val="5E5E8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grpSp>
        <p:nvGrpSpPr>
          <p:cNvPr id="65" name="Grupo 64">
            <a:extLst>
              <a:ext uri="{FF2B5EF4-FFF2-40B4-BE49-F238E27FC236}">
                <a16:creationId xmlns:a16="http://schemas.microsoft.com/office/drawing/2014/main" id="{E8D74168-4983-1321-232E-8EF62E96AEF8}"/>
              </a:ext>
            </a:extLst>
          </p:cNvPr>
          <p:cNvGrpSpPr/>
          <p:nvPr/>
        </p:nvGrpSpPr>
        <p:grpSpPr>
          <a:xfrm>
            <a:off x="689050" y="13669062"/>
            <a:ext cx="19905037" cy="11515686"/>
            <a:chOff x="4153822" y="13046761"/>
            <a:chExt cx="9811824" cy="11515686"/>
          </a:xfrm>
        </p:grpSpPr>
        <p:sp>
          <p:nvSpPr>
            <p:cNvPr id="11" name="Rectángulo: esquinas redondeadas 10">
              <a:extLst>
                <a:ext uri="{FF2B5EF4-FFF2-40B4-BE49-F238E27FC236}">
                  <a16:creationId xmlns:a16="http://schemas.microsoft.com/office/drawing/2014/main" id="{51E71705-E926-8064-0CE4-5B92289A81B5}"/>
                </a:ext>
              </a:extLst>
            </p:cNvPr>
            <p:cNvSpPr/>
            <p:nvPr/>
          </p:nvSpPr>
          <p:spPr>
            <a:xfrm>
              <a:off x="4165344" y="13073376"/>
              <a:ext cx="9787760" cy="11489071"/>
            </a:xfrm>
            <a:prstGeom prst="roundRect">
              <a:avLst>
                <a:gd name="adj" fmla="val 3534"/>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FE5C1093-7FFA-9321-F10A-FB4416DE0F99}"/>
                </a:ext>
              </a:extLst>
            </p:cNvPr>
            <p:cNvSpPr/>
            <p:nvPr/>
          </p:nvSpPr>
          <p:spPr>
            <a:xfrm>
              <a:off x="4153822" y="13046761"/>
              <a:ext cx="9811824" cy="511629"/>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20102E3B-90A6-8FB7-737C-CC6050692EC2}"/>
                </a:ext>
              </a:extLst>
            </p:cNvPr>
            <p:cNvSpPr txBox="1"/>
            <p:nvPr/>
          </p:nvSpPr>
          <p:spPr>
            <a:xfrm>
              <a:off x="4153823" y="13073376"/>
              <a:ext cx="828871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RESULTADOS</a:t>
              </a:r>
              <a:endParaRPr lang="x-none" sz="2800" b="1" dirty="0">
                <a:solidFill>
                  <a:schemeClr val="bg1"/>
                </a:solidFill>
                <a:latin typeface="Cooper Hewitt Semibold" pitchFamily="2" charset="0"/>
                <a:ea typeface="Cooper Hewitt Semibold" pitchFamily="2" charset="0"/>
              </a:endParaRPr>
            </a:p>
          </p:txBody>
        </p:sp>
      </p:grpSp>
      <p:sp>
        <p:nvSpPr>
          <p:cNvPr id="4" name="Rectángulo: esquinas redondeadas 3">
            <a:extLst>
              <a:ext uri="{FF2B5EF4-FFF2-40B4-BE49-F238E27FC236}">
                <a16:creationId xmlns:a16="http://schemas.microsoft.com/office/drawing/2014/main" id="{A673775D-BC9E-1292-FFF4-A0D0B80D4A6A}"/>
              </a:ext>
            </a:extLst>
          </p:cNvPr>
          <p:cNvSpPr/>
          <p:nvPr/>
        </p:nvSpPr>
        <p:spPr>
          <a:xfrm>
            <a:off x="712426" y="4713369"/>
            <a:ext cx="12633924" cy="8553779"/>
          </a:xfrm>
          <a:prstGeom prst="roundRect">
            <a:avLst>
              <a:gd name="adj" fmla="val 6200"/>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esquinas redondeadas 4">
            <a:extLst>
              <a:ext uri="{FF2B5EF4-FFF2-40B4-BE49-F238E27FC236}">
                <a16:creationId xmlns:a16="http://schemas.microsoft.com/office/drawing/2014/main" id="{8A818B2A-457B-91EC-5170-D9BFBB54CD6B}"/>
              </a:ext>
            </a:extLst>
          </p:cNvPr>
          <p:cNvSpPr/>
          <p:nvPr/>
        </p:nvSpPr>
        <p:spPr>
          <a:xfrm>
            <a:off x="712427" y="4462800"/>
            <a:ext cx="12633924" cy="668798"/>
          </a:xfrm>
          <a:prstGeom prst="roundRect">
            <a:avLst/>
          </a:prstGeom>
          <a:gradFill flip="none" rotWithShape="1">
            <a:gsLst>
              <a:gs pos="100000">
                <a:schemeClr val="accent4">
                  <a:lumMod val="50000"/>
                </a:schemeClr>
              </a:gs>
              <a:gs pos="0">
                <a:schemeClr val="accent4"/>
              </a:gs>
              <a:gs pos="37000">
                <a:srgbClr val="6EB2A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771F5443-2AC0-6464-23E7-CB153FAF3CDD}"/>
              </a:ext>
            </a:extLst>
          </p:cNvPr>
          <p:cNvSpPr txBox="1"/>
          <p:nvPr/>
        </p:nvSpPr>
        <p:spPr>
          <a:xfrm>
            <a:off x="789534" y="4536485"/>
            <a:ext cx="828871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INTRODUCCIÓN</a:t>
            </a:r>
            <a:endParaRPr lang="x-none" sz="2400" b="1" dirty="0">
              <a:solidFill>
                <a:schemeClr val="bg1"/>
              </a:solidFill>
              <a:latin typeface="Cooper Hewitt Semibold" pitchFamily="2" charset="0"/>
              <a:ea typeface="Cooper Hewitt Semibold" pitchFamily="2" charset="0"/>
            </a:endParaRPr>
          </a:p>
        </p:txBody>
      </p:sp>
      <p:sp>
        <p:nvSpPr>
          <p:cNvPr id="8" name="CuadroTexto 7">
            <a:extLst>
              <a:ext uri="{FF2B5EF4-FFF2-40B4-BE49-F238E27FC236}">
                <a16:creationId xmlns:a16="http://schemas.microsoft.com/office/drawing/2014/main" id="{023818B1-24F6-1BDF-9235-7B639963B35B}"/>
              </a:ext>
            </a:extLst>
          </p:cNvPr>
          <p:cNvSpPr txBox="1"/>
          <p:nvPr/>
        </p:nvSpPr>
        <p:spPr>
          <a:xfrm>
            <a:off x="1121895" y="5484423"/>
            <a:ext cx="6376169" cy="2831544"/>
          </a:xfrm>
          <a:prstGeom prst="rect">
            <a:avLst/>
          </a:prstGeom>
          <a:noFill/>
        </p:spPr>
        <p:txBody>
          <a:bodyPr wrap="square" rtlCol="0">
            <a:spAutoFit/>
          </a:bodyPr>
          <a:lstStyle/>
          <a:p>
            <a:pPr algn="just"/>
            <a:r>
              <a:rPr lang="es-ES" sz="2400" b="1" i="1" dirty="0">
                <a:solidFill>
                  <a:schemeClr val="accent4">
                    <a:lumMod val="75000"/>
                  </a:schemeClr>
                </a:solidFill>
                <a:latin typeface="+mj-lt"/>
              </a:rPr>
              <a:t>Anemonia </a:t>
            </a:r>
            <a:r>
              <a:rPr lang="es-ES" sz="2400" b="1" i="1" dirty="0" err="1">
                <a:solidFill>
                  <a:schemeClr val="accent4">
                    <a:lumMod val="75000"/>
                  </a:schemeClr>
                </a:solidFill>
                <a:latin typeface="+mj-lt"/>
              </a:rPr>
              <a:t>sulcata</a:t>
            </a:r>
            <a:r>
              <a:rPr lang="es-ES" sz="2400" b="1" i="1" dirty="0">
                <a:solidFill>
                  <a:schemeClr val="accent4">
                    <a:lumMod val="75000"/>
                  </a:schemeClr>
                </a:solidFill>
                <a:latin typeface="+mj-lt"/>
              </a:rPr>
              <a:t> </a:t>
            </a:r>
            <a:r>
              <a:rPr lang="es-ES" sz="2200" dirty="0"/>
              <a:t>es un antozoo común en el mar mediterráneo, que presenta tanto reproducción sexual como asexual. En los últimos años, la explotación sobre sus poblaciones en Andalucía se ha incrementado considerablemente, lo que ha deteriorado su estado de conservación localmente.</a:t>
            </a:r>
          </a:p>
          <a:p>
            <a:endParaRPr lang="es-ES" sz="2200" dirty="0"/>
          </a:p>
        </p:txBody>
      </p:sp>
      <p:sp>
        <p:nvSpPr>
          <p:cNvPr id="44" name="CuadroTexto 43">
            <a:extLst>
              <a:ext uri="{FF2B5EF4-FFF2-40B4-BE49-F238E27FC236}">
                <a16:creationId xmlns:a16="http://schemas.microsoft.com/office/drawing/2014/main" id="{7EC50850-CB72-CA7D-5FFC-E1DCA7154434}"/>
              </a:ext>
            </a:extLst>
          </p:cNvPr>
          <p:cNvSpPr txBox="1"/>
          <p:nvPr/>
        </p:nvSpPr>
        <p:spPr>
          <a:xfrm>
            <a:off x="712425" y="541347"/>
            <a:ext cx="20408628" cy="2123658"/>
          </a:xfrm>
          <a:prstGeom prst="rect">
            <a:avLst/>
          </a:prstGeom>
          <a:noFill/>
        </p:spPr>
        <p:txBody>
          <a:bodyPr wrap="square" rtlCol="0">
            <a:spAutoFit/>
          </a:bodyPr>
          <a:lstStyle/>
          <a:p>
            <a:r>
              <a:rPr lang="es-ES" sz="6600" dirty="0">
                <a:latin typeface="Bahnschrift SemiBold SemiConden" panose="020B0502040204020203" pitchFamily="34" charset="0"/>
              </a:rPr>
              <a:t>Impacto de la reproducción de </a:t>
            </a:r>
            <a:r>
              <a:rPr lang="es-ES" sz="6600" i="1" dirty="0">
                <a:latin typeface="Bahnschrift SemiBold SemiConden" panose="020B0502040204020203" pitchFamily="34" charset="0"/>
              </a:rPr>
              <a:t>Anemonia </a:t>
            </a:r>
            <a:r>
              <a:rPr lang="es-ES" sz="6600" i="1" dirty="0" err="1">
                <a:latin typeface="Bahnschrift SemiBold SemiConden" panose="020B0502040204020203" pitchFamily="34" charset="0"/>
              </a:rPr>
              <a:t>sulcata</a:t>
            </a:r>
            <a:r>
              <a:rPr lang="es-ES" sz="6600" i="1" dirty="0">
                <a:latin typeface="Bahnschrift SemiBold SemiConden" panose="020B0502040204020203" pitchFamily="34" charset="0"/>
              </a:rPr>
              <a:t> </a:t>
            </a:r>
            <a:r>
              <a:rPr lang="es-ES" sz="6600" dirty="0">
                <a:latin typeface="Bahnschrift SemiBold SemiConden" panose="020B0502040204020203" pitchFamily="34" charset="0"/>
              </a:rPr>
              <a:t>(Cnidaria) en entorno IMTA sobre su estado de bienestar</a:t>
            </a:r>
          </a:p>
        </p:txBody>
      </p:sp>
      <p:sp>
        <p:nvSpPr>
          <p:cNvPr id="49" name="CuadroTexto 48">
            <a:extLst>
              <a:ext uri="{FF2B5EF4-FFF2-40B4-BE49-F238E27FC236}">
                <a16:creationId xmlns:a16="http://schemas.microsoft.com/office/drawing/2014/main" id="{8BAF9DC3-5895-2396-1ADF-503AFE4A0D7D}"/>
              </a:ext>
            </a:extLst>
          </p:cNvPr>
          <p:cNvSpPr txBox="1"/>
          <p:nvPr/>
        </p:nvSpPr>
        <p:spPr>
          <a:xfrm>
            <a:off x="1158870" y="8140149"/>
            <a:ext cx="6319330" cy="2123658"/>
          </a:xfrm>
          <a:prstGeom prst="rect">
            <a:avLst/>
          </a:prstGeom>
          <a:noFill/>
        </p:spPr>
        <p:txBody>
          <a:bodyPr wrap="square">
            <a:spAutoFit/>
          </a:bodyPr>
          <a:lstStyle/>
          <a:p>
            <a:pPr algn="just"/>
            <a:r>
              <a:rPr lang="es-ES" sz="2200" dirty="0"/>
              <a:t>La acuicultura ofrece una posible solución a ese problema de conservación, especialmente a través de la </a:t>
            </a:r>
            <a:r>
              <a:rPr lang="es-ES" sz="2200" b="1" dirty="0">
                <a:solidFill>
                  <a:srgbClr val="47A5A3"/>
                </a:solidFill>
              </a:rPr>
              <a:t>acuicultura multitrófica integrada (IMTA), </a:t>
            </a:r>
            <a:r>
              <a:rPr lang="es-ES" sz="2200" dirty="0"/>
              <a:t>donde se </a:t>
            </a:r>
            <a:r>
              <a:rPr lang="es-ES" sz="2200" dirty="0" err="1"/>
              <a:t>co-cultivan</a:t>
            </a:r>
            <a:r>
              <a:rPr lang="es-ES" sz="2200" dirty="0"/>
              <a:t> especies de diferente nivel trófico de modo que unas aprovechen los productos de excreción de otras</a:t>
            </a:r>
            <a:r>
              <a:rPr lang="es-ES" sz="2200" b="1" dirty="0">
                <a:solidFill>
                  <a:srgbClr val="47A5A3"/>
                </a:solidFill>
              </a:rPr>
              <a:t>. </a:t>
            </a:r>
          </a:p>
        </p:txBody>
      </p:sp>
      <p:sp>
        <p:nvSpPr>
          <p:cNvPr id="79" name="CuadroTexto 78">
            <a:extLst>
              <a:ext uri="{FF2B5EF4-FFF2-40B4-BE49-F238E27FC236}">
                <a16:creationId xmlns:a16="http://schemas.microsoft.com/office/drawing/2014/main" id="{334421D5-D9A7-36F0-B4D2-CE7B66523766}"/>
              </a:ext>
            </a:extLst>
          </p:cNvPr>
          <p:cNvSpPr txBox="1"/>
          <p:nvPr/>
        </p:nvSpPr>
        <p:spPr>
          <a:xfrm>
            <a:off x="789534" y="2803689"/>
            <a:ext cx="10271175" cy="523220"/>
          </a:xfrm>
          <a:prstGeom prst="rect">
            <a:avLst/>
          </a:prstGeom>
          <a:noFill/>
        </p:spPr>
        <p:txBody>
          <a:bodyPr wrap="square" rtlCol="0">
            <a:spAutoFit/>
          </a:bodyPr>
          <a:lstStyle/>
          <a:p>
            <a:r>
              <a:rPr lang="es-ES" sz="2800" dirty="0"/>
              <a:t>Alberto Coll Fernández</a:t>
            </a:r>
            <a:r>
              <a:rPr lang="es-ES" sz="2800" baseline="30000" dirty="0"/>
              <a:t>1</a:t>
            </a:r>
            <a:r>
              <a:rPr lang="es-ES" sz="2800" dirty="0"/>
              <a:t>, Cristina Trenzado Romero</a:t>
            </a:r>
            <a:r>
              <a:rPr lang="es-ES" sz="2800" baseline="30000" dirty="0"/>
              <a:t>1</a:t>
            </a:r>
          </a:p>
        </p:txBody>
      </p:sp>
      <p:sp>
        <p:nvSpPr>
          <p:cNvPr id="81" name="CuadroTexto 80">
            <a:extLst>
              <a:ext uri="{FF2B5EF4-FFF2-40B4-BE49-F238E27FC236}">
                <a16:creationId xmlns:a16="http://schemas.microsoft.com/office/drawing/2014/main" id="{82B90CF0-B45C-982B-BE75-417371147D13}"/>
              </a:ext>
            </a:extLst>
          </p:cNvPr>
          <p:cNvSpPr txBox="1"/>
          <p:nvPr/>
        </p:nvSpPr>
        <p:spPr>
          <a:xfrm>
            <a:off x="13991718" y="4536483"/>
            <a:ext cx="4996673" cy="523221"/>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MATERIALES Y MÉTODOS</a:t>
            </a:r>
            <a:endParaRPr lang="x-none" sz="2400" b="1" dirty="0">
              <a:solidFill>
                <a:schemeClr val="bg1"/>
              </a:solidFill>
              <a:latin typeface="Cooper Hewitt Semibold" pitchFamily="2" charset="0"/>
              <a:ea typeface="Cooper Hewitt Semibold" pitchFamily="2" charset="0"/>
            </a:endParaRPr>
          </a:p>
        </p:txBody>
      </p:sp>
      <p:sp>
        <p:nvSpPr>
          <p:cNvPr id="88" name="CuadroTexto 87">
            <a:extLst>
              <a:ext uri="{FF2B5EF4-FFF2-40B4-BE49-F238E27FC236}">
                <a16:creationId xmlns:a16="http://schemas.microsoft.com/office/drawing/2014/main" id="{F1A180F8-CB5A-BF70-5A3D-73AC2DD7B3CA}"/>
              </a:ext>
            </a:extLst>
          </p:cNvPr>
          <p:cNvSpPr txBox="1"/>
          <p:nvPr/>
        </p:nvSpPr>
        <p:spPr>
          <a:xfrm>
            <a:off x="1332463" y="10433513"/>
            <a:ext cx="11416654" cy="1532334"/>
          </a:xfrm>
          <a:prstGeom prst="roundRect">
            <a:avLst>
              <a:gd name="adj" fmla="val 12858"/>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ES" sz="2800" b="1" dirty="0">
                <a:solidFill>
                  <a:schemeClr val="bg1"/>
                </a:solidFill>
              </a:rPr>
              <a:t>En este trabajo evaluó el efecto de distintos modos de reproducción de </a:t>
            </a:r>
            <a:r>
              <a:rPr lang="es-ES" sz="2800" b="1" i="1" dirty="0">
                <a:solidFill>
                  <a:schemeClr val="bg1"/>
                </a:solidFill>
              </a:rPr>
              <a:t>A. </a:t>
            </a:r>
            <a:r>
              <a:rPr lang="es-ES" sz="2800" b="1" i="1" dirty="0" err="1">
                <a:solidFill>
                  <a:schemeClr val="bg1"/>
                </a:solidFill>
              </a:rPr>
              <a:t>sulcata</a:t>
            </a:r>
            <a:r>
              <a:rPr lang="es-ES" sz="2800" b="1" i="1" dirty="0">
                <a:solidFill>
                  <a:schemeClr val="bg1"/>
                </a:solidFill>
              </a:rPr>
              <a:t> </a:t>
            </a:r>
            <a:r>
              <a:rPr lang="es-ES" sz="2800" b="1" dirty="0">
                <a:solidFill>
                  <a:schemeClr val="bg1"/>
                </a:solidFill>
              </a:rPr>
              <a:t>sobre su estado de bienestar en un sistema IMTA, utilizando parámetros del estado oxidativo del animal como indicadores.</a:t>
            </a:r>
            <a:endParaRPr lang="x-none" sz="2800" b="1" dirty="0">
              <a:solidFill>
                <a:schemeClr val="bg1"/>
              </a:solidFill>
            </a:endParaRPr>
          </a:p>
        </p:txBody>
      </p:sp>
      <p:sp>
        <p:nvSpPr>
          <p:cNvPr id="2" name="CuadroTexto 1">
            <a:extLst>
              <a:ext uri="{FF2B5EF4-FFF2-40B4-BE49-F238E27FC236}">
                <a16:creationId xmlns:a16="http://schemas.microsoft.com/office/drawing/2014/main" id="{C41EA70E-7C45-197C-3B83-751EF14C1ACD}"/>
              </a:ext>
            </a:extLst>
          </p:cNvPr>
          <p:cNvSpPr txBox="1"/>
          <p:nvPr/>
        </p:nvSpPr>
        <p:spPr>
          <a:xfrm>
            <a:off x="1001825" y="3499945"/>
            <a:ext cx="19829827" cy="584775"/>
          </a:xfrm>
          <a:prstGeom prst="rect">
            <a:avLst/>
          </a:prstGeom>
          <a:noFill/>
        </p:spPr>
        <p:txBody>
          <a:bodyPr wrap="square" rtlCol="0">
            <a:spAutoFit/>
          </a:bodyPr>
          <a:lstStyle/>
          <a:p>
            <a:r>
              <a:rPr lang="es-ES" sz="1600" baseline="30000" dirty="0"/>
              <a:t>1</a:t>
            </a:r>
            <a:r>
              <a:rPr lang="es-ES" sz="1600" dirty="0"/>
              <a:t> Departamento de Biología Celular, Facultad de Ciencias, Universidad de Granada</a:t>
            </a:r>
          </a:p>
          <a:p>
            <a:r>
              <a:rPr lang="es-ES" sz="1600" dirty="0"/>
              <a:t>Contacto: </a:t>
            </a:r>
            <a:r>
              <a:rPr lang="es-ES" sz="1600" dirty="0">
                <a:solidFill>
                  <a:schemeClr val="accent1">
                    <a:lumMod val="75000"/>
                    <a:lumOff val="25000"/>
                  </a:schemeClr>
                </a:solidFill>
              </a:rPr>
              <a:t>collferalberto@correo.ugr.es</a:t>
            </a:r>
          </a:p>
        </p:txBody>
      </p:sp>
      <p:pic>
        <p:nvPicPr>
          <p:cNvPr id="3" name="Gráfico 2">
            <a:extLst>
              <a:ext uri="{FF2B5EF4-FFF2-40B4-BE49-F238E27FC236}">
                <a16:creationId xmlns:a16="http://schemas.microsoft.com/office/drawing/2014/main" id="{60283FB8-A7A6-B95D-2988-EF0F3AB1934D}"/>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7370736" y="1648663"/>
            <a:ext cx="4051474" cy="2865300"/>
          </a:xfrm>
          <a:prstGeom prst="rect">
            <a:avLst/>
          </a:prstGeom>
        </p:spPr>
      </p:pic>
      <p:sp>
        <p:nvSpPr>
          <p:cNvPr id="7" name="CuadroTexto 6">
            <a:extLst>
              <a:ext uri="{FF2B5EF4-FFF2-40B4-BE49-F238E27FC236}">
                <a16:creationId xmlns:a16="http://schemas.microsoft.com/office/drawing/2014/main" id="{063C5314-FF52-B6C3-CDD4-1F5EF7881D49}"/>
              </a:ext>
            </a:extLst>
          </p:cNvPr>
          <p:cNvSpPr txBox="1"/>
          <p:nvPr/>
        </p:nvSpPr>
        <p:spPr>
          <a:xfrm>
            <a:off x="17770874" y="9688857"/>
            <a:ext cx="2848487" cy="1938992"/>
          </a:xfrm>
          <a:prstGeom prst="rect">
            <a:avLst/>
          </a:prstGeom>
          <a:noFill/>
        </p:spPr>
        <p:txBody>
          <a:bodyPr wrap="square" rtlCol="0">
            <a:spAutoFit/>
          </a:bodyPr>
          <a:lstStyle/>
          <a:p>
            <a:pPr marL="342900" indent="-342900">
              <a:buClr>
                <a:schemeClr val="accent2"/>
              </a:buClr>
              <a:buSzPct val="120000"/>
              <a:buFont typeface="Arial" panose="020B0604020202020204" pitchFamily="34" charset="0"/>
              <a:buChar char="•"/>
            </a:pPr>
            <a:r>
              <a:rPr lang="es-ES" sz="2000" dirty="0"/>
              <a:t>Actividad SOD</a:t>
            </a:r>
          </a:p>
          <a:p>
            <a:pPr marL="342900" indent="-342900">
              <a:buClr>
                <a:schemeClr val="accent2"/>
              </a:buClr>
              <a:buSzPct val="120000"/>
              <a:buFont typeface="Arial" panose="020B0604020202020204" pitchFamily="34" charset="0"/>
              <a:buChar char="•"/>
            </a:pPr>
            <a:r>
              <a:rPr lang="es-ES" sz="2000" dirty="0"/>
              <a:t>Actividad CAT</a:t>
            </a:r>
          </a:p>
          <a:p>
            <a:pPr marL="342900" indent="-342900">
              <a:buClr>
                <a:schemeClr val="accent2"/>
              </a:buClr>
              <a:buSzPct val="120000"/>
              <a:buFont typeface="Arial" panose="020B0604020202020204" pitchFamily="34" charset="0"/>
              <a:buChar char="•"/>
            </a:pPr>
            <a:r>
              <a:rPr lang="es-ES" sz="2000" dirty="0"/>
              <a:t>Peroxidación lipídica (MDA)</a:t>
            </a:r>
          </a:p>
          <a:p>
            <a:pPr marL="342900" indent="-342900">
              <a:buClr>
                <a:schemeClr val="accent2"/>
              </a:buClr>
              <a:buSzPct val="120000"/>
              <a:buFont typeface="Arial" panose="020B0604020202020204" pitchFamily="34" charset="0"/>
              <a:buChar char="•"/>
            </a:pPr>
            <a:r>
              <a:rPr lang="es-ES" sz="2000" dirty="0"/>
              <a:t>Capacidad antioxidante total</a:t>
            </a:r>
          </a:p>
        </p:txBody>
      </p:sp>
      <p:sp>
        <p:nvSpPr>
          <p:cNvPr id="100" name="CuadroTexto 99">
            <a:extLst>
              <a:ext uri="{FF2B5EF4-FFF2-40B4-BE49-F238E27FC236}">
                <a16:creationId xmlns:a16="http://schemas.microsoft.com/office/drawing/2014/main" id="{9D3DB3A5-0DA1-4BB9-9B0D-46B9BE39F2FE}"/>
              </a:ext>
            </a:extLst>
          </p:cNvPr>
          <p:cNvSpPr txBox="1"/>
          <p:nvPr/>
        </p:nvSpPr>
        <p:spPr>
          <a:xfrm>
            <a:off x="1628832" y="12110067"/>
            <a:ext cx="10860968" cy="954107"/>
          </a:xfrm>
          <a:prstGeom prst="rect">
            <a:avLst/>
          </a:prstGeom>
          <a:noFill/>
        </p:spPr>
        <p:txBody>
          <a:bodyPr wrap="square" rtlCol="0">
            <a:spAutoFit/>
          </a:bodyPr>
          <a:lstStyle/>
          <a:p>
            <a:pPr algn="ctr"/>
            <a:r>
              <a:rPr lang="es-ES" sz="2800" dirty="0"/>
              <a:t>Utilizando anémonas procedentes de</a:t>
            </a:r>
          </a:p>
          <a:p>
            <a:pPr algn="ctr"/>
            <a:r>
              <a:rPr lang="es-ES" sz="2800" dirty="0"/>
              <a:t> </a:t>
            </a:r>
            <a:r>
              <a:rPr lang="es-ES" sz="2800" b="1" dirty="0">
                <a:solidFill>
                  <a:schemeClr val="accent2"/>
                </a:solidFill>
              </a:rPr>
              <a:t>Calahonda</a:t>
            </a:r>
            <a:r>
              <a:rPr lang="es-ES" sz="2800" dirty="0"/>
              <a:t>, </a:t>
            </a:r>
            <a:r>
              <a:rPr lang="es-ES" sz="2800" b="1" dirty="0">
                <a:solidFill>
                  <a:schemeClr val="accent3"/>
                </a:solidFill>
              </a:rPr>
              <a:t>Almuñécar</a:t>
            </a:r>
            <a:r>
              <a:rPr lang="es-ES" sz="2800" dirty="0"/>
              <a:t> y </a:t>
            </a:r>
            <a:r>
              <a:rPr lang="es-ES" sz="2800" b="1" dirty="0">
                <a:solidFill>
                  <a:schemeClr val="accent6"/>
                </a:solidFill>
              </a:rPr>
              <a:t>Salobreña</a:t>
            </a:r>
          </a:p>
        </p:txBody>
      </p:sp>
      <p:grpSp>
        <p:nvGrpSpPr>
          <p:cNvPr id="107" name="Grupo 106">
            <a:extLst>
              <a:ext uri="{FF2B5EF4-FFF2-40B4-BE49-F238E27FC236}">
                <a16:creationId xmlns:a16="http://schemas.microsoft.com/office/drawing/2014/main" id="{A3DF9C02-58CA-4543-A7C9-EE1144170FE2}"/>
              </a:ext>
            </a:extLst>
          </p:cNvPr>
          <p:cNvGrpSpPr/>
          <p:nvPr/>
        </p:nvGrpSpPr>
        <p:grpSpPr>
          <a:xfrm>
            <a:off x="14017557" y="5860233"/>
            <a:ext cx="6418625" cy="5642894"/>
            <a:chOff x="14067590" y="7783367"/>
            <a:chExt cx="6418625" cy="5642894"/>
          </a:xfrm>
        </p:grpSpPr>
        <p:pic>
          <p:nvPicPr>
            <p:cNvPr id="45" name="Imagen 44">
              <a:extLst>
                <a:ext uri="{FF2B5EF4-FFF2-40B4-BE49-F238E27FC236}">
                  <a16:creationId xmlns:a16="http://schemas.microsoft.com/office/drawing/2014/main" id="{2375F5ED-DA62-701D-5E10-BF9C1C6BD105}"/>
                </a:ext>
              </a:extLst>
            </p:cNvPr>
            <p:cNvPicPr>
              <a:picLocks noChangeAspect="1"/>
            </p:cNvPicPr>
            <p:nvPr/>
          </p:nvPicPr>
          <p:blipFill rotWithShape="1">
            <a:blip r:embed="rId4">
              <a:clrChange>
                <a:clrFrom>
                  <a:srgbClr val="FFFFFF"/>
                </a:clrFrom>
                <a:clrTo>
                  <a:srgbClr val="FFFFFF">
                    <a:alpha val="0"/>
                  </a:srgbClr>
                </a:clrTo>
              </a:clrChange>
              <a:duotone>
                <a:schemeClr val="accent3">
                  <a:shade val="45000"/>
                  <a:satMod val="135000"/>
                </a:schemeClr>
                <a:prstClr val="white"/>
              </a:duotone>
            </a:blip>
            <a:srcRect l="15918" r="15583" b="80505"/>
            <a:stretch/>
          </p:blipFill>
          <p:spPr>
            <a:xfrm>
              <a:off x="14067590" y="8430440"/>
              <a:ext cx="2381407" cy="1884833"/>
            </a:xfrm>
            <a:prstGeom prst="rect">
              <a:avLst/>
            </a:prstGeom>
          </p:spPr>
        </p:pic>
        <p:cxnSp>
          <p:nvCxnSpPr>
            <p:cNvPr id="60" name="Conector recto 59">
              <a:extLst>
                <a:ext uri="{FF2B5EF4-FFF2-40B4-BE49-F238E27FC236}">
                  <a16:creationId xmlns:a16="http://schemas.microsoft.com/office/drawing/2014/main" id="{420C574E-8DA4-97BF-0855-6857CCF55701}"/>
                </a:ext>
              </a:extLst>
            </p:cNvPr>
            <p:cNvCxnSpPr>
              <a:cxnSpLocks/>
            </p:cNvCxnSpPr>
            <p:nvPr/>
          </p:nvCxnSpPr>
          <p:spPr>
            <a:xfrm>
              <a:off x="16402620" y="9261324"/>
              <a:ext cx="711877" cy="0"/>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908F34B-D0D0-48DA-806A-CB1197ACF52C}"/>
                </a:ext>
              </a:extLst>
            </p:cNvPr>
            <p:cNvCxnSpPr>
              <a:cxnSpLocks/>
            </p:cNvCxnSpPr>
            <p:nvPr/>
          </p:nvCxnSpPr>
          <p:spPr>
            <a:xfrm>
              <a:off x="16758558" y="9270065"/>
              <a:ext cx="0" cy="151223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3" name="Grupo 92">
              <a:extLst>
                <a:ext uri="{FF2B5EF4-FFF2-40B4-BE49-F238E27FC236}">
                  <a16:creationId xmlns:a16="http://schemas.microsoft.com/office/drawing/2014/main" id="{F77EE44C-DBCA-4B1B-B3B2-49EBC26FE9F8}"/>
                </a:ext>
              </a:extLst>
            </p:cNvPr>
            <p:cNvGrpSpPr/>
            <p:nvPr/>
          </p:nvGrpSpPr>
          <p:grpSpPr>
            <a:xfrm>
              <a:off x="14212085" y="10794202"/>
              <a:ext cx="3493041" cy="2260591"/>
              <a:chOff x="12747455" y="11764169"/>
              <a:chExt cx="3493041" cy="2260591"/>
            </a:xfrm>
          </p:grpSpPr>
          <p:pic>
            <p:nvPicPr>
              <p:cNvPr id="80" name="Imagen 79">
                <a:extLst>
                  <a:ext uri="{FF2B5EF4-FFF2-40B4-BE49-F238E27FC236}">
                    <a16:creationId xmlns:a16="http://schemas.microsoft.com/office/drawing/2014/main" id="{9D517BD0-82DD-142A-9FA4-D7816A06D7E4}"/>
                  </a:ext>
                </a:extLst>
              </p:cNvPr>
              <p:cNvPicPr>
                <a:picLocks noChangeAspect="1"/>
              </p:cNvPicPr>
              <p:nvPr/>
            </p:nvPicPr>
            <p:blipFill rotWithShape="1">
              <a:blip r:embed="rId4">
                <a:clrChange>
                  <a:clrFrom>
                    <a:srgbClr val="FFFFFF"/>
                  </a:clrFrom>
                  <a:clrTo>
                    <a:srgbClr val="FFFFFF">
                      <a:alpha val="0"/>
                    </a:srgbClr>
                  </a:clrTo>
                </a:clrChange>
                <a:duotone>
                  <a:schemeClr val="accent3">
                    <a:shade val="45000"/>
                    <a:satMod val="135000"/>
                  </a:schemeClr>
                  <a:prstClr val="white"/>
                </a:duotone>
              </a:blip>
              <a:srcRect l="779" t="77324" r="779" b="-290"/>
              <a:stretch/>
            </p:blipFill>
            <p:spPr>
              <a:xfrm>
                <a:off x="12747455" y="11764169"/>
                <a:ext cx="3493041" cy="2260591"/>
              </a:xfrm>
              <a:prstGeom prst="rect">
                <a:avLst/>
              </a:prstGeom>
            </p:spPr>
          </p:pic>
          <p:pic>
            <p:nvPicPr>
              <p:cNvPr id="63" name="Imagen 62">
                <a:extLst>
                  <a:ext uri="{FF2B5EF4-FFF2-40B4-BE49-F238E27FC236}">
                    <a16:creationId xmlns:a16="http://schemas.microsoft.com/office/drawing/2014/main" id="{22BAE815-F90D-4317-B3BE-B851C411B352}"/>
                  </a:ext>
                </a:extLst>
              </p:cNvPr>
              <p:cNvPicPr>
                <a:picLocks noChangeAspect="1"/>
              </p:cNvPicPr>
              <p:nvPr/>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278415" y="12979198"/>
                <a:ext cx="487809" cy="682594"/>
              </a:xfrm>
              <a:prstGeom prst="rect">
                <a:avLst/>
              </a:prstGeom>
            </p:spPr>
          </p:pic>
          <p:pic>
            <p:nvPicPr>
              <p:cNvPr id="86" name="Imagen 85">
                <a:extLst>
                  <a:ext uri="{FF2B5EF4-FFF2-40B4-BE49-F238E27FC236}">
                    <a16:creationId xmlns:a16="http://schemas.microsoft.com/office/drawing/2014/main" id="{E952863C-F8C5-4478-AFCC-D42BE644E466}"/>
                  </a:ext>
                </a:extLst>
              </p:cNvPr>
              <p:cNvPicPr>
                <a:picLocks noChangeAspect="1"/>
              </p:cNvPicPr>
              <p:nvPr/>
            </p:nvPicPr>
            <p:blipFill>
              <a:blip r:embed="rId6">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109346" y="13013195"/>
                <a:ext cx="611455" cy="611455"/>
              </a:xfrm>
              <a:prstGeom prst="rect">
                <a:avLst/>
              </a:prstGeom>
            </p:spPr>
          </p:pic>
        </p:grpSp>
        <p:grpSp>
          <p:nvGrpSpPr>
            <p:cNvPr id="91" name="Grupo 90">
              <a:extLst>
                <a:ext uri="{FF2B5EF4-FFF2-40B4-BE49-F238E27FC236}">
                  <a16:creationId xmlns:a16="http://schemas.microsoft.com/office/drawing/2014/main" id="{126E1B4E-DFBA-485E-A468-25B70E48BE7D}"/>
                </a:ext>
              </a:extLst>
            </p:cNvPr>
            <p:cNvGrpSpPr/>
            <p:nvPr/>
          </p:nvGrpSpPr>
          <p:grpSpPr>
            <a:xfrm>
              <a:off x="16933947" y="8225772"/>
              <a:ext cx="3552268" cy="2200894"/>
              <a:chOff x="16758559" y="8273405"/>
              <a:chExt cx="3552268" cy="2200894"/>
            </a:xfrm>
          </p:grpSpPr>
          <p:pic>
            <p:nvPicPr>
              <p:cNvPr id="47" name="Imagen 46">
                <a:extLst>
                  <a:ext uri="{FF2B5EF4-FFF2-40B4-BE49-F238E27FC236}">
                    <a16:creationId xmlns:a16="http://schemas.microsoft.com/office/drawing/2014/main" id="{5E5959F0-1732-C6CE-2AA4-4A5F1CD5A8EE}"/>
                  </a:ext>
                </a:extLst>
              </p:cNvPr>
              <p:cNvPicPr>
                <a:picLocks noChangeAspect="1"/>
              </p:cNvPicPr>
              <p:nvPr/>
            </p:nvPicPr>
            <p:blipFill rotWithShape="1">
              <a:blip r:embed="rId4">
                <a:clrChange>
                  <a:clrFrom>
                    <a:srgbClr val="FFFFFF"/>
                  </a:clrFrom>
                  <a:clrTo>
                    <a:srgbClr val="FFFFFF">
                      <a:alpha val="0"/>
                    </a:srgbClr>
                  </a:clrTo>
                </a:clrChange>
                <a:duotone>
                  <a:schemeClr val="accent3">
                    <a:shade val="45000"/>
                    <a:satMod val="135000"/>
                  </a:schemeClr>
                  <a:prstClr val="white"/>
                </a:duotone>
              </a:blip>
              <a:srcRect l="1" t="50022" r="1556" b="27012"/>
              <a:stretch/>
            </p:blipFill>
            <p:spPr>
              <a:xfrm>
                <a:off x="16910030" y="8273405"/>
                <a:ext cx="3400797" cy="2200894"/>
              </a:xfrm>
              <a:prstGeom prst="rect">
                <a:avLst/>
              </a:prstGeom>
            </p:spPr>
          </p:pic>
          <p:pic>
            <p:nvPicPr>
              <p:cNvPr id="90" name="Imagen 89">
                <a:extLst>
                  <a:ext uri="{FF2B5EF4-FFF2-40B4-BE49-F238E27FC236}">
                    <a16:creationId xmlns:a16="http://schemas.microsoft.com/office/drawing/2014/main" id="{FF55AA16-CFA9-41BA-8C1B-150993C590A6}"/>
                  </a:ext>
                </a:extLst>
              </p:cNvPr>
              <p:cNvPicPr>
                <a:picLocks noChangeAspect="1"/>
              </p:cNvPicPr>
              <p:nvPr/>
            </p:nvPicPr>
            <p:blipFill rotWithShape="1">
              <a:blip r:embed="rId4">
                <a:clrChange>
                  <a:clrFrom>
                    <a:srgbClr val="FFFFFF"/>
                  </a:clrFrom>
                  <a:clrTo>
                    <a:srgbClr val="FFFFFF">
                      <a:alpha val="0"/>
                    </a:srgbClr>
                  </a:clrTo>
                </a:clrChange>
                <a:duotone>
                  <a:schemeClr val="accent3">
                    <a:shade val="45000"/>
                    <a:satMod val="135000"/>
                  </a:schemeClr>
                  <a:prstClr val="white"/>
                </a:duotone>
              </a:blip>
              <a:srcRect l="15007" t="10823" r="78417" b="81878"/>
              <a:stretch/>
            </p:blipFill>
            <p:spPr>
              <a:xfrm>
                <a:off x="16758559" y="9563771"/>
                <a:ext cx="169055" cy="511923"/>
              </a:xfrm>
              <a:prstGeom prst="rect">
                <a:avLst/>
              </a:prstGeom>
            </p:spPr>
          </p:pic>
        </p:grpSp>
        <p:cxnSp>
          <p:nvCxnSpPr>
            <p:cNvPr id="57" name="Conector recto 56">
              <a:extLst>
                <a:ext uri="{FF2B5EF4-FFF2-40B4-BE49-F238E27FC236}">
                  <a16:creationId xmlns:a16="http://schemas.microsoft.com/office/drawing/2014/main" id="{FD8B8B51-2D61-DFEB-BA54-02BFD079B533}"/>
                </a:ext>
              </a:extLst>
            </p:cNvPr>
            <p:cNvCxnSpPr>
              <a:cxnSpLocks/>
            </p:cNvCxnSpPr>
            <p:nvPr/>
          </p:nvCxnSpPr>
          <p:spPr>
            <a:xfrm>
              <a:off x="15234421" y="7786353"/>
              <a:ext cx="0" cy="35758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4CBFE342-6B59-D4E6-754B-1FFD1E2D9AC5}"/>
                </a:ext>
              </a:extLst>
            </p:cNvPr>
            <p:cNvCxnSpPr>
              <a:cxnSpLocks/>
            </p:cNvCxnSpPr>
            <p:nvPr/>
          </p:nvCxnSpPr>
          <p:spPr>
            <a:xfrm>
              <a:off x="15234421" y="8248611"/>
              <a:ext cx="0" cy="2200894"/>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4" name="CuadroTexto 103">
              <a:extLst>
                <a:ext uri="{FF2B5EF4-FFF2-40B4-BE49-F238E27FC236}">
                  <a16:creationId xmlns:a16="http://schemas.microsoft.com/office/drawing/2014/main" id="{31C8BCDC-7E82-4342-9912-CC27E0615D62}"/>
                </a:ext>
              </a:extLst>
            </p:cNvPr>
            <p:cNvSpPr txBox="1"/>
            <p:nvPr/>
          </p:nvSpPr>
          <p:spPr>
            <a:xfrm>
              <a:off x="17372007" y="7783367"/>
              <a:ext cx="3051289" cy="707886"/>
            </a:xfrm>
            <a:prstGeom prst="rect">
              <a:avLst/>
            </a:prstGeom>
            <a:noFill/>
          </p:spPr>
          <p:txBody>
            <a:bodyPr wrap="square" rtlCol="0">
              <a:spAutoFit/>
            </a:bodyPr>
            <a:lstStyle/>
            <a:p>
              <a:pPr algn="ctr"/>
              <a:r>
                <a:rPr lang="es-ES" sz="2000" dirty="0"/>
                <a:t>Reproducción asexual inducida</a:t>
              </a:r>
            </a:p>
          </p:txBody>
        </p:sp>
        <p:sp>
          <p:nvSpPr>
            <p:cNvPr id="105" name="CuadroTexto 104">
              <a:extLst>
                <a:ext uri="{FF2B5EF4-FFF2-40B4-BE49-F238E27FC236}">
                  <a16:creationId xmlns:a16="http://schemas.microsoft.com/office/drawing/2014/main" id="{A6D12ED8-803A-4804-842E-7F0E79262B61}"/>
                </a:ext>
              </a:extLst>
            </p:cNvPr>
            <p:cNvSpPr txBox="1"/>
            <p:nvPr/>
          </p:nvSpPr>
          <p:spPr>
            <a:xfrm>
              <a:off x="14572827" y="13026151"/>
              <a:ext cx="2642412" cy="400110"/>
            </a:xfrm>
            <a:prstGeom prst="rect">
              <a:avLst/>
            </a:prstGeom>
            <a:noFill/>
          </p:spPr>
          <p:txBody>
            <a:bodyPr wrap="square" rtlCol="0">
              <a:spAutoFit/>
            </a:bodyPr>
            <a:lstStyle/>
            <a:p>
              <a:pPr algn="ctr"/>
              <a:r>
                <a:rPr lang="es-ES" sz="2000" dirty="0"/>
                <a:t>Maduración sexual</a:t>
              </a:r>
            </a:p>
          </p:txBody>
        </p:sp>
      </p:grpSp>
      <p:sp>
        <p:nvSpPr>
          <p:cNvPr id="108" name="CuadroTexto 107">
            <a:extLst>
              <a:ext uri="{FF2B5EF4-FFF2-40B4-BE49-F238E27FC236}">
                <a16:creationId xmlns:a16="http://schemas.microsoft.com/office/drawing/2014/main" id="{7A0DEE2C-97BE-4775-B655-1F9486FE9351}"/>
              </a:ext>
            </a:extLst>
          </p:cNvPr>
          <p:cNvSpPr txBox="1"/>
          <p:nvPr/>
        </p:nvSpPr>
        <p:spPr>
          <a:xfrm>
            <a:off x="14522793" y="5221172"/>
            <a:ext cx="5597143" cy="461665"/>
          </a:xfrm>
          <a:prstGeom prst="rect">
            <a:avLst/>
          </a:prstGeom>
          <a:noFill/>
        </p:spPr>
        <p:txBody>
          <a:bodyPr wrap="square" rtlCol="0">
            <a:spAutoFit/>
          </a:bodyPr>
          <a:lstStyle/>
          <a:p>
            <a:pPr algn="ctr"/>
            <a:r>
              <a:rPr lang="es-ES" sz="2400" b="1" dirty="0"/>
              <a:t>Dos tratamientos de reproducción</a:t>
            </a:r>
          </a:p>
        </p:txBody>
      </p:sp>
      <p:sp>
        <p:nvSpPr>
          <p:cNvPr id="13" name="CuadroTexto 12">
            <a:extLst>
              <a:ext uri="{FF2B5EF4-FFF2-40B4-BE49-F238E27FC236}">
                <a16:creationId xmlns:a16="http://schemas.microsoft.com/office/drawing/2014/main" id="{A745C169-EBA8-78E0-D575-BCA7121F3D9A}"/>
              </a:ext>
            </a:extLst>
          </p:cNvPr>
          <p:cNvSpPr txBox="1"/>
          <p:nvPr/>
        </p:nvSpPr>
        <p:spPr>
          <a:xfrm>
            <a:off x="17699589" y="9135532"/>
            <a:ext cx="2420348" cy="400110"/>
          </a:xfrm>
          <a:prstGeom prst="rect">
            <a:avLst/>
          </a:prstGeom>
          <a:noFill/>
        </p:spPr>
        <p:txBody>
          <a:bodyPr wrap="square" rtlCol="0">
            <a:spAutoFit/>
          </a:bodyPr>
          <a:lstStyle/>
          <a:p>
            <a:pPr algn="just"/>
            <a:r>
              <a:rPr lang="es-ES" sz="2000" b="1" dirty="0">
                <a:solidFill>
                  <a:schemeClr val="accent2"/>
                </a:solidFill>
              </a:rPr>
              <a:t>Se determinó:</a:t>
            </a:r>
          </a:p>
        </p:txBody>
      </p:sp>
      <p:pic>
        <p:nvPicPr>
          <p:cNvPr id="1026" name="Picture 2">
            <a:extLst>
              <a:ext uri="{FF2B5EF4-FFF2-40B4-BE49-F238E27FC236}">
                <a16:creationId xmlns:a16="http://schemas.microsoft.com/office/drawing/2014/main" id="{AE871915-4978-DA26-0923-A820A073680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289733" y="2147867"/>
            <a:ext cx="1750946" cy="175094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CC1C2B-D7AC-B7E0-3953-0DC2523702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2096" y="29003951"/>
            <a:ext cx="3347200" cy="1115733"/>
          </a:xfrm>
          <a:prstGeom prst="rect">
            <a:avLst/>
          </a:prstGeom>
          <a:noFill/>
          <a:extLst>
            <a:ext uri="{909E8E84-426E-40DD-AFC4-6F175D3DCCD1}">
              <a14:hiddenFill xmlns:a14="http://schemas.microsoft.com/office/drawing/2010/main">
                <a:solidFill>
                  <a:srgbClr val="FFFFFF"/>
                </a:solidFill>
              </a14:hiddenFill>
            </a:ext>
          </a:extLst>
        </p:spPr>
      </p:pic>
      <p:sp>
        <p:nvSpPr>
          <p:cNvPr id="85" name="Rectángulo: esquinas redondeadas 84">
            <a:extLst>
              <a:ext uri="{FF2B5EF4-FFF2-40B4-BE49-F238E27FC236}">
                <a16:creationId xmlns:a16="http://schemas.microsoft.com/office/drawing/2014/main" id="{EB979685-55B2-5596-7DA8-DFF2F11B4628}"/>
              </a:ext>
            </a:extLst>
          </p:cNvPr>
          <p:cNvSpPr/>
          <p:nvPr/>
        </p:nvSpPr>
        <p:spPr>
          <a:xfrm>
            <a:off x="623443" y="25391498"/>
            <a:ext cx="19970645" cy="3451314"/>
          </a:xfrm>
          <a:prstGeom prst="roundRect">
            <a:avLst>
              <a:gd name="adj" fmla="val 10135"/>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CuadroTexto 50">
            <a:extLst>
              <a:ext uri="{FF2B5EF4-FFF2-40B4-BE49-F238E27FC236}">
                <a16:creationId xmlns:a16="http://schemas.microsoft.com/office/drawing/2014/main" id="{54921F78-6E2D-577A-F695-77AC96E3CBFD}"/>
              </a:ext>
            </a:extLst>
          </p:cNvPr>
          <p:cNvSpPr txBox="1"/>
          <p:nvPr/>
        </p:nvSpPr>
        <p:spPr>
          <a:xfrm>
            <a:off x="452162" y="25489264"/>
            <a:ext cx="18944071" cy="4024967"/>
          </a:xfrm>
          <a:prstGeom prst="roundRect">
            <a:avLst>
              <a:gd name="adj" fmla="val 50000"/>
            </a:avLst>
          </a:prstGeom>
          <a:noFill/>
        </p:spPr>
        <p:txBody>
          <a:bodyPr wrap="square" rtlCol="0">
            <a:spAutoFit/>
          </a:bodyPr>
          <a:lstStyle/>
          <a:p>
            <a:pPr marL="457200" indent="-457200" algn="just">
              <a:buClr>
                <a:schemeClr val="accent1">
                  <a:lumMod val="75000"/>
                  <a:lumOff val="25000"/>
                </a:schemeClr>
              </a:buClr>
              <a:buSzPct val="120000"/>
              <a:buFont typeface="Arial" panose="020B0604020202020204" pitchFamily="34" charset="0"/>
              <a:buChar char="•"/>
            </a:pPr>
            <a:r>
              <a:rPr lang="es-ES" sz="3200" b="1" i="1" dirty="0">
                <a:solidFill>
                  <a:schemeClr val="accent3"/>
                </a:solidFill>
              </a:rPr>
              <a:t>A. </a:t>
            </a:r>
            <a:r>
              <a:rPr lang="es-ES" sz="3200" b="1" i="1" dirty="0" err="1">
                <a:solidFill>
                  <a:schemeClr val="accent3"/>
                </a:solidFill>
              </a:rPr>
              <a:t>sulcata</a:t>
            </a:r>
            <a:r>
              <a:rPr lang="es-ES" sz="3200" b="1" i="1" dirty="0">
                <a:solidFill>
                  <a:schemeClr val="accent3"/>
                </a:solidFill>
              </a:rPr>
              <a:t> </a:t>
            </a:r>
            <a:r>
              <a:rPr lang="es-ES" sz="3200" dirty="0"/>
              <a:t>presenta un sistema antioxidante muy eficiente en cuanto a actividad SOD y antioxidantes totales</a:t>
            </a:r>
          </a:p>
          <a:p>
            <a:pPr marL="457200" indent="-457200" algn="just">
              <a:buClr>
                <a:schemeClr val="accent1">
                  <a:lumMod val="75000"/>
                  <a:lumOff val="25000"/>
                </a:schemeClr>
              </a:buClr>
              <a:buSzPct val="120000"/>
              <a:buFont typeface="Arial" panose="020B0604020202020204" pitchFamily="34" charset="0"/>
              <a:buChar char="•"/>
            </a:pPr>
            <a:r>
              <a:rPr lang="es-ES" sz="3200" dirty="0"/>
              <a:t>La manipulación posiblemente desencadenó una respuesta de estrés agudo en los animales</a:t>
            </a:r>
          </a:p>
          <a:p>
            <a:pPr marL="457200" indent="-457200" algn="just">
              <a:buClr>
                <a:schemeClr val="accent1">
                  <a:lumMod val="75000"/>
                  <a:lumOff val="25000"/>
                </a:schemeClr>
              </a:buClr>
              <a:buSzPct val="120000"/>
              <a:buFont typeface="Arial" panose="020B0604020202020204" pitchFamily="34" charset="0"/>
              <a:buChar char="•"/>
            </a:pPr>
            <a:r>
              <a:rPr lang="es-ES" sz="3200" dirty="0"/>
              <a:t>Esta respuesta de estrés fue efectiva a la hora de contener el daño oxidativo a lípidos. Ambas estrategias son viables desde el punto de vista del bienestar.</a:t>
            </a:r>
          </a:p>
          <a:p>
            <a:pPr marL="342900" indent="-342900" algn="just">
              <a:buFont typeface="Wingdings" panose="05000000000000000000" pitchFamily="2" charset="2"/>
              <a:buChar char="§"/>
            </a:pPr>
            <a:endParaRPr lang="es-ES" sz="2000" dirty="0"/>
          </a:p>
        </p:txBody>
      </p:sp>
      <p:grpSp>
        <p:nvGrpSpPr>
          <p:cNvPr id="112" name="Grupo 111">
            <a:extLst>
              <a:ext uri="{FF2B5EF4-FFF2-40B4-BE49-F238E27FC236}">
                <a16:creationId xmlns:a16="http://schemas.microsoft.com/office/drawing/2014/main" id="{F5AA2F6E-4097-1FC9-2392-F22E1D678985}"/>
              </a:ext>
            </a:extLst>
          </p:cNvPr>
          <p:cNvGrpSpPr/>
          <p:nvPr/>
        </p:nvGrpSpPr>
        <p:grpSpPr>
          <a:xfrm>
            <a:off x="14936916" y="14477414"/>
            <a:ext cx="5274832" cy="1398241"/>
            <a:chOff x="716382" y="15266714"/>
            <a:chExt cx="5274832" cy="1398241"/>
          </a:xfrm>
        </p:grpSpPr>
        <p:sp>
          <p:nvSpPr>
            <p:cNvPr id="87" name="Triángulo isósceles 86">
              <a:extLst>
                <a:ext uri="{FF2B5EF4-FFF2-40B4-BE49-F238E27FC236}">
                  <a16:creationId xmlns:a16="http://schemas.microsoft.com/office/drawing/2014/main" id="{CC702A3B-4109-0367-E1EA-EC89F65D8949}"/>
                </a:ext>
              </a:extLst>
            </p:cNvPr>
            <p:cNvSpPr/>
            <p:nvPr/>
          </p:nvSpPr>
          <p:spPr>
            <a:xfrm>
              <a:off x="3809510" y="16295772"/>
              <a:ext cx="393898" cy="339568"/>
            </a:xfrm>
            <a:prstGeom prst="triangl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Triángulo isósceles 88">
              <a:extLst>
                <a:ext uri="{FF2B5EF4-FFF2-40B4-BE49-F238E27FC236}">
                  <a16:creationId xmlns:a16="http://schemas.microsoft.com/office/drawing/2014/main" id="{87E3BBE1-EB93-19CE-9E28-45E44CBA22C4}"/>
                </a:ext>
              </a:extLst>
            </p:cNvPr>
            <p:cNvSpPr/>
            <p:nvPr/>
          </p:nvSpPr>
          <p:spPr>
            <a:xfrm>
              <a:off x="2538870" y="16297310"/>
              <a:ext cx="393898" cy="339568"/>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Triángulo isósceles 91">
              <a:extLst>
                <a:ext uri="{FF2B5EF4-FFF2-40B4-BE49-F238E27FC236}">
                  <a16:creationId xmlns:a16="http://schemas.microsoft.com/office/drawing/2014/main" id="{74CD295F-0B07-3071-5D31-E43338B98CEE}"/>
                </a:ext>
              </a:extLst>
            </p:cNvPr>
            <p:cNvSpPr/>
            <p:nvPr/>
          </p:nvSpPr>
          <p:spPr>
            <a:xfrm>
              <a:off x="1268230" y="16293552"/>
              <a:ext cx="393898" cy="339568"/>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0865919C-6A58-9961-1039-6B6542E417C6}"/>
                </a:ext>
              </a:extLst>
            </p:cNvPr>
            <p:cNvSpPr/>
            <p:nvPr/>
          </p:nvSpPr>
          <p:spPr>
            <a:xfrm>
              <a:off x="3836029" y="15785255"/>
              <a:ext cx="339568" cy="339568"/>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Elipse 94">
              <a:extLst>
                <a:ext uri="{FF2B5EF4-FFF2-40B4-BE49-F238E27FC236}">
                  <a16:creationId xmlns:a16="http://schemas.microsoft.com/office/drawing/2014/main" id="{1D9C78D5-14AB-8E34-F4FC-FE2CC84AE94B}"/>
                </a:ext>
              </a:extLst>
            </p:cNvPr>
            <p:cNvSpPr/>
            <p:nvPr/>
          </p:nvSpPr>
          <p:spPr>
            <a:xfrm>
              <a:off x="2566035" y="15785255"/>
              <a:ext cx="339568" cy="33956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Elipse 95">
              <a:extLst>
                <a:ext uri="{FF2B5EF4-FFF2-40B4-BE49-F238E27FC236}">
                  <a16:creationId xmlns:a16="http://schemas.microsoft.com/office/drawing/2014/main" id="{7D44FD94-2C8A-BEE0-1AED-58D80B5A953D}"/>
                </a:ext>
              </a:extLst>
            </p:cNvPr>
            <p:cNvSpPr/>
            <p:nvPr/>
          </p:nvSpPr>
          <p:spPr>
            <a:xfrm>
              <a:off x="1296794" y="15785255"/>
              <a:ext cx="339568" cy="339568"/>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CuadroTexto 96">
              <a:extLst>
                <a:ext uri="{FF2B5EF4-FFF2-40B4-BE49-F238E27FC236}">
                  <a16:creationId xmlns:a16="http://schemas.microsoft.com/office/drawing/2014/main" id="{C9406F88-48D2-14CA-9201-E7F6AD72D119}"/>
                </a:ext>
              </a:extLst>
            </p:cNvPr>
            <p:cNvSpPr txBox="1"/>
            <p:nvPr/>
          </p:nvSpPr>
          <p:spPr>
            <a:xfrm>
              <a:off x="716382" y="15269966"/>
              <a:ext cx="1500393" cy="400110"/>
            </a:xfrm>
            <a:prstGeom prst="rect">
              <a:avLst/>
            </a:prstGeom>
            <a:noFill/>
          </p:spPr>
          <p:txBody>
            <a:bodyPr wrap="square" rtlCol="0">
              <a:spAutoFit/>
            </a:bodyPr>
            <a:lstStyle/>
            <a:p>
              <a:pPr algn="ctr"/>
              <a:r>
                <a:rPr lang="es-ES" sz="2000" b="1" dirty="0">
                  <a:solidFill>
                    <a:schemeClr val="accent2"/>
                  </a:solidFill>
                </a:rPr>
                <a:t>Calahonda</a:t>
              </a:r>
              <a:endParaRPr lang="es-ES" sz="2000" b="1" dirty="0">
                <a:solidFill>
                  <a:schemeClr val="accent6"/>
                </a:solidFill>
              </a:endParaRPr>
            </a:p>
          </p:txBody>
        </p:sp>
        <p:sp>
          <p:nvSpPr>
            <p:cNvPr id="98" name="CuadroTexto 97">
              <a:extLst>
                <a:ext uri="{FF2B5EF4-FFF2-40B4-BE49-F238E27FC236}">
                  <a16:creationId xmlns:a16="http://schemas.microsoft.com/office/drawing/2014/main" id="{F606B789-A647-7786-9F9E-8621FD79DDE4}"/>
                </a:ext>
              </a:extLst>
            </p:cNvPr>
            <p:cNvSpPr txBox="1"/>
            <p:nvPr/>
          </p:nvSpPr>
          <p:spPr>
            <a:xfrm>
              <a:off x="2056054" y="15266714"/>
              <a:ext cx="1359530" cy="400110"/>
            </a:xfrm>
            <a:prstGeom prst="rect">
              <a:avLst/>
            </a:prstGeom>
            <a:noFill/>
          </p:spPr>
          <p:txBody>
            <a:bodyPr wrap="square" rtlCol="0">
              <a:spAutoFit/>
            </a:bodyPr>
            <a:lstStyle/>
            <a:p>
              <a:pPr algn="ctr"/>
              <a:r>
                <a:rPr lang="es-ES" sz="2000" b="1" dirty="0">
                  <a:solidFill>
                    <a:schemeClr val="accent3"/>
                  </a:solidFill>
                </a:rPr>
                <a:t>Almuñécar</a:t>
              </a:r>
              <a:endParaRPr lang="es-ES" sz="2000" b="1" dirty="0">
                <a:solidFill>
                  <a:schemeClr val="accent6"/>
                </a:solidFill>
              </a:endParaRPr>
            </a:p>
          </p:txBody>
        </p:sp>
        <p:sp>
          <p:nvSpPr>
            <p:cNvPr id="99" name="CuadroTexto 98">
              <a:extLst>
                <a:ext uri="{FF2B5EF4-FFF2-40B4-BE49-F238E27FC236}">
                  <a16:creationId xmlns:a16="http://schemas.microsoft.com/office/drawing/2014/main" id="{B0C61CA2-1E66-7802-0D6A-746D7E0A7716}"/>
                </a:ext>
              </a:extLst>
            </p:cNvPr>
            <p:cNvSpPr txBox="1"/>
            <p:nvPr/>
          </p:nvSpPr>
          <p:spPr>
            <a:xfrm>
              <a:off x="3376219" y="15274761"/>
              <a:ext cx="1304409" cy="400110"/>
            </a:xfrm>
            <a:prstGeom prst="rect">
              <a:avLst/>
            </a:prstGeom>
            <a:noFill/>
          </p:spPr>
          <p:txBody>
            <a:bodyPr wrap="square" rtlCol="0">
              <a:spAutoFit/>
            </a:bodyPr>
            <a:lstStyle/>
            <a:p>
              <a:pPr algn="ctr"/>
              <a:r>
                <a:rPr lang="es-ES" sz="2000" b="1" dirty="0">
                  <a:solidFill>
                    <a:schemeClr val="accent6"/>
                  </a:solidFill>
                </a:rPr>
                <a:t>Salobreña</a:t>
              </a:r>
            </a:p>
          </p:txBody>
        </p:sp>
        <p:sp>
          <p:nvSpPr>
            <p:cNvPr id="110" name="CuadroTexto 109">
              <a:extLst>
                <a:ext uri="{FF2B5EF4-FFF2-40B4-BE49-F238E27FC236}">
                  <a16:creationId xmlns:a16="http://schemas.microsoft.com/office/drawing/2014/main" id="{27B46ACA-2371-0DC9-3D23-6768CD486B8E}"/>
                </a:ext>
              </a:extLst>
            </p:cNvPr>
            <p:cNvSpPr txBox="1"/>
            <p:nvPr/>
          </p:nvSpPr>
          <p:spPr>
            <a:xfrm>
              <a:off x="4531842" y="15749075"/>
              <a:ext cx="1359530" cy="400110"/>
            </a:xfrm>
            <a:prstGeom prst="rect">
              <a:avLst/>
            </a:prstGeom>
            <a:noFill/>
          </p:spPr>
          <p:txBody>
            <a:bodyPr wrap="square" rtlCol="0">
              <a:spAutoFit/>
            </a:bodyPr>
            <a:lstStyle/>
            <a:p>
              <a:pPr algn="ctr"/>
              <a:r>
                <a:rPr lang="es-ES" sz="2000" b="1" u="sng" dirty="0">
                  <a:solidFill>
                    <a:schemeClr val="tx2"/>
                  </a:solidFill>
                </a:rPr>
                <a:t>Control</a:t>
              </a:r>
            </a:p>
          </p:txBody>
        </p:sp>
        <p:sp>
          <p:nvSpPr>
            <p:cNvPr id="111" name="CuadroTexto 110">
              <a:extLst>
                <a:ext uri="{FF2B5EF4-FFF2-40B4-BE49-F238E27FC236}">
                  <a16:creationId xmlns:a16="http://schemas.microsoft.com/office/drawing/2014/main" id="{1B019A90-C353-0A19-B0D8-AC0E0F5F6C64}"/>
                </a:ext>
              </a:extLst>
            </p:cNvPr>
            <p:cNvSpPr txBox="1"/>
            <p:nvPr/>
          </p:nvSpPr>
          <p:spPr>
            <a:xfrm>
              <a:off x="4432001" y="16264845"/>
              <a:ext cx="1559213" cy="400110"/>
            </a:xfrm>
            <a:prstGeom prst="rect">
              <a:avLst/>
            </a:prstGeom>
            <a:noFill/>
          </p:spPr>
          <p:txBody>
            <a:bodyPr wrap="square" rtlCol="0">
              <a:spAutoFit/>
            </a:bodyPr>
            <a:lstStyle/>
            <a:p>
              <a:pPr algn="ctr"/>
              <a:r>
                <a:rPr lang="es-ES" sz="2000" b="1" u="dashLongHeavy" dirty="0">
                  <a:solidFill>
                    <a:schemeClr val="tx2"/>
                  </a:solidFill>
                </a:rPr>
                <a:t>Seccionado</a:t>
              </a:r>
            </a:p>
          </p:txBody>
        </p:sp>
      </p:grpSp>
      <p:grpSp>
        <p:nvGrpSpPr>
          <p:cNvPr id="1056" name="Grupo 1055">
            <a:extLst>
              <a:ext uri="{FF2B5EF4-FFF2-40B4-BE49-F238E27FC236}">
                <a16:creationId xmlns:a16="http://schemas.microsoft.com/office/drawing/2014/main" id="{6BC2330B-B0A7-AE11-64FE-7804992717BA}"/>
              </a:ext>
            </a:extLst>
          </p:cNvPr>
          <p:cNvGrpSpPr/>
          <p:nvPr/>
        </p:nvGrpSpPr>
        <p:grpSpPr>
          <a:xfrm>
            <a:off x="1150449" y="16504722"/>
            <a:ext cx="8572789" cy="3685098"/>
            <a:chOff x="1750127" y="16583317"/>
            <a:chExt cx="8572789" cy="3685098"/>
          </a:xfrm>
        </p:grpSpPr>
        <p:pic>
          <p:nvPicPr>
            <p:cNvPr id="58" name="Imagen 57">
              <a:extLst>
                <a:ext uri="{FF2B5EF4-FFF2-40B4-BE49-F238E27FC236}">
                  <a16:creationId xmlns:a16="http://schemas.microsoft.com/office/drawing/2014/main" id="{C997C87E-BC84-F3DC-A85A-D21FFD3449EE}"/>
                </a:ext>
              </a:extLst>
            </p:cNvPr>
            <p:cNvPicPr>
              <a:picLocks noChangeAspect="1"/>
            </p:cNvPicPr>
            <p:nvPr/>
          </p:nvPicPr>
          <p:blipFill rotWithShape="1">
            <a:blip r:embed="rId9">
              <a:extLst>
                <a:ext uri="{28A0092B-C50C-407E-A947-70E740481C1C}">
                  <a14:useLocalDpi xmlns:a14="http://schemas.microsoft.com/office/drawing/2010/main" val="0"/>
                </a:ext>
              </a:extLst>
            </a:blip>
            <a:srcRect b="19401"/>
            <a:stretch/>
          </p:blipFill>
          <p:spPr>
            <a:xfrm>
              <a:off x="1750127" y="16583317"/>
              <a:ext cx="8572789" cy="3685098"/>
            </a:xfrm>
            <a:prstGeom prst="roundRect">
              <a:avLst>
                <a:gd name="adj" fmla="val 10332"/>
              </a:avLst>
            </a:prstGeom>
          </p:spPr>
        </p:pic>
        <p:grpSp>
          <p:nvGrpSpPr>
            <p:cNvPr id="123" name="Grupo 122">
              <a:extLst>
                <a:ext uri="{FF2B5EF4-FFF2-40B4-BE49-F238E27FC236}">
                  <a16:creationId xmlns:a16="http://schemas.microsoft.com/office/drawing/2014/main" id="{6DE16A5D-0779-9094-E2DF-5F6E0FE5815B}"/>
                </a:ext>
              </a:extLst>
            </p:cNvPr>
            <p:cNvGrpSpPr/>
            <p:nvPr/>
          </p:nvGrpSpPr>
          <p:grpSpPr>
            <a:xfrm>
              <a:off x="2549109" y="19787806"/>
              <a:ext cx="7367103" cy="443778"/>
              <a:chOff x="2549109" y="19787806"/>
              <a:chExt cx="7367103" cy="443778"/>
            </a:xfrm>
          </p:grpSpPr>
          <p:grpSp>
            <p:nvGrpSpPr>
              <p:cNvPr id="115" name="Grupo 114">
                <a:extLst>
                  <a:ext uri="{FF2B5EF4-FFF2-40B4-BE49-F238E27FC236}">
                    <a16:creationId xmlns:a16="http://schemas.microsoft.com/office/drawing/2014/main" id="{8FC3D533-85DA-DBCF-21D1-BE44A3A7A423}"/>
                  </a:ext>
                </a:extLst>
              </p:cNvPr>
              <p:cNvGrpSpPr/>
              <p:nvPr/>
            </p:nvGrpSpPr>
            <p:grpSpPr>
              <a:xfrm>
                <a:off x="2549109" y="19787806"/>
                <a:ext cx="1996949" cy="292211"/>
                <a:chOff x="2549109" y="19787806"/>
                <a:chExt cx="1996949" cy="292211"/>
              </a:xfrm>
            </p:grpSpPr>
            <p:sp>
              <p:nvSpPr>
                <p:cNvPr id="113" name="CuadroTexto 112">
                  <a:extLst>
                    <a:ext uri="{FF2B5EF4-FFF2-40B4-BE49-F238E27FC236}">
                      <a16:creationId xmlns:a16="http://schemas.microsoft.com/office/drawing/2014/main" id="{B914B6FB-D61C-ADCA-47F9-41AD791E5E9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14" name="CuadroTexto 113">
                  <a:extLst>
                    <a:ext uri="{FF2B5EF4-FFF2-40B4-BE49-F238E27FC236}">
                      <a16:creationId xmlns:a16="http://schemas.microsoft.com/office/drawing/2014/main" id="{EB6B1A87-4D37-C60C-2A27-70D1C4845AE5}"/>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19" name="Grupo 118">
                <a:extLst>
                  <a:ext uri="{FF2B5EF4-FFF2-40B4-BE49-F238E27FC236}">
                    <a16:creationId xmlns:a16="http://schemas.microsoft.com/office/drawing/2014/main" id="{5DA06F80-A5ED-CF77-96C5-D0C6D940C3DD}"/>
                  </a:ext>
                </a:extLst>
              </p:cNvPr>
              <p:cNvGrpSpPr/>
              <p:nvPr/>
            </p:nvGrpSpPr>
            <p:grpSpPr>
              <a:xfrm>
                <a:off x="7919263" y="19787806"/>
                <a:ext cx="1996949" cy="292211"/>
                <a:chOff x="2549109" y="19787806"/>
                <a:chExt cx="1996949" cy="292211"/>
              </a:xfrm>
            </p:grpSpPr>
            <p:sp>
              <p:nvSpPr>
                <p:cNvPr id="120" name="CuadroTexto 119">
                  <a:extLst>
                    <a:ext uri="{FF2B5EF4-FFF2-40B4-BE49-F238E27FC236}">
                      <a16:creationId xmlns:a16="http://schemas.microsoft.com/office/drawing/2014/main" id="{9BA13572-2AFA-8660-5064-53726CD56CCA}"/>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21" name="CuadroTexto 120">
                  <a:extLst>
                    <a:ext uri="{FF2B5EF4-FFF2-40B4-BE49-F238E27FC236}">
                      <a16:creationId xmlns:a16="http://schemas.microsoft.com/office/drawing/2014/main" id="{3E410CD2-0C7C-8D63-F1FC-8A199E7AD53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22" name="Rectángulo 121">
                <a:extLst>
                  <a:ext uri="{FF2B5EF4-FFF2-40B4-BE49-F238E27FC236}">
                    <a16:creationId xmlns:a16="http://schemas.microsoft.com/office/drawing/2014/main" id="{7E9BAFE2-5E17-5238-17B9-FB602B1AEDB8}"/>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6" name="Grupo 115">
                <a:extLst>
                  <a:ext uri="{FF2B5EF4-FFF2-40B4-BE49-F238E27FC236}">
                    <a16:creationId xmlns:a16="http://schemas.microsoft.com/office/drawing/2014/main" id="{C7D5BE89-FE48-C68F-6E09-F01EDB56690A}"/>
                  </a:ext>
                </a:extLst>
              </p:cNvPr>
              <p:cNvGrpSpPr/>
              <p:nvPr/>
            </p:nvGrpSpPr>
            <p:grpSpPr>
              <a:xfrm>
                <a:off x="5211608" y="19787806"/>
                <a:ext cx="1996949" cy="292211"/>
                <a:chOff x="2549109" y="19787806"/>
                <a:chExt cx="1996949" cy="292211"/>
              </a:xfrm>
            </p:grpSpPr>
            <p:sp>
              <p:nvSpPr>
                <p:cNvPr id="117" name="CuadroTexto 116">
                  <a:extLst>
                    <a:ext uri="{FF2B5EF4-FFF2-40B4-BE49-F238E27FC236}">
                      <a16:creationId xmlns:a16="http://schemas.microsoft.com/office/drawing/2014/main" id="{98896471-37BE-28BA-0299-44468053D2C6}"/>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18" name="CuadroTexto 117">
                  <a:extLst>
                    <a:ext uri="{FF2B5EF4-FFF2-40B4-BE49-F238E27FC236}">
                      <a16:creationId xmlns:a16="http://schemas.microsoft.com/office/drawing/2014/main" id="{3596A64A-ADFE-0DDD-D612-51F162C8CFF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grpSp>
        <p:nvGrpSpPr>
          <p:cNvPr id="1058" name="Grupo 1057">
            <a:extLst>
              <a:ext uri="{FF2B5EF4-FFF2-40B4-BE49-F238E27FC236}">
                <a16:creationId xmlns:a16="http://schemas.microsoft.com/office/drawing/2014/main" id="{EC90873F-C56E-7A51-CF9C-D34D84FFE24E}"/>
              </a:ext>
            </a:extLst>
          </p:cNvPr>
          <p:cNvGrpSpPr/>
          <p:nvPr/>
        </p:nvGrpSpPr>
        <p:grpSpPr>
          <a:xfrm>
            <a:off x="11692407" y="20845259"/>
            <a:ext cx="8572789" cy="3638572"/>
            <a:chOff x="11060709" y="20500413"/>
            <a:chExt cx="8572789" cy="3638572"/>
          </a:xfrm>
        </p:grpSpPr>
        <p:pic>
          <p:nvPicPr>
            <p:cNvPr id="56" name="Imagen 55">
              <a:extLst>
                <a:ext uri="{FF2B5EF4-FFF2-40B4-BE49-F238E27FC236}">
                  <a16:creationId xmlns:a16="http://schemas.microsoft.com/office/drawing/2014/main" id="{154E778F-3DD6-149C-7A0B-58746DCD2036}"/>
                </a:ext>
              </a:extLst>
            </p:cNvPr>
            <p:cNvPicPr>
              <a:picLocks noChangeAspect="1"/>
            </p:cNvPicPr>
            <p:nvPr/>
          </p:nvPicPr>
          <p:blipFill rotWithShape="1">
            <a:blip r:embed="rId10">
              <a:extLst>
                <a:ext uri="{28A0092B-C50C-407E-A947-70E740481C1C}">
                  <a14:useLocalDpi xmlns:a14="http://schemas.microsoft.com/office/drawing/2010/main" val="0"/>
                </a:ext>
              </a:extLst>
            </a:blip>
            <a:srcRect b="20419"/>
            <a:stretch/>
          </p:blipFill>
          <p:spPr>
            <a:xfrm>
              <a:off x="11060709" y="20500413"/>
              <a:ext cx="8572789" cy="3638572"/>
            </a:xfrm>
            <a:prstGeom prst="roundRect">
              <a:avLst>
                <a:gd name="adj" fmla="val 8112"/>
              </a:avLst>
            </a:prstGeom>
          </p:spPr>
        </p:pic>
        <p:grpSp>
          <p:nvGrpSpPr>
            <p:cNvPr id="1033" name="Grupo 1032">
              <a:extLst>
                <a:ext uri="{FF2B5EF4-FFF2-40B4-BE49-F238E27FC236}">
                  <a16:creationId xmlns:a16="http://schemas.microsoft.com/office/drawing/2014/main" id="{2E8C60B7-C577-8101-8D7E-6EB343059463}"/>
                </a:ext>
              </a:extLst>
            </p:cNvPr>
            <p:cNvGrpSpPr/>
            <p:nvPr/>
          </p:nvGrpSpPr>
          <p:grpSpPr>
            <a:xfrm>
              <a:off x="11872245" y="23692871"/>
              <a:ext cx="7367103" cy="443778"/>
              <a:chOff x="2549109" y="19787806"/>
              <a:chExt cx="7367103" cy="443778"/>
            </a:xfrm>
          </p:grpSpPr>
          <p:grpSp>
            <p:nvGrpSpPr>
              <p:cNvPr id="1034" name="Grupo 1033">
                <a:extLst>
                  <a:ext uri="{FF2B5EF4-FFF2-40B4-BE49-F238E27FC236}">
                    <a16:creationId xmlns:a16="http://schemas.microsoft.com/office/drawing/2014/main" id="{6D04F669-E64E-8320-C507-6D89897AD382}"/>
                  </a:ext>
                </a:extLst>
              </p:cNvPr>
              <p:cNvGrpSpPr/>
              <p:nvPr/>
            </p:nvGrpSpPr>
            <p:grpSpPr>
              <a:xfrm>
                <a:off x="2549109" y="19787806"/>
                <a:ext cx="1996949" cy="292211"/>
                <a:chOff x="2549109" y="19787806"/>
                <a:chExt cx="1996949" cy="292211"/>
              </a:xfrm>
            </p:grpSpPr>
            <p:sp>
              <p:nvSpPr>
                <p:cNvPr id="1042" name="CuadroTexto 1041">
                  <a:extLst>
                    <a:ext uri="{FF2B5EF4-FFF2-40B4-BE49-F238E27FC236}">
                      <a16:creationId xmlns:a16="http://schemas.microsoft.com/office/drawing/2014/main" id="{3C38CD42-C1FF-67BA-E1CF-D862FD78B637}"/>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43" name="CuadroTexto 1042">
                  <a:extLst>
                    <a:ext uri="{FF2B5EF4-FFF2-40B4-BE49-F238E27FC236}">
                      <a16:creationId xmlns:a16="http://schemas.microsoft.com/office/drawing/2014/main" id="{3F98685A-67A8-FD01-83AF-7C588184AE1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035" name="Grupo 1034">
                <a:extLst>
                  <a:ext uri="{FF2B5EF4-FFF2-40B4-BE49-F238E27FC236}">
                    <a16:creationId xmlns:a16="http://schemas.microsoft.com/office/drawing/2014/main" id="{3AA57281-760E-DD83-A2E4-8F44B264E50A}"/>
                  </a:ext>
                </a:extLst>
              </p:cNvPr>
              <p:cNvGrpSpPr/>
              <p:nvPr/>
            </p:nvGrpSpPr>
            <p:grpSpPr>
              <a:xfrm>
                <a:off x="7919263" y="19787806"/>
                <a:ext cx="1996949" cy="292211"/>
                <a:chOff x="2549109" y="19787806"/>
                <a:chExt cx="1996949" cy="292211"/>
              </a:xfrm>
            </p:grpSpPr>
            <p:sp>
              <p:nvSpPr>
                <p:cNvPr id="1040" name="CuadroTexto 1039">
                  <a:extLst>
                    <a:ext uri="{FF2B5EF4-FFF2-40B4-BE49-F238E27FC236}">
                      <a16:creationId xmlns:a16="http://schemas.microsoft.com/office/drawing/2014/main" id="{0AECF5EF-F6B8-2D72-369F-A8352E390C1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41" name="CuadroTexto 1040">
                  <a:extLst>
                    <a:ext uri="{FF2B5EF4-FFF2-40B4-BE49-F238E27FC236}">
                      <a16:creationId xmlns:a16="http://schemas.microsoft.com/office/drawing/2014/main" id="{530CDC82-F04E-9C87-EE68-1FEC2500A610}"/>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036" name="Rectángulo 1035">
                <a:extLst>
                  <a:ext uri="{FF2B5EF4-FFF2-40B4-BE49-F238E27FC236}">
                    <a16:creationId xmlns:a16="http://schemas.microsoft.com/office/drawing/2014/main" id="{D33FE971-6984-58D8-A28C-4767F5D7910D}"/>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37" name="Grupo 1036">
                <a:extLst>
                  <a:ext uri="{FF2B5EF4-FFF2-40B4-BE49-F238E27FC236}">
                    <a16:creationId xmlns:a16="http://schemas.microsoft.com/office/drawing/2014/main" id="{BBC2342F-0911-F134-6181-ADF150254541}"/>
                  </a:ext>
                </a:extLst>
              </p:cNvPr>
              <p:cNvGrpSpPr/>
              <p:nvPr/>
            </p:nvGrpSpPr>
            <p:grpSpPr>
              <a:xfrm>
                <a:off x="5211608" y="19787806"/>
                <a:ext cx="1996949" cy="292211"/>
                <a:chOff x="2549109" y="19787806"/>
                <a:chExt cx="1996949" cy="292211"/>
              </a:xfrm>
            </p:grpSpPr>
            <p:sp>
              <p:nvSpPr>
                <p:cNvPr id="1038" name="CuadroTexto 1037">
                  <a:extLst>
                    <a:ext uri="{FF2B5EF4-FFF2-40B4-BE49-F238E27FC236}">
                      <a16:creationId xmlns:a16="http://schemas.microsoft.com/office/drawing/2014/main" id="{AC980B51-BE4D-4E9E-56F6-803B68988D5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9" name="CuadroTexto 1038">
                  <a:extLst>
                    <a:ext uri="{FF2B5EF4-FFF2-40B4-BE49-F238E27FC236}">
                      <a16:creationId xmlns:a16="http://schemas.microsoft.com/office/drawing/2014/main" id="{6054ADBD-796D-EC94-838E-9DC0EA2F3BE9}"/>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grpSp>
        <p:nvGrpSpPr>
          <p:cNvPr id="1055" name="Grupo 1054">
            <a:extLst>
              <a:ext uri="{FF2B5EF4-FFF2-40B4-BE49-F238E27FC236}">
                <a16:creationId xmlns:a16="http://schemas.microsoft.com/office/drawing/2014/main" id="{F297BE96-987D-4496-559C-2D5B233FE48A}"/>
              </a:ext>
            </a:extLst>
          </p:cNvPr>
          <p:cNvGrpSpPr/>
          <p:nvPr/>
        </p:nvGrpSpPr>
        <p:grpSpPr>
          <a:xfrm>
            <a:off x="11692407" y="16551668"/>
            <a:ext cx="8572789" cy="3638573"/>
            <a:chOff x="1808620" y="20579089"/>
            <a:chExt cx="8572789" cy="3638573"/>
          </a:xfrm>
        </p:grpSpPr>
        <p:pic>
          <p:nvPicPr>
            <p:cNvPr id="62" name="Imagen 61">
              <a:extLst>
                <a:ext uri="{FF2B5EF4-FFF2-40B4-BE49-F238E27FC236}">
                  <a16:creationId xmlns:a16="http://schemas.microsoft.com/office/drawing/2014/main" id="{36F28F22-ECD2-4B70-8479-94CCB39DC084}"/>
                </a:ext>
              </a:extLst>
            </p:cNvPr>
            <p:cNvPicPr>
              <a:picLocks noChangeAspect="1"/>
            </p:cNvPicPr>
            <p:nvPr/>
          </p:nvPicPr>
          <p:blipFill rotWithShape="1">
            <a:blip r:embed="rId11">
              <a:extLst>
                <a:ext uri="{28A0092B-C50C-407E-A947-70E740481C1C}">
                  <a14:useLocalDpi xmlns:a14="http://schemas.microsoft.com/office/drawing/2010/main" val="0"/>
                </a:ext>
              </a:extLst>
            </a:blip>
            <a:srcRect b="20419"/>
            <a:stretch/>
          </p:blipFill>
          <p:spPr>
            <a:xfrm>
              <a:off x="1808620" y="20579089"/>
              <a:ext cx="8572789" cy="3638572"/>
            </a:xfrm>
            <a:prstGeom prst="roundRect">
              <a:avLst>
                <a:gd name="adj" fmla="val 10733"/>
              </a:avLst>
            </a:prstGeom>
          </p:spPr>
        </p:pic>
        <p:grpSp>
          <p:nvGrpSpPr>
            <p:cNvPr id="1044" name="Grupo 1043">
              <a:extLst>
                <a:ext uri="{FF2B5EF4-FFF2-40B4-BE49-F238E27FC236}">
                  <a16:creationId xmlns:a16="http://schemas.microsoft.com/office/drawing/2014/main" id="{04367B25-0154-A620-811B-81901D90E4B9}"/>
                </a:ext>
              </a:extLst>
            </p:cNvPr>
            <p:cNvGrpSpPr/>
            <p:nvPr/>
          </p:nvGrpSpPr>
          <p:grpSpPr>
            <a:xfrm>
              <a:off x="2716224" y="23773884"/>
              <a:ext cx="7367103" cy="443778"/>
              <a:chOff x="2549109" y="19787806"/>
              <a:chExt cx="7367103" cy="443778"/>
            </a:xfrm>
          </p:grpSpPr>
          <p:grpSp>
            <p:nvGrpSpPr>
              <p:cNvPr id="1045" name="Grupo 1044">
                <a:extLst>
                  <a:ext uri="{FF2B5EF4-FFF2-40B4-BE49-F238E27FC236}">
                    <a16:creationId xmlns:a16="http://schemas.microsoft.com/office/drawing/2014/main" id="{7BCB1F1A-B45F-12AB-0061-67A3CF01479A}"/>
                  </a:ext>
                </a:extLst>
              </p:cNvPr>
              <p:cNvGrpSpPr/>
              <p:nvPr/>
            </p:nvGrpSpPr>
            <p:grpSpPr>
              <a:xfrm>
                <a:off x="2549109" y="19787806"/>
                <a:ext cx="1996949" cy="292211"/>
                <a:chOff x="2549109" y="19787806"/>
                <a:chExt cx="1996949" cy="292211"/>
              </a:xfrm>
            </p:grpSpPr>
            <p:sp>
              <p:nvSpPr>
                <p:cNvPr id="1053" name="CuadroTexto 1052">
                  <a:extLst>
                    <a:ext uri="{FF2B5EF4-FFF2-40B4-BE49-F238E27FC236}">
                      <a16:creationId xmlns:a16="http://schemas.microsoft.com/office/drawing/2014/main" id="{8FFA72BA-17AC-83FF-9D1A-4BDFD50A0CC0}"/>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4" name="CuadroTexto 1053">
                  <a:extLst>
                    <a:ext uri="{FF2B5EF4-FFF2-40B4-BE49-F238E27FC236}">
                      <a16:creationId xmlns:a16="http://schemas.microsoft.com/office/drawing/2014/main" id="{F1DBCBA9-894C-6F72-77BB-E78C8484B2E4}"/>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046" name="Grupo 1045">
                <a:extLst>
                  <a:ext uri="{FF2B5EF4-FFF2-40B4-BE49-F238E27FC236}">
                    <a16:creationId xmlns:a16="http://schemas.microsoft.com/office/drawing/2014/main" id="{C8E36ACD-C343-8FAD-AD73-FBDC61FFDB38}"/>
                  </a:ext>
                </a:extLst>
              </p:cNvPr>
              <p:cNvGrpSpPr/>
              <p:nvPr/>
            </p:nvGrpSpPr>
            <p:grpSpPr>
              <a:xfrm>
                <a:off x="7919263" y="19787806"/>
                <a:ext cx="1996949" cy="292211"/>
                <a:chOff x="2549109" y="19787806"/>
                <a:chExt cx="1996949" cy="292211"/>
              </a:xfrm>
            </p:grpSpPr>
            <p:sp>
              <p:nvSpPr>
                <p:cNvPr id="1051" name="CuadroTexto 1050">
                  <a:extLst>
                    <a:ext uri="{FF2B5EF4-FFF2-40B4-BE49-F238E27FC236}">
                      <a16:creationId xmlns:a16="http://schemas.microsoft.com/office/drawing/2014/main" id="{539414A8-14CF-E56F-4549-291965EB885D}"/>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2" name="CuadroTexto 1051">
                  <a:extLst>
                    <a:ext uri="{FF2B5EF4-FFF2-40B4-BE49-F238E27FC236}">
                      <a16:creationId xmlns:a16="http://schemas.microsoft.com/office/drawing/2014/main" id="{BEF54AA3-C288-A02D-F69C-C578D41DF304}"/>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047" name="Rectángulo 1046">
                <a:extLst>
                  <a:ext uri="{FF2B5EF4-FFF2-40B4-BE49-F238E27FC236}">
                    <a16:creationId xmlns:a16="http://schemas.microsoft.com/office/drawing/2014/main" id="{B06A574D-9C48-BF65-77FB-5C42E14C1998}"/>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8" name="Grupo 1047">
                <a:extLst>
                  <a:ext uri="{FF2B5EF4-FFF2-40B4-BE49-F238E27FC236}">
                    <a16:creationId xmlns:a16="http://schemas.microsoft.com/office/drawing/2014/main" id="{EE3C55DC-8224-23F0-096A-AB8A716C79DF}"/>
                  </a:ext>
                </a:extLst>
              </p:cNvPr>
              <p:cNvGrpSpPr/>
              <p:nvPr/>
            </p:nvGrpSpPr>
            <p:grpSpPr>
              <a:xfrm>
                <a:off x="5211608" y="19787806"/>
                <a:ext cx="1996949" cy="292211"/>
                <a:chOff x="2549109" y="19787806"/>
                <a:chExt cx="1996949" cy="292211"/>
              </a:xfrm>
            </p:grpSpPr>
            <p:sp>
              <p:nvSpPr>
                <p:cNvPr id="1049" name="CuadroTexto 1048">
                  <a:extLst>
                    <a:ext uri="{FF2B5EF4-FFF2-40B4-BE49-F238E27FC236}">
                      <a16:creationId xmlns:a16="http://schemas.microsoft.com/office/drawing/2014/main" id="{FC6AE063-FB99-BDD8-134E-FF2BAE266FE2}"/>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0" name="CuadroTexto 1049">
                  <a:extLst>
                    <a:ext uri="{FF2B5EF4-FFF2-40B4-BE49-F238E27FC236}">
                      <a16:creationId xmlns:a16="http://schemas.microsoft.com/office/drawing/2014/main" id="{5D8F2724-DBE2-2FE6-BD71-C9F7832342C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pic>
        <p:nvPicPr>
          <p:cNvPr id="15" name="Picture 4" descr="Anemonia viridis">
            <a:extLst>
              <a:ext uri="{FF2B5EF4-FFF2-40B4-BE49-F238E27FC236}">
                <a16:creationId xmlns:a16="http://schemas.microsoft.com/office/drawing/2014/main" id="{95C7ACA0-6865-4BA9-253E-AD48D6BE7090}"/>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855171" y="5690004"/>
            <a:ext cx="4814417" cy="3925819"/>
          </a:xfrm>
          <a:prstGeom prst="rect">
            <a:avLst/>
          </a:prstGeom>
          <a:noFill/>
          <a:extLst>
            <a:ext uri="{909E8E84-426E-40DD-AFC4-6F175D3DCCD1}">
              <a14:hiddenFill xmlns:a14="http://schemas.microsoft.com/office/drawing/2010/main">
                <a:solidFill>
                  <a:srgbClr val="FFFFFF"/>
                </a:solidFill>
              </a14:hiddenFill>
            </a:ext>
          </a:extLst>
        </p:spPr>
      </p:pic>
      <p:sp>
        <p:nvSpPr>
          <p:cNvPr id="43" name="CuadroTexto 42">
            <a:extLst>
              <a:ext uri="{FF2B5EF4-FFF2-40B4-BE49-F238E27FC236}">
                <a16:creationId xmlns:a16="http://schemas.microsoft.com/office/drawing/2014/main" id="{820C7313-AA0F-4894-2873-7A4F4766C0A9}"/>
              </a:ext>
            </a:extLst>
          </p:cNvPr>
          <p:cNvSpPr txBox="1"/>
          <p:nvPr/>
        </p:nvSpPr>
        <p:spPr>
          <a:xfrm>
            <a:off x="17017190" y="11711324"/>
            <a:ext cx="3533872" cy="707886"/>
          </a:xfrm>
          <a:prstGeom prst="rect">
            <a:avLst/>
          </a:prstGeom>
          <a:noFill/>
        </p:spPr>
        <p:txBody>
          <a:bodyPr wrap="square" rtlCol="0">
            <a:spAutoFit/>
          </a:bodyPr>
          <a:lstStyle/>
          <a:p>
            <a:pPr algn="r">
              <a:buClr>
                <a:schemeClr val="accent2"/>
              </a:buClr>
              <a:buSzPct val="120000"/>
            </a:pPr>
            <a:r>
              <a:rPr lang="es-ES" sz="2000" dirty="0"/>
              <a:t>… y más parámetros no incluidos</a:t>
            </a:r>
          </a:p>
        </p:txBody>
      </p:sp>
      <p:sp>
        <p:nvSpPr>
          <p:cNvPr id="48" name="CuadroTexto 47">
            <a:extLst>
              <a:ext uri="{FF2B5EF4-FFF2-40B4-BE49-F238E27FC236}">
                <a16:creationId xmlns:a16="http://schemas.microsoft.com/office/drawing/2014/main" id="{9EBB9734-F686-41C0-968D-FC9C21D2C8F1}"/>
              </a:ext>
            </a:extLst>
          </p:cNvPr>
          <p:cNvSpPr txBox="1"/>
          <p:nvPr/>
        </p:nvSpPr>
        <p:spPr>
          <a:xfrm>
            <a:off x="13549353" y="11375457"/>
            <a:ext cx="4599407" cy="369332"/>
          </a:xfrm>
          <a:prstGeom prst="rect">
            <a:avLst/>
          </a:prstGeom>
          <a:noFill/>
        </p:spPr>
        <p:txBody>
          <a:bodyPr wrap="square" rtlCol="0">
            <a:spAutoFit/>
          </a:bodyPr>
          <a:lstStyle/>
          <a:p>
            <a:pPr algn="ctr">
              <a:buClr>
                <a:schemeClr val="accent2"/>
              </a:buClr>
              <a:buSzPct val="120000"/>
            </a:pPr>
            <a:r>
              <a:rPr lang="es-ES" dirty="0"/>
              <a:t>(de ambos grupos)</a:t>
            </a:r>
          </a:p>
        </p:txBody>
      </p:sp>
      <p:sp>
        <p:nvSpPr>
          <p:cNvPr id="53" name="CuadroTexto 52">
            <a:extLst>
              <a:ext uri="{FF2B5EF4-FFF2-40B4-BE49-F238E27FC236}">
                <a16:creationId xmlns:a16="http://schemas.microsoft.com/office/drawing/2014/main" id="{E863C48A-E925-32CA-91B7-77E0F6D4C65E}"/>
              </a:ext>
            </a:extLst>
          </p:cNvPr>
          <p:cNvSpPr txBox="1"/>
          <p:nvPr/>
        </p:nvSpPr>
        <p:spPr>
          <a:xfrm>
            <a:off x="14140410" y="12763000"/>
            <a:ext cx="5526485" cy="400110"/>
          </a:xfrm>
          <a:prstGeom prst="rect">
            <a:avLst/>
          </a:prstGeom>
          <a:noFill/>
        </p:spPr>
        <p:txBody>
          <a:bodyPr wrap="square" rtlCol="0">
            <a:spAutoFit/>
          </a:bodyPr>
          <a:lstStyle/>
          <a:p>
            <a:pPr>
              <a:buClr>
                <a:schemeClr val="accent2"/>
              </a:buClr>
              <a:buSzPct val="120000"/>
            </a:pPr>
            <a:r>
              <a:rPr lang="es-ES" sz="2000" dirty="0"/>
              <a:t>Análisis estadístico:   ANOVA de 2 vías, </a:t>
            </a:r>
            <a:r>
              <a:rPr lang="el-GR" sz="2000" dirty="0">
                <a:latin typeface="Calibri" panose="020F0502020204030204" pitchFamily="34" charset="0"/>
                <a:ea typeface="Calibri" panose="020F0502020204030204" pitchFamily="34" charset="0"/>
                <a:cs typeface="Calibri" panose="020F0502020204030204" pitchFamily="34" charset="0"/>
              </a:rPr>
              <a:t>α</a:t>
            </a:r>
            <a:r>
              <a:rPr lang="es-ES" sz="2000" dirty="0"/>
              <a:t> = 0.05</a:t>
            </a:r>
          </a:p>
        </p:txBody>
      </p:sp>
      <p:grpSp>
        <p:nvGrpSpPr>
          <p:cNvPr id="1067" name="Grupo 1066">
            <a:extLst>
              <a:ext uri="{FF2B5EF4-FFF2-40B4-BE49-F238E27FC236}">
                <a16:creationId xmlns:a16="http://schemas.microsoft.com/office/drawing/2014/main" id="{5EE6B678-FDE0-146F-DBF3-5135E5EEB6AF}"/>
              </a:ext>
            </a:extLst>
          </p:cNvPr>
          <p:cNvGrpSpPr/>
          <p:nvPr/>
        </p:nvGrpSpPr>
        <p:grpSpPr>
          <a:xfrm>
            <a:off x="1081880" y="20776077"/>
            <a:ext cx="8572789" cy="3645160"/>
            <a:chOff x="1081880" y="20776077"/>
            <a:chExt cx="8572789" cy="3645160"/>
          </a:xfrm>
        </p:grpSpPr>
        <p:grpSp>
          <p:nvGrpSpPr>
            <p:cNvPr id="1057" name="Grupo 1056">
              <a:extLst>
                <a:ext uri="{FF2B5EF4-FFF2-40B4-BE49-F238E27FC236}">
                  <a16:creationId xmlns:a16="http://schemas.microsoft.com/office/drawing/2014/main" id="{F4079B1F-AB7D-64D7-4C44-B5E80F59628B}"/>
                </a:ext>
              </a:extLst>
            </p:cNvPr>
            <p:cNvGrpSpPr/>
            <p:nvPr/>
          </p:nvGrpSpPr>
          <p:grpSpPr>
            <a:xfrm>
              <a:off x="1081880" y="20776077"/>
              <a:ext cx="8572789" cy="3645160"/>
              <a:chOff x="11060709" y="16593061"/>
              <a:chExt cx="8572789" cy="3645160"/>
            </a:xfrm>
          </p:grpSpPr>
          <p:pic>
            <p:nvPicPr>
              <p:cNvPr id="46" name="Imagen 45">
                <a:extLst>
                  <a:ext uri="{FF2B5EF4-FFF2-40B4-BE49-F238E27FC236}">
                    <a16:creationId xmlns:a16="http://schemas.microsoft.com/office/drawing/2014/main" id="{A0EB8086-C1DF-52F9-238B-625B3260E68B}"/>
                  </a:ext>
                </a:extLst>
              </p:cNvPr>
              <p:cNvPicPr>
                <a:picLocks noChangeAspect="1"/>
              </p:cNvPicPr>
              <p:nvPr/>
            </p:nvPicPr>
            <p:blipFill rotWithShape="1">
              <a:blip r:embed="rId13">
                <a:extLst>
                  <a:ext uri="{28A0092B-C50C-407E-A947-70E740481C1C}">
                    <a14:useLocalDpi xmlns:a14="http://schemas.microsoft.com/office/drawing/2010/main" val="0"/>
                  </a:ext>
                </a:extLst>
              </a:blip>
              <a:srcRect b="20274"/>
              <a:stretch/>
            </p:blipFill>
            <p:spPr>
              <a:xfrm>
                <a:off x="11060709" y="16593061"/>
                <a:ext cx="8572789" cy="3645160"/>
              </a:xfrm>
              <a:prstGeom prst="roundRect">
                <a:avLst>
                  <a:gd name="adj" fmla="val 5459"/>
                </a:avLst>
              </a:prstGeom>
            </p:spPr>
          </p:pic>
          <p:grpSp>
            <p:nvGrpSpPr>
              <p:cNvPr id="124" name="Grupo 123">
                <a:extLst>
                  <a:ext uri="{FF2B5EF4-FFF2-40B4-BE49-F238E27FC236}">
                    <a16:creationId xmlns:a16="http://schemas.microsoft.com/office/drawing/2014/main" id="{EC64AEC9-1662-77DD-89D4-45238553A4E4}"/>
                  </a:ext>
                </a:extLst>
              </p:cNvPr>
              <p:cNvGrpSpPr/>
              <p:nvPr/>
            </p:nvGrpSpPr>
            <p:grpSpPr>
              <a:xfrm>
                <a:off x="11854389" y="19787481"/>
                <a:ext cx="7367103" cy="443778"/>
                <a:chOff x="2549109" y="19787806"/>
                <a:chExt cx="7367103" cy="443778"/>
              </a:xfrm>
            </p:grpSpPr>
            <p:grpSp>
              <p:nvGrpSpPr>
                <p:cNvPr id="125" name="Grupo 124">
                  <a:extLst>
                    <a:ext uri="{FF2B5EF4-FFF2-40B4-BE49-F238E27FC236}">
                      <a16:creationId xmlns:a16="http://schemas.microsoft.com/office/drawing/2014/main" id="{64526935-B815-7346-DA51-CE9DE5CAF8A6}"/>
                    </a:ext>
                  </a:extLst>
                </p:cNvPr>
                <p:cNvGrpSpPr/>
                <p:nvPr/>
              </p:nvGrpSpPr>
              <p:grpSpPr>
                <a:xfrm>
                  <a:off x="2549109" y="19787806"/>
                  <a:ext cx="1996949" cy="292211"/>
                  <a:chOff x="2549109" y="19787806"/>
                  <a:chExt cx="1996949" cy="292211"/>
                </a:xfrm>
              </p:grpSpPr>
              <p:sp>
                <p:nvSpPr>
                  <p:cNvPr id="1031" name="CuadroTexto 1030">
                    <a:extLst>
                      <a:ext uri="{FF2B5EF4-FFF2-40B4-BE49-F238E27FC236}">
                        <a16:creationId xmlns:a16="http://schemas.microsoft.com/office/drawing/2014/main" id="{9F4C47A8-F4D1-AFC4-6383-0F1D604C774A}"/>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2" name="CuadroTexto 1031">
                    <a:extLst>
                      <a:ext uri="{FF2B5EF4-FFF2-40B4-BE49-F238E27FC236}">
                        <a16:creationId xmlns:a16="http://schemas.microsoft.com/office/drawing/2014/main" id="{25E06165-E7E9-A3C3-B62A-B1257BB8D6A2}"/>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26" name="Grupo 125">
                  <a:extLst>
                    <a:ext uri="{FF2B5EF4-FFF2-40B4-BE49-F238E27FC236}">
                      <a16:creationId xmlns:a16="http://schemas.microsoft.com/office/drawing/2014/main" id="{2AB9742A-365A-73FD-7198-4F7F9D0C3246}"/>
                    </a:ext>
                  </a:extLst>
                </p:cNvPr>
                <p:cNvGrpSpPr/>
                <p:nvPr/>
              </p:nvGrpSpPr>
              <p:grpSpPr>
                <a:xfrm>
                  <a:off x="7919263" y="19787806"/>
                  <a:ext cx="1996949" cy="292211"/>
                  <a:chOff x="2549109" y="19787806"/>
                  <a:chExt cx="1996949" cy="292211"/>
                </a:xfrm>
              </p:grpSpPr>
              <p:sp>
                <p:nvSpPr>
                  <p:cNvPr id="1029" name="CuadroTexto 1028">
                    <a:extLst>
                      <a:ext uri="{FF2B5EF4-FFF2-40B4-BE49-F238E27FC236}">
                        <a16:creationId xmlns:a16="http://schemas.microsoft.com/office/drawing/2014/main" id="{045D5DDF-83EF-5B36-BA35-02E85FCD7A53}"/>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0" name="CuadroTexto 1029">
                    <a:extLst>
                      <a:ext uri="{FF2B5EF4-FFF2-40B4-BE49-F238E27FC236}">
                        <a16:creationId xmlns:a16="http://schemas.microsoft.com/office/drawing/2014/main" id="{DC08C6C5-935F-88A8-1047-BC1E733586F5}"/>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27" name="Rectángulo 126">
                  <a:extLst>
                    <a:ext uri="{FF2B5EF4-FFF2-40B4-BE49-F238E27FC236}">
                      <a16:creationId xmlns:a16="http://schemas.microsoft.com/office/drawing/2014/main" id="{4B4DBF18-CCCE-0BEC-4D82-6AE7169E7DFD}"/>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24" name="Grupo 1023">
                  <a:extLst>
                    <a:ext uri="{FF2B5EF4-FFF2-40B4-BE49-F238E27FC236}">
                      <a16:creationId xmlns:a16="http://schemas.microsoft.com/office/drawing/2014/main" id="{D8B87F19-BDB4-EE6D-AF0C-A24973F33C83}"/>
                    </a:ext>
                  </a:extLst>
                </p:cNvPr>
                <p:cNvGrpSpPr/>
                <p:nvPr/>
              </p:nvGrpSpPr>
              <p:grpSpPr>
                <a:xfrm>
                  <a:off x="5211608" y="19787806"/>
                  <a:ext cx="1996949" cy="292211"/>
                  <a:chOff x="2549109" y="19787806"/>
                  <a:chExt cx="1996949" cy="292211"/>
                </a:xfrm>
              </p:grpSpPr>
              <p:sp>
                <p:nvSpPr>
                  <p:cNvPr id="1025" name="CuadroTexto 1024">
                    <a:extLst>
                      <a:ext uri="{FF2B5EF4-FFF2-40B4-BE49-F238E27FC236}">
                        <a16:creationId xmlns:a16="http://schemas.microsoft.com/office/drawing/2014/main" id="{0B2EEC58-DE08-B26A-6B33-0A60459BBDD8}"/>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27" name="CuadroTexto 1026">
                    <a:extLst>
                      <a:ext uri="{FF2B5EF4-FFF2-40B4-BE49-F238E27FC236}">
                        <a16:creationId xmlns:a16="http://schemas.microsoft.com/office/drawing/2014/main" id="{B0624A44-6E5A-75E5-8ABA-5AB3FEF123A9}"/>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sp>
          <p:nvSpPr>
            <p:cNvPr id="1061" name="CuadroTexto 1060">
              <a:extLst>
                <a:ext uri="{FF2B5EF4-FFF2-40B4-BE49-F238E27FC236}">
                  <a16:creationId xmlns:a16="http://schemas.microsoft.com/office/drawing/2014/main" id="{B3D6AC1F-C313-D04E-C175-484E052CA9BC}"/>
                </a:ext>
              </a:extLst>
            </p:cNvPr>
            <p:cNvSpPr txBox="1"/>
            <p:nvPr/>
          </p:nvSpPr>
          <p:spPr>
            <a:xfrm>
              <a:off x="2549437" y="21942367"/>
              <a:ext cx="375385" cy="646331"/>
            </a:xfrm>
            <a:prstGeom prst="rect">
              <a:avLst/>
            </a:prstGeom>
            <a:noFill/>
          </p:spPr>
          <p:txBody>
            <a:bodyPr wrap="square" rtlCol="0">
              <a:spAutoFit/>
            </a:bodyPr>
            <a:lstStyle/>
            <a:p>
              <a:r>
                <a:rPr lang="es-ES" sz="3600" b="1" dirty="0">
                  <a:solidFill>
                    <a:srgbClr val="F553B3"/>
                  </a:solidFill>
                </a:rPr>
                <a:t>*</a:t>
              </a:r>
            </a:p>
          </p:txBody>
        </p:sp>
        <p:sp>
          <p:nvSpPr>
            <p:cNvPr id="1063" name="CuadroTexto 1062">
              <a:extLst>
                <a:ext uri="{FF2B5EF4-FFF2-40B4-BE49-F238E27FC236}">
                  <a16:creationId xmlns:a16="http://schemas.microsoft.com/office/drawing/2014/main" id="{E1152423-3C90-0A12-534B-85BDF2612DC1}"/>
                </a:ext>
              </a:extLst>
            </p:cNvPr>
            <p:cNvSpPr txBox="1"/>
            <p:nvPr/>
          </p:nvSpPr>
          <p:spPr>
            <a:xfrm>
              <a:off x="5219764" y="22074868"/>
              <a:ext cx="375385" cy="646331"/>
            </a:xfrm>
            <a:prstGeom prst="rect">
              <a:avLst/>
            </a:prstGeom>
            <a:noFill/>
          </p:spPr>
          <p:txBody>
            <a:bodyPr wrap="square" rtlCol="0">
              <a:spAutoFit/>
            </a:bodyPr>
            <a:lstStyle/>
            <a:p>
              <a:r>
                <a:rPr lang="es-ES" sz="3600" b="1" dirty="0">
                  <a:solidFill>
                    <a:srgbClr val="F553B3"/>
                  </a:solidFill>
                </a:rPr>
                <a:t>*</a:t>
              </a:r>
            </a:p>
          </p:txBody>
        </p:sp>
        <p:sp>
          <p:nvSpPr>
            <p:cNvPr id="1065" name="CuadroTexto 1064">
              <a:extLst>
                <a:ext uri="{FF2B5EF4-FFF2-40B4-BE49-F238E27FC236}">
                  <a16:creationId xmlns:a16="http://schemas.microsoft.com/office/drawing/2014/main" id="{A7112C44-949C-5F26-229A-7CF67A47CFEE}"/>
                </a:ext>
              </a:extLst>
            </p:cNvPr>
            <p:cNvSpPr txBox="1"/>
            <p:nvPr/>
          </p:nvSpPr>
          <p:spPr>
            <a:xfrm>
              <a:off x="6211655" y="22188870"/>
              <a:ext cx="375385" cy="646331"/>
            </a:xfrm>
            <a:prstGeom prst="rect">
              <a:avLst/>
            </a:prstGeom>
            <a:noFill/>
          </p:spPr>
          <p:txBody>
            <a:bodyPr wrap="square" rtlCol="0">
              <a:spAutoFit/>
            </a:bodyPr>
            <a:lstStyle/>
            <a:p>
              <a:r>
                <a:rPr lang="es-ES" sz="3600" b="1" dirty="0">
                  <a:solidFill>
                    <a:srgbClr val="F553B3"/>
                  </a:solidFill>
                </a:rPr>
                <a:t>*</a:t>
              </a:r>
            </a:p>
          </p:txBody>
        </p:sp>
        <p:sp>
          <p:nvSpPr>
            <p:cNvPr id="1066" name="CuadroTexto 1065">
              <a:extLst>
                <a:ext uri="{FF2B5EF4-FFF2-40B4-BE49-F238E27FC236}">
                  <a16:creationId xmlns:a16="http://schemas.microsoft.com/office/drawing/2014/main" id="{B2F0F56C-DCC3-2756-BDDA-52EBE37AD89A}"/>
                </a:ext>
              </a:extLst>
            </p:cNvPr>
            <p:cNvSpPr txBox="1"/>
            <p:nvPr/>
          </p:nvSpPr>
          <p:spPr>
            <a:xfrm>
              <a:off x="3568305" y="22079109"/>
              <a:ext cx="375385" cy="646331"/>
            </a:xfrm>
            <a:prstGeom prst="rect">
              <a:avLst/>
            </a:prstGeom>
            <a:noFill/>
          </p:spPr>
          <p:txBody>
            <a:bodyPr wrap="square" rtlCol="0">
              <a:spAutoFit/>
            </a:bodyPr>
            <a:lstStyle/>
            <a:p>
              <a:r>
                <a:rPr lang="es-ES" sz="3600" b="1" dirty="0">
                  <a:solidFill>
                    <a:srgbClr val="F553B3"/>
                  </a:solidFill>
                </a:rPr>
                <a:t>*</a:t>
              </a:r>
            </a:p>
          </p:txBody>
        </p:sp>
      </p:grpSp>
      <p:sp>
        <p:nvSpPr>
          <p:cNvPr id="1069" name="CuadroTexto 1068">
            <a:extLst>
              <a:ext uri="{FF2B5EF4-FFF2-40B4-BE49-F238E27FC236}">
                <a16:creationId xmlns:a16="http://schemas.microsoft.com/office/drawing/2014/main" id="{F1B67328-B562-EAC4-B1BF-5EE3C50878FB}"/>
              </a:ext>
            </a:extLst>
          </p:cNvPr>
          <p:cNvSpPr txBox="1"/>
          <p:nvPr/>
        </p:nvSpPr>
        <p:spPr>
          <a:xfrm>
            <a:off x="18311404" y="22003552"/>
            <a:ext cx="375385" cy="400110"/>
          </a:xfrm>
          <a:prstGeom prst="rect">
            <a:avLst/>
          </a:prstGeom>
          <a:noFill/>
        </p:spPr>
        <p:txBody>
          <a:bodyPr wrap="square" rtlCol="0">
            <a:spAutoFit/>
          </a:bodyPr>
          <a:lstStyle/>
          <a:p>
            <a:r>
              <a:rPr lang="es-ES" sz="2000" b="1" dirty="0">
                <a:solidFill>
                  <a:srgbClr val="F553B3"/>
                </a:solidFill>
              </a:rPr>
              <a:t>a</a:t>
            </a:r>
          </a:p>
        </p:txBody>
      </p:sp>
      <p:sp>
        <p:nvSpPr>
          <p:cNvPr id="1071" name="CuadroTexto 1070">
            <a:extLst>
              <a:ext uri="{FF2B5EF4-FFF2-40B4-BE49-F238E27FC236}">
                <a16:creationId xmlns:a16="http://schemas.microsoft.com/office/drawing/2014/main" id="{C61D74F2-C534-07D4-9B76-19F74D9C033A}"/>
              </a:ext>
            </a:extLst>
          </p:cNvPr>
          <p:cNvSpPr txBox="1"/>
          <p:nvPr/>
        </p:nvSpPr>
        <p:spPr>
          <a:xfrm>
            <a:off x="820998" y="14210319"/>
            <a:ext cx="18944071" cy="2510195"/>
          </a:xfrm>
          <a:prstGeom prst="roundRect">
            <a:avLst>
              <a:gd name="adj" fmla="val 50000"/>
            </a:avLst>
          </a:prstGeom>
          <a:noFill/>
        </p:spPr>
        <p:txBody>
          <a:bodyPr wrap="square" rtlCol="0">
            <a:spAutoFit/>
          </a:bodyPr>
          <a:lstStyle/>
          <a:p>
            <a:pPr marL="457200" indent="-457200" algn="just">
              <a:buClr>
                <a:schemeClr val="accent6"/>
              </a:buClr>
              <a:buFont typeface="Arial" panose="020B0604020202020204" pitchFamily="34" charset="0"/>
              <a:buChar char="•"/>
            </a:pPr>
            <a:r>
              <a:rPr lang="es-ES" sz="3000" b="1" dirty="0">
                <a:solidFill>
                  <a:schemeClr val="accent6"/>
                </a:solidFill>
              </a:rPr>
              <a:t>SOD</a:t>
            </a:r>
            <a:r>
              <a:rPr lang="es-ES" sz="3000" b="1" dirty="0">
                <a:solidFill>
                  <a:schemeClr val="accent3"/>
                </a:solidFill>
              </a:rPr>
              <a:t> </a:t>
            </a:r>
            <a:r>
              <a:rPr lang="es-ES" sz="3000" dirty="0"/>
              <a:t>y</a:t>
            </a:r>
            <a:r>
              <a:rPr lang="es-ES" sz="3000" b="1" dirty="0"/>
              <a:t> </a:t>
            </a:r>
            <a:r>
              <a:rPr lang="es-ES" sz="3000" b="1" dirty="0">
                <a:solidFill>
                  <a:schemeClr val="accent6"/>
                </a:solidFill>
              </a:rPr>
              <a:t>TEAC</a:t>
            </a:r>
            <a:r>
              <a:rPr lang="es-ES" sz="3000" b="1" dirty="0">
                <a:solidFill>
                  <a:schemeClr val="accent3"/>
                </a:solidFill>
              </a:rPr>
              <a:t> </a:t>
            </a:r>
            <a:r>
              <a:rPr lang="es-ES" sz="3000" dirty="0"/>
              <a:t>no se ven alteradas ante los distintos modos de reproducción</a:t>
            </a:r>
          </a:p>
          <a:p>
            <a:pPr marL="457200" indent="-457200" algn="just">
              <a:buClr>
                <a:schemeClr val="accent6"/>
              </a:buClr>
              <a:buFont typeface="Arial" panose="020B0604020202020204" pitchFamily="34" charset="0"/>
              <a:buChar char="•"/>
            </a:pPr>
            <a:r>
              <a:rPr lang="es-ES" sz="3000" dirty="0"/>
              <a:t>Actividad </a:t>
            </a:r>
            <a:r>
              <a:rPr lang="es-ES" sz="3000" b="1" dirty="0">
                <a:solidFill>
                  <a:schemeClr val="accent6"/>
                </a:solidFill>
              </a:rPr>
              <a:t>CAT</a:t>
            </a:r>
            <a:r>
              <a:rPr lang="es-ES" sz="3000" dirty="0"/>
              <a:t> se incrementa al estimular la división asexual</a:t>
            </a:r>
          </a:p>
          <a:p>
            <a:pPr marL="457200" indent="-457200" algn="just">
              <a:buClr>
                <a:schemeClr val="accent6"/>
              </a:buClr>
              <a:buFont typeface="Arial" panose="020B0604020202020204" pitchFamily="34" charset="0"/>
              <a:buChar char="•"/>
            </a:pPr>
            <a:r>
              <a:rPr lang="es-ES" sz="3000" dirty="0"/>
              <a:t>Niveles de </a:t>
            </a:r>
            <a:r>
              <a:rPr lang="es-ES" sz="3000" b="1" dirty="0">
                <a:solidFill>
                  <a:schemeClr val="accent6"/>
                </a:solidFill>
              </a:rPr>
              <a:t>MDA</a:t>
            </a:r>
            <a:r>
              <a:rPr lang="es-ES" sz="3000" dirty="0"/>
              <a:t> son uniformes entre tratamientos</a:t>
            </a:r>
          </a:p>
          <a:p>
            <a:pPr marL="342900" indent="-342900" algn="just">
              <a:buFont typeface="Wingdings" panose="05000000000000000000" pitchFamily="2" charset="2"/>
              <a:buChar char="§"/>
            </a:pPr>
            <a:endParaRPr lang="es-ES" sz="2000" dirty="0"/>
          </a:p>
        </p:txBody>
      </p:sp>
      <p:sp>
        <p:nvSpPr>
          <p:cNvPr id="1072" name="Rectángulo: esquinas redondeadas 1071">
            <a:extLst>
              <a:ext uri="{FF2B5EF4-FFF2-40B4-BE49-F238E27FC236}">
                <a16:creationId xmlns:a16="http://schemas.microsoft.com/office/drawing/2014/main" id="{353D0E9F-07D6-663C-1F0F-F56D64AF601A}"/>
              </a:ext>
            </a:extLst>
          </p:cNvPr>
          <p:cNvSpPr/>
          <p:nvPr/>
        </p:nvSpPr>
        <p:spPr>
          <a:xfrm>
            <a:off x="644527" y="25280321"/>
            <a:ext cx="19949559" cy="511629"/>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p>
        </p:txBody>
      </p:sp>
      <p:sp>
        <p:nvSpPr>
          <p:cNvPr id="1073" name="CuadroTexto 1072">
            <a:extLst>
              <a:ext uri="{FF2B5EF4-FFF2-40B4-BE49-F238E27FC236}">
                <a16:creationId xmlns:a16="http://schemas.microsoft.com/office/drawing/2014/main" id="{140A8778-70D8-0BDD-1C85-06B32285EA5C}"/>
              </a:ext>
            </a:extLst>
          </p:cNvPr>
          <p:cNvSpPr txBox="1"/>
          <p:nvPr/>
        </p:nvSpPr>
        <p:spPr>
          <a:xfrm>
            <a:off x="646597" y="25306936"/>
            <a:ext cx="1681513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CONCLUSIONES</a:t>
            </a:r>
            <a:endParaRPr lang="x-none" sz="2800" b="1" dirty="0">
              <a:solidFill>
                <a:schemeClr val="bg1"/>
              </a:solidFill>
              <a:latin typeface="Cooper Hewitt Semibold" pitchFamily="2" charset="0"/>
              <a:ea typeface="Cooper Hewitt Semibold" pitchFamily="2" charset="0"/>
            </a:endParaRPr>
          </a:p>
        </p:txBody>
      </p:sp>
      <p:sp>
        <p:nvSpPr>
          <p:cNvPr id="1074" name="CuadroTexto 1073">
            <a:extLst>
              <a:ext uri="{FF2B5EF4-FFF2-40B4-BE49-F238E27FC236}">
                <a16:creationId xmlns:a16="http://schemas.microsoft.com/office/drawing/2014/main" id="{7C7C9BFE-DC31-8DB0-1118-3D119FA96EA2}"/>
              </a:ext>
            </a:extLst>
          </p:cNvPr>
          <p:cNvSpPr txBox="1"/>
          <p:nvPr/>
        </p:nvSpPr>
        <p:spPr>
          <a:xfrm>
            <a:off x="976904" y="24521460"/>
            <a:ext cx="19234844" cy="338554"/>
          </a:xfrm>
          <a:prstGeom prst="rect">
            <a:avLst/>
          </a:prstGeom>
          <a:noFill/>
        </p:spPr>
        <p:txBody>
          <a:bodyPr wrap="square" rtlCol="0">
            <a:spAutoFit/>
          </a:bodyPr>
          <a:lstStyle/>
          <a:p>
            <a:r>
              <a:rPr lang="es-ES" sz="1600" b="1" dirty="0">
                <a:solidFill>
                  <a:srgbClr val="F553B3"/>
                </a:solidFill>
              </a:rPr>
              <a:t>			*: diferencias significativas asociadas a la reproducción asexual									a, b: diferencias significativas asociadas a la maduración sexual</a:t>
            </a:r>
          </a:p>
        </p:txBody>
      </p:sp>
      <p:sp>
        <p:nvSpPr>
          <p:cNvPr id="1075" name="CuadroTexto 1074">
            <a:extLst>
              <a:ext uri="{FF2B5EF4-FFF2-40B4-BE49-F238E27FC236}">
                <a16:creationId xmlns:a16="http://schemas.microsoft.com/office/drawing/2014/main" id="{390E6EFD-3A3F-7929-603F-4F8876F70FA9}"/>
              </a:ext>
            </a:extLst>
          </p:cNvPr>
          <p:cNvSpPr txBox="1"/>
          <p:nvPr/>
        </p:nvSpPr>
        <p:spPr>
          <a:xfrm>
            <a:off x="19544868" y="22760460"/>
            <a:ext cx="375385" cy="400110"/>
          </a:xfrm>
          <a:prstGeom prst="rect">
            <a:avLst/>
          </a:prstGeom>
          <a:noFill/>
        </p:spPr>
        <p:txBody>
          <a:bodyPr wrap="square" rtlCol="0">
            <a:spAutoFit/>
          </a:bodyPr>
          <a:lstStyle/>
          <a:p>
            <a:r>
              <a:rPr lang="es-ES" sz="2000" b="1" dirty="0">
                <a:solidFill>
                  <a:srgbClr val="F553B3"/>
                </a:solidFill>
              </a:rPr>
              <a:t>b</a:t>
            </a:r>
          </a:p>
        </p:txBody>
      </p:sp>
      <p:sp>
        <p:nvSpPr>
          <p:cNvPr id="1076" name="CuadroTexto 1075">
            <a:extLst>
              <a:ext uri="{FF2B5EF4-FFF2-40B4-BE49-F238E27FC236}">
                <a16:creationId xmlns:a16="http://schemas.microsoft.com/office/drawing/2014/main" id="{688EA276-8C41-231C-7F99-78D1328EEFB2}"/>
              </a:ext>
            </a:extLst>
          </p:cNvPr>
          <p:cNvSpPr txBox="1"/>
          <p:nvPr/>
        </p:nvSpPr>
        <p:spPr>
          <a:xfrm>
            <a:off x="2406750" y="21970514"/>
            <a:ext cx="375385" cy="400110"/>
          </a:xfrm>
          <a:prstGeom prst="rect">
            <a:avLst/>
          </a:prstGeom>
          <a:noFill/>
        </p:spPr>
        <p:txBody>
          <a:bodyPr wrap="square" rtlCol="0">
            <a:spAutoFit/>
          </a:bodyPr>
          <a:lstStyle/>
          <a:p>
            <a:r>
              <a:rPr lang="es-ES" sz="2000" b="1" dirty="0">
                <a:solidFill>
                  <a:srgbClr val="F553B3"/>
                </a:solidFill>
              </a:rPr>
              <a:t>a</a:t>
            </a:r>
          </a:p>
        </p:txBody>
      </p:sp>
      <p:sp>
        <p:nvSpPr>
          <p:cNvPr id="1077" name="CuadroTexto 1076">
            <a:extLst>
              <a:ext uri="{FF2B5EF4-FFF2-40B4-BE49-F238E27FC236}">
                <a16:creationId xmlns:a16="http://schemas.microsoft.com/office/drawing/2014/main" id="{50D9705B-35AB-033C-CD15-DF409CB7EF08}"/>
              </a:ext>
            </a:extLst>
          </p:cNvPr>
          <p:cNvSpPr txBox="1"/>
          <p:nvPr/>
        </p:nvSpPr>
        <p:spPr>
          <a:xfrm>
            <a:off x="3575295" y="23338316"/>
            <a:ext cx="375385" cy="400110"/>
          </a:xfrm>
          <a:prstGeom prst="rect">
            <a:avLst/>
          </a:prstGeom>
          <a:noFill/>
        </p:spPr>
        <p:txBody>
          <a:bodyPr wrap="square" rtlCol="0">
            <a:spAutoFit/>
          </a:bodyPr>
          <a:lstStyle/>
          <a:p>
            <a:r>
              <a:rPr lang="es-ES" sz="2000" b="1" dirty="0">
                <a:solidFill>
                  <a:srgbClr val="F553B3"/>
                </a:solidFill>
              </a:rPr>
              <a:t>b</a:t>
            </a:r>
          </a:p>
        </p:txBody>
      </p:sp>
      <p:sp>
        <p:nvSpPr>
          <p:cNvPr id="1078" name="CuadroTexto 1077">
            <a:extLst>
              <a:ext uri="{FF2B5EF4-FFF2-40B4-BE49-F238E27FC236}">
                <a16:creationId xmlns:a16="http://schemas.microsoft.com/office/drawing/2014/main" id="{EEF7CAEB-436F-AC12-EADB-74CCA2518D75}"/>
              </a:ext>
            </a:extLst>
          </p:cNvPr>
          <p:cNvSpPr txBox="1"/>
          <p:nvPr/>
        </p:nvSpPr>
        <p:spPr>
          <a:xfrm>
            <a:off x="3425618" y="22107885"/>
            <a:ext cx="375385" cy="400110"/>
          </a:xfrm>
          <a:prstGeom prst="rect">
            <a:avLst/>
          </a:prstGeom>
          <a:noFill/>
        </p:spPr>
        <p:txBody>
          <a:bodyPr wrap="square" rtlCol="0">
            <a:spAutoFit/>
          </a:bodyPr>
          <a:lstStyle/>
          <a:p>
            <a:r>
              <a:rPr lang="es-ES" sz="2000" b="1" dirty="0">
                <a:solidFill>
                  <a:srgbClr val="F553B3"/>
                </a:solidFill>
              </a:rPr>
              <a:t>a</a:t>
            </a:r>
          </a:p>
        </p:txBody>
      </p:sp>
      <p:sp>
        <p:nvSpPr>
          <p:cNvPr id="1079" name="CuadroTexto 1078">
            <a:extLst>
              <a:ext uri="{FF2B5EF4-FFF2-40B4-BE49-F238E27FC236}">
                <a16:creationId xmlns:a16="http://schemas.microsoft.com/office/drawing/2014/main" id="{391D3B6E-DDAC-7836-334E-2E0F7BD57696}"/>
              </a:ext>
            </a:extLst>
          </p:cNvPr>
          <p:cNvSpPr txBox="1"/>
          <p:nvPr/>
        </p:nvSpPr>
        <p:spPr>
          <a:xfrm>
            <a:off x="2269735" y="23160570"/>
            <a:ext cx="375385" cy="400110"/>
          </a:xfrm>
          <a:prstGeom prst="rect">
            <a:avLst/>
          </a:prstGeom>
          <a:noFill/>
        </p:spPr>
        <p:txBody>
          <a:bodyPr wrap="square" rtlCol="0">
            <a:spAutoFit/>
          </a:bodyPr>
          <a:lstStyle/>
          <a:p>
            <a:r>
              <a:rPr lang="es-ES" sz="2000" b="1" dirty="0">
                <a:solidFill>
                  <a:srgbClr val="F553B3"/>
                </a:solidFill>
              </a:rPr>
              <a:t>b</a:t>
            </a:r>
          </a:p>
        </p:txBody>
      </p:sp>
      <p:sp>
        <p:nvSpPr>
          <p:cNvPr id="1080" name="CuadroTexto 1079">
            <a:extLst>
              <a:ext uri="{FF2B5EF4-FFF2-40B4-BE49-F238E27FC236}">
                <a16:creationId xmlns:a16="http://schemas.microsoft.com/office/drawing/2014/main" id="{F5B74FA0-9DA0-1C41-0067-8C0F8F9C3064}"/>
              </a:ext>
            </a:extLst>
          </p:cNvPr>
          <p:cNvSpPr txBox="1"/>
          <p:nvPr/>
        </p:nvSpPr>
        <p:spPr>
          <a:xfrm>
            <a:off x="5068041" y="22107885"/>
            <a:ext cx="375385" cy="400110"/>
          </a:xfrm>
          <a:prstGeom prst="rect">
            <a:avLst/>
          </a:prstGeom>
          <a:noFill/>
        </p:spPr>
        <p:txBody>
          <a:bodyPr wrap="square" rtlCol="0">
            <a:spAutoFit/>
          </a:bodyPr>
          <a:lstStyle/>
          <a:p>
            <a:r>
              <a:rPr lang="es-ES" sz="2000" b="1" dirty="0">
                <a:solidFill>
                  <a:srgbClr val="F553B3"/>
                </a:solidFill>
              </a:rPr>
              <a:t>a</a:t>
            </a:r>
          </a:p>
        </p:txBody>
      </p:sp>
      <p:sp>
        <p:nvSpPr>
          <p:cNvPr id="1081" name="CuadroTexto 1080">
            <a:extLst>
              <a:ext uri="{FF2B5EF4-FFF2-40B4-BE49-F238E27FC236}">
                <a16:creationId xmlns:a16="http://schemas.microsoft.com/office/drawing/2014/main" id="{F8A90280-29F3-1C4C-3D20-306A1861C3B8}"/>
              </a:ext>
            </a:extLst>
          </p:cNvPr>
          <p:cNvSpPr txBox="1"/>
          <p:nvPr/>
        </p:nvSpPr>
        <p:spPr>
          <a:xfrm>
            <a:off x="6271583" y="23386708"/>
            <a:ext cx="375385" cy="400110"/>
          </a:xfrm>
          <a:prstGeom prst="rect">
            <a:avLst/>
          </a:prstGeom>
          <a:noFill/>
        </p:spPr>
        <p:txBody>
          <a:bodyPr wrap="square" rtlCol="0">
            <a:spAutoFit/>
          </a:bodyPr>
          <a:lstStyle/>
          <a:p>
            <a:r>
              <a:rPr lang="es-ES" sz="2000" b="1" dirty="0">
                <a:solidFill>
                  <a:srgbClr val="F553B3"/>
                </a:solidFill>
              </a:rPr>
              <a:t>b</a:t>
            </a:r>
          </a:p>
        </p:txBody>
      </p:sp>
      <p:sp>
        <p:nvSpPr>
          <p:cNvPr id="1082" name="CuadroTexto 1081">
            <a:extLst>
              <a:ext uri="{FF2B5EF4-FFF2-40B4-BE49-F238E27FC236}">
                <a16:creationId xmlns:a16="http://schemas.microsoft.com/office/drawing/2014/main" id="{DD59744A-DE4E-CCF1-3A6C-3D95393551EE}"/>
              </a:ext>
            </a:extLst>
          </p:cNvPr>
          <p:cNvSpPr txBox="1"/>
          <p:nvPr/>
        </p:nvSpPr>
        <p:spPr>
          <a:xfrm>
            <a:off x="6097833" y="22244318"/>
            <a:ext cx="375385" cy="400110"/>
          </a:xfrm>
          <a:prstGeom prst="rect">
            <a:avLst/>
          </a:prstGeom>
          <a:noFill/>
        </p:spPr>
        <p:txBody>
          <a:bodyPr wrap="square" rtlCol="0">
            <a:spAutoFit/>
          </a:bodyPr>
          <a:lstStyle/>
          <a:p>
            <a:r>
              <a:rPr lang="es-ES" sz="2000" b="1" dirty="0">
                <a:solidFill>
                  <a:srgbClr val="F553B3"/>
                </a:solidFill>
              </a:rPr>
              <a:t>a</a:t>
            </a:r>
          </a:p>
        </p:txBody>
      </p:sp>
      <p:sp>
        <p:nvSpPr>
          <p:cNvPr id="1083" name="CuadroTexto 1082">
            <a:extLst>
              <a:ext uri="{FF2B5EF4-FFF2-40B4-BE49-F238E27FC236}">
                <a16:creationId xmlns:a16="http://schemas.microsoft.com/office/drawing/2014/main" id="{DDB2F04D-5C9C-111D-7784-05CF363782AC}"/>
              </a:ext>
            </a:extLst>
          </p:cNvPr>
          <p:cNvSpPr txBox="1"/>
          <p:nvPr/>
        </p:nvSpPr>
        <p:spPr>
          <a:xfrm>
            <a:off x="4950842" y="22918594"/>
            <a:ext cx="375385" cy="400110"/>
          </a:xfrm>
          <a:prstGeom prst="rect">
            <a:avLst/>
          </a:prstGeom>
          <a:noFill/>
        </p:spPr>
        <p:txBody>
          <a:bodyPr wrap="square" rtlCol="0">
            <a:spAutoFit/>
          </a:bodyPr>
          <a:lstStyle/>
          <a:p>
            <a:r>
              <a:rPr lang="es-ES" sz="2000" b="1" dirty="0">
                <a:solidFill>
                  <a:srgbClr val="F553B3"/>
                </a:solidFill>
              </a:rPr>
              <a:t>b</a:t>
            </a:r>
          </a:p>
        </p:txBody>
      </p:sp>
      <p:pic>
        <p:nvPicPr>
          <p:cNvPr id="1084" name="Imagen 1083">
            <a:extLst>
              <a:ext uri="{FF2B5EF4-FFF2-40B4-BE49-F238E27FC236}">
                <a16:creationId xmlns:a16="http://schemas.microsoft.com/office/drawing/2014/main" id="{8701FCB1-2D07-F1D8-7A31-7DD0112FB10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416541" y="29101714"/>
            <a:ext cx="11956722" cy="826374"/>
          </a:xfrm>
          <a:prstGeom prst="rect">
            <a:avLst/>
          </a:prstGeom>
        </p:spPr>
      </p:pic>
    </p:spTree>
    <p:extLst>
      <p:ext uri="{BB962C8B-B14F-4D97-AF65-F5344CB8AC3E}">
        <p14:creationId xmlns:p14="http://schemas.microsoft.com/office/powerpoint/2010/main" val="3190106224"/>
      </p:ext>
    </p:extLst>
  </p:cSld>
  <p:clrMapOvr>
    <a:masterClrMapping/>
  </p:clrMapOvr>
</p:sld>
</file>

<file path=ppt/theme/theme1.xml><?xml version="1.0" encoding="utf-8"?>
<a:theme xmlns:a="http://schemas.openxmlformats.org/drawingml/2006/main" name="Tema de Office">
  <a:themeElements>
    <a:clrScheme name="TFG revisado">
      <a:dk1>
        <a:srgbClr val="000000"/>
      </a:dk1>
      <a:lt1>
        <a:sysClr val="window" lastClr="FFFFFF"/>
      </a:lt1>
      <a:dk2>
        <a:srgbClr val="5E5E5E"/>
      </a:dk2>
      <a:lt2>
        <a:srgbClr val="DDDDDD"/>
      </a:lt2>
      <a:accent1>
        <a:srgbClr val="233A42"/>
      </a:accent1>
      <a:accent2>
        <a:srgbClr val="444463"/>
      </a:accent2>
      <a:accent3>
        <a:srgbClr val="6DB1AA"/>
      </a:accent3>
      <a:accent4>
        <a:srgbClr val="7BCCC4"/>
      </a:accent4>
      <a:accent5>
        <a:srgbClr val="FBBC4C"/>
      </a:accent5>
      <a:accent6>
        <a:srgbClr val="F59E00"/>
      </a:accent6>
      <a:hlink>
        <a:srgbClr val="F59E00"/>
      </a:hlink>
      <a:folHlink>
        <a:srgbClr val="B2B2B2"/>
      </a:folHlink>
    </a:clrScheme>
    <a:fontScheme name="Avenir">
      <a:majorFont>
        <a:latin typeface="Cooper Hewitt Semibold"/>
        <a:ea typeface=""/>
        <a:cs typeface=""/>
      </a:majorFont>
      <a:minorFont>
        <a:latin typeface="Cooper Hewitt Book"/>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329</TotalTime>
  <Words>394</Words>
  <Application>Microsoft Office PowerPoint</Application>
  <PresentationFormat>Personalizado</PresentationFormat>
  <Paragraphs>74</Paragraphs>
  <Slides>1</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Bahnschrift SemiBold SemiConden</vt:lpstr>
      <vt:lpstr>Calibri</vt:lpstr>
      <vt:lpstr>Cooper Hewitt Book</vt:lpstr>
      <vt:lpstr>Cooper Hewitt Semibold</vt:lpstr>
      <vt:lpstr>Wingdings</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collfernandezalberto@gmail.com</dc:creator>
  <cp:lastModifiedBy>collfernandezalberto@gmail.com</cp:lastModifiedBy>
  <cp:revision>124</cp:revision>
  <dcterms:created xsi:type="dcterms:W3CDTF">2023-06-16T12:43:30Z</dcterms:created>
  <dcterms:modified xsi:type="dcterms:W3CDTF">2023-06-24T17:56:01Z</dcterms:modified>
</cp:coreProperties>
</file>