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sldIdLst>
    <p:sldId id="256" r:id="rId2"/>
  </p:sldIdLst>
  <p:sldSz cx="10058400" cy="43200638"/>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607" userDrawn="1">
          <p15:clr>
            <a:srgbClr val="A4A3A4"/>
          </p15:clr>
        </p15:guide>
        <p15:guide id="2" pos="316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6062"/>
    <a:srgbClr val="F9A60E"/>
    <a:srgbClr val="0015AD"/>
    <a:srgbClr val="FFCE75"/>
    <a:srgbClr val="BD4B4E"/>
    <a:srgbClr val="5ABAA1"/>
    <a:srgbClr val="7DCFB6"/>
    <a:srgbClr val="F2F2F2"/>
    <a:srgbClr val="F7AD53"/>
    <a:srgbClr val="FFBC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486" autoAdjust="0"/>
    <p:restoredTop sz="93842" autoAdjust="0"/>
  </p:normalViewPr>
  <p:slideViewPr>
    <p:cSldViewPr snapToGrid="0" showGuides="1">
      <p:cViewPr>
        <p:scale>
          <a:sx n="50" d="100"/>
          <a:sy n="50" d="100"/>
        </p:scale>
        <p:origin x="1912" y="-10832"/>
      </p:cViewPr>
      <p:guideLst>
        <p:guide orient="horz" pos="13607"/>
        <p:guide pos="316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830333-6313-4353-ABCC-3365DA142B50}" type="datetimeFigureOut">
              <a:rPr lang="es-VE" smtClean="0"/>
              <a:t>24/6/2023</a:t>
            </a:fld>
            <a:endParaRPr lang="es-VE"/>
          </a:p>
        </p:txBody>
      </p:sp>
      <p:sp>
        <p:nvSpPr>
          <p:cNvPr id="4" name="Marcador de imagen de diapositiva 3"/>
          <p:cNvSpPr>
            <a:spLocks noGrp="1" noRot="1" noChangeAspect="1"/>
          </p:cNvSpPr>
          <p:nvPr>
            <p:ph type="sldImg" idx="2"/>
          </p:nvPr>
        </p:nvSpPr>
        <p:spPr>
          <a:xfrm>
            <a:off x="3070225" y="1143000"/>
            <a:ext cx="71755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VE"/>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9BF6B-6FE6-466B-A4E1-4F005A2FFBC4}" type="slidenum">
              <a:rPr lang="es-VE" smtClean="0"/>
              <a:t>‹Nº›</a:t>
            </a:fld>
            <a:endParaRPr lang="es-VE"/>
          </a:p>
        </p:txBody>
      </p:sp>
    </p:spTree>
    <p:extLst>
      <p:ext uri="{BB962C8B-B14F-4D97-AF65-F5344CB8AC3E}">
        <p14:creationId xmlns:p14="http://schemas.microsoft.com/office/powerpoint/2010/main" val="38115939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3070225" y="1143000"/>
            <a:ext cx="717550" cy="3086100"/>
          </a:xfrm>
        </p:spPr>
      </p:sp>
      <p:sp>
        <p:nvSpPr>
          <p:cNvPr id="3" name="Marcador de notas 2"/>
          <p:cNvSpPr>
            <a:spLocks noGrp="1"/>
          </p:cNvSpPr>
          <p:nvPr>
            <p:ph type="body" idx="1"/>
          </p:nvPr>
        </p:nvSpPr>
        <p:spPr/>
        <p:txBody>
          <a:bodyPr/>
          <a:lstStyle/>
          <a:p>
            <a:endParaRPr lang="es-VE"/>
          </a:p>
        </p:txBody>
      </p:sp>
      <p:sp>
        <p:nvSpPr>
          <p:cNvPr id="4" name="Marcador de número de diapositiva 3"/>
          <p:cNvSpPr>
            <a:spLocks noGrp="1"/>
          </p:cNvSpPr>
          <p:nvPr>
            <p:ph type="sldNum" sz="quarter" idx="10"/>
          </p:nvPr>
        </p:nvSpPr>
        <p:spPr/>
        <p:txBody>
          <a:bodyPr/>
          <a:lstStyle/>
          <a:p>
            <a:fld id="{3369BF6B-6FE6-466B-A4E1-4F005A2FFBC4}" type="slidenum">
              <a:rPr lang="es-VE" smtClean="0"/>
              <a:t>1</a:t>
            </a:fld>
            <a:endParaRPr lang="es-VE"/>
          </a:p>
        </p:txBody>
      </p:sp>
    </p:spTree>
    <p:extLst>
      <p:ext uri="{BB962C8B-B14F-4D97-AF65-F5344CB8AC3E}">
        <p14:creationId xmlns:p14="http://schemas.microsoft.com/office/powerpoint/2010/main" val="24308263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54380" y="7070108"/>
            <a:ext cx="8549640" cy="15040222"/>
          </a:xfrm>
        </p:spPr>
        <p:txBody>
          <a:bodyPr anchor="b"/>
          <a:lstStyle>
            <a:lvl1pPr algn="ctr">
              <a:defRPr sz="6600"/>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257300" y="22690338"/>
            <a:ext cx="7543800" cy="10430151"/>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24/6/2023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2785232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24/6/2023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962724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8043" y="2300034"/>
            <a:ext cx="2168843" cy="36610544"/>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691515" y="2300034"/>
            <a:ext cx="6380798" cy="36610544"/>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24/6/2023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168318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1CAAE2B1-BFD7-4CBF-9A54-58388BC7A300}" type="datetimeFigureOut">
              <a:rPr lang="es-VE" smtClean="0"/>
              <a:t>24/6/2023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835283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86277" y="10770172"/>
            <a:ext cx="8675370" cy="17970262"/>
          </a:xfrm>
        </p:spPr>
        <p:txBody>
          <a:bodyPr anchor="b"/>
          <a:lstStyle>
            <a:lvl1pPr>
              <a:defRPr sz="660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686277" y="28910440"/>
            <a:ext cx="8675370" cy="9450136"/>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1CAAE2B1-BFD7-4CBF-9A54-58388BC7A300}" type="datetimeFigureOut">
              <a:rPr lang="es-VE" smtClean="0"/>
              <a:t>24/6/2023</a:t>
            </a:fld>
            <a:endParaRPr lang="es-VE"/>
          </a:p>
        </p:txBody>
      </p:sp>
      <p:sp>
        <p:nvSpPr>
          <p:cNvPr id="5" name="Footer Placeholder 4"/>
          <p:cNvSpPr>
            <a:spLocks noGrp="1"/>
          </p:cNvSpPr>
          <p:nvPr>
            <p:ph type="ftr" sz="quarter" idx="11"/>
          </p:nvPr>
        </p:nvSpPr>
        <p:spPr/>
        <p:txBody>
          <a:bodyPr/>
          <a:lstStyle/>
          <a:p>
            <a:endParaRPr lang="es-VE"/>
          </a:p>
        </p:txBody>
      </p:sp>
      <p:sp>
        <p:nvSpPr>
          <p:cNvPr id="6" name="Slide Number Placeholder 5"/>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39734794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691515" y="11500170"/>
            <a:ext cx="4274820" cy="2741040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5092065" y="11500170"/>
            <a:ext cx="4274820" cy="2741040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1CAAE2B1-BFD7-4CBF-9A54-58388BC7A300}" type="datetimeFigureOut">
              <a:rPr lang="es-VE" smtClean="0"/>
              <a:t>24/6/2023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719804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92825" y="2300044"/>
            <a:ext cx="8675370" cy="8350126"/>
          </a:xfrm>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692826" y="10590160"/>
            <a:ext cx="4255174" cy="519007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s-MX"/>
              <a:t>Haga clic para modificar los estilos de texto del patrón</a:t>
            </a:r>
          </a:p>
        </p:txBody>
      </p:sp>
      <p:sp>
        <p:nvSpPr>
          <p:cNvPr id="4" name="Content Placeholder 3"/>
          <p:cNvSpPr>
            <a:spLocks noGrp="1"/>
          </p:cNvSpPr>
          <p:nvPr>
            <p:ph sz="half" idx="2"/>
          </p:nvPr>
        </p:nvSpPr>
        <p:spPr>
          <a:xfrm>
            <a:off x="692826" y="15780233"/>
            <a:ext cx="4255174" cy="2321034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3"/>
          </p:nvPr>
        </p:nvSpPr>
        <p:spPr>
          <a:xfrm>
            <a:off x="5092066" y="10590160"/>
            <a:ext cx="4276130" cy="5190073"/>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s-MX"/>
              <a:t>Haga clic para modificar los estilos de texto del patrón</a:t>
            </a:r>
          </a:p>
        </p:txBody>
      </p:sp>
      <p:sp>
        <p:nvSpPr>
          <p:cNvPr id="6" name="Content Placeholder 5"/>
          <p:cNvSpPr>
            <a:spLocks noGrp="1"/>
          </p:cNvSpPr>
          <p:nvPr>
            <p:ph sz="quarter" idx="4"/>
          </p:nvPr>
        </p:nvSpPr>
        <p:spPr>
          <a:xfrm>
            <a:off x="5092066" y="15780233"/>
            <a:ext cx="4276130" cy="23210346"/>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1CAAE2B1-BFD7-4CBF-9A54-58388BC7A300}" type="datetimeFigureOut">
              <a:rPr lang="es-VE" smtClean="0"/>
              <a:t>24/6/2023</a:t>
            </a:fld>
            <a:endParaRPr lang="es-VE"/>
          </a:p>
        </p:txBody>
      </p:sp>
      <p:sp>
        <p:nvSpPr>
          <p:cNvPr id="8" name="Footer Placeholder 7"/>
          <p:cNvSpPr>
            <a:spLocks noGrp="1"/>
          </p:cNvSpPr>
          <p:nvPr>
            <p:ph type="ftr" sz="quarter" idx="11"/>
          </p:nvPr>
        </p:nvSpPr>
        <p:spPr/>
        <p:txBody>
          <a:bodyPr/>
          <a:lstStyle/>
          <a:p>
            <a:endParaRPr lang="es-VE"/>
          </a:p>
        </p:txBody>
      </p:sp>
      <p:sp>
        <p:nvSpPr>
          <p:cNvPr id="9" name="Slide Number Placeholder 8"/>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548822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1CAAE2B1-BFD7-4CBF-9A54-58388BC7A300}" type="datetimeFigureOut">
              <a:rPr lang="es-VE" smtClean="0"/>
              <a:t>24/6/2023</a:t>
            </a:fld>
            <a:endParaRPr lang="es-VE"/>
          </a:p>
        </p:txBody>
      </p:sp>
      <p:sp>
        <p:nvSpPr>
          <p:cNvPr id="4" name="Footer Placeholder 3"/>
          <p:cNvSpPr>
            <a:spLocks noGrp="1"/>
          </p:cNvSpPr>
          <p:nvPr>
            <p:ph type="ftr" sz="quarter" idx="11"/>
          </p:nvPr>
        </p:nvSpPr>
        <p:spPr/>
        <p:txBody>
          <a:bodyPr/>
          <a:lstStyle/>
          <a:p>
            <a:endParaRPr lang="es-VE"/>
          </a:p>
        </p:txBody>
      </p:sp>
      <p:sp>
        <p:nvSpPr>
          <p:cNvPr id="5" name="Slide Number Placeholder 4"/>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4111515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AE2B1-BFD7-4CBF-9A54-58388BC7A300}" type="datetimeFigureOut">
              <a:rPr lang="es-VE" smtClean="0"/>
              <a:t>24/6/2023</a:t>
            </a:fld>
            <a:endParaRPr lang="es-VE"/>
          </a:p>
        </p:txBody>
      </p:sp>
      <p:sp>
        <p:nvSpPr>
          <p:cNvPr id="3" name="Footer Placeholder 2"/>
          <p:cNvSpPr>
            <a:spLocks noGrp="1"/>
          </p:cNvSpPr>
          <p:nvPr>
            <p:ph type="ftr" sz="quarter" idx="11"/>
          </p:nvPr>
        </p:nvSpPr>
        <p:spPr/>
        <p:txBody>
          <a:bodyPr/>
          <a:lstStyle/>
          <a:p>
            <a:endParaRPr lang="es-VE"/>
          </a:p>
        </p:txBody>
      </p:sp>
      <p:sp>
        <p:nvSpPr>
          <p:cNvPr id="4" name="Slide Number Placeholder 3"/>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240904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2825" y="2880042"/>
            <a:ext cx="3244096" cy="10080149"/>
          </a:xfrm>
        </p:spPr>
        <p:txBody>
          <a:bodyPr anchor="b"/>
          <a:lstStyle>
            <a:lvl1pPr>
              <a:defRPr sz="3520"/>
            </a:lvl1pPr>
          </a:lstStyle>
          <a:p>
            <a:r>
              <a:rPr lang="es-MX"/>
              <a:t>Haz clic para modificar el estilo de título del patrón</a:t>
            </a:r>
            <a:endParaRPr lang="en-US" dirty="0"/>
          </a:p>
        </p:txBody>
      </p:sp>
      <p:sp>
        <p:nvSpPr>
          <p:cNvPr id="3" name="Content Placeholder 2"/>
          <p:cNvSpPr>
            <a:spLocks noGrp="1"/>
          </p:cNvSpPr>
          <p:nvPr>
            <p:ph idx="1"/>
          </p:nvPr>
        </p:nvSpPr>
        <p:spPr>
          <a:xfrm>
            <a:off x="4276130" y="6220102"/>
            <a:ext cx="5092065" cy="30700453"/>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692825" y="12960191"/>
            <a:ext cx="3244096" cy="24010358"/>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CAAE2B1-BFD7-4CBF-9A54-58388BC7A300}" type="datetimeFigureOut">
              <a:rPr lang="es-VE" smtClean="0"/>
              <a:t>24/6/2023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1669090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92825" y="2880042"/>
            <a:ext cx="3244096" cy="10080149"/>
          </a:xfrm>
        </p:spPr>
        <p:txBody>
          <a:bodyPr anchor="b"/>
          <a:lstStyle>
            <a:lvl1pPr>
              <a:defRPr sz="3520"/>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4276130" y="6220102"/>
            <a:ext cx="5092065" cy="30700453"/>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692825" y="12960191"/>
            <a:ext cx="3244096" cy="24010358"/>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1CAAE2B1-BFD7-4CBF-9A54-58388BC7A300}" type="datetimeFigureOut">
              <a:rPr lang="es-VE" smtClean="0"/>
              <a:t>24/6/2023</a:t>
            </a:fld>
            <a:endParaRPr lang="es-VE"/>
          </a:p>
        </p:txBody>
      </p:sp>
      <p:sp>
        <p:nvSpPr>
          <p:cNvPr id="6" name="Footer Placeholder 5"/>
          <p:cNvSpPr>
            <a:spLocks noGrp="1"/>
          </p:cNvSpPr>
          <p:nvPr>
            <p:ph type="ftr" sz="quarter" idx="11"/>
          </p:nvPr>
        </p:nvSpPr>
        <p:spPr/>
        <p:txBody>
          <a:bodyPr/>
          <a:lstStyle/>
          <a:p>
            <a:endParaRPr lang="es-VE"/>
          </a:p>
        </p:txBody>
      </p:sp>
      <p:sp>
        <p:nvSpPr>
          <p:cNvPr id="7" name="Slide Number Placeholder 6"/>
          <p:cNvSpPr>
            <a:spLocks noGrp="1"/>
          </p:cNvSpPr>
          <p:nvPr>
            <p:ph type="sldNum" sz="quarter" idx="12"/>
          </p:nvPr>
        </p:nvSpPr>
        <p:spPr/>
        <p:txBody>
          <a:bodyPr/>
          <a:lstStyle/>
          <a:p>
            <a:fld id="{1E80FE58-15D6-4A7B-A748-48663DB7E417}" type="slidenum">
              <a:rPr lang="es-VE" smtClean="0"/>
              <a:t>‹Nº›</a:t>
            </a:fld>
            <a:endParaRPr lang="es-VE"/>
          </a:p>
        </p:txBody>
      </p:sp>
    </p:spTree>
    <p:extLst>
      <p:ext uri="{BB962C8B-B14F-4D97-AF65-F5344CB8AC3E}">
        <p14:creationId xmlns:p14="http://schemas.microsoft.com/office/powerpoint/2010/main" val="3498393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tif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91515" y="2300044"/>
            <a:ext cx="8675370" cy="8350126"/>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91515" y="11514684"/>
            <a:ext cx="8675370" cy="27410408"/>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91515" y="40040601"/>
            <a:ext cx="2263140" cy="2300034"/>
          </a:xfrm>
          <a:prstGeom prst="rect">
            <a:avLst/>
          </a:prstGeom>
        </p:spPr>
        <p:txBody>
          <a:bodyPr vert="horz" lIns="91440" tIns="45720" rIns="91440" bIns="45720" rtlCol="0" anchor="ctr"/>
          <a:lstStyle>
            <a:lvl1pPr algn="l">
              <a:defRPr sz="1320">
                <a:solidFill>
                  <a:schemeClr val="tx1">
                    <a:tint val="75000"/>
                  </a:schemeClr>
                </a:solidFill>
              </a:defRPr>
            </a:lvl1pPr>
          </a:lstStyle>
          <a:p>
            <a:fld id="{1CAAE2B1-BFD7-4CBF-9A54-58388BC7A300}" type="datetimeFigureOut">
              <a:rPr lang="es-VE" smtClean="0"/>
              <a:t>24/6/2023</a:t>
            </a:fld>
            <a:endParaRPr lang="es-VE"/>
          </a:p>
        </p:txBody>
      </p:sp>
      <p:sp>
        <p:nvSpPr>
          <p:cNvPr id="5" name="Footer Placeholder 4"/>
          <p:cNvSpPr>
            <a:spLocks noGrp="1"/>
          </p:cNvSpPr>
          <p:nvPr>
            <p:ph type="ftr" sz="quarter" idx="3"/>
          </p:nvPr>
        </p:nvSpPr>
        <p:spPr>
          <a:xfrm>
            <a:off x="3331845" y="40040601"/>
            <a:ext cx="3394710" cy="2300034"/>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s-VE"/>
          </a:p>
        </p:txBody>
      </p:sp>
      <p:sp>
        <p:nvSpPr>
          <p:cNvPr id="6" name="Slide Number Placeholder 5"/>
          <p:cNvSpPr>
            <a:spLocks noGrp="1"/>
          </p:cNvSpPr>
          <p:nvPr>
            <p:ph type="sldNum" sz="quarter" idx="4"/>
          </p:nvPr>
        </p:nvSpPr>
        <p:spPr>
          <a:xfrm>
            <a:off x="7103745" y="40040601"/>
            <a:ext cx="2263140" cy="2300034"/>
          </a:xfrm>
          <a:prstGeom prst="rect">
            <a:avLst/>
          </a:prstGeom>
        </p:spPr>
        <p:txBody>
          <a:bodyPr vert="horz" lIns="91440" tIns="45720" rIns="91440" bIns="45720" rtlCol="0" anchor="ctr"/>
          <a:lstStyle>
            <a:lvl1pPr algn="r">
              <a:defRPr sz="1320">
                <a:solidFill>
                  <a:schemeClr val="tx1">
                    <a:tint val="75000"/>
                  </a:schemeClr>
                </a:solidFill>
              </a:defRPr>
            </a:lvl1pPr>
          </a:lstStyle>
          <a:p>
            <a:fld id="{1E80FE58-15D6-4A7B-A748-48663DB7E417}" type="slidenum">
              <a:rPr lang="es-VE" smtClean="0"/>
              <a:t>‹Nº›</a:t>
            </a:fld>
            <a:endParaRPr lang="es-VE"/>
          </a:p>
        </p:txBody>
      </p:sp>
      <p:sp>
        <p:nvSpPr>
          <p:cNvPr id="11" name="CuadroTexto 10"/>
          <p:cNvSpPr txBox="1"/>
          <p:nvPr userDrawn="1"/>
        </p:nvSpPr>
        <p:spPr>
          <a:xfrm>
            <a:off x="-3046" y="1234317"/>
            <a:ext cx="5915402" cy="230832"/>
          </a:xfrm>
          <a:prstGeom prst="rect">
            <a:avLst/>
          </a:prstGeom>
          <a:noFill/>
        </p:spPr>
        <p:txBody>
          <a:bodyPr wrap="none" rtlCol="0">
            <a:spAutoFit/>
          </a:bodyPr>
          <a:lstStyle/>
          <a:p>
            <a:pPr algn="ctr"/>
            <a:r>
              <a:rPr lang="es-VE" sz="900" i="1" spc="300" dirty="0">
                <a:solidFill>
                  <a:schemeClr val="bg1">
                    <a:lumMod val="50000"/>
                  </a:schemeClr>
                </a:solidFill>
                <a:latin typeface="Montserrat" panose="02000505000000020004" pitchFamily="2" charset="0"/>
              </a:rPr>
              <a:t>Hacia un desarrollo sustentable de la pesca y</a:t>
            </a:r>
            <a:r>
              <a:rPr lang="es-VE" sz="900" i="1" spc="300" baseline="0" dirty="0">
                <a:solidFill>
                  <a:schemeClr val="bg1">
                    <a:lumMod val="50000"/>
                  </a:schemeClr>
                </a:solidFill>
                <a:latin typeface="Montserrat" panose="02000505000000020004" pitchFamily="2" charset="0"/>
              </a:rPr>
              <a:t> la acuicultura</a:t>
            </a:r>
            <a:endParaRPr lang="es-VE" sz="900" i="1" spc="300" dirty="0">
              <a:solidFill>
                <a:schemeClr val="bg1">
                  <a:lumMod val="50000"/>
                </a:schemeClr>
              </a:solidFill>
              <a:latin typeface="Montserrat" panose="02000505000000020004" pitchFamily="2" charset="0"/>
            </a:endParaRPr>
          </a:p>
        </p:txBody>
      </p:sp>
      <p:grpSp>
        <p:nvGrpSpPr>
          <p:cNvPr id="12" name="Grupo 11"/>
          <p:cNvGrpSpPr/>
          <p:nvPr userDrawn="1"/>
        </p:nvGrpSpPr>
        <p:grpSpPr>
          <a:xfrm>
            <a:off x="-66350" y="60014"/>
            <a:ext cx="3487838" cy="1185308"/>
            <a:chOff x="60542" y="-77233"/>
            <a:chExt cx="3487838" cy="1185308"/>
          </a:xfrm>
        </p:grpSpPr>
        <p:sp>
          <p:nvSpPr>
            <p:cNvPr id="13" name="Rectángulo 12"/>
            <p:cNvSpPr/>
            <p:nvPr userDrawn="1"/>
          </p:nvSpPr>
          <p:spPr>
            <a:xfrm rot="836560">
              <a:off x="81375" y="634790"/>
              <a:ext cx="2211663" cy="205740"/>
            </a:xfrm>
            <a:custGeom>
              <a:avLst/>
              <a:gdLst>
                <a:gd name="connsiteX0" fmla="*/ 0 w 2211663"/>
                <a:gd name="connsiteY0" fmla="*/ 0 h 205740"/>
                <a:gd name="connsiteX1" fmla="*/ 2211663 w 2211663"/>
                <a:gd name="connsiteY1" fmla="*/ 0 h 205740"/>
                <a:gd name="connsiteX2" fmla="*/ 2211663 w 2211663"/>
                <a:gd name="connsiteY2" fmla="*/ 205740 h 205740"/>
                <a:gd name="connsiteX3" fmla="*/ 0 w 2211663"/>
                <a:gd name="connsiteY3" fmla="*/ 205740 h 205740"/>
                <a:gd name="connsiteX4" fmla="*/ 0 w 2211663"/>
                <a:gd name="connsiteY4" fmla="*/ 0 h 205740"/>
                <a:gd name="connsiteX0" fmla="*/ 0 w 2211663"/>
                <a:gd name="connsiteY0" fmla="*/ 0 h 205740"/>
                <a:gd name="connsiteX1" fmla="*/ 2211663 w 2211663"/>
                <a:gd name="connsiteY1" fmla="*/ 0 h 205740"/>
                <a:gd name="connsiteX2" fmla="*/ 2211663 w 2211663"/>
                <a:gd name="connsiteY2" fmla="*/ 205740 h 205740"/>
                <a:gd name="connsiteX3" fmla="*/ 37428 w 2211663"/>
                <a:gd name="connsiteY3" fmla="*/ 200325 h 205740"/>
                <a:gd name="connsiteX4" fmla="*/ 0 w 2211663"/>
                <a:gd name="connsiteY4" fmla="*/ 0 h 2057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11663" h="205740">
                  <a:moveTo>
                    <a:pt x="0" y="0"/>
                  </a:moveTo>
                  <a:lnTo>
                    <a:pt x="2211663" y="0"/>
                  </a:lnTo>
                  <a:lnTo>
                    <a:pt x="2211663" y="205740"/>
                  </a:lnTo>
                  <a:lnTo>
                    <a:pt x="37428" y="200325"/>
                  </a:lnTo>
                  <a:lnTo>
                    <a:pt x="0" y="0"/>
                  </a:lnTo>
                  <a:close/>
                </a:path>
              </a:pathLst>
            </a:cu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pic>
          <p:nvPicPr>
            <p:cNvPr id="14" name="Imagen 1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110740" y="0"/>
              <a:ext cx="1437640" cy="1108075"/>
            </a:xfrm>
            <a:prstGeom prst="rect">
              <a:avLst/>
            </a:prstGeom>
          </p:spPr>
        </p:pic>
        <p:sp>
          <p:nvSpPr>
            <p:cNvPr id="15" name="Rectángulo 14"/>
            <p:cNvSpPr/>
            <p:nvPr userDrawn="1"/>
          </p:nvSpPr>
          <p:spPr>
            <a:xfrm rot="836560">
              <a:off x="60542" y="579637"/>
              <a:ext cx="2288279" cy="219664"/>
            </a:xfrm>
            <a:custGeom>
              <a:avLst/>
              <a:gdLst>
                <a:gd name="connsiteX0" fmla="*/ 0 w 2294255"/>
                <a:gd name="connsiteY0" fmla="*/ 0 h 205888"/>
                <a:gd name="connsiteX1" fmla="*/ 2294255 w 2294255"/>
                <a:gd name="connsiteY1" fmla="*/ 0 h 205888"/>
                <a:gd name="connsiteX2" fmla="*/ 2294255 w 2294255"/>
                <a:gd name="connsiteY2" fmla="*/ 205888 h 205888"/>
                <a:gd name="connsiteX3" fmla="*/ 0 w 2294255"/>
                <a:gd name="connsiteY3" fmla="*/ 205888 h 205888"/>
                <a:gd name="connsiteX4" fmla="*/ 0 w 2294255"/>
                <a:gd name="connsiteY4" fmla="*/ 0 h 205888"/>
                <a:gd name="connsiteX0" fmla="*/ 0 w 2294255"/>
                <a:gd name="connsiteY0" fmla="*/ 0 h 219664"/>
                <a:gd name="connsiteX1" fmla="*/ 2294255 w 2294255"/>
                <a:gd name="connsiteY1" fmla="*/ 0 h 219664"/>
                <a:gd name="connsiteX2" fmla="*/ 2294255 w 2294255"/>
                <a:gd name="connsiteY2" fmla="*/ 205888 h 219664"/>
                <a:gd name="connsiteX3" fmla="*/ 53823 w 2294255"/>
                <a:gd name="connsiteY3" fmla="*/ 219664 h 219664"/>
                <a:gd name="connsiteX4" fmla="*/ 0 w 2294255"/>
                <a:gd name="connsiteY4" fmla="*/ 0 h 2196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94255" h="219664">
                  <a:moveTo>
                    <a:pt x="0" y="0"/>
                  </a:moveTo>
                  <a:lnTo>
                    <a:pt x="2294255" y="0"/>
                  </a:lnTo>
                  <a:lnTo>
                    <a:pt x="2294255" y="205888"/>
                  </a:lnTo>
                  <a:lnTo>
                    <a:pt x="53823" y="219664"/>
                  </a:lnTo>
                  <a:lnTo>
                    <a:pt x="0" y="0"/>
                  </a:lnTo>
                  <a:close/>
                </a:path>
              </a:pathLst>
            </a:custGeom>
            <a:solidFill>
              <a:srgbClr val="0015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pic>
          <p:nvPicPr>
            <p:cNvPr id="16" name="Imagen 15"/>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957685" y="-77233"/>
              <a:ext cx="1355725" cy="678815"/>
            </a:xfrm>
            <a:prstGeom prst="rect">
              <a:avLst/>
            </a:prstGeom>
          </p:spPr>
        </p:pic>
      </p:grpSp>
      <p:sp>
        <p:nvSpPr>
          <p:cNvPr id="17" name="Cuadro de texto 18"/>
          <p:cNvSpPr txBox="1"/>
          <p:nvPr userDrawn="1"/>
        </p:nvSpPr>
        <p:spPr>
          <a:xfrm>
            <a:off x="2252999" y="556351"/>
            <a:ext cx="1188720" cy="784860"/>
          </a:xfrm>
          <a:prstGeom prst="rect">
            <a:avLst/>
          </a:prstGeom>
          <a:noFill/>
          <a:ln w="6350">
            <a:noFill/>
          </a:ln>
          <a:effectLst/>
        </p:spPr>
        <p:style>
          <a:lnRef idx="0">
            <a:schemeClr val="accent1"/>
          </a:lnRef>
          <a:fillRef idx="0">
            <a:schemeClr val="accent1"/>
          </a:fillRef>
          <a:effectRef idx="0">
            <a:schemeClr val="accent1"/>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spcAft>
                <a:spcPts val="0"/>
              </a:spcAft>
            </a:pPr>
            <a:r>
              <a:rPr lang="es-VE" sz="1200" b="1" dirty="0">
                <a:solidFill>
                  <a:srgbClr val="FFFFFF"/>
                </a:solidFill>
                <a:effectLst/>
                <a:latin typeface="Montserrat" panose="02000505000000020004" pitchFamily="2" charset="0"/>
                <a:ea typeface="Times New Roman" panose="02020603050405020304" pitchFamily="18" charset="0"/>
                <a:cs typeface="Times New Roman" panose="02020603050405020304" pitchFamily="18" charset="0"/>
              </a:rPr>
              <a:t>del 21 al 25</a:t>
            </a:r>
            <a:endParaRPr lang="es-VE" sz="1200" dirty="0">
              <a:effectLst/>
              <a:ea typeface="Times New Roman" panose="02020603050405020304" pitchFamily="18" charset="0"/>
              <a:cs typeface="Times New Roman" panose="02020603050405020304" pitchFamily="18" charset="0"/>
            </a:endParaRPr>
          </a:p>
          <a:p>
            <a:pPr algn="ctr">
              <a:spcAft>
                <a:spcPts val="0"/>
              </a:spcAft>
            </a:pPr>
            <a:r>
              <a:rPr lang="es-VE" sz="1200" b="1" dirty="0">
                <a:solidFill>
                  <a:srgbClr val="FFFFFF"/>
                </a:solidFill>
                <a:effectLst/>
                <a:latin typeface="Montserrat" panose="02000505000000020004" pitchFamily="2" charset="0"/>
                <a:ea typeface="Times New Roman" panose="02020603050405020304" pitchFamily="18" charset="0"/>
                <a:cs typeface="Times New Roman" panose="02020603050405020304" pitchFamily="18" charset="0"/>
              </a:rPr>
              <a:t>noviembre</a:t>
            </a:r>
            <a:endParaRPr lang="es-VE" sz="1200" dirty="0">
              <a:effectLst/>
              <a:ea typeface="Times New Roman" panose="02020603050405020304" pitchFamily="18" charset="0"/>
              <a:cs typeface="Times New Roman" panose="02020603050405020304" pitchFamily="18" charset="0"/>
            </a:endParaRPr>
          </a:p>
          <a:p>
            <a:pPr algn="ctr">
              <a:spcAft>
                <a:spcPts val="0"/>
              </a:spcAft>
            </a:pPr>
            <a:r>
              <a:rPr lang="es-VE" sz="1800" b="1" dirty="0">
                <a:solidFill>
                  <a:srgbClr val="FFFFFF"/>
                </a:solidFill>
                <a:effectLst/>
                <a:latin typeface="Montserrat" panose="02000505000000020004" pitchFamily="2" charset="0"/>
                <a:ea typeface="Times New Roman" panose="02020603050405020304" pitchFamily="18" charset="0"/>
                <a:cs typeface="Times New Roman" panose="02020603050405020304" pitchFamily="18" charset="0"/>
              </a:rPr>
              <a:t>2022</a:t>
            </a:r>
            <a:endParaRPr lang="es-VE" sz="1200" dirty="0">
              <a:effectLst/>
              <a:ea typeface="Times New Roman" panose="02020603050405020304" pitchFamily="18" charset="0"/>
              <a:cs typeface="Times New Roman" panose="02020603050405020304" pitchFamily="18" charset="0"/>
            </a:endParaRPr>
          </a:p>
        </p:txBody>
      </p:sp>
      <p:sp>
        <p:nvSpPr>
          <p:cNvPr id="19" name="Rectángulo 18"/>
          <p:cNvSpPr/>
          <p:nvPr userDrawn="1"/>
        </p:nvSpPr>
        <p:spPr>
          <a:xfrm>
            <a:off x="3421488" y="978942"/>
            <a:ext cx="6636912" cy="262402"/>
          </a:xfrm>
          <a:prstGeom prst="rect">
            <a:avLst/>
          </a:prstGeom>
          <a:solidFill>
            <a:srgbClr val="00FF0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sp>
        <p:nvSpPr>
          <p:cNvPr id="20" name="Rectángulo 19"/>
          <p:cNvSpPr/>
          <p:nvPr userDrawn="1"/>
        </p:nvSpPr>
        <p:spPr>
          <a:xfrm>
            <a:off x="3421488" y="978941"/>
            <a:ext cx="6636912" cy="216682"/>
          </a:xfrm>
          <a:prstGeom prst="rect">
            <a:avLst/>
          </a:prstGeom>
          <a:solidFill>
            <a:srgbClr val="0015A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s-VE"/>
          </a:p>
        </p:txBody>
      </p:sp>
    </p:spTree>
    <p:extLst>
      <p:ext uri="{BB962C8B-B14F-4D97-AF65-F5344CB8AC3E}">
        <p14:creationId xmlns:p14="http://schemas.microsoft.com/office/powerpoint/2010/main" val="34278235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7.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17" Type="http://schemas.openxmlformats.org/officeDocument/2006/relationships/image" Target="../media/image16.jpeg"/><Relationship Id="rId2" Type="http://schemas.openxmlformats.org/officeDocument/2006/relationships/notesSlide" Target="../notesSlides/notesSlide1.xml"/><Relationship Id="rId16" Type="http://schemas.microsoft.com/office/2007/relationships/hdphoto" Target="../media/hdphoto1.wdp"/><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jpeg"/><Relationship Id="rId9" Type="http://schemas.openxmlformats.org/officeDocument/2006/relationships/image" Target="../media/image9.png"/><Relationship Id="rId14" Type="http://schemas.openxmlformats.org/officeDocument/2006/relationships/image" Target="../media/image1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ángulo: esquinas redondeadas 74">
            <a:extLst>
              <a:ext uri="{FF2B5EF4-FFF2-40B4-BE49-F238E27FC236}">
                <a16:creationId xmlns:a16="http://schemas.microsoft.com/office/drawing/2014/main" id="{2EE818E4-0407-C890-ACE6-337F0D9FD05E}"/>
              </a:ext>
            </a:extLst>
          </p:cNvPr>
          <p:cNvSpPr/>
          <p:nvPr/>
        </p:nvSpPr>
        <p:spPr>
          <a:xfrm>
            <a:off x="143346" y="17066936"/>
            <a:ext cx="9836440" cy="10807618"/>
          </a:xfrm>
          <a:prstGeom prst="roundRect">
            <a:avLst>
              <a:gd name="adj" fmla="val 1492"/>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 name="Rectángulo: esquinas redondeadas 9">
            <a:extLst>
              <a:ext uri="{FF2B5EF4-FFF2-40B4-BE49-F238E27FC236}">
                <a16:creationId xmlns:a16="http://schemas.microsoft.com/office/drawing/2014/main" id="{4E6ED2D7-4A0C-047C-7DFB-6DAB26AED3E8}"/>
              </a:ext>
            </a:extLst>
          </p:cNvPr>
          <p:cNvSpPr/>
          <p:nvPr/>
        </p:nvSpPr>
        <p:spPr>
          <a:xfrm>
            <a:off x="93335" y="28228560"/>
            <a:ext cx="9795138" cy="9561789"/>
          </a:xfrm>
          <a:prstGeom prst="roundRect">
            <a:avLst>
              <a:gd name="adj" fmla="val 2634"/>
            </a:avLst>
          </a:prstGeom>
          <a:ln w="57150">
            <a:solidFill>
              <a:srgbClr val="D5606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sp>
        <p:nvSpPr>
          <p:cNvPr id="26" name="Rectángulo: esquinas redondeadas 25">
            <a:extLst>
              <a:ext uri="{FF2B5EF4-FFF2-40B4-BE49-F238E27FC236}">
                <a16:creationId xmlns:a16="http://schemas.microsoft.com/office/drawing/2014/main" id="{B15FE179-D7EF-4B96-45B6-C0261EDA9D4C}"/>
              </a:ext>
            </a:extLst>
          </p:cNvPr>
          <p:cNvSpPr/>
          <p:nvPr/>
        </p:nvSpPr>
        <p:spPr>
          <a:xfrm>
            <a:off x="71547" y="6124690"/>
            <a:ext cx="9836440" cy="10201490"/>
          </a:xfrm>
          <a:prstGeom prst="roundRect">
            <a:avLst>
              <a:gd name="adj" fmla="val 1492"/>
            </a:avLst>
          </a:prstGeom>
          <a:gradFill flip="none" rotWithShape="1">
            <a:gsLst>
              <a:gs pos="0">
                <a:schemeClr val="bg1">
                  <a:lumMod val="95000"/>
                  <a:shade val="30000"/>
                  <a:satMod val="115000"/>
                </a:schemeClr>
              </a:gs>
              <a:gs pos="0">
                <a:schemeClr val="bg1">
                  <a:lumMod val="95000"/>
                  <a:shade val="67500"/>
                  <a:satMod val="115000"/>
                  <a:alpha val="80000"/>
                </a:schemeClr>
              </a:gs>
              <a:gs pos="47000">
                <a:schemeClr val="bg1">
                  <a:lumMod val="95000"/>
                  <a:shade val="100000"/>
                  <a:satMod val="11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7" name="CuadroTexto 6">
            <a:extLst>
              <a:ext uri="{FF2B5EF4-FFF2-40B4-BE49-F238E27FC236}">
                <a16:creationId xmlns:a16="http://schemas.microsoft.com/office/drawing/2014/main" id="{CE3A3AAA-E8C4-469F-9381-0F855C7D06B4}"/>
              </a:ext>
            </a:extLst>
          </p:cNvPr>
          <p:cNvSpPr txBox="1"/>
          <p:nvPr/>
        </p:nvSpPr>
        <p:spPr>
          <a:xfrm>
            <a:off x="386382" y="1718755"/>
            <a:ext cx="9458907" cy="1446358"/>
          </a:xfrm>
          <a:prstGeom prst="rect">
            <a:avLst/>
          </a:prstGeom>
          <a:noFill/>
        </p:spPr>
        <p:txBody>
          <a:bodyPr wrap="square" rtlCol="0">
            <a:spAutoFit/>
          </a:bodyPr>
          <a:lstStyle/>
          <a:p>
            <a:pPr algn="ctr"/>
            <a:r>
              <a:rPr lang="es-ES" sz="2933" dirty="0">
                <a:latin typeface="Arial Rounded MT Bold" panose="020F0704030504030204" pitchFamily="34" charset="0"/>
              </a:rPr>
              <a:t>Impacto de la reproducción de </a:t>
            </a:r>
            <a:r>
              <a:rPr lang="es-ES" sz="2933" i="1" dirty="0">
                <a:latin typeface="Arial Rounded MT Bold" panose="020F0704030504030204" pitchFamily="34" charset="0"/>
              </a:rPr>
              <a:t>Anemonia sulcata </a:t>
            </a:r>
            <a:r>
              <a:rPr lang="es-ES" sz="2933" dirty="0">
                <a:latin typeface="Arial Rounded MT Bold" panose="020F0704030504030204" pitchFamily="34" charset="0"/>
              </a:rPr>
              <a:t>(Cnidaria) en entorno IMTA sobre su estado de bienestar con fines de repoblación</a:t>
            </a:r>
            <a:endParaRPr lang="x-none" sz="3200" dirty="0">
              <a:latin typeface="Arial Rounded MT Bold" panose="020F0704030504030204" pitchFamily="34" charset="0"/>
            </a:endParaRPr>
          </a:p>
        </p:txBody>
      </p:sp>
      <p:sp>
        <p:nvSpPr>
          <p:cNvPr id="8" name="CuadroTexto 7">
            <a:extLst>
              <a:ext uri="{FF2B5EF4-FFF2-40B4-BE49-F238E27FC236}">
                <a16:creationId xmlns:a16="http://schemas.microsoft.com/office/drawing/2014/main" id="{AA7DFA7C-AF67-49C1-8FC5-36C4DA15771A}"/>
              </a:ext>
            </a:extLst>
          </p:cNvPr>
          <p:cNvSpPr txBox="1"/>
          <p:nvPr/>
        </p:nvSpPr>
        <p:spPr>
          <a:xfrm>
            <a:off x="564764" y="3294217"/>
            <a:ext cx="8942206" cy="954300"/>
          </a:xfrm>
          <a:prstGeom prst="rect">
            <a:avLst/>
          </a:prstGeom>
          <a:noFill/>
        </p:spPr>
        <p:txBody>
          <a:bodyPr wrap="square" rtlCol="0">
            <a:spAutoFit/>
          </a:bodyPr>
          <a:lstStyle/>
          <a:p>
            <a:r>
              <a:rPr lang="es-MX" sz="1867" dirty="0">
                <a:latin typeface="Arial" panose="020B0604020202020204" pitchFamily="34" charset="0"/>
                <a:ea typeface="Tahoma" panose="020B0604030504040204" pitchFamily="34" charset="0"/>
                <a:cs typeface="Arial" panose="020B0604020202020204" pitchFamily="34" charset="0"/>
              </a:rPr>
              <a:t>Alberto Coll</a:t>
            </a:r>
            <a:r>
              <a:rPr lang="es-MX" sz="1867" baseline="30000" dirty="0">
                <a:latin typeface="Arial" panose="020B0604020202020204" pitchFamily="34" charset="0"/>
                <a:ea typeface="Tahoma" panose="020B0604030504040204" pitchFamily="34" charset="0"/>
                <a:cs typeface="Arial" panose="020B0604020202020204" pitchFamily="34" charset="0"/>
              </a:rPr>
              <a:t>1</a:t>
            </a:r>
            <a:r>
              <a:rPr lang="es-MX" sz="1867" dirty="0">
                <a:latin typeface="Arial" panose="020B0604020202020204" pitchFamily="34" charset="0"/>
                <a:ea typeface="Tahoma" panose="020B0604030504040204" pitchFamily="34" charset="0"/>
                <a:cs typeface="Arial" panose="020B0604020202020204" pitchFamily="34" charset="0"/>
              </a:rPr>
              <a:t>, Amalia Pérez-Jiménez</a:t>
            </a:r>
            <a:r>
              <a:rPr lang="es-MX" sz="1867" baseline="30000" dirty="0">
                <a:latin typeface="Arial" panose="020B0604020202020204" pitchFamily="34" charset="0"/>
                <a:ea typeface="Tahoma" panose="020B0604030504040204" pitchFamily="34" charset="0"/>
                <a:cs typeface="Arial" panose="020B0604020202020204" pitchFamily="34" charset="0"/>
              </a:rPr>
              <a:t>2</a:t>
            </a:r>
            <a:r>
              <a:rPr lang="es-MX" sz="1867" dirty="0">
                <a:latin typeface="Arial" panose="020B0604020202020204" pitchFamily="34" charset="0"/>
                <a:ea typeface="Tahoma" panose="020B0604030504040204" pitchFamily="34" charset="0"/>
                <a:cs typeface="Arial" panose="020B0604020202020204" pitchFamily="34" charset="0"/>
              </a:rPr>
              <a:t>, Ana E. Ortiz-Maldonado</a:t>
            </a:r>
            <a:r>
              <a:rPr lang="es-MX" sz="1867" baseline="30000" dirty="0">
                <a:latin typeface="Arial" panose="020B0604020202020204" pitchFamily="34" charset="0"/>
                <a:ea typeface="Tahoma" panose="020B0604030504040204" pitchFamily="34" charset="0"/>
                <a:cs typeface="Arial" panose="020B0604020202020204" pitchFamily="34" charset="0"/>
              </a:rPr>
              <a:t>1</a:t>
            </a:r>
            <a:r>
              <a:rPr lang="es-MX" sz="1867" dirty="0">
                <a:latin typeface="Arial" panose="020B0604020202020204" pitchFamily="34" charset="0"/>
                <a:ea typeface="Tahoma" panose="020B0604030504040204" pitchFamily="34" charset="0"/>
                <a:cs typeface="Arial" panose="020B0604020202020204" pitchFamily="34" charset="0"/>
              </a:rPr>
              <a:t>, Eva E. Rufino-Palomares</a:t>
            </a:r>
            <a:r>
              <a:rPr lang="es-MX" sz="1867" baseline="30000" dirty="0">
                <a:latin typeface="Arial" panose="020B0604020202020204" pitchFamily="34" charset="0"/>
                <a:ea typeface="Tahoma" panose="020B0604030504040204" pitchFamily="34" charset="0"/>
                <a:cs typeface="Arial" panose="020B0604020202020204" pitchFamily="34" charset="0"/>
              </a:rPr>
              <a:t>3</a:t>
            </a:r>
            <a:r>
              <a:rPr lang="es-MX" sz="1867" dirty="0">
                <a:latin typeface="Arial" panose="020B0604020202020204" pitchFamily="34" charset="0"/>
                <a:ea typeface="Tahoma" panose="020B0604030504040204" pitchFamily="34" charset="0"/>
                <a:cs typeface="Arial" panose="020B0604020202020204" pitchFamily="34" charset="0"/>
              </a:rPr>
              <a:t>, Laura Pantoja-Echevarría</a:t>
            </a:r>
            <a:r>
              <a:rPr lang="es-MX" sz="1867" baseline="30000" dirty="0">
                <a:latin typeface="Arial" panose="020B0604020202020204" pitchFamily="34" charset="0"/>
                <a:ea typeface="Tahoma" panose="020B0604030504040204" pitchFamily="34" charset="0"/>
                <a:cs typeface="Arial" panose="020B0604020202020204" pitchFamily="34" charset="0"/>
              </a:rPr>
              <a:t>2</a:t>
            </a:r>
            <a:r>
              <a:rPr lang="es-MX" sz="1867" dirty="0">
                <a:latin typeface="Arial" panose="020B0604020202020204" pitchFamily="34" charset="0"/>
                <a:ea typeface="Tahoma" panose="020B0604030504040204" pitchFamily="34" charset="0"/>
                <a:cs typeface="Arial" panose="020B0604020202020204" pitchFamily="34" charset="0"/>
              </a:rPr>
              <a:t>, Marta Ramos-Barbero</a:t>
            </a:r>
            <a:r>
              <a:rPr lang="es-MX" sz="1867" baseline="30000" dirty="0">
                <a:latin typeface="Arial" panose="020B0604020202020204" pitchFamily="34" charset="0"/>
                <a:ea typeface="Tahoma" panose="020B0604030504040204" pitchFamily="34" charset="0"/>
                <a:cs typeface="Arial" panose="020B0604020202020204" pitchFamily="34" charset="0"/>
              </a:rPr>
              <a:t>3</a:t>
            </a:r>
            <a:r>
              <a:rPr lang="es-MX" sz="1867" dirty="0">
                <a:latin typeface="Arial" panose="020B0604020202020204" pitchFamily="34" charset="0"/>
                <a:ea typeface="Tahoma" panose="020B0604030504040204" pitchFamily="34" charset="0"/>
                <a:cs typeface="Arial" panose="020B0604020202020204" pitchFamily="34" charset="0"/>
              </a:rPr>
              <a:t>, Carolina Alonso-Pozas</a:t>
            </a:r>
            <a:r>
              <a:rPr lang="es-MX" sz="1867" baseline="30000" dirty="0">
                <a:latin typeface="Arial" panose="020B0604020202020204" pitchFamily="34" charset="0"/>
                <a:ea typeface="Tahoma" panose="020B0604030504040204" pitchFamily="34" charset="0"/>
                <a:cs typeface="Arial" panose="020B0604020202020204" pitchFamily="34" charset="0"/>
              </a:rPr>
              <a:t>4</a:t>
            </a:r>
            <a:r>
              <a:rPr lang="es-MX" sz="1867" dirty="0">
                <a:latin typeface="Arial" panose="020B0604020202020204" pitchFamily="34" charset="0"/>
                <a:ea typeface="Tahoma" panose="020B0604030504040204" pitchFamily="34" charset="0"/>
                <a:cs typeface="Arial" panose="020B0604020202020204" pitchFamily="34" charset="0"/>
              </a:rPr>
              <a:t>, Cristina E. Trenzado</a:t>
            </a:r>
            <a:r>
              <a:rPr lang="es-MX" sz="1867" baseline="30000" dirty="0">
                <a:latin typeface="Arial" panose="020B0604020202020204" pitchFamily="34" charset="0"/>
                <a:ea typeface="Tahoma" panose="020B0604030504040204" pitchFamily="34" charset="0"/>
                <a:cs typeface="Arial" panose="020B0604020202020204" pitchFamily="34" charset="0"/>
              </a:rPr>
              <a:t>1</a:t>
            </a:r>
          </a:p>
        </p:txBody>
      </p:sp>
      <p:sp>
        <p:nvSpPr>
          <p:cNvPr id="9" name="CuadroTexto 8">
            <a:extLst>
              <a:ext uri="{FF2B5EF4-FFF2-40B4-BE49-F238E27FC236}">
                <a16:creationId xmlns:a16="http://schemas.microsoft.com/office/drawing/2014/main" id="{4F321B1E-1D1D-47B4-A263-5AE98BEF879C}"/>
              </a:ext>
            </a:extLst>
          </p:cNvPr>
          <p:cNvSpPr txBox="1"/>
          <p:nvPr/>
        </p:nvSpPr>
        <p:spPr>
          <a:xfrm>
            <a:off x="555139" y="4298732"/>
            <a:ext cx="7921926" cy="1117935"/>
          </a:xfrm>
          <a:prstGeom prst="rect">
            <a:avLst/>
          </a:prstGeom>
          <a:noFill/>
        </p:spPr>
        <p:txBody>
          <a:bodyPr wrap="square" rtlCol="0">
            <a:spAutoFit/>
          </a:bodyPr>
          <a:lstStyle/>
          <a:p>
            <a:pPr algn="just"/>
            <a:r>
              <a:rPr lang="es-MX" sz="1333" baseline="30000" dirty="0">
                <a:latin typeface="Arial" panose="020B0604020202020204" pitchFamily="34" charset="0"/>
                <a:ea typeface="Tahoma" panose="020B0604030504040204" pitchFamily="34" charset="0"/>
                <a:cs typeface="Arial" panose="020B0604020202020204" pitchFamily="34" charset="0"/>
              </a:rPr>
              <a:t>1 </a:t>
            </a:r>
            <a:r>
              <a:rPr lang="es-ES" sz="1333" dirty="0">
                <a:latin typeface="Arial" panose="020B0604020202020204" pitchFamily="34" charset="0"/>
                <a:cs typeface="Arial" panose="020B0604020202020204" pitchFamily="34" charset="0"/>
              </a:rPr>
              <a:t>Departamento de Biología Celular. Facultad de Ciencias, Universidad de Granada, España.</a:t>
            </a:r>
          </a:p>
          <a:p>
            <a:pPr algn="just"/>
            <a:r>
              <a:rPr lang="es-MX" sz="1333" baseline="30000" dirty="0">
                <a:latin typeface="Arial" panose="020B0604020202020204" pitchFamily="34" charset="0"/>
                <a:ea typeface="Tahoma" panose="020B0604030504040204" pitchFamily="34" charset="0"/>
                <a:cs typeface="Arial" panose="020B0604020202020204" pitchFamily="34" charset="0"/>
              </a:rPr>
              <a:t>2 </a:t>
            </a:r>
            <a:r>
              <a:rPr lang="es-ES" sz="1333" dirty="0">
                <a:latin typeface="Arial" panose="020B0604020202020204" pitchFamily="34" charset="0"/>
                <a:cs typeface="Arial" panose="020B0604020202020204" pitchFamily="34" charset="0"/>
              </a:rPr>
              <a:t>Departamento de Zoología. Facultad de Ciencias, Universidad de Granada, España.</a:t>
            </a:r>
          </a:p>
          <a:p>
            <a:pPr algn="just"/>
            <a:r>
              <a:rPr lang="es-MX" sz="1333" baseline="30000" dirty="0">
                <a:latin typeface="Arial" panose="020B0604020202020204" pitchFamily="34" charset="0"/>
                <a:ea typeface="Tahoma" panose="020B0604030504040204" pitchFamily="34" charset="0"/>
                <a:cs typeface="Arial" panose="020B0604020202020204" pitchFamily="34" charset="0"/>
              </a:rPr>
              <a:t>3</a:t>
            </a:r>
            <a:r>
              <a:rPr lang="es-ES" sz="1333" dirty="0">
                <a:latin typeface="Arial" panose="020B0604020202020204" pitchFamily="34" charset="0"/>
                <a:cs typeface="Arial" panose="020B0604020202020204" pitchFamily="34" charset="0"/>
              </a:rPr>
              <a:t> Departamento de Bioquímica y Biología Molecular I. Universidad de Granada, España.</a:t>
            </a:r>
          </a:p>
          <a:p>
            <a:pPr algn="just"/>
            <a:r>
              <a:rPr lang="es-MX" sz="1333" baseline="30000" dirty="0">
                <a:latin typeface="Arial" panose="020B0604020202020204" pitchFamily="34" charset="0"/>
                <a:ea typeface="Tahoma" panose="020B0604030504040204" pitchFamily="34" charset="0"/>
                <a:cs typeface="Arial" panose="020B0604020202020204" pitchFamily="34" charset="0"/>
              </a:rPr>
              <a:t>4</a:t>
            </a:r>
            <a:r>
              <a:rPr lang="es-ES" sz="1333" dirty="0">
                <a:latin typeface="Arial" panose="020B0604020202020204" pitchFamily="34" charset="0"/>
                <a:cs typeface="Arial" panose="020B0604020202020204" pitchFamily="34" charset="0"/>
              </a:rPr>
              <a:t> iMare Natural S.L. Granada, España.</a:t>
            </a:r>
          </a:p>
          <a:p>
            <a:pPr algn="just"/>
            <a:r>
              <a:rPr lang="es-ES" sz="1333" dirty="0">
                <a:latin typeface="Arial" panose="020B0604020202020204" pitchFamily="34" charset="0"/>
                <a:cs typeface="Arial" panose="020B0604020202020204" pitchFamily="34" charset="0"/>
              </a:rPr>
              <a:t>  email: </a:t>
            </a:r>
            <a:r>
              <a:rPr lang="es-ES" sz="1333" dirty="0">
                <a:solidFill>
                  <a:srgbClr val="0015AD"/>
                </a:solidFill>
                <a:latin typeface="Arial" panose="020B0604020202020204" pitchFamily="34" charset="0"/>
                <a:cs typeface="Arial" panose="020B0604020202020204" pitchFamily="34" charset="0"/>
              </a:rPr>
              <a:t>collferalberto@correo.ugr.es</a:t>
            </a:r>
            <a:endParaRPr lang="en-US" sz="1333" dirty="0">
              <a:solidFill>
                <a:srgbClr val="0015AD"/>
              </a:solidFill>
              <a:latin typeface="Arial" panose="020B0604020202020204" pitchFamily="34" charset="0"/>
              <a:cs typeface="Arial" panose="020B0604020202020204" pitchFamily="34" charset="0"/>
            </a:endParaRPr>
          </a:p>
        </p:txBody>
      </p:sp>
      <p:sp>
        <p:nvSpPr>
          <p:cNvPr id="3" name="CuadroTexto 2">
            <a:extLst>
              <a:ext uri="{FF2B5EF4-FFF2-40B4-BE49-F238E27FC236}">
                <a16:creationId xmlns:a16="http://schemas.microsoft.com/office/drawing/2014/main" id="{B740C5BF-058C-CF97-3939-84411CB769C3}"/>
              </a:ext>
            </a:extLst>
          </p:cNvPr>
          <p:cNvSpPr txBox="1"/>
          <p:nvPr/>
        </p:nvSpPr>
        <p:spPr>
          <a:xfrm>
            <a:off x="218577" y="6363967"/>
            <a:ext cx="5412768" cy="4402167"/>
          </a:xfrm>
          <a:prstGeom prst="rect">
            <a:avLst/>
          </a:prstGeom>
          <a:noFill/>
        </p:spPr>
        <p:txBody>
          <a:bodyPr wrap="square" rtlCol="0">
            <a:spAutoFit/>
          </a:bodyPr>
          <a:lstStyle/>
          <a:p>
            <a:pPr algn="just"/>
            <a:r>
              <a:rPr lang="es-ES" sz="1867" dirty="0"/>
              <a:t>La ortiguilla de mar</a:t>
            </a:r>
            <a:r>
              <a:rPr lang="es-ES" sz="1867" i="1" dirty="0"/>
              <a:t>, Anemonia sulcata, </a:t>
            </a:r>
            <a:r>
              <a:rPr lang="es-ES" sz="1867" dirty="0"/>
              <a:t>es una especie de antozoo ampliamente distribuido por el mar Mediterráneo. Su ciclo de vida se caracteriza por presentar tanto reproducción asexual como sexual. En los últimos años, la explotación sobre sus poblaciones en Andalucía (España) se ha incrementado considerablemente como consecuencia de una mayor demanda y recolección furtiva, lo que ha deteriorado su estado de conservación localmente.</a:t>
            </a:r>
          </a:p>
          <a:p>
            <a:pPr algn="just"/>
            <a:endParaRPr lang="es-ES" sz="1867" dirty="0"/>
          </a:p>
          <a:p>
            <a:pPr algn="just"/>
            <a:r>
              <a:rPr lang="es-ES" sz="1867" dirty="0"/>
              <a:t>La acuicultura ofrece una posible solución a ese problema de conservación, mediante la producción de especies en cautividad en un sistema de  </a:t>
            </a:r>
            <a:r>
              <a:rPr lang="es-ES" sz="1867" b="1" dirty="0">
                <a:solidFill>
                  <a:srgbClr val="47A5A3"/>
                </a:solidFill>
              </a:rPr>
              <a:t>acuicultura </a:t>
            </a:r>
            <a:r>
              <a:rPr lang="es-ES" sz="1867" b="1" dirty="0" err="1">
                <a:solidFill>
                  <a:srgbClr val="47A5A3"/>
                </a:solidFill>
              </a:rPr>
              <a:t>multitrófica</a:t>
            </a:r>
            <a:r>
              <a:rPr lang="es-ES" sz="1867" b="1" dirty="0">
                <a:solidFill>
                  <a:srgbClr val="47A5A3"/>
                </a:solidFill>
              </a:rPr>
              <a:t> integrada (IMTA), </a:t>
            </a:r>
            <a:r>
              <a:rPr lang="es-ES" sz="1867" dirty="0"/>
              <a:t>para la posterior repoblación de ejemplares en  espacios naturales.</a:t>
            </a:r>
            <a:endParaRPr lang="es-ES" sz="1867" b="1" dirty="0">
              <a:solidFill>
                <a:srgbClr val="47A5A3"/>
              </a:solidFill>
            </a:endParaRPr>
          </a:p>
        </p:txBody>
      </p:sp>
      <p:sp>
        <p:nvSpPr>
          <p:cNvPr id="15" name="Rectángulo: esquinas redondeadas 14">
            <a:extLst>
              <a:ext uri="{FF2B5EF4-FFF2-40B4-BE49-F238E27FC236}">
                <a16:creationId xmlns:a16="http://schemas.microsoft.com/office/drawing/2014/main" id="{A9FC219F-1710-B2A1-EEF4-92EC1DA23CE5}"/>
              </a:ext>
            </a:extLst>
          </p:cNvPr>
          <p:cNvSpPr/>
          <p:nvPr/>
        </p:nvSpPr>
        <p:spPr>
          <a:xfrm>
            <a:off x="116398" y="5674066"/>
            <a:ext cx="9800301" cy="511629"/>
          </a:xfrm>
          <a:prstGeom prst="roundRect">
            <a:avLst/>
          </a:prstGeom>
          <a:gradFill flip="none" rotWithShape="1">
            <a:gsLst>
              <a:gs pos="95000">
                <a:srgbClr val="369C90"/>
              </a:gs>
              <a:gs pos="13000">
                <a:srgbClr val="7DCFB6"/>
              </a:gs>
              <a:gs pos="50000">
                <a:srgbClr val="48BCAB"/>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55" name="Imagen 54">
            <a:extLst>
              <a:ext uri="{FF2B5EF4-FFF2-40B4-BE49-F238E27FC236}">
                <a16:creationId xmlns:a16="http://schemas.microsoft.com/office/drawing/2014/main" id="{7C943DDA-1744-D956-B099-5988A21E67A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5101" y="10943049"/>
            <a:ext cx="4558401" cy="3418801"/>
          </a:xfrm>
          <a:prstGeom prst="roundRect">
            <a:avLst>
              <a:gd name="adj" fmla="val 6451"/>
            </a:avLst>
          </a:prstGeom>
        </p:spPr>
      </p:pic>
      <p:grpSp>
        <p:nvGrpSpPr>
          <p:cNvPr id="60" name="Grupo 59">
            <a:extLst>
              <a:ext uri="{FF2B5EF4-FFF2-40B4-BE49-F238E27FC236}">
                <a16:creationId xmlns:a16="http://schemas.microsoft.com/office/drawing/2014/main" id="{C43387D6-578C-DDBC-3093-DC67F5E3CB8B}"/>
              </a:ext>
            </a:extLst>
          </p:cNvPr>
          <p:cNvGrpSpPr/>
          <p:nvPr/>
        </p:nvGrpSpPr>
        <p:grpSpPr>
          <a:xfrm>
            <a:off x="5092127" y="11537261"/>
            <a:ext cx="4305606" cy="2147909"/>
            <a:chOff x="5097296" y="11088636"/>
            <a:chExt cx="4305606" cy="2147909"/>
          </a:xfrm>
        </p:grpSpPr>
        <p:sp>
          <p:nvSpPr>
            <p:cNvPr id="14" name="CuadroTexto 13">
              <a:extLst>
                <a:ext uri="{FF2B5EF4-FFF2-40B4-BE49-F238E27FC236}">
                  <a16:creationId xmlns:a16="http://schemas.microsoft.com/office/drawing/2014/main" id="{BFE528C6-2E71-A5E8-C10E-EF6A2F3598DF}"/>
                </a:ext>
              </a:extLst>
            </p:cNvPr>
            <p:cNvSpPr txBox="1"/>
            <p:nvPr/>
          </p:nvSpPr>
          <p:spPr>
            <a:xfrm>
              <a:off x="5300198" y="11420279"/>
              <a:ext cx="4102704" cy="1816266"/>
            </a:xfrm>
            <a:prstGeom prst="rect">
              <a:avLst/>
            </a:prstGeom>
            <a:noFill/>
          </p:spPr>
          <p:txBody>
            <a:bodyPr wrap="square" rtlCol="0">
              <a:spAutoFit/>
            </a:bodyPr>
            <a:lstStyle/>
            <a:p>
              <a:pPr algn="just"/>
              <a:r>
                <a:rPr lang="es-ES" sz="1867" dirty="0"/>
                <a:t>En estos sistemas, se cultiva la especie principal junto a otras especies extractivas, de diferente nivel trófico. Se genera así un ciclo de nutrientes en el sistema de cultivo, contribuyendo a la sostenibilidad de la explotación acuícola.</a:t>
              </a:r>
              <a:endParaRPr lang="x-none" sz="1867" dirty="0"/>
            </a:p>
          </p:txBody>
        </p:sp>
        <p:grpSp>
          <p:nvGrpSpPr>
            <p:cNvPr id="59" name="Grupo 58">
              <a:extLst>
                <a:ext uri="{FF2B5EF4-FFF2-40B4-BE49-F238E27FC236}">
                  <a16:creationId xmlns:a16="http://schemas.microsoft.com/office/drawing/2014/main" id="{820D792C-67E8-3BDA-3E82-D0E5237D2B67}"/>
                </a:ext>
              </a:extLst>
            </p:cNvPr>
            <p:cNvGrpSpPr/>
            <p:nvPr/>
          </p:nvGrpSpPr>
          <p:grpSpPr>
            <a:xfrm>
              <a:off x="5097296" y="11088636"/>
              <a:ext cx="1945858" cy="2106312"/>
              <a:chOff x="5097296" y="11088636"/>
              <a:chExt cx="1945858" cy="2106312"/>
            </a:xfrm>
          </p:grpSpPr>
          <p:grpSp>
            <p:nvGrpSpPr>
              <p:cNvPr id="46" name="Grupo 45">
                <a:extLst>
                  <a:ext uri="{FF2B5EF4-FFF2-40B4-BE49-F238E27FC236}">
                    <a16:creationId xmlns:a16="http://schemas.microsoft.com/office/drawing/2014/main" id="{E5713AEB-33D5-927E-46D8-F4CC589BEE0D}"/>
                  </a:ext>
                </a:extLst>
              </p:cNvPr>
              <p:cNvGrpSpPr/>
              <p:nvPr/>
            </p:nvGrpSpPr>
            <p:grpSpPr>
              <a:xfrm>
                <a:off x="5097296" y="11295487"/>
                <a:ext cx="384712" cy="1899461"/>
                <a:chOff x="5113665" y="11976592"/>
                <a:chExt cx="384712" cy="1899461"/>
              </a:xfrm>
            </p:grpSpPr>
            <p:grpSp>
              <p:nvGrpSpPr>
                <p:cNvPr id="42" name="Grupo 41">
                  <a:extLst>
                    <a:ext uri="{FF2B5EF4-FFF2-40B4-BE49-F238E27FC236}">
                      <a16:creationId xmlns:a16="http://schemas.microsoft.com/office/drawing/2014/main" id="{9592AC31-4C16-0EDF-879B-9FA45C16EFD4}"/>
                    </a:ext>
                  </a:extLst>
                </p:cNvPr>
                <p:cNvGrpSpPr/>
                <p:nvPr/>
              </p:nvGrpSpPr>
              <p:grpSpPr>
                <a:xfrm>
                  <a:off x="5178337" y="11976592"/>
                  <a:ext cx="320040" cy="1899461"/>
                  <a:chOff x="5721876" y="10549467"/>
                  <a:chExt cx="320040" cy="1524000"/>
                </a:xfrm>
                <a:solidFill>
                  <a:srgbClr val="FFBC42"/>
                </a:solidFill>
              </p:grpSpPr>
              <p:cxnSp>
                <p:nvCxnSpPr>
                  <p:cNvPr id="35" name="Conector recto 34">
                    <a:extLst>
                      <a:ext uri="{FF2B5EF4-FFF2-40B4-BE49-F238E27FC236}">
                        <a16:creationId xmlns:a16="http://schemas.microsoft.com/office/drawing/2014/main" id="{26D56C65-46CF-D66F-C97F-1D703E6F52E7}"/>
                      </a:ext>
                    </a:extLst>
                  </p:cNvPr>
                  <p:cNvCxnSpPr/>
                  <p:nvPr/>
                </p:nvCxnSpPr>
                <p:spPr>
                  <a:xfrm>
                    <a:off x="5740400" y="10549467"/>
                    <a:ext cx="0" cy="1524000"/>
                  </a:xfrm>
                  <a:prstGeom prst="line">
                    <a:avLst/>
                  </a:prstGeom>
                  <a:grpFill/>
                  <a:ln w="3810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37" name="Conector recto 36">
                    <a:extLst>
                      <a:ext uri="{FF2B5EF4-FFF2-40B4-BE49-F238E27FC236}">
                        <a16:creationId xmlns:a16="http://schemas.microsoft.com/office/drawing/2014/main" id="{EC1F5C4A-F81F-2344-62F3-5D00190BAC32}"/>
                      </a:ext>
                    </a:extLst>
                  </p:cNvPr>
                  <p:cNvCxnSpPr>
                    <a:cxnSpLocks/>
                  </p:cNvCxnSpPr>
                  <p:nvPr/>
                </p:nvCxnSpPr>
                <p:spPr>
                  <a:xfrm>
                    <a:off x="5721876" y="10549467"/>
                    <a:ext cx="320040" cy="0"/>
                  </a:xfrm>
                  <a:prstGeom prst="line">
                    <a:avLst/>
                  </a:prstGeom>
                  <a:grpFill/>
                  <a:ln w="38100">
                    <a:solidFill>
                      <a:srgbClr val="FFBC42"/>
                    </a:solidFill>
                  </a:ln>
                </p:spPr>
                <p:style>
                  <a:lnRef idx="1">
                    <a:schemeClr val="accent1"/>
                  </a:lnRef>
                  <a:fillRef idx="0">
                    <a:schemeClr val="accent1"/>
                  </a:fillRef>
                  <a:effectRef idx="0">
                    <a:schemeClr val="accent1"/>
                  </a:effectRef>
                  <a:fontRef idx="minor">
                    <a:schemeClr val="tx1"/>
                  </a:fontRef>
                </p:style>
              </p:cxnSp>
              <p:cxnSp>
                <p:nvCxnSpPr>
                  <p:cNvPr id="39" name="Conector recto 38">
                    <a:extLst>
                      <a:ext uri="{FF2B5EF4-FFF2-40B4-BE49-F238E27FC236}">
                        <a16:creationId xmlns:a16="http://schemas.microsoft.com/office/drawing/2014/main" id="{77FCFEF4-8F60-ABDA-D238-028AFE9D63DC}"/>
                      </a:ext>
                    </a:extLst>
                  </p:cNvPr>
                  <p:cNvCxnSpPr>
                    <a:cxnSpLocks/>
                  </p:cNvCxnSpPr>
                  <p:nvPr/>
                </p:nvCxnSpPr>
                <p:spPr>
                  <a:xfrm>
                    <a:off x="5721876" y="12073467"/>
                    <a:ext cx="101719" cy="0"/>
                  </a:xfrm>
                  <a:prstGeom prst="line">
                    <a:avLst/>
                  </a:prstGeom>
                  <a:grpFill/>
                  <a:ln w="38100">
                    <a:solidFill>
                      <a:srgbClr val="FFBC42"/>
                    </a:solidFill>
                  </a:ln>
                </p:spPr>
                <p:style>
                  <a:lnRef idx="1">
                    <a:schemeClr val="accent1"/>
                  </a:lnRef>
                  <a:fillRef idx="0">
                    <a:schemeClr val="accent1"/>
                  </a:fillRef>
                  <a:effectRef idx="0">
                    <a:schemeClr val="accent1"/>
                  </a:effectRef>
                  <a:fontRef idx="minor">
                    <a:schemeClr val="tx1"/>
                  </a:fontRef>
                </p:style>
              </p:cxnSp>
            </p:grpSp>
            <p:sp>
              <p:nvSpPr>
                <p:cNvPr id="43" name="Elipse 42">
                  <a:extLst>
                    <a:ext uri="{FF2B5EF4-FFF2-40B4-BE49-F238E27FC236}">
                      <a16:creationId xmlns:a16="http://schemas.microsoft.com/office/drawing/2014/main" id="{71268030-6C63-0A1A-2A21-918DA8CE4914}"/>
                    </a:ext>
                  </a:extLst>
                </p:cNvPr>
                <p:cNvSpPr/>
                <p:nvPr/>
              </p:nvSpPr>
              <p:spPr>
                <a:xfrm>
                  <a:off x="5113665" y="12843126"/>
                  <a:ext cx="166391" cy="166391"/>
                </a:xfrm>
                <a:prstGeom prst="ellipse">
                  <a:avLst/>
                </a:prstGeom>
                <a:solidFill>
                  <a:srgbClr val="FFBC42"/>
                </a:solidFill>
                <a:ln>
                  <a:solidFill>
                    <a:srgbClr val="FFBC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58" name="CuadroTexto 57">
                <a:extLst>
                  <a:ext uri="{FF2B5EF4-FFF2-40B4-BE49-F238E27FC236}">
                    <a16:creationId xmlns:a16="http://schemas.microsoft.com/office/drawing/2014/main" id="{55759411-A928-E58D-D7EA-557329BDCEC6}"/>
                  </a:ext>
                </a:extLst>
              </p:cNvPr>
              <p:cNvSpPr txBox="1"/>
              <p:nvPr/>
            </p:nvSpPr>
            <p:spPr>
              <a:xfrm>
                <a:off x="5500532" y="11088636"/>
                <a:ext cx="1542622" cy="379656"/>
              </a:xfrm>
              <a:prstGeom prst="rect">
                <a:avLst/>
              </a:prstGeom>
              <a:noFill/>
            </p:spPr>
            <p:txBody>
              <a:bodyPr wrap="square" rtlCol="0">
                <a:spAutoFit/>
              </a:bodyPr>
              <a:lstStyle/>
              <a:p>
                <a:pPr algn="just"/>
                <a:r>
                  <a:rPr lang="es-ES" sz="1867" b="1" dirty="0">
                    <a:solidFill>
                      <a:srgbClr val="FAA100"/>
                    </a:solidFill>
                  </a:rPr>
                  <a:t>Sistema IMTA</a:t>
                </a:r>
                <a:endParaRPr lang="x-none" sz="1867" b="1" dirty="0">
                  <a:solidFill>
                    <a:srgbClr val="FAA100"/>
                  </a:solidFill>
                </a:endParaRPr>
              </a:p>
            </p:txBody>
          </p:sp>
        </p:grpSp>
      </p:grpSp>
      <p:pic>
        <p:nvPicPr>
          <p:cNvPr id="1028" name="Picture 4" descr="Anemonia viridis">
            <a:extLst>
              <a:ext uri="{FF2B5EF4-FFF2-40B4-BE49-F238E27FC236}">
                <a16:creationId xmlns:a16="http://schemas.microsoft.com/office/drawing/2014/main" id="{0818E9B3-EB9B-9741-B383-94DD509D57D5}"/>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871598" y="6936406"/>
            <a:ext cx="3836069" cy="3128045"/>
          </a:xfrm>
          <a:prstGeom prst="rect">
            <a:avLst/>
          </a:prstGeom>
          <a:noFill/>
          <a:extLst>
            <a:ext uri="{909E8E84-426E-40DD-AFC4-6F175D3DCCD1}">
              <a14:hiddenFill xmlns:a14="http://schemas.microsoft.com/office/drawing/2010/main">
                <a:solidFill>
                  <a:srgbClr val="FFFFFF"/>
                </a:solidFill>
              </a14:hiddenFill>
            </a:ext>
          </a:extLst>
        </p:spPr>
      </p:pic>
      <p:grpSp>
        <p:nvGrpSpPr>
          <p:cNvPr id="78" name="Grupo 77">
            <a:extLst>
              <a:ext uri="{FF2B5EF4-FFF2-40B4-BE49-F238E27FC236}">
                <a16:creationId xmlns:a16="http://schemas.microsoft.com/office/drawing/2014/main" id="{9B7E0451-E920-50E8-8F31-5C4ABF3660FC}"/>
              </a:ext>
            </a:extLst>
          </p:cNvPr>
          <p:cNvGrpSpPr/>
          <p:nvPr/>
        </p:nvGrpSpPr>
        <p:grpSpPr>
          <a:xfrm>
            <a:off x="298018" y="15078093"/>
            <a:ext cx="9312923" cy="1127911"/>
            <a:chOff x="747588" y="14524364"/>
            <a:chExt cx="8551524" cy="953049"/>
          </a:xfrm>
        </p:grpSpPr>
        <p:sp>
          <p:nvSpPr>
            <p:cNvPr id="76" name="Rectángulo: esquinas redondeadas 75">
              <a:extLst>
                <a:ext uri="{FF2B5EF4-FFF2-40B4-BE49-F238E27FC236}">
                  <a16:creationId xmlns:a16="http://schemas.microsoft.com/office/drawing/2014/main" id="{84F05EA4-BD59-C451-0F43-7930C283E371}"/>
                </a:ext>
              </a:extLst>
            </p:cNvPr>
            <p:cNvSpPr/>
            <p:nvPr/>
          </p:nvSpPr>
          <p:spPr>
            <a:xfrm>
              <a:off x="747588" y="14524364"/>
              <a:ext cx="8551524" cy="953049"/>
            </a:xfrm>
            <a:prstGeom prst="roundRect">
              <a:avLst/>
            </a:prstGeom>
            <a:gradFill flip="none" rotWithShape="1">
              <a:gsLst>
                <a:gs pos="97000">
                  <a:srgbClr val="369C90">
                    <a:lumMod val="88000"/>
                    <a:lumOff val="12000"/>
                  </a:srgbClr>
                </a:gs>
                <a:gs pos="14000">
                  <a:srgbClr val="7DCFB6">
                    <a:lumMod val="68000"/>
                    <a:lumOff val="32000"/>
                  </a:srgbClr>
                </a:gs>
                <a:gs pos="68000">
                  <a:srgbClr val="48BCAB">
                    <a:lumMod val="86000"/>
                    <a:lumOff val="14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7" name="CuadroTexto 76">
              <a:extLst>
                <a:ext uri="{FF2B5EF4-FFF2-40B4-BE49-F238E27FC236}">
                  <a16:creationId xmlns:a16="http://schemas.microsoft.com/office/drawing/2014/main" id="{39E9720E-17A2-F60B-C9DE-692D985F650E}"/>
                </a:ext>
              </a:extLst>
            </p:cNvPr>
            <p:cNvSpPr txBox="1"/>
            <p:nvPr/>
          </p:nvSpPr>
          <p:spPr>
            <a:xfrm>
              <a:off x="798119" y="14606483"/>
              <a:ext cx="8471675" cy="807490"/>
            </a:xfrm>
            <a:prstGeom prst="rect">
              <a:avLst/>
            </a:prstGeom>
            <a:noFill/>
          </p:spPr>
          <p:txBody>
            <a:bodyPr wrap="square" rtlCol="0">
              <a:spAutoFit/>
            </a:bodyPr>
            <a:lstStyle/>
            <a:p>
              <a:pPr algn="just"/>
              <a:r>
                <a:rPr lang="es-ES" sz="1870" b="1" dirty="0">
                  <a:solidFill>
                    <a:schemeClr val="tx1">
                      <a:lumMod val="95000"/>
                      <a:lumOff val="5000"/>
                    </a:schemeClr>
                  </a:solidFill>
                </a:rPr>
                <a:t>Objetivo</a:t>
              </a:r>
              <a:r>
                <a:rPr lang="es-ES" sz="1870" dirty="0">
                  <a:solidFill>
                    <a:schemeClr val="tx1">
                      <a:lumMod val="95000"/>
                      <a:lumOff val="5000"/>
                    </a:schemeClr>
                  </a:solidFill>
                </a:rPr>
                <a:t>: En este estudio se evaluó el efecto del tipo de reproducción (asexual inducida y sexual) en ejemplares de </a:t>
              </a:r>
              <a:r>
                <a:rPr lang="es-ES" sz="1870" i="1" dirty="0">
                  <a:solidFill>
                    <a:schemeClr val="tx1">
                      <a:lumMod val="95000"/>
                      <a:lumOff val="5000"/>
                    </a:schemeClr>
                  </a:solidFill>
                </a:rPr>
                <a:t>A. sulcata, </a:t>
              </a:r>
              <a:r>
                <a:rPr lang="es-ES" sz="1870" dirty="0">
                  <a:solidFill>
                    <a:schemeClr val="tx1">
                      <a:lumMod val="95000"/>
                      <a:lumOff val="5000"/>
                    </a:schemeClr>
                  </a:solidFill>
                </a:rPr>
                <a:t>cultivadas en un sistema IMTA, sobre su estado de bienestar, utilizando como indicadores parámetros representativos del estado oxidativo.</a:t>
              </a:r>
              <a:endParaRPr lang="x-none" sz="1870" dirty="0">
                <a:solidFill>
                  <a:schemeClr val="tx1">
                    <a:lumMod val="95000"/>
                    <a:lumOff val="5000"/>
                  </a:schemeClr>
                </a:solidFill>
              </a:endParaRPr>
            </a:p>
          </p:txBody>
        </p:sp>
      </p:grpSp>
      <p:pic>
        <p:nvPicPr>
          <p:cNvPr id="94" name="Imagen 93">
            <a:extLst>
              <a:ext uri="{FF2B5EF4-FFF2-40B4-BE49-F238E27FC236}">
                <a16:creationId xmlns:a16="http://schemas.microsoft.com/office/drawing/2014/main" id="{779D1A4B-592D-50DD-7F5D-BFD7942CC21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59325" y="278466"/>
            <a:ext cx="1076596" cy="543376"/>
          </a:xfrm>
          <a:prstGeom prst="rect">
            <a:avLst/>
          </a:prstGeom>
        </p:spPr>
      </p:pic>
      <p:pic>
        <p:nvPicPr>
          <p:cNvPr id="96" name="Imagen 95">
            <a:extLst>
              <a:ext uri="{FF2B5EF4-FFF2-40B4-BE49-F238E27FC236}">
                <a16:creationId xmlns:a16="http://schemas.microsoft.com/office/drawing/2014/main" id="{56D77B58-B958-5866-9B89-B059162F4B0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590494" y="251317"/>
            <a:ext cx="1127413" cy="633983"/>
          </a:xfrm>
          <a:prstGeom prst="rect">
            <a:avLst/>
          </a:prstGeom>
        </p:spPr>
      </p:pic>
      <p:pic>
        <p:nvPicPr>
          <p:cNvPr id="98" name="Gráfico 97">
            <a:extLst>
              <a:ext uri="{FF2B5EF4-FFF2-40B4-BE49-F238E27FC236}">
                <a16:creationId xmlns:a16="http://schemas.microsoft.com/office/drawing/2014/main" id="{A6C47D14-8DAA-7B25-FC70-FBB3CF9F669B}"/>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11198" y="-73611"/>
            <a:ext cx="1675784" cy="1185155"/>
          </a:xfrm>
          <a:prstGeom prst="rect">
            <a:avLst/>
          </a:prstGeom>
        </p:spPr>
      </p:pic>
      <p:pic>
        <p:nvPicPr>
          <p:cNvPr id="1030" name="Picture 6" descr="Inicio">
            <a:extLst>
              <a:ext uri="{FF2B5EF4-FFF2-40B4-BE49-F238E27FC236}">
                <a16:creationId xmlns:a16="http://schemas.microsoft.com/office/drawing/2014/main" id="{00531A93-8BF7-FD5B-AE8F-01875CCEE12C}"/>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737163" y="79557"/>
            <a:ext cx="792513" cy="673527"/>
          </a:xfrm>
          <a:prstGeom prst="rect">
            <a:avLst/>
          </a:prstGeom>
          <a:noFill/>
          <a:extLst>
            <a:ext uri="{909E8E84-426E-40DD-AFC4-6F175D3DCCD1}">
              <a14:hiddenFill xmlns:a14="http://schemas.microsoft.com/office/drawing/2010/main">
                <a:solidFill>
                  <a:srgbClr val="FFFFFF"/>
                </a:solidFill>
              </a14:hiddenFill>
            </a:ext>
          </a:extLst>
        </p:spPr>
      </p:pic>
      <p:sp>
        <p:nvSpPr>
          <p:cNvPr id="101" name="CuadroTexto 100">
            <a:extLst>
              <a:ext uri="{FF2B5EF4-FFF2-40B4-BE49-F238E27FC236}">
                <a16:creationId xmlns:a16="http://schemas.microsoft.com/office/drawing/2014/main" id="{DD739B37-EA3D-96C2-9326-C9E17294D45A}"/>
              </a:ext>
            </a:extLst>
          </p:cNvPr>
          <p:cNvSpPr txBox="1"/>
          <p:nvPr/>
        </p:nvSpPr>
        <p:spPr>
          <a:xfrm>
            <a:off x="135661" y="17213941"/>
            <a:ext cx="4952769" cy="2103589"/>
          </a:xfrm>
          <a:prstGeom prst="rect">
            <a:avLst/>
          </a:prstGeom>
          <a:noFill/>
        </p:spPr>
        <p:txBody>
          <a:bodyPr wrap="square" rtlCol="0">
            <a:spAutoFit/>
          </a:bodyPr>
          <a:lstStyle/>
          <a:p>
            <a:pPr algn="just"/>
            <a:r>
              <a:rPr lang="es-ES" sz="1867" dirty="0"/>
              <a:t> Se recolectaron ejemplares de </a:t>
            </a:r>
            <a:r>
              <a:rPr lang="es-ES" sz="1867" i="1" dirty="0"/>
              <a:t>A. sulcata </a:t>
            </a:r>
            <a:r>
              <a:rPr lang="es-ES" sz="1867" dirty="0"/>
              <a:t>procedentes de tres puntos de la costa de Granada, España (Almuñécar, Salobreña y Calahonda). Posteriormente las anémonas fueron introducidas en un único tanque de cultivo, permaneciendo siempre separadas según su población de origen</a:t>
            </a:r>
          </a:p>
        </p:txBody>
      </p:sp>
      <p:grpSp>
        <p:nvGrpSpPr>
          <p:cNvPr id="1094" name="Grupo 1093">
            <a:extLst>
              <a:ext uri="{FF2B5EF4-FFF2-40B4-BE49-F238E27FC236}">
                <a16:creationId xmlns:a16="http://schemas.microsoft.com/office/drawing/2014/main" id="{E51B60F9-68C7-AD76-5558-F5E4CDE3EFEA}"/>
              </a:ext>
            </a:extLst>
          </p:cNvPr>
          <p:cNvGrpSpPr/>
          <p:nvPr/>
        </p:nvGrpSpPr>
        <p:grpSpPr>
          <a:xfrm>
            <a:off x="5108315" y="25287178"/>
            <a:ext cx="4633900" cy="1658630"/>
            <a:chOff x="5638688" y="24757528"/>
            <a:chExt cx="5205726" cy="1658630"/>
          </a:xfrm>
        </p:grpSpPr>
        <p:sp>
          <p:nvSpPr>
            <p:cNvPr id="120" name="Elipse 119">
              <a:extLst>
                <a:ext uri="{FF2B5EF4-FFF2-40B4-BE49-F238E27FC236}">
                  <a16:creationId xmlns:a16="http://schemas.microsoft.com/office/drawing/2014/main" id="{DA875E44-2962-C855-62BC-0645294ECA43}"/>
                </a:ext>
              </a:extLst>
            </p:cNvPr>
            <p:cNvSpPr/>
            <p:nvPr/>
          </p:nvSpPr>
          <p:spPr>
            <a:xfrm>
              <a:off x="5638688" y="25607015"/>
              <a:ext cx="166391" cy="173358"/>
            </a:xfrm>
            <a:prstGeom prst="ellipse">
              <a:avLst/>
            </a:prstGeom>
            <a:solidFill>
              <a:srgbClr val="5ABA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nvGrpSpPr>
            <p:cNvPr id="119" name="Grupo 118">
              <a:extLst>
                <a:ext uri="{FF2B5EF4-FFF2-40B4-BE49-F238E27FC236}">
                  <a16:creationId xmlns:a16="http://schemas.microsoft.com/office/drawing/2014/main" id="{B8A0ABB6-DAA4-F8CC-A36D-F4CD6C40F260}"/>
                </a:ext>
              </a:extLst>
            </p:cNvPr>
            <p:cNvGrpSpPr/>
            <p:nvPr/>
          </p:nvGrpSpPr>
          <p:grpSpPr>
            <a:xfrm>
              <a:off x="5701275" y="24970222"/>
              <a:ext cx="285087" cy="1439970"/>
              <a:chOff x="5721876" y="10549467"/>
              <a:chExt cx="285087" cy="1524002"/>
            </a:xfrm>
            <a:solidFill>
              <a:srgbClr val="FFBC42"/>
            </a:solidFill>
          </p:grpSpPr>
          <p:cxnSp>
            <p:nvCxnSpPr>
              <p:cNvPr id="121" name="Conector recto 120">
                <a:extLst>
                  <a:ext uri="{FF2B5EF4-FFF2-40B4-BE49-F238E27FC236}">
                    <a16:creationId xmlns:a16="http://schemas.microsoft.com/office/drawing/2014/main" id="{44431773-FDAA-C3C9-2241-25F384EF3FE2}"/>
                  </a:ext>
                </a:extLst>
              </p:cNvPr>
              <p:cNvCxnSpPr/>
              <p:nvPr/>
            </p:nvCxnSpPr>
            <p:spPr>
              <a:xfrm>
                <a:off x="5740400" y="10549469"/>
                <a:ext cx="0" cy="1524000"/>
              </a:xfrm>
              <a:prstGeom prst="line">
                <a:avLst/>
              </a:prstGeom>
              <a:grpFill/>
              <a:ln w="38100">
                <a:solidFill>
                  <a:srgbClr val="5ABAA1"/>
                </a:solidFill>
              </a:ln>
            </p:spPr>
            <p:style>
              <a:lnRef idx="1">
                <a:schemeClr val="accent1"/>
              </a:lnRef>
              <a:fillRef idx="0">
                <a:schemeClr val="accent1"/>
              </a:fillRef>
              <a:effectRef idx="0">
                <a:schemeClr val="accent1"/>
              </a:effectRef>
              <a:fontRef idx="minor">
                <a:schemeClr val="tx1"/>
              </a:fontRef>
            </p:style>
          </p:cxnSp>
          <p:cxnSp>
            <p:nvCxnSpPr>
              <p:cNvPr id="122" name="Conector recto 121">
                <a:extLst>
                  <a:ext uri="{FF2B5EF4-FFF2-40B4-BE49-F238E27FC236}">
                    <a16:creationId xmlns:a16="http://schemas.microsoft.com/office/drawing/2014/main" id="{D9CC3EAF-DADF-A8D0-EB57-AAE6501E8DAB}"/>
                  </a:ext>
                </a:extLst>
              </p:cNvPr>
              <p:cNvCxnSpPr>
                <a:cxnSpLocks/>
              </p:cNvCxnSpPr>
              <p:nvPr/>
            </p:nvCxnSpPr>
            <p:spPr>
              <a:xfrm>
                <a:off x="5721876" y="10549467"/>
                <a:ext cx="285087" cy="0"/>
              </a:xfrm>
              <a:prstGeom prst="line">
                <a:avLst/>
              </a:prstGeom>
              <a:grpFill/>
              <a:ln w="38100">
                <a:solidFill>
                  <a:srgbClr val="5ABAA1"/>
                </a:solidFill>
              </a:ln>
            </p:spPr>
            <p:style>
              <a:lnRef idx="1">
                <a:schemeClr val="accent1"/>
              </a:lnRef>
              <a:fillRef idx="0">
                <a:schemeClr val="accent1"/>
              </a:fillRef>
              <a:effectRef idx="0">
                <a:schemeClr val="accent1"/>
              </a:effectRef>
              <a:fontRef idx="minor">
                <a:schemeClr val="tx1"/>
              </a:fontRef>
            </p:style>
          </p:cxnSp>
          <p:cxnSp>
            <p:nvCxnSpPr>
              <p:cNvPr id="123" name="Conector recto 122">
                <a:extLst>
                  <a:ext uri="{FF2B5EF4-FFF2-40B4-BE49-F238E27FC236}">
                    <a16:creationId xmlns:a16="http://schemas.microsoft.com/office/drawing/2014/main" id="{5A948B19-2ECF-56D2-5F86-99AD26E43185}"/>
                  </a:ext>
                </a:extLst>
              </p:cNvPr>
              <p:cNvCxnSpPr>
                <a:cxnSpLocks/>
              </p:cNvCxnSpPr>
              <p:nvPr/>
            </p:nvCxnSpPr>
            <p:spPr>
              <a:xfrm>
                <a:off x="5721876" y="12073467"/>
                <a:ext cx="101719" cy="0"/>
              </a:xfrm>
              <a:prstGeom prst="line">
                <a:avLst/>
              </a:prstGeom>
              <a:grpFill/>
              <a:ln w="38100">
                <a:solidFill>
                  <a:srgbClr val="5ABAA1"/>
                </a:solidFill>
              </a:ln>
            </p:spPr>
            <p:style>
              <a:lnRef idx="1">
                <a:schemeClr val="accent1"/>
              </a:lnRef>
              <a:fillRef idx="0">
                <a:schemeClr val="accent1"/>
              </a:fillRef>
              <a:effectRef idx="0">
                <a:schemeClr val="accent1"/>
              </a:effectRef>
              <a:fontRef idx="minor">
                <a:schemeClr val="tx1"/>
              </a:fontRef>
            </p:style>
          </p:cxnSp>
        </p:grpSp>
        <p:sp>
          <p:nvSpPr>
            <p:cNvPr id="118" name="CuadroTexto 117">
              <a:extLst>
                <a:ext uri="{FF2B5EF4-FFF2-40B4-BE49-F238E27FC236}">
                  <a16:creationId xmlns:a16="http://schemas.microsoft.com/office/drawing/2014/main" id="{EF2E36F5-E52C-0191-B514-EDB3531B49CB}"/>
                </a:ext>
              </a:extLst>
            </p:cNvPr>
            <p:cNvSpPr txBox="1"/>
            <p:nvPr/>
          </p:nvSpPr>
          <p:spPr>
            <a:xfrm>
              <a:off x="5967312" y="24757528"/>
              <a:ext cx="4877102" cy="369332"/>
            </a:xfrm>
            <a:prstGeom prst="rect">
              <a:avLst/>
            </a:prstGeom>
            <a:noFill/>
          </p:spPr>
          <p:txBody>
            <a:bodyPr wrap="square" rtlCol="0">
              <a:spAutoFit/>
            </a:bodyPr>
            <a:lstStyle/>
            <a:p>
              <a:r>
                <a:rPr lang="es-ES" b="1" dirty="0">
                  <a:solidFill>
                    <a:srgbClr val="5ABAA1"/>
                  </a:solidFill>
                </a:rPr>
                <a:t>PARÁMETROS MEDIDOS (tentáculo)</a:t>
              </a:r>
              <a:endParaRPr lang="x-none" b="1" dirty="0">
                <a:solidFill>
                  <a:srgbClr val="5ABAA1"/>
                </a:solidFill>
              </a:endParaRPr>
            </a:p>
          </p:txBody>
        </p:sp>
        <p:sp>
          <p:nvSpPr>
            <p:cNvPr id="124" name="CuadroTexto 123">
              <a:extLst>
                <a:ext uri="{FF2B5EF4-FFF2-40B4-BE49-F238E27FC236}">
                  <a16:creationId xmlns:a16="http://schemas.microsoft.com/office/drawing/2014/main" id="{9794A847-B2DE-2BC0-8F55-A9103802101E}"/>
                </a:ext>
              </a:extLst>
            </p:cNvPr>
            <p:cNvSpPr txBox="1"/>
            <p:nvPr/>
          </p:nvSpPr>
          <p:spPr>
            <a:xfrm>
              <a:off x="5785683" y="25092719"/>
              <a:ext cx="5020599" cy="1323439"/>
            </a:xfrm>
            <a:prstGeom prst="rect">
              <a:avLst/>
            </a:prstGeom>
            <a:noFill/>
          </p:spPr>
          <p:txBody>
            <a:bodyPr wrap="square" rtlCol="0">
              <a:spAutoFit/>
            </a:bodyPr>
            <a:lstStyle/>
            <a:p>
              <a:pPr algn="just"/>
              <a:r>
                <a:rPr lang="es-ES" sz="1400" b="1" dirty="0"/>
                <a:t>Homogenización del tejido y análisis espectrofotométrico:</a:t>
              </a:r>
            </a:p>
            <a:p>
              <a:pPr algn="just"/>
              <a:endParaRPr lang="es-ES" sz="200" b="1" dirty="0"/>
            </a:p>
            <a:p>
              <a:pPr algn="just"/>
              <a:r>
                <a:rPr lang="es-ES" sz="1600" b="1" dirty="0">
                  <a:solidFill>
                    <a:srgbClr val="5ABAA1"/>
                  </a:solidFill>
                </a:rPr>
                <a:t>- </a:t>
              </a:r>
              <a:r>
                <a:rPr lang="es-ES" sz="1600" dirty="0" err="1"/>
                <a:t>Superóxido</a:t>
              </a:r>
              <a:r>
                <a:rPr lang="es-ES" sz="1600" dirty="0"/>
                <a:t> dismutasa (SOD)</a:t>
              </a:r>
            </a:p>
            <a:p>
              <a:pPr algn="just"/>
              <a:r>
                <a:rPr lang="es-ES" sz="1600" b="1" dirty="0">
                  <a:solidFill>
                    <a:srgbClr val="5ABAA1"/>
                  </a:solidFill>
                </a:rPr>
                <a:t>-</a:t>
              </a:r>
              <a:r>
                <a:rPr lang="es-ES" sz="1600" dirty="0"/>
                <a:t> Catalasa (CAT)</a:t>
              </a:r>
            </a:p>
            <a:p>
              <a:pPr algn="just"/>
              <a:r>
                <a:rPr lang="es-ES" sz="1600" b="1" dirty="0">
                  <a:solidFill>
                    <a:srgbClr val="5ABAA1"/>
                  </a:solidFill>
                </a:rPr>
                <a:t>-</a:t>
              </a:r>
              <a:r>
                <a:rPr lang="es-ES" sz="1600" dirty="0">
                  <a:solidFill>
                    <a:srgbClr val="5ABAA1"/>
                  </a:solidFill>
                </a:rPr>
                <a:t> </a:t>
              </a:r>
              <a:r>
                <a:rPr lang="es-ES" sz="1600" dirty="0"/>
                <a:t>DT-</a:t>
              </a:r>
              <a:r>
                <a:rPr lang="es-ES" sz="1600" dirty="0" err="1"/>
                <a:t>diaforasa</a:t>
              </a:r>
              <a:r>
                <a:rPr lang="es-ES" sz="1600" dirty="0"/>
                <a:t> (DTD)</a:t>
              </a:r>
            </a:p>
            <a:p>
              <a:pPr algn="just"/>
              <a:r>
                <a:rPr lang="es-ES" sz="1600" b="1" dirty="0">
                  <a:solidFill>
                    <a:srgbClr val="5ABAA1"/>
                  </a:solidFill>
                </a:rPr>
                <a:t>-</a:t>
              </a:r>
              <a:r>
                <a:rPr lang="es-ES" sz="1600" dirty="0"/>
                <a:t> </a:t>
              </a:r>
              <a:r>
                <a:rPr lang="es-ES" sz="1600" dirty="0" err="1"/>
                <a:t>Peroxidación</a:t>
              </a:r>
              <a:r>
                <a:rPr lang="es-ES" sz="1600" dirty="0"/>
                <a:t> lipídica (</a:t>
              </a:r>
              <a:r>
                <a:rPr lang="es-ES" sz="1600" dirty="0" err="1"/>
                <a:t>malondialdehído:MDA</a:t>
              </a:r>
              <a:r>
                <a:rPr lang="es-ES" sz="1600" dirty="0"/>
                <a:t>)</a:t>
              </a:r>
              <a:endParaRPr lang="x-none" sz="1600" dirty="0"/>
            </a:p>
          </p:txBody>
        </p:sp>
      </p:grpSp>
      <p:grpSp>
        <p:nvGrpSpPr>
          <p:cNvPr id="11" name="Grupo 10">
            <a:extLst>
              <a:ext uri="{FF2B5EF4-FFF2-40B4-BE49-F238E27FC236}">
                <a16:creationId xmlns:a16="http://schemas.microsoft.com/office/drawing/2014/main" id="{E6019127-30E0-C0BE-8F0B-354EFC7EAAAA}"/>
              </a:ext>
            </a:extLst>
          </p:cNvPr>
          <p:cNvGrpSpPr/>
          <p:nvPr/>
        </p:nvGrpSpPr>
        <p:grpSpPr>
          <a:xfrm>
            <a:off x="68354" y="27923915"/>
            <a:ext cx="9886402" cy="511629"/>
            <a:chOff x="380471" y="26917212"/>
            <a:chExt cx="9297458" cy="511629"/>
          </a:xfrm>
          <a:gradFill flip="none" rotWithShape="1">
            <a:gsLst>
              <a:gs pos="25000">
                <a:srgbClr val="DE7E83"/>
              </a:gs>
              <a:gs pos="58000">
                <a:srgbClr val="D56062"/>
              </a:gs>
              <a:gs pos="0">
                <a:srgbClr val="E7A3A6"/>
              </a:gs>
              <a:gs pos="81000">
                <a:srgbClr val="BD4B4E"/>
              </a:gs>
            </a:gsLst>
            <a:lin ang="2700000" scaled="1"/>
            <a:tileRect/>
          </a:gradFill>
        </p:grpSpPr>
        <p:sp>
          <p:nvSpPr>
            <p:cNvPr id="4" name="Rectángulo: esquinas redondeadas 3">
              <a:extLst>
                <a:ext uri="{FF2B5EF4-FFF2-40B4-BE49-F238E27FC236}">
                  <a16:creationId xmlns:a16="http://schemas.microsoft.com/office/drawing/2014/main" id="{51B7B093-D811-F9E3-DE04-804EFAEF090A}"/>
                </a:ext>
              </a:extLst>
            </p:cNvPr>
            <p:cNvSpPr/>
            <p:nvPr/>
          </p:nvSpPr>
          <p:spPr>
            <a:xfrm>
              <a:off x="380471" y="26917212"/>
              <a:ext cx="9297458" cy="511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6" name="CuadroTexto 5">
              <a:extLst>
                <a:ext uri="{FF2B5EF4-FFF2-40B4-BE49-F238E27FC236}">
                  <a16:creationId xmlns:a16="http://schemas.microsoft.com/office/drawing/2014/main" id="{359FF229-23BC-43B9-BDFC-CD757F35EC6D}"/>
                </a:ext>
              </a:extLst>
            </p:cNvPr>
            <p:cNvSpPr txBox="1"/>
            <p:nvPr/>
          </p:nvSpPr>
          <p:spPr>
            <a:xfrm>
              <a:off x="490421" y="26943846"/>
              <a:ext cx="1844879" cy="400110"/>
            </a:xfrm>
            <a:prstGeom prst="rect">
              <a:avLst/>
            </a:prstGeom>
            <a:noFill/>
          </p:spPr>
          <p:txBody>
            <a:bodyPr wrap="square" rtlCol="0">
              <a:spAutoFit/>
            </a:bodyPr>
            <a:lstStyle/>
            <a:p>
              <a:pPr algn="ctr"/>
              <a:r>
                <a:rPr lang="es-ES" sz="2000" b="1" dirty="0">
                  <a:solidFill>
                    <a:schemeClr val="bg1"/>
                  </a:solidFill>
                </a:rPr>
                <a:t>RESULTADOS</a:t>
              </a:r>
              <a:endParaRPr lang="x-none" sz="1867" b="1" dirty="0">
                <a:solidFill>
                  <a:schemeClr val="bg1"/>
                </a:solidFill>
              </a:endParaRPr>
            </a:p>
          </p:txBody>
        </p:sp>
      </p:grpSp>
      <p:grpSp>
        <p:nvGrpSpPr>
          <p:cNvPr id="80" name="Grupo 79">
            <a:extLst>
              <a:ext uri="{FF2B5EF4-FFF2-40B4-BE49-F238E27FC236}">
                <a16:creationId xmlns:a16="http://schemas.microsoft.com/office/drawing/2014/main" id="{04888425-A680-815A-B3B2-4B334693EB85}"/>
              </a:ext>
            </a:extLst>
          </p:cNvPr>
          <p:cNvGrpSpPr/>
          <p:nvPr/>
        </p:nvGrpSpPr>
        <p:grpSpPr>
          <a:xfrm>
            <a:off x="-183943" y="16514246"/>
            <a:ext cx="10113718" cy="511629"/>
            <a:chOff x="-1749737" y="6985000"/>
            <a:chExt cx="23869730" cy="511629"/>
          </a:xfrm>
        </p:grpSpPr>
        <p:sp>
          <p:nvSpPr>
            <p:cNvPr id="81" name="Rectángulo: esquinas redondeadas 80">
              <a:extLst>
                <a:ext uri="{FF2B5EF4-FFF2-40B4-BE49-F238E27FC236}">
                  <a16:creationId xmlns:a16="http://schemas.microsoft.com/office/drawing/2014/main" id="{3742C8F7-96F0-4D58-D69A-BC155BDF4565}"/>
                </a:ext>
              </a:extLst>
            </p:cNvPr>
            <p:cNvSpPr/>
            <p:nvPr/>
          </p:nvSpPr>
          <p:spPr>
            <a:xfrm>
              <a:off x="-1095323" y="6985000"/>
              <a:ext cx="23215316" cy="511629"/>
            </a:xfrm>
            <a:prstGeom prst="roundRect">
              <a:avLst/>
            </a:prstGeom>
            <a:gradFill flip="none" rotWithShape="1">
              <a:gsLst>
                <a:gs pos="100000">
                  <a:srgbClr val="067BC2"/>
                </a:gs>
                <a:gs pos="76000">
                  <a:srgbClr val="2490BF"/>
                </a:gs>
                <a:gs pos="18000">
                  <a:srgbClr val="42A5BC">
                    <a:lumMod val="63000"/>
                    <a:lumOff val="37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2" name="CuadroTexto 81">
              <a:extLst>
                <a:ext uri="{FF2B5EF4-FFF2-40B4-BE49-F238E27FC236}">
                  <a16:creationId xmlns:a16="http://schemas.microsoft.com/office/drawing/2014/main" id="{BC5EC478-A003-D741-E768-D27D86E6FD66}"/>
                </a:ext>
              </a:extLst>
            </p:cNvPr>
            <p:cNvSpPr txBox="1"/>
            <p:nvPr/>
          </p:nvSpPr>
          <p:spPr>
            <a:xfrm>
              <a:off x="-1749737" y="7028367"/>
              <a:ext cx="5513495" cy="400110"/>
            </a:xfrm>
            <a:prstGeom prst="rect">
              <a:avLst/>
            </a:prstGeom>
            <a:noFill/>
          </p:spPr>
          <p:txBody>
            <a:bodyPr wrap="square" rtlCol="0">
              <a:spAutoFit/>
            </a:bodyPr>
            <a:lstStyle/>
            <a:p>
              <a:pPr algn="r"/>
              <a:r>
                <a:rPr lang="es-ES" sz="2000" b="1" dirty="0">
                  <a:solidFill>
                    <a:schemeClr val="bg1"/>
                  </a:solidFill>
                </a:rPr>
                <a:t>METODOLOGÍA</a:t>
              </a:r>
              <a:endParaRPr lang="x-none" sz="1867" b="1" dirty="0">
                <a:solidFill>
                  <a:schemeClr val="bg1"/>
                </a:solidFill>
              </a:endParaRPr>
            </a:p>
          </p:txBody>
        </p:sp>
      </p:grpSp>
      <p:grpSp>
        <p:nvGrpSpPr>
          <p:cNvPr id="1075" name="Grupo 1074">
            <a:extLst>
              <a:ext uri="{FF2B5EF4-FFF2-40B4-BE49-F238E27FC236}">
                <a16:creationId xmlns:a16="http://schemas.microsoft.com/office/drawing/2014/main" id="{292393C2-50AF-6966-7155-B3968CCA641C}"/>
              </a:ext>
            </a:extLst>
          </p:cNvPr>
          <p:cNvGrpSpPr/>
          <p:nvPr/>
        </p:nvGrpSpPr>
        <p:grpSpPr>
          <a:xfrm>
            <a:off x="344677" y="21520549"/>
            <a:ext cx="9500612" cy="3058483"/>
            <a:chOff x="1045100" y="21305958"/>
            <a:chExt cx="8723563" cy="2874652"/>
          </a:xfrm>
        </p:grpSpPr>
        <p:sp>
          <p:nvSpPr>
            <p:cNvPr id="1074" name="Rectángulo: esquinas redondeadas 1073">
              <a:extLst>
                <a:ext uri="{FF2B5EF4-FFF2-40B4-BE49-F238E27FC236}">
                  <a16:creationId xmlns:a16="http://schemas.microsoft.com/office/drawing/2014/main" id="{C890B796-B8EE-E441-3982-8FF87A2AFBF5}"/>
                </a:ext>
              </a:extLst>
            </p:cNvPr>
            <p:cNvSpPr/>
            <p:nvPr/>
          </p:nvSpPr>
          <p:spPr>
            <a:xfrm>
              <a:off x="1045100" y="21305958"/>
              <a:ext cx="8723563" cy="2874652"/>
            </a:xfrm>
            <a:prstGeom prst="roundRect">
              <a:avLst>
                <a:gd name="adj" fmla="val 981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grpSp>
          <p:nvGrpSpPr>
            <p:cNvPr id="1072" name="Grupo 1071">
              <a:extLst>
                <a:ext uri="{FF2B5EF4-FFF2-40B4-BE49-F238E27FC236}">
                  <a16:creationId xmlns:a16="http://schemas.microsoft.com/office/drawing/2014/main" id="{C14FC44F-F1DD-E454-D9FB-BAD0CD6A49A5}"/>
                </a:ext>
              </a:extLst>
            </p:cNvPr>
            <p:cNvGrpSpPr/>
            <p:nvPr/>
          </p:nvGrpSpPr>
          <p:grpSpPr>
            <a:xfrm>
              <a:off x="1409908" y="21361815"/>
              <a:ext cx="8196556" cy="2460321"/>
              <a:chOff x="1448470" y="21371458"/>
              <a:chExt cx="8196556" cy="2460321"/>
            </a:xfrm>
          </p:grpSpPr>
          <p:sp>
            <p:nvSpPr>
              <p:cNvPr id="1071" name="Flecha: a la derecha 1070">
                <a:extLst>
                  <a:ext uri="{FF2B5EF4-FFF2-40B4-BE49-F238E27FC236}">
                    <a16:creationId xmlns:a16="http://schemas.microsoft.com/office/drawing/2014/main" id="{B08F8C7E-F3A9-AA42-45E8-41D745B131AE}"/>
                  </a:ext>
                </a:extLst>
              </p:cNvPr>
              <p:cNvSpPr/>
              <p:nvPr/>
            </p:nvSpPr>
            <p:spPr>
              <a:xfrm>
                <a:off x="9128852" y="23319586"/>
                <a:ext cx="516174" cy="511629"/>
              </a:xfrm>
              <a:prstGeom prst="rightArrow">
                <a:avLst>
                  <a:gd name="adj1" fmla="val 100000"/>
                  <a:gd name="adj2" fmla="val 50000"/>
                </a:avLst>
              </a:prstGeom>
              <a:solidFill>
                <a:srgbClr val="42A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200" dirty="0">
                  <a:solidFill>
                    <a:schemeClr val="tx1">
                      <a:lumMod val="75000"/>
                      <a:lumOff val="25000"/>
                    </a:schemeClr>
                  </a:solidFill>
                </a:endParaRPr>
              </a:p>
            </p:txBody>
          </p:sp>
          <p:grpSp>
            <p:nvGrpSpPr>
              <p:cNvPr id="1064" name="Grupo 1063">
                <a:extLst>
                  <a:ext uri="{FF2B5EF4-FFF2-40B4-BE49-F238E27FC236}">
                    <a16:creationId xmlns:a16="http://schemas.microsoft.com/office/drawing/2014/main" id="{18139859-2A8F-CA86-7B05-712D5B75C17E}"/>
                  </a:ext>
                </a:extLst>
              </p:cNvPr>
              <p:cNvGrpSpPr/>
              <p:nvPr/>
            </p:nvGrpSpPr>
            <p:grpSpPr>
              <a:xfrm>
                <a:off x="1448470" y="21371458"/>
                <a:ext cx="8064945" cy="2460321"/>
                <a:chOff x="1361358" y="21148314"/>
                <a:chExt cx="8064945" cy="2460321"/>
              </a:xfrm>
            </p:grpSpPr>
            <p:grpSp>
              <p:nvGrpSpPr>
                <p:cNvPr id="104" name="Grupo 103">
                  <a:extLst>
                    <a:ext uri="{FF2B5EF4-FFF2-40B4-BE49-F238E27FC236}">
                      <a16:creationId xmlns:a16="http://schemas.microsoft.com/office/drawing/2014/main" id="{7861324E-E404-E7DC-F489-F8CC47BBA236}"/>
                    </a:ext>
                  </a:extLst>
                </p:cNvPr>
                <p:cNvGrpSpPr/>
                <p:nvPr/>
              </p:nvGrpSpPr>
              <p:grpSpPr>
                <a:xfrm>
                  <a:off x="1361358" y="23096990"/>
                  <a:ext cx="7950569" cy="511645"/>
                  <a:chOff x="903075" y="21847481"/>
                  <a:chExt cx="9055909" cy="421809"/>
                </a:xfrm>
              </p:grpSpPr>
              <p:sp>
                <p:nvSpPr>
                  <p:cNvPr id="93" name="Rectángulo: esquinas redondeadas 92">
                    <a:extLst>
                      <a:ext uri="{FF2B5EF4-FFF2-40B4-BE49-F238E27FC236}">
                        <a16:creationId xmlns:a16="http://schemas.microsoft.com/office/drawing/2014/main" id="{33931B38-31BD-4385-EEFC-7E79F05F8B12}"/>
                      </a:ext>
                    </a:extLst>
                  </p:cNvPr>
                  <p:cNvSpPr/>
                  <p:nvPr/>
                </p:nvSpPr>
                <p:spPr>
                  <a:xfrm>
                    <a:off x="5566258" y="21847494"/>
                    <a:ext cx="4392726" cy="421796"/>
                  </a:xfrm>
                  <a:prstGeom prst="roundRect">
                    <a:avLst/>
                  </a:prstGeom>
                  <a:solidFill>
                    <a:srgbClr val="42A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16 semanas</a:t>
                    </a:r>
                  </a:p>
                </p:txBody>
              </p:sp>
              <p:grpSp>
                <p:nvGrpSpPr>
                  <p:cNvPr id="100" name="Grupo 99">
                    <a:extLst>
                      <a:ext uri="{FF2B5EF4-FFF2-40B4-BE49-F238E27FC236}">
                        <a16:creationId xmlns:a16="http://schemas.microsoft.com/office/drawing/2014/main" id="{1F16F640-403E-F05F-BFC9-0B0D3844535C}"/>
                      </a:ext>
                    </a:extLst>
                  </p:cNvPr>
                  <p:cNvGrpSpPr/>
                  <p:nvPr/>
                </p:nvGrpSpPr>
                <p:grpSpPr>
                  <a:xfrm>
                    <a:off x="3266216" y="21847488"/>
                    <a:ext cx="2424662" cy="421796"/>
                    <a:chOff x="4184849" y="21402569"/>
                    <a:chExt cx="2878729" cy="272856"/>
                  </a:xfrm>
                </p:grpSpPr>
                <p:sp>
                  <p:nvSpPr>
                    <p:cNvPr id="99" name="Rectángulo: esquinas redondeadas 98">
                      <a:extLst>
                        <a:ext uri="{FF2B5EF4-FFF2-40B4-BE49-F238E27FC236}">
                          <a16:creationId xmlns:a16="http://schemas.microsoft.com/office/drawing/2014/main" id="{8A9C9940-658F-0837-D1F4-C67258A1B4A8}"/>
                        </a:ext>
                      </a:extLst>
                    </p:cNvPr>
                    <p:cNvSpPr/>
                    <p:nvPr/>
                  </p:nvSpPr>
                  <p:spPr>
                    <a:xfrm>
                      <a:off x="6742903" y="21402569"/>
                      <a:ext cx="320675"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91" name="Rectángulo: esquinas redondeadas 90">
                      <a:extLst>
                        <a:ext uri="{FF2B5EF4-FFF2-40B4-BE49-F238E27FC236}">
                          <a16:creationId xmlns:a16="http://schemas.microsoft.com/office/drawing/2014/main" id="{8B5CEB92-FFA7-CC08-BFB3-8BFE77D6C63E}"/>
                        </a:ext>
                      </a:extLst>
                    </p:cNvPr>
                    <p:cNvSpPr/>
                    <p:nvPr/>
                  </p:nvSpPr>
                  <p:spPr>
                    <a:xfrm>
                      <a:off x="4184849" y="21402569"/>
                      <a:ext cx="2816610" cy="272856"/>
                    </a:xfrm>
                    <a:prstGeom prst="roundRect">
                      <a:avLst/>
                    </a:prstGeom>
                    <a:solidFill>
                      <a:srgbClr val="7DCF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4 semanas</a:t>
                      </a:r>
                    </a:p>
                  </p:txBody>
                </p:sp>
              </p:grpSp>
              <p:grpSp>
                <p:nvGrpSpPr>
                  <p:cNvPr id="97" name="Grupo 96">
                    <a:extLst>
                      <a:ext uri="{FF2B5EF4-FFF2-40B4-BE49-F238E27FC236}">
                        <a16:creationId xmlns:a16="http://schemas.microsoft.com/office/drawing/2014/main" id="{C7933BD9-E57F-4C15-1EBC-8021480C0C74}"/>
                      </a:ext>
                    </a:extLst>
                  </p:cNvPr>
                  <p:cNvGrpSpPr/>
                  <p:nvPr/>
                </p:nvGrpSpPr>
                <p:grpSpPr>
                  <a:xfrm>
                    <a:off x="903075" y="21847481"/>
                    <a:ext cx="2486191" cy="421799"/>
                    <a:chOff x="1537498" y="21402569"/>
                    <a:chExt cx="2763041" cy="272858"/>
                  </a:xfrm>
                </p:grpSpPr>
                <p:sp>
                  <p:nvSpPr>
                    <p:cNvPr id="95" name="Rectángulo: esquinas redondeadas 94">
                      <a:extLst>
                        <a:ext uri="{FF2B5EF4-FFF2-40B4-BE49-F238E27FC236}">
                          <a16:creationId xmlns:a16="http://schemas.microsoft.com/office/drawing/2014/main" id="{F516D632-1A5C-D6D7-6429-4828144FE1A8}"/>
                        </a:ext>
                      </a:extLst>
                    </p:cNvPr>
                    <p:cNvSpPr/>
                    <p:nvPr/>
                  </p:nvSpPr>
                  <p:spPr>
                    <a:xfrm>
                      <a:off x="3912595" y="21402569"/>
                      <a:ext cx="387944" cy="272856"/>
                    </a:xfrm>
                    <a:prstGeom prst="round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90" name="Rectángulo: esquinas redondeadas 89">
                      <a:extLst>
                        <a:ext uri="{FF2B5EF4-FFF2-40B4-BE49-F238E27FC236}">
                          <a16:creationId xmlns:a16="http://schemas.microsoft.com/office/drawing/2014/main" id="{C5F26BAB-5E1E-D446-1143-7019CE156F2A}"/>
                        </a:ext>
                      </a:extLst>
                    </p:cNvPr>
                    <p:cNvSpPr/>
                    <p:nvPr/>
                  </p:nvSpPr>
                  <p:spPr>
                    <a:xfrm>
                      <a:off x="1537498" y="21402571"/>
                      <a:ext cx="2701956" cy="272856"/>
                    </a:xfrm>
                    <a:prstGeom prst="roundRect">
                      <a:avLst/>
                    </a:prstGeom>
                    <a:solidFill>
                      <a:srgbClr val="FEEC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sz="1600" dirty="0">
                          <a:solidFill>
                            <a:schemeClr val="tx1"/>
                          </a:solidFill>
                        </a:rPr>
                        <a:t>4 semanas</a:t>
                      </a:r>
                    </a:p>
                  </p:txBody>
                </p:sp>
              </p:grpSp>
            </p:grpSp>
            <p:cxnSp>
              <p:nvCxnSpPr>
                <p:cNvPr id="112" name="Conector recto 111">
                  <a:extLst>
                    <a:ext uri="{FF2B5EF4-FFF2-40B4-BE49-F238E27FC236}">
                      <a16:creationId xmlns:a16="http://schemas.microsoft.com/office/drawing/2014/main" id="{F425B7F9-8625-444C-57C6-D5168BE5F8F9}"/>
                    </a:ext>
                  </a:extLst>
                </p:cNvPr>
                <p:cNvCxnSpPr>
                  <a:cxnSpLocks/>
                </p:cNvCxnSpPr>
                <p:nvPr/>
              </p:nvCxnSpPr>
              <p:spPr>
                <a:xfrm flipV="1">
                  <a:off x="5461715" y="21930294"/>
                  <a:ext cx="0" cy="1264820"/>
                </a:xfrm>
                <a:prstGeom prst="line">
                  <a:avLst/>
                </a:prstGeom>
                <a:ln w="38100">
                  <a:solidFill>
                    <a:srgbClr val="7DCFB6"/>
                  </a:solidFill>
                  <a:tailEnd type="none" w="med" len="med"/>
                </a:ln>
              </p:spPr>
              <p:style>
                <a:lnRef idx="1">
                  <a:schemeClr val="accent1"/>
                </a:lnRef>
                <a:fillRef idx="0">
                  <a:schemeClr val="accent1"/>
                </a:fillRef>
                <a:effectRef idx="0">
                  <a:schemeClr val="accent1"/>
                </a:effectRef>
                <a:fontRef idx="minor">
                  <a:schemeClr val="tx1"/>
                </a:fontRef>
              </p:style>
            </p:cxnSp>
            <p:cxnSp>
              <p:nvCxnSpPr>
                <p:cNvPr id="116" name="Conector recto 115">
                  <a:extLst>
                    <a:ext uri="{FF2B5EF4-FFF2-40B4-BE49-F238E27FC236}">
                      <a16:creationId xmlns:a16="http://schemas.microsoft.com/office/drawing/2014/main" id="{48214A2F-B807-BC4F-7D0A-C979E3C2AC34}"/>
                    </a:ext>
                  </a:extLst>
                </p:cNvPr>
                <p:cNvCxnSpPr>
                  <a:cxnSpLocks/>
                </p:cNvCxnSpPr>
                <p:nvPr/>
              </p:nvCxnSpPr>
              <p:spPr>
                <a:xfrm flipV="1">
                  <a:off x="3440279" y="21600319"/>
                  <a:ext cx="0" cy="1594795"/>
                </a:xfrm>
                <a:prstGeom prst="line">
                  <a:avLst/>
                </a:prstGeom>
                <a:ln w="38100">
                  <a:solidFill>
                    <a:srgbClr val="FEECBD"/>
                  </a:solidFill>
                  <a:tailEnd type="oval" w="lg" len="lg"/>
                </a:ln>
              </p:spPr>
              <p:style>
                <a:lnRef idx="1">
                  <a:schemeClr val="accent1"/>
                </a:lnRef>
                <a:fillRef idx="0">
                  <a:schemeClr val="accent1"/>
                </a:fillRef>
                <a:effectRef idx="0">
                  <a:schemeClr val="accent1"/>
                </a:effectRef>
                <a:fontRef idx="minor">
                  <a:schemeClr val="tx1"/>
                </a:fontRef>
              </p:style>
            </p:cxnSp>
            <p:cxnSp>
              <p:nvCxnSpPr>
                <p:cNvPr id="117" name="Conector recto 116">
                  <a:extLst>
                    <a:ext uri="{FF2B5EF4-FFF2-40B4-BE49-F238E27FC236}">
                      <a16:creationId xmlns:a16="http://schemas.microsoft.com/office/drawing/2014/main" id="{A82C5044-2D04-15CC-C5F9-74B3FEB6FF96}"/>
                    </a:ext>
                  </a:extLst>
                </p:cNvPr>
                <p:cNvCxnSpPr>
                  <a:cxnSpLocks/>
                </p:cNvCxnSpPr>
                <p:nvPr/>
              </p:nvCxnSpPr>
              <p:spPr>
                <a:xfrm flipV="1">
                  <a:off x="9288064" y="21930294"/>
                  <a:ext cx="0" cy="1264820"/>
                </a:xfrm>
                <a:prstGeom prst="line">
                  <a:avLst/>
                </a:prstGeom>
                <a:ln w="38100">
                  <a:solidFill>
                    <a:srgbClr val="42A5BC"/>
                  </a:solidFill>
                  <a:tailEnd type="none" w="med" len="med"/>
                </a:ln>
              </p:spPr>
              <p:style>
                <a:lnRef idx="1">
                  <a:schemeClr val="accent1"/>
                </a:lnRef>
                <a:fillRef idx="0">
                  <a:schemeClr val="accent1"/>
                </a:fillRef>
                <a:effectRef idx="0">
                  <a:schemeClr val="accent1"/>
                </a:effectRef>
                <a:fontRef idx="minor">
                  <a:schemeClr val="tx1"/>
                </a:fontRef>
              </p:style>
            </p:cxnSp>
            <p:sp>
              <p:nvSpPr>
                <p:cNvPr id="111" name="CuadroTexto 110">
                  <a:extLst>
                    <a:ext uri="{FF2B5EF4-FFF2-40B4-BE49-F238E27FC236}">
                      <a16:creationId xmlns:a16="http://schemas.microsoft.com/office/drawing/2014/main" id="{BA772650-0B89-0CC8-F5B7-759E37ABF851}"/>
                    </a:ext>
                  </a:extLst>
                </p:cNvPr>
                <p:cNvSpPr txBox="1"/>
                <p:nvPr/>
              </p:nvSpPr>
              <p:spPr>
                <a:xfrm>
                  <a:off x="2301902" y="21148314"/>
                  <a:ext cx="2268315" cy="369332"/>
                </a:xfrm>
                <a:prstGeom prst="rect">
                  <a:avLst/>
                </a:prstGeom>
                <a:noFill/>
              </p:spPr>
              <p:txBody>
                <a:bodyPr wrap="square" rtlCol="0">
                  <a:spAutoFit/>
                </a:bodyPr>
                <a:lstStyle/>
                <a:p>
                  <a:pPr algn="ctr"/>
                  <a:r>
                    <a:rPr lang="es-ES" b="1" dirty="0"/>
                    <a:t>Sección longitudinal</a:t>
                  </a:r>
                </a:p>
              </p:txBody>
            </p:sp>
            <p:grpSp>
              <p:nvGrpSpPr>
                <p:cNvPr id="1034" name="Grupo 1033">
                  <a:extLst>
                    <a:ext uri="{FF2B5EF4-FFF2-40B4-BE49-F238E27FC236}">
                      <a16:creationId xmlns:a16="http://schemas.microsoft.com/office/drawing/2014/main" id="{87B1B44B-B4BF-CA99-0391-431687DAD202}"/>
                    </a:ext>
                  </a:extLst>
                </p:cNvPr>
                <p:cNvGrpSpPr/>
                <p:nvPr/>
              </p:nvGrpSpPr>
              <p:grpSpPr>
                <a:xfrm>
                  <a:off x="4207580" y="21622381"/>
                  <a:ext cx="1519843" cy="369332"/>
                  <a:chOff x="2584293" y="21453904"/>
                  <a:chExt cx="1519843" cy="369332"/>
                </a:xfrm>
              </p:grpSpPr>
              <p:sp>
                <p:nvSpPr>
                  <p:cNvPr id="1035" name="CuadroTexto 1034">
                    <a:extLst>
                      <a:ext uri="{FF2B5EF4-FFF2-40B4-BE49-F238E27FC236}">
                        <a16:creationId xmlns:a16="http://schemas.microsoft.com/office/drawing/2014/main" id="{FE56FFA3-FCE8-3A3C-7276-A120AB7FAC5D}"/>
                      </a:ext>
                    </a:extLst>
                  </p:cNvPr>
                  <p:cNvSpPr txBox="1"/>
                  <p:nvPr/>
                </p:nvSpPr>
                <p:spPr>
                  <a:xfrm>
                    <a:off x="2584293" y="21453904"/>
                    <a:ext cx="1519843" cy="369332"/>
                  </a:xfrm>
                  <a:prstGeom prst="rect">
                    <a:avLst/>
                  </a:prstGeom>
                  <a:noFill/>
                </p:spPr>
                <p:txBody>
                  <a:bodyPr wrap="square" rtlCol="0">
                    <a:spAutoFit/>
                  </a:bodyPr>
                  <a:lstStyle/>
                  <a:p>
                    <a:pPr algn="ctr"/>
                    <a:r>
                      <a:rPr lang="es-ES" b="1" dirty="0"/>
                      <a:t>Muestreo 1</a:t>
                    </a:r>
                  </a:p>
                </p:txBody>
              </p:sp>
              <p:cxnSp>
                <p:nvCxnSpPr>
                  <p:cNvPr id="1038" name="Conector recto 1037">
                    <a:extLst>
                      <a:ext uri="{FF2B5EF4-FFF2-40B4-BE49-F238E27FC236}">
                        <a16:creationId xmlns:a16="http://schemas.microsoft.com/office/drawing/2014/main" id="{42CC57B4-041F-8A49-BFAB-AEC601048A96}"/>
                      </a:ext>
                    </a:extLst>
                  </p:cNvPr>
                  <p:cNvCxnSpPr>
                    <a:cxnSpLocks/>
                  </p:cNvCxnSpPr>
                  <p:nvPr/>
                </p:nvCxnSpPr>
                <p:spPr>
                  <a:xfrm>
                    <a:off x="2871838" y="21776151"/>
                    <a:ext cx="966590" cy="0"/>
                  </a:xfrm>
                  <a:prstGeom prst="line">
                    <a:avLst/>
                  </a:prstGeom>
                  <a:ln w="28575">
                    <a:solidFill>
                      <a:srgbClr val="7DCFB6"/>
                    </a:solidFill>
                  </a:ln>
                </p:spPr>
                <p:style>
                  <a:lnRef idx="1">
                    <a:schemeClr val="accent1"/>
                  </a:lnRef>
                  <a:fillRef idx="0">
                    <a:schemeClr val="accent1"/>
                  </a:fillRef>
                  <a:effectRef idx="0">
                    <a:schemeClr val="accent1"/>
                  </a:effectRef>
                  <a:fontRef idx="minor">
                    <a:schemeClr val="tx1"/>
                  </a:fontRef>
                </p:style>
              </p:cxnSp>
            </p:grpSp>
            <p:grpSp>
              <p:nvGrpSpPr>
                <p:cNvPr id="1039" name="Grupo 1038">
                  <a:extLst>
                    <a:ext uri="{FF2B5EF4-FFF2-40B4-BE49-F238E27FC236}">
                      <a16:creationId xmlns:a16="http://schemas.microsoft.com/office/drawing/2014/main" id="{EEA518F7-2051-77C7-B265-11F10AA24103}"/>
                    </a:ext>
                  </a:extLst>
                </p:cNvPr>
                <p:cNvGrpSpPr/>
                <p:nvPr/>
              </p:nvGrpSpPr>
              <p:grpSpPr>
                <a:xfrm>
                  <a:off x="8140447" y="21628913"/>
                  <a:ext cx="1285856" cy="369332"/>
                  <a:chOff x="2827809" y="21461161"/>
                  <a:chExt cx="1285856" cy="369332"/>
                </a:xfrm>
              </p:grpSpPr>
              <p:sp>
                <p:nvSpPr>
                  <p:cNvPr id="1040" name="CuadroTexto 1039">
                    <a:extLst>
                      <a:ext uri="{FF2B5EF4-FFF2-40B4-BE49-F238E27FC236}">
                        <a16:creationId xmlns:a16="http://schemas.microsoft.com/office/drawing/2014/main" id="{0A2CF442-CA9F-9AD6-9E7E-A62BA081C3BA}"/>
                      </a:ext>
                    </a:extLst>
                  </p:cNvPr>
                  <p:cNvSpPr txBox="1"/>
                  <p:nvPr/>
                </p:nvSpPr>
                <p:spPr>
                  <a:xfrm>
                    <a:off x="2827809" y="21461161"/>
                    <a:ext cx="1285856" cy="369332"/>
                  </a:xfrm>
                  <a:prstGeom prst="rect">
                    <a:avLst/>
                  </a:prstGeom>
                  <a:noFill/>
                </p:spPr>
                <p:txBody>
                  <a:bodyPr wrap="square" rtlCol="0">
                    <a:spAutoFit/>
                  </a:bodyPr>
                  <a:lstStyle/>
                  <a:p>
                    <a:pPr algn="ctr"/>
                    <a:r>
                      <a:rPr lang="es-ES" b="1" dirty="0"/>
                      <a:t>Muestreo 2</a:t>
                    </a:r>
                  </a:p>
                </p:txBody>
              </p:sp>
              <p:cxnSp>
                <p:nvCxnSpPr>
                  <p:cNvPr id="1041" name="Conector recto 1040">
                    <a:extLst>
                      <a:ext uri="{FF2B5EF4-FFF2-40B4-BE49-F238E27FC236}">
                        <a16:creationId xmlns:a16="http://schemas.microsoft.com/office/drawing/2014/main" id="{A10A0DB8-F590-4330-B01C-A0B43FA119B5}"/>
                      </a:ext>
                    </a:extLst>
                  </p:cNvPr>
                  <p:cNvCxnSpPr>
                    <a:cxnSpLocks/>
                  </p:cNvCxnSpPr>
                  <p:nvPr/>
                </p:nvCxnSpPr>
                <p:spPr>
                  <a:xfrm>
                    <a:off x="2980658" y="21775272"/>
                    <a:ext cx="1013867" cy="0"/>
                  </a:xfrm>
                  <a:prstGeom prst="line">
                    <a:avLst/>
                  </a:prstGeom>
                  <a:ln w="28575">
                    <a:solidFill>
                      <a:srgbClr val="42A5BC"/>
                    </a:solidFill>
                  </a:ln>
                </p:spPr>
                <p:style>
                  <a:lnRef idx="1">
                    <a:schemeClr val="accent1"/>
                  </a:lnRef>
                  <a:fillRef idx="0">
                    <a:schemeClr val="accent1"/>
                  </a:fillRef>
                  <a:effectRef idx="0">
                    <a:schemeClr val="accent1"/>
                  </a:effectRef>
                  <a:fontRef idx="minor">
                    <a:schemeClr val="tx1"/>
                  </a:fontRef>
                </p:style>
              </p:cxnSp>
            </p:grpSp>
            <p:cxnSp>
              <p:nvCxnSpPr>
                <p:cNvPr id="1042" name="Conector recto 1041">
                  <a:extLst>
                    <a:ext uri="{FF2B5EF4-FFF2-40B4-BE49-F238E27FC236}">
                      <a16:creationId xmlns:a16="http://schemas.microsoft.com/office/drawing/2014/main" id="{ABE59A1C-7E0C-DA86-DE38-2C83EE7B4977}"/>
                    </a:ext>
                  </a:extLst>
                </p:cNvPr>
                <p:cNvCxnSpPr>
                  <a:cxnSpLocks/>
                </p:cNvCxnSpPr>
                <p:nvPr/>
              </p:nvCxnSpPr>
              <p:spPr>
                <a:xfrm flipH="1" flipV="1">
                  <a:off x="1373196" y="21627062"/>
                  <a:ext cx="13694" cy="1666474"/>
                </a:xfrm>
                <a:prstGeom prst="line">
                  <a:avLst/>
                </a:prstGeom>
                <a:ln w="57150">
                  <a:solidFill>
                    <a:srgbClr val="FEECBD"/>
                  </a:solidFill>
                </a:ln>
              </p:spPr>
              <p:style>
                <a:lnRef idx="1">
                  <a:schemeClr val="accent1"/>
                </a:lnRef>
                <a:fillRef idx="0">
                  <a:schemeClr val="accent1"/>
                </a:fillRef>
                <a:effectRef idx="0">
                  <a:schemeClr val="accent1"/>
                </a:effectRef>
                <a:fontRef idx="minor">
                  <a:schemeClr val="tx1"/>
                </a:fontRef>
              </p:style>
            </p:cxnSp>
            <p:sp>
              <p:nvSpPr>
                <p:cNvPr id="1044" name="CuadroTexto 1043">
                  <a:extLst>
                    <a:ext uri="{FF2B5EF4-FFF2-40B4-BE49-F238E27FC236}">
                      <a16:creationId xmlns:a16="http://schemas.microsoft.com/office/drawing/2014/main" id="{D9B8F30C-8B85-A26B-1A90-A05E2D0D7806}"/>
                    </a:ext>
                  </a:extLst>
                </p:cNvPr>
                <p:cNvSpPr txBox="1"/>
                <p:nvPr/>
              </p:nvSpPr>
              <p:spPr>
                <a:xfrm>
                  <a:off x="1377688" y="21537178"/>
                  <a:ext cx="1084456" cy="646331"/>
                </a:xfrm>
                <a:prstGeom prst="rect">
                  <a:avLst/>
                </a:prstGeom>
                <a:noFill/>
              </p:spPr>
              <p:txBody>
                <a:bodyPr wrap="square" rtlCol="0">
                  <a:spAutoFit/>
                </a:bodyPr>
                <a:lstStyle/>
                <a:p>
                  <a:r>
                    <a:rPr lang="es-ES" b="1" dirty="0"/>
                    <a:t>Inicio del cultivo</a:t>
                  </a:r>
                </a:p>
              </p:txBody>
            </p:sp>
            <p:sp>
              <p:nvSpPr>
                <p:cNvPr id="1060" name="CuadroTexto 1059">
                  <a:extLst>
                    <a:ext uri="{FF2B5EF4-FFF2-40B4-BE49-F238E27FC236}">
                      <a16:creationId xmlns:a16="http://schemas.microsoft.com/office/drawing/2014/main" id="{36BF63D9-11CE-78AB-EFED-238713C3B32F}"/>
                    </a:ext>
                  </a:extLst>
                </p:cNvPr>
                <p:cNvSpPr txBox="1"/>
                <p:nvPr/>
              </p:nvSpPr>
              <p:spPr>
                <a:xfrm>
                  <a:off x="3733546" y="21971286"/>
                  <a:ext cx="1701274" cy="523220"/>
                </a:xfrm>
                <a:prstGeom prst="rect">
                  <a:avLst/>
                </a:prstGeom>
                <a:noFill/>
              </p:spPr>
              <p:txBody>
                <a:bodyPr wrap="square" rtlCol="0">
                  <a:spAutoFit/>
                </a:bodyPr>
                <a:lstStyle/>
                <a:p>
                  <a:pPr algn="r"/>
                  <a:r>
                    <a:rPr lang="es-ES" sz="1400" dirty="0"/>
                    <a:t>Control ( n = 9)</a:t>
                  </a:r>
                </a:p>
                <a:p>
                  <a:pPr algn="r"/>
                  <a:r>
                    <a:rPr lang="es-ES" sz="1400" dirty="0"/>
                    <a:t>Seccionados (n = 9)</a:t>
                  </a:r>
                </a:p>
              </p:txBody>
            </p:sp>
            <p:sp>
              <p:nvSpPr>
                <p:cNvPr id="1061" name="CuadroTexto 1060">
                  <a:extLst>
                    <a:ext uri="{FF2B5EF4-FFF2-40B4-BE49-F238E27FC236}">
                      <a16:creationId xmlns:a16="http://schemas.microsoft.com/office/drawing/2014/main" id="{9DB732D6-2A0E-AA9F-E163-FD42DF6CBBB9}"/>
                    </a:ext>
                  </a:extLst>
                </p:cNvPr>
                <p:cNvSpPr txBox="1"/>
                <p:nvPr/>
              </p:nvSpPr>
              <p:spPr>
                <a:xfrm>
                  <a:off x="5973747" y="21966253"/>
                  <a:ext cx="3258919" cy="523220"/>
                </a:xfrm>
                <a:prstGeom prst="rect">
                  <a:avLst/>
                </a:prstGeom>
                <a:noFill/>
              </p:spPr>
              <p:txBody>
                <a:bodyPr wrap="square" rtlCol="0">
                  <a:spAutoFit/>
                </a:bodyPr>
                <a:lstStyle/>
                <a:p>
                  <a:pPr algn="r"/>
                  <a:r>
                    <a:rPr lang="es-ES" sz="1400" dirty="0"/>
                    <a:t>Maduración natural ( n = 9)</a:t>
                  </a:r>
                </a:p>
                <a:p>
                  <a:pPr algn="r"/>
                  <a:r>
                    <a:rPr lang="es-ES" sz="1400" dirty="0"/>
                    <a:t>Seccionados + Maduración natural (n = 9)</a:t>
                  </a:r>
                </a:p>
              </p:txBody>
            </p:sp>
          </p:grpSp>
        </p:grpSp>
      </p:grpSp>
      <p:sp>
        <p:nvSpPr>
          <p:cNvPr id="1073" name="CuadroTexto 1072">
            <a:extLst>
              <a:ext uri="{FF2B5EF4-FFF2-40B4-BE49-F238E27FC236}">
                <a16:creationId xmlns:a16="http://schemas.microsoft.com/office/drawing/2014/main" id="{80F32B6D-0410-92B4-99AB-559D00005B5C}"/>
              </a:ext>
            </a:extLst>
          </p:cNvPr>
          <p:cNvSpPr txBox="1"/>
          <p:nvPr/>
        </p:nvSpPr>
        <p:spPr>
          <a:xfrm>
            <a:off x="344677" y="21149640"/>
            <a:ext cx="3127451" cy="400110"/>
          </a:xfrm>
          <a:prstGeom prst="rect">
            <a:avLst/>
          </a:prstGeom>
          <a:noFill/>
        </p:spPr>
        <p:txBody>
          <a:bodyPr wrap="square" rtlCol="0">
            <a:spAutoFit/>
          </a:bodyPr>
          <a:lstStyle/>
          <a:p>
            <a:pPr algn="just"/>
            <a:r>
              <a:rPr lang="es-ES" sz="2000" b="1" dirty="0"/>
              <a:t>DISEÑO EXPERIMENTAL</a:t>
            </a:r>
          </a:p>
        </p:txBody>
      </p:sp>
      <p:sp>
        <p:nvSpPr>
          <p:cNvPr id="1077" name="CuadroTexto 1076">
            <a:extLst>
              <a:ext uri="{FF2B5EF4-FFF2-40B4-BE49-F238E27FC236}">
                <a16:creationId xmlns:a16="http://schemas.microsoft.com/office/drawing/2014/main" id="{5F7C0909-5611-105A-A732-6A9F3E278710}"/>
              </a:ext>
            </a:extLst>
          </p:cNvPr>
          <p:cNvSpPr txBox="1"/>
          <p:nvPr/>
        </p:nvSpPr>
        <p:spPr>
          <a:xfrm>
            <a:off x="234132" y="27093228"/>
            <a:ext cx="9753339" cy="738664"/>
          </a:xfrm>
          <a:prstGeom prst="rect">
            <a:avLst/>
          </a:prstGeom>
          <a:noFill/>
        </p:spPr>
        <p:txBody>
          <a:bodyPr wrap="square" rtlCol="0">
            <a:spAutoFit/>
          </a:bodyPr>
          <a:lstStyle/>
          <a:p>
            <a:pPr algn="just"/>
            <a:r>
              <a:rPr lang="es-ES" sz="1400" dirty="0"/>
              <a:t>En el </a:t>
            </a:r>
            <a:r>
              <a:rPr lang="es-ES" sz="1400" b="1" dirty="0"/>
              <a:t>análisis estadístico </a:t>
            </a:r>
            <a:r>
              <a:rPr lang="es-ES" sz="1400" dirty="0"/>
              <a:t>se aplicó una t-</a:t>
            </a:r>
            <a:r>
              <a:rPr lang="es-ES" sz="1400" dirty="0" err="1"/>
              <a:t>Student</a:t>
            </a:r>
            <a:r>
              <a:rPr lang="es-ES" sz="1400" dirty="0"/>
              <a:t> para analizar cada grupo experimental frente al control. Dentro de cada grupo experimental, se evaluó la influencia del origen de las poblaciones mediante una ANOVA. Cuando las diferencias fueron significativas (p&lt;0.05) se aplicó el test </a:t>
            </a:r>
            <a:r>
              <a:rPr lang="es-ES" sz="1400" i="1" dirty="0"/>
              <a:t>post hoc </a:t>
            </a:r>
            <a:r>
              <a:rPr lang="es-ES" sz="1400" dirty="0"/>
              <a:t>de </a:t>
            </a:r>
            <a:r>
              <a:rPr lang="es-ES" sz="1400" dirty="0" err="1"/>
              <a:t>Tukey</a:t>
            </a:r>
            <a:r>
              <a:rPr lang="es-ES" sz="1400" dirty="0"/>
              <a:t>. Todo el análisis se realizó en R 4.0.2.</a:t>
            </a:r>
          </a:p>
        </p:txBody>
      </p:sp>
      <p:sp>
        <p:nvSpPr>
          <p:cNvPr id="1079" name="CuadroTexto 1078">
            <a:extLst>
              <a:ext uri="{FF2B5EF4-FFF2-40B4-BE49-F238E27FC236}">
                <a16:creationId xmlns:a16="http://schemas.microsoft.com/office/drawing/2014/main" id="{28629B41-5A8D-65ED-0F6C-589316E9202B}"/>
              </a:ext>
            </a:extLst>
          </p:cNvPr>
          <p:cNvSpPr txBox="1"/>
          <p:nvPr/>
        </p:nvSpPr>
        <p:spPr>
          <a:xfrm>
            <a:off x="173005" y="19508466"/>
            <a:ext cx="4956736" cy="1241622"/>
          </a:xfrm>
          <a:prstGeom prst="rect">
            <a:avLst/>
          </a:prstGeom>
          <a:noFill/>
        </p:spPr>
        <p:txBody>
          <a:bodyPr wrap="square" rtlCol="0">
            <a:spAutoFit/>
          </a:bodyPr>
          <a:lstStyle/>
          <a:p>
            <a:pPr algn="just"/>
            <a:r>
              <a:rPr lang="es-ES" sz="1867" dirty="0"/>
              <a:t>El trabajo formó parte del </a:t>
            </a:r>
            <a:r>
              <a:rPr lang="es-ES" sz="1867" b="1" dirty="0">
                <a:solidFill>
                  <a:srgbClr val="42A5BC"/>
                </a:solidFill>
              </a:rPr>
              <a:t>Proyecto</a:t>
            </a:r>
            <a:r>
              <a:rPr lang="es-ES" sz="1867" b="1" dirty="0">
                <a:solidFill>
                  <a:srgbClr val="D56062"/>
                </a:solidFill>
              </a:rPr>
              <a:t> </a:t>
            </a:r>
            <a:r>
              <a:rPr lang="es-ES" sz="1867" b="1" dirty="0">
                <a:solidFill>
                  <a:srgbClr val="42A5BC"/>
                </a:solidFill>
              </a:rPr>
              <a:t>ORTIMAR</a:t>
            </a:r>
            <a:r>
              <a:rPr lang="es-ES" sz="1867" b="1" dirty="0">
                <a:solidFill>
                  <a:srgbClr val="D56062"/>
                </a:solidFill>
              </a:rPr>
              <a:t> </a:t>
            </a:r>
            <a:r>
              <a:rPr lang="es-ES" sz="1867" dirty="0"/>
              <a:t>(Fundación Biodiversidad, Programa Pleamar). Al terminar el cultivo, las anémonas se usaron para repoblar las zonas de origen.</a:t>
            </a:r>
          </a:p>
        </p:txBody>
      </p:sp>
      <p:grpSp>
        <p:nvGrpSpPr>
          <p:cNvPr id="1091" name="Grupo 1090">
            <a:extLst>
              <a:ext uri="{FF2B5EF4-FFF2-40B4-BE49-F238E27FC236}">
                <a16:creationId xmlns:a16="http://schemas.microsoft.com/office/drawing/2014/main" id="{814E52AC-2B1B-5F2F-886D-ED57B9002D44}"/>
              </a:ext>
            </a:extLst>
          </p:cNvPr>
          <p:cNvGrpSpPr/>
          <p:nvPr/>
        </p:nvGrpSpPr>
        <p:grpSpPr>
          <a:xfrm>
            <a:off x="386641" y="25283045"/>
            <a:ext cx="4943802" cy="1655032"/>
            <a:chOff x="10762915" y="21910877"/>
            <a:chExt cx="4493585" cy="1655032"/>
          </a:xfrm>
        </p:grpSpPr>
        <p:grpSp>
          <p:nvGrpSpPr>
            <p:cNvPr id="1086" name="Grupo 1085">
              <a:extLst>
                <a:ext uri="{FF2B5EF4-FFF2-40B4-BE49-F238E27FC236}">
                  <a16:creationId xmlns:a16="http://schemas.microsoft.com/office/drawing/2014/main" id="{D6D54F34-4077-57CB-DD00-FDDD81AD90D7}"/>
                </a:ext>
              </a:extLst>
            </p:cNvPr>
            <p:cNvGrpSpPr/>
            <p:nvPr/>
          </p:nvGrpSpPr>
          <p:grpSpPr>
            <a:xfrm>
              <a:off x="10826614" y="22125937"/>
              <a:ext cx="285087" cy="1439972"/>
              <a:chOff x="5721876" y="10549467"/>
              <a:chExt cx="285087" cy="1524005"/>
            </a:xfrm>
            <a:solidFill>
              <a:srgbClr val="FFBC42"/>
            </a:solidFill>
          </p:grpSpPr>
          <p:cxnSp>
            <p:nvCxnSpPr>
              <p:cNvPr id="1088" name="Conector recto 1087">
                <a:extLst>
                  <a:ext uri="{FF2B5EF4-FFF2-40B4-BE49-F238E27FC236}">
                    <a16:creationId xmlns:a16="http://schemas.microsoft.com/office/drawing/2014/main" id="{40A24024-5453-156F-997F-FB6BC5D996C1}"/>
                  </a:ext>
                </a:extLst>
              </p:cNvPr>
              <p:cNvCxnSpPr/>
              <p:nvPr/>
            </p:nvCxnSpPr>
            <p:spPr>
              <a:xfrm>
                <a:off x="5740400" y="10549472"/>
                <a:ext cx="0" cy="1524000"/>
              </a:xfrm>
              <a:prstGeom prst="line">
                <a:avLst/>
              </a:prstGeom>
              <a:grpFill/>
              <a:ln w="38100">
                <a:solidFill>
                  <a:srgbClr val="42A5BC"/>
                </a:solidFill>
              </a:ln>
            </p:spPr>
            <p:style>
              <a:lnRef idx="1">
                <a:schemeClr val="accent1"/>
              </a:lnRef>
              <a:fillRef idx="0">
                <a:schemeClr val="accent1"/>
              </a:fillRef>
              <a:effectRef idx="0">
                <a:schemeClr val="accent1"/>
              </a:effectRef>
              <a:fontRef idx="minor">
                <a:schemeClr val="tx1"/>
              </a:fontRef>
            </p:style>
          </p:cxnSp>
          <p:cxnSp>
            <p:nvCxnSpPr>
              <p:cNvPr id="1089" name="Conector recto 1088">
                <a:extLst>
                  <a:ext uri="{FF2B5EF4-FFF2-40B4-BE49-F238E27FC236}">
                    <a16:creationId xmlns:a16="http://schemas.microsoft.com/office/drawing/2014/main" id="{E83CDC0B-20E2-1555-2CF8-B711E368221B}"/>
                  </a:ext>
                </a:extLst>
              </p:cNvPr>
              <p:cNvCxnSpPr>
                <a:cxnSpLocks/>
              </p:cNvCxnSpPr>
              <p:nvPr/>
            </p:nvCxnSpPr>
            <p:spPr>
              <a:xfrm>
                <a:off x="5721876" y="10549467"/>
                <a:ext cx="285087" cy="0"/>
              </a:xfrm>
              <a:prstGeom prst="line">
                <a:avLst/>
              </a:prstGeom>
              <a:grpFill/>
              <a:ln w="38100">
                <a:solidFill>
                  <a:srgbClr val="42A5BC"/>
                </a:solidFill>
              </a:ln>
            </p:spPr>
            <p:style>
              <a:lnRef idx="1">
                <a:schemeClr val="accent1"/>
              </a:lnRef>
              <a:fillRef idx="0">
                <a:schemeClr val="accent1"/>
              </a:fillRef>
              <a:effectRef idx="0">
                <a:schemeClr val="accent1"/>
              </a:effectRef>
              <a:fontRef idx="minor">
                <a:schemeClr val="tx1"/>
              </a:fontRef>
            </p:style>
          </p:cxnSp>
          <p:cxnSp>
            <p:nvCxnSpPr>
              <p:cNvPr id="1090" name="Conector recto 1089">
                <a:extLst>
                  <a:ext uri="{FF2B5EF4-FFF2-40B4-BE49-F238E27FC236}">
                    <a16:creationId xmlns:a16="http://schemas.microsoft.com/office/drawing/2014/main" id="{16186C0A-4DDF-BE67-282B-50C647E403BB}"/>
                  </a:ext>
                </a:extLst>
              </p:cNvPr>
              <p:cNvCxnSpPr>
                <a:cxnSpLocks/>
              </p:cNvCxnSpPr>
              <p:nvPr/>
            </p:nvCxnSpPr>
            <p:spPr>
              <a:xfrm>
                <a:off x="5721876" y="12073467"/>
                <a:ext cx="101719" cy="0"/>
              </a:xfrm>
              <a:prstGeom prst="line">
                <a:avLst/>
              </a:prstGeom>
              <a:grpFill/>
              <a:ln w="38100">
                <a:solidFill>
                  <a:srgbClr val="42A5BC"/>
                </a:solidFill>
              </a:ln>
            </p:spPr>
            <p:style>
              <a:lnRef idx="1">
                <a:schemeClr val="accent1"/>
              </a:lnRef>
              <a:fillRef idx="0">
                <a:schemeClr val="accent1"/>
              </a:fillRef>
              <a:effectRef idx="0">
                <a:schemeClr val="accent1"/>
              </a:effectRef>
              <a:fontRef idx="minor">
                <a:schemeClr val="tx1"/>
              </a:fontRef>
            </p:style>
          </p:cxnSp>
        </p:grpSp>
        <p:sp>
          <p:nvSpPr>
            <p:cNvPr id="1087" name="CuadroTexto 1086">
              <a:extLst>
                <a:ext uri="{FF2B5EF4-FFF2-40B4-BE49-F238E27FC236}">
                  <a16:creationId xmlns:a16="http://schemas.microsoft.com/office/drawing/2014/main" id="{F5D054C4-39F2-34B4-D4F0-3D9A04A650D4}"/>
                </a:ext>
              </a:extLst>
            </p:cNvPr>
            <p:cNvSpPr txBox="1"/>
            <p:nvPr/>
          </p:nvSpPr>
          <p:spPr>
            <a:xfrm>
              <a:off x="11111701" y="21910877"/>
              <a:ext cx="3411371" cy="379656"/>
            </a:xfrm>
            <a:prstGeom prst="rect">
              <a:avLst/>
            </a:prstGeom>
            <a:noFill/>
          </p:spPr>
          <p:txBody>
            <a:bodyPr wrap="square" rtlCol="0">
              <a:spAutoFit/>
            </a:bodyPr>
            <a:lstStyle/>
            <a:p>
              <a:pPr algn="just"/>
              <a:r>
                <a:rPr lang="es-ES" b="1" cap="all" dirty="0">
                  <a:solidFill>
                    <a:srgbClr val="42A5BC"/>
                  </a:solidFill>
                </a:rPr>
                <a:t>Grupos experimentales</a:t>
              </a:r>
              <a:endParaRPr lang="x-none" b="1" cap="all" dirty="0">
                <a:solidFill>
                  <a:srgbClr val="42A5BC"/>
                </a:solidFill>
              </a:endParaRPr>
            </a:p>
          </p:txBody>
        </p:sp>
        <p:sp>
          <p:nvSpPr>
            <p:cNvPr id="1085" name="CuadroTexto 1084">
              <a:extLst>
                <a:ext uri="{FF2B5EF4-FFF2-40B4-BE49-F238E27FC236}">
                  <a16:creationId xmlns:a16="http://schemas.microsoft.com/office/drawing/2014/main" id="{84B9DDEF-6F31-5CCE-D673-0669EB8A5678}"/>
                </a:ext>
              </a:extLst>
            </p:cNvPr>
            <p:cNvSpPr txBox="1"/>
            <p:nvPr/>
          </p:nvSpPr>
          <p:spPr>
            <a:xfrm>
              <a:off x="10934558" y="22336605"/>
              <a:ext cx="4321942" cy="1077218"/>
            </a:xfrm>
            <a:prstGeom prst="rect">
              <a:avLst/>
            </a:prstGeom>
            <a:noFill/>
          </p:spPr>
          <p:txBody>
            <a:bodyPr wrap="square" rtlCol="0">
              <a:spAutoFit/>
            </a:bodyPr>
            <a:lstStyle/>
            <a:p>
              <a:r>
                <a:rPr lang="es-ES" sz="1600" b="1" dirty="0">
                  <a:solidFill>
                    <a:srgbClr val="42A5BC"/>
                  </a:solidFill>
                </a:rPr>
                <a:t>-</a:t>
              </a:r>
              <a:r>
                <a:rPr lang="es-ES" sz="1600" b="1" dirty="0">
                  <a:solidFill>
                    <a:srgbClr val="D56062"/>
                  </a:solidFill>
                </a:rPr>
                <a:t> </a:t>
              </a:r>
              <a:r>
                <a:rPr lang="es-ES" sz="1600" dirty="0"/>
                <a:t>Control</a:t>
              </a:r>
            </a:p>
            <a:p>
              <a:r>
                <a:rPr lang="es-ES" sz="1600" b="1" dirty="0">
                  <a:solidFill>
                    <a:srgbClr val="42A5BC"/>
                  </a:solidFill>
                </a:rPr>
                <a:t>- </a:t>
              </a:r>
              <a:r>
                <a:rPr lang="es-ES" sz="1600" dirty="0"/>
                <a:t>Inducción reproducción asexual </a:t>
              </a:r>
              <a:r>
                <a:rPr lang="es-ES" sz="1400" dirty="0"/>
                <a:t>(sección longitudinal)</a:t>
              </a:r>
            </a:p>
            <a:p>
              <a:r>
                <a:rPr lang="es-ES" sz="1600" b="1" dirty="0">
                  <a:solidFill>
                    <a:srgbClr val="42A5BC"/>
                  </a:solidFill>
                </a:rPr>
                <a:t>-</a:t>
              </a:r>
              <a:r>
                <a:rPr lang="es-ES" sz="1600" dirty="0">
                  <a:solidFill>
                    <a:srgbClr val="477889"/>
                  </a:solidFill>
                </a:rPr>
                <a:t> </a:t>
              </a:r>
              <a:r>
                <a:rPr lang="es-ES" sz="1600" dirty="0"/>
                <a:t>Maduración asexual</a:t>
              </a:r>
            </a:p>
            <a:p>
              <a:r>
                <a:rPr lang="es-ES" sz="1600" b="1" dirty="0">
                  <a:solidFill>
                    <a:srgbClr val="42A5BC"/>
                  </a:solidFill>
                </a:rPr>
                <a:t>-</a:t>
              </a:r>
              <a:r>
                <a:rPr lang="es-ES" sz="1600" dirty="0"/>
                <a:t> Maduración sexual natural</a:t>
              </a:r>
              <a:endParaRPr lang="x-none" sz="1600" dirty="0"/>
            </a:p>
          </p:txBody>
        </p:sp>
        <p:sp>
          <p:nvSpPr>
            <p:cNvPr id="1082" name="Elipse 1081">
              <a:extLst>
                <a:ext uri="{FF2B5EF4-FFF2-40B4-BE49-F238E27FC236}">
                  <a16:creationId xmlns:a16="http://schemas.microsoft.com/office/drawing/2014/main" id="{F6A13CCB-B20D-F8A4-EA8C-D05CCDA1A29B}"/>
                </a:ext>
              </a:extLst>
            </p:cNvPr>
            <p:cNvSpPr/>
            <p:nvPr/>
          </p:nvSpPr>
          <p:spPr>
            <a:xfrm>
              <a:off x="10762915" y="22759248"/>
              <a:ext cx="166391" cy="173358"/>
            </a:xfrm>
            <a:prstGeom prst="ellipse">
              <a:avLst/>
            </a:prstGeom>
            <a:solidFill>
              <a:srgbClr val="42A5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sz="1600"/>
            </a:p>
          </p:txBody>
        </p:sp>
      </p:grpSp>
      <p:grpSp>
        <p:nvGrpSpPr>
          <p:cNvPr id="1095" name="Grupo 1094">
            <a:extLst>
              <a:ext uri="{FF2B5EF4-FFF2-40B4-BE49-F238E27FC236}">
                <a16:creationId xmlns:a16="http://schemas.microsoft.com/office/drawing/2014/main" id="{44906BEA-4238-C81C-78DF-6B9AE8074D54}"/>
              </a:ext>
            </a:extLst>
          </p:cNvPr>
          <p:cNvGrpSpPr/>
          <p:nvPr/>
        </p:nvGrpSpPr>
        <p:grpSpPr>
          <a:xfrm>
            <a:off x="130962" y="37912963"/>
            <a:ext cx="9785735" cy="613463"/>
            <a:chOff x="380471" y="26917212"/>
            <a:chExt cx="9297458" cy="511629"/>
          </a:xfrm>
          <a:gradFill flip="none" rotWithShape="1">
            <a:gsLst>
              <a:gs pos="26000">
                <a:srgbClr val="FEECBD"/>
              </a:gs>
              <a:gs pos="66000">
                <a:srgbClr val="FFC45B"/>
              </a:gs>
            </a:gsLst>
            <a:lin ang="8100000" scaled="1"/>
            <a:tileRect/>
          </a:gradFill>
        </p:grpSpPr>
        <p:sp>
          <p:nvSpPr>
            <p:cNvPr id="1096" name="Rectángulo: esquinas redondeadas 1095">
              <a:extLst>
                <a:ext uri="{FF2B5EF4-FFF2-40B4-BE49-F238E27FC236}">
                  <a16:creationId xmlns:a16="http://schemas.microsoft.com/office/drawing/2014/main" id="{E066DED3-B18B-8ECA-67A0-F5BC0D7FFCFB}"/>
                </a:ext>
              </a:extLst>
            </p:cNvPr>
            <p:cNvSpPr/>
            <p:nvPr/>
          </p:nvSpPr>
          <p:spPr>
            <a:xfrm>
              <a:off x="380471" y="26917212"/>
              <a:ext cx="9297458" cy="51162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dirty="0"/>
            </a:p>
          </p:txBody>
        </p:sp>
        <p:sp>
          <p:nvSpPr>
            <p:cNvPr id="1097" name="CuadroTexto 1096">
              <a:extLst>
                <a:ext uri="{FF2B5EF4-FFF2-40B4-BE49-F238E27FC236}">
                  <a16:creationId xmlns:a16="http://schemas.microsoft.com/office/drawing/2014/main" id="{ED0A6AB1-61A1-07F2-450E-A0806DD90DE3}"/>
                </a:ext>
              </a:extLst>
            </p:cNvPr>
            <p:cNvSpPr txBox="1"/>
            <p:nvPr/>
          </p:nvSpPr>
          <p:spPr>
            <a:xfrm>
              <a:off x="730770" y="26958588"/>
              <a:ext cx="4637174" cy="333692"/>
            </a:xfrm>
            <a:prstGeom prst="rect">
              <a:avLst/>
            </a:prstGeom>
            <a:grpFill/>
          </p:spPr>
          <p:txBody>
            <a:bodyPr wrap="square" rtlCol="0">
              <a:spAutoFit/>
            </a:bodyPr>
            <a:lstStyle/>
            <a:p>
              <a:r>
                <a:rPr lang="es-ES" sz="2000" b="1" dirty="0">
                  <a:solidFill>
                    <a:schemeClr val="bg1"/>
                  </a:solidFill>
                </a:rPr>
                <a:t>DISCUSIÓN y CONCLUSIONES</a:t>
              </a:r>
              <a:endParaRPr lang="x-none" sz="1867" b="1" dirty="0">
                <a:solidFill>
                  <a:schemeClr val="bg1"/>
                </a:solidFill>
              </a:endParaRPr>
            </a:p>
          </p:txBody>
        </p:sp>
      </p:grpSp>
      <p:pic>
        <p:nvPicPr>
          <p:cNvPr id="1100" name="Imagen 1099">
            <a:extLst>
              <a:ext uri="{FF2B5EF4-FFF2-40B4-BE49-F238E27FC236}">
                <a16:creationId xmlns:a16="http://schemas.microsoft.com/office/drawing/2014/main" id="{8802D0D4-4631-59B7-A9EF-3296D6E18897}"/>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53789" y="33862469"/>
            <a:ext cx="3839229" cy="3134666"/>
          </a:xfrm>
          <a:prstGeom prst="rect">
            <a:avLst/>
          </a:prstGeom>
          <a:solidFill>
            <a:srgbClr val="FFFFFF">
              <a:shade val="85000"/>
            </a:srgbClr>
          </a:solidFill>
          <a:ln w="88900" cap="sq">
            <a:noFill/>
            <a:miter lim="800000"/>
          </a:ln>
          <a:effectLst/>
        </p:spPr>
      </p:pic>
      <p:pic>
        <p:nvPicPr>
          <p:cNvPr id="1111" name="Imagen 1110">
            <a:extLst>
              <a:ext uri="{FF2B5EF4-FFF2-40B4-BE49-F238E27FC236}">
                <a16:creationId xmlns:a16="http://schemas.microsoft.com/office/drawing/2014/main" id="{1FA89AEC-1425-3239-1167-6424D77B127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26439" y="29667856"/>
            <a:ext cx="3726484" cy="3192198"/>
          </a:xfrm>
          <a:prstGeom prst="rect">
            <a:avLst/>
          </a:prstGeom>
          <a:solidFill>
            <a:srgbClr val="FFFFFF">
              <a:shade val="85000"/>
            </a:srgbClr>
          </a:solidFill>
          <a:ln w="88900" cap="sq">
            <a:solidFill>
              <a:srgbClr val="FFFFFF"/>
            </a:solidFill>
            <a:miter lim="800000"/>
          </a:ln>
          <a:effectLst/>
        </p:spPr>
      </p:pic>
      <p:sp>
        <p:nvSpPr>
          <p:cNvPr id="1113" name="CuadroTexto 1112">
            <a:extLst>
              <a:ext uri="{FF2B5EF4-FFF2-40B4-BE49-F238E27FC236}">
                <a16:creationId xmlns:a16="http://schemas.microsoft.com/office/drawing/2014/main" id="{E5EBFF55-3F28-1E1E-A59C-35FAE1B322F5}"/>
              </a:ext>
            </a:extLst>
          </p:cNvPr>
          <p:cNvSpPr txBox="1"/>
          <p:nvPr/>
        </p:nvSpPr>
        <p:spPr>
          <a:xfrm>
            <a:off x="218577" y="33103942"/>
            <a:ext cx="4765272" cy="646331"/>
          </a:xfrm>
          <a:prstGeom prst="rect">
            <a:avLst/>
          </a:prstGeom>
          <a:noFill/>
        </p:spPr>
        <p:txBody>
          <a:bodyPr wrap="square" rtlCol="0">
            <a:spAutoFit/>
          </a:bodyPr>
          <a:lstStyle/>
          <a:p>
            <a:pPr algn="ctr"/>
            <a:r>
              <a:rPr lang="es-ES" dirty="0"/>
              <a:t>La actividad </a:t>
            </a:r>
            <a:r>
              <a:rPr lang="es-ES" b="1" dirty="0">
                <a:solidFill>
                  <a:srgbClr val="BD4B4E"/>
                </a:solidFill>
              </a:rPr>
              <a:t>SOD</a:t>
            </a:r>
            <a:r>
              <a:rPr lang="es-ES" dirty="0"/>
              <a:t> no mostró diferencias relativas al tratamiento origen de los individuos.</a:t>
            </a:r>
          </a:p>
        </p:txBody>
      </p:sp>
      <p:sp>
        <p:nvSpPr>
          <p:cNvPr id="1114" name="CuadroTexto 1113">
            <a:extLst>
              <a:ext uri="{FF2B5EF4-FFF2-40B4-BE49-F238E27FC236}">
                <a16:creationId xmlns:a16="http://schemas.microsoft.com/office/drawing/2014/main" id="{BCF2AD0A-A9C9-E36C-50B7-4033DBA603CF}"/>
              </a:ext>
            </a:extLst>
          </p:cNvPr>
          <p:cNvSpPr txBox="1"/>
          <p:nvPr/>
        </p:nvSpPr>
        <p:spPr>
          <a:xfrm>
            <a:off x="143346" y="28480009"/>
            <a:ext cx="9638523" cy="923330"/>
          </a:xfrm>
          <a:prstGeom prst="rect">
            <a:avLst/>
          </a:prstGeom>
          <a:noFill/>
        </p:spPr>
        <p:txBody>
          <a:bodyPr wrap="square" rtlCol="0">
            <a:spAutoFit/>
          </a:bodyPr>
          <a:lstStyle/>
          <a:p>
            <a:pPr algn="ctr"/>
            <a:r>
              <a:rPr lang="es-ES" dirty="0"/>
              <a:t>Las actividades </a:t>
            </a:r>
            <a:r>
              <a:rPr lang="es-ES" b="1" dirty="0">
                <a:solidFill>
                  <a:srgbClr val="BD4B4E"/>
                </a:solidFill>
              </a:rPr>
              <a:t>CAT</a:t>
            </a:r>
            <a:r>
              <a:rPr lang="es-ES" dirty="0"/>
              <a:t> y </a:t>
            </a:r>
            <a:r>
              <a:rPr lang="es-ES" b="1" dirty="0">
                <a:solidFill>
                  <a:srgbClr val="BD4B4E"/>
                </a:solidFill>
              </a:rPr>
              <a:t>DTD</a:t>
            </a:r>
            <a:r>
              <a:rPr lang="es-ES" dirty="0"/>
              <a:t> se elevaron drásticamente en respuesta a la inducción de la reproducción asexual. En general, la maduración sexual natural provocó una elevación significativa en la </a:t>
            </a:r>
            <a:r>
              <a:rPr lang="es-ES" b="1" dirty="0">
                <a:solidFill>
                  <a:srgbClr val="BD4B4E"/>
                </a:solidFill>
              </a:rPr>
              <a:t>CAT</a:t>
            </a:r>
            <a:r>
              <a:rPr lang="es-ES" dirty="0"/>
              <a:t>, observándose en la </a:t>
            </a:r>
            <a:r>
              <a:rPr lang="es-ES" b="1" dirty="0">
                <a:solidFill>
                  <a:srgbClr val="BD4B4E"/>
                </a:solidFill>
              </a:rPr>
              <a:t>DTD</a:t>
            </a:r>
            <a:r>
              <a:rPr lang="es-ES" dirty="0"/>
              <a:t> un condicionante del origen en las variaciones mostradas en dicha enzima.</a:t>
            </a:r>
          </a:p>
        </p:txBody>
      </p:sp>
      <p:sp>
        <p:nvSpPr>
          <p:cNvPr id="1115" name="CuadroTexto 1114">
            <a:extLst>
              <a:ext uri="{FF2B5EF4-FFF2-40B4-BE49-F238E27FC236}">
                <a16:creationId xmlns:a16="http://schemas.microsoft.com/office/drawing/2014/main" id="{03281605-9E59-2ADF-04B6-CE544B6D7DDE}"/>
              </a:ext>
            </a:extLst>
          </p:cNvPr>
          <p:cNvSpPr txBox="1"/>
          <p:nvPr/>
        </p:nvSpPr>
        <p:spPr>
          <a:xfrm>
            <a:off x="5108314" y="33061160"/>
            <a:ext cx="4659345" cy="666977"/>
          </a:xfrm>
          <a:prstGeom prst="rect">
            <a:avLst/>
          </a:prstGeom>
          <a:noFill/>
        </p:spPr>
        <p:txBody>
          <a:bodyPr wrap="square" rtlCol="0">
            <a:spAutoFit/>
          </a:bodyPr>
          <a:lstStyle/>
          <a:p>
            <a:pPr algn="ctr"/>
            <a:r>
              <a:rPr lang="es-ES" sz="1867" dirty="0"/>
              <a:t>No se observó daño oxidativo (</a:t>
            </a:r>
            <a:r>
              <a:rPr lang="es-ES" sz="1867" b="1" dirty="0">
                <a:solidFill>
                  <a:srgbClr val="BD4B4E"/>
                </a:solidFill>
              </a:rPr>
              <a:t>MDA</a:t>
            </a:r>
            <a:r>
              <a:rPr lang="es-ES" sz="1867" dirty="0"/>
              <a:t>) asociado al tratamiento o punto de origen natural.</a:t>
            </a:r>
          </a:p>
        </p:txBody>
      </p:sp>
      <p:cxnSp>
        <p:nvCxnSpPr>
          <p:cNvPr id="1117" name="Conector recto 1116">
            <a:extLst>
              <a:ext uri="{FF2B5EF4-FFF2-40B4-BE49-F238E27FC236}">
                <a16:creationId xmlns:a16="http://schemas.microsoft.com/office/drawing/2014/main" id="{5F7542E6-4DED-2A91-0EDE-9521AA62AD3C}"/>
              </a:ext>
            </a:extLst>
          </p:cNvPr>
          <p:cNvCxnSpPr/>
          <p:nvPr/>
        </p:nvCxnSpPr>
        <p:spPr>
          <a:xfrm>
            <a:off x="761272" y="32929912"/>
            <a:ext cx="8445151" cy="0"/>
          </a:xfrm>
          <a:prstGeom prst="line">
            <a:avLst/>
          </a:prstGeom>
          <a:ln w="19050">
            <a:solidFill>
              <a:srgbClr val="D56062"/>
            </a:solidFill>
            <a:prstDash val="lgDash"/>
          </a:ln>
        </p:spPr>
        <p:style>
          <a:lnRef idx="1">
            <a:schemeClr val="accent1"/>
          </a:lnRef>
          <a:fillRef idx="0">
            <a:schemeClr val="accent1"/>
          </a:fillRef>
          <a:effectRef idx="0">
            <a:schemeClr val="accent1"/>
          </a:effectRef>
          <a:fontRef idx="minor">
            <a:schemeClr val="tx1"/>
          </a:fontRef>
        </p:style>
      </p:cxnSp>
      <p:cxnSp>
        <p:nvCxnSpPr>
          <p:cNvPr id="1118" name="Conector recto 1117">
            <a:extLst>
              <a:ext uri="{FF2B5EF4-FFF2-40B4-BE49-F238E27FC236}">
                <a16:creationId xmlns:a16="http://schemas.microsoft.com/office/drawing/2014/main" id="{1ACABDB6-9DB7-7540-D2CB-B948FD44457B}"/>
              </a:ext>
            </a:extLst>
          </p:cNvPr>
          <p:cNvCxnSpPr>
            <a:cxnSpLocks/>
          </p:cNvCxnSpPr>
          <p:nvPr/>
        </p:nvCxnSpPr>
        <p:spPr>
          <a:xfrm flipV="1">
            <a:off x="5029700" y="33052021"/>
            <a:ext cx="0" cy="3945114"/>
          </a:xfrm>
          <a:prstGeom prst="line">
            <a:avLst/>
          </a:prstGeom>
          <a:ln w="19050">
            <a:solidFill>
              <a:srgbClr val="D56062"/>
            </a:solidFill>
            <a:prstDash val="lgDash"/>
          </a:ln>
        </p:spPr>
        <p:style>
          <a:lnRef idx="1">
            <a:schemeClr val="accent1"/>
          </a:lnRef>
          <a:fillRef idx="0">
            <a:schemeClr val="accent1"/>
          </a:fillRef>
          <a:effectRef idx="0">
            <a:schemeClr val="accent1"/>
          </a:effectRef>
          <a:fontRef idx="minor">
            <a:schemeClr val="tx1"/>
          </a:fontRef>
        </p:style>
      </p:cxnSp>
      <p:pic>
        <p:nvPicPr>
          <p:cNvPr id="1123" name="Imagen 1122">
            <a:extLst>
              <a:ext uri="{FF2B5EF4-FFF2-40B4-BE49-F238E27FC236}">
                <a16:creationId xmlns:a16="http://schemas.microsoft.com/office/drawing/2014/main" id="{D0655EE6-4E08-8AAE-27F8-C82D6D3AF43D}"/>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5228019" y="29632411"/>
            <a:ext cx="3831920" cy="3166254"/>
          </a:xfrm>
          <a:prstGeom prst="rect">
            <a:avLst/>
          </a:prstGeom>
        </p:spPr>
      </p:pic>
      <p:pic>
        <p:nvPicPr>
          <p:cNvPr id="1125" name="Imagen 1124">
            <a:extLst>
              <a:ext uri="{FF2B5EF4-FFF2-40B4-BE49-F238E27FC236}">
                <a16:creationId xmlns:a16="http://schemas.microsoft.com/office/drawing/2014/main" id="{9C6BEF25-C02C-8E57-4C24-A49934594DC3}"/>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5142631" y="33803417"/>
            <a:ext cx="3874930" cy="3222518"/>
          </a:xfrm>
          <a:prstGeom prst="rect">
            <a:avLst/>
          </a:prstGeom>
        </p:spPr>
      </p:pic>
      <p:sp>
        <p:nvSpPr>
          <p:cNvPr id="1126" name="CuadroTexto 1125">
            <a:extLst>
              <a:ext uri="{FF2B5EF4-FFF2-40B4-BE49-F238E27FC236}">
                <a16:creationId xmlns:a16="http://schemas.microsoft.com/office/drawing/2014/main" id="{D8F80C40-D611-28B2-369F-AF887DA859BD}"/>
              </a:ext>
            </a:extLst>
          </p:cNvPr>
          <p:cNvSpPr txBox="1"/>
          <p:nvPr/>
        </p:nvSpPr>
        <p:spPr>
          <a:xfrm>
            <a:off x="130962" y="38547449"/>
            <a:ext cx="9719470" cy="954300"/>
          </a:xfrm>
          <a:prstGeom prst="rect">
            <a:avLst/>
          </a:prstGeom>
          <a:noFill/>
        </p:spPr>
        <p:txBody>
          <a:bodyPr wrap="square" rtlCol="0">
            <a:spAutoFit/>
          </a:bodyPr>
          <a:lstStyle/>
          <a:p>
            <a:pPr marL="342900" indent="-342900" algn="just">
              <a:buClr>
                <a:srgbClr val="F7AD53"/>
              </a:buClr>
              <a:buSzPct val="100000"/>
              <a:buFont typeface="Calibri" panose="020F0502020204030204" pitchFamily="34" charset="0"/>
              <a:buChar char="●"/>
            </a:pPr>
            <a:r>
              <a:rPr lang="es-ES" sz="1867" dirty="0"/>
              <a:t>La inducción de la </a:t>
            </a:r>
            <a:r>
              <a:rPr lang="es-ES" sz="1867" b="1" dirty="0">
                <a:solidFill>
                  <a:srgbClr val="F9A60E"/>
                </a:solidFill>
              </a:rPr>
              <a:t>reproducción asexual </a:t>
            </a:r>
            <a:r>
              <a:rPr lang="es-ES" sz="1867" dirty="0"/>
              <a:t>en </a:t>
            </a:r>
            <a:r>
              <a:rPr lang="es-ES" sz="1867" i="1" dirty="0"/>
              <a:t>A. sulcata </a:t>
            </a:r>
            <a:r>
              <a:rPr lang="es-ES" sz="1867" dirty="0"/>
              <a:t>incrementó la actividad de determinadas enzimas antioxidantes, que parecen ser eficientes evitando un daño oxidativo ante una situación de estrés para los individuos.</a:t>
            </a:r>
          </a:p>
        </p:txBody>
      </p:sp>
      <p:sp>
        <p:nvSpPr>
          <p:cNvPr id="108" name="CuadroTexto 107">
            <a:extLst>
              <a:ext uri="{FF2B5EF4-FFF2-40B4-BE49-F238E27FC236}">
                <a16:creationId xmlns:a16="http://schemas.microsoft.com/office/drawing/2014/main" id="{BE685EF0-D027-3B7B-97A1-B28199D8721D}"/>
              </a:ext>
            </a:extLst>
          </p:cNvPr>
          <p:cNvSpPr txBox="1"/>
          <p:nvPr/>
        </p:nvSpPr>
        <p:spPr>
          <a:xfrm>
            <a:off x="301782" y="5724580"/>
            <a:ext cx="8288712" cy="400110"/>
          </a:xfrm>
          <a:prstGeom prst="rect">
            <a:avLst/>
          </a:prstGeom>
          <a:noFill/>
        </p:spPr>
        <p:txBody>
          <a:bodyPr wrap="square" rtlCol="0">
            <a:spAutoFit/>
          </a:bodyPr>
          <a:lstStyle/>
          <a:p>
            <a:r>
              <a:rPr lang="es-ES" sz="2000" b="1" dirty="0">
                <a:solidFill>
                  <a:schemeClr val="bg1"/>
                </a:solidFill>
              </a:rPr>
              <a:t>INTRODUCCIÓN</a:t>
            </a:r>
            <a:endParaRPr lang="x-none" sz="2000" b="1" dirty="0">
              <a:solidFill>
                <a:schemeClr val="bg1"/>
              </a:solidFill>
            </a:endParaRPr>
          </a:p>
        </p:txBody>
      </p:sp>
      <p:sp>
        <p:nvSpPr>
          <p:cNvPr id="17" name="CuadroTexto 16"/>
          <p:cNvSpPr txBox="1"/>
          <p:nvPr/>
        </p:nvSpPr>
        <p:spPr>
          <a:xfrm>
            <a:off x="5784306" y="10085898"/>
            <a:ext cx="3826635" cy="523220"/>
          </a:xfrm>
          <a:prstGeom prst="rect">
            <a:avLst/>
          </a:prstGeom>
          <a:noFill/>
        </p:spPr>
        <p:txBody>
          <a:bodyPr wrap="square" rtlCol="0">
            <a:spAutoFit/>
          </a:bodyPr>
          <a:lstStyle/>
          <a:p>
            <a:pPr algn="just"/>
            <a:r>
              <a:rPr lang="es-ES" sz="1400" b="1" dirty="0"/>
              <a:t>Figura 1</a:t>
            </a:r>
            <a:r>
              <a:rPr lang="es-ES" sz="1400" b="1"/>
              <a:t>: </a:t>
            </a:r>
            <a:r>
              <a:rPr lang="es-ES" sz="1400"/>
              <a:t>Ejemplar </a:t>
            </a:r>
            <a:r>
              <a:rPr lang="es-ES" sz="1400" dirty="0"/>
              <a:t>de ortiguilla de mar (</a:t>
            </a:r>
            <a:r>
              <a:rPr lang="es-ES" sz="1400" i="1" dirty="0"/>
              <a:t>Anemonia sulcata</a:t>
            </a:r>
            <a:r>
              <a:rPr lang="es-ES" sz="1400" dirty="0"/>
              <a:t>)</a:t>
            </a:r>
          </a:p>
        </p:txBody>
      </p:sp>
      <p:sp>
        <p:nvSpPr>
          <p:cNvPr id="113" name="CuadroTexto 112"/>
          <p:cNvSpPr txBox="1"/>
          <p:nvPr/>
        </p:nvSpPr>
        <p:spPr>
          <a:xfrm>
            <a:off x="378524" y="14333900"/>
            <a:ext cx="4578137" cy="461665"/>
          </a:xfrm>
          <a:prstGeom prst="rect">
            <a:avLst/>
          </a:prstGeom>
          <a:noFill/>
        </p:spPr>
        <p:txBody>
          <a:bodyPr wrap="square" rtlCol="0">
            <a:spAutoFit/>
          </a:bodyPr>
          <a:lstStyle/>
          <a:p>
            <a:pPr algn="just"/>
            <a:r>
              <a:rPr lang="es-ES" sz="1200" b="1" dirty="0"/>
              <a:t>Figura 2: </a:t>
            </a:r>
            <a:r>
              <a:rPr lang="es-ES" sz="1200" dirty="0"/>
              <a:t>Ejemplo de distribución de especies en un sistema de acuicultura </a:t>
            </a:r>
            <a:r>
              <a:rPr lang="es-ES" sz="1200" dirty="0" err="1"/>
              <a:t>multitrófica</a:t>
            </a:r>
            <a:r>
              <a:rPr lang="es-ES" sz="1200" dirty="0"/>
              <a:t> integrada (IMTA)</a:t>
            </a:r>
          </a:p>
        </p:txBody>
      </p:sp>
      <p:pic>
        <p:nvPicPr>
          <p:cNvPr id="20" name="Imagen 19"/>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477102" y="42373994"/>
            <a:ext cx="6903358" cy="477117"/>
          </a:xfrm>
          <a:prstGeom prst="rect">
            <a:avLst/>
          </a:prstGeom>
        </p:spPr>
      </p:pic>
      <p:sp>
        <p:nvSpPr>
          <p:cNvPr id="126" name="Rectángulo: esquinas redondeadas 9">
            <a:extLst>
              <a:ext uri="{FF2B5EF4-FFF2-40B4-BE49-F238E27FC236}">
                <a16:creationId xmlns:a16="http://schemas.microsoft.com/office/drawing/2014/main" id="{4E6ED2D7-4A0C-047C-7DFB-6DAB26AED3E8}"/>
              </a:ext>
            </a:extLst>
          </p:cNvPr>
          <p:cNvSpPr/>
          <p:nvPr/>
        </p:nvSpPr>
        <p:spPr>
          <a:xfrm>
            <a:off x="153053" y="38476338"/>
            <a:ext cx="9754934" cy="3586062"/>
          </a:xfrm>
          <a:prstGeom prst="roundRect">
            <a:avLst>
              <a:gd name="adj" fmla="val 2634"/>
            </a:avLst>
          </a:prstGeom>
          <a:noFill/>
          <a:ln w="57150">
            <a:solidFill>
              <a:srgbClr val="F9A60E"/>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s-ES" dirty="0"/>
          </a:p>
        </p:txBody>
      </p:sp>
      <p:pic>
        <p:nvPicPr>
          <p:cNvPr id="1130" name="Imagen 1129">
            <a:extLst>
              <a:ext uri="{FF2B5EF4-FFF2-40B4-BE49-F238E27FC236}">
                <a16:creationId xmlns:a16="http://schemas.microsoft.com/office/drawing/2014/main" id="{A3E65633-F996-9056-0A82-95D5DB7EBB0E}"/>
              </a:ext>
            </a:extLst>
          </p:cNvPr>
          <p:cNvPicPr>
            <a:picLocks noChangeAspect="1"/>
          </p:cNvPicPr>
          <p:nvPr/>
        </p:nvPicPr>
        <p:blipFill rotWithShape="1">
          <a:blip r:embed="rId15">
            <a:clrChange>
              <a:clrFrom>
                <a:srgbClr val="FFFFFF"/>
              </a:clrFrom>
              <a:clrTo>
                <a:srgbClr val="FFFFFF">
                  <a:alpha val="0"/>
                </a:srgbClr>
              </a:clrTo>
            </a:clrChange>
            <a:extLst>
              <a:ext uri="{BEBA8EAE-BF5A-486C-A8C5-ECC9F3942E4B}">
                <a14:imgProps xmlns:a14="http://schemas.microsoft.com/office/drawing/2010/main">
                  <a14:imgLayer r:embed="rId16">
                    <a14:imgEffect>
                      <a14:sharpenSoften amount="50000"/>
                    </a14:imgEffect>
                  </a14:imgLayer>
                </a14:imgProps>
              </a:ext>
              <a:ext uri="{28A0092B-C50C-407E-A947-70E740481C1C}">
                <a14:useLocalDpi xmlns:a14="http://schemas.microsoft.com/office/drawing/2010/main" val="0"/>
              </a:ext>
            </a:extLst>
          </a:blip>
          <a:srcRect l="27474" b="31094"/>
          <a:stretch/>
        </p:blipFill>
        <p:spPr>
          <a:xfrm rot="16200000">
            <a:off x="7405926" y="40591824"/>
            <a:ext cx="2660749" cy="2444802"/>
          </a:xfrm>
          <a:prstGeom prst="rect">
            <a:avLst/>
          </a:prstGeom>
        </p:spPr>
      </p:pic>
      <p:pic>
        <p:nvPicPr>
          <p:cNvPr id="22" name="Imagen 21"/>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5380364" y="17225916"/>
            <a:ext cx="4350662" cy="3262996"/>
          </a:xfrm>
          <a:prstGeom prst="rect">
            <a:avLst/>
          </a:prstGeom>
        </p:spPr>
      </p:pic>
      <p:sp>
        <p:nvSpPr>
          <p:cNvPr id="23" name="Rectángulo 22"/>
          <p:cNvSpPr/>
          <p:nvPr/>
        </p:nvSpPr>
        <p:spPr>
          <a:xfrm>
            <a:off x="5319816" y="20621347"/>
            <a:ext cx="4411210" cy="646331"/>
          </a:xfrm>
          <a:prstGeom prst="rect">
            <a:avLst/>
          </a:prstGeom>
        </p:spPr>
        <p:txBody>
          <a:bodyPr wrap="square">
            <a:spAutoFit/>
          </a:bodyPr>
          <a:lstStyle/>
          <a:p>
            <a:pPr algn="just"/>
            <a:r>
              <a:rPr lang="es-ES" sz="1200" b="1" dirty="0"/>
              <a:t>Figura 3: </a:t>
            </a:r>
            <a:r>
              <a:rPr lang="es-ES" sz="1200" dirty="0"/>
              <a:t>Distribución de ejemplares en el sistema de acuicultura </a:t>
            </a:r>
            <a:r>
              <a:rPr lang="es-ES" sz="1200" dirty="0" err="1"/>
              <a:t>multitrófica</a:t>
            </a:r>
            <a:r>
              <a:rPr lang="es-ES" sz="1200" dirty="0"/>
              <a:t> (IMTA) utilizado y organizados según punto de muestreo en el entorno natural.</a:t>
            </a:r>
          </a:p>
        </p:txBody>
      </p:sp>
      <p:sp>
        <p:nvSpPr>
          <p:cNvPr id="127" name="Rectángulo 126"/>
          <p:cNvSpPr/>
          <p:nvPr/>
        </p:nvSpPr>
        <p:spPr>
          <a:xfrm>
            <a:off x="384977" y="24607223"/>
            <a:ext cx="9382682" cy="461665"/>
          </a:xfrm>
          <a:prstGeom prst="rect">
            <a:avLst/>
          </a:prstGeom>
        </p:spPr>
        <p:txBody>
          <a:bodyPr wrap="square">
            <a:spAutoFit/>
          </a:bodyPr>
          <a:lstStyle/>
          <a:p>
            <a:pPr algn="just"/>
            <a:r>
              <a:rPr lang="es-ES" sz="1200" b="1" dirty="0"/>
              <a:t>Figura 4: </a:t>
            </a:r>
            <a:r>
              <a:rPr lang="es-ES" sz="1200" dirty="0"/>
              <a:t>Línea temporal con los diferentes puntos de muestreo desde la toma de muestras inicial, sección de ejemplares y maduración de individuos inducida (asexual) o natural (sexual).</a:t>
            </a:r>
          </a:p>
        </p:txBody>
      </p:sp>
      <p:grpSp>
        <p:nvGrpSpPr>
          <p:cNvPr id="1108" name="Grupo 1107">
            <a:extLst>
              <a:ext uri="{FF2B5EF4-FFF2-40B4-BE49-F238E27FC236}">
                <a16:creationId xmlns:a16="http://schemas.microsoft.com/office/drawing/2014/main" id="{5AE59BC2-060D-9343-1EAB-4745DBC59DF7}"/>
              </a:ext>
            </a:extLst>
          </p:cNvPr>
          <p:cNvGrpSpPr/>
          <p:nvPr/>
        </p:nvGrpSpPr>
        <p:grpSpPr>
          <a:xfrm>
            <a:off x="8595331" y="29701587"/>
            <a:ext cx="1112336" cy="771891"/>
            <a:chOff x="5795325" y="29838252"/>
            <a:chExt cx="1668553" cy="1157870"/>
          </a:xfrm>
        </p:grpSpPr>
        <p:pic>
          <p:nvPicPr>
            <p:cNvPr id="1104" name="Imagen 1103">
              <a:extLst>
                <a:ext uri="{FF2B5EF4-FFF2-40B4-BE49-F238E27FC236}">
                  <a16:creationId xmlns:a16="http://schemas.microsoft.com/office/drawing/2014/main" id="{F15D9F46-BF36-A82E-0D7B-22DED0BC6946}"/>
                </a:ext>
              </a:extLst>
            </p:cNvPr>
            <p:cNvPicPr>
              <a:picLocks noChangeAspect="1"/>
            </p:cNvPicPr>
            <p:nvPr/>
          </p:nvPicPr>
          <p:blipFill rotWithShape="1">
            <a:blip r:embed="rId18"/>
            <a:srcRect r="52328" b="59256"/>
            <a:stretch/>
          </p:blipFill>
          <p:spPr>
            <a:xfrm>
              <a:off x="5795325" y="29838252"/>
              <a:ext cx="1668553" cy="246570"/>
            </a:xfrm>
            <a:prstGeom prst="rect">
              <a:avLst/>
            </a:prstGeom>
          </p:spPr>
        </p:pic>
        <p:grpSp>
          <p:nvGrpSpPr>
            <p:cNvPr id="1107" name="Grupo 1106">
              <a:extLst>
                <a:ext uri="{FF2B5EF4-FFF2-40B4-BE49-F238E27FC236}">
                  <a16:creationId xmlns:a16="http://schemas.microsoft.com/office/drawing/2014/main" id="{3399995D-70D3-34D8-D4B5-7FA19F90A2B3}"/>
                </a:ext>
              </a:extLst>
            </p:cNvPr>
            <p:cNvGrpSpPr/>
            <p:nvPr/>
          </p:nvGrpSpPr>
          <p:grpSpPr>
            <a:xfrm>
              <a:off x="5815189" y="30131423"/>
              <a:ext cx="1161451" cy="864699"/>
              <a:chOff x="5768138" y="29123929"/>
              <a:chExt cx="1161451" cy="864699"/>
            </a:xfrm>
          </p:grpSpPr>
          <p:pic>
            <p:nvPicPr>
              <p:cNvPr id="1103" name="Imagen 1102">
                <a:extLst>
                  <a:ext uri="{FF2B5EF4-FFF2-40B4-BE49-F238E27FC236}">
                    <a16:creationId xmlns:a16="http://schemas.microsoft.com/office/drawing/2014/main" id="{85E5D24F-C650-D569-3410-16D7611459D5}"/>
                  </a:ext>
                </a:extLst>
              </p:cNvPr>
              <p:cNvPicPr>
                <a:picLocks noChangeAspect="1"/>
              </p:cNvPicPr>
              <p:nvPr/>
            </p:nvPicPr>
            <p:blipFill rotWithShape="1">
              <a:blip r:embed="rId18"/>
              <a:srcRect l="190" t="40949" r="66627" b="6842"/>
              <a:stretch/>
            </p:blipFill>
            <p:spPr>
              <a:xfrm>
                <a:off x="5768138" y="29123929"/>
                <a:ext cx="1161451" cy="315950"/>
              </a:xfrm>
              <a:prstGeom prst="rect">
                <a:avLst/>
              </a:prstGeom>
            </p:spPr>
          </p:pic>
          <p:pic>
            <p:nvPicPr>
              <p:cNvPr id="1105" name="Imagen 1104">
                <a:extLst>
                  <a:ext uri="{FF2B5EF4-FFF2-40B4-BE49-F238E27FC236}">
                    <a16:creationId xmlns:a16="http://schemas.microsoft.com/office/drawing/2014/main" id="{E2C06FF7-CC20-C077-410C-624152B45C0B}"/>
                  </a:ext>
                </a:extLst>
              </p:cNvPr>
              <p:cNvPicPr>
                <a:picLocks noChangeAspect="1"/>
              </p:cNvPicPr>
              <p:nvPr/>
            </p:nvPicPr>
            <p:blipFill rotWithShape="1">
              <a:blip r:embed="rId18"/>
              <a:srcRect l="66028" t="30968" r="3011" b="6427"/>
              <a:stretch/>
            </p:blipFill>
            <p:spPr>
              <a:xfrm>
                <a:off x="5768138" y="29609762"/>
                <a:ext cx="1115359" cy="378866"/>
              </a:xfrm>
              <a:prstGeom prst="rect">
                <a:avLst/>
              </a:prstGeom>
            </p:spPr>
          </p:pic>
          <p:pic>
            <p:nvPicPr>
              <p:cNvPr id="1106" name="Imagen 1105">
                <a:extLst>
                  <a:ext uri="{FF2B5EF4-FFF2-40B4-BE49-F238E27FC236}">
                    <a16:creationId xmlns:a16="http://schemas.microsoft.com/office/drawing/2014/main" id="{FEE0CC73-214C-E7FB-DD01-6C6898F32E82}"/>
                  </a:ext>
                </a:extLst>
              </p:cNvPr>
              <p:cNvPicPr>
                <a:picLocks noChangeAspect="1"/>
              </p:cNvPicPr>
              <p:nvPr/>
            </p:nvPicPr>
            <p:blipFill rotWithShape="1">
              <a:blip r:embed="rId18"/>
              <a:srcRect l="33002" t="37265" r="34951" b="10548"/>
              <a:stretch/>
            </p:blipFill>
            <p:spPr>
              <a:xfrm>
                <a:off x="5770816" y="29369482"/>
                <a:ext cx="1121685" cy="315827"/>
              </a:xfrm>
              <a:prstGeom prst="rect">
                <a:avLst/>
              </a:prstGeom>
            </p:spPr>
          </p:pic>
        </p:grpSp>
      </p:grpSp>
      <p:sp>
        <p:nvSpPr>
          <p:cNvPr id="128" name="Rectángulo 127"/>
          <p:cNvSpPr/>
          <p:nvPr/>
        </p:nvSpPr>
        <p:spPr>
          <a:xfrm>
            <a:off x="185269" y="37059265"/>
            <a:ext cx="9619341" cy="646331"/>
          </a:xfrm>
          <a:prstGeom prst="rect">
            <a:avLst/>
          </a:prstGeom>
        </p:spPr>
        <p:txBody>
          <a:bodyPr wrap="square">
            <a:spAutoFit/>
          </a:bodyPr>
          <a:lstStyle/>
          <a:p>
            <a:pPr algn="just"/>
            <a:r>
              <a:rPr lang="es-ES" sz="1200" b="1" dirty="0"/>
              <a:t>Figura 5: </a:t>
            </a:r>
            <a:r>
              <a:rPr lang="es-ES" sz="1200" dirty="0"/>
              <a:t>Actividad catalasa (CAT), DT-</a:t>
            </a:r>
            <a:r>
              <a:rPr lang="es-ES" sz="1200" dirty="0" err="1"/>
              <a:t>diaforasa</a:t>
            </a:r>
            <a:r>
              <a:rPr lang="es-ES" sz="1200" dirty="0"/>
              <a:t> (DTD), </a:t>
            </a:r>
            <a:r>
              <a:rPr lang="es-ES" sz="1200" dirty="0" err="1"/>
              <a:t>superóxido</a:t>
            </a:r>
            <a:r>
              <a:rPr lang="es-ES" sz="1200" dirty="0"/>
              <a:t> </a:t>
            </a:r>
            <a:r>
              <a:rPr lang="es-ES" sz="1200" dirty="0" err="1"/>
              <a:t>dismutasa</a:t>
            </a:r>
            <a:r>
              <a:rPr lang="es-ES" sz="1200" dirty="0"/>
              <a:t> (SOD) y niveles de </a:t>
            </a:r>
            <a:r>
              <a:rPr lang="es-ES" sz="1200" dirty="0" err="1"/>
              <a:t>malondialdehído</a:t>
            </a:r>
            <a:r>
              <a:rPr lang="es-ES" sz="1200" dirty="0"/>
              <a:t> (MDA) entre grupos experimentales de </a:t>
            </a:r>
            <a:r>
              <a:rPr lang="es-ES" sz="1200" i="1" dirty="0"/>
              <a:t>Anemonia sulcata </a:t>
            </a:r>
            <a:r>
              <a:rPr lang="es-ES" sz="1200" dirty="0"/>
              <a:t>cultivada en un sistema de acuicultura </a:t>
            </a:r>
            <a:r>
              <a:rPr lang="es-ES" sz="1200" dirty="0" err="1"/>
              <a:t>multitrófica</a:t>
            </a:r>
            <a:r>
              <a:rPr lang="es-ES" sz="1200" dirty="0"/>
              <a:t> (IMTA). Los valores mostrados son media ± SEM (n=9). </a:t>
            </a:r>
            <a:r>
              <a:rPr lang="es-ES" sz="1200" b="1" dirty="0"/>
              <a:t>*</a:t>
            </a:r>
            <a:r>
              <a:rPr lang="es-ES" sz="1200" dirty="0"/>
              <a:t>: efecto del tratamiento en individuos con un mismo origen natural. </a:t>
            </a:r>
            <a:r>
              <a:rPr lang="es-ES" sz="1200" b="1" dirty="0" err="1"/>
              <a:t>a,b,c</a:t>
            </a:r>
            <a:r>
              <a:rPr lang="es-ES" sz="1200" dirty="0"/>
              <a:t>: diferencias asociadas al origen de los ejemplares dentro de un mismo tratamiento</a:t>
            </a:r>
          </a:p>
        </p:txBody>
      </p:sp>
      <p:sp>
        <p:nvSpPr>
          <p:cNvPr id="131" name="CuadroTexto 130">
            <a:extLst>
              <a:ext uri="{FF2B5EF4-FFF2-40B4-BE49-F238E27FC236}">
                <a16:creationId xmlns:a16="http://schemas.microsoft.com/office/drawing/2014/main" id="{D8F80C40-D611-28B2-369F-AF887DA859BD}"/>
              </a:ext>
            </a:extLst>
          </p:cNvPr>
          <p:cNvSpPr txBox="1"/>
          <p:nvPr/>
        </p:nvSpPr>
        <p:spPr>
          <a:xfrm>
            <a:off x="116397" y="40782354"/>
            <a:ext cx="8008517" cy="1241622"/>
          </a:xfrm>
          <a:prstGeom prst="rect">
            <a:avLst/>
          </a:prstGeom>
          <a:noFill/>
        </p:spPr>
        <p:txBody>
          <a:bodyPr wrap="square" rtlCol="0">
            <a:spAutoFit/>
          </a:bodyPr>
          <a:lstStyle/>
          <a:p>
            <a:pPr algn="just">
              <a:buClr>
                <a:srgbClr val="F7AD53"/>
              </a:buClr>
              <a:buSzPct val="100000"/>
            </a:pPr>
            <a:endParaRPr lang="es-ES" sz="1867" dirty="0"/>
          </a:p>
          <a:p>
            <a:pPr marL="342900" indent="-342900" algn="just">
              <a:buClr>
                <a:srgbClr val="F7AD53"/>
              </a:buClr>
              <a:buSzPct val="100000"/>
              <a:buFont typeface="Calibri" panose="020F0502020204030204" pitchFamily="34" charset="0"/>
              <a:buChar char="●"/>
            </a:pPr>
            <a:r>
              <a:rPr lang="es-ES" sz="1867" dirty="0"/>
              <a:t>Las estrategias de reproducción estudiadas no deterioran el estado de bienestar del animal, y abren la posibilidad de </a:t>
            </a:r>
            <a:r>
              <a:rPr lang="es-ES" sz="1867" b="1" dirty="0">
                <a:solidFill>
                  <a:srgbClr val="F9A60E"/>
                </a:solidFill>
              </a:rPr>
              <a:t>combinar reproducción sexual y asexual </a:t>
            </a:r>
            <a:r>
              <a:rPr lang="es-ES" sz="1867" dirty="0"/>
              <a:t>en cultivo IMTA.</a:t>
            </a:r>
          </a:p>
        </p:txBody>
      </p:sp>
      <p:sp>
        <p:nvSpPr>
          <p:cNvPr id="132" name="CuadroTexto 131">
            <a:extLst>
              <a:ext uri="{FF2B5EF4-FFF2-40B4-BE49-F238E27FC236}">
                <a16:creationId xmlns:a16="http://schemas.microsoft.com/office/drawing/2014/main" id="{D8F80C40-D611-28B2-369F-AF887DA859BD}"/>
              </a:ext>
            </a:extLst>
          </p:cNvPr>
          <p:cNvSpPr txBox="1"/>
          <p:nvPr/>
        </p:nvSpPr>
        <p:spPr>
          <a:xfrm>
            <a:off x="116398" y="39200436"/>
            <a:ext cx="9579206" cy="1816266"/>
          </a:xfrm>
          <a:prstGeom prst="rect">
            <a:avLst/>
          </a:prstGeom>
          <a:noFill/>
        </p:spPr>
        <p:txBody>
          <a:bodyPr wrap="square" rtlCol="0">
            <a:spAutoFit/>
          </a:bodyPr>
          <a:lstStyle/>
          <a:p>
            <a:pPr algn="just">
              <a:buClr>
                <a:srgbClr val="F7AD53"/>
              </a:buClr>
              <a:buSzPct val="100000"/>
            </a:pPr>
            <a:endParaRPr lang="es-ES" sz="1867" dirty="0"/>
          </a:p>
          <a:p>
            <a:pPr marL="342900" indent="-342900" algn="just">
              <a:buClr>
                <a:srgbClr val="F7AD53"/>
              </a:buClr>
              <a:buSzPct val="100000"/>
              <a:buFont typeface="Calibri" panose="020F0502020204030204" pitchFamily="34" charset="0"/>
              <a:buChar char="●"/>
            </a:pPr>
            <a:r>
              <a:rPr lang="es-ES" sz="1867" dirty="0"/>
              <a:t>La </a:t>
            </a:r>
            <a:r>
              <a:rPr lang="es-ES" sz="1867" b="1" dirty="0">
                <a:solidFill>
                  <a:srgbClr val="F9A60E"/>
                </a:solidFill>
              </a:rPr>
              <a:t>maduración sexual </a:t>
            </a:r>
            <a:r>
              <a:rPr lang="es-ES" sz="1867" dirty="0"/>
              <a:t>en un entorno de cultivo, elevó la actividad de determinadas enzimas antioxidantes en algunos de los grupos. Dicha respuesta podría </a:t>
            </a:r>
            <a:r>
              <a:rPr lang="es-ES" sz="1867"/>
              <a:t>estar vinculada </a:t>
            </a:r>
            <a:r>
              <a:rPr lang="es-ES" sz="1867" dirty="0"/>
              <a:t>a los cambios metabólicos derivados del proceso de maduración. Si bien, estos cambios se condicionaron por el punto de origen de los ejemplares. En ninguno de los casos generó una situación de estrés oxidativo asociada a daño en lípidos tisulares.</a:t>
            </a:r>
          </a:p>
        </p:txBody>
      </p:sp>
    </p:spTree>
    <p:extLst>
      <p:ext uri="{BB962C8B-B14F-4D97-AF65-F5344CB8AC3E}">
        <p14:creationId xmlns:p14="http://schemas.microsoft.com/office/powerpoint/2010/main" val="2388758193"/>
      </p:ext>
    </p:extLst>
  </p:cSld>
  <p:clrMapOvr>
    <a:masterClrMapping/>
  </p:clrMapOvr>
</p:sld>
</file>

<file path=ppt/theme/theme1.xml><?xml version="1.0" encoding="utf-8"?>
<a:theme xmlns:a="http://schemas.openxmlformats.org/drawingml/2006/main" name="Tema de Office">
  <a:themeElements>
    <a:clrScheme name="RColorBrewer &quot;GnBu&quot;">
      <a:dk1>
        <a:srgbClr val="000000"/>
      </a:dk1>
      <a:lt1>
        <a:sysClr val="window" lastClr="FFFFFF"/>
      </a:lt1>
      <a:dk2>
        <a:srgbClr val="5E5E5E"/>
      </a:dk2>
      <a:lt2>
        <a:srgbClr val="DDDDDD"/>
      </a:lt2>
      <a:accent1>
        <a:srgbClr val="0868AC"/>
      </a:accent1>
      <a:accent2>
        <a:srgbClr val="43A2CA"/>
      </a:accent2>
      <a:accent3>
        <a:srgbClr val="7BCCC4"/>
      </a:accent3>
      <a:accent4>
        <a:srgbClr val="A8DDB5"/>
      </a:accent4>
      <a:accent5>
        <a:srgbClr val="CCEBC5"/>
      </a:accent5>
      <a:accent6>
        <a:srgbClr val="F0F9E8"/>
      </a:accent6>
      <a:hlink>
        <a:srgbClr val="F59E00"/>
      </a:hlink>
      <a:folHlink>
        <a:srgbClr val="B2B2B2"/>
      </a:folHlink>
    </a:clrScheme>
    <a:fontScheme name="Tema de 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8x120_Plantilla_presentacion_e-poster_XIFIRMA2022" id="{36A62C68-5FA1-4056-8ED8-8FFA3E663048}" vid="{765D783C-0AC3-40DA-B2EA-E3B4391EA074}"/>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Tema de Office</Template>
  <TotalTime>1498</TotalTime>
  <Words>955</Words>
  <Application>Microsoft Office PowerPoint</Application>
  <PresentationFormat>Personalizado</PresentationFormat>
  <Paragraphs>58</Paragraphs>
  <Slides>1</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vt:i4>
      </vt:variant>
    </vt:vector>
  </HeadingPairs>
  <TitlesOfParts>
    <vt:vector size="7" baseType="lpstr">
      <vt:lpstr>Arial</vt:lpstr>
      <vt:lpstr>Arial Rounded MT Bold</vt:lpstr>
      <vt:lpstr>Calibri</vt:lpstr>
      <vt:lpstr>Calibri Light</vt:lpstr>
      <vt:lpstr>Montserrat</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Microsoft Office User</dc:creator>
  <cp:lastModifiedBy>collfernandezalberto@gmail.com</cp:lastModifiedBy>
  <cp:revision>223</cp:revision>
  <dcterms:created xsi:type="dcterms:W3CDTF">2022-09-21T17:54:28Z</dcterms:created>
  <dcterms:modified xsi:type="dcterms:W3CDTF">2023-06-24T17:56:05Z</dcterms:modified>
</cp:coreProperties>
</file>