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61" r:id="rId4"/>
    <p:sldId id="276" r:id="rId5"/>
    <p:sldId id="264" r:id="rId6"/>
    <p:sldId id="278" r:id="rId7"/>
  </p:sldIdLst>
  <p:sldSz cx="9144000" cy="5143500" type="screen16x9"/>
  <p:notesSz cx="6858000" cy="9144000"/>
  <p:embeddedFontLst>
    <p:embeddedFont>
      <p:font typeface="Lato Light" panose="020F0302020204030203" charset="0"/>
      <p:regular r:id="rId9"/>
      <p:bold r:id="rId10"/>
      <p:italic r:id="rId11"/>
      <p:boldItalic r:id="rId12"/>
    </p:embeddedFont>
    <p:embeddedFont>
      <p:font typeface="Roboto Slab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40E901-5E39-453C-B1C5-C9594F904876}">
  <a:tblStyle styleId="{B940E901-5E39-453C-B1C5-C9594F904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1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8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1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Connectour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C95B79F-BA5A-43E9-AB8B-08C5A07651BC}"/>
              </a:ext>
            </a:extLst>
          </p:cNvPr>
          <p:cNvSpPr txBox="1"/>
          <p:nvPr/>
        </p:nvSpPr>
        <p:spPr>
          <a:xfrm>
            <a:off x="2987221" y="2771553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Connections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Tourism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Experience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Motivación</a:t>
            </a:r>
            <a:endParaRPr dirty="0"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Picture 4" descr="Resultado de imagen de red de personas">
            <a:extLst>
              <a:ext uri="{FF2B5EF4-FFF2-40B4-BE49-F238E27FC236}">
                <a16:creationId xmlns:a16="http://schemas.microsoft.com/office/drawing/2014/main" id="{F4C72C27-E2FE-4539-AB70-DCDD098E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47" y="1488098"/>
            <a:ext cx="2889738" cy="21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e00-elmundo.uecdn.es/assets/multimedia/imagenes/2017/03/04/14885907553446.jpg">
            <a:extLst>
              <a:ext uri="{FF2B5EF4-FFF2-40B4-BE49-F238E27FC236}">
                <a16:creationId xmlns:a16="http://schemas.microsoft.com/office/drawing/2014/main" id="{40700062-6D35-410A-A372-A4890860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45151" r="41795" b="5991"/>
          <a:stretch/>
        </p:blipFill>
        <p:spPr bwMode="auto">
          <a:xfrm>
            <a:off x="5572386" y="1488098"/>
            <a:ext cx="2821583" cy="21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ick image">
            <a:extLst>
              <a:ext uri="{FF2B5EF4-FFF2-40B4-BE49-F238E27FC236}">
                <a16:creationId xmlns:a16="http://schemas.microsoft.com/office/drawing/2014/main" id="{C432733A-60F9-4023-BB80-621EA4B9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89" y="3357521"/>
            <a:ext cx="603853" cy="5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red cross image">
            <a:extLst>
              <a:ext uri="{FF2B5EF4-FFF2-40B4-BE49-F238E27FC236}">
                <a16:creationId xmlns:a16="http://schemas.microsoft.com/office/drawing/2014/main" id="{FDA50B4F-DBBF-44F1-8FCF-C5587356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50" y="3357521"/>
            <a:ext cx="603853" cy="5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Utilidad</a:t>
            </a: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/>
              <a:t>Posibilitar interacción entre </a:t>
            </a:r>
            <a:r>
              <a:rPr lang="es-ES" dirty="0"/>
              <a:t>personas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Proporcionar experiencias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Compartir la vivencia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Estimular ideas sostenibles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Preservar cultura local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7467806" y="4371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6CA65-4557-4B02-B995-41EA3EECC3D9}"/>
              </a:ext>
            </a:extLst>
          </p:cNvPr>
          <p:cNvSpPr/>
          <p:nvPr/>
        </p:nvSpPr>
        <p:spPr>
          <a:xfrm>
            <a:off x="1559443" y="3945389"/>
            <a:ext cx="143490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Ideas Sostenibles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FC58C3-AE00-4599-BA4F-8A825003AC34}"/>
              </a:ext>
            </a:extLst>
          </p:cNvPr>
          <p:cNvSpPr/>
          <p:nvPr/>
        </p:nvSpPr>
        <p:spPr>
          <a:xfrm>
            <a:off x="6391219" y="1286807"/>
            <a:ext cx="1350937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Económico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A65EA34-4154-4F1B-BB72-1ADC6EB16488}"/>
              </a:ext>
            </a:extLst>
          </p:cNvPr>
          <p:cNvSpPr/>
          <p:nvPr/>
        </p:nvSpPr>
        <p:spPr>
          <a:xfrm>
            <a:off x="4083910" y="1286807"/>
            <a:ext cx="1300578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Socio-Cultural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0458684-9A08-4801-9976-72BF80876640}"/>
              </a:ext>
            </a:extLst>
          </p:cNvPr>
          <p:cNvSpPr/>
          <p:nvPr/>
        </p:nvSpPr>
        <p:spPr>
          <a:xfrm>
            <a:off x="1535697" y="2108953"/>
            <a:ext cx="1482395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Conservación Ambiental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80E1D1A-4508-4760-A89E-6A5B76040926}"/>
              </a:ext>
            </a:extLst>
          </p:cNvPr>
          <p:cNvSpPr/>
          <p:nvPr/>
        </p:nvSpPr>
        <p:spPr>
          <a:xfrm>
            <a:off x="1559443" y="3005930"/>
            <a:ext cx="143490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Campañas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89C6BB5-F147-4664-8994-DEF221BF4781}"/>
              </a:ext>
            </a:extLst>
          </p:cNvPr>
          <p:cNvSpPr/>
          <p:nvPr/>
        </p:nvSpPr>
        <p:spPr>
          <a:xfrm>
            <a:off x="1562399" y="1286807"/>
            <a:ext cx="143490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Ambiental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4C85BC2-8A68-44AF-BBE4-E2C84A7F53CF}"/>
              </a:ext>
            </a:extLst>
          </p:cNvPr>
          <p:cNvSpPr/>
          <p:nvPr/>
        </p:nvSpPr>
        <p:spPr>
          <a:xfrm>
            <a:off x="3757713" y="2108954"/>
            <a:ext cx="195033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Interacción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Turista-Comunidad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70BD128-847F-421D-B4B3-BD347AE7AB60}"/>
              </a:ext>
            </a:extLst>
          </p:cNvPr>
          <p:cNvSpPr/>
          <p:nvPr/>
        </p:nvSpPr>
        <p:spPr>
          <a:xfrm>
            <a:off x="4029015" y="2999101"/>
            <a:ext cx="1410368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Valoración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de la Cultura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05C485-C349-4E8E-A791-6F20D673E307}"/>
              </a:ext>
            </a:extLst>
          </p:cNvPr>
          <p:cNvSpPr/>
          <p:nvPr/>
        </p:nvSpPr>
        <p:spPr>
          <a:xfrm>
            <a:off x="3926149" y="3948197"/>
            <a:ext cx="1663303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Lazos y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Respeto Mutuo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2DAF40-E823-4BDE-BB67-ACA53AAFB295}"/>
              </a:ext>
            </a:extLst>
          </p:cNvPr>
          <p:cNvSpPr/>
          <p:nvPr/>
        </p:nvSpPr>
        <p:spPr>
          <a:xfrm>
            <a:off x="6414112" y="2115110"/>
            <a:ext cx="1305125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Pequeños productores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F9C54C-D676-4A71-924C-BA3D4D4A2623}"/>
              </a:ext>
            </a:extLst>
          </p:cNvPr>
          <p:cNvSpPr/>
          <p:nvPr/>
        </p:nvSpPr>
        <p:spPr>
          <a:xfrm>
            <a:off x="6361490" y="3027172"/>
            <a:ext cx="1410368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Gastronomía Local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B62B945-F8F5-482C-A035-6622FEE0BDB2}"/>
              </a:ext>
            </a:extLst>
          </p:cNvPr>
          <p:cNvSpPr/>
          <p:nvPr/>
        </p:nvSpPr>
        <p:spPr>
          <a:xfrm>
            <a:off x="6414112" y="3939234"/>
            <a:ext cx="1305125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Artesanía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F9A610-E6BB-45A3-863E-4EDA12CB6BC5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276895" y="1848689"/>
            <a:ext cx="2956" cy="260264"/>
          </a:xfrm>
          <a:prstGeom prst="straightConnector1">
            <a:avLst/>
          </a:prstGeom>
          <a:ln w="38100">
            <a:solidFill>
              <a:srgbClr val="02BD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85767FD-D924-406E-A3A3-853DDDA4C76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4732880" y="1848689"/>
            <a:ext cx="1319" cy="260265"/>
          </a:xfrm>
          <a:prstGeom prst="straightConnector1">
            <a:avLst/>
          </a:prstGeom>
          <a:ln w="38100">
            <a:solidFill>
              <a:srgbClr val="02BD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7AB40F4-8B64-4AE1-A22A-F62F231E778C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7066675" y="1848689"/>
            <a:ext cx="13" cy="266421"/>
          </a:xfrm>
          <a:prstGeom prst="straightConnector1">
            <a:avLst/>
          </a:prstGeom>
          <a:ln w="38100">
            <a:solidFill>
              <a:srgbClr val="02BD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igno más 20">
            <a:extLst>
              <a:ext uri="{FF2B5EF4-FFF2-40B4-BE49-F238E27FC236}">
                <a16:creationId xmlns:a16="http://schemas.microsoft.com/office/drawing/2014/main" id="{38BE0789-B13E-412C-9BD9-2CA43718D9E1}"/>
              </a:ext>
            </a:extLst>
          </p:cNvPr>
          <p:cNvSpPr/>
          <p:nvPr/>
        </p:nvSpPr>
        <p:spPr>
          <a:xfrm>
            <a:off x="2185493" y="2733704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2" name="Signo más 21">
            <a:extLst>
              <a:ext uri="{FF2B5EF4-FFF2-40B4-BE49-F238E27FC236}">
                <a16:creationId xmlns:a16="http://schemas.microsoft.com/office/drawing/2014/main" id="{0581D649-321D-45F9-A41E-AAE8FC84833B}"/>
              </a:ext>
            </a:extLst>
          </p:cNvPr>
          <p:cNvSpPr/>
          <p:nvPr/>
        </p:nvSpPr>
        <p:spPr>
          <a:xfrm>
            <a:off x="2185492" y="3647712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3" name="Signo más 22">
            <a:extLst>
              <a:ext uri="{FF2B5EF4-FFF2-40B4-BE49-F238E27FC236}">
                <a16:creationId xmlns:a16="http://schemas.microsoft.com/office/drawing/2014/main" id="{59066F54-11B2-4CF4-AA3C-5F58172FE5C1}"/>
              </a:ext>
            </a:extLst>
          </p:cNvPr>
          <p:cNvSpPr/>
          <p:nvPr/>
        </p:nvSpPr>
        <p:spPr>
          <a:xfrm>
            <a:off x="4653248" y="2711057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4" name="Signo más 23">
            <a:extLst>
              <a:ext uri="{FF2B5EF4-FFF2-40B4-BE49-F238E27FC236}">
                <a16:creationId xmlns:a16="http://schemas.microsoft.com/office/drawing/2014/main" id="{DBE31788-6414-4C13-8121-9108BFD5DA37}"/>
              </a:ext>
            </a:extLst>
          </p:cNvPr>
          <p:cNvSpPr/>
          <p:nvPr/>
        </p:nvSpPr>
        <p:spPr>
          <a:xfrm>
            <a:off x="4653248" y="3647712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5" name="Signo más 24">
            <a:extLst>
              <a:ext uri="{FF2B5EF4-FFF2-40B4-BE49-F238E27FC236}">
                <a16:creationId xmlns:a16="http://schemas.microsoft.com/office/drawing/2014/main" id="{2B721D55-AD24-452D-9E54-85FB4ECEA457}"/>
              </a:ext>
            </a:extLst>
          </p:cNvPr>
          <p:cNvSpPr/>
          <p:nvPr/>
        </p:nvSpPr>
        <p:spPr>
          <a:xfrm>
            <a:off x="6973884" y="2697985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6" name="Signo más 25">
            <a:extLst>
              <a:ext uri="{FF2B5EF4-FFF2-40B4-BE49-F238E27FC236}">
                <a16:creationId xmlns:a16="http://schemas.microsoft.com/office/drawing/2014/main" id="{CF053721-508E-4D2B-8EA9-D4BE91AA66EC}"/>
              </a:ext>
            </a:extLst>
          </p:cNvPr>
          <p:cNvSpPr/>
          <p:nvPr/>
        </p:nvSpPr>
        <p:spPr>
          <a:xfrm>
            <a:off x="6973884" y="3647719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6B2865F9-D553-4639-835B-FE49C4240295}"/>
              </a:ext>
            </a:extLst>
          </p:cNvPr>
          <p:cNvSpPr txBox="1"/>
          <p:nvPr/>
        </p:nvSpPr>
        <p:spPr>
          <a:xfrm>
            <a:off x="1464078" y="652377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 Light" panose="020B0604020202020204" charset="0"/>
                <a:ea typeface="Roboto Slab Light" panose="020B0604020202020204" charset="0"/>
              </a:rPr>
              <a:t>Pilares de la Sostenibilidad</a:t>
            </a:r>
          </a:p>
        </p:txBody>
      </p:sp>
    </p:spTree>
    <p:extLst>
      <p:ext uri="{BB962C8B-B14F-4D97-AF65-F5344CB8AC3E}">
        <p14:creationId xmlns:p14="http://schemas.microsoft.com/office/powerpoint/2010/main" val="185342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Realización de Campañas</a:t>
            </a:r>
            <a:endParaRPr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Shape 424">
            <a:extLst>
              <a:ext uri="{FF2B5EF4-FFF2-40B4-BE49-F238E27FC236}">
                <a16:creationId xmlns:a16="http://schemas.microsoft.com/office/drawing/2014/main" id="{22565F1B-ACD4-4785-A599-B8265B1D8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1875" y="1316935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sz="2000" dirty="0"/>
              <a:t>¡Adopta un atractivo turístico!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Compra productos locales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Conozca la gastronomía local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Educación ambiental/patrimonial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7467806" y="4371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6B2865F9-D553-4639-835B-FE49C4240295}"/>
              </a:ext>
            </a:extLst>
          </p:cNvPr>
          <p:cNvSpPr txBox="1"/>
          <p:nvPr/>
        </p:nvSpPr>
        <p:spPr>
          <a:xfrm>
            <a:off x="1464078" y="652377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 Light" panose="020B0604020202020204" charset="0"/>
                <a:ea typeface="Roboto Slab Light" panose="020B0604020202020204" charset="0"/>
              </a:rPr>
              <a:t>Arquitectura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0EE9EA-C9DE-4E4E-9C9C-EAEF26A0E31E}"/>
              </a:ext>
            </a:extLst>
          </p:cNvPr>
          <p:cNvSpPr/>
          <p:nvPr/>
        </p:nvSpPr>
        <p:spPr>
          <a:xfrm>
            <a:off x="3254048" y="1312366"/>
            <a:ext cx="2500461" cy="313635"/>
          </a:xfrm>
          <a:prstGeom prst="roundRect">
            <a:avLst/>
          </a:prstGeom>
          <a:solidFill>
            <a:srgbClr val="FB5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800" dirty="0"/>
              <a:t>Capa de Presentación</a:t>
            </a:r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id="{59AE88F2-47ED-4F03-83A2-74589A3DF9BB}"/>
              </a:ext>
            </a:extLst>
          </p:cNvPr>
          <p:cNvSpPr txBox="1">
            <a:spLocks/>
          </p:cNvSpPr>
          <p:nvPr/>
        </p:nvSpPr>
        <p:spPr>
          <a:xfrm>
            <a:off x="3254048" y="2244279"/>
            <a:ext cx="2500461" cy="313635"/>
          </a:xfrm>
          <a:prstGeom prst="round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sz="1800" dirty="0"/>
              <a:t>Capa de Negocios</a:t>
            </a:r>
          </a:p>
        </p:txBody>
      </p:sp>
      <p:sp>
        <p:nvSpPr>
          <p:cNvPr id="29" name="Marcador de contenido 5">
            <a:extLst>
              <a:ext uri="{FF2B5EF4-FFF2-40B4-BE49-F238E27FC236}">
                <a16:creationId xmlns:a16="http://schemas.microsoft.com/office/drawing/2014/main" id="{378825E5-50EF-48E4-9735-60D4DEA9D6B3}"/>
              </a:ext>
            </a:extLst>
          </p:cNvPr>
          <p:cNvSpPr txBox="1">
            <a:spLocks/>
          </p:cNvSpPr>
          <p:nvPr/>
        </p:nvSpPr>
        <p:spPr>
          <a:xfrm>
            <a:off x="3277447" y="3200825"/>
            <a:ext cx="2477062" cy="313635"/>
          </a:xfrm>
          <a:prstGeom prst="roundRect">
            <a:avLst/>
          </a:prstGeom>
          <a:solidFill>
            <a:srgbClr val="B50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dirty="0"/>
              <a:t>Capa de Datos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986E0D8-B9FD-40EF-8938-352DD0A0572F}"/>
              </a:ext>
            </a:extLst>
          </p:cNvPr>
          <p:cNvSpPr/>
          <p:nvPr/>
        </p:nvSpPr>
        <p:spPr>
          <a:xfrm rot="5400000">
            <a:off x="5172461" y="2249402"/>
            <a:ext cx="2867966" cy="6446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000" dirty="0"/>
              <a:t>Capa de Entidades de Negocio</a:t>
            </a: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2538C443-DAC6-4CE7-8D0E-5AD7E019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034" y="4036982"/>
            <a:ext cx="592038" cy="592038"/>
          </a:xfrm>
          <a:prstGeom prst="rect">
            <a:avLst/>
          </a:prstGeom>
        </p:spPr>
      </p:pic>
      <p:sp>
        <p:nvSpPr>
          <p:cNvPr id="32" name="Flecha: arriba y abajo 31">
            <a:extLst>
              <a:ext uri="{FF2B5EF4-FFF2-40B4-BE49-F238E27FC236}">
                <a16:creationId xmlns:a16="http://schemas.microsoft.com/office/drawing/2014/main" id="{68085B78-24A7-410B-9AF0-95A7BAD7DA5E}"/>
              </a:ext>
            </a:extLst>
          </p:cNvPr>
          <p:cNvSpPr/>
          <p:nvPr/>
        </p:nvSpPr>
        <p:spPr>
          <a:xfrm rot="1811478">
            <a:off x="3735155" y="3540752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F4DD8BA7-793D-43C3-BDA6-122F38620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87" y="1952414"/>
            <a:ext cx="912663" cy="91266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323466-600D-4B65-8660-595830B9B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84" y="2884327"/>
            <a:ext cx="912663" cy="912663"/>
          </a:xfrm>
          <a:prstGeom prst="rect">
            <a:avLst/>
          </a:prstGeom>
        </p:spPr>
      </p:pic>
      <p:sp>
        <p:nvSpPr>
          <p:cNvPr id="35" name="Flecha: arriba y abajo 34">
            <a:extLst>
              <a:ext uri="{FF2B5EF4-FFF2-40B4-BE49-F238E27FC236}">
                <a16:creationId xmlns:a16="http://schemas.microsoft.com/office/drawing/2014/main" id="{765A78E3-0123-4174-BC20-63AF83CE228C}"/>
              </a:ext>
            </a:extLst>
          </p:cNvPr>
          <p:cNvSpPr/>
          <p:nvPr/>
        </p:nvSpPr>
        <p:spPr>
          <a:xfrm rot="19512404">
            <a:off x="4979283" y="3533503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rriba y abajo 35">
            <a:extLst>
              <a:ext uri="{FF2B5EF4-FFF2-40B4-BE49-F238E27FC236}">
                <a16:creationId xmlns:a16="http://schemas.microsoft.com/office/drawing/2014/main" id="{B01F483A-E418-4C14-B4A6-0F17AFC31167}"/>
              </a:ext>
            </a:extLst>
          </p:cNvPr>
          <p:cNvSpPr/>
          <p:nvPr/>
        </p:nvSpPr>
        <p:spPr>
          <a:xfrm>
            <a:off x="4286119" y="2616819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arriba y abajo 36">
            <a:extLst>
              <a:ext uri="{FF2B5EF4-FFF2-40B4-BE49-F238E27FC236}">
                <a16:creationId xmlns:a16="http://schemas.microsoft.com/office/drawing/2014/main" id="{3225D6A7-609D-45E3-9378-0BA6BF03FC86}"/>
              </a:ext>
            </a:extLst>
          </p:cNvPr>
          <p:cNvSpPr/>
          <p:nvPr/>
        </p:nvSpPr>
        <p:spPr>
          <a:xfrm>
            <a:off x="4286119" y="1697304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77CE71BA-ACE2-471C-9DC6-DD391E28F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108" y="4011600"/>
            <a:ext cx="1155472" cy="59759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4042192-E71E-4086-83DA-5D71ACAA3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041" y="4098845"/>
            <a:ext cx="1186863" cy="51035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6D6D965F-108F-4CBD-B8E2-8F8FB0894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078" y="1137767"/>
            <a:ext cx="849290" cy="68886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8847BA0A-EDDE-4D83-B9E3-9FED7A316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8187" y="1137767"/>
            <a:ext cx="905861" cy="68886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C9F14E3-221C-44AF-83BB-5175FBAC9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4511" y="2111473"/>
            <a:ext cx="1018049" cy="10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401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Office PowerPoint</Application>
  <PresentationFormat>Presentación en pantalla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Roboto Slab Light</vt:lpstr>
      <vt:lpstr>Lato Light</vt:lpstr>
      <vt:lpstr>Kent template</vt:lpstr>
      <vt:lpstr>Connectour</vt:lpstr>
      <vt:lpstr>Motivación</vt:lpstr>
      <vt:lpstr>Utilidad</vt:lpstr>
      <vt:lpstr>Presentación de PowerPoint</vt:lpstr>
      <vt:lpstr>Realización de Campañas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Connectour</dc:title>
  <cp:lastModifiedBy>Alberto Cortina</cp:lastModifiedBy>
  <cp:revision>24</cp:revision>
  <dcterms:modified xsi:type="dcterms:W3CDTF">2018-06-24T11:46:36Z</dcterms:modified>
</cp:coreProperties>
</file>