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fad5585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fad558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fad558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fad558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fad558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fad558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fad558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0fad558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fad558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fad558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fad5585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fad5585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fad5585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fad5585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fad558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fad558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fad558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fad558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fad558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fad558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04065a2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065a2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fc3542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fc3542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fc3542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fc3542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0fc3542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0fc3542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fc3542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fc3542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fc3542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fc3542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0fad558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0fad558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22a833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22a833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0fad55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fad55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fad558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fad558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fad558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fad558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fad5585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fad5585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fad558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fad558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0fad558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0fad558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fad5585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fad558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t.toolbox.com/blogs/locutus/artificial-intelligence-in-an-operating-system-091118" TargetMode="External"/><Relationship Id="rId4" Type="http://schemas.openxmlformats.org/officeDocument/2006/relationships/hyperlink" Target="https://www.researchgate.net/publication/320173364_Artificial_Intelligence_Operating_System" TargetMode="External"/><Relationship Id="rId5" Type="http://schemas.openxmlformats.org/officeDocument/2006/relationships/hyperlink" Target="https://www.ijltet.org/journal/151063991811.pdf" TargetMode="External"/><Relationship Id="rId6" Type="http://schemas.openxmlformats.org/officeDocument/2006/relationships/hyperlink" Target="https://towardsdatascience.com/ai-and-the-operating-system-4282edd3a930" TargetMode="External"/><Relationship Id="rId7" Type="http://schemas.openxmlformats.org/officeDocument/2006/relationships/hyperlink" Target="https://www.indiegogo.com/projects/world-s-first-phone-with-human-like-intelligence--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Inteligencia Artificial </a:t>
            </a:r>
            <a:r>
              <a:rPr lang="en" sz="4800">
                <a:solidFill>
                  <a:schemeClr val="accent6"/>
                </a:solidFill>
              </a:rPr>
              <a:t>en Sistemas Operativos</a:t>
            </a:r>
            <a:endParaRPr sz="2400">
              <a:solidFill>
                <a:schemeClr val="accent6"/>
              </a:solidFill>
            </a:endParaRPr>
          </a:p>
        </p:txBody>
      </p:sp>
      <p:sp>
        <p:nvSpPr>
          <p:cNvPr id="57" name="Google Shape;57;p13"/>
          <p:cNvSpPr txBox="1"/>
          <p:nvPr>
            <p:ph idx="1" type="subTitle"/>
          </p:nvPr>
        </p:nvSpPr>
        <p:spPr>
          <a:xfrm>
            <a:off x="311700" y="3165826"/>
            <a:ext cx="8520600" cy="10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Por: Rodríguez Agiss Zuriel Uzai</a:t>
            </a:r>
            <a:endParaRPr>
              <a:solidFill>
                <a:srgbClr val="000000"/>
              </a:solidFill>
            </a:endParaRPr>
          </a:p>
          <a:p>
            <a:pPr indent="0" lvl="0" marL="0" rtl="0" algn="ctr">
              <a:spcBef>
                <a:spcPts val="0"/>
              </a:spcBef>
              <a:spcAft>
                <a:spcPts val="0"/>
              </a:spcAft>
              <a:buNone/>
            </a:pPr>
            <a:r>
              <a:rPr lang="en">
                <a:solidFill>
                  <a:srgbClr val="000000"/>
                </a:solidFill>
              </a:rPr>
              <a:t>Ibarra Badillo Omar</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 Débil</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1600"/>
              </a:spcAft>
              <a:buNone/>
            </a:pPr>
            <a:r>
              <a:rPr lang="en" sz="2400"/>
              <a:t>El principio detrás de IA débil es simplemente hacer creer que las máquinas funcionan como si fueran inteligentes. Esto se hace dándole al software ciertas funcionalidades que derivan del entendimiento que tenemos de inteligencia, aunque más enfocadas a un propósito particular.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2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Inteligencia</a:t>
            </a:r>
            <a:endParaRPr/>
          </a:p>
        </p:txBody>
      </p:sp>
      <p:sp>
        <p:nvSpPr>
          <p:cNvPr id="120" name="Google Shape;120;p23"/>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t>A grandes rasgos, entendemos inteligencia como la capacidad de percibir el entorno, procesar la información que se obtiene a partir de él, y reaccionar en consecuencia.</a:t>
            </a:r>
            <a:endParaRPr b="1" sz="2400"/>
          </a:p>
          <a:p>
            <a:pPr indent="0" lvl="0" marL="0" rtl="0" algn="ctr">
              <a:spcBef>
                <a:spcPts val="1600"/>
              </a:spcBef>
              <a:spcAft>
                <a:spcPts val="1600"/>
              </a:spcAft>
              <a:buNone/>
            </a:pPr>
            <a:r>
              <a:rPr b="1" lang="en" sz="2400"/>
              <a:t>Inteligencia = Percibir + Procesar + Actuar</a:t>
            </a:r>
            <a:endParaRPr b="1" sz="2400"/>
          </a:p>
        </p:txBody>
      </p:sp>
      <p:pic>
        <p:nvPicPr>
          <p:cNvPr id="121" name="Google Shape;121;p23"/>
          <p:cNvPicPr preferRelativeResize="0"/>
          <p:nvPr/>
        </p:nvPicPr>
        <p:blipFill>
          <a:blip r:embed="rId3">
            <a:alphaModFix/>
          </a:blip>
          <a:stretch>
            <a:fillRect/>
          </a:stretch>
        </p:blipFill>
        <p:spPr>
          <a:xfrm>
            <a:off x="2953650" y="2838169"/>
            <a:ext cx="3156076" cy="206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Ahora si. A comenzar</a:t>
            </a:r>
            <a:endParaRPr/>
          </a:p>
        </p:txBody>
      </p:sp>
      <p:sp>
        <p:nvSpPr>
          <p:cNvPr id="127" name="Google Shape;127;p24"/>
          <p:cNvSpPr txBox="1"/>
          <p:nvPr>
            <p:ph idx="1" type="body"/>
          </p:nvPr>
        </p:nvSpPr>
        <p:spPr>
          <a:xfrm>
            <a:off x="311700" y="3319500"/>
            <a:ext cx="8520600" cy="18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¿Cuál sería el verdadero potencial de sistemas operativos basados en inteligencia artificial en la actualidad?</a:t>
            </a:r>
            <a:endParaRPr sz="2400"/>
          </a:p>
          <a:p>
            <a:pPr indent="0" lvl="0" marL="0" rtl="0" algn="ctr">
              <a:spcBef>
                <a:spcPts val="1600"/>
              </a:spcBef>
              <a:spcAft>
                <a:spcPts val="1600"/>
              </a:spcAft>
              <a:buNone/>
            </a:pPr>
            <a:r>
              <a:rPr lang="en" sz="2400"/>
              <a:t>¿Ya tenemos algo parecido hoy en día?</a:t>
            </a:r>
            <a:endParaRPr sz="2400"/>
          </a:p>
        </p:txBody>
      </p:sp>
      <p:pic>
        <p:nvPicPr>
          <p:cNvPr id="128" name="Google Shape;128;p24"/>
          <p:cNvPicPr preferRelativeResize="0"/>
          <p:nvPr/>
        </p:nvPicPr>
        <p:blipFill>
          <a:blip r:embed="rId3">
            <a:alphaModFix/>
          </a:blip>
          <a:stretch>
            <a:fillRect/>
          </a:stretch>
        </p:blipFill>
        <p:spPr>
          <a:xfrm>
            <a:off x="2892300" y="1017725"/>
            <a:ext cx="3359400" cy="223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3400388" y="49275"/>
            <a:ext cx="2343225" cy="3608349"/>
          </a:xfrm>
          <a:prstGeom prst="rect">
            <a:avLst/>
          </a:prstGeom>
          <a:noFill/>
          <a:ln>
            <a:noFill/>
          </a:ln>
        </p:spPr>
      </p:pic>
      <p:pic>
        <p:nvPicPr>
          <p:cNvPr id="134" name="Google Shape;134;p25"/>
          <p:cNvPicPr preferRelativeResize="0"/>
          <p:nvPr/>
        </p:nvPicPr>
        <p:blipFill>
          <a:blip r:embed="rId4">
            <a:alphaModFix/>
          </a:blip>
          <a:stretch>
            <a:fillRect/>
          </a:stretch>
        </p:blipFill>
        <p:spPr>
          <a:xfrm>
            <a:off x="560200" y="0"/>
            <a:ext cx="1448575" cy="4187725"/>
          </a:xfrm>
          <a:prstGeom prst="rect">
            <a:avLst/>
          </a:prstGeom>
          <a:noFill/>
          <a:ln>
            <a:noFill/>
          </a:ln>
        </p:spPr>
      </p:pic>
      <p:pic>
        <p:nvPicPr>
          <p:cNvPr id="135" name="Google Shape;135;p25"/>
          <p:cNvPicPr preferRelativeResize="0"/>
          <p:nvPr/>
        </p:nvPicPr>
        <p:blipFill>
          <a:blip r:embed="rId5">
            <a:alphaModFix/>
          </a:blip>
          <a:stretch>
            <a:fillRect/>
          </a:stretch>
        </p:blipFill>
        <p:spPr>
          <a:xfrm>
            <a:off x="5958779" y="831275"/>
            <a:ext cx="2955975" cy="295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Sistemas Operativos basados en Inteligencia Artificial (AiOS)</a:t>
            </a:r>
            <a:endParaRPr/>
          </a:p>
        </p:txBody>
      </p:sp>
      <p:sp>
        <p:nvSpPr>
          <p:cNvPr id="141" name="Google Shape;141;p26"/>
          <p:cNvSpPr txBox="1"/>
          <p:nvPr>
            <p:ph idx="1" type="body"/>
          </p:nvPr>
        </p:nvSpPr>
        <p:spPr>
          <a:xfrm>
            <a:off x="311700" y="14617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Un sistema operativo de inteligencia artificial (</a:t>
            </a:r>
            <a:r>
              <a:rPr b="1" lang="en" sz="2400"/>
              <a:t>AIOS</a:t>
            </a:r>
            <a:r>
              <a:rPr lang="en" sz="2400"/>
              <a:t>) es una forma de software de sistema que </a:t>
            </a:r>
            <a:r>
              <a:rPr b="1" lang="en" sz="2400"/>
              <a:t>administra los recursos de hardware y software de la computadora</a:t>
            </a:r>
            <a:r>
              <a:rPr lang="en" sz="2400"/>
              <a:t> y </a:t>
            </a:r>
            <a:r>
              <a:rPr b="1" lang="en" sz="2400"/>
              <a:t>proporciona servicios comunes para programas de computadora a través de la inteligencia artificial general.</a:t>
            </a:r>
            <a:r>
              <a:rPr lang="en" sz="2400"/>
              <a:t> El sistema operativo AI es un componente del software del sistema en un sistema informático.</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tipo de IA debe tener un sistema operativo</a:t>
            </a:r>
            <a:endParaRPr/>
          </a:p>
        </p:txBody>
      </p:sp>
      <p:sp>
        <p:nvSpPr>
          <p:cNvPr id="147" name="Google Shape;147;p27"/>
          <p:cNvSpPr txBox="1"/>
          <p:nvPr>
            <p:ph idx="1" type="body"/>
          </p:nvPr>
        </p:nvSpPr>
        <p:spPr>
          <a:xfrm>
            <a:off x="311700" y="1497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Mientras que ya ha quedado claro que hoy en día estamos aún muy lejos de obtener una Inteligencia Artificial General, vale la pena preguntarse si eso sería necesario para un Sistema Operativo. Después de todo, ¿queremos o necesitamos una IA que sea capaz de responder a nuestros comandos? Lo que queremos es una Inteligencia Artificial Especializada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Funcionalidades que debe/debería/podría tener un AiOS</a:t>
            </a:r>
            <a:endParaRPr/>
          </a:p>
        </p:txBody>
      </p:sp>
      <p:sp>
        <p:nvSpPr>
          <p:cNvPr id="153" name="Google Shape;153;p28"/>
          <p:cNvSpPr txBox="1"/>
          <p:nvPr>
            <p:ph idx="1" type="body"/>
          </p:nvPr>
        </p:nvSpPr>
        <p:spPr>
          <a:xfrm>
            <a:off x="311700" y="1646850"/>
            <a:ext cx="8520600" cy="29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Alfa Slab One"/>
                <a:ea typeface="Alfa Slab One"/>
                <a:cs typeface="Alfa Slab One"/>
                <a:sym typeface="Alfa Slab One"/>
              </a:rPr>
              <a:t>1.	Adecuación al usuario</a:t>
            </a:r>
            <a:endParaRPr>
              <a:solidFill>
                <a:schemeClr val="accent6"/>
              </a:solidFill>
              <a:latin typeface="Alfa Slab One"/>
              <a:ea typeface="Alfa Slab One"/>
              <a:cs typeface="Alfa Slab One"/>
              <a:sym typeface="Alfa Slab One"/>
            </a:endParaRPr>
          </a:p>
          <a:p>
            <a:pPr indent="0" lvl="0" marL="0" rtl="0" algn="l">
              <a:spcBef>
                <a:spcPts val="1600"/>
              </a:spcBef>
              <a:spcAft>
                <a:spcPts val="0"/>
              </a:spcAft>
              <a:buNone/>
            </a:pPr>
            <a:r>
              <a:rPr lang="en"/>
              <a:t>Un AiOS debería poder ser capaz de almacenar información útil sobre el uso que se le da al sistema, o que cada usuario le da a los recursos que se le son asignados, procesar la información y así actuar acorde a ello.</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45050" y="454850"/>
            <a:ext cx="84873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Alfa Slab One"/>
                <a:ea typeface="Alfa Slab One"/>
                <a:cs typeface="Alfa Slab One"/>
                <a:sym typeface="Alfa Slab One"/>
              </a:rPr>
              <a:t>2. Actualizarse automáticamente</a:t>
            </a:r>
            <a:endParaRPr>
              <a:solidFill>
                <a:schemeClr val="accent6"/>
              </a:solidFill>
              <a:latin typeface="Alfa Slab One"/>
              <a:ea typeface="Alfa Slab One"/>
              <a:cs typeface="Alfa Slab One"/>
              <a:sym typeface="Alfa Slab One"/>
            </a:endParaRPr>
          </a:p>
          <a:p>
            <a:pPr indent="0" lvl="0" marL="0" rtl="0" algn="l">
              <a:spcBef>
                <a:spcPts val="1600"/>
              </a:spcBef>
              <a:spcAft>
                <a:spcPts val="0"/>
              </a:spcAft>
              <a:buNone/>
            </a:pPr>
            <a:r>
              <a:rPr lang="en"/>
              <a:t>Derivado del punto anterior, un AiOS debería ser capaz de realizar actualizaciones cuando lo considerase conveniente, sin comprometer el trabajo que se está ejecutando por el usuario</a:t>
            </a:r>
            <a:endParaRPr/>
          </a:p>
          <a:p>
            <a:pPr indent="0" lvl="0" marL="0" rtl="0" algn="l">
              <a:spcBef>
                <a:spcPts val="1600"/>
              </a:spcBef>
              <a:spcAft>
                <a:spcPts val="1600"/>
              </a:spcAft>
              <a:buNone/>
            </a:pPr>
            <a:r>
              <a:t/>
            </a:r>
            <a:endParaRPr/>
          </a:p>
        </p:txBody>
      </p:sp>
      <p:pic>
        <p:nvPicPr>
          <p:cNvPr id="159" name="Google Shape;159;p29"/>
          <p:cNvPicPr preferRelativeResize="0"/>
          <p:nvPr/>
        </p:nvPicPr>
        <p:blipFill>
          <a:blip r:embed="rId3">
            <a:alphaModFix/>
          </a:blip>
          <a:stretch>
            <a:fillRect/>
          </a:stretch>
        </p:blipFill>
        <p:spPr>
          <a:xfrm>
            <a:off x="2233600" y="2204025"/>
            <a:ext cx="4676775" cy="262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438600" y="586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Alfa Slab One"/>
                <a:ea typeface="Alfa Slab One"/>
                <a:cs typeface="Alfa Slab One"/>
                <a:sym typeface="Alfa Slab One"/>
              </a:rPr>
              <a:t>3. Manejo de memoria</a:t>
            </a:r>
            <a:endParaRPr b="1">
              <a:solidFill>
                <a:schemeClr val="accent6"/>
              </a:solidFill>
              <a:latin typeface="Alfa Slab One"/>
              <a:ea typeface="Alfa Slab One"/>
              <a:cs typeface="Alfa Slab One"/>
              <a:sym typeface="Alfa Slab One"/>
            </a:endParaRPr>
          </a:p>
          <a:p>
            <a:pPr indent="0" lvl="0" marL="0" rtl="0" algn="l">
              <a:spcBef>
                <a:spcPts val="1600"/>
              </a:spcBef>
              <a:spcAft>
                <a:spcPts val="0"/>
              </a:spcAft>
              <a:buNone/>
            </a:pPr>
            <a:r>
              <a:rPr lang="en"/>
              <a:t>Para un sistema operativo la tareas que se realizan a menudo no son muy diferentes, entonces a partir de eso el AiOS </a:t>
            </a:r>
            <a:r>
              <a:rPr lang="en"/>
              <a:t>podría</a:t>
            </a:r>
            <a:r>
              <a:rPr lang="en"/>
              <a:t> aprender patrones y manejar la memoria de la forma </a:t>
            </a:r>
            <a:r>
              <a:rPr lang="en"/>
              <a:t>más</a:t>
            </a:r>
            <a:r>
              <a:rPr lang="en"/>
              <a:t> </a:t>
            </a:r>
            <a:r>
              <a:rPr lang="en"/>
              <a:t>óptima</a:t>
            </a:r>
            <a:r>
              <a:rPr lang="en"/>
              <a:t> posible</a:t>
            </a:r>
            <a:endParaRPr/>
          </a:p>
          <a:p>
            <a:pPr indent="0" lvl="0" marL="0" rtl="0" algn="l">
              <a:spcBef>
                <a:spcPts val="1600"/>
              </a:spcBef>
              <a:spcAft>
                <a:spcPts val="1600"/>
              </a:spcAft>
              <a:buNone/>
            </a:pPr>
            <a:r>
              <a:t/>
            </a:r>
            <a:endParaRPr/>
          </a:p>
        </p:txBody>
      </p:sp>
      <p:pic>
        <p:nvPicPr>
          <p:cNvPr id="165" name="Google Shape;165;p30"/>
          <p:cNvPicPr preferRelativeResize="0"/>
          <p:nvPr/>
        </p:nvPicPr>
        <p:blipFill>
          <a:blip r:embed="rId3">
            <a:alphaModFix/>
          </a:blip>
          <a:stretch>
            <a:fillRect/>
          </a:stretch>
        </p:blipFill>
        <p:spPr>
          <a:xfrm>
            <a:off x="2729430" y="2430230"/>
            <a:ext cx="3938950" cy="228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351350"/>
            <a:ext cx="8520600" cy="4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Alfa Slab One"/>
                <a:ea typeface="Alfa Slab One"/>
                <a:cs typeface="Alfa Slab One"/>
                <a:sym typeface="Alfa Slab One"/>
              </a:rPr>
              <a:t>4. Administración y planeación de procesos</a:t>
            </a:r>
            <a:endParaRPr>
              <a:solidFill>
                <a:schemeClr val="accent6"/>
              </a:solidFill>
              <a:latin typeface="Alfa Slab One"/>
              <a:ea typeface="Alfa Slab One"/>
              <a:cs typeface="Alfa Slab One"/>
              <a:sym typeface="Alfa Slab One"/>
            </a:endParaRPr>
          </a:p>
          <a:p>
            <a:pPr indent="0" lvl="0" marL="0" rtl="0" algn="l">
              <a:spcBef>
                <a:spcPts val="1600"/>
              </a:spcBef>
              <a:spcAft>
                <a:spcPts val="0"/>
              </a:spcAft>
              <a:buNone/>
            </a:pPr>
            <a:r>
              <a:rPr lang="en"/>
              <a:t>Los </a:t>
            </a:r>
            <a:r>
              <a:rPr lang="en"/>
              <a:t>AiOS </a:t>
            </a:r>
            <a:r>
              <a:rPr lang="en"/>
              <a:t>debería</a:t>
            </a:r>
            <a:r>
              <a:rPr lang="en"/>
              <a:t> poder saber </a:t>
            </a:r>
            <a:r>
              <a:rPr lang="en"/>
              <a:t>cuáles</a:t>
            </a:r>
            <a:r>
              <a:rPr lang="en"/>
              <a:t> procesos probablemente sean de mayor prioridad para el </a:t>
            </a:r>
            <a:r>
              <a:rPr lang="en"/>
              <a:t>usuario sin necesidad de que esto sea expresado explícitamente.</a:t>
            </a:r>
            <a:endParaRPr/>
          </a:p>
          <a:p>
            <a:pPr indent="0" lvl="0" marL="0" rtl="0" algn="l">
              <a:spcBef>
                <a:spcPts val="1600"/>
              </a:spcBef>
              <a:spcAft>
                <a:spcPts val="1600"/>
              </a:spcAft>
              <a:buNone/>
            </a:pPr>
            <a:r>
              <a:t/>
            </a:r>
            <a:endParaRPr/>
          </a:p>
        </p:txBody>
      </p:sp>
      <p:pic>
        <p:nvPicPr>
          <p:cNvPr id="171" name="Google Shape;171;p31"/>
          <p:cNvPicPr preferRelativeResize="0"/>
          <p:nvPr/>
        </p:nvPicPr>
        <p:blipFill rotWithShape="1">
          <a:blip r:embed="rId3">
            <a:alphaModFix/>
          </a:blip>
          <a:srcRect b="0" l="0" r="0" t="14617"/>
          <a:stretch/>
        </p:blipFill>
        <p:spPr>
          <a:xfrm>
            <a:off x="2607450" y="1705675"/>
            <a:ext cx="3929100" cy="286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63" name="Google Shape;63;p14"/>
          <p:cNvSpPr txBox="1"/>
          <p:nvPr>
            <p:ph idx="1" type="body"/>
          </p:nvPr>
        </p:nvSpPr>
        <p:spPr>
          <a:xfrm>
            <a:off x="607500" y="1476525"/>
            <a:ext cx="7589700" cy="13593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n" sz="2400">
                <a:solidFill>
                  <a:srgbClr val="000000"/>
                </a:solidFill>
              </a:rPr>
              <a:t>Analizar el potencial de un genuino sistema operativo basado en inteligencia artificial, y explorar el estado actual de desarrollo.</a:t>
            </a:r>
            <a:endParaRPr sz="2400">
              <a:solidFill>
                <a:srgbClr val="000000"/>
              </a:solidFill>
            </a:endParaRPr>
          </a:p>
          <a:p>
            <a:pPr indent="-381000" lvl="0" marL="457200" rtl="0" algn="just">
              <a:spcBef>
                <a:spcPts val="0"/>
              </a:spcBef>
              <a:spcAft>
                <a:spcPts val="0"/>
              </a:spcAft>
              <a:buClr>
                <a:srgbClr val="000000"/>
              </a:buClr>
              <a:buSzPts val="2400"/>
              <a:buChar char="●"/>
            </a:pPr>
            <a:r>
              <a:rPr lang="en" sz="2400">
                <a:solidFill>
                  <a:srgbClr val="000000"/>
                </a:solidFill>
              </a:rPr>
              <a:t>Cuestionarnos si los sistemas operativos basados en ingeniería en computación son el futuro del cómputo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81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Inteligencia artificial en dispositivos </a:t>
            </a:r>
            <a:r>
              <a:rPr lang="en"/>
              <a:t>móviles</a:t>
            </a:r>
            <a:endParaRPr/>
          </a:p>
        </p:txBody>
      </p:sp>
      <p:sp>
        <p:nvSpPr>
          <p:cNvPr id="177" name="Google Shape;177;p32"/>
          <p:cNvSpPr txBox="1"/>
          <p:nvPr>
            <p:ph idx="1" type="body"/>
          </p:nvPr>
        </p:nvSpPr>
        <p:spPr>
          <a:xfrm>
            <a:off x="243400" y="1737275"/>
            <a:ext cx="8520600" cy="303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Siri</a:t>
            </a:r>
            <a:r>
              <a:rPr lang="en"/>
              <a:t>: El iphone de apple </a:t>
            </a:r>
            <a:r>
              <a:rPr lang="en"/>
              <a:t>con un asistente personal llamada "Siri" podemos hablarle como si se tratase de una persona cualquiera, con la misma naturalidad y espontaneidad, Siri no es unidireccional: No es un humano hablándole a una máquina sino que se produce una comunicación bidireccional. El sistema también nos habla, nos pregunta, propone, nos muestra posibilidades.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Asistente de google:</a:t>
            </a:r>
            <a:r>
              <a:rPr lang="en"/>
              <a:t> Entre las funcionalidades que podemos encontrar en este asistente, encontramos la más evidente, la cual será la de buscar información, mientras que por otra parte, vamos a poder realizar diferentes acciones en nuestro dispositivo, tales como reproducir música, buscar imágenes de Google Fotos, y demás funciones que esperamos Google especifique más adelante.</a:t>
            </a:r>
            <a:endParaRPr/>
          </a:p>
          <a:p>
            <a:pPr indent="0" lvl="0" marL="0" rtl="0" algn="l">
              <a:spcBef>
                <a:spcPts val="1600"/>
              </a:spcBef>
              <a:spcAft>
                <a:spcPts val="0"/>
              </a:spcAft>
              <a:buNone/>
            </a:pPr>
            <a:r>
              <a:rPr lang="en"/>
              <a:t>El diseño de Google Assistant, será muy similar al que podríamos encontrar en una aplicación de chat, por tanto, la experiencia con este asistente debería ser más que satisfactoria, teniendo en cuenta la enorme cantidad de información con la que cuenta Google en la actualidad.</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7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Inicios de sistemas operativos con IA</a:t>
            </a:r>
            <a:endParaRPr/>
          </a:p>
        </p:txBody>
      </p:sp>
      <p:sp>
        <p:nvSpPr>
          <p:cNvPr id="188" name="Google Shape;188;p34"/>
          <p:cNvSpPr txBox="1"/>
          <p:nvPr>
            <p:ph idx="1" type="body"/>
          </p:nvPr>
        </p:nvSpPr>
        <p:spPr>
          <a:xfrm>
            <a:off x="311700" y="1434725"/>
            <a:ext cx="8520600" cy="31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a:t>
            </a:r>
            <a:r>
              <a:rPr b="1" lang="en"/>
              <a:t>android </a:t>
            </a:r>
            <a:r>
              <a:rPr lang="en"/>
              <a:t>se </a:t>
            </a:r>
            <a:r>
              <a:rPr lang="en"/>
              <a:t>implementó</a:t>
            </a:r>
            <a:r>
              <a:rPr lang="en"/>
              <a:t> que detecte las horas en que se ocupa </a:t>
            </a:r>
            <a:r>
              <a:rPr lang="en"/>
              <a:t>más</a:t>
            </a:r>
            <a:r>
              <a:rPr lang="en"/>
              <a:t> el celular y entonces cuando no son estas horas el celular </a:t>
            </a:r>
            <a:r>
              <a:rPr b="1" lang="en"/>
              <a:t>ahorra </a:t>
            </a:r>
            <a:r>
              <a:rPr b="1" lang="en"/>
              <a:t>energía</a:t>
            </a:r>
            <a:r>
              <a:rPr lang="en"/>
              <a:t>, además de que aprende de cual es el </a:t>
            </a:r>
            <a:r>
              <a:rPr b="1" lang="en"/>
              <a:t>peso de las aplicaciones</a:t>
            </a:r>
            <a:r>
              <a:rPr lang="en"/>
              <a:t> que descargas más a menudo y así te recomienda varias del mcomputerismo peso.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9" name="Google Shape;189;p34"/>
          <p:cNvPicPr preferRelativeResize="0"/>
          <p:nvPr/>
        </p:nvPicPr>
        <p:blipFill>
          <a:blip r:embed="rId3">
            <a:alphaModFix/>
          </a:blip>
          <a:stretch>
            <a:fillRect/>
          </a:stretch>
        </p:blipFill>
        <p:spPr>
          <a:xfrm>
            <a:off x="2585650" y="2840153"/>
            <a:ext cx="3972700" cy="223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50750" y="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 </a:t>
            </a:r>
            <a:r>
              <a:rPr b="1" lang="en"/>
              <a:t>Huawei </a:t>
            </a:r>
            <a:r>
              <a:rPr lang="en"/>
              <a:t>se </a:t>
            </a:r>
            <a:r>
              <a:rPr lang="en"/>
              <a:t>está</a:t>
            </a:r>
            <a:r>
              <a:rPr lang="en"/>
              <a:t> implementando </a:t>
            </a:r>
            <a:r>
              <a:rPr lang="en"/>
              <a:t>tecnología</a:t>
            </a:r>
            <a:r>
              <a:rPr lang="en"/>
              <a:t> la cual permite al celular aprender de ti y </a:t>
            </a:r>
            <a:r>
              <a:rPr lang="en"/>
              <a:t>así</a:t>
            </a:r>
            <a:r>
              <a:rPr lang="en"/>
              <a:t> cuando aprenda que ciertos </a:t>
            </a:r>
            <a:r>
              <a:rPr lang="en"/>
              <a:t>días</a:t>
            </a:r>
            <a:r>
              <a:rPr lang="en"/>
              <a:t> tu ocupas cierta </a:t>
            </a:r>
            <a:r>
              <a:rPr lang="en"/>
              <a:t>aplicación</a:t>
            </a:r>
            <a:r>
              <a:rPr lang="en"/>
              <a:t> a tal hora el celular </a:t>
            </a:r>
            <a:r>
              <a:rPr lang="en"/>
              <a:t>será</a:t>
            </a:r>
            <a:r>
              <a:rPr lang="en"/>
              <a:t> capaz de </a:t>
            </a:r>
            <a:r>
              <a:rPr b="1" lang="en"/>
              <a:t>precargar la </a:t>
            </a:r>
            <a:r>
              <a:rPr b="1" lang="en"/>
              <a:t>aplicación</a:t>
            </a:r>
            <a:r>
              <a:rPr b="1" lang="en"/>
              <a:t> </a:t>
            </a:r>
            <a:r>
              <a:rPr lang="en"/>
              <a:t>para que </a:t>
            </a:r>
            <a:r>
              <a:rPr lang="en"/>
              <a:t>esté</a:t>
            </a:r>
            <a:r>
              <a:rPr lang="en"/>
              <a:t> completamente lista cuando lo necesites, </a:t>
            </a:r>
            <a:r>
              <a:rPr lang="en"/>
              <a:t>además</a:t>
            </a:r>
            <a:r>
              <a:rPr lang="en"/>
              <a:t> de </a:t>
            </a:r>
            <a:r>
              <a:rPr b="1" lang="en"/>
              <a:t>ahorrar </a:t>
            </a:r>
            <a:r>
              <a:rPr b="1" lang="en"/>
              <a:t>batería</a:t>
            </a:r>
            <a:r>
              <a:rPr lang="en"/>
              <a:t> en las horas que casi no ocupes el celular y </a:t>
            </a:r>
            <a:r>
              <a:rPr lang="en"/>
              <a:t>también es capaza de usar la IA para mejorar los resultados de las </a:t>
            </a:r>
            <a:r>
              <a:rPr b="1" lang="en"/>
              <a:t>fotos</a:t>
            </a:r>
            <a:r>
              <a:rPr lang="en"/>
              <a:t>.</a:t>
            </a:r>
            <a:r>
              <a:rPr lang="en"/>
              <a:t> </a:t>
            </a:r>
            <a:endParaRPr/>
          </a:p>
        </p:txBody>
      </p:sp>
      <p:pic>
        <p:nvPicPr>
          <p:cNvPr id="195" name="Google Shape;195;p35"/>
          <p:cNvPicPr preferRelativeResize="0"/>
          <p:nvPr/>
        </p:nvPicPr>
        <p:blipFill>
          <a:blip r:embed="rId3">
            <a:alphaModFix/>
          </a:blip>
          <a:stretch>
            <a:fillRect/>
          </a:stretch>
        </p:blipFill>
        <p:spPr>
          <a:xfrm>
            <a:off x="2847500" y="1978825"/>
            <a:ext cx="3449001" cy="229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ejemplo de IA en un sistema operativo es </a:t>
            </a:r>
            <a:r>
              <a:rPr b="1" lang="en"/>
              <a:t>CFEngene</a:t>
            </a:r>
            <a:r>
              <a:rPr lang="en"/>
              <a:t> la cual como tal permite </a:t>
            </a:r>
            <a:r>
              <a:rPr b="1" lang="en"/>
              <a:t>administrar </a:t>
            </a:r>
            <a:r>
              <a:rPr lang="en"/>
              <a:t>nuestro sistema, aun no es tan avanzado para hacerlo sin que se le introduzcan ciertas instrucciones, pero es lo suficientemente inteligente como para </a:t>
            </a:r>
            <a:r>
              <a:rPr b="1" lang="en"/>
              <a:t>detectar ciertas rutinas </a:t>
            </a:r>
            <a:r>
              <a:rPr lang="en"/>
              <a:t>en los usuarios, este sirve para administrar un sistema operativo y además la IA aprende de cómo el administrador en sistemas resuelve un problema para después el hacerlo y para todo esto trabaja directamente con el </a:t>
            </a:r>
            <a:r>
              <a:rPr b="1" lang="en"/>
              <a:t>kernel de linux, </a:t>
            </a:r>
            <a:r>
              <a:rPr lang="en"/>
              <a:t>además asigna a cada proceso una prioridad según la rutina del usuario y de esta forma administra los procesos de una forma relativamente óptima.</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conlcusión</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la actualidad varios sistemas operativos tienen funcionalidades propias de la IA como son interfaces de usuario o aplicaciones optimizadas por la misma.</a:t>
            </a:r>
            <a:endParaRPr/>
          </a:p>
          <a:p>
            <a:pPr indent="0" lvl="0" marL="0" rtl="0" algn="l">
              <a:spcBef>
                <a:spcPts val="1600"/>
              </a:spcBef>
              <a:spcAft>
                <a:spcPts val="0"/>
              </a:spcAft>
              <a:buNone/>
            </a:pPr>
            <a:r>
              <a:rPr lang="en"/>
              <a:t>En algún punto inteligencia artificial va a ser participe en cómo el software interactúa con el hardware y con sí mismo, no sólo con los humanos. </a:t>
            </a:r>
            <a:endParaRPr/>
          </a:p>
          <a:p>
            <a:pPr indent="0" lvl="0" marL="0" rtl="0" algn="l">
              <a:spcBef>
                <a:spcPts val="1600"/>
              </a:spcBef>
              <a:spcAft>
                <a:spcPts val="1600"/>
              </a:spcAft>
              <a:buNone/>
            </a:pPr>
            <a:r>
              <a:rPr lang="en"/>
              <a:t>No </a:t>
            </a:r>
            <a:r>
              <a:rPr lang="en"/>
              <a:t>está</a:t>
            </a:r>
            <a:r>
              <a:rPr lang="en"/>
              <a:t> muy lejos de la realidad pensar que en algún futuro vamos a ser capaces de usar genuinos sistemas operativos basados en inteligencia artificial. De momento podemos conformarnos con los sorpresivos avances que se han dado hasta el momento.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Fuentes de Consulta</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Locutus. Inteligencia artificial en un sistema operativo. Recuperado de </a:t>
            </a:r>
            <a:r>
              <a:rPr lang="en" sz="1400">
                <a:solidFill>
                  <a:srgbClr val="000000"/>
                </a:solidFill>
                <a:uFill>
                  <a:noFill/>
                </a:uFill>
                <a:hlinkClick r:id="rId3"/>
              </a:rPr>
              <a:t>https://it.toolbox.com/blogs/locutus/artificial-intelligence-in-an-operating-system-091118</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Korneev, Sergei. Artificial Intelligence on Operating Systems. Recuperado de </a:t>
            </a:r>
            <a:r>
              <a:rPr lang="en" sz="1400">
                <a:solidFill>
                  <a:srgbClr val="000000"/>
                </a:solidFill>
                <a:uFill>
                  <a:noFill/>
                </a:uFill>
                <a:hlinkClick r:id="rId4"/>
              </a:rPr>
              <a:t>https://www.researchgate.net/publication/320173364_Artificial_Intelligence_Operating_System</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Rilwan, Snehal &amp; Shetty, Annapoorna. </a:t>
            </a:r>
            <a:r>
              <a:rPr lang="en" sz="1400">
                <a:solidFill>
                  <a:srgbClr val="000000"/>
                </a:solidFill>
              </a:rPr>
              <a:t>A Study on Artiicial Intelligence on Operating Systems. Recuperado de </a:t>
            </a:r>
            <a:r>
              <a:rPr lang="en" sz="1400">
                <a:solidFill>
                  <a:srgbClr val="000000"/>
                </a:solidFill>
                <a:uFill>
                  <a:noFill/>
                </a:uFill>
                <a:hlinkClick r:id="rId5"/>
              </a:rPr>
              <a:t>https://www.ijltet.org/journal/151063991811.pdf</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Morgante, Victor. AI y el Sistema Operativo. Recuperado de </a:t>
            </a:r>
            <a:r>
              <a:rPr lang="en" sz="1400">
                <a:solidFill>
                  <a:srgbClr val="000000"/>
                </a:solidFill>
                <a:uFill>
                  <a:noFill/>
                </a:uFill>
                <a:hlinkClick r:id="rId6"/>
              </a:rPr>
              <a:t>https://towardsdatascience.com/ai-and-the-operating-system-4282edd3a930</a:t>
            </a:r>
            <a:endParaRPr sz="1400">
              <a:solidFill>
                <a:srgbClr val="000000"/>
              </a:solidFill>
            </a:endParaRPr>
          </a:p>
          <a:p>
            <a:pPr indent="-317500" lvl="0" marL="457200" rtl="0" algn="just">
              <a:spcBef>
                <a:spcPts val="0"/>
              </a:spcBef>
              <a:spcAft>
                <a:spcPts val="0"/>
              </a:spcAft>
              <a:buSzPts val="1400"/>
              <a:buChar char="●"/>
            </a:pPr>
            <a:r>
              <a:rPr lang="en" sz="1400">
                <a:solidFill>
                  <a:srgbClr val="000000"/>
                </a:solidFill>
                <a:uFill>
                  <a:noFill/>
                </a:uFill>
                <a:hlinkClick r:id="rId7"/>
              </a:rPr>
              <a:t>https://www.indiegogo.com/projects/world-s-first-phone-with-human-like-intelligence--2#/</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JatinBorana, “Applications of Artificial Intelligence &amp; Associated Technologies”, Proceeding of International Conference on Emerging Technologies in Engineering, Biomedical, Management and Science [ETEBMS-2016], 5-6 March 2016. </a:t>
            </a:r>
            <a:endParaRPr sz="1400">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681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000000"/>
                </a:solidFill>
              </a:rPr>
              <a:t>Hoy en día la Inteligencia Artificial parece estar en todas partes, autos, aviones, hospitales, bolsas de valores, tostadoras o al menos eso nos han hecho pensar. </a:t>
            </a:r>
            <a:endParaRPr sz="2400">
              <a:solidFill>
                <a:srgbClr val="000000"/>
              </a:solidFill>
            </a:endParaRPr>
          </a:p>
          <a:p>
            <a:pPr indent="0" lvl="0" marL="0" rtl="0" algn="just">
              <a:spcBef>
                <a:spcPts val="1600"/>
              </a:spcBef>
              <a:spcAft>
                <a:spcPts val="0"/>
              </a:spcAft>
              <a:buNone/>
            </a:pPr>
            <a:r>
              <a:rPr lang="en" sz="2400">
                <a:solidFill>
                  <a:srgbClr val="000000"/>
                </a:solidFill>
              </a:rPr>
              <a:t>Es por ello que no nos debería ser difícil imaginar que la misma regla aplicaría a los Sistemas Operativos. Hoy vamos a cuestionarnos qué tan cierto es esta afirmación.</a:t>
            </a:r>
            <a:endParaRPr sz="2400">
              <a:solidFill>
                <a:srgbClr val="000000"/>
              </a:solidFill>
            </a:endParaRPr>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a:p>
        </p:txBody>
      </p:sp>
      <p:sp>
        <p:nvSpPr>
          <p:cNvPr id="69" name="Google Shape;69;p15"/>
          <p:cNvSpPr txBox="1"/>
          <p:nvPr>
            <p:ph type="title"/>
          </p:nvPr>
        </p:nvSpPr>
        <p:spPr>
          <a:xfrm>
            <a:off x="311700" y="429350"/>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Introducción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Pero antes… Un poco de brevario cultural</a:t>
            </a:r>
            <a:endParaRPr/>
          </a:p>
        </p:txBody>
      </p:sp>
      <p:sp>
        <p:nvSpPr>
          <p:cNvPr id="75" name="Google Shape;75;p16"/>
          <p:cNvSpPr txBox="1"/>
          <p:nvPr>
            <p:ph type="title"/>
          </p:nvPr>
        </p:nvSpPr>
        <p:spPr>
          <a:xfrm>
            <a:off x="385675" y="1334600"/>
            <a:ext cx="8520600" cy="1237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2. </a:t>
            </a:r>
            <a:r>
              <a:rPr lang="en">
                <a:solidFill>
                  <a:schemeClr val="accent6"/>
                </a:solidFill>
              </a:rPr>
              <a:t>Conceptos Básicos de IA (or AI for Dummies by Dummies)</a:t>
            </a:r>
            <a:endParaRPr>
              <a:solidFill>
                <a:schemeClr val="accent6"/>
              </a:solidFill>
            </a:endParaRPr>
          </a:p>
        </p:txBody>
      </p:sp>
      <p:pic>
        <p:nvPicPr>
          <p:cNvPr id="76" name="Google Shape;76;p16"/>
          <p:cNvPicPr preferRelativeResize="0"/>
          <p:nvPr/>
        </p:nvPicPr>
        <p:blipFill>
          <a:blip r:embed="rId3">
            <a:alphaModFix/>
          </a:blip>
          <a:stretch>
            <a:fillRect/>
          </a:stretch>
        </p:blipFill>
        <p:spPr>
          <a:xfrm>
            <a:off x="3672438" y="2776125"/>
            <a:ext cx="1799125" cy="179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 Básicos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t>Inteligencia Artificial</a:t>
            </a:r>
            <a:r>
              <a:rPr lang="en" sz="2400"/>
              <a:t> es definida como la </a:t>
            </a:r>
            <a:r>
              <a:rPr b="1" lang="en" sz="2400"/>
              <a:t>inteligencia exhibida por una entidad artificial para solventar problemas complejos</a:t>
            </a:r>
            <a:r>
              <a:rPr lang="en" sz="2400"/>
              <a:t>. Dicho sistemas se supone por defecto ser una computadora o máquina. </a:t>
            </a:r>
            <a:endParaRPr sz="2400"/>
          </a:p>
          <a:p>
            <a:pPr indent="0" lvl="0" marL="0" rtl="0" algn="l">
              <a:spcBef>
                <a:spcPts val="1600"/>
              </a:spcBef>
              <a:spcAft>
                <a:spcPts val="0"/>
              </a:spcAft>
              <a:buNone/>
            </a:pPr>
            <a:r>
              <a:t/>
            </a:r>
            <a:endParaRPr b="1" sz="2400"/>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3580200" y="3199625"/>
            <a:ext cx="1721100" cy="172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Otra definición es </a:t>
            </a:r>
            <a:r>
              <a:rPr b="1" lang="en" sz="2400"/>
              <a:t>la capacidad de un dispositivo de realizar actividades que de otra forma sólo se esperaría pudiesen ser realizadas por el cerebro humano.</a:t>
            </a:r>
            <a:r>
              <a:rPr lang="en" sz="2400"/>
              <a:t> Estas actividades incluyen la capacidad de </a:t>
            </a:r>
            <a:r>
              <a:rPr b="1" lang="en" sz="2400"/>
              <a:t>almacenar conocimiento, procesarlo, y obtenerlo</a:t>
            </a:r>
            <a:r>
              <a:rPr lang="en" sz="2400"/>
              <a:t>. También incluye la capacidad de </a:t>
            </a:r>
            <a:r>
              <a:rPr b="1" lang="en" sz="2400"/>
              <a:t>emitir juicios de valor, entender relaciones, y producir pensamientos originales.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Tipos de IA</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En la actualidad se distinguen dos tipos escenciales de IA divididos por sus funcionalidades.</a:t>
            </a:r>
            <a:endParaRPr sz="2400"/>
          </a:p>
          <a:p>
            <a:pPr indent="0" lvl="0" marL="0" rtl="0" algn="ctr">
              <a:spcBef>
                <a:spcPts val="1600"/>
              </a:spcBef>
              <a:spcAft>
                <a:spcPts val="1600"/>
              </a:spcAft>
              <a:buNone/>
            </a:pPr>
            <a:r>
              <a:rPr lang="en" sz="2400"/>
              <a:t>IA fuerte vs. IA débil</a:t>
            </a:r>
            <a:endParaRPr sz="2400"/>
          </a:p>
        </p:txBody>
      </p:sp>
      <p:pic>
        <p:nvPicPr>
          <p:cNvPr id="95" name="Google Shape;95;p19"/>
          <p:cNvPicPr preferRelativeResize="0"/>
          <p:nvPr/>
        </p:nvPicPr>
        <p:blipFill rotWithShape="1">
          <a:blip r:embed="rId3">
            <a:alphaModFix/>
          </a:blip>
          <a:srcRect b="5941" l="9445" r="15765" t="4170"/>
          <a:stretch/>
        </p:blipFill>
        <p:spPr>
          <a:xfrm>
            <a:off x="627400" y="2666350"/>
            <a:ext cx="2469526" cy="2226200"/>
          </a:xfrm>
          <a:prstGeom prst="rect">
            <a:avLst/>
          </a:prstGeom>
          <a:noFill/>
          <a:ln>
            <a:noFill/>
          </a:ln>
        </p:spPr>
      </p:pic>
      <p:pic>
        <p:nvPicPr>
          <p:cNvPr id="96" name="Google Shape;96;p19"/>
          <p:cNvPicPr preferRelativeResize="0"/>
          <p:nvPr/>
        </p:nvPicPr>
        <p:blipFill>
          <a:blip r:embed="rId4">
            <a:alphaModFix/>
          </a:blip>
          <a:stretch>
            <a:fillRect/>
          </a:stretch>
        </p:blipFill>
        <p:spPr>
          <a:xfrm>
            <a:off x="4885425" y="2857628"/>
            <a:ext cx="3348875" cy="203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 Fuerte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400"/>
              <a:t>El principio detrás de IA fuerte es que las máquinas podrían ser hechas para pensar, o en otras palabras podría representar mentes humanas en el futuro. En el futuro estaremos rodeados de este tipo de máquinas que puede funcionar completamente como ser humano y máquina.</a:t>
            </a:r>
            <a:endParaRPr sz="2400"/>
          </a:p>
          <a:p>
            <a:pPr indent="0" lvl="0" marL="0" rtl="0" algn="just">
              <a:lnSpc>
                <a:spcPct val="100000"/>
              </a:lnSpc>
              <a:spcBef>
                <a:spcPts val="1600"/>
              </a:spcBef>
              <a:spcAft>
                <a:spcPts val="1600"/>
              </a:spcAft>
              <a:buNone/>
            </a:pPr>
            <a:r>
              <a:rPr lang="en" sz="2400"/>
              <a:t>Las máquinas tendrán la capacidad de razonar, pensar y hacer todas las funciones que un humano es capaz de hacer hoy en día.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3996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En la actualidad aún estamos muy lejos de crear una inteligencia artificial fuerte genuina, derivado de nuestras limitaciones en cuanto al entendimiento de cómo funciona nuestro cerebro, y al gran demanda de cómputo que se estima sería necesario.</a:t>
            </a:r>
            <a:endParaRPr sz="2400"/>
          </a:p>
        </p:txBody>
      </p:sp>
      <p:pic>
        <p:nvPicPr>
          <p:cNvPr id="108" name="Google Shape;108;p21"/>
          <p:cNvPicPr preferRelativeResize="0"/>
          <p:nvPr/>
        </p:nvPicPr>
        <p:blipFill rotWithShape="1">
          <a:blip r:embed="rId3">
            <a:alphaModFix/>
          </a:blip>
          <a:srcRect b="7518" l="0" r="0" t="0"/>
          <a:stretch/>
        </p:blipFill>
        <p:spPr>
          <a:xfrm>
            <a:off x="3065900" y="2625450"/>
            <a:ext cx="3012200" cy="21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