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9" r:id="rId7"/>
    <p:sldId id="261" r:id="rId8"/>
    <p:sldId id="270" r:id="rId9"/>
    <p:sldId id="271" r:id="rId10"/>
    <p:sldId id="272" r:id="rId11"/>
    <p:sldId id="277" r:id="rId12"/>
    <p:sldId id="273" r:id="rId13"/>
    <p:sldId id="274" r:id="rId14"/>
    <p:sldId id="275" r:id="rId15"/>
    <p:sldId id="278" r:id="rId16"/>
    <p:sldId id="279" r:id="rId17"/>
    <p:sldId id="262" r:id="rId18"/>
    <p:sldId id="280" r:id="rId19"/>
    <p:sldId id="263" r:id="rId20"/>
    <p:sldId id="264" r:id="rId21"/>
    <p:sldId id="265" r:id="rId22"/>
    <p:sldId id="286" r:id="rId23"/>
    <p:sldId id="282" r:id="rId24"/>
    <p:sldId id="283" r:id="rId25"/>
    <p:sldId id="284" r:id="rId26"/>
    <p:sldId id="285" r:id="rId27"/>
    <p:sldId id="267"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370DA43-E54E-4402-A26D-FD627454CCE5}"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132115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395272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47727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C7A2C7-C616-493E-9AEA-9F5C7F61FB1F}" type="slidenum">
              <a:rPr lang="en-US" smtClean="0"/>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78831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182002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370DA43-E54E-4402-A26D-FD627454CCE5}"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1176933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370DA43-E54E-4402-A26D-FD627454CCE5}"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3368721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370DA43-E54E-4402-A26D-FD627454CCE5}"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315125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370DA43-E54E-4402-A26D-FD627454CCE5}" type="datetimeFigureOut">
              <a:rPr lang="en-US" smtClean="0"/>
              <a:t>5/7/2019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C7A2C7-C616-493E-9AEA-9F5C7F61FB1F}" type="slidenum">
              <a:rPr lang="en-US" smtClean="0"/>
              <a:t>‹Nº›</a:t>
            </a:fld>
            <a:endParaRPr lang="en-US"/>
          </a:p>
        </p:txBody>
      </p:sp>
    </p:spTree>
    <p:extLst>
      <p:ext uri="{BB962C8B-B14F-4D97-AF65-F5344CB8AC3E}">
        <p14:creationId xmlns:p14="http://schemas.microsoft.com/office/powerpoint/2010/main" val="406406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370DA43-E54E-4402-A26D-FD627454CCE5}"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1284774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370DA43-E54E-4402-A26D-FD627454CCE5}"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1812582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370DA43-E54E-4402-A26D-FD627454CCE5}"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67165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370DA43-E54E-4402-A26D-FD627454CCE5}"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51548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370DA43-E54E-4402-A26D-FD627454CCE5}"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38949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370DA43-E54E-4402-A26D-FD627454CCE5}"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252197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7881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370DA43-E54E-4402-A26D-FD627454CCE5}"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7A2C7-C616-493E-9AEA-9F5C7F61FB1F}" type="slidenum">
              <a:rPr lang="en-US" smtClean="0"/>
              <a:t>‹Nº›</a:t>
            </a:fld>
            <a:endParaRPr lang="en-US"/>
          </a:p>
        </p:txBody>
      </p:sp>
    </p:spTree>
    <p:extLst>
      <p:ext uri="{BB962C8B-B14F-4D97-AF65-F5344CB8AC3E}">
        <p14:creationId xmlns:p14="http://schemas.microsoft.com/office/powerpoint/2010/main" val="188769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70DA43-E54E-4402-A26D-FD627454CCE5}" type="datetimeFigureOut">
              <a:rPr lang="en-US" smtClean="0"/>
              <a:t>5/7/2019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EC7A2C7-C616-493E-9AEA-9F5C7F61FB1F}" type="slidenum">
              <a:rPr lang="en-US" smtClean="0"/>
              <a:t>‹Nº›</a:t>
            </a:fld>
            <a:endParaRPr lang="en-US"/>
          </a:p>
        </p:txBody>
      </p:sp>
    </p:spTree>
    <p:extLst>
      <p:ext uri="{BB962C8B-B14F-4D97-AF65-F5344CB8AC3E}">
        <p14:creationId xmlns:p14="http://schemas.microsoft.com/office/powerpoint/2010/main" val="34386757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4800" dirty="0" smtClean="0"/>
              <a:t>Clases de Planificación en LINUX y SCHED_DEADLINE</a:t>
            </a:r>
            <a:endParaRPr lang="en-US" sz="4800" dirty="0"/>
          </a:p>
        </p:txBody>
      </p:sp>
      <p:sp>
        <p:nvSpPr>
          <p:cNvPr id="3" name="Subtítulo 2"/>
          <p:cNvSpPr>
            <a:spLocks noGrp="1"/>
          </p:cNvSpPr>
          <p:nvPr>
            <p:ph type="subTitle" idx="1"/>
          </p:nvPr>
        </p:nvSpPr>
        <p:spPr/>
        <p:txBody>
          <a:bodyPr>
            <a:noAutofit/>
          </a:bodyPr>
          <a:lstStyle/>
          <a:p>
            <a:r>
              <a:rPr lang="es-MX" sz="2800" dirty="0" smtClean="0"/>
              <a:t>Integrantes:</a:t>
            </a:r>
          </a:p>
          <a:p>
            <a:pPr marL="342900" indent="-342900">
              <a:buFontTx/>
              <a:buChar char="-"/>
            </a:pPr>
            <a:r>
              <a:rPr lang="es-MX" sz="2800" dirty="0" smtClean="0"/>
              <a:t>Feria Bermúdez Joel</a:t>
            </a:r>
          </a:p>
          <a:p>
            <a:pPr marL="342900" indent="-342900">
              <a:buFontTx/>
              <a:buChar char="-"/>
            </a:pPr>
            <a:r>
              <a:rPr lang="es-MX" sz="2800" dirty="0" smtClean="0"/>
              <a:t>López Cirigo José Vladimir</a:t>
            </a:r>
            <a:endParaRPr lang="en-US" sz="2800" dirty="0"/>
          </a:p>
        </p:txBody>
      </p:sp>
      <p:pic>
        <p:nvPicPr>
          <p:cNvPr id="1026" name="Picture 2" descr="Resultado de imagen para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8719" y="765672"/>
            <a:ext cx="3432356" cy="334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713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779354"/>
            <a:ext cx="11247119" cy="1080938"/>
          </a:xfrm>
        </p:spPr>
        <p:txBody>
          <a:bodyPr/>
          <a:lstStyle/>
          <a:p>
            <a:r>
              <a:rPr lang="es-ES" dirty="0" smtClean="0"/>
              <a:t>Algoritmo de Programación (</a:t>
            </a:r>
            <a:r>
              <a:rPr lang="es-ES" dirty="0" err="1" smtClean="0"/>
              <a:t>Scheduling</a:t>
            </a:r>
            <a:r>
              <a:rPr lang="es-ES" dirty="0" smtClean="0"/>
              <a:t> </a:t>
            </a:r>
            <a:r>
              <a:rPr lang="es-ES" dirty="0" err="1" smtClean="0"/>
              <a:t>Algorithm</a:t>
            </a:r>
            <a:r>
              <a:rPr lang="es-ES" dirty="0" smtClean="0"/>
              <a:t>)</a:t>
            </a:r>
            <a:endParaRPr lang="en-US" dirty="0"/>
          </a:p>
        </p:txBody>
      </p:sp>
      <p:sp>
        <p:nvSpPr>
          <p:cNvPr id="3" name="Marcador de contenido 2"/>
          <p:cNvSpPr>
            <a:spLocks noGrp="1"/>
          </p:cNvSpPr>
          <p:nvPr>
            <p:ph idx="1"/>
          </p:nvPr>
        </p:nvSpPr>
        <p:spPr>
          <a:xfrm>
            <a:off x="419064" y="2062552"/>
            <a:ext cx="11141565" cy="4573379"/>
          </a:xfrm>
        </p:spPr>
        <p:txBody>
          <a:bodyPr>
            <a:normAutofit/>
          </a:bodyPr>
          <a:lstStyle/>
          <a:p>
            <a:endParaRPr lang="es-ES" dirty="0" smtClean="0"/>
          </a:p>
          <a:p>
            <a:r>
              <a:rPr lang="es-ES" dirty="0" smtClean="0"/>
              <a:t>El </a:t>
            </a:r>
            <a:r>
              <a:rPr lang="es-ES" dirty="0"/>
              <a:t>algoritmo de programación de Linux funciona dividiendo el tiempo de CPU en épocas. En una sola época, cada proceso tiene una cantidad de tiempo específica cuya duración se calcula cuando comienza la época</a:t>
            </a:r>
            <a:r>
              <a:rPr lang="es-ES" dirty="0" smtClean="0"/>
              <a:t>.</a:t>
            </a:r>
            <a:endParaRPr lang="es-ES" dirty="0"/>
          </a:p>
          <a:p>
            <a:endParaRPr lang="es-ES" dirty="0" smtClean="0"/>
          </a:p>
          <a:p>
            <a:pPr marL="0" indent="0">
              <a:buNone/>
            </a:pPr>
            <a:endParaRPr lang="es-ES" dirty="0" smtClean="0"/>
          </a:p>
          <a:p>
            <a:r>
              <a:rPr lang="es-ES" dirty="0" smtClean="0"/>
              <a:t>Cuando </a:t>
            </a:r>
            <a:r>
              <a:rPr lang="es-ES" dirty="0"/>
              <a:t>un proceso ha agotado su cantidad de tiempo, es reemplazado por otro proceso ejecutable. </a:t>
            </a:r>
            <a:endParaRPr lang="en-US" dirty="0"/>
          </a:p>
        </p:txBody>
      </p:sp>
    </p:spTree>
    <p:extLst>
      <p:ext uri="{BB962C8B-B14F-4D97-AF65-F5344CB8AC3E}">
        <p14:creationId xmlns:p14="http://schemas.microsoft.com/office/powerpoint/2010/main" val="74732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9634" y="2181497"/>
            <a:ext cx="11390812" cy="4480560"/>
          </a:xfrm>
        </p:spPr>
        <p:txBody>
          <a:bodyPr>
            <a:normAutofit/>
          </a:bodyPr>
          <a:lstStyle/>
          <a:p>
            <a:pPr marL="0" indent="0">
              <a:buNone/>
            </a:pPr>
            <a:r>
              <a:rPr lang="es-ES" dirty="0"/>
              <a:t>Para seleccionar un proceso para ejecutar, el programador de Linux debe considerar la prioridad de cada proceso. En realidad, hay dos tipos de prioridad:</a:t>
            </a:r>
            <a:endParaRPr lang="en-US" dirty="0"/>
          </a:p>
          <a:p>
            <a:r>
              <a:rPr lang="es-ES" dirty="0"/>
              <a:t>Prioridad </a:t>
            </a:r>
            <a:r>
              <a:rPr lang="es-ES" dirty="0" smtClean="0"/>
              <a:t>estática:</a:t>
            </a:r>
            <a:r>
              <a:rPr lang="en-US" dirty="0"/>
              <a:t> </a:t>
            </a:r>
            <a:r>
              <a:rPr lang="es-ES" dirty="0" smtClean="0"/>
              <a:t>Este </a:t>
            </a:r>
            <a:r>
              <a:rPr lang="es-ES" dirty="0"/>
              <a:t>tipo es asignado por los usuarios a procesos en tiempo real y varía de 1 a 99. El programador nunca lo cambia</a:t>
            </a:r>
            <a:r>
              <a:rPr lang="es-ES" dirty="0" smtClean="0"/>
              <a:t>.</a:t>
            </a:r>
          </a:p>
          <a:p>
            <a:endParaRPr lang="es-ES" dirty="0" smtClean="0"/>
          </a:p>
          <a:p>
            <a:endParaRPr lang="es-ES" dirty="0"/>
          </a:p>
          <a:p>
            <a:endParaRPr lang="en-US" dirty="0"/>
          </a:p>
          <a:p>
            <a:r>
              <a:rPr lang="es-ES" dirty="0"/>
              <a:t>Prioridad </a:t>
            </a:r>
            <a:r>
              <a:rPr lang="es-ES" dirty="0" smtClean="0"/>
              <a:t>dinámica: Este tipo se </a:t>
            </a:r>
            <a:r>
              <a:rPr lang="es-ES" dirty="0"/>
              <a:t>aplica sólo a los procesos </a:t>
            </a:r>
            <a:r>
              <a:rPr lang="es-ES" dirty="0" smtClean="0"/>
              <a:t>convencionales, es </a:t>
            </a:r>
            <a:r>
              <a:rPr lang="es-ES" dirty="0"/>
              <a:t>la suma del </a:t>
            </a:r>
            <a:r>
              <a:rPr lang="es-ES" dirty="0" smtClean="0"/>
              <a:t>tiempo base (que, por lo tanto, también se llama la prioridad base del proceso) y </a:t>
            </a:r>
            <a:r>
              <a:rPr lang="es-ES" dirty="0"/>
              <a:t>del número de tics de tiempo de CPU que quedan </a:t>
            </a:r>
            <a:r>
              <a:rPr lang="es-ES" dirty="0" smtClean="0"/>
              <a:t>en el </a:t>
            </a:r>
            <a:r>
              <a:rPr lang="es-ES" dirty="0"/>
              <a:t>proceso antes de </a:t>
            </a:r>
            <a:r>
              <a:rPr lang="es-ES" dirty="0" smtClean="0"/>
              <a:t>que </a:t>
            </a:r>
            <a:r>
              <a:rPr lang="es-ES" dirty="0"/>
              <a:t>caduque en la época </a:t>
            </a:r>
            <a:r>
              <a:rPr lang="es-ES" dirty="0" smtClean="0"/>
              <a:t>actual.</a:t>
            </a:r>
            <a:endParaRPr lang="en-US" dirty="0"/>
          </a:p>
        </p:txBody>
      </p:sp>
      <p:sp>
        <p:nvSpPr>
          <p:cNvPr id="6" name="Título 1"/>
          <p:cNvSpPr>
            <a:spLocks noGrp="1"/>
          </p:cNvSpPr>
          <p:nvPr>
            <p:ph type="title"/>
          </p:nvPr>
        </p:nvSpPr>
        <p:spPr>
          <a:xfrm>
            <a:off x="0" y="779354"/>
            <a:ext cx="11247119" cy="1080938"/>
          </a:xfrm>
        </p:spPr>
        <p:txBody>
          <a:bodyPr/>
          <a:lstStyle/>
          <a:p>
            <a:r>
              <a:rPr lang="es-ES" dirty="0" smtClean="0"/>
              <a:t>Algoritmo de Programación (</a:t>
            </a:r>
            <a:r>
              <a:rPr lang="es-ES" dirty="0" err="1" smtClean="0"/>
              <a:t>Scheduling</a:t>
            </a:r>
            <a:r>
              <a:rPr lang="es-ES" dirty="0" smtClean="0"/>
              <a:t> </a:t>
            </a:r>
            <a:r>
              <a:rPr lang="es-ES" dirty="0" err="1" smtClean="0"/>
              <a:t>Algorithm</a:t>
            </a:r>
            <a:r>
              <a:rPr lang="es-ES" dirty="0" smtClean="0"/>
              <a:t>)</a:t>
            </a:r>
            <a:endParaRPr lang="en-US" dirty="0"/>
          </a:p>
        </p:txBody>
      </p:sp>
      <p:pic>
        <p:nvPicPr>
          <p:cNvPr id="4098" name="Picture 2" descr="Resultado de imagen para algorit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039" y="3786857"/>
            <a:ext cx="4181040" cy="1269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88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1978" y="740165"/>
            <a:ext cx="11860022" cy="1080938"/>
          </a:xfrm>
        </p:spPr>
        <p:txBody>
          <a:bodyPr>
            <a:normAutofit/>
          </a:bodyPr>
          <a:lstStyle/>
          <a:p>
            <a:r>
              <a:rPr lang="es-ES" sz="3200" dirty="0" smtClean="0"/>
              <a:t>Algoritmos de programación (TIEMPO REAL)</a:t>
            </a:r>
            <a:endParaRPr lang="en-US" sz="3200" dirty="0"/>
          </a:p>
        </p:txBody>
      </p:sp>
      <p:sp>
        <p:nvSpPr>
          <p:cNvPr id="3" name="Marcador de contenido 2"/>
          <p:cNvSpPr>
            <a:spLocks noGrp="1"/>
          </p:cNvSpPr>
          <p:nvPr>
            <p:ph idx="1"/>
          </p:nvPr>
        </p:nvSpPr>
        <p:spPr>
          <a:xfrm>
            <a:off x="331978" y="2167056"/>
            <a:ext cx="11259130" cy="4573378"/>
          </a:xfrm>
        </p:spPr>
        <p:txBody>
          <a:bodyPr/>
          <a:lstStyle/>
          <a:p>
            <a:r>
              <a:rPr lang="es-ES" dirty="0"/>
              <a:t>SCHED_FIFO</a:t>
            </a:r>
            <a:endParaRPr lang="en-US" dirty="0"/>
          </a:p>
          <a:p>
            <a:pPr marL="0" indent="0" algn="just">
              <a:buNone/>
            </a:pPr>
            <a:r>
              <a:rPr lang="es-ES" dirty="0"/>
              <a:t>Estos procesos se programan de acuerdo con su prioridad en tiempo real que no está relacionada con el valor razonable. El proceso de mayor prioridad se ejecuta de forma indefinida, nunca se libera la CPU, excepto a una tarea en tiempo real de mayor prioridad o voluntariamente. Solo el código adecuado en tiempo real debería usar esta política, ya que el potencial de bloqueo de una máquina es alto si el proceso se agota. Las aplicaciones de audio para el desempeño </a:t>
            </a:r>
            <a:r>
              <a:rPr lang="es-ES" dirty="0" smtClean="0"/>
              <a:t>profesional </a:t>
            </a:r>
            <a:r>
              <a:rPr lang="es-ES" dirty="0"/>
              <a:t>utilizan esta política.</a:t>
            </a:r>
            <a:endParaRPr lang="en-US" dirty="0"/>
          </a:p>
        </p:txBody>
      </p:sp>
      <p:pic>
        <p:nvPicPr>
          <p:cNvPr id="5122" name="Picture 2" descr="Resultado de imagen para fif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2741" y="4707994"/>
            <a:ext cx="2567899" cy="192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244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1978" y="2062552"/>
            <a:ext cx="11128502" cy="4586442"/>
          </a:xfrm>
        </p:spPr>
        <p:txBody>
          <a:bodyPr>
            <a:normAutofit lnSpcReduction="10000"/>
          </a:bodyPr>
          <a:lstStyle/>
          <a:p>
            <a:r>
              <a:rPr lang="es-ES" dirty="0" smtClean="0"/>
              <a:t>SCHED_RR</a:t>
            </a:r>
            <a:endParaRPr lang="en-US" dirty="0"/>
          </a:p>
          <a:p>
            <a:pPr marL="0" indent="0" algn="just">
              <a:buNone/>
            </a:pPr>
            <a:r>
              <a:rPr lang="es-ES" dirty="0"/>
              <a:t>Un proceso en tiempo real Round </a:t>
            </a:r>
            <a:r>
              <a:rPr lang="es-ES" dirty="0" err="1"/>
              <a:t>Robin</a:t>
            </a:r>
            <a:r>
              <a:rPr lang="es-ES" dirty="0"/>
              <a:t>. Cuando el programador asigna la CPU al proceso, coloca el descriptor del proceso al final de la lista de colas de ejecución. Esta política garantiza una asignación justa del tiempo de CPU a todos </a:t>
            </a:r>
            <a:r>
              <a:rPr lang="es-ES" dirty="0" smtClean="0"/>
              <a:t>SCHED_RR los </a:t>
            </a:r>
            <a:r>
              <a:rPr lang="es-ES" dirty="0"/>
              <a:t>procesos en tiempo real que tienen la misma prioridad.</a:t>
            </a:r>
            <a:endParaRPr lang="en-US" dirty="0"/>
          </a:p>
          <a:p>
            <a:pPr algn="just"/>
            <a:endParaRPr lang="es-ES" dirty="0" smtClean="0"/>
          </a:p>
          <a:p>
            <a:pPr algn="just"/>
            <a:endParaRPr lang="es-ES" dirty="0" smtClean="0"/>
          </a:p>
          <a:p>
            <a:pPr algn="just"/>
            <a:endParaRPr lang="es-ES" dirty="0" smtClean="0"/>
          </a:p>
          <a:p>
            <a:pPr algn="just"/>
            <a:endParaRPr lang="es-ES" dirty="0" smtClean="0"/>
          </a:p>
          <a:p>
            <a:pPr marL="0" indent="0" algn="just">
              <a:buNone/>
            </a:pPr>
            <a:r>
              <a:rPr lang="es-ES" dirty="0"/>
              <a:t>Se ejecutan de forma similar a SCHED_FIFO, excepto que si más de un proceso tiene la misma prioridad en tiempo real, se ejecutarán por períodos cortos cada uno y compartirán la CPU.</a:t>
            </a:r>
            <a:endParaRPr lang="en-US" dirty="0"/>
          </a:p>
        </p:txBody>
      </p:sp>
      <p:sp>
        <p:nvSpPr>
          <p:cNvPr id="9" name="Título 1"/>
          <p:cNvSpPr>
            <a:spLocks noGrp="1"/>
          </p:cNvSpPr>
          <p:nvPr>
            <p:ph type="title"/>
          </p:nvPr>
        </p:nvSpPr>
        <p:spPr>
          <a:xfrm>
            <a:off x="331978" y="740165"/>
            <a:ext cx="11860022" cy="1080938"/>
          </a:xfrm>
        </p:spPr>
        <p:txBody>
          <a:bodyPr>
            <a:normAutofit/>
          </a:bodyPr>
          <a:lstStyle/>
          <a:p>
            <a:r>
              <a:rPr lang="es-ES" sz="3200" dirty="0" smtClean="0"/>
              <a:t>Algoritmos de programación (TIEMPO REAL)</a:t>
            </a:r>
            <a:endParaRPr lang="en-US" sz="3200" dirty="0"/>
          </a:p>
        </p:txBody>
      </p:sp>
      <p:sp>
        <p:nvSpPr>
          <p:cNvPr id="10" name="AutoShape 2" descr="Resultado de imagen para round rob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Imagen 11"/>
          <p:cNvPicPr>
            <a:picLocks noChangeAspect="1"/>
          </p:cNvPicPr>
          <p:nvPr/>
        </p:nvPicPr>
        <p:blipFill>
          <a:blip r:embed="rId2"/>
          <a:stretch>
            <a:fillRect/>
          </a:stretch>
        </p:blipFill>
        <p:spPr>
          <a:xfrm>
            <a:off x="4096974" y="3859665"/>
            <a:ext cx="2930843" cy="1467803"/>
          </a:xfrm>
          <a:prstGeom prst="rect">
            <a:avLst/>
          </a:prstGeom>
        </p:spPr>
      </p:pic>
    </p:spTree>
    <p:extLst>
      <p:ext uri="{BB962C8B-B14F-4D97-AF65-F5344CB8AC3E}">
        <p14:creationId xmlns:p14="http://schemas.microsoft.com/office/powerpoint/2010/main" val="320134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6995" y="1984174"/>
            <a:ext cx="11533451" cy="4717071"/>
          </a:xfrm>
        </p:spPr>
        <p:txBody>
          <a:bodyPr>
            <a:normAutofit/>
          </a:bodyPr>
          <a:lstStyle/>
          <a:p>
            <a:pPr algn="just"/>
            <a:r>
              <a:rPr lang="es-ES" dirty="0" smtClean="0"/>
              <a:t>SCHED_NORMAL</a:t>
            </a:r>
            <a:endParaRPr lang="en-US" dirty="0"/>
          </a:p>
          <a:p>
            <a:pPr marL="0" indent="0" algn="just">
              <a:buNone/>
            </a:pPr>
            <a:r>
              <a:rPr lang="es-ES" dirty="0"/>
              <a:t>Un proceso convencional, de tiempo </a:t>
            </a:r>
            <a:r>
              <a:rPr lang="es-ES" dirty="0" smtClean="0"/>
              <a:t>compartido.</a:t>
            </a:r>
            <a:r>
              <a:rPr lang="en-US" dirty="0"/>
              <a:t> </a:t>
            </a:r>
            <a:r>
              <a:rPr lang="en-US" dirty="0" smtClean="0"/>
              <a:t>T</a:t>
            </a:r>
            <a:r>
              <a:rPr lang="es-ES" dirty="0" err="1" smtClean="0"/>
              <a:t>ambién</a:t>
            </a:r>
            <a:r>
              <a:rPr lang="es-ES" dirty="0" smtClean="0"/>
              <a:t> </a:t>
            </a:r>
            <a:r>
              <a:rPr lang="es-ES" dirty="0"/>
              <a:t>codifica una SCHED_YIELD bandera binaria. Este indicador se establece cuando el proceso invoca la </a:t>
            </a:r>
            <a:r>
              <a:rPr lang="es-ES" dirty="0" err="1"/>
              <a:t>sched</a:t>
            </a:r>
            <a:r>
              <a:rPr lang="es-ES" dirty="0"/>
              <a:t>_ </a:t>
            </a:r>
            <a:r>
              <a:rPr lang="es-ES" dirty="0" err="1"/>
              <a:t>yield</a:t>
            </a:r>
            <a:r>
              <a:rPr lang="es-ES" dirty="0"/>
              <a:t>( ) llamada del </a:t>
            </a:r>
            <a:r>
              <a:rPr lang="es-ES" dirty="0" err="1" smtClean="0"/>
              <a:t>sistema.Así</a:t>
            </a:r>
            <a:r>
              <a:rPr lang="es-ES" dirty="0" smtClean="0"/>
              <a:t> </a:t>
            </a:r>
            <a:r>
              <a:rPr lang="es-ES" dirty="0"/>
              <a:t>es como se ejecutan las aplicaciones más normales. La cantidad de CPU que consume cada proceso y la latencia que obtendrá estará determinada principalmente por el valor 'agradable'. Se ejecutan por períodos cortos y comparten la CPU entre todos los demás procesos que se ejecutan con la misma política, en todos los valores interesantes. </a:t>
            </a:r>
            <a:r>
              <a:rPr lang="es-ES" dirty="0" smtClean="0"/>
              <a:t>Conocido </a:t>
            </a:r>
            <a:r>
              <a:rPr lang="es-ES" dirty="0" err="1" smtClean="0"/>
              <a:t>tambien</a:t>
            </a:r>
            <a:r>
              <a:rPr lang="es-ES" dirty="0" smtClean="0"/>
              <a:t> </a:t>
            </a:r>
            <a:r>
              <a:rPr lang="es-ES" dirty="0"/>
              <a:t>como </a:t>
            </a:r>
            <a:r>
              <a:rPr lang="es-ES" dirty="0" smtClean="0"/>
              <a:t>SCHED_OTHER</a:t>
            </a:r>
            <a:r>
              <a:rPr lang="es-ES" dirty="0"/>
              <a:t>.</a:t>
            </a:r>
            <a:endParaRPr lang="es-ES" dirty="0" smtClean="0"/>
          </a:p>
          <a:p>
            <a:pPr marL="0" indent="0">
              <a:buNone/>
            </a:pPr>
            <a:endParaRPr lang="es-ES" dirty="0"/>
          </a:p>
          <a:p>
            <a:pPr marL="0" indent="0">
              <a:buNone/>
            </a:pPr>
            <a:endParaRPr lang="es-ES" dirty="0"/>
          </a:p>
          <a:p>
            <a:pPr marL="0" indent="0">
              <a:buNone/>
            </a:pPr>
            <a:endParaRPr lang="en-US" dirty="0"/>
          </a:p>
        </p:txBody>
      </p:sp>
      <p:sp>
        <p:nvSpPr>
          <p:cNvPr id="8" name="Título 1"/>
          <p:cNvSpPr>
            <a:spLocks noGrp="1"/>
          </p:cNvSpPr>
          <p:nvPr>
            <p:ph type="title"/>
          </p:nvPr>
        </p:nvSpPr>
        <p:spPr>
          <a:xfrm>
            <a:off x="331978" y="740165"/>
            <a:ext cx="11860022" cy="1080938"/>
          </a:xfrm>
        </p:spPr>
        <p:txBody>
          <a:bodyPr>
            <a:normAutofit/>
          </a:bodyPr>
          <a:lstStyle/>
          <a:p>
            <a:r>
              <a:rPr lang="es-ES" sz="3200" dirty="0" smtClean="0"/>
              <a:t>Algoritmos de programación (TIEMPO NO REAL)</a:t>
            </a:r>
            <a:endParaRPr lang="en-US" sz="3200" dirty="0"/>
          </a:p>
        </p:txBody>
      </p:sp>
    </p:spTree>
    <p:extLst>
      <p:ext uri="{BB962C8B-B14F-4D97-AF65-F5344CB8AC3E}">
        <p14:creationId xmlns:p14="http://schemas.microsoft.com/office/powerpoint/2010/main" val="498215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4744" y="2075615"/>
            <a:ext cx="12047256" cy="4638693"/>
          </a:xfrm>
        </p:spPr>
        <p:txBody>
          <a:bodyPr>
            <a:normAutofit lnSpcReduction="10000"/>
          </a:bodyPr>
          <a:lstStyle/>
          <a:p>
            <a:r>
              <a:rPr lang="es-ES" dirty="0" smtClean="0"/>
              <a:t>SCHED_BATCH</a:t>
            </a:r>
          </a:p>
          <a:p>
            <a:pPr marL="0" indent="0">
              <a:buNone/>
            </a:pPr>
            <a:r>
              <a:rPr lang="es-ES" dirty="0"/>
              <a:t>Similar a SCHED_NORMAL en todos los aspectos, excepto que especificar una tarea como lote significa que le está diciendo al núcleo que este proceso nunca debe considerarse una tarea interactiva. Esto significa que desea que estas tareas obtengan la misma cuota de tiempo de CPU que el mismo nivel que las tareas de SCHED_NORMAL tendrían, pero no le importa la latencia que tengan</a:t>
            </a:r>
            <a:r>
              <a:rPr lang="es-ES" dirty="0" smtClean="0"/>
              <a:t>.</a:t>
            </a:r>
          </a:p>
          <a:p>
            <a:pPr marL="0" indent="0">
              <a:buNone/>
            </a:pPr>
            <a:endParaRPr lang="es-ES" dirty="0"/>
          </a:p>
          <a:p>
            <a:r>
              <a:rPr lang="es-ES" dirty="0" smtClean="0"/>
              <a:t>SCHED_ISO</a:t>
            </a:r>
          </a:p>
          <a:p>
            <a:pPr marL="0" indent="0">
              <a:buNone/>
            </a:pPr>
            <a:r>
              <a:rPr lang="es-ES" dirty="0" smtClean="0"/>
              <a:t>Esta </a:t>
            </a:r>
            <a:r>
              <a:rPr lang="es-ES" dirty="0"/>
              <a:t>es una política de programación diseñada para la programación de </a:t>
            </a:r>
            <a:r>
              <a:rPr lang="es-ES" dirty="0" err="1"/>
              <a:t>pseudo</a:t>
            </a:r>
            <a:r>
              <a:rPr lang="es-ES" dirty="0"/>
              <a:t>-tiempo real sin requerir privilegios de </a:t>
            </a:r>
            <a:r>
              <a:rPr lang="es-ES" dirty="0" err="1"/>
              <a:t>superusuario</a:t>
            </a:r>
            <a:r>
              <a:rPr lang="es-ES" dirty="0"/>
              <a:t> (a diferencia de </a:t>
            </a:r>
            <a:r>
              <a:rPr lang="es-ES" dirty="0" smtClean="0"/>
              <a:t>RR </a:t>
            </a:r>
            <a:r>
              <a:rPr lang="es-ES" dirty="0"/>
              <a:t>y </a:t>
            </a:r>
            <a:r>
              <a:rPr lang="es-ES" dirty="0" smtClean="0"/>
              <a:t>FIFO).</a:t>
            </a:r>
            <a:r>
              <a:rPr lang="es-ES" dirty="0"/>
              <a:t> Está diseñado para un comportamiento similar en tiempo real sin riesgo de colgarse para programas que no están codificados con la suficiente seguridad para ejecutarse en tiempo real, como el software de reproducción de audio y video normal. </a:t>
            </a:r>
            <a:endParaRPr lang="es-ES" dirty="0" smtClean="0"/>
          </a:p>
        </p:txBody>
      </p:sp>
      <p:sp>
        <p:nvSpPr>
          <p:cNvPr id="6" name="Título 1"/>
          <p:cNvSpPr>
            <a:spLocks noGrp="1"/>
          </p:cNvSpPr>
          <p:nvPr>
            <p:ph type="title"/>
          </p:nvPr>
        </p:nvSpPr>
        <p:spPr>
          <a:xfrm>
            <a:off x="331978" y="740165"/>
            <a:ext cx="11860022" cy="1080938"/>
          </a:xfrm>
        </p:spPr>
        <p:txBody>
          <a:bodyPr>
            <a:normAutofit/>
          </a:bodyPr>
          <a:lstStyle/>
          <a:p>
            <a:r>
              <a:rPr lang="es-ES" sz="3200" dirty="0" smtClean="0"/>
              <a:t>Algoritmos de programación (TIEMPO NO REAL)</a:t>
            </a:r>
            <a:endParaRPr lang="en-US" sz="3200" dirty="0"/>
          </a:p>
        </p:txBody>
      </p:sp>
    </p:spTree>
    <p:extLst>
      <p:ext uri="{BB962C8B-B14F-4D97-AF65-F5344CB8AC3E}">
        <p14:creationId xmlns:p14="http://schemas.microsoft.com/office/powerpoint/2010/main" val="76038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9007" y="2336873"/>
            <a:ext cx="11364684" cy="3599316"/>
          </a:xfrm>
        </p:spPr>
        <p:txBody>
          <a:bodyPr/>
          <a:lstStyle/>
          <a:p>
            <a:r>
              <a:rPr lang="es-ES" dirty="0" smtClean="0"/>
              <a:t>SCHED_IDLE:</a:t>
            </a:r>
          </a:p>
          <a:p>
            <a:pPr marL="0" indent="0" algn="just">
              <a:buNone/>
            </a:pPr>
            <a:r>
              <a:rPr lang="es-ES" dirty="0" smtClean="0"/>
              <a:t>Esta </a:t>
            </a:r>
            <a:r>
              <a:rPr lang="es-ES" dirty="0"/>
              <a:t>es una política de programación diseñada para que las tareas usen puramente el tiempo de inactividad. Esto significa que si se está ejecutando </a:t>
            </a:r>
            <a:r>
              <a:rPr lang="es-ES" i="1" dirty="0"/>
              <a:t>algo</a:t>
            </a:r>
            <a:r>
              <a:rPr lang="es-ES" dirty="0"/>
              <a:t> más, estas tareas ni siquiera progresarán en </a:t>
            </a:r>
            <a:r>
              <a:rPr lang="es-ES" dirty="0" smtClean="0"/>
              <a:t>absoluto.</a:t>
            </a:r>
            <a:endParaRPr lang="en-US" dirty="0"/>
          </a:p>
        </p:txBody>
      </p:sp>
      <p:sp>
        <p:nvSpPr>
          <p:cNvPr id="7" name="Título 1"/>
          <p:cNvSpPr>
            <a:spLocks noGrp="1"/>
          </p:cNvSpPr>
          <p:nvPr>
            <p:ph type="title"/>
          </p:nvPr>
        </p:nvSpPr>
        <p:spPr>
          <a:xfrm>
            <a:off x="331978" y="740165"/>
            <a:ext cx="11860022" cy="1080938"/>
          </a:xfrm>
        </p:spPr>
        <p:txBody>
          <a:bodyPr>
            <a:normAutofit/>
          </a:bodyPr>
          <a:lstStyle/>
          <a:p>
            <a:r>
              <a:rPr lang="es-ES" sz="3200" dirty="0" smtClean="0"/>
              <a:t>Algoritmos de programación (TIEMPO NO REAL)</a:t>
            </a:r>
            <a:endParaRPr lang="en-US" sz="3200" dirty="0"/>
          </a:p>
        </p:txBody>
      </p:sp>
      <p:pic>
        <p:nvPicPr>
          <p:cNvPr id="7170" name="Picture 2" descr="Resultado de imagen para id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9699" y="4084320"/>
            <a:ext cx="2515700" cy="251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937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SCHED_DEADLINE</a:t>
            </a:r>
            <a:endParaRPr lang="en-US" dirty="0"/>
          </a:p>
        </p:txBody>
      </p:sp>
      <p:sp>
        <p:nvSpPr>
          <p:cNvPr id="3" name="Marcador de contenido 2"/>
          <p:cNvSpPr>
            <a:spLocks noGrp="1"/>
          </p:cNvSpPr>
          <p:nvPr>
            <p:ph idx="1"/>
          </p:nvPr>
        </p:nvSpPr>
        <p:spPr>
          <a:xfrm>
            <a:off x="503858" y="2026671"/>
            <a:ext cx="11142711" cy="4518507"/>
          </a:xfrm>
        </p:spPr>
        <p:txBody>
          <a:bodyPr>
            <a:normAutofit/>
          </a:bodyPr>
          <a:lstStyle/>
          <a:p>
            <a:pPr algn="just"/>
            <a:r>
              <a:rPr lang="es-ES" dirty="0" err="1"/>
              <a:t>Evidence</a:t>
            </a:r>
            <a:r>
              <a:rPr lang="es-ES" dirty="0"/>
              <a:t> </a:t>
            </a:r>
            <a:r>
              <a:rPr lang="es-ES" dirty="0" err="1"/>
              <a:t>Srl</a:t>
            </a:r>
            <a:r>
              <a:rPr lang="es-ES" dirty="0"/>
              <a:t>, en colaboración con </a:t>
            </a:r>
            <a:r>
              <a:rPr lang="es-ES" dirty="0" err="1"/>
              <a:t>ReTiS</a:t>
            </a:r>
            <a:r>
              <a:rPr lang="es-ES" dirty="0"/>
              <a:t> </a:t>
            </a:r>
            <a:r>
              <a:rPr lang="es-ES" dirty="0" err="1"/>
              <a:t>Lab</a:t>
            </a:r>
            <a:r>
              <a:rPr lang="es-ES" dirty="0"/>
              <a:t> de </a:t>
            </a:r>
            <a:r>
              <a:rPr lang="es-ES" dirty="0" err="1"/>
              <a:t>Scuola</a:t>
            </a:r>
            <a:r>
              <a:rPr lang="es-ES" dirty="0"/>
              <a:t> </a:t>
            </a:r>
            <a:r>
              <a:rPr lang="es-ES" dirty="0" err="1"/>
              <a:t>Sant'Anna</a:t>
            </a:r>
            <a:r>
              <a:rPr lang="es-ES" dirty="0"/>
              <a:t>, </a:t>
            </a:r>
            <a:r>
              <a:rPr lang="es-ES" dirty="0" smtClean="0"/>
              <a:t>fue </a:t>
            </a:r>
            <a:r>
              <a:rPr lang="es-ES" dirty="0"/>
              <a:t>diseñado y desarrollado un programador de CPU en tiempo real para Linux</a:t>
            </a:r>
            <a:r>
              <a:rPr lang="es-ES" dirty="0" smtClean="0"/>
              <a:t>.</a:t>
            </a:r>
          </a:p>
          <a:p>
            <a:pPr algn="just"/>
            <a:endParaRPr lang="es-ES" dirty="0"/>
          </a:p>
          <a:p>
            <a:pPr algn="just"/>
            <a:r>
              <a:rPr lang="es-ES" dirty="0"/>
              <a:t>El proyecto se ha llevado a cabo </a:t>
            </a:r>
            <a:r>
              <a:rPr lang="es-ES" dirty="0" smtClean="0"/>
              <a:t>dentro </a:t>
            </a:r>
            <a:r>
              <a:rPr lang="es-ES" dirty="0"/>
              <a:t>del proyecto ACTORS FP7.</a:t>
            </a:r>
          </a:p>
          <a:p>
            <a:pPr algn="just"/>
            <a:endParaRPr lang="es-ES" dirty="0"/>
          </a:p>
          <a:p>
            <a:pPr marL="0" indent="0" algn="just">
              <a:buNone/>
            </a:pPr>
            <a:endParaRPr lang="es-ES" dirty="0"/>
          </a:p>
          <a:p>
            <a:pPr algn="just"/>
            <a:r>
              <a:rPr lang="es-ES" dirty="0"/>
              <a:t>El planificador está disponible por defecto en el </a:t>
            </a:r>
            <a:r>
              <a:rPr lang="es-ES" dirty="0" err="1"/>
              <a:t>kernel</a:t>
            </a:r>
            <a:r>
              <a:rPr lang="es-ES" dirty="0"/>
              <a:t> oficial de Linux desde la versión 3.14.</a:t>
            </a:r>
            <a:endParaRPr lang="es-MX" dirty="0"/>
          </a:p>
          <a:p>
            <a:pPr algn="just"/>
            <a:endParaRPr lang="es-MX" dirty="0"/>
          </a:p>
          <a:p>
            <a:endParaRPr lang="en-US" dirty="0"/>
          </a:p>
        </p:txBody>
      </p:sp>
    </p:spTree>
    <p:extLst>
      <p:ext uri="{BB962C8B-B14F-4D97-AF65-F5344CB8AC3E}">
        <p14:creationId xmlns:p14="http://schemas.microsoft.com/office/powerpoint/2010/main" val="164272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p:txBody>
          <a:bodyPr>
            <a:normAutofit fontScale="92500" lnSpcReduction="10000"/>
          </a:bodyPr>
          <a:lstStyle/>
          <a:p>
            <a:r>
              <a:rPr lang="es-ES" dirty="0" smtClean="0"/>
              <a:t>En el transcurso de los años, se han lanzado las siguientes versiones:</a:t>
            </a:r>
          </a:p>
          <a:p>
            <a:endParaRPr lang="es-ES" dirty="0" smtClean="0"/>
          </a:p>
          <a:p>
            <a:r>
              <a:rPr lang="es-ES" dirty="0" smtClean="0"/>
              <a:t>La primera versión se presentó el 22 de septiembre de 2009 con el nombre de SCHED_EDF. </a:t>
            </a:r>
          </a:p>
          <a:p>
            <a:r>
              <a:rPr lang="es-ES" dirty="0" smtClean="0"/>
              <a:t>después de que el nombre cambió a SCHED_DEADLINE se envió a LKML el 16 de octubre de 2009. </a:t>
            </a:r>
          </a:p>
          <a:p>
            <a:r>
              <a:rPr lang="es-ES" dirty="0" smtClean="0"/>
              <a:t>La segunda versión ,se envió a LKML el 28 de febrero de 2010 y tuvo una primera implementación del protocolo de herencia de </a:t>
            </a:r>
            <a:r>
              <a:rPr lang="es-ES" dirty="0" err="1" smtClean="0"/>
              <a:t>dedline</a:t>
            </a:r>
            <a:r>
              <a:rPr lang="es-ES" dirty="0" smtClean="0"/>
              <a:t>. </a:t>
            </a:r>
          </a:p>
          <a:p>
            <a:r>
              <a:rPr lang="es-ES" dirty="0" smtClean="0"/>
              <a:t>La tercera versión ,se envió a LKML el 29 de octubre de 2010 y agregó soporte para la programación multiprocesador.</a:t>
            </a:r>
            <a:endParaRPr lang="es-MX" dirty="0"/>
          </a:p>
        </p:txBody>
      </p:sp>
      <p:sp>
        <p:nvSpPr>
          <p:cNvPr id="6" name="Título 1"/>
          <p:cNvSpPr txBox="1">
            <a:spLocks/>
          </p:cNvSpPr>
          <p:nvPr/>
        </p:nvSpPr>
        <p:spPr>
          <a:xfrm>
            <a:off x="832721" y="905628"/>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MX" smtClean="0"/>
              <a:t>SCHED_DEADLINE</a:t>
            </a:r>
            <a:endParaRPr lang="en-US" dirty="0"/>
          </a:p>
        </p:txBody>
      </p:sp>
    </p:spTree>
    <p:extLst>
      <p:ext uri="{BB962C8B-B14F-4D97-AF65-F5344CB8AC3E}">
        <p14:creationId xmlns:p14="http://schemas.microsoft.com/office/powerpoint/2010/main" val="3758356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SCHED_DEADLINE</a:t>
            </a:r>
            <a:endParaRPr lang="en-US" dirty="0"/>
          </a:p>
        </p:txBody>
      </p:sp>
      <p:sp>
        <p:nvSpPr>
          <p:cNvPr id="3" name="Marcador de contenido 2"/>
          <p:cNvSpPr>
            <a:spLocks noGrp="1"/>
          </p:cNvSpPr>
          <p:nvPr>
            <p:ph idx="1"/>
          </p:nvPr>
        </p:nvSpPr>
        <p:spPr>
          <a:xfrm>
            <a:off x="288758" y="2149642"/>
            <a:ext cx="11309683" cy="4475747"/>
          </a:xfrm>
        </p:spPr>
        <p:txBody>
          <a:bodyPr>
            <a:normAutofit/>
          </a:bodyPr>
          <a:lstStyle/>
          <a:p>
            <a:r>
              <a:rPr lang="es-ES" dirty="0"/>
              <a:t>SCHED_DEADLINE, en cambio, es un planificador de CPU en tiempo real que:</a:t>
            </a:r>
          </a:p>
          <a:p>
            <a:endParaRPr lang="es-ES" dirty="0"/>
          </a:p>
          <a:p>
            <a:pPr algn="just"/>
            <a:r>
              <a:rPr lang="es-ES" dirty="0" smtClean="0"/>
              <a:t>Permite </a:t>
            </a:r>
            <a:r>
              <a:rPr lang="es-ES" dirty="0"/>
              <a:t>especificar las restricciones de tiempo de cada </a:t>
            </a:r>
            <a:r>
              <a:rPr lang="es-ES" dirty="0" smtClean="0"/>
              <a:t>tarea.</a:t>
            </a:r>
            <a:endParaRPr lang="es-ES" dirty="0"/>
          </a:p>
          <a:p>
            <a:pPr algn="just"/>
            <a:r>
              <a:rPr lang="es-ES" dirty="0" smtClean="0"/>
              <a:t>Se </a:t>
            </a:r>
            <a:r>
              <a:rPr lang="es-ES" dirty="0"/>
              <a:t>basa en el concepto de reserva de recursos, que permite proporcionar aislamiento entre las tareas en </a:t>
            </a:r>
            <a:r>
              <a:rPr lang="es-ES" dirty="0" smtClean="0"/>
              <a:t>ejecución.</a:t>
            </a:r>
            <a:endParaRPr lang="es-ES" dirty="0"/>
          </a:p>
          <a:p>
            <a:pPr algn="just"/>
            <a:r>
              <a:rPr lang="es-ES" dirty="0" smtClean="0"/>
              <a:t>Se </a:t>
            </a:r>
            <a:r>
              <a:rPr lang="es-ES" dirty="0"/>
              <a:t>basa en algoritmos de programación conocidos (es decir, CBS - </a:t>
            </a:r>
            <a:r>
              <a:rPr lang="es-ES" dirty="0" err="1"/>
              <a:t>Constant</a:t>
            </a:r>
            <a:r>
              <a:rPr lang="es-ES" dirty="0"/>
              <a:t> </a:t>
            </a:r>
            <a:r>
              <a:rPr lang="es-ES" dirty="0" err="1"/>
              <a:t>Bandwidth</a:t>
            </a:r>
            <a:r>
              <a:rPr lang="es-ES" dirty="0"/>
              <a:t> Server), de modo que las latencias están limitadas y las restricciones de tiempo están </a:t>
            </a:r>
            <a:r>
              <a:rPr lang="es-ES" dirty="0" smtClean="0"/>
              <a:t>garantizadas.</a:t>
            </a:r>
            <a:endParaRPr lang="es-ES" dirty="0"/>
          </a:p>
          <a:p>
            <a:pPr algn="just"/>
            <a:r>
              <a:rPr lang="es-ES" dirty="0" smtClean="0"/>
              <a:t>No </a:t>
            </a:r>
            <a:r>
              <a:rPr lang="es-ES" dirty="0"/>
              <a:t>hace ninguna suposición restrictiva sobre las características de las tareas, que pueden ser periódicas, esporádicas o aperiódicas.</a:t>
            </a:r>
            <a:endParaRPr lang="es-MX" dirty="0"/>
          </a:p>
          <a:p>
            <a:endParaRPr lang="en-US" dirty="0"/>
          </a:p>
        </p:txBody>
      </p:sp>
    </p:spTree>
    <p:extLst>
      <p:ext uri="{BB962C8B-B14F-4D97-AF65-F5344CB8AC3E}">
        <p14:creationId xmlns:p14="http://schemas.microsoft.com/office/powerpoint/2010/main" val="129814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Planificación</a:t>
            </a:r>
            <a:endParaRPr lang="en-US" dirty="0"/>
          </a:p>
        </p:txBody>
      </p:sp>
      <p:sp>
        <p:nvSpPr>
          <p:cNvPr id="3" name="Marcador de contenido 2"/>
          <p:cNvSpPr>
            <a:spLocks noGrp="1"/>
          </p:cNvSpPr>
          <p:nvPr>
            <p:ph idx="1"/>
          </p:nvPr>
        </p:nvSpPr>
        <p:spPr>
          <a:xfrm>
            <a:off x="680321" y="2098946"/>
            <a:ext cx="10658239" cy="4586955"/>
          </a:xfrm>
        </p:spPr>
        <p:txBody>
          <a:bodyPr>
            <a:normAutofit lnSpcReduction="10000"/>
          </a:bodyPr>
          <a:lstStyle/>
          <a:p>
            <a:pPr algn="just"/>
            <a:r>
              <a:rPr lang="es-MX" dirty="0" smtClean="0"/>
              <a:t>La planificación es el método mediante el cual los hilos, los procesos o los flujos de datos tienen acceso a los recursos, por ejemplo, tiempo de procesador, ancho de banda en la comunicación, etc.</a:t>
            </a:r>
          </a:p>
          <a:p>
            <a:pPr algn="just"/>
            <a:endParaRPr lang="es-MX" dirty="0" smtClean="0"/>
          </a:p>
          <a:p>
            <a:pPr algn="just"/>
            <a:endParaRPr lang="es-MX" dirty="0" smtClean="0"/>
          </a:p>
          <a:p>
            <a:pPr algn="just"/>
            <a:endParaRPr lang="es-MX" dirty="0" smtClean="0"/>
          </a:p>
          <a:p>
            <a:pPr algn="just"/>
            <a:endParaRPr lang="es-MX" dirty="0" smtClean="0"/>
          </a:p>
          <a:p>
            <a:pPr algn="just"/>
            <a:endParaRPr lang="es-MX" dirty="0" smtClean="0"/>
          </a:p>
          <a:p>
            <a:pPr algn="just"/>
            <a:endParaRPr lang="en-US" dirty="0" smtClean="0"/>
          </a:p>
          <a:p>
            <a:pPr algn="just"/>
            <a:r>
              <a:rPr lang="es-MX" dirty="0" smtClean="0"/>
              <a:t>El planificador es el componente del sistema operativo encargado de la planificación. La necesidad de algoritmos de planificación surgió con la aparición de sistemas operativos multi tareas.</a:t>
            </a:r>
            <a:endParaRPr lang="en-US" dirty="0" smtClean="0"/>
          </a:p>
          <a:p>
            <a:endParaRPr lang="en-US" dirty="0"/>
          </a:p>
        </p:txBody>
      </p:sp>
      <p:pic>
        <p:nvPicPr>
          <p:cNvPr id="205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048" y="3133576"/>
            <a:ext cx="3790783" cy="24204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439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¿Para qué es útil SCHED_DEADLINE?</a:t>
            </a:r>
            <a:endParaRPr lang="en-US" dirty="0"/>
          </a:p>
        </p:txBody>
      </p:sp>
      <p:sp>
        <p:nvSpPr>
          <p:cNvPr id="3" name="Marcador de contenido 2"/>
          <p:cNvSpPr>
            <a:spLocks noGrp="1"/>
          </p:cNvSpPr>
          <p:nvPr>
            <p:ph idx="1"/>
          </p:nvPr>
        </p:nvSpPr>
        <p:spPr>
          <a:xfrm>
            <a:off x="680321" y="2165684"/>
            <a:ext cx="10725616" cy="4363453"/>
          </a:xfrm>
        </p:spPr>
        <p:txBody>
          <a:bodyPr>
            <a:normAutofit/>
          </a:bodyPr>
          <a:lstStyle/>
          <a:p>
            <a:pPr algn="just"/>
            <a:r>
              <a:rPr lang="es-ES" dirty="0"/>
              <a:t>Garantías de tiempo: se garantiza a la tarea una parte determinada del tiempo de CPU, independientemente del comportamiento de las otras tareas que se ejecutan en el sistema; estas garantías son importantes para aplicaciones sensibles al tiempo (por ejemplo, control en tiempo real) que necesitan ejecutar una cierta cantidad de trabajo dentro de una restricción de tiempo.</a:t>
            </a:r>
          </a:p>
          <a:p>
            <a:pPr algn="just"/>
            <a:r>
              <a:rPr lang="es-ES" dirty="0"/>
              <a:t>Confinamiento de tiempo: la tarea está obligada a usar no más que su recurso compartido de CPU asignado; esto es útil para limitar la cantidad de CPU utilizada por las tareas de alta prioridad que, en caso de error o cómputo intensivo, pueden dejar de lado al resto del sistema. También es útil en entornos de virtualización, para una asignación justa de la CPU entre varias máquinas virtuales.</a:t>
            </a:r>
            <a:endParaRPr lang="es-MX" dirty="0"/>
          </a:p>
          <a:p>
            <a:endParaRPr lang="en-US" dirty="0"/>
          </a:p>
        </p:txBody>
      </p:sp>
    </p:spTree>
    <p:extLst>
      <p:ext uri="{BB962C8B-B14F-4D97-AF65-F5344CB8AC3E}">
        <p14:creationId xmlns:p14="http://schemas.microsoft.com/office/powerpoint/2010/main" val="2215296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EDF </a:t>
            </a:r>
            <a:r>
              <a:rPr lang="es-MX" dirty="0" err="1" smtClean="0"/>
              <a:t>Earliest</a:t>
            </a:r>
            <a:r>
              <a:rPr lang="es-MX" dirty="0" smtClean="0"/>
              <a:t> </a:t>
            </a:r>
            <a:r>
              <a:rPr lang="es-MX" dirty="0" err="1"/>
              <a:t>Deadline</a:t>
            </a:r>
            <a:r>
              <a:rPr lang="es-MX" dirty="0"/>
              <a:t> </a:t>
            </a:r>
            <a:r>
              <a:rPr lang="es-MX" dirty="0" err="1"/>
              <a:t>First</a:t>
            </a:r>
            <a:r>
              <a:rPr lang="es-MX" dirty="0"/>
              <a:t> </a:t>
            </a:r>
            <a:r>
              <a:rPr lang="es-MX" dirty="0" err="1"/>
              <a:t>Scheduler</a:t>
            </a:r>
            <a:endParaRPr lang="en-US" dirty="0"/>
          </a:p>
        </p:txBody>
      </p:sp>
      <p:sp>
        <p:nvSpPr>
          <p:cNvPr id="3" name="Marcador de contenido 2"/>
          <p:cNvSpPr>
            <a:spLocks noGrp="1"/>
          </p:cNvSpPr>
          <p:nvPr>
            <p:ph idx="1"/>
          </p:nvPr>
        </p:nvSpPr>
        <p:spPr>
          <a:xfrm>
            <a:off x="680321" y="2336873"/>
            <a:ext cx="11110626" cy="3599316"/>
          </a:xfrm>
        </p:spPr>
        <p:txBody>
          <a:bodyPr/>
          <a:lstStyle/>
          <a:p>
            <a:r>
              <a:rPr lang="es-ES" dirty="0"/>
              <a:t>El EDF es un algoritmo dinámico.</a:t>
            </a:r>
          </a:p>
          <a:p>
            <a:r>
              <a:rPr lang="es-ES" dirty="0"/>
              <a:t>Las prioridades del trabajo se reevalúan en cada punto de </a:t>
            </a:r>
            <a:r>
              <a:rPr lang="es-ES" dirty="0" smtClean="0"/>
              <a:t>decisión.</a:t>
            </a:r>
            <a:endParaRPr lang="es-ES" dirty="0"/>
          </a:p>
          <a:p>
            <a:r>
              <a:rPr lang="es-ES" dirty="0"/>
              <a:t>Reevaluación basada en el </a:t>
            </a:r>
            <a:r>
              <a:rPr lang="es-ES" dirty="0" err="1"/>
              <a:t>deadline</a:t>
            </a:r>
            <a:r>
              <a:rPr lang="es-ES" dirty="0"/>
              <a:t> relativo de un </a:t>
            </a:r>
            <a:r>
              <a:rPr lang="es-ES" dirty="0" smtClean="0"/>
              <a:t>trabajo.</a:t>
            </a:r>
            <a:endParaRPr lang="es-ES" dirty="0"/>
          </a:p>
          <a:p>
            <a:r>
              <a:rPr lang="es-ES" dirty="0"/>
              <a:t>Cuanto más cerca de la </a:t>
            </a:r>
            <a:r>
              <a:rPr lang="es-ES" dirty="0" err="1"/>
              <a:t>deadline</a:t>
            </a:r>
            <a:r>
              <a:rPr lang="es-ES" dirty="0"/>
              <a:t>, mayor es la </a:t>
            </a:r>
            <a:r>
              <a:rPr lang="es-ES" dirty="0" smtClean="0"/>
              <a:t>prioridad.</a:t>
            </a:r>
            <a:endParaRPr lang="es-MX" dirty="0"/>
          </a:p>
          <a:p>
            <a:endParaRPr lang="en-US" dirty="0"/>
          </a:p>
        </p:txBody>
      </p:sp>
    </p:spTree>
    <p:extLst>
      <p:ext uri="{BB962C8B-B14F-4D97-AF65-F5344CB8AC3E}">
        <p14:creationId xmlns:p14="http://schemas.microsoft.com/office/powerpoint/2010/main" val="2789978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45754" y="1410789"/>
            <a:ext cx="8791673" cy="5117919"/>
          </a:xfrm>
          <a:prstGeom prst="rect">
            <a:avLst/>
          </a:prstGeom>
        </p:spPr>
      </p:pic>
      <p:sp>
        <p:nvSpPr>
          <p:cNvPr id="6" name="Título 1"/>
          <p:cNvSpPr>
            <a:spLocks noGrp="1"/>
          </p:cNvSpPr>
          <p:nvPr>
            <p:ph type="title"/>
          </p:nvPr>
        </p:nvSpPr>
        <p:spPr>
          <a:xfrm>
            <a:off x="3423521" y="486605"/>
            <a:ext cx="9613861" cy="1080938"/>
          </a:xfrm>
        </p:spPr>
        <p:txBody>
          <a:bodyPr/>
          <a:lstStyle/>
          <a:p>
            <a:r>
              <a:rPr lang="es-MX" dirty="0" smtClean="0"/>
              <a:t>EJEMPLOS</a:t>
            </a:r>
            <a:endParaRPr lang="en-US" dirty="0"/>
          </a:p>
        </p:txBody>
      </p:sp>
    </p:spTree>
    <p:extLst>
      <p:ext uri="{BB962C8B-B14F-4D97-AF65-F5344CB8AC3E}">
        <p14:creationId xmlns:p14="http://schemas.microsoft.com/office/powerpoint/2010/main" val="3401681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8463" y="1183732"/>
            <a:ext cx="2114006" cy="588872"/>
          </a:xfrm>
        </p:spPr>
        <p:txBody>
          <a:bodyPr>
            <a:normAutofit/>
          </a:bodyPr>
          <a:lstStyle/>
          <a:p>
            <a:r>
              <a:rPr lang="es-MX" dirty="0" smtClean="0"/>
              <a:t>e2=6</a:t>
            </a:r>
            <a:endParaRPr lang="es-MX" dirty="0"/>
          </a:p>
        </p:txBody>
      </p:sp>
      <p:pic>
        <p:nvPicPr>
          <p:cNvPr id="6" name="Marcador de contenido 5"/>
          <p:cNvPicPr>
            <a:picLocks noGrp="1" noChangeAspect="1"/>
          </p:cNvPicPr>
          <p:nvPr>
            <p:ph idx="1"/>
          </p:nvPr>
        </p:nvPicPr>
        <p:blipFill>
          <a:blip r:embed="rId2"/>
          <a:stretch>
            <a:fillRect/>
          </a:stretch>
        </p:blipFill>
        <p:spPr>
          <a:xfrm>
            <a:off x="838200" y="3069517"/>
            <a:ext cx="10515600" cy="2420902"/>
          </a:xfrm>
          <a:prstGeom prst="rect">
            <a:avLst/>
          </a:prstGeom>
        </p:spPr>
      </p:pic>
      <p:pic>
        <p:nvPicPr>
          <p:cNvPr id="7" name="Imagen 6"/>
          <p:cNvPicPr>
            <a:picLocks noChangeAspect="1"/>
          </p:cNvPicPr>
          <p:nvPr/>
        </p:nvPicPr>
        <p:blipFill>
          <a:blip r:embed="rId3"/>
          <a:stretch>
            <a:fillRect/>
          </a:stretch>
        </p:blipFill>
        <p:spPr>
          <a:xfrm>
            <a:off x="5014095" y="953997"/>
            <a:ext cx="2037233" cy="1675992"/>
          </a:xfrm>
          <a:prstGeom prst="rect">
            <a:avLst/>
          </a:prstGeom>
        </p:spPr>
      </p:pic>
    </p:spTree>
    <p:extLst>
      <p:ext uri="{BB962C8B-B14F-4D97-AF65-F5344CB8AC3E}">
        <p14:creationId xmlns:p14="http://schemas.microsoft.com/office/powerpoint/2010/main" val="3286710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0714" y="1304426"/>
            <a:ext cx="10515600" cy="1325563"/>
          </a:xfrm>
        </p:spPr>
        <p:txBody>
          <a:bodyPr/>
          <a:lstStyle/>
          <a:p>
            <a:r>
              <a:rPr lang="es-MX" dirty="0" smtClean="0"/>
              <a:t>e2=2</a:t>
            </a:r>
            <a:br>
              <a:rPr lang="es-MX" dirty="0" smtClean="0"/>
            </a:br>
            <a:endParaRPr lang="es-MX" dirty="0"/>
          </a:p>
        </p:txBody>
      </p:sp>
      <p:pic>
        <p:nvPicPr>
          <p:cNvPr id="6" name="Imagen 5"/>
          <p:cNvPicPr>
            <a:picLocks noChangeAspect="1"/>
          </p:cNvPicPr>
          <p:nvPr/>
        </p:nvPicPr>
        <p:blipFill>
          <a:blip r:embed="rId2"/>
          <a:stretch>
            <a:fillRect/>
          </a:stretch>
        </p:blipFill>
        <p:spPr>
          <a:xfrm>
            <a:off x="5014095" y="953997"/>
            <a:ext cx="2037233" cy="1675992"/>
          </a:xfrm>
          <a:prstGeom prst="rect">
            <a:avLst/>
          </a:prstGeom>
        </p:spPr>
      </p:pic>
      <p:pic>
        <p:nvPicPr>
          <p:cNvPr id="8" name="Marcador de contenido 7"/>
          <p:cNvPicPr>
            <a:picLocks noGrp="1" noChangeAspect="1"/>
          </p:cNvPicPr>
          <p:nvPr>
            <p:ph idx="1"/>
          </p:nvPr>
        </p:nvPicPr>
        <p:blipFill>
          <a:blip r:embed="rId3"/>
          <a:stretch>
            <a:fillRect/>
          </a:stretch>
        </p:blipFill>
        <p:spPr>
          <a:xfrm>
            <a:off x="855617" y="3325092"/>
            <a:ext cx="10515600" cy="2223262"/>
          </a:xfrm>
          <a:prstGeom prst="rect">
            <a:avLst/>
          </a:prstGeom>
        </p:spPr>
      </p:pic>
    </p:spTree>
    <p:extLst>
      <p:ext uri="{BB962C8B-B14F-4D97-AF65-F5344CB8AC3E}">
        <p14:creationId xmlns:p14="http://schemas.microsoft.com/office/powerpoint/2010/main" val="2950488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4588" y="1410154"/>
            <a:ext cx="10515600" cy="1325563"/>
          </a:xfrm>
        </p:spPr>
        <p:txBody>
          <a:bodyPr/>
          <a:lstStyle/>
          <a:p>
            <a:r>
              <a:rPr lang="es-MX" dirty="0" smtClean="0"/>
              <a:t>e2=3</a:t>
            </a:r>
            <a:br>
              <a:rPr lang="es-MX" dirty="0" smtClean="0"/>
            </a:br>
            <a:endParaRPr lang="es-MX" dirty="0"/>
          </a:p>
        </p:txBody>
      </p:sp>
      <p:pic>
        <p:nvPicPr>
          <p:cNvPr id="7" name="Imagen 6"/>
          <p:cNvPicPr>
            <a:picLocks noChangeAspect="1"/>
          </p:cNvPicPr>
          <p:nvPr/>
        </p:nvPicPr>
        <p:blipFill>
          <a:blip r:embed="rId2"/>
          <a:stretch>
            <a:fillRect/>
          </a:stretch>
        </p:blipFill>
        <p:spPr>
          <a:xfrm>
            <a:off x="5014095" y="953997"/>
            <a:ext cx="2037233" cy="1675992"/>
          </a:xfrm>
          <a:prstGeom prst="rect">
            <a:avLst/>
          </a:prstGeom>
        </p:spPr>
      </p:pic>
      <p:pic>
        <p:nvPicPr>
          <p:cNvPr id="10" name="Marcador de contenido 9"/>
          <p:cNvPicPr>
            <a:picLocks noGrp="1" noChangeAspect="1"/>
          </p:cNvPicPr>
          <p:nvPr>
            <p:ph idx="1"/>
          </p:nvPr>
        </p:nvPicPr>
        <p:blipFill>
          <a:blip r:embed="rId3"/>
          <a:stretch>
            <a:fillRect/>
          </a:stretch>
        </p:blipFill>
        <p:spPr>
          <a:xfrm>
            <a:off x="774911" y="3191874"/>
            <a:ext cx="10515600" cy="2286803"/>
          </a:xfrm>
          <a:prstGeom prst="rect">
            <a:avLst/>
          </a:prstGeom>
        </p:spPr>
      </p:pic>
    </p:spTree>
    <p:extLst>
      <p:ext uri="{BB962C8B-B14F-4D97-AF65-F5344CB8AC3E}">
        <p14:creationId xmlns:p14="http://schemas.microsoft.com/office/powerpoint/2010/main" val="3494828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4954" y="1096645"/>
            <a:ext cx="10515600" cy="1325563"/>
          </a:xfrm>
        </p:spPr>
        <p:txBody>
          <a:bodyPr/>
          <a:lstStyle/>
          <a:p>
            <a:r>
              <a:rPr lang="es-MX" dirty="0" smtClean="0"/>
              <a:t>e2=5</a:t>
            </a:r>
            <a:endParaRPr lang="es-MX" dirty="0"/>
          </a:p>
        </p:txBody>
      </p:sp>
      <p:pic>
        <p:nvPicPr>
          <p:cNvPr id="5" name="Marcador de contenido 4"/>
          <p:cNvPicPr>
            <a:picLocks noGrp="1" noChangeAspect="1"/>
          </p:cNvPicPr>
          <p:nvPr>
            <p:ph idx="1"/>
          </p:nvPr>
        </p:nvPicPr>
        <p:blipFill>
          <a:blip r:embed="rId2"/>
          <a:stretch>
            <a:fillRect/>
          </a:stretch>
        </p:blipFill>
        <p:spPr>
          <a:xfrm>
            <a:off x="838200" y="2805778"/>
            <a:ext cx="10515600" cy="2391032"/>
          </a:xfrm>
          <a:prstGeom prst="rect">
            <a:avLst/>
          </a:prstGeom>
        </p:spPr>
      </p:pic>
      <p:pic>
        <p:nvPicPr>
          <p:cNvPr id="6" name="Imagen 5"/>
          <p:cNvPicPr>
            <a:picLocks noChangeAspect="1"/>
          </p:cNvPicPr>
          <p:nvPr/>
        </p:nvPicPr>
        <p:blipFill>
          <a:blip r:embed="rId3"/>
          <a:stretch>
            <a:fillRect/>
          </a:stretch>
        </p:blipFill>
        <p:spPr>
          <a:xfrm>
            <a:off x="5014095" y="953997"/>
            <a:ext cx="2037233" cy="1675992"/>
          </a:xfrm>
          <a:prstGeom prst="rect">
            <a:avLst/>
          </a:prstGeom>
        </p:spPr>
      </p:pic>
    </p:spTree>
    <p:extLst>
      <p:ext uri="{BB962C8B-B14F-4D97-AF65-F5344CB8AC3E}">
        <p14:creationId xmlns:p14="http://schemas.microsoft.com/office/powerpoint/2010/main" val="2884656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76448" y="737186"/>
            <a:ext cx="3314163" cy="1080938"/>
          </a:xfrm>
        </p:spPr>
        <p:txBody>
          <a:bodyPr/>
          <a:lstStyle/>
          <a:p>
            <a:r>
              <a:rPr lang="es-ES" dirty="0"/>
              <a:t>Ventajas EDF </a:t>
            </a:r>
            <a:endParaRPr lang="en-US" dirty="0"/>
          </a:p>
        </p:txBody>
      </p:sp>
      <p:sp>
        <p:nvSpPr>
          <p:cNvPr id="3" name="Marcador de contenido 2"/>
          <p:cNvSpPr>
            <a:spLocks noGrp="1"/>
          </p:cNvSpPr>
          <p:nvPr>
            <p:ph idx="1"/>
          </p:nvPr>
        </p:nvSpPr>
        <p:spPr>
          <a:xfrm>
            <a:off x="680321" y="2336873"/>
            <a:ext cx="10821868" cy="3599316"/>
          </a:xfrm>
        </p:spPr>
        <p:txBody>
          <a:bodyPr/>
          <a:lstStyle/>
          <a:p>
            <a:r>
              <a:rPr lang="es-ES" dirty="0"/>
              <a:t>Muy flexible (los tiempos de llegada y los plazos no se deben conocer antes de la implementación</a:t>
            </a:r>
            <a:r>
              <a:rPr lang="es-ES" dirty="0" smtClean="0"/>
              <a:t>).</a:t>
            </a:r>
            <a:endParaRPr lang="es-ES" dirty="0"/>
          </a:p>
          <a:p>
            <a:r>
              <a:rPr lang="es-ES" dirty="0"/>
              <a:t>Complejidad </a:t>
            </a:r>
            <a:r>
              <a:rPr lang="es-ES" dirty="0" smtClean="0"/>
              <a:t>moderada.</a:t>
            </a:r>
            <a:endParaRPr lang="es-ES" dirty="0"/>
          </a:p>
          <a:p>
            <a:r>
              <a:rPr lang="es-ES" dirty="0"/>
              <a:t>Capaz de manejar trabajos aperiódicos.</a:t>
            </a:r>
            <a:endParaRPr lang="es-MX" dirty="0"/>
          </a:p>
          <a:p>
            <a:endParaRPr lang="en-US" dirty="0"/>
          </a:p>
        </p:txBody>
      </p:sp>
    </p:spTree>
    <p:extLst>
      <p:ext uri="{BB962C8B-B14F-4D97-AF65-F5344CB8AC3E}">
        <p14:creationId xmlns:p14="http://schemas.microsoft.com/office/powerpoint/2010/main" val="1864615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21095" y="721144"/>
            <a:ext cx="4132311" cy="1080938"/>
          </a:xfrm>
        </p:spPr>
        <p:txBody>
          <a:bodyPr/>
          <a:lstStyle/>
          <a:p>
            <a:r>
              <a:rPr lang="es-ES" dirty="0"/>
              <a:t>Desventajas EDF</a:t>
            </a:r>
            <a:endParaRPr lang="en-US" dirty="0"/>
          </a:p>
        </p:txBody>
      </p:sp>
      <p:sp>
        <p:nvSpPr>
          <p:cNvPr id="3" name="Marcador de contenido 2"/>
          <p:cNvSpPr>
            <a:spLocks noGrp="1"/>
          </p:cNvSpPr>
          <p:nvPr>
            <p:ph idx="1"/>
          </p:nvPr>
        </p:nvSpPr>
        <p:spPr/>
        <p:txBody>
          <a:bodyPr/>
          <a:lstStyle/>
          <a:p>
            <a:r>
              <a:rPr lang="es-ES" dirty="0"/>
              <a:t>R</a:t>
            </a:r>
            <a:r>
              <a:rPr lang="es-ES" dirty="0" smtClean="0"/>
              <a:t>equiere </a:t>
            </a:r>
            <a:r>
              <a:rPr lang="es-ES" dirty="0"/>
              <a:t>trabajos </a:t>
            </a:r>
            <a:r>
              <a:rPr lang="es-ES" dirty="0" smtClean="0"/>
              <a:t>preventivos para su optimización.</a:t>
            </a:r>
            <a:endParaRPr lang="es-ES" dirty="0"/>
          </a:p>
          <a:p>
            <a:r>
              <a:rPr lang="es-ES" dirty="0"/>
              <a:t>No es óptimo en varios procesadores.</a:t>
            </a:r>
          </a:p>
          <a:p>
            <a:r>
              <a:rPr lang="es-ES" dirty="0"/>
              <a:t>Difícil de </a:t>
            </a:r>
            <a:r>
              <a:rPr lang="es-ES" dirty="0" smtClean="0"/>
              <a:t>verificar.</a:t>
            </a:r>
            <a:endParaRPr lang="es-MX" dirty="0"/>
          </a:p>
          <a:p>
            <a:endParaRPr lang="en-US" dirty="0"/>
          </a:p>
        </p:txBody>
      </p:sp>
    </p:spTree>
    <p:extLst>
      <p:ext uri="{BB962C8B-B14F-4D97-AF65-F5344CB8AC3E}">
        <p14:creationId xmlns:p14="http://schemas.microsoft.com/office/powerpoint/2010/main" val="1047946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Planificador Completamente Justo (CFS)</a:t>
            </a:r>
            <a:endParaRPr lang="en-US" dirty="0"/>
          </a:p>
        </p:txBody>
      </p:sp>
      <p:sp>
        <p:nvSpPr>
          <p:cNvPr id="3" name="Marcador de contenido 2"/>
          <p:cNvSpPr>
            <a:spLocks noGrp="1"/>
          </p:cNvSpPr>
          <p:nvPr>
            <p:ph idx="1"/>
          </p:nvPr>
        </p:nvSpPr>
        <p:spPr>
          <a:xfrm>
            <a:off x="680321" y="2336872"/>
            <a:ext cx="11014374" cy="4112053"/>
          </a:xfrm>
        </p:spPr>
        <p:txBody>
          <a:bodyPr/>
          <a:lstStyle/>
          <a:p>
            <a:pPr algn="just"/>
            <a:r>
              <a:rPr lang="es-MX" dirty="0"/>
              <a:t>Desde la versión 2.6.23 el planificador tradicional de Linux fue remplazado por el CFS. El 80% del diseño de CFS fundamentalmente modela un procesador multi tarea “ideal</a:t>
            </a:r>
            <a:r>
              <a:rPr lang="es-MX" dirty="0" smtClean="0"/>
              <a:t>”.</a:t>
            </a:r>
          </a:p>
          <a:p>
            <a:pPr algn="just"/>
            <a:endParaRPr lang="en-US" dirty="0"/>
          </a:p>
          <a:p>
            <a:pPr algn="just"/>
            <a:r>
              <a:rPr lang="es-MX" dirty="0"/>
              <a:t>El CFS busca mantener el balance </a:t>
            </a:r>
            <a:r>
              <a:rPr lang="es-MX" dirty="0" smtClean="0"/>
              <a:t>entre </a:t>
            </a:r>
            <a:r>
              <a:rPr lang="es-MX" dirty="0"/>
              <a:t>el tiempo de procesador que </a:t>
            </a:r>
            <a:r>
              <a:rPr lang="es-MX" dirty="0" smtClean="0"/>
              <a:t>se le asigna </a:t>
            </a:r>
            <a:r>
              <a:rPr lang="es-MX" dirty="0"/>
              <a:t>a los procesos. Cada proceso debe recibir un tiempo equitativo.</a:t>
            </a:r>
            <a:endParaRPr lang="en-US" dirty="0"/>
          </a:p>
          <a:p>
            <a:endParaRPr lang="es-MX" dirty="0" smtClean="0"/>
          </a:p>
          <a:p>
            <a:r>
              <a:rPr lang="es-MX" dirty="0"/>
              <a:t>Para determinar el balance, CFS mantiene la cantidad de tiempo que se le ha asignado a un proceso en lo que llaman “Virtual Runtime”.</a:t>
            </a:r>
            <a:endParaRPr lang="en-US" dirty="0"/>
          </a:p>
          <a:p>
            <a:endParaRPr lang="en-US" dirty="0"/>
          </a:p>
        </p:txBody>
      </p:sp>
    </p:spTree>
    <p:extLst>
      <p:ext uri="{BB962C8B-B14F-4D97-AF65-F5344CB8AC3E}">
        <p14:creationId xmlns:p14="http://schemas.microsoft.com/office/powerpoint/2010/main" val="391598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Arquitectura CFS</a:t>
            </a:r>
            <a:endParaRPr lang="en-US" dirty="0"/>
          </a:p>
        </p:txBody>
      </p:sp>
      <p:sp>
        <p:nvSpPr>
          <p:cNvPr id="3" name="Marcador de contenido 2"/>
          <p:cNvSpPr>
            <a:spLocks noGrp="1"/>
          </p:cNvSpPr>
          <p:nvPr>
            <p:ph idx="1"/>
          </p:nvPr>
        </p:nvSpPr>
        <p:spPr>
          <a:xfrm>
            <a:off x="680321" y="2336872"/>
            <a:ext cx="10468942" cy="4112053"/>
          </a:xfrm>
        </p:spPr>
        <p:txBody>
          <a:bodyPr/>
          <a:lstStyle/>
          <a:p>
            <a:pPr algn="just"/>
            <a:r>
              <a:rPr lang="es-MX" dirty="0"/>
              <a:t>El nodo más a la izquierda tiene la clave más pequeña. Eso quiere decir que es el nodo con el menor “virtual Runtime”. Es decir, es el nodo que representa al proceso que más necesita ejecutarse</a:t>
            </a:r>
            <a:r>
              <a:rPr lang="es-MX" dirty="0" smtClean="0"/>
              <a:t>.</a:t>
            </a:r>
          </a:p>
          <a:p>
            <a:pPr algn="just"/>
            <a:endParaRPr lang="en-US" dirty="0"/>
          </a:p>
          <a:p>
            <a:pPr algn="just"/>
            <a:r>
              <a:rPr lang="es-MX" dirty="0"/>
              <a:t>El nodo </a:t>
            </a:r>
            <a:r>
              <a:rPr lang="es-MX" dirty="0" smtClean="0"/>
              <a:t>de más a la </a:t>
            </a:r>
            <a:r>
              <a:rPr lang="es-MX" dirty="0"/>
              <a:t>derecha tiene la clave más grande (mayor virtual Runtime). Es el proceso que menos necesita ejecución. Entonces, CFS selecciona el nodo más a la izquierda para ser despachado</a:t>
            </a:r>
            <a:r>
              <a:rPr lang="es-MX" dirty="0" smtClean="0"/>
              <a:t>.</a:t>
            </a:r>
          </a:p>
          <a:p>
            <a:pPr algn="just"/>
            <a:endParaRPr lang="en-US" dirty="0"/>
          </a:p>
          <a:p>
            <a:pPr algn="just"/>
            <a:r>
              <a:rPr lang="es-MX" dirty="0" smtClean="0"/>
              <a:t>Si </a:t>
            </a:r>
            <a:r>
              <a:rPr lang="es-MX" dirty="0"/>
              <a:t>no ha terminado, El nodo se elimina del </a:t>
            </a:r>
            <a:r>
              <a:rPr lang="es-MX" dirty="0" smtClean="0"/>
              <a:t>árbol y se </a:t>
            </a:r>
            <a:r>
              <a:rPr lang="es-MX" dirty="0"/>
              <a:t>inserta de nuevo con un nuevo valor de virtual Runtime.</a:t>
            </a:r>
            <a:endParaRPr lang="en-US" dirty="0"/>
          </a:p>
          <a:p>
            <a:endParaRPr lang="en-US" dirty="0"/>
          </a:p>
        </p:txBody>
      </p:sp>
    </p:spTree>
    <p:extLst>
      <p:ext uri="{BB962C8B-B14F-4D97-AF65-F5344CB8AC3E}">
        <p14:creationId xmlns:p14="http://schemas.microsoft.com/office/powerpoint/2010/main" val="94530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Arquitectura CFS</a:t>
            </a:r>
            <a:endParaRPr lang="en-US" dirty="0"/>
          </a:p>
        </p:txBody>
      </p:sp>
      <p:pic>
        <p:nvPicPr>
          <p:cNvPr id="4" name="Imagen 3"/>
          <p:cNvPicPr>
            <a:picLocks noChangeAspect="1"/>
          </p:cNvPicPr>
          <p:nvPr/>
        </p:nvPicPr>
        <p:blipFill>
          <a:blip r:embed="rId2"/>
          <a:stretch>
            <a:fillRect/>
          </a:stretch>
        </p:blipFill>
        <p:spPr>
          <a:xfrm>
            <a:off x="1707330" y="2040356"/>
            <a:ext cx="8265695" cy="43815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737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555" y="753228"/>
            <a:ext cx="10971748" cy="1080938"/>
          </a:xfrm>
        </p:spPr>
        <p:txBody>
          <a:bodyPr/>
          <a:lstStyle/>
          <a:p>
            <a:r>
              <a:rPr lang="es-ES" dirty="0" smtClean="0"/>
              <a:t>Proceso de Programación (PROCESS SCHEDULING)</a:t>
            </a:r>
            <a:endParaRPr lang="en-US" dirty="0"/>
          </a:p>
        </p:txBody>
      </p:sp>
      <p:sp>
        <p:nvSpPr>
          <p:cNvPr id="3" name="Marcador de contenido 2"/>
          <p:cNvSpPr>
            <a:spLocks noGrp="1"/>
          </p:cNvSpPr>
          <p:nvPr>
            <p:ph idx="1"/>
          </p:nvPr>
        </p:nvSpPr>
        <p:spPr>
          <a:xfrm>
            <a:off x="287384" y="2246811"/>
            <a:ext cx="11495314" cy="3597938"/>
          </a:xfrm>
        </p:spPr>
        <p:txBody>
          <a:bodyPr/>
          <a:lstStyle/>
          <a:p>
            <a:pPr marL="0" indent="0" algn="just">
              <a:buNone/>
            </a:pPr>
            <a:r>
              <a:rPr lang="es-MX" dirty="0"/>
              <a:t>Linux como cualquier otro sistema de tiempo compartido, logra el efecto de una ejecución simultanea aparente de múltiples procesos al cambiar de un proceso a otro en un periodo de tiempo muy corto. La programación (</a:t>
            </a:r>
            <a:r>
              <a:rPr lang="es-MX" dirty="0" err="1"/>
              <a:t>Scheduling</a:t>
            </a:r>
            <a:r>
              <a:rPr lang="es-MX" dirty="0"/>
              <a:t>) se ocupa de cuando tener que cambiar el proceso y que proceso debe elegir.</a:t>
            </a:r>
            <a:endParaRPr lang="en-US" dirty="0"/>
          </a:p>
          <a:p>
            <a:endParaRPr lang="en-US" dirty="0"/>
          </a:p>
        </p:txBody>
      </p:sp>
      <p:pic>
        <p:nvPicPr>
          <p:cNvPr id="1026" name="Picture 2" descr="Resultado de imagen para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850" y="3834266"/>
            <a:ext cx="3737157" cy="265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0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Política de Programación(</a:t>
            </a:r>
            <a:r>
              <a:rPr lang="es-ES" dirty="0" err="1" smtClean="0"/>
              <a:t>Scheduling</a:t>
            </a:r>
            <a:r>
              <a:rPr lang="es-ES" dirty="0" smtClean="0"/>
              <a:t> </a:t>
            </a:r>
            <a:r>
              <a:rPr lang="es-ES" dirty="0" err="1" smtClean="0"/>
              <a:t>Policy</a:t>
            </a:r>
            <a:r>
              <a:rPr lang="es-ES" dirty="0" smtClean="0"/>
              <a:t>)</a:t>
            </a:r>
            <a:endParaRPr lang="en-US" dirty="0"/>
          </a:p>
        </p:txBody>
      </p:sp>
      <p:sp>
        <p:nvSpPr>
          <p:cNvPr id="3" name="Marcador de contenido 2"/>
          <p:cNvSpPr>
            <a:spLocks noGrp="1"/>
          </p:cNvSpPr>
          <p:nvPr>
            <p:ph idx="1"/>
          </p:nvPr>
        </p:nvSpPr>
        <p:spPr>
          <a:xfrm>
            <a:off x="313508" y="2181498"/>
            <a:ext cx="11325497" cy="4101736"/>
          </a:xfrm>
        </p:spPr>
        <p:txBody>
          <a:bodyPr/>
          <a:lstStyle/>
          <a:p>
            <a:pPr marL="0" indent="0" algn="just">
              <a:buNone/>
            </a:pPr>
            <a:r>
              <a:rPr lang="en-US" dirty="0"/>
              <a:t>El </a:t>
            </a:r>
            <a:r>
              <a:rPr lang="en-US" dirty="0" err="1"/>
              <a:t>algoritmo</a:t>
            </a:r>
            <a:r>
              <a:rPr lang="en-US" dirty="0"/>
              <a:t> de </a:t>
            </a:r>
            <a:r>
              <a:rPr lang="en-US" dirty="0" err="1"/>
              <a:t>programación</a:t>
            </a:r>
            <a:r>
              <a:rPr lang="en-US" dirty="0"/>
              <a:t> de </a:t>
            </a:r>
            <a:r>
              <a:rPr lang="en-US" dirty="0" err="1"/>
              <a:t>los</a:t>
            </a:r>
            <a:r>
              <a:rPr lang="en-US" dirty="0"/>
              <a:t> </a:t>
            </a:r>
            <a:r>
              <a:rPr lang="en-US" dirty="0" err="1"/>
              <a:t>sistemas</a:t>
            </a:r>
            <a:r>
              <a:rPr lang="en-US" dirty="0"/>
              <a:t> </a:t>
            </a:r>
            <a:r>
              <a:rPr lang="en-US" dirty="0" err="1"/>
              <a:t>operativos</a:t>
            </a:r>
            <a:r>
              <a:rPr lang="en-US" dirty="0"/>
              <a:t> </a:t>
            </a:r>
            <a:r>
              <a:rPr lang="en-US" dirty="0" err="1"/>
              <a:t>tradicionales</a:t>
            </a:r>
            <a:r>
              <a:rPr lang="en-US" dirty="0"/>
              <a:t> de Unix </a:t>
            </a:r>
            <a:r>
              <a:rPr lang="en-US" dirty="0" err="1"/>
              <a:t>debe</a:t>
            </a:r>
            <a:r>
              <a:rPr lang="en-US" dirty="0"/>
              <a:t> </a:t>
            </a:r>
            <a:r>
              <a:rPr lang="en-US" dirty="0" err="1"/>
              <a:t>cumplir</a:t>
            </a:r>
            <a:r>
              <a:rPr lang="en-US" dirty="0"/>
              <a:t> </a:t>
            </a:r>
            <a:r>
              <a:rPr lang="en-US" dirty="0" err="1"/>
              <a:t>varios</a:t>
            </a:r>
            <a:r>
              <a:rPr lang="en-US" dirty="0"/>
              <a:t> </a:t>
            </a:r>
            <a:r>
              <a:rPr lang="en-US" dirty="0" err="1"/>
              <a:t>objetivos</a:t>
            </a:r>
            <a:r>
              <a:rPr lang="en-US" dirty="0"/>
              <a:t> </a:t>
            </a:r>
            <a:r>
              <a:rPr lang="en-US" dirty="0" err="1"/>
              <a:t>conflictivos</a:t>
            </a:r>
            <a:r>
              <a:rPr lang="en-US" dirty="0" smtClean="0"/>
              <a:t>:</a:t>
            </a:r>
          </a:p>
          <a:p>
            <a:pPr marL="0" indent="0" algn="just">
              <a:buNone/>
            </a:pPr>
            <a:endParaRPr lang="en-US" dirty="0" smtClean="0"/>
          </a:p>
          <a:p>
            <a:pPr algn="just"/>
            <a:r>
              <a:rPr lang="en-US" dirty="0" err="1"/>
              <a:t>R</a:t>
            </a:r>
            <a:r>
              <a:rPr lang="en-US" dirty="0" err="1" smtClean="0"/>
              <a:t>ápido</a:t>
            </a:r>
            <a:r>
              <a:rPr lang="en-US" dirty="0" smtClean="0"/>
              <a:t> </a:t>
            </a:r>
            <a:r>
              <a:rPr lang="en-US" dirty="0" err="1"/>
              <a:t>tiempo</a:t>
            </a:r>
            <a:r>
              <a:rPr lang="en-US" dirty="0"/>
              <a:t> de </a:t>
            </a:r>
            <a:r>
              <a:rPr lang="en-US" dirty="0" err="1"/>
              <a:t>respuesta</a:t>
            </a:r>
            <a:r>
              <a:rPr lang="en-US" dirty="0"/>
              <a:t> del </a:t>
            </a:r>
            <a:r>
              <a:rPr lang="en-US" dirty="0" err="1"/>
              <a:t>proceso</a:t>
            </a:r>
            <a:r>
              <a:rPr lang="en-US" dirty="0"/>
              <a:t>, </a:t>
            </a:r>
            <a:r>
              <a:rPr lang="en-US" dirty="0" err="1"/>
              <a:t>buen</a:t>
            </a:r>
            <a:r>
              <a:rPr lang="en-US" dirty="0"/>
              <a:t> </a:t>
            </a:r>
            <a:r>
              <a:rPr lang="en-US" dirty="0" err="1"/>
              <a:t>rendimiento</a:t>
            </a:r>
            <a:r>
              <a:rPr lang="en-US" dirty="0"/>
              <a:t> para </a:t>
            </a:r>
            <a:r>
              <a:rPr lang="en-US" dirty="0" err="1"/>
              <a:t>trabajos</a:t>
            </a:r>
            <a:r>
              <a:rPr lang="en-US" dirty="0"/>
              <a:t> </a:t>
            </a:r>
            <a:r>
              <a:rPr lang="en-US" dirty="0" err="1"/>
              <a:t>en</a:t>
            </a:r>
            <a:r>
              <a:rPr lang="en-US" dirty="0"/>
              <a:t> </a:t>
            </a:r>
            <a:r>
              <a:rPr lang="en-US" dirty="0" err="1"/>
              <a:t>segundo</a:t>
            </a:r>
            <a:r>
              <a:rPr lang="en-US" dirty="0"/>
              <a:t> </a:t>
            </a:r>
            <a:r>
              <a:rPr lang="en-US" dirty="0" err="1"/>
              <a:t>plano</a:t>
            </a:r>
            <a:r>
              <a:rPr lang="en-US" dirty="0"/>
              <a:t>, </a:t>
            </a:r>
            <a:r>
              <a:rPr lang="en-US" dirty="0" err="1"/>
              <a:t>evitar</a:t>
            </a:r>
            <a:r>
              <a:rPr lang="en-US" dirty="0"/>
              <a:t> la </a:t>
            </a:r>
            <a:r>
              <a:rPr lang="en-US" dirty="0" err="1"/>
              <a:t>inanición</a:t>
            </a:r>
            <a:r>
              <a:rPr lang="en-US" dirty="0"/>
              <a:t> del </a:t>
            </a:r>
            <a:r>
              <a:rPr lang="en-US" dirty="0" err="1"/>
              <a:t>proceso</a:t>
            </a:r>
            <a:r>
              <a:rPr lang="en-US" dirty="0"/>
              <a:t>, </a:t>
            </a:r>
            <a:r>
              <a:rPr lang="en-US" dirty="0" err="1" smtClean="0"/>
              <a:t>conciliacion</a:t>
            </a:r>
            <a:r>
              <a:rPr lang="en-US" dirty="0" smtClean="0"/>
              <a:t> de </a:t>
            </a:r>
            <a:r>
              <a:rPr lang="en-US" dirty="0"/>
              <a:t>las </a:t>
            </a:r>
            <a:r>
              <a:rPr lang="en-US" dirty="0" err="1"/>
              <a:t>necesidades</a:t>
            </a:r>
            <a:r>
              <a:rPr lang="en-US" dirty="0"/>
              <a:t> de </a:t>
            </a:r>
            <a:r>
              <a:rPr lang="en-US" dirty="0" err="1"/>
              <a:t>los</a:t>
            </a:r>
            <a:r>
              <a:rPr lang="en-US" dirty="0"/>
              <a:t> </a:t>
            </a:r>
            <a:r>
              <a:rPr lang="en-US" dirty="0" err="1"/>
              <a:t>procesos</a:t>
            </a:r>
            <a:r>
              <a:rPr lang="en-US" dirty="0"/>
              <a:t> de </a:t>
            </a:r>
            <a:r>
              <a:rPr lang="en-US" dirty="0" err="1"/>
              <a:t>prioridad</a:t>
            </a:r>
            <a:r>
              <a:rPr lang="en-US" dirty="0"/>
              <a:t> </a:t>
            </a:r>
            <a:r>
              <a:rPr lang="en-US" dirty="0" err="1"/>
              <a:t>baja</a:t>
            </a:r>
            <a:r>
              <a:rPr lang="en-US" dirty="0"/>
              <a:t> y </a:t>
            </a:r>
            <a:r>
              <a:rPr lang="en-US" dirty="0" err="1"/>
              <a:t>alta</a:t>
            </a:r>
            <a:r>
              <a:rPr lang="en-US" dirty="0"/>
              <a:t>, y </a:t>
            </a:r>
            <a:r>
              <a:rPr lang="en-US" dirty="0" err="1"/>
              <a:t>así</a:t>
            </a:r>
            <a:r>
              <a:rPr lang="en-US" dirty="0"/>
              <a:t> </a:t>
            </a:r>
            <a:r>
              <a:rPr lang="en-US" dirty="0" err="1"/>
              <a:t>sucesivamente</a:t>
            </a:r>
            <a:r>
              <a:rPr lang="en-US" dirty="0"/>
              <a:t>. </a:t>
            </a:r>
            <a:endParaRPr lang="en-US" dirty="0" smtClean="0"/>
          </a:p>
          <a:p>
            <a:pPr algn="just"/>
            <a:r>
              <a:rPr lang="en-US" dirty="0" smtClean="0"/>
              <a:t>El </a:t>
            </a:r>
            <a:r>
              <a:rPr lang="en-US" dirty="0" err="1"/>
              <a:t>conjunto</a:t>
            </a:r>
            <a:r>
              <a:rPr lang="en-US" dirty="0"/>
              <a:t> de </a:t>
            </a:r>
            <a:r>
              <a:rPr lang="en-US" dirty="0" err="1"/>
              <a:t>reglas</a:t>
            </a:r>
            <a:r>
              <a:rPr lang="en-US" dirty="0"/>
              <a:t> que se </a:t>
            </a:r>
            <a:r>
              <a:rPr lang="en-US" dirty="0" err="1"/>
              <a:t>usa</a:t>
            </a:r>
            <a:r>
              <a:rPr lang="en-US" dirty="0"/>
              <a:t> para </a:t>
            </a:r>
            <a:r>
              <a:rPr lang="en-US" dirty="0" err="1"/>
              <a:t>determinar</a:t>
            </a:r>
            <a:r>
              <a:rPr lang="en-US" dirty="0"/>
              <a:t> </a:t>
            </a:r>
            <a:r>
              <a:rPr lang="en-US" dirty="0" err="1"/>
              <a:t>cuándo</a:t>
            </a:r>
            <a:r>
              <a:rPr lang="en-US" dirty="0"/>
              <a:t> y </a:t>
            </a:r>
            <a:r>
              <a:rPr lang="en-US" dirty="0" err="1"/>
              <a:t>cómo</a:t>
            </a:r>
            <a:r>
              <a:rPr lang="en-US" dirty="0"/>
              <a:t> </a:t>
            </a:r>
            <a:r>
              <a:rPr lang="en-US" dirty="0" err="1"/>
              <a:t>seleccionar</a:t>
            </a:r>
            <a:r>
              <a:rPr lang="en-US" dirty="0"/>
              <a:t> un </a:t>
            </a:r>
            <a:r>
              <a:rPr lang="en-US" dirty="0" err="1"/>
              <a:t>nuevo</a:t>
            </a:r>
            <a:r>
              <a:rPr lang="en-US" dirty="0"/>
              <a:t> </a:t>
            </a:r>
            <a:r>
              <a:rPr lang="en-US" dirty="0" err="1"/>
              <a:t>proceso</a:t>
            </a:r>
            <a:r>
              <a:rPr lang="en-US" dirty="0"/>
              <a:t> para </a:t>
            </a:r>
            <a:r>
              <a:rPr lang="es-MX" dirty="0"/>
              <a:t>ejecutar</a:t>
            </a:r>
            <a:r>
              <a:rPr lang="en-US" dirty="0"/>
              <a:t> se llama </a:t>
            </a:r>
            <a:r>
              <a:rPr lang="en-US" dirty="0" err="1"/>
              <a:t>política</a:t>
            </a:r>
            <a:r>
              <a:rPr lang="en-US" dirty="0"/>
              <a:t> de </a:t>
            </a:r>
            <a:r>
              <a:rPr lang="en-US" dirty="0" err="1"/>
              <a:t>programación</a:t>
            </a:r>
            <a:r>
              <a:rPr lang="en-US" dirty="0"/>
              <a:t> .</a:t>
            </a:r>
          </a:p>
          <a:p>
            <a:pPr algn="just"/>
            <a:endParaRPr lang="en-US" dirty="0"/>
          </a:p>
        </p:txBody>
      </p:sp>
      <p:pic>
        <p:nvPicPr>
          <p:cNvPr id="2050" name="Picture 2" descr="Resultado de imagen para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380" y="5244815"/>
            <a:ext cx="2630614" cy="147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53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6996" y="2245432"/>
            <a:ext cx="11768582" cy="4521127"/>
          </a:xfrm>
        </p:spPr>
        <p:txBody>
          <a:bodyPr>
            <a:normAutofit/>
          </a:bodyPr>
          <a:lstStyle/>
          <a:p>
            <a:r>
              <a:rPr lang="es-ES" dirty="0" smtClean="0"/>
              <a:t>PROCESOS INTERACTIVOS: </a:t>
            </a:r>
            <a:r>
              <a:rPr lang="es-ES" dirty="0"/>
              <a:t>Estos interactúan constantemente con sus usuarios y, por lo tanto, pasan mucho tiempo esperando las operaciones de pulsación de teclas y </a:t>
            </a:r>
            <a:r>
              <a:rPr lang="es-ES" dirty="0" smtClean="0"/>
              <a:t>mouse. Los </a:t>
            </a:r>
            <a:r>
              <a:rPr lang="es-ES" dirty="0"/>
              <a:t>programas interactivos típicos son </a:t>
            </a:r>
            <a:r>
              <a:rPr lang="es-ES" dirty="0" err="1"/>
              <a:t>shells</a:t>
            </a:r>
            <a:r>
              <a:rPr lang="es-ES" dirty="0"/>
              <a:t> de comando, editores de texto y aplicaciones gráficas.</a:t>
            </a:r>
            <a:endParaRPr lang="en-US" dirty="0"/>
          </a:p>
          <a:p>
            <a:r>
              <a:rPr lang="es-ES" dirty="0" smtClean="0"/>
              <a:t>PROCESOS POR LOTES: </a:t>
            </a:r>
            <a:r>
              <a:rPr lang="es-ES" dirty="0"/>
              <a:t>Estos no necesitan la interacción del usuario y, por lo tanto, a menudo se ejecutan en segundo plano. </a:t>
            </a:r>
            <a:endParaRPr lang="es-ES" dirty="0" smtClean="0"/>
          </a:p>
          <a:p>
            <a:r>
              <a:rPr lang="es-ES" dirty="0" smtClean="0"/>
              <a:t>PROCESOS EN TIEMPO REAL: Con requisitos de </a:t>
            </a:r>
            <a:r>
              <a:rPr lang="es-ES" dirty="0"/>
              <a:t>programación muy </a:t>
            </a:r>
            <a:r>
              <a:rPr lang="es-ES" dirty="0" smtClean="0"/>
              <a:t>fuertes,  </a:t>
            </a:r>
            <a:r>
              <a:rPr lang="es-ES" dirty="0"/>
              <a:t>t</a:t>
            </a:r>
            <a:r>
              <a:rPr lang="es-ES" dirty="0" smtClean="0"/>
              <a:t>ales </a:t>
            </a:r>
            <a:r>
              <a:rPr lang="es-ES" dirty="0"/>
              <a:t>procesos nunca deben ser bloqueados por procesos de menor prioridad, </a:t>
            </a:r>
            <a:r>
              <a:rPr lang="es-ES" dirty="0" smtClean="0"/>
              <a:t> </a:t>
            </a:r>
            <a:r>
              <a:rPr lang="es-ES" dirty="0"/>
              <a:t>tener un tiempo de respuesta corto y, lo más importante, dicho tiempo de respuesta debe tener una variación mínima. Los programas típicos en tiempo real son aplicaciones de video y sonido, controladores de robot y programas que recopilan datos de sensores físicos.</a:t>
            </a:r>
            <a:endParaRPr lang="en-US" dirty="0"/>
          </a:p>
          <a:p>
            <a:endParaRPr lang="en-US" dirty="0"/>
          </a:p>
        </p:txBody>
      </p:sp>
      <p:sp>
        <p:nvSpPr>
          <p:cNvPr id="5" name="Título 1"/>
          <p:cNvSpPr>
            <a:spLocks noGrp="1"/>
          </p:cNvSpPr>
          <p:nvPr>
            <p:ph type="title"/>
          </p:nvPr>
        </p:nvSpPr>
        <p:spPr>
          <a:xfrm>
            <a:off x="419063" y="981614"/>
            <a:ext cx="9613861" cy="1080938"/>
          </a:xfrm>
        </p:spPr>
        <p:txBody>
          <a:bodyPr/>
          <a:lstStyle/>
          <a:p>
            <a:r>
              <a:rPr lang="es-ES" dirty="0" smtClean="0"/>
              <a:t>Política de Programación(</a:t>
            </a:r>
            <a:r>
              <a:rPr lang="es-ES" dirty="0" err="1" smtClean="0"/>
              <a:t>Scheduling</a:t>
            </a:r>
            <a:r>
              <a:rPr lang="es-ES" dirty="0" smtClean="0"/>
              <a:t> </a:t>
            </a:r>
            <a:r>
              <a:rPr lang="es-ES" dirty="0" err="1" smtClean="0"/>
              <a:t>Policy</a:t>
            </a:r>
            <a:r>
              <a:rPr lang="es-ES" dirty="0" smtClean="0"/>
              <a:t>)</a:t>
            </a:r>
            <a:endParaRPr lang="en-US" dirty="0"/>
          </a:p>
        </p:txBody>
      </p:sp>
      <p:pic>
        <p:nvPicPr>
          <p:cNvPr id="3074" name="Picture 2" descr="Resultado de imagen para proces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1279" y="457200"/>
            <a:ext cx="1916926" cy="160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6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422897" y="600891"/>
            <a:ext cx="8530999" cy="5949587"/>
          </a:xfrm>
          <a:prstGeom prst="rect">
            <a:avLst/>
          </a:prstGeom>
          <a:noFill/>
          <a:ln>
            <a:noFill/>
          </a:ln>
        </p:spPr>
      </p:pic>
    </p:spTree>
    <p:extLst>
      <p:ext uri="{BB962C8B-B14F-4D97-AF65-F5344CB8AC3E}">
        <p14:creationId xmlns:p14="http://schemas.microsoft.com/office/powerpoint/2010/main" val="1333356086"/>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531</TotalTime>
  <Words>1484</Words>
  <Application>Microsoft Office PowerPoint</Application>
  <PresentationFormat>Panorámica</PresentationFormat>
  <Paragraphs>116</Paragraphs>
  <Slides>28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Arial</vt:lpstr>
      <vt:lpstr>Trebuchet MS</vt:lpstr>
      <vt:lpstr>Berlín</vt:lpstr>
      <vt:lpstr>Clases de Planificación en LINUX y SCHED_DEADLINE</vt:lpstr>
      <vt:lpstr>Planificación</vt:lpstr>
      <vt:lpstr>Planificador Completamente Justo (CFS)</vt:lpstr>
      <vt:lpstr>Arquitectura CFS</vt:lpstr>
      <vt:lpstr>Arquitectura CFS</vt:lpstr>
      <vt:lpstr>Proceso de Programación (PROCESS SCHEDULING)</vt:lpstr>
      <vt:lpstr>Política de Programación(Scheduling Policy)</vt:lpstr>
      <vt:lpstr>Política de Programación(Scheduling Policy)</vt:lpstr>
      <vt:lpstr>Presentación de PowerPoint</vt:lpstr>
      <vt:lpstr>Algoritmo de Programación (Scheduling Algorithm)</vt:lpstr>
      <vt:lpstr>Algoritmo de Programación (Scheduling Algorithm)</vt:lpstr>
      <vt:lpstr>Algoritmos de programación (TIEMPO REAL)</vt:lpstr>
      <vt:lpstr>Algoritmos de programación (TIEMPO REAL)</vt:lpstr>
      <vt:lpstr>Algoritmos de programación (TIEMPO NO REAL)</vt:lpstr>
      <vt:lpstr>Algoritmos de programación (TIEMPO NO REAL)</vt:lpstr>
      <vt:lpstr>Algoritmos de programación (TIEMPO NO REAL)</vt:lpstr>
      <vt:lpstr>SCHED_DEADLINE</vt:lpstr>
      <vt:lpstr>Presentación de PowerPoint</vt:lpstr>
      <vt:lpstr>SCHED_DEADLINE</vt:lpstr>
      <vt:lpstr>¿Para qué es útil SCHED_DEADLINE?</vt:lpstr>
      <vt:lpstr>EDF Earliest Deadline First Scheduler</vt:lpstr>
      <vt:lpstr>EJEMPLOS</vt:lpstr>
      <vt:lpstr>e2=6</vt:lpstr>
      <vt:lpstr>e2=2 </vt:lpstr>
      <vt:lpstr>e2=3 </vt:lpstr>
      <vt:lpstr>e2=5</vt:lpstr>
      <vt:lpstr>Ventajas EDF </vt:lpstr>
      <vt:lpstr>Desventajas EDF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31</cp:revision>
  <dcterms:created xsi:type="dcterms:W3CDTF">2019-05-06T20:23:20Z</dcterms:created>
  <dcterms:modified xsi:type="dcterms:W3CDTF">2019-05-07T22:39:36Z</dcterms:modified>
</cp:coreProperties>
</file>