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1" r:id="rId8"/>
    <p:sldId id="270" r:id="rId9"/>
    <p:sldId id="271" r:id="rId10"/>
    <p:sldId id="272" r:id="rId11"/>
    <p:sldId id="277" r:id="rId12"/>
    <p:sldId id="273" r:id="rId13"/>
    <p:sldId id="274" r:id="rId14"/>
    <p:sldId id="275" r:id="rId15"/>
    <p:sldId id="262" r:id="rId16"/>
    <p:sldId id="263" r:id="rId17"/>
    <p:sldId id="264" r:id="rId18"/>
    <p:sldId id="265" r:id="rId19"/>
    <p:sldId id="266"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370DA43-E54E-4402-A26D-FD627454CCE5}"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132115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395272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47727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C7A2C7-C616-493E-9AEA-9F5C7F61FB1F}"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78831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182002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370DA43-E54E-4402-A26D-FD627454CCE5}"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1176933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370DA43-E54E-4402-A26D-FD627454CCE5}"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3368721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370DA43-E54E-4402-A26D-FD627454CCE5}"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315125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370DA43-E54E-4402-A26D-FD627454CCE5}" type="datetimeFigureOut">
              <a:rPr lang="en-US" smtClean="0"/>
              <a:t>5/6/2019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C7A2C7-C616-493E-9AEA-9F5C7F61FB1F}" type="slidenum">
              <a:rPr lang="en-US" smtClean="0"/>
              <a:t>‹Nº›</a:t>
            </a:fld>
            <a:endParaRPr lang="en-US"/>
          </a:p>
        </p:txBody>
      </p:sp>
    </p:spTree>
    <p:extLst>
      <p:ext uri="{BB962C8B-B14F-4D97-AF65-F5344CB8AC3E}">
        <p14:creationId xmlns:p14="http://schemas.microsoft.com/office/powerpoint/2010/main" val="406406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370DA43-E54E-4402-A26D-FD627454CCE5}"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128477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370DA43-E54E-4402-A26D-FD627454CCE5}"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181258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370DA43-E54E-4402-A26D-FD627454CCE5}"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67165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370DA43-E54E-4402-A26D-FD627454CCE5}"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51548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370DA43-E54E-4402-A26D-FD627454CCE5}"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38949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370DA43-E54E-4402-A26D-FD627454CCE5}" type="datetimeFigureOut">
              <a:rPr lang="en-US" smtClean="0"/>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52197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7881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188769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70DA43-E54E-4402-A26D-FD627454CCE5}" type="datetimeFigureOut">
              <a:rPr lang="en-US" smtClean="0"/>
              <a:t>5/6/2019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EC7A2C7-C616-493E-9AEA-9F5C7F61FB1F}" type="slidenum">
              <a:rPr lang="en-US" smtClean="0"/>
              <a:t>‹Nº›</a:t>
            </a:fld>
            <a:endParaRPr lang="en-US"/>
          </a:p>
        </p:txBody>
      </p:sp>
    </p:spTree>
    <p:extLst>
      <p:ext uri="{BB962C8B-B14F-4D97-AF65-F5344CB8AC3E}">
        <p14:creationId xmlns:p14="http://schemas.microsoft.com/office/powerpoint/2010/main" val="34386757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4800" dirty="0" smtClean="0"/>
              <a:t>Clases de Planificación en LINUX y SCHED_DEADLINE</a:t>
            </a:r>
            <a:endParaRPr lang="en-US" sz="4800" dirty="0"/>
          </a:p>
        </p:txBody>
      </p:sp>
      <p:sp>
        <p:nvSpPr>
          <p:cNvPr id="3" name="Subtítulo 2"/>
          <p:cNvSpPr>
            <a:spLocks noGrp="1"/>
          </p:cNvSpPr>
          <p:nvPr>
            <p:ph type="subTitle" idx="1"/>
          </p:nvPr>
        </p:nvSpPr>
        <p:spPr/>
        <p:txBody>
          <a:bodyPr>
            <a:noAutofit/>
          </a:bodyPr>
          <a:lstStyle/>
          <a:p>
            <a:r>
              <a:rPr lang="es-MX" sz="2800" dirty="0" smtClean="0"/>
              <a:t>Integrantes:</a:t>
            </a:r>
          </a:p>
          <a:p>
            <a:pPr marL="342900" indent="-342900">
              <a:buFontTx/>
              <a:buChar char="-"/>
            </a:pPr>
            <a:r>
              <a:rPr lang="es-MX" sz="2800" dirty="0" smtClean="0"/>
              <a:t>Feria Bermúdez Joel</a:t>
            </a:r>
          </a:p>
          <a:p>
            <a:pPr marL="342900" indent="-342900">
              <a:buFontTx/>
              <a:buChar char="-"/>
            </a:pPr>
            <a:r>
              <a:rPr lang="es-MX" sz="2800" dirty="0" smtClean="0"/>
              <a:t>López Cirigo José Vladimir</a:t>
            </a:r>
            <a:endParaRPr lang="en-US" sz="2800" dirty="0"/>
          </a:p>
        </p:txBody>
      </p:sp>
      <p:pic>
        <p:nvPicPr>
          <p:cNvPr id="1026" name="Picture 2" descr="Resultado de imagen para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8719" y="765672"/>
            <a:ext cx="3432356" cy="334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713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779354"/>
            <a:ext cx="11247119" cy="1080938"/>
          </a:xfrm>
        </p:spPr>
        <p:txBody>
          <a:bodyPr/>
          <a:lstStyle/>
          <a:p>
            <a:r>
              <a:rPr lang="es-ES" dirty="0" smtClean="0"/>
              <a:t>Algoritmo de Programación (</a:t>
            </a:r>
            <a:r>
              <a:rPr lang="es-ES" dirty="0" err="1" smtClean="0"/>
              <a:t>Scheduling</a:t>
            </a:r>
            <a:r>
              <a:rPr lang="es-ES" dirty="0" smtClean="0"/>
              <a:t> </a:t>
            </a:r>
            <a:r>
              <a:rPr lang="es-ES" dirty="0" err="1" smtClean="0"/>
              <a:t>Algorithm</a:t>
            </a:r>
            <a:r>
              <a:rPr lang="es-ES" dirty="0" smtClean="0"/>
              <a:t>)</a:t>
            </a:r>
            <a:endParaRPr lang="en-US" dirty="0"/>
          </a:p>
        </p:txBody>
      </p:sp>
      <p:sp>
        <p:nvSpPr>
          <p:cNvPr id="3" name="Marcador de contenido 2"/>
          <p:cNvSpPr>
            <a:spLocks noGrp="1"/>
          </p:cNvSpPr>
          <p:nvPr>
            <p:ph idx="1"/>
          </p:nvPr>
        </p:nvSpPr>
        <p:spPr>
          <a:xfrm>
            <a:off x="680321" y="2336873"/>
            <a:ext cx="10658239" cy="3599316"/>
          </a:xfrm>
        </p:spPr>
        <p:txBody>
          <a:bodyPr/>
          <a:lstStyle/>
          <a:p>
            <a:r>
              <a:rPr lang="es-ES" dirty="0"/>
              <a:t>El algoritmo de programación de Linux funciona dividiendo el tiempo de CPU en épocas. En una sola época, cada proceso tiene una cantidad de tiempo específica cuya duración se calcula cuando comienza la época. </a:t>
            </a:r>
            <a:endParaRPr lang="es-ES" dirty="0" smtClean="0"/>
          </a:p>
          <a:p>
            <a:r>
              <a:rPr lang="es-ES" dirty="0" smtClean="0"/>
              <a:t>Cuando </a:t>
            </a:r>
            <a:r>
              <a:rPr lang="es-ES" dirty="0"/>
              <a:t>un proceso ha agotado su cantidad de tiempo, es reemplazado por otro proceso ejecutable. </a:t>
            </a:r>
            <a:endParaRPr lang="en-US" dirty="0"/>
          </a:p>
        </p:txBody>
      </p:sp>
    </p:spTree>
    <p:extLst>
      <p:ext uri="{BB962C8B-B14F-4D97-AF65-F5344CB8AC3E}">
        <p14:creationId xmlns:p14="http://schemas.microsoft.com/office/powerpoint/2010/main" val="74732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0321" y="2336873"/>
            <a:ext cx="10893370" cy="3920236"/>
          </a:xfrm>
        </p:spPr>
        <p:txBody>
          <a:bodyPr>
            <a:normAutofit/>
          </a:bodyPr>
          <a:lstStyle/>
          <a:p>
            <a:pPr marL="0" indent="0">
              <a:buNone/>
            </a:pPr>
            <a:r>
              <a:rPr lang="es-ES" dirty="0"/>
              <a:t>Para seleccionar un proceso para ejecutar, el programador de Linux debe considerar la prioridad de cada proceso. En realidad, hay dos tipos de prioridad:</a:t>
            </a:r>
            <a:endParaRPr lang="en-US" dirty="0"/>
          </a:p>
          <a:p>
            <a:r>
              <a:rPr lang="es-ES" dirty="0"/>
              <a:t>Prioridad </a:t>
            </a:r>
            <a:r>
              <a:rPr lang="es-ES" dirty="0" smtClean="0"/>
              <a:t>estática:</a:t>
            </a:r>
            <a:r>
              <a:rPr lang="en-US" dirty="0"/>
              <a:t> </a:t>
            </a:r>
            <a:r>
              <a:rPr lang="es-ES" dirty="0" smtClean="0"/>
              <a:t>Este </a:t>
            </a:r>
            <a:r>
              <a:rPr lang="es-ES" dirty="0"/>
              <a:t>tipo es asignado por los usuarios a procesos en tiempo real y varía de 1 a 99. El programador nunca lo cambia.</a:t>
            </a:r>
            <a:endParaRPr lang="en-US" dirty="0"/>
          </a:p>
          <a:p>
            <a:r>
              <a:rPr lang="es-ES" dirty="0"/>
              <a:t>Prioridad </a:t>
            </a:r>
            <a:r>
              <a:rPr lang="es-ES" dirty="0" smtClean="0"/>
              <a:t>dinámica: Este </a:t>
            </a:r>
            <a:r>
              <a:rPr lang="es-ES" dirty="0"/>
              <a:t>tipo se aplica sólo a los procesos convencionales; es esencialmente la suma del cuanto de tiempo base (que, por lo tanto, también se llama la prioridad base del proceso) y del número de tics de tiempo de CPU que quedan al proceso antes de que su cuanto caduque en la época actual.</a:t>
            </a:r>
            <a:endParaRPr lang="en-US" dirty="0"/>
          </a:p>
        </p:txBody>
      </p:sp>
      <p:sp>
        <p:nvSpPr>
          <p:cNvPr id="6" name="Título 1"/>
          <p:cNvSpPr>
            <a:spLocks noGrp="1"/>
          </p:cNvSpPr>
          <p:nvPr>
            <p:ph type="title"/>
          </p:nvPr>
        </p:nvSpPr>
        <p:spPr>
          <a:xfrm>
            <a:off x="0" y="779354"/>
            <a:ext cx="11247119" cy="1080938"/>
          </a:xfrm>
        </p:spPr>
        <p:txBody>
          <a:bodyPr/>
          <a:lstStyle/>
          <a:p>
            <a:r>
              <a:rPr lang="es-ES" dirty="0" smtClean="0"/>
              <a:t>Algoritmo de Programación (</a:t>
            </a:r>
            <a:r>
              <a:rPr lang="es-ES" dirty="0" err="1" smtClean="0"/>
              <a:t>Scheduling</a:t>
            </a:r>
            <a:r>
              <a:rPr lang="es-ES" dirty="0" smtClean="0"/>
              <a:t> </a:t>
            </a:r>
            <a:r>
              <a:rPr lang="es-ES" dirty="0" err="1" smtClean="0"/>
              <a:t>Algorithm</a:t>
            </a:r>
            <a:r>
              <a:rPr lang="es-ES" dirty="0" smtClean="0"/>
              <a:t>)</a:t>
            </a:r>
            <a:endParaRPr lang="en-US" dirty="0"/>
          </a:p>
        </p:txBody>
      </p:sp>
    </p:spTree>
    <p:extLst>
      <p:ext uri="{BB962C8B-B14F-4D97-AF65-F5344CB8AC3E}">
        <p14:creationId xmlns:p14="http://schemas.microsoft.com/office/powerpoint/2010/main" val="212388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1978" y="740165"/>
            <a:ext cx="11860022" cy="1080938"/>
          </a:xfrm>
        </p:spPr>
        <p:txBody>
          <a:bodyPr>
            <a:normAutofit/>
          </a:bodyPr>
          <a:lstStyle/>
          <a:p>
            <a:r>
              <a:rPr lang="es-ES" sz="3200" dirty="0"/>
              <a:t>Estructuras de datos utilizadas por el </a:t>
            </a:r>
            <a:r>
              <a:rPr lang="es-ES" sz="3200" dirty="0" smtClean="0"/>
              <a:t>programador</a:t>
            </a:r>
            <a:endParaRPr lang="en-US" sz="3200" dirty="0"/>
          </a:p>
        </p:txBody>
      </p:sp>
      <p:sp>
        <p:nvSpPr>
          <p:cNvPr id="3" name="Marcador de contenido 2"/>
          <p:cNvSpPr>
            <a:spLocks noGrp="1"/>
          </p:cNvSpPr>
          <p:nvPr>
            <p:ph idx="1"/>
          </p:nvPr>
        </p:nvSpPr>
        <p:spPr>
          <a:xfrm>
            <a:off x="331978" y="2167056"/>
            <a:ext cx="11259130" cy="3580601"/>
          </a:xfrm>
        </p:spPr>
        <p:txBody>
          <a:bodyPr/>
          <a:lstStyle/>
          <a:p>
            <a:r>
              <a:rPr lang="es-ES" dirty="0"/>
              <a:t>SCHED_FIFO</a:t>
            </a:r>
            <a:endParaRPr lang="en-US" dirty="0"/>
          </a:p>
          <a:p>
            <a:pPr marL="0" indent="0" algn="just">
              <a:buNone/>
            </a:pPr>
            <a:r>
              <a:rPr lang="es-ES" dirty="0"/>
              <a:t>Un proceso de primera entrada, primera salida en tiempo real. Cuando el programador asigna la CPU al proceso, deja el descriptor del proceso en su posición actual en la lista de colas de ejecución. Si no se puede ejecutar ningún otro proceso en tiempo real de mayor prioridad, el proceso continuará utilizando la CPU mientras lo desee, incluso si otros procesos en tiempo real que tienen la misma prioridad son ejecutables.</a:t>
            </a:r>
            <a:endParaRPr lang="en-US" dirty="0"/>
          </a:p>
          <a:p>
            <a:endParaRPr lang="en-US" dirty="0"/>
          </a:p>
        </p:txBody>
      </p:sp>
    </p:spTree>
    <p:extLst>
      <p:ext uri="{BB962C8B-B14F-4D97-AF65-F5344CB8AC3E}">
        <p14:creationId xmlns:p14="http://schemas.microsoft.com/office/powerpoint/2010/main" val="2065244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0321" y="2336873"/>
            <a:ext cx="11128502" cy="3599316"/>
          </a:xfrm>
        </p:spPr>
        <p:txBody>
          <a:bodyPr/>
          <a:lstStyle/>
          <a:p>
            <a:r>
              <a:rPr lang="es-ES" dirty="0"/>
              <a:t>SCHED_RR</a:t>
            </a:r>
            <a:endParaRPr lang="en-US" dirty="0"/>
          </a:p>
          <a:p>
            <a:pPr marL="0" indent="0">
              <a:buNone/>
            </a:pPr>
            <a:r>
              <a:rPr lang="es-ES" dirty="0"/>
              <a:t>Un proceso en tiempo real Round </a:t>
            </a:r>
            <a:r>
              <a:rPr lang="es-ES" dirty="0" err="1"/>
              <a:t>Robin</a:t>
            </a:r>
            <a:r>
              <a:rPr lang="es-ES" dirty="0"/>
              <a:t>. Cuando el programador asigna la CPU al proceso, coloca el descriptor del proceso al final de la lista de colas de ejecución. Esta política garantiza una asignación justa del tiempo de CPU a todos </a:t>
            </a:r>
            <a:r>
              <a:rPr lang="es-ES" dirty="0" smtClean="0"/>
              <a:t>SCHED_RR los </a:t>
            </a:r>
            <a:r>
              <a:rPr lang="es-ES" dirty="0"/>
              <a:t>procesos en tiempo real que tienen la misma prioridad.</a:t>
            </a:r>
            <a:endParaRPr lang="en-US" dirty="0"/>
          </a:p>
          <a:p>
            <a:endParaRPr lang="en-US" dirty="0"/>
          </a:p>
        </p:txBody>
      </p:sp>
      <p:sp>
        <p:nvSpPr>
          <p:cNvPr id="4" name="Título 1"/>
          <p:cNvSpPr>
            <a:spLocks noGrp="1"/>
          </p:cNvSpPr>
          <p:nvPr>
            <p:ph type="title"/>
          </p:nvPr>
        </p:nvSpPr>
        <p:spPr>
          <a:xfrm>
            <a:off x="331978" y="740165"/>
            <a:ext cx="11860022" cy="1080938"/>
          </a:xfrm>
        </p:spPr>
        <p:txBody>
          <a:bodyPr>
            <a:normAutofit/>
          </a:bodyPr>
          <a:lstStyle/>
          <a:p>
            <a:r>
              <a:rPr lang="es-ES" sz="3200" dirty="0"/>
              <a:t>Estructuras de datos utilizadas por el </a:t>
            </a:r>
            <a:r>
              <a:rPr lang="es-ES" sz="3200" dirty="0" smtClean="0"/>
              <a:t>programador</a:t>
            </a:r>
            <a:endParaRPr lang="en-US" sz="3200" dirty="0"/>
          </a:p>
        </p:txBody>
      </p:sp>
    </p:spTree>
    <p:extLst>
      <p:ext uri="{BB962C8B-B14F-4D97-AF65-F5344CB8AC3E}">
        <p14:creationId xmlns:p14="http://schemas.microsoft.com/office/powerpoint/2010/main" val="320134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657" y="727102"/>
            <a:ext cx="11050125" cy="1080938"/>
          </a:xfrm>
        </p:spPr>
        <p:txBody>
          <a:bodyPr>
            <a:normAutofit/>
          </a:bodyPr>
          <a:lstStyle/>
          <a:p>
            <a:r>
              <a:rPr lang="es-ES" sz="3200" dirty="0"/>
              <a:t>Estructuras de datos utilizadas por el programador</a:t>
            </a:r>
            <a:endParaRPr lang="en-US" sz="3200" dirty="0"/>
          </a:p>
        </p:txBody>
      </p:sp>
      <p:sp>
        <p:nvSpPr>
          <p:cNvPr id="3" name="Marcador de contenido 2"/>
          <p:cNvSpPr>
            <a:spLocks noGrp="1"/>
          </p:cNvSpPr>
          <p:nvPr>
            <p:ph idx="1"/>
          </p:nvPr>
        </p:nvSpPr>
        <p:spPr>
          <a:xfrm>
            <a:off x="196995" y="1984174"/>
            <a:ext cx="11533451" cy="4717071"/>
          </a:xfrm>
        </p:spPr>
        <p:txBody>
          <a:bodyPr>
            <a:normAutofit/>
          </a:bodyPr>
          <a:lstStyle/>
          <a:p>
            <a:r>
              <a:rPr lang="es-ES" dirty="0" smtClean="0"/>
              <a:t>SCHED_OTHER:</a:t>
            </a:r>
            <a:endParaRPr lang="en-US" dirty="0"/>
          </a:p>
          <a:p>
            <a:pPr marL="0" indent="0">
              <a:buNone/>
            </a:pPr>
            <a:r>
              <a:rPr lang="es-ES" dirty="0"/>
              <a:t>Un proceso convencional, de tiempo </a:t>
            </a:r>
            <a:r>
              <a:rPr lang="es-ES" dirty="0" smtClean="0"/>
              <a:t>compartido.</a:t>
            </a:r>
            <a:r>
              <a:rPr lang="en-US" dirty="0"/>
              <a:t> </a:t>
            </a:r>
            <a:r>
              <a:rPr lang="es-ES" dirty="0" smtClean="0"/>
              <a:t>El </a:t>
            </a:r>
            <a:r>
              <a:rPr lang="es-ES" dirty="0" err="1"/>
              <a:t>policy</a:t>
            </a:r>
            <a:r>
              <a:rPr lang="es-ES" dirty="0"/>
              <a:t> campo también codifica una SCHED_YIELD bandera binaria. Este indicador se establece cuando el proceso invoca la </a:t>
            </a:r>
            <a:r>
              <a:rPr lang="es-ES" dirty="0" err="1"/>
              <a:t>sched</a:t>
            </a:r>
            <a:r>
              <a:rPr lang="es-ES" dirty="0"/>
              <a:t>_ </a:t>
            </a:r>
            <a:r>
              <a:rPr lang="es-ES" dirty="0" err="1"/>
              <a:t>yield</a:t>
            </a:r>
            <a:r>
              <a:rPr lang="es-ES" dirty="0"/>
              <a:t>( ) llamada del sistema (una forma de renunciar voluntariamente al procesador sin la necesidad de iniciar una operación de E / S o ir a la suspensión</a:t>
            </a:r>
            <a:r>
              <a:rPr lang="es-ES" dirty="0" smtClean="0"/>
              <a:t>.</a:t>
            </a:r>
          </a:p>
          <a:p>
            <a:pPr marL="0" indent="0">
              <a:buNone/>
            </a:pPr>
            <a:endParaRPr lang="en-US" dirty="0"/>
          </a:p>
          <a:p>
            <a:r>
              <a:rPr lang="es-ES" dirty="0" smtClean="0"/>
              <a:t>RT_PRIORITY:</a:t>
            </a:r>
            <a:endParaRPr lang="en-US" dirty="0" smtClean="0"/>
          </a:p>
          <a:p>
            <a:pPr marL="0" indent="0">
              <a:buNone/>
            </a:pPr>
            <a:r>
              <a:rPr lang="es-ES" dirty="0" smtClean="0"/>
              <a:t>La </a:t>
            </a:r>
            <a:r>
              <a:rPr lang="es-ES" dirty="0"/>
              <a:t>prioridad estática de un proceso en tiempo real. Los procesos convencionales no hacen uso de este campo</a:t>
            </a:r>
            <a:r>
              <a:rPr lang="es-ES" dirty="0" smtClean="0"/>
              <a:t>.</a:t>
            </a:r>
            <a:endParaRPr lang="en-US" dirty="0"/>
          </a:p>
        </p:txBody>
      </p:sp>
    </p:spTree>
    <p:extLst>
      <p:ext uri="{BB962C8B-B14F-4D97-AF65-F5344CB8AC3E}">
        <p14:creationId xmlns:p14="http://schemas.microsoft.com/office/powerpoint/2010/main" val="498215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SCHED_DEADLINE</a:t>
            </a:r>
            <a:endParaRPr lang="en-US" dirty="0"/>
          </a:p>
        </p:txBody>
      </p:sp>
      <p:sp>
        <p:nvSpPr>
          <p:cNvPr id="3" name="Marcador de contenido 2"/>
          <p:cNvSpPr>
            <a:spLocks noGrp="1"/>
          </p:cNvSpPr>
          <p:nvPr>
            <p:ph idx="1"/>
          </p:nvPr>
        </p:nvSpPr>
        <p:spPr>
          <a:xfrm>
            <a:off x="503858" y="2026671"/>
            <a:ext cx="11142711" cy="4518507"/>
          </a:xfrm>
        </p:spPr>
        <p:txBody>
          <a:bodyPr>
            <a:normAutofit/>
          </a:bodyPr>
          <a:lstStyle/>
          <a:p>
            <a:pPr algn="just"/>
            <a:r>
              <a:rPr lang="es-ES" dirty="0" err="1"/>
              <a:t>Evidence</a:t>
            </a:r>
            <a:r>
              <a:rPr lang="es-ES" dirty="0"/>
              <a:t> </a:t>
            </a:r>
            <a:r>
              <a:rPr lang="es-ES" dirty="0" err="1"/>
              <a:t>Srl</a:t>
            </a:r>
            <a:r>
              <a:rPr lang="es-ES" dirty="0"/>
              <a:t>, en colaboración con </a:t>
            </a:r>
            <a:r>
              <a:rPr lang="es-ES" dirty="0" err="1"/>
              <a:t>ReTiS</a:t>
            </a:r>
            <a:r>
              <a:rPr lang="es-ES" dirty="0"/>
              <a:t> </a:t>
            </a:r>
            <a:r>
              <a:rPr lang="es-ES" dirty="0" err="1"/>
              <a:t>Lab</a:t>
            </a:r>
            <a:r>
              <a:rPr lang="es-ES" dirty="0"/>
              <a:t> de </a:t>
            </a:r>
            <a:r>
              <a:rPr lang="es-ES" dirty="0" err="1"/>
              <a:t>Scuola</a:t>
            </a:r>
            <a:r>
              <a:rPr lang="es-ES" dirty="0"/>
              <a:t> </a:t>
            </a:r>
            <a:r>
              <a:rPr lang="es-ES" dirty="0" err="1"/>
              <a:t>Sant'Anna</a:t>
            </a:r>
            <a:r>
              <a:rPr lang="es-ES" dirty="0"/>
              <a:t>, ha diseñado y desarrollado un programador de CPU en tiempo real para Linux</a:t>
            </a:r>
            <a:r>
              <a:rPr lang="es-ES" dirty="0" smtClean="0"/>
              <a:t>.</a:t>
            </a:r>
          </a:p>
          <a:p>
            <a:pPr algn="just"/>
            <a:endParaRPr lang="es-ES" dirty="0"/>
          </a:p>
          <a:p>
            <a:pPr algn="just"/>
            <a:r>
              <a:rPr lang="es-ES" dirty="0"/>
              <a:t>El proyecto se ha llevado a cabo </a:t>
            </a:r>
            <a:r>
              <a:rPr lang="es-ES" dirty="0" smtClean="0"/>
              <a:t>dentro </a:t>
            </a:r>
            <a:r>
              <a:rPr lang="es-ES" dirty="0"/>
              <a:t>del proyecto ACTORS FP7.</a:t>
            </a:r>
          </a:p>
          <a:p>
            <a:pPr algn="just"/>
            <a:endParaRPr lang="es-ES" dirty="0"/>
          </a:p>
          <a:p>
            <a:pPr algn="just"/>
            <a:r>
              <a:rPr lang="es-ES" dirty="0"/>
              <a:t>Presentamos la primera versión del planificador en LKML en septiembre de 2009</a:t>
            </a:r>
            <a:r>
              <a:rPr lang="es-ES" dirty="0" smtClean="0"/>
              <a:t>.</a:t>
            </a:r>
          </a:p>
          <a:p>
            <a:pPr algn="just"/>
            <a:endParaRPr lang="es-ES" dirty="0"/>
          </a:p>
          <a:p>
            <a:pPr algn="just"/>
            <a:r>
              <a:rPr lang="es-ES" dirty="0"/>
              <a:t>El planificador está disponible por defecto en el </a:t>
            </a:r>
            <a:r>
              <a:rPr lang="es-ES" dirty="0" err="1"/>
              <a:t>kernel</a:t>
            </a:r>
            <a:r>
              <a:rPr lang="es-ES" dirty="0"/>
              <a:t> oficial de Linux desde la versión 3.14.</a:t>
            </a:r>
            <a:endParaRPr lang="es-MX" dirty="0"/>
          </a:p>
          <a:p>
            <a:pPr algn="just"/>
            <a:endParaRPr lang="es-MX" dirty="0"/>
          </a:p>
          <a:p>
            <a:endParaRPr lang="en-US" dirty="0"/>
          </a:p>
        </p:txBody>
      </p:sp>
    </p:spTree>
    <p:extLst>
      <p:ext uri="{BB962C8B-B14F-4D97-AF65-F5344CB8AC3E}">
        <p14:creationId xmlns:p14="http://schemas.microsoft.com/office/powerpoint/2010/main" val="164272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¿Por qué SCHED_DEADLINE?</a:t>
            </a:r>
            <a:endParaRPr lang="en-US" dirty="0"/>
          </a:p>
        </p:txBody>
      </p:sp>
      <p:sp>
        <p:nvSpPr>
          <p:cNvPr id="3" name="Marcador de contenido 2"/>
          <p:cNvSpPr>
            <a:spLocks noGrp="1"/>
          </p:cNvSpPr>
          <p:nvPr>
            <p:ph idx="1"/>
          </p:nvPr>
        </p:nvSpPr>
        <p:spPr>
          <a:xfrm>
            <a:off x="288758" y="2149642"/>
            <a:ext cx="11309683" cy="4475747"/>
          </a:xfrm>
        </p:spPr>
        <p:txBody>
          <a:bodyPr>
            <a:normAutofit/>
          </a:bodyPr>
          <a:lstStyle/>
          <a:p>
            <a:r>
              <a:rPr lang="es-ES" dirty="0"/>
              <a:t>SCHED_DEADLINE, en cambio, es un planificador de CPU en tiempo real que:</a:t>
            </a:r>
          </a:p>
          <a:p>
            <a:endParaRPr lang="es-ES" dirty="0"/>
          </a:p>
          <a:p>
            <a:pPr algn="just"/>
            <a:r>
              <a:rPr lang="es-ES" dirty="0" smtClean="0"/>
              <a:t>Permite </a:t>
            </a:r>
            <a:r>
              <a:rPr lang="es-ES" dirty="0"/>
              <a:t>especificar las restricciones de tiempo de cada </a:t>
            </a:r>
            <a:r>
              <a:rPr lang="es-ES" dirty="0" smtClean="0"/>
              <a:t>tarea.</a:t>
            </a:r>
            <a:endParaRPr lang="es-ES" dirty="0"/>
          </a:p>
          <a:p>
            <a:pPr algn="just"/>
            <a:r>
              <a:rPr lang="es-ES" dirty="0" smtClean="0"/>
              <a:t>Se </a:t>
            </a:r>
            <a:r>
              <a:rPr lang="es-ES" dirty="0"/>
              <a:t>basa en el concepto de reserva de recursos, que permite proporcionar aislamiento entre las tareas en </a:t>
            </a:r>
            <a:r>
              <a:rPr lang="es-ES" dirty="0" smtClean="0"/>
              <a:t>ejecución.</a:t>
            </a:r>
            <a:endParaRPr lang="es-ES" dirty="0"/>
          </a:p>
          <a:p>
            <a:pPr algn="just"/>
            <a:r>
              <a:rPr lang="es-ES" dirty="0" smtClean="0"/>
              <a:t>Se </a:t>
            </a:r>
            <a:r>
              <a:rPr lang="es-ES" dirty="0"/>
              <a:t>basa en algoritmos de programación conocidos (es decir, CBS - </a:t>
            </a:r>
            <a:r>
              <a:rPr lang="es-ES" dirty="0" err="1"/>
              <a:t>Constant</a:t>
            </a:r>
            <a:r>
              <a:rPr lang="es-ES" dirty="0"/>
              <a:t> </a:t>
            </a:r>
            <a:r>
              <a:rPr lang="es-ES" dirty="0" err="1"/>
              <a:t>Bandwidth</a:t>
            </a:r>
            <a:r>
              <a:rPr lang="es-ES" dirty="0"/>
              <a:t> Server), de modo que las latencias están limitadas y las restricciones de tiempo están </a:t>
            </a:r>
            <a:r>
              <a:rPr lang="es-ES" dirty="0" smtClean="0"/>
              <a:t>garantizadas.</a:t>
            </a:r>
            <a:endParaRPr lang="es-ES" dirty="0"/>
          </a:p>
          <a:p>
            <a:pPr algn="just"/>
            <a:r>
              <a:rPr lang="es-ES" dirty="0" smtClean="0"/>
              <a:t>No </a:t>
            </a:r>
            <a:r>
              <a:rPr lang="es-ES" dirty="0"/>
              <a:t>hace ninguna suposición restrictiva sobre las características de las tareas, que pueden ser periódicas, esporádicas o aperiódicas.</a:t>
            </a:r>
            <a:endParaRPr lang="es-MX" dirty="0"/>
          </a:p>
          <a:p>
            <a:endParaRPr lang="en-US" dirty="0"/>
          </a:p>
        </p:txBody>
      </p:sp>
    </p:spTree>
    <p:extLst>
      <p:ext uri="{BB962C8B-B14F-4D97-AF65-F5344CB8AC3E}">
        <p14:creationId xmlns:p14="http://schemas.microsoft.com/office/powerpoint/2010/main" val="129814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¿Para qué es útil SCHED_DEADLINE?</a:t>
            </a:r>
            <a:endParaRPr lang="en-US" dirty="0"/>
          </a:p>
        </p:txBody>
      </p:sp>
      <p:sp>
        <p:nvSpPr>
          <p:cNvPr id="3" name="Marcador de contenido 2"/>
          <p:cNvSpPr>
            <a:spLocks noGrp="1"/>
          </p:cNvSpPr>
          <p:nvPr>
            <p:ph idx="1"/>
          </p:nvPr>
        </p:nvSpPr>
        <p:spPr>
          <a:xfrm>
            <a:off x="680321" y="2165684"/>
            <a:ext cx="10725616" cy="4363453"/>
          </a:xfrm>
        </p:spPr>
        <p:txBody>
          <a:bodyPr>
            <a:normAutofit/>
          </a:bodyPr>
          <a:lstStyle/>
          <a:p>
            <a:pPr algn="just"/>
            <a:r>
              <a:rPr lang="es-ES" dirty="0"/>
              <a:t>Garantías de tiempo: se garantiza a la tarea una parte determinada del tiempo de CPU, independientemente del comportamiento de las otras tareas que se ejecutan en el sistema; estas garantías son importantes para aplicaciones sensibles al tiempo (por ejemplo, control en tiempo real) que necesitan ejecutar una cierta cantidad de trabajo dentro de una restricción de tiempo.</a:t>
            </a:r>
          </a:p>
          <a:p>
            <a:pPr algn="just"/>
            <a:r>
              <a:rPr lang="es-ES" dirty="0"/>
              <a:t>Confinamiento de tiempo: la tarea está obligada a usar no más que su recurso compartido de CPU asignado; esto es útil para limitar la cantidad de CPU utilizada por las tareas de alta prioridad que, en caso de error o cómputo intensivo, pueden dejar de lado al resto del sistema. También es útil en entornos de virtualización, para una asignación justa de la CPU entre varias máquinas virtuales.</a:t>
            </a:r>
            <a:endParaRPr lang="es-MX" dirty="0"/>
          </a:p>
          <a:p>
            <a:endParaRPr lang="en-US" dirty="0"/>
          </a:p>
        </p:txBody>
      </p:sp>
    </p:spTree>
    <p:extLst>
      <p:ext uri="{BB962C8B-B14F-4D97-AF65-F5344CB8AC3E}">
        <p14:creationId xmlns:p14="http://schemas.microsoft.com/office/powerpoint/2010/main" val="2215296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EDF </a:t>
            </a:r>
            <a:r>
              <a:rPr lang="es-MX" dirty="0" err="1" smtClean="0"/>
              <a:t>Earliest</a:t>
            </a:r>
            <a:r>
              <a:rPr lang="es-MX" dirty="0" smtClean="0"/>
              <a:t> </a:t>
            </a:r>
            <a:r>
              <a:rPr lang="es-MX" dirty="0" err="1"/>
              <a:t>Deadline</a:t>
            </a:r>
            <a:r>
              <a:rPr lang="es-MX" dirty="0"/>
              <a:t> </a:t>
            </a:r>
            <a:r>
              <a:rPr lang="es-MX" dirty="0" err="1"/>
              <a:t>First</a:t>
            </a:r>
            <a:r>
              <a:rPr lang="es-MX" dirty="0"/>
              <a:t> </a:t>
            </a:r>
            <a:r>
              <a:rPr lang="es-MX" dirty="0" err="1"/>
              <a:t>Scheduler</a:t>
            </a:r>
            <a:endParaRPr lang="en-US" dirty="0"/>
          </a:p>
        </p:txBody>
      </p:sp>
      <p:sp>
        <p:nvSpPr>
          <p:cNvPr id="3" name="Marcador de contenido 2"/>
          <p:cNvSpPr>
            <a:spLocks noGrp="1"/>
          </p:cNvSpPr>
          <p:nvPr>
            <p:ph idx="1"/>
          </p:nvPr>
        </p:nvSpPr>
        <p:spPr>
          <a:xfrm>
            <a:off x="680321" y="2336873"/>
            <a:ext cx="11110626" cy="3599316"/>
          </a:xfrm>
        </p:spPr>
        <p:txBody>
          <a:bodyPr/>
          <a:lstStyle/>
          <a:p>
            <a:r>
              <a:rPr lang="es-ES" dirty="0"/>
              <a:t>El EDF es un algoritmo dinámico.</a:t>
            </a:r>
          </a:p>
          <a:p>
            <a:r>
              <a:rPr lang="es-ES" dirty="0"/>
              <a:t>Las prioridades del trabajo se reevalúan en cada punto de </a:t>
            </a:r>
            <a:r>
              <a:rPr lang="es-ES" dirty="0" smtClean="0"/>
              <a:t>decisión.</a:t>
            </a:r>
            <a:endParaRPr lang="es-ES" dirty="0"/>
          </a:p>
          <a:p>
            <a:r>
              <a:rPr lang="es-ES" dirty="0"/>
              <a:t>Reevaluación basada en el </a:t>
            </a:r>
            <a:r>
              <a:rPr lang="es-ES" dirty="0" err="1"/>
              <a:t>deadline</a:t>
            </a:r>
            <a:r>
              <a:rPr lang="es-ES" dirty="0"/>
              <a:t> relativo de un </a:t>
            </a:r>
            <a:r>
              <a:rPr lang="es-ES" dirty="0" smtClean="0"/>
              <a:t>trabajo.</a:t>
            </a:r>
            <a:endParaRPr lang="es-ES" dirty="0"/>
          </a:p>
          <a:p>
            <a:r>
              <a:rPr lang="es-ES" dirty="0"/>
              <a:t>Cuanto más cerca de la </a:t>
            </a:r>
            <a:r>
              <a:rPr lang="es-ES" dirty="0" err="1"/>
              <a:t>deadline</a:t>
            </a:r>
            <a:r>
              <a:rPr lang="es-ES" dirty="0"/>
              <a:t>, mayor es la </a:t>
            </a:r>
            <a:r>
              <a:rPr lang="es-ES" dirty="0" smtClean="0"/>
              <a:t>prioridad.</a:t>
            </a:r>
            <a:endParaRPr lang="es-MX" dirty="0"/>
          </a:p>
          <a:p>
            <a:endParaRPr lang="en-US" dirty="0"/>
          </a:p>
        </p:txBody>
      </p:sp>
    </p:spTree>
    <p:extLst>
      <p:ext uri="{BB962C8B-B14F-4D97-AF65-F5344CB8AC3E}">
        <p14:creationId xmlns:p14="http://schemas.microsoft.com/office/powerpoint/2010/main" val="2789978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48085" y="465845"/>
            <a:ext cx="2512058" cy="1080938"/>
          </a:xfrm>
        </p:spPr>
        <p:txBody>
          <a:bodyPr/>
          <a:lstStyle/>
          <a:p>
            <a:r>
              <a:rPr lang="es-MX" dirty="0" smtClean="0"/>
              <a:t>EJEMPLO</a:t>
            </a: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02" y="1406842"/>
            <a:ext cx="10487025" cy="5324475"/>
          </a:xfrm>
          <a:prstGeom prst="rect">
            <a:avLst/>
          </a:prstGeom>
        </p:spPr>
      </p:pic>
    </p:spTree>
    <p:extLst>
      <p:ext uri="{BB962C8B-B14F-4D97-AF65-F5344CB8AC3E}">
        <p14:creationId xmlns:p14="http://schemas.microsoft.com/office/powerpoint/2010/main" val="308586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Planificación</a:t>
            </a:r>
            <a:endParaRPr lang="en-US" dirty="0"/>
          </a:p>
        </p:txBody>
      </p:sp>
      <p:sp>
        <p:nvSpPr>
          <p:cNvPr id="3" name="Marcador de contenido 2"/>
          <p:cNvSpPr>
            <a:spLocks noGrp="1"/>
          </p:cNvSpPr>
          <p:nvPr>
            <p:ph idx="1"/>
          </p:nvPr>
        </p:nvSpPr>
        <p:spPr>
          <a:xfrm>
            <a:off x="680321" y="2098946"/>
            <a:ext cx="10658239" cy="4586955"/>
          </a:xfrm>
        </p:spPr>
        <p:txBody>
          <a:bodyPr>
            <a:normAutofit/>
          </a:bodyPr>
          <a:lstStyle/>
          <a:p>
            <a:pPr algn="just"/>
            <a:r>
              <a:rPr lang="es-MX" dirty="0" smtClean="0"/>
              <a:t>La planificación es el método mediante el cual los hilos, los procesos o los flujos de datos tienen acceso a los recursos, por ejemplo, tiempo de procesador, ancho de banda en la comunicación, etc.</a:t>
            </a:r>
          </a:p>
          <a:p>
            <a:pPr algn="just"/>
            <a:endParaRPr lang="es-MX" dirty="0" smtClean="0"/>
          </a:p>
          <a:p>
            <a:pPr algn="just"/>
            <a:endParaRPr lang="es-MX" dirty="0" smtClean="0"/>
          </a:p>
          <a:p>
            <a:pPr algn="just"/>
            <a:endParaRPr lang="es-MX" dirty="0" smtClean="0"/>
          </a:p>
          <a:p>
            <a:pPr algn="just"/>
            <a:endParaRPr lang="es-MX" dirty="0" smtClean="0"/>
          </a:p>
          <a:p>
            <a:pPr algn="just"/>
            <a:endParaRPr lang="en-US" dirty="0" smtClean="0"/>
          </a:p>
          <a:p>
            <a:pPr algn="just"/>
            <a:r>
              <a:rPr lang="es-MX" dirty="0" smtClean="0"/>
              <a:t>El planificador es el componente del sistema operativo encargado de la planificación. La necesidad de algoritmos de planificación surgió con la aparición de sistemas operativos multi tareas.</a:t>
            </a:r>
            <a:endParaRPr lang="en-US" dirty="0" smtClean="0"/>
          </a:p>
          <a:p>
            <a:endParaRPr lang="en-US" dirty="0"/>
          </a:p>
        </p:txBody>
      </p:sp>
      <p:pic>
        <p:nvPicPr>
          <p:cNvPr id="205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048" y="3133576"/>
            <a:ext cx="3790783" cy="24204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439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76448" y="737186"/>
            <a:ext cx="3314163" cy="1080938"/>
          </a:xfrm>
        </p:spPr>
        <p:txBody>
          <a:bodyPr/>
          <a:lstStyle/>
          <a:p>
            <a:r>
              <a:rPr lang="es-ES" dirty="0"/>
              <a:t>Ventajas EDF </a:t>
            </a:r>
            <a:endParaRPr lang="en-US" dirty="0"/>
          </a:p>
        </p:txBody>
      </p:sp>
      <p:sp>
        <p:nvSpPr>
          <p:cNvPr id="3" name="Marcador de contenido 2"/>
          <p:cNvSpPr>
            <a:spLocks noGrp="1"/>
          </p:cNvSpPr>
          <p:nvPr>
            <p:ph idx="1"/>
          </p:nvPr>
        </p:nvSpPr>
        <p:spPr>
          <a:xfrm>
            <a:off x="680321" y="2336873"/>
            <a:ext cx="10821868" cy="3599316"/>
          </a:xfrm>
        </p:spPr>
        <p:txBody>
          <a:bodyPr/>
          <a:lstStyle/>
          <a:p>
            <a:r>
              <a:rPr lang="es-ES" dirty="0"/>
              <a:t>Muy flexible (los tiempos de llegada y los plazos no se deben conocer antes de la implementación</a:t>
            </a:r>
            <a:r>
              <a:rPr lang="es-ES" dirty="0" smtClean="0"/>
              <a:t>).</a:t>
            </a:r>
            <a:endParaRPr lang="es-ES" dirty="0"/>
          </a:p>
          <a:p>
            <a:r>
              <a:rPr lang="es-ES" dirty="0"/>
              <a:t>Complejidad </a:t>
            </a:r>
            <a:r>
              <a:rPr lang="es-ES" dirty="0" smtClean="0"/>
              <a:t>moderada.</a:t>
            </a:r>
            <a:endParaRPr lang="es-ES" dirty="0"/>
          </a:p>
          <a:p>
            <a:r>
              <a:rPr lang="es-ES" dirty="0"/>
              <a:t>Capaz de manejar trabajos aperiódicos.</a:t>
            </a:r>
            <a:endParaRPr lang="es-MX" dirty="0"/>
          </a:p>
          <a:p>
            <a:endParaRPr lang="en-US" dirty="0"/>
          </a:p>
        </p:txBody>
      </p:sp>
    </p:spTree>
    <p:extLst>
      <p:ext uri="{BB962C8B-B14F-4D97-AF65-F5344CB8AC3E}">
        <p14:creationId xmlns:p14="http://schemas.microsoft.com/office/powerpoint/2010/main" val="1864615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21095" y="721144"/>
            <a:ext cx="4132311" cy="1080938"/>
          </a:xfrm>
        </p:spPr>
        <p:txBody>
          <a:bodyPr/>
          <a:lstStyle/>
          <a:p>
            <a:r>
              <a:rPr lang="es-ES" dirty="0"/>
              <a:t>Desventajas EDF</a:t>
            </a:r>
            <a:endParaRPr lang="en-US" dirty="0"/>
          </a:p>
        </p:txBody>
      </p:sp>
      <p:sp>
        <p:nvSpPr>
          <p:cNvPr id="3" name="Marcador de contenido 2"/>
          <p:cNvSpPr>
            <a:spLocks noGrp="1"/>
          </p:cNvSpPr>
          <p:nvPr>
            <p:ph idx="1"/>
          </p:nvPr>
        </p:nvSpPr>
        <p:spPr/>
        <p:txBody>
          <a:bodyPr/>
          <a:lstStyle/>
          <a:p>
            <a:r>
              <a:rPr lang="es-ES" dirty="0"/>
              <a:t>La </a:t>
            </a:r>
            <a:r>
              <a:rPr lang="es-ES" dirty="0" err="1"/>
              <a:t>optimaliad</a:t>
            </a:r>
            <a:r>
              <a:rPr lang="es-ES" dirty="0"/>
              <a:t> requiere trabajos </a:t>
            </a:r>
            <a:r>
              <a:rPr lang="es-ES" dirty="0" smtClean="0"/>
              <a:t>preventivos.</a:t>
            </a:r>
            <a:endParaRPr lang="es-ES" dirty="0"/>
          </a:p>
          <a:p>
            <a:r>
              <a:rPr lang="es-ES" dirty="0"/>
              <a:t>No es óptimo en varios procesadores.</a:t>
            </a:r>
          </a:p>
          <a:p>
            <a:r>
              <a:rPr lang="es-ES" dirty="0"/>
              <a:t>Difícil de </a:t>
            </a:r>
            <a:r>
              <a:rPr lang="es-ES" dirty="0" smtClean="0"/>
              <a:t>verificar.</a:t>
            </a:r>
            <a:endParaRPr lang="es-MX" dirty="0"/>
          </a:p>
          <a:p>
            <a:endParaRPr lang="en-US" dirty="0"/>
          </a:p>
        </p:txBody>
      </p:sp>
    </p:spTree>
    <p:extLst>
      <p:ext uri="{BB962C8B-B14F-4D97-AF65-F5344CB8AC3E}">
        <p14:creationId xmlns:p14="http://schemas.microsoft.com/office/powerpoint/2010/main" val="1047946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Planificador Completamente Justo (CFS)</a:t>
            </a:r>
            <a:endParaRPr lang="en-US" dirty="0"/>
          </a:p>
        </p:txBody>
      </p:sp>
      <p:sp>
        <p:nvSpPr>
          <p:cNvPr id="3" name="Marcador de contenido 2"/>
          <p:cNvSpPr>
            <a:spLocks noGrp="1"/>
          </p:cNvSpPr>
          <p:nvPr>
            <p:ph idx="1"/>
          </p:nvPr>
        </p:nvSpPr>
        <p:spPr>
          <a:xfrm>
            <a:off x="680321" y="2336872"/>
            <a:ext cx="11014374" cy="4112053"/>
          </a:xfrm>
        </p:spPr>
        <p:txBody>
          <a:bodyPr/>
          <a:lstStyle/>
          <a:p>
            <a:pPr algn="just"/>
            <a:r>
              <a:rPr lang="es-MX" dirty="0"/>
              <a:t>Desde la versión 2.6.23 el planificador tradicional de Linux fue remplazado por el CFS. El 80% del diseño de CFS fundamentalmente modela un procesador multi tarea “ideal</a:t>
            </a:r>
            <a:r>
              <a:rPr lang="es-MX" dirty="0" smtClean="0"/>
              <a:t>”.</a:t>
            </a:r>
          </a:p>
          <a:p>
            <a:pPr algn="just"/>
            <a:endParaRPr lang="en-US" dirty="0"/>
          </a:p>
          <a:p>
            <a:pPr algn="just"/>
            <a:r>
              <a:rPr lang="es-MX" dirty="0"/>
              <a:t>El CFS busca mantener el balance en el tiempo de procesador que se asignan a los procesos. Cada proceso debe recibir un tiempo equitativo.</a:t>
            </a:r>
            <a:endParaRPr lang="en-US" dirty="0"/>
          </a:p>
          <a:p>
            <a:endParaRPr lang="es-MX" dirty="0" smtClean="0"/>
          </a:p>
          <a:p>
            <a:r>
              <a:rPr lang="es-MX" dirty="0"/>
              <a:t>Para determinar el balance, CFS mantiene la cantidad de tiempo que se le ha asignado a un proceso en lo que llaman “Virtual Runtime”.</a:t>
            </a:r>
            <a:endParaRPr lang="en-US" dirty="0"/>
          </a:p>
          <a:p>
            <a:endParaRPr lang="en-US" dirty="0"/>
          </a:p>
        </p:txBody>
      </p:sp>
    </p:spTree>
    <p:extLst>
      <p:ext uri="{BB962C8B-B14F-4D97-AF65-F5344CB8AC3E}">
        <p14:creationId xmlns:p14="http://schemas.microsoft.com/office/powerpoint/2010/main" val="391598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Arquitectura CFS</a:t>
            </a:r>
            <a:endParaRPr lang="en-US" dirty="0"/>
          </a:p>
        </p:txBody>
      </p:sp>
      <p:pic>
        <p:nvPicPr>
          <p:cNvPr id="4" name="Imagen 3"/>
          <p:cNvPicPr>
            <a:picLocks noChangeAspect="1"/>
          </p:cNvPicPr>
          <p:nvPr/>
        </p:nvPicPr>
        <p:blipFill>
          <a:blip r:embed="rId2"/>
          <a:stretch>
            <a:fillRect/>
          </a:stretch>
        </p:blipFill>
        <p:spPr>
          <a:xfrm>
            <a:off x="1707330" y="2040356"/>
            <a:ext cx="8265695" cy="43815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737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Arquitectura CFS</a:t>
            </a:r>
            <a:endParaRPr lang="en-US" dirty="0"/>
          </a:p>
        </p:txBody>
      </p:sp>
      <p:sp>
        <p:nvSpPr>
          <p:cNvPr id="3" name="Marcador de contenido 2"/>
          <p:cNvSpPr>
            <a:spLocks noGrp="1"/>
          </p:cNvSpPr>
          <p:nvPr>
            <p:ph idx="1"/>
          </p:nvPr>
        </p:nvSpPr>
        <p:spPr>
          <a:xfrm>
            <a:off x="680321" y="2336872"/>
            <a:ext cx="10468942" cy="4112053"/>
          </a:xfrm>
        </p:spPr>
        <p:txBody>
          <a:bodyPr/>
          <a:lstStyle/>
          <a:p>
            <a:pPr algn="just"/>
            <a:r>
              <a:rPr lang="es-MX" dirty="0"/>
              <a:t>El nodo más a la izquierda tiene la clave más pequeña. Eso quiere decir que es el nodo con el menor “virtual Runtime”. Es decir, es el nodo que representa al proceso que más necesita ejecutarse</a:t>
            </a:r>
            <a:r>
              <a:rPr lang="es-MX" dirty="0" smtClean="0"/>
              <a:t>.</a:t>
            </a:r>
          </a:p>
          <a:p>
            <a:pPr algn="just"/>
            <a:endParaRPr lang="en-US" dirty="0"/>
          </a:p>
          <a:p>
            <a:pPr algn="just"/>
            <a:r>
              <a:rPr lang="es-MX" dirty="0"/>
              <a:t>El nodo demás ala derecha tiene la clave más grande (mayor virtual Runtime). Es el proceso que menos necesita ejecución. Entonces, CFS selecciona el nodo más a la izquierda para ser despachado</a:t>
            </a:r>
            <a:r>
              <a:rPr lang="es-MX" dirty="0" smtClean="0"/>
              <a:t>.</a:t>
            </a:r>
          </a:p>
          <a:p>
            <a:pPr algn="just"/>
            <a:endParaRPr lang="en-US" dirty="0"/>
          </a:p>
          <a:p>
            <a:pPr algn="just"/>
            <a:r>
              <a:rPr lang="es-MX" dirty="0"/>
              <a:t>El nodo se elimina del árbol. Si no ha terminado, se inserta de nuevo con un nuevo valor de virtual Runtime.</a:t>
            </a:r>
            <a:endParaRPr lang="en-US" dirty="0"/>
          </a:p>
          <a:p>
            <a:endParaRPr lang="en-US" dirty="0"/>
          </a:p>
        </p:txBody>
      </p:sp>
    </p:spTree>
    <p:extLst>
      <p:ext uri="{BB962C8B-B14F-4D97-AF65-F5344CB8AC3E}">
        <p14:creationId xmlns:p14="http://schemas.microsoft.com/office/powerpoint/2010/main" val="94530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555" y="753228"/>
            <a:ext cx="10971748" cy="1080938"/>
          </a:xfrm>
        </p:spPr>
        <p:txBody>
          <a:bodyPr/>
          <a:lstStyle/>
          <a:p>
            <a:r>
              <a:rPr lang="es-ES" dirty="0" smtClean="0"/>
              <a:t>Proceso de Programación (PROCESS SCHEDULING)</a:t>
            </a:r>
            <a:endParaRPr lang="en-US" dirty="0"/>
          </a:p>
        </p:txBody>
      </p:sp>
      <p:sp>
        <p:nvSpPr>
          <p:cNvPr id="3" name="Marcador de contenido 2"/>
          <p:cNvSpPr>
            <a:spLocks noGrp="1"/>
          </p:cNvSpPr>
          <p:nvPr>
            <p:ph idx="1"/>
          </p:nvPr>
        </p:nvSpPr>
        <p:spPr>
          <a:xfrm>
            <a:off x="680321" y="2336873"/>
            <a:ext cx="11115439" cy="3599316"/>
          </a:xfrm>
        </p:spPr>
        <p:txBody>
          <a:bodyPr/>
          <a:lstStyle/>
          <a:p>
            <a:r>
              <a:rPr lang="es-MX" dirty="0"/>
              <a:t>Linux como cualquier otro sistema de tiempo compartido, logra el efecto de una ejecución simultanea aparente de múltiples procesos al cambiar de un proceso a otro en un periodo de tiempo muy corto. La programación (</a:t>
            </a:r>
            <a:r>
              <a:rPr lang="es-MX" dirty="0" err="1"/>
              <a:t>Scheduling</a:t>
            </a:r>
            <a:r>
              <a:rPr lang="es-MX" dirty="0"/>
              <a:t>) se ocupa de cuando tener que cambiar el proceso y que proceso debe elegir.</a:t>
            </a:r>
            <a:endParaRPr lang="en-US" dirty="0"/>
          </a:p>
          <a:p>
            <a:endParaRPr lang="en-US" dirty="0"/>
          </a:p>
        </p:txBody>
      </p:sp>
    </p:spTree>
    <p:extLst>
      <p:ext uri="{BB962C8B-B14F-4D97-AF65-F5344CB8AC3E}">
        <p14:creationId xmlns:p14="http://schemas.microsoft.com/office/powerpoint/2010/main" val="41430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Política de </a:t>
            </a:r>
            <a:r>
              <a:rPr lang="es-ES" dirty="0" smtClean="0"/>
              <a:t>Programación(</a:t>
            </a:r>
            <a:r>
              <a:rPr lang="es-ES" dirty="0" err="1" smtClean="0"/>
              <a:t>Scheduling</a:t>
            </a:r>
            <a:r>
              <a:rPr lang="es-ES" dirty="0" smtClean="0"/>
              <a:t> </a:t>
            </a:r>
            <a:r>
              <a:rPr lang="es-ES" dirty="0" err="1" smtClean="0"/>
              <a:t>Policy</a:t>
            </a:r>
            <a:r>
              <a:rPr lang="es-ES" dirty="0" smtClean="0"/>
              <a:t>)</a:t>
            </a:r>
            <a:endParaRPr lang="en-US" dirty="0"/>
          </a:p>
        </p:txBody>
      </p:sp>
      <p:sp>
        <p:nvSpPr>
          <p:cNvPr id="3" name="Marcador de contenido 2"/>
          <p:cNvSpPr>
            <a:spLocks noGrp="1"/>
          </p:cNvSpPr>
          <p:nvPr>
            <p:ph idx="1"/>
          </p:nvPr>
        </p:nvSpPr>
        <p:spPr>
          <a:xfrm>
            <a:off x="680321" y="2336872"/>
            <a:ext cx="10514548" cy="3946361"/>
          </a:xfrm>
        </p:spPr>
        <p:txBody>
          <a:bodyPr/>
          <a:lstStyle/>
          <a:p>
            <a:pPr algn="just"/>
            <a:r>
              <a:rPr lang="en-US" dirty="0"/>
              <a:t>El </a:t>
            </a:r>
            <a:r>
              <a:rPr lang="en-US" dirty="0" err="1"/>
              <a:t>algoritmo</a:t>
            </a:r>
            <a:r>
              <a:rPr lang="en-US" dirty="0"/>
              <a:t> de </a:t>
            </a:r>
            <a:r>
              <a:rPr lang="en-US" dirty="0" err="1"/>
              <a:t>programación</a:t>
            </a:r>
            <a:r>
              <a:rPr lang="en-US" dirty="0"/>
              <a:t> de </a:t>
            </a:r>
            <a:r>
              <a:rPr lang="en-US" dirty="0" err="1"/>
              <a:t>los</a:t>
            </a:r>
            <a:r>
              <a:rPr lang="en-US" dirty="0"/>
              <a:t> </a:t>
            </a:r>
            <a:r>
              <a:rPr lang="en-US" dirty="0" err="1"/>
              <a:t>sistemas</a:t>
            </a:r>
            <a:r>
              <a:rPr lang="en-US" dirty="0"/>
              <a:t> </a:t>
            </a:r>
            <a:r>
              <a:rPr lang="en-US" dirty="0" err="1"/>
              <a:t>operativos</a:t>
            </a:r>
            <a:r>
              <a:rPr lang="en-US" dirty="0"/>
              <a:t> </a:t>
            </a:r>
            <a:r>
              <a:rPr lang="en-US" dirty="0" err="1"/>
              <a:t>tradicionales</a:t>
            </a:r>
            <a:r>
              <a:rPr lang="en-US" dirty="0"/>
              <a:t> de Unix </a:t>
            </a:r>
            <a:r>
              <a:rPr lang="en-US" dirty="0" err="1"/>
              <a:t>debe</a:t>
            </a:r>
            <a:r>
              <a:rPr lang="en-US" dirty="0"/>
              <a:t> </a:t>
            </a:r>
            <a:r>
              <a:rPr lang="en-US" dirty="0" err="1"/>
              <a:t>cumplir</a:t>
            </a:r>
            <a:r>
              <a:rPr lang="en-US" dirty="0"/>
              <a:t> </a:t>
            </a:r>
            <a:r>
              <a:rPr lang="en-US" dirty="0" err="1"/>
              <a:t>varios</a:t>
            </a:r>
            <a:r>
              <a:rPr lang="en-US" dirty="0"/>
              <a:t> </a:t>
            </a:r>
            <a:r>
              <a:rPr lang="en-US" dirty="0" err="1"/>
              <a:t>objetivos</a:t>
            </a:r>
            <a:r>
              <a:rPr lang="en-US" dirty="0"/>
              <a:t> </a:t>
            </a:r>
            <a:r>
              <a:rPr lang="en-US" dirty="0" err="1"/>
              <a:t>conflictivos</a:t>
            </a:r>
            <a:r>
              <a:rPr lang="en-US" dirty="0" smtClean="0"/>
              <a:t>:</a:t>
            </a:r>
          </a:p>
          <a:p>
            <a:pPr algn="just"/>
            <a:r>
              <a:rPr lang="en-US" dirty="0" err="1"/>
              <a:t>R</a:t>
            </a:r>
            <a:r>
              <a:rPr lang="en-US" dirty="0" err="1" smtClean="0"/>
              <a:t>ápido</a:t>
            </a:r>
            <a:r>
              <a:rPr lang="en-US" dirty="0" smtClean="0"/>
              <a:t> </a:t>
            </a:r>
            <a:r>
              <a:rPr lang="en-US" dirty="0" err="1"/>
              <a:t>tiempo</a:t>
            </a:r>
            <a:r>
              <a:rPr lang="en-US" dirty="0"/>
              <a:t> de </a:t>
            </a:r>
            <a:r>
              <a:rPr lang="en-US" dirty="0" err="1"/>
              <a:t>respuesta</a:t>
            </a:r>
            <a:r>
              <a:rPr lang="en-US" dirty="0"/>
              <a:t> del </a:t>
            </a:r>
            <a:r>
              <a:rPr lang="en-US" dirty="0" err="1"/>
              <a:t>proceso</a:t>
            </a:r>
            <a:r>
              <a:rPr lang="en-US" dirty="0"/>
              <a:t>, </a:t>
            </a:r>
            <a:r>
              <a:rPr lang="en-US" dirty="0" err="1"/>
              <a:t>buen</a:t>
            </a:r>
            <a:r>
              <a:rPr lang="en-US" dirty="0"/>
              <a:t> </a:t>
            </a:r>
            <a:r>
              <a:rPr lang="en-US" dirty="0" err="1"/>
              <a:t>rendimiento</a:t>
            </a:r>
            <a:r>
              <a:rPr lang="en-US" dirty="0"/>
              <a:t> para </a:t>
            </a:r>
            <a:r>
              <a:rPr lang="en-US" dirty="0" err="1"/>
              <a:t>trabajos</a:t>
            </a:r>
            <a:r>
              <a:rPr lang="en-US" dirty="0"/>
              <a:t> </a:t>
            </a:r>
            <a:r>
              <a:rPr lang="en-US" dirty="0" err="1"/>
              <a:t>en</a:t>
            </a:r>
            <a:r>
              <a:rPr lang="en-US" dirty="0"/>
              <a:t> </a:t>
            </a:r>
            <a:r>
              <a:rPr lang="en-US" dirty="0" err="1"/>
              <a:t>segundo</a:t>
            </a:r>
            <a:r>
              <a:rPr lang="en-US" dirty="0"/>
              <a:t> </a:t>
            </a:r>
            <a:r>
              <a:rPr lang="en-US" dirty="0" err="1"/>
              <a:t>plano</a:t>
            </a:r>
            <a:r>
              <a:rPr lang="en-US" dirty="0"/>
              <a:t>, </a:t>
            </a:r>
            <a:r>
              <a:rPr lang="en-US" dirty="0" err="1"/>
              <a:t>evitar</a:t>
            </a:r>
            <a:r>
              <a:rPr lang="en-US" dirty="0"/>
              <a:t> la </a:t>
            </a:r>
            <a:r>
              <a:rPr lang="en-US" dirty="0" err="1"/>
              <a:t>inanición</a:t>
            </a:r>
            <a:r>
              <a:rPr lang="en-US" dirty="0"/>
              <a:t> del </a:t>
            </a:r>
            <a:r>
              <a:rPr lang="en-US" dirty="0" err="1"/>
              <a:t>proceso</a:t>
            </a:r>
            <a:r>
              <a:rPr lang="en-US" dirty="0"/>
              <a:t>, la </a:t>
            </a:r>
            <a:r>
              <a:rPr lang="en-US" dirty="0" err="1"/>
              <a:t>conciliación</a:t>
            </a:r>
            <a:r>
              <a:rPr lang="en-US" dirty="0"/>
              <a:t> de las </a:t>
            </a:r>
            <a:r>
              <a:rPr lang="en-US" dirty="0" err="1"/>
              <a:t>necesidades</a:t>
            </a:r>
            <a:r>
              <a:rPr lang="en-US" dirty="0"/>
              <a:t> de </a:t>
            </a:r>
            <a:r>
              <a:rPr lang="en-US" dirty="0" err="1"/>
              <a:t>los</a:t>
            </a:r>
            <a:r>
              <a:rPr lang="en-US" dirty="0"/>
              <a:t> </a:t>
            </a:r>
            <a:r>
              <a:rPr lang="en-US" dirty="0" err="1"/>
              <a:t>procesos</a:t>
            </a:r>
            <a:r>
              <a:rPr lang="en-US" dirty="0"/>
              <a:t> de </a:t>
            </a:r>
            <a:r>
              <a:rPr lang="en-US" dirty="0" err="1"/>
              <a:t>prioridad</a:t>
            </a:r>
            <a:r>
              <a:rPr lang="en-US" dirty="0"/>
              <a:t> </a:t>
            </a:r>
            <a:r>
              <a:rPr lang="en-US" dirty="0" err="1"/>
              <a:t>baja</a:t>
            </a:r>
            <a:r>
              <a:rPr lang="en-US" dirty="0"/>
              <a:t> y </a:t>
            </a:r>
            <a:r>
              <a:rPr lang="en-US" dirty="0" err="1"/>
              <a:t>alta</a:t>
            </a:r>
            <a:r>
              <a:rPr lang="en-US" dirty="0"/>
              <a:t>, y </a:t>
            </a:r>
            <a:r>
              <a:rPr lang="en-US" dirty="0" err="1"/>
              <a:t>así</a:t>
            </a:r>
            <a:r>
              <a:rPr lang="en-US" dirty="0"/>
              <a:t> </a:t>
            </a:r>
            <a:r>
              <a:rPr lang="en-US" dirty="0" err="1"/>
              <a:t>sucesivamente</a:t>
            </a:r>
            <a:r>
              <a:rPr lang="en-US" dirty="0"/>
              <a:t>. </a:t>
            </a:r>
            <a:endParaRPr lang="en-US" dirty="0" smtClean="0"/>
          </a:p>
          <a:p>
            <a:pPr algn="just"/>
            <a:r>
              <a:rPr lang="en-US" dirty="0" smtClean="0"/>
              <a:t>El </a:t>
            </a:r>
            <a:r>
              <a:rPr lang="en-US" dirty="0" err="1"/>
              <a:t>conjunto</a:t>
            </a:r>
            <a:r>
              <a:rPr lang="en-US" dirty="0"/>
              <a:t> de </a:t>
            </a:r>
            <a:r>
              <a:rPr lang="en-US" dirty="0" err="1"/>
              <a:t>reglas</a:t>
            </a:r>
            <a:r>
              <a:rPr lang="en-US" dirty="0"/>
              <a:t> que se </a:t>
            </a:r>
            <a:r>
              <a:rPr lang="en-US" dirty="0" err="1"/>
              <a:t>usa</a:t>
            </a:r>
            <a:r>
              <a:rPr lang="en-US" dirty="0"/>
              <a:t> para </a:t>
            </a:r>
            <a:r>
              <a:rPr lang="en-US" dirty="0" err="1"/>
              <a:t>determinar</a:t>
            </a:r>
            <a:r>
              <a:rPr lang="en-US" dirty="0"/>
              <a:t> </a:t>
            </a:r>
            <a:r>
              <a:rPr lang="en-US" dirty="0" err="1"/>
              <a:t>cuándo</a:t>
            </a:r>
            <a:r>
              <a:rPr lang="en-US" dirty="0"/>
              <a:t> y </a:t>
            </a:r>
            <a:r>
              <a:rPr lang="en-US" dirty="0" err="1"/>
              <a:t>cómo</a:t>
            </a:r>
            <a:r>
              <a:rPr lang="en-US" dirty="0"/>
              <a:t> </a:t>
            </a:r>
            <a:r>
              <a:rPr lang="en-US" dirty="0" err="1"/>
              <a:t>seleccionar</a:t>
            </a:r>
            <a:r>
              <a:rPr lang="en-US" dirty="0"/>
              <a:t> un </a:t>
            </a:r>
            <a:r>
              <a:rPr lang="en-US" dirty="0" err="1"/>
              <a:t>nuevo</a:t>
            </a:r>
            <a:r>
              <a:rPr lang="en-US" dirty="0"/>
              <a:t> </a:t>
            </a:r>
            <a:r>
              <a:rPr lang="en-US" dirty="0" err="1"/>
              <a:t>proceso</a:t>
            </a:r>
            <a:r>
              <a:rPr lang="en-US" dirty="0"/>
              <a:t> para </a:t>
            </a:r>
            <a:r>
              <a:rPr lang="es-MX" dirty="0"/>
              <a:t>ejecutar</a:t>
            </a:r>
            <a:r>
              <a:rPr lang="en-US" dirty="0"/>
              <a:t> se llama </a:t>
            </a:r>
            <a:r>
              <a:rPr lang="en-US" dirty="0" err="1"/>
              <a:t>política</a:t>
            </a:r>
            <a:r>
              <a:rPr lang="en-US" dirty="0"/>
              <a:t> de </a:t>
            </a:r>
            <a:r>
              <a:rPr lang="en-US" dirty="0" err="1"/>
              <a:t>programación</a:t>
            </a:r>
            <a:r>
              <a:rPr lang="en-US" dirty="0"/>
              <a:t> .</a:t>
            </a:r>
          </a:p>
          <a:p>
            <a:pPr algn="just"/>
            <a:endParaRPr lang="en-US" dirty="0"/>
          </a:p>
        </p:txBody>
      </p:sp>
    </p:spTree>
    <p:extLst>
      <p:ext uri="{BB962C8B-B14F-4D97-AF65-F5344CB8AC3E}">
        <p14:creationId xmlns:p14="http://schemas.microsoft.com/office/powerpoint/2010/main" val="216353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7624" y="2023364"/>
            <a:ext cx="11141565" cy="4521127"/>
          </a:xfrm>
        </p:spPr>
        <p:txBody>
          <a:bodyPr>
            <a:normAutofit lnSpcReduction="10000"/>
          </a:bodyPr>
          <a:lstStyle/>
          <a:p>
            <a:r>
              <a:rPr lang="es-ES" dirty="0" smtClean="0"/>
              <a:t>PROCESOS INTERACTIVOS: </a:t>
            </a:r>
            <a:r>
              <a:rPr lang="es-ES" dirty="0"/>
              <a:t>Estos interactúan constantemente con sus usuarios y, por lo tanto, pasan mucho tiempo esperando las operaciones de pulsación de teclas y </a:t>
            </a:r>
            <a:r>
              <a:rPr lang="es-ES" dirty="0" smtClean="0"/>
              <a:t>mouse.</a:t>
            </a:r>
            <a:br>
              <a:rPr lang="es-ES" dirty="0" smtClean="0"/>
            </a:br>
            <a:r>
              <a:rPr lang="es-ES" dirty="0" smtClean="0"/>
              <a:t>Los </a:t>
            </a:r>
            <a:r>
              <a:rPr lang="es-ES" dirty="0"/>
              <a:t>programas interactivos típicos son </a:t>
            </a:r>
            <a:r>
              <a:rPr lang="es-ES" dirty="0" err="1"/>
              <a:t>shells</a:t>
            </a:r>
            <a:r>
              <a:rPr lang="es-ES" dirty="0"/>
              <a:t> de comando, editores de texto y aplicaciones gráficas.</a:t>
            </a:r>
            <a:endParaRPr lang="en-US" dirty="0"/>
          </a:p>
          <a:p>
            <a:r>
              <a:rPr lang="es-ES" dirty="0" smtClean="0"/>
              <a:t>PROCESOSPOR LOTES: </a:t>
            </a:r>
            <a:r>
              <a:rPr lang="es-ES" dirty="0"/>
              <a:t>Estos no necesitan la interacción del usuario y, por lo tanto, a menudo se ejecutan en segundo plano. </a:t>
            </a:r>
            <a:endParaRPr lang="es-ES" dirty="0" smtClean="0"/>
          </a:p>
          <a:p>
            <a:r>
              <a:rPr lang="es-ES" dirty="0" smtClean="0"/>
              <a:t>PROCESOS EN TIEMPO REAL: Estos </a:t>
            </a:r>
            <a:r>
              <a:rPr lang="es-ES" dirty="0"/>
              <a:t>tienen requisitos de programación muy fuertes. Tales procesos nunca deben ser bloqueados por procesos de menor prioridad, deben tener un tiempo de respuesta corto y, lo más importante, dicho tiempo de respuesta debe tener una variación mínima. Los programas típicos en tiempo real son aplicaciones de video y sonido, controladores de robot y programas que recopilan datos de sensores físicos.</a:t>
            </a:r>
            <a:endParaRPr lang="en-US" dirty="0"/>
          </a:p>
          <a:p>
            <a:endParaRPr lang="en-US" dirty="0"/>
          </a:p>
        </p:txBody>
      </p:sp>
      <p:sp>
        <p:nvSpPr>
          <p:cNvPr id="5" name="Título 1"/>
          <p:cNvSpPr>
            <a:spLocks noGrp="1"/>
          </p:cNvSpPr>
          <p:nvPr>
            <p:ph type="title"/>
          </p:nvPr>
        </p:nvSpPr>
        <p:spPr>
          <a:xfrm>
            <a:off x="680321" y="753228"/>
            <a:ext cx="9613861" cy="1080938"/>
          </a:xfrm>
        </p:spPr>
        <p:txBody>
          <a:bodyPr/>
          <a:lstStyle/>
          <a:p>
            <a:r>
              <a:rPr lang="es-ES" dirty="0" smtClean="0"/>
              <a:t>Política de </a:t>
            </a:r>
            <a:r>
              <a:rPr lang="es-ES" dirty="0" smtClean="0"/>
              <a:t>Programación(</a:t>
            </a:r>
            <a:r>
              <a:rPr lang="es-ES" dirty="0" err="1" smtClean="0"/>
              <a:t>Scheduling</a:t>
            </a:r>
            <a:r>
              <a:rPr lang="es-ES" dirty="0" smtClean="0"/>
              <a:t> </a:t>
            </a:r>
            <a:r>
              <a:rPr lang="es-ES" dirty="0" err="1" smtClean="0"/>
              <a:t>Policy</a:t>
            </a:r>
            <a:r>
              <a:rPr lang="es-ES" dirty="0" smtClean="0"/>
              <a:t>)</a:t>
            </a:r>
            <a:endParaRPr lang="en-US" dirty="0"/>
          </a:p>
        </p:txBody>
      </p:sp>
    </p:spTree>
    <p:extLst>
      <p:ext uri="{BB962C8B-B14F-4D97-AF65-F5344CB8AC3E}">
        <p14:creationId xmlns:p14="http://schemas.microsoft.com/office/powerpoint/2010/main" val="15046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422897" y="600891"/>
            <a:ext cx="8530999" cy="5949587"/>
          </a:xfrm>
          <a:prstGeom prst="rect">
            <a:avLst/>
          </a:prstGeom>
          <a:noFill/>
          <a:ln>
            <a:noFill/>
          </a:ln>
        </p:spPr>
      </p:pic>
    </p:spTree>
    <p:extLst>
      <p:ext uri="{BB962C8B-B14F-4D97-AF65-F5344CB8AC3E}">
        <p14:creationId xmlns:p14="http://schemas.microsoft.com/office/powerpoint/2010/main" val="1333356086"/>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320</TotalTime>
  <Words>1280</Words>
  <Application>Microsoft Office PowerPoint</Application>
  <PresentationFormat>Panorámica</PresentationFormat>
  <Paragraphs>86</Paragraphs>
  <Slides>21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Trebuchet MS</vt:lpstr>
      <vt:lpstr>Berlín</vt:lpstr>
      <vt:lpstr>Clases de Planificación en LINUX y SCHED_DEADLINE</vt:lpstr>
      <vt:lpstr>Planificación</vt:lpstr>
      <vt:lpstr>Planificador Completamente Justo (CFS)</vt:lpstr>
      <vt:lpstr>Arquitectura CFS</vt:lpstr>
      <vt:lpstr>Arquitectura CFS</vt:lpstr>
      <vt:lpstr>Proceso de Programación (PROCESS SCHEDULING)</vt:lpstr>
      <vt:lpstr>Política de Programación(Scheduling Policy)</vt:lpstr>
      <vt:lpstr>Política de Programación(Scheduling Policy)</vt:lpstr>
      <vt:lpstr>Presentación de PowerPoint</vt:lpstr>
      <vt:lpstr>Algoritmo de Programación (Scheduling Algorithm)</vt:lpstr>
      <vt:lpstr>Algoritmo de Programación (Scheduling Algorithm)</vt:lpstr>
      <vt:lpstr>Estructuras de datos utilizadas por el programador</vt:lpstr>
      <vt:lpstr>Estructuras de datos utilizadas por el programador</vt:lpstr>
      <vt:lpstr>Estructuras de datos utilizadas por el programador</vt:lpstr>
      <vt:lpstr>SCHED_DEADLINE</vt:lpstr>
      <vt:lpstr>¿Por qué SCHED_DEADLINE?</vt:lpstr>
      <vt:lpstr>¿Para qué es útil SCHED_DEADLINE?</vt:lpstr>
      <vt:lpstr>EDF Earliest Deadline First Scheduler</vt:lpstr>
      <vt:lpstr>EJEMPLO</vt:lpstr>
      <vt:lpstr>Ventajas EDF </vt:lpstr>
      <vt:lpstr>Desventajas EDF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17</cp:revision>
  <dcterms:created xsi:type="dcterms:W3CDTF">2019-05-06T20:23:20Z</dcterms:created>
  <dcterms:modified xsi:type="dcterms:W3CDTF">2019-05-07T04:54:15Z</dcterms:modified>
</cp:coreProperties>
</file>