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Sandra García Racil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Comfortaa-regular.fntdata"/><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Comfortaa-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04T13:33:40.249">
    <p:pos x="6000" y="0"/>
    <p:text>CONCLUSIONES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5f02bc36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5f02bc36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577201a5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577201a5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ce2ce0e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ce2ce0e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5e0a8c2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5e0a8c2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5e0a8c2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5e0a8c2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5e0a8c27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5e0a8c27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5e0a8c27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5e0a8c27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5e0a8c2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e0a8c2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577201a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577201a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577201a5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577201a5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5e0a8c2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5e0a8c2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5f02bc36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5f02bc3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577201a5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577201a5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577201a5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77201a5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577201a5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577201a5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577201a5b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577201a5b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5f02bc36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5f02bc36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5f02bc36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f02bc36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5f02bc36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5f02bc36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5f02bc36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5f02bc36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600f5fd3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600f5fd3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f02bc3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5f02bc3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577201a5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577201a5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577201a5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577201a5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00f5fd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00f5fd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600f5fd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600f5fd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600f5fd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600f5fd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5f02bc3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5f02bc3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5f02bc3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5f02bc3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f02bc36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f02bc36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hyperlink" Target="https://es.wikipedia.org/wiki/BIOS" TargetMode="External"/><Relationship Id="rId10" Type="http://schemas.openxmlformats.org/officeDocument/2006/relationships/hyperlink" Target="https://es.wikipedia.org/wiki/BIOS" TargetMode="External"/><Relationship Id="rId13" Type="http://schemas.openxmlformats.org/officeDocument/2006/relationships/hyperlink" Target="https://es.wikipedia.org/wiki/Sistema_operativo" TargetMode="External"/><Relationship Id="rId12" Type="http://schemas.openxmlformats.org/officeDocument/2006/relationships/hyperlink" Target="https://es.wikipedia.org/wiki/Software_libre"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s.wikipedia.org/wiki/Circuito" TargetMode="External"/><Relationship Id="rId4" Type="http://schemas.openxmlformats.org/officeDocument/2006/relationships/hyperlink" Target="https://es.wikipedia.org/wiki/Electr%C3%B3nica" TargetMode="External"/><Relationship Id="rId9" Type="http://schemas.openxmlformats.org/officeDocument/2006/relationships/hyperlink" Target="https://es.wikipedia.org/wiki/Firmware" TargetMode="External"/><Relationship Id="rId14" Type="http://schemas.openxmlformats.org/officeDocument/2006/relationships/image" Target="../media/image1.png"/><Relationship Id="rId5" Type="http://schemas.openxmlformats.org/officeDocument/2006/relationships/hyperlink" Target="https://es.wikipedia.org/wiki/Memoria_de_acceso_aleatorio" TargetMode="External"/><Relationship Id="rId6" Type="http://schemas.openxmlformats.org/officeDocument/2006/relationships/hyperlink" Target="https://es.wikipedia.org/wiki/Interfaz" TargetMode="External"/><Relationship Id="rId7" Type="http://schemas.openxmlformats.org/officeDocument/2006/relationships/hyperlink" Target="https://es.wikipedia.org/wiki/Sistema_operativo" TargetMode="External"/><Relationship Id="rId8" Type="http://schemas.openxmlformats.org/officeDocument/2006/relationships/hyperlink" Target="https://es.wikipedia.org/wiki/Firm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7"/>
            <a:ext cx="8222100" cy="138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Trusted </a:t>
            </a:r>
            <a:r>
              <a:rPr lang="es"/>
              <a:t>Platform </a:t>
            </a:r>
            <a:r>
              <a:rPr lang="es"/>
              <a:t>Module Ventajas </a:t>
            </a:r>
            <a:endParaRPr/>
          </a:p>
        </p:txBody>
      </p:sp>
      <p:sp>
        <p:nvSpPr>
          <p:cNvPr id="86" name="Google Shape;86;p13"/>
          <p:cNvSpPr txBox="1"/>
          <p:nvPr>
            <p:ph idx="1" type="subTitle"/>
          </p:nvPr>
        </p:nvSpPr>
        <p:spPr>
          <a:xfrm>
            <a:off x="4629900" y="3883225"/>
            <a:ext cx="4514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Aguilar Luna Gabriel</a:t>
            </a:r>
            <a:endParaRPr/>
          </a:p>
          <a:p>
            <a:pPr indent="0" lvl="0" marL="0" rtl="0" algn="l">
              <a:spcBef>
                <a:spcPts val="0"/>
              </a:spcBef>
              <a:spcAft>
                <a:spcPts val="0"/>
              </a:spcAft>
              <a:buNone/>
            </a:pPr>
            <a:r>
              <a:rPr lang="es"/>
              <a:t>García Racilla Sandra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0" y="0"/>
            <a:ext cx="9007199" cy="4889625"/>
          </a:xfrm>
          <a:prstGeom prst="rect">
            <a:avLst/>
          </a:prstGeom>
          <a:noFill/>
          <a:ln>
            <a:noFill/>
          </a:ln>
        </p:spPr>
      </p:pic>
      <p:sp>
        <p:nvSpPr>
          <p:cNvPr id="142" name="Google Shape;142;p22"/>
          <p:cNvSpPr txBox="1"/>
          <p:nvPr>
            <p:ph type="title"/>
          </p:nvPr>
        </p:nvSpPr>
        <p:spPr>
          <a:xfrm>
            <a:off x="4626725" y="1343075"/>
            <a:ext cx="4101000" cy="14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¿Qué pasa cuando alguien obtiene nuestra llave?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311700" y="1518425"/>
            <a:ext cx="8520600" cy="3050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2100"/>
              <a:t>Cuando se trata de proteger las llaves o claves es posible recurrir al software para mantenerlas ocultas; pero existen otros métodos para m</a:t>
            </a:r>
            <a:r>
              <a:rPr lang="es" sz="2100"/>
              <a:t>antenerla</a:t>
            </a:r>
            <a:r>
              <a:rPr lang="es" sz="2100"/>
              <a:t>s ocultas. Un ejemplo son las TPM’s con ellas el sistema recurre al hardware como un recurso para evitar </a:t>
            </a:r>
            <a:r>
              <a:rPr lang="es" sz="2100"/>
              <a:t>amenazas</a:t>
            </a:r>
            <a:r>
              <a:rPr lang="es" sz="2100"/>
              <a:t> e intrusos.</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un TPM?</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latin typeface="Comfortaa"/>
                <a:ea typeface="Comfortaa"/>
                <a:cs typeface="Comfortaa"/>
                <a:sym typeface="Comfortaa"/>
              </a:rPr>
              <a:t>Los TPM son dispositivos que se unen a las especificaciones del Módulo de Plataforma Confiable (TPM) del Grupo de “Trusted Computing”. Por lo general son </a:t>
            </a:r>
            <a:r>
              <a:rPr b="1" lang="es" sz="2000">
                <a:latin typeface="Comfortaa"/>
                <a:ea typeface="Comfortaa"/>
                <a:cs typeface="Comfortaa"/>
                <a:sym typeface="Comfortaa"/>
              </a:rPr>
              <a:t>microcontroladores</a:t>
            </a:r>
            <a:r>
              <a:rPr lang="es" sz="2000">
                <a:latin typeface="Comfortaa"/>
                <a:ea typeface="Comfortaa"/>
                <a:cs typeface="Comfortaa"/>
                <a:sym typeface="Comfortaa"/>
              </a:rPr>
              <a:t> con una pequeña cantidad de memoria, que pueden ser agregados ya sea por el protocolo  de comunicación i^2C para los dispositivos embebidos; o por medio del bus LPC (Low Pin Count) en las computadoras.</a:t>
            </a:r>
            <a:endParaRPr sz="2000">
              <a:latin typeface="Comfortaa"/>
              <a:ea typeface="Comfortaa"/>
              <a:cs typeface="Comfortaa"/>
              <a:sym typeface="Comfortaa"/>
            </a:endParaRPr>
          </a:p>
          <a:p>
            <a:pPr indent="0" lvl="0" marL="0" rtl="0" algn="just">
              <a:spcBef>
                <a:spcPts val="1600"/>
              </a:spcBef>
              <a:spcAft>
                <a:spcPts val="1600"/>
              </a:spcAft>
              <a:buNone/>
            </a:pPr>
            <a:r>
              <a:t/>
            </a:r>
            <a:endParaRPr sz="1400">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idx="1" type="body"/>
          </p:nvPr>
        </p:nvSpPr>
        <p:spPr>
          <a:xfrm>
            <a:off x="311700" y="449225"/>
            <a:ext cx="8520600" cy="411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100"/>
              <a:t>Sí, los TPM’s fueron diseñados para realizar tareas criptográficas.</a:t>
            </a:r>
            <a:endParaRPr sz="2100"/>
          </a:p>
          <a:p>
            <a:pPr indent="0" lvl="0" marL="0" rtl="0" algn="just">
              <a:spcBef>
                <a:spcPts val="1600"/>
              </a:spcBef>
              <a:spcAft>
                <a:spcPts val="0"/>
              </a:spcAft>
              <a:buNone/>
            </a:pPr>
            <a:r>
              <a:t/>
            </a:r>
            <a:endParaRPr sz="2100"/>
          </a:p>
          <a:p>
            <a:pPr indent="0" lvl="0" marL="0" rtl="0" algn="just">
              <a:spcBef>
                <a:spcPts val="1600"/>
              </a:spcBef>
              <a:spcAft>
                <a:spcPts val="0"/>
              </a:spcAft>
              <a:buNone/>
            </a:pPr>
            <a:r>
              <a:rPr lang="es" sz="2100"/>
              <a:t>Pero los TPM’s NO son aceleradores criptográficos, en otras palabras, no fueron diseñados </a:t>
            </a:r>
            <a:r>
              <a:rPr lang="es" sz="2100"/>
              <a:t>específicamente</a:t>
            </a:r>
            <a:r>
              <a:rPr lang="es" sz="2100"/>
              <a:t> para realizar operaciones criptográficas  computacionalmente. </a:t>
            </a:r>
            <a:endParaRPr sz="2100"/>
          </a:p>
          <a:p>
            <a:pPr indent="0" lvl="0" marL="0" rtl="0" algn="ctr">
              <a:spcBef>
                <a:spcPts val="1600"/>
              </a:spcBef>
              <a:spcAft>
                <a:spcPts val="0"/>
              </a:spcAft>
              <a:buNone/>
            </a:pPr>
            <a:r>
              <a:t/>
            </a:r>
            <a:endParaRPr sz="2100"/>
          </a:p>
          <a:p>
            <a:pPr indent="0" lvl="0" marL="0" rtl="0" algn="ctr">
              <a:spcBef>
                <a:spcPts val="1600"/>
              </a:spcBef>
              <a:spcAft>
                <a:spcPts val="0"/>
              </a:spcAft>
              <a:buNone/>
            </a:pPr>
            <a:r>
              <a:rPr lang="es" sz="2100"/>
              <a:t>Entonces ¿Para qué usar TPM?</a:t>
            </a:r>
            <a:endParaRPr sz="2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Guardando secretos con una TPM</a:t>
            </a:r>
            <a:endParaRPr/>
          </a:p>
        </p:txBody>
      </p:sp>
      <p:sp>
        <p:nvSpPr>
          <p:cNvPr id="164" name="Google Shape;164;p26"/>
          <p:cNvSpPr txBox="1"/>
          <p:nvPr>
            <p:ph idx="1" type="body"/>
          </p:nvPr>
        </p:nvSpPr>
        <p:spPr>
          <a:xfrm>
            <a:off x="311700" y="1017800"/>
            <a:ext cx="8520600" cy="105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Todos los TPM cuentan con algo llamado Storage Root Key (SRK), (Almacenamiento de la Llave Raíz); ésta es generada cuando el TPM es configurado inicialmente. </a:t>
            </a:r>
            <a:endParaRPr/>
          </a:p>
          <a:p>
            <a:pPr indent="0" lvl="0" marL="0" rtl="0" algn="l">
              <a:spcBef>
                <a:spcPts val="1600"/>
              </a:spcBef>
              <a:spcAft>
                <a:spcPts val="1600"/>
              </a:spcAft>
              <a:buNone/>
            </a:pPr>
            <a:r>
              <a:t/>
            </a:r>
            <a:endParaRPr/>
          </a:p>
        </p:txBody>
      </p:sp>
      <p:pic>
        <p:nvPicPr>
          <p:cNvPr id="165" name="Google Shape;165;p26"/>
          <p:cNvPicPr preferRelativeResize="0"/>
          <p:nvPr/>
        </p:nvPicPr>
        <p:blipFill rotWithShape="1">
          <a:blip r:embed="rId3">
            <a:alphaModFix/>
          </a:blip>
          <a:srcRect b="0" l="15383" r="6369" t="0"/>
          <a:stretch/>
        </p:blipFill>
        <p:spPr>
          <a:xfrm>
            <a:off x="4430875" y="1868150"/>
            <a:ext cx="4162025" cy="3000425"/>
          </a:xfrm>
          <a:prstGeom prst="rect">
            <a:avLst/>
          </a:prstGeom>
          <a:noFill/>
          <a:ln>
            <a:noFill/>
          </a:ln>
        </p:spPr>
      </p:pic>
      <p:sp>
        <p:nvSpPr>
          <p:cNvPr id="166" name="Google Shape;166;p26"/>
          <p:cNvSpPr txBox="1"/>
          <p:nvPr/>
        </p:nvSpPr>
        <p:spPr>
          <a:xfrm>
            <a:off x="392150" y="2285800"/>
            <a:ext cx="3600600" cy="253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800">
                <a:solidFill>
                  <a:schemeClr val="dk2"/>
                </a:solidFill>
                <a:latin typeface="Roboto"/>
                <a:ea typeface="Roboto"/>
                <a:cs typeface="Roboto"/>
                <a:sym typeface="Roboto"/>
              </a:rPr>
              <a:t>Puedes pedirle a la TPM que genere un  nuevo par de llaves, lo hará, cifrará con otra llave y lo regresará a ti; pero realmente estas llaves no se guardan en el TPM; el SO lo almacena en el disco.</a:t>
            </a:r>
            <a:endParaRPr sz="18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dk2"/>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¿Qué significa todo lo anterior?</a:t>
            </a:r>
            <a:endParaRPr/>
          </a:p>
        </p:txBody>
      </p:sp>
      <p:sp>
        <p:nvSpPr>
          <p:cNvPr id="172" name="Google Shape;172;p27"/>
          <p:cNvSpPr txBox="1"/>
          <p:nvPr>
            <p:ph idx="1" type="body"/>
          </p:nvPr>
        </p:nvSpPr>
        <p:spPr>
          <a:xfrm>
            <a:off x="4572000" y="1286025"/>
            <a:ext cx="4088700" cy="2877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2000"/>
              <a:t>Significa que a las llaves están  ligadas a un sistema, lo que es bueno para la seguridad.  De esta forma un atacante no puede obtener las llaves descifradas, ni aunque tuviera total acceso a tu sistema de archivos o un keylogger.</a:t>
            </a:r>
            <a:endParaRPr sz="2000"/>
          </a:p>
        </p:txBody>
      </p:sp>
      <p:pic>
        <p:nvPicPr>
          <p:cNvPr id="173" name="Google Shape;173;p27"/>
          <p:cNvPicPr preferRelativeResize="0"/>
          <p:nvPr/>
        </p:nvPicPr>
        <p:blipFill>
          <a:blip r:embed="rId3">
            <a:alphaModFix/>
          </a:blip>
          <a:stretch>
            <a:fillRect/>
          </a:stretch>
        </p:blipFill>
        <p:spPr>
          <a:xfrm>
            <a:off x="407700" y="1017800"/>
            <a:ext cx="3810000" cy="381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109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¿Qué pasa cuando quiero usar llaves en </a:t>
            </a:r>
            <a:r>
              <a:rPr lang="es"/>
              <a:t>múltiples</a:t>
            </a:r>
            <a:r>
              <a:rPr lang="es"/>
              <a:t> sistemas?</a:t>
            </a:r>
            <a:endParaRPr/>
          </a:p>
        </p:txBody>
      </p:sp>
      <p:sp>
        <p:nvSpPr>
          <p:cNvPr id="179" name="Google Shape;179;p28"/>
          <p:cNvSpPr txBox="1"/>
          <p:nvPr>
            <p:ph idx="1" type="body"/>
          </p:nvPr>
        </p:nvSpPr>
        <p:spPr>
          <a:xfrm>
            <a:off x="311700" y="1750975"/>
            <a:ext cx="8520600" cy="281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100"/>
              <a:t>¡Todo está bajo control!</a:t>
            </a:r>
            <a:endParaRPr sz="2100"/>
          </a:p>
          <a:p>
            <a:pPr indent="0" lvl="0" marL="0" rtl="0" algn="l">
              <a:spcBef>
                <a:spcPts val="1600"/>
              </a:spcBef>
              <a:spcAft>
                <a:spcPts val="0"/>
              </a:spcAft>
              <a:buNone/>
            </a:pPr>
            <a:r>
              <a:rPr lang="es" sz="2100"/>
              <a:t>Las llaves pueden ser marcadas como “migratable”, esto hace posible exportarlas de TPM e importarlas desde otro TPM.</a:t>
            </a:r>
            <a:endParaRPr sz="2100"/>
          </a:p>
          <a:p>
            <a:pPr indent="0" lvl="0" marL="0" rtl="0" algn="ctr">
              <a:spcBef>
                <a:spcPts val="1600"/>
              </a:spcBef>
              <a:spcAft>
                <a:spcPts val="1600"/>
              </a:spcAft>
              <a:buNone/>
            </a:pPr>
            <a:r>
              <a:rPr lang="es" sz="2100"/>
              <a:t>Pero,  ¿volvemos al problema inicial?  ¿Pueden interceptar el TPM exportado? ¿Pueden </a:t>
            </a:r>
            <a:r>
              <a:rPr lang="es" sz="2100"/>
              <a:t>robar</a:t>
            </a:r>
            <a:r>
              <a:rPr lang="es" sz="2100"/>
              <a:t> la llave?</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idx="1" type="body"/>
          </p:nvPr>
        </p:nvSpPr>
        <p:spPr>
          <a:xfrm>
            <a:off x="311700" y="246425"/>
            <a:ext cx="8520600" cy="43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000"/>
              <a:t>¡Tranquilos!</a:t>
            </a:r>
            <a:endParaRPr sz="2000"/>
          </a:p>
          <a:p>
            <a:pPr indent="0" lvl="0" marL="0" rtl="0" algn="just">
              <a:spcBef>
                <a:spcPts val="1600"/>
              </a:spcBef>
              <a:spcAft>
                <a:spcPts val="0"/>
              </a:spcAft>
              <a:buNone/>
            </a:pPr>
            <a:r>
              <a:rPr lang="es" sz="2000"/>
              <a:t>Para mejorar la seguridad se implementan algunas características como:</a:t>
            </a:r>
            <a:endParaRPr sz="2000"/>
          </a:p>
          <a:p>
            <a:pPr indent="-355600" lvl="0" marL="457200" rtl="0" algn="just">
              <a:spcBef>
                <a:spcPts val="1600"/>
              </a:spcBef>
              <a:spcAft>
                <a:spcPts val="0"/>
              </a:spcAft>
              <a:buSzPts val="2000"/>
              <a:buChar char="●"/>
            </a:pPr>
            <a:r>
              <a:rPr lang="es" sz="2000"/>
              <a:t>Necesitas la contraseña del TPM del propietario; que se establece durante la configuración inicial del TPM. </a:t>
            </a:r>
            <a:endParaRPr sz="2000"/>
          </a:p>
          <a:p>
            <a:pPr indent="0" lvl="0" marL="0" rtl="0" algn="just">
              <a:spcBef>
                <a:spcPts val="1600"/>
              </a:spcBef>
              <a:spcAft>
                <a:spcPts val="0"/>
              </a:spcAft>
              <a:buNone/>
            </a:pPr>
            <a:r>
              <a:t/>
            </a:r>
            <a:endParaRPr sz="2000"/>
          </a:p>
          <a:p>
            <a:pPr indent="-342900" lvl="0" marL="457200" rtl="0" algn="just">
              <a:spcBef>
                <a:spcPts val="1600"/>
              </a:spcBef>
              <a:spcAft>
                <a:spcPts val="0"/>
              </a:spcAft>
              <a:buSzPts val="1800"/>
              <a:buChar char="●"/>
            </a:pPr>
            <a:r>
              <a:rPr lang="es" sz="2000"/>
              <a:t>Es posible establecer límites en la migración cuando importas la llave inicialmente. En este escenario la TPM sólo estará dispuesto a exportar la llave cifr</a:t>
            </a:r>
            <a:r>
              <a:rPr lang="es" sz="2000"/>
              <a:t>ándola </a:t>
            </a:r>
            <a:r>
              <a:rPr lang="es" sz="2000"/>
              <a:t> con una llave pública pre-configurada.</a:t>
            </a:r>
            <a:r>
              <a:rPr lang="e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451500" y="643950"/>
            <a:ext cx="3699300" cy="385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t>Corporaciones pueden enlazar </a:t>
            </a:r>
            <a:r>
              <a:rPr lang="es" sz="2000"/>
              <a:t>llaves </a:t>
            </a:r>
            <a:r>
              <a:rPr lang="es" sz="2000"/>
              <a:t>VPN (Virtual Private Network) a máquinas corporativas, haciendo posible imponer diferentes políticas de seguridad.</a:t>
            </a:r>
            <a:endParaRPr sz="2000"/>
          </a:p>
          <a:p>
            <a:pPr indent="0" lvl="0" marL="0" rtl="0" algn="just">
              <a:spcBef>
                <a:spcPts val="1600"/>
              </a:spcBef>
              <a:spcAft>
                <a:spcPts val="0"/>
              </a:spcAft>
              <a:buNone/>
            </a:pPr>
            <a:r>
              <a:rPr lang="es" sz="2000"/>
              <a:t>Intel usa TPM como parte de su tecnología </a:t>
            </a:r>
            <a:r>
              <a:rPr lang="es" sz="2000"/>
              <a:t>anti robo</a:t>
            </a:r>
            <a:r>
              <a:rPr lang="es" sz="2000"/>
              <a:t> en dispositivos orientados a la educación como “Classmate”. </a:t>
            </a:r>
            <a:endParaRPr sz="2000"/>
          </a:p>
          <a:p>
            <a:pPr indent="0" lvl="0" marL="0" rtl="0" algn="just">
              <a:spcBef>
                <a:spcPts val="1600"/>
              </a:spcBef>
              <a:spcAft>
                <a:spcPts val="1600"/>
              </a:spcAft>
              <a:buNone/>
            </a:pPr>
            <a:r>
              <a:t/>
            </a:r>
            <a:endParaRPr sz="2000"/>
          </a:p>
        </p:txBody>
      </p:sp>
      <p:pic>
        <p:nvPicPr>
          <p:cNvPr id="190" name="Google Shape;190;p30"/>
          <p:cNvPicPr preferRelativeResize="0"/>
          <p:nvPr/>
        </p:nvPicPr>
        <p:blipFill>
          <a:blip r:embed="rId3">
            <a:alphaModFix/>
          </a:blip>
          <a:stretch>
            <a:fillRect/>
          </a:stretch>
        </p:blipFill>
        <p:spPr>
          <a:xfrm>
            <a:off x="4751850" y="708600"/>
            <a:ext cx="4286250" cy="3790950"/>
          </a:xfrm>
          <a:prstGeom prst="rect">
            <a:avLst/>
          </a:prstGeom>
          <a:noFill/>
          <a:ln>
            <a:noFill/>
          </a:ln>
        </p:spPr>
      </p:pic>
      <p:sp>
        <p:nvSpPr>
          <p:cNvPr id="191" name="Google Shape;191;p30"/>
          <p:cNvSpPr txBox="1"/>
          <p:nvPr/>
        </p:nvSpPr>
        <p:spPr>
          <a:xfrm>
            <a:off x="3257550" y="0"/>
            <a:ext cx="42861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dk1"/>
                </a:solidFill>
                <a:latin typeface="Roboto"/>
                <a:ea typeface="Roboto"/>
                <a:cs typeface="Roboto"/>
                <a:sym typeface="Roboto"/>
              </a:rPr>
              <a:t>USOS </a:t>
            </a:r>
            <a:r>
              <a:rPr lang="es" sz="3000">
                <a:solidFill>
                  <a:schemeClr val="dk1"/>
                </a:solidFill>
                <a:latin typeface="Roboto"/>
                <a:ea typeface="Roboto"/>
                <a:cs typeface="Roboto"/>
                <a:sym typeface="Roboto"/>
              </a:rPr>
              <a:t>COMUNES</a:t>
            </a:r>
            <a:endParaRPr sz="30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idx="1" type="body"/>
          </p:nvPr>
        </p:nvSpPr>
        <p:spPr>
          <a:xfrm>
            <a:off x="4863825" y="513350"/>
            <a:ext cx="4031700" cy="375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t>Y en la nube, proyectos como “Trusted Computing Pools” (Grupo de Computadoras de confianza), usan atestación (testificación) remota para verificar que las nodos de cómputo se encuentran en buen estado antes de programar trabajos en ellos.</a:t>
            </a:r>
            <a:endParaRPr sz="2000"/>
          </a:p>
          <a:p>
            <a:pPr indent="0" lvl="0" marL="0" rtl="0" algn="l">
              <a:spcBef>
                <a:spcPts val="1600"/>
              </a:spcBef>
              <a:spcAft>
                <a:spcPts val="1600"/>
              </a:spcAft>
              <a:buNone/>
            </a:pPr>
            <a:r>
              <a:t/>
            </a:r>
            <a:endParaRPr/>
          </a:p>
        </p:txBody>
      </p:sp>
      <p:pic>
        <p:nvPicPr>
          <p:cNvPr id="197" name="Google Shape;197;p31"/>
          <p:cNvPicPr preferRelativeResize="0"/>
          <p:nvPr/>
        </p:nvPicPr>
        <p:blipFill>
          <a:blip r:embed="rId3">
            <a:alphaModFix/>
          </a:blip>
          <a:stretch>
            <a:fillRect/>
          </a:stretch>
        </p:blipFill>
        <p:spPr>
          <a:xfrm>
            <a:off x="125075" y="889475"/>
            <a:ext cx="4533425" cy="277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Niveles de </a:t>
            </a:r>
            <a:r>
              <a:rPr lang="es"/>
              <a:t>seguridad</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Restringe algunas tareas (incluso para el root)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Tiene muchas deficiencias conocidas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Se define un poco tarde en el proceso de arranque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Pensemos como una hacker</a:t>
            </a:r>
            <a:endParaRPr/>
          </a:p>
        </p:txBody>
      </p:sp>
      <p:sp>
        <p:nvSpPr>
          <p:cNvPr id="203" name="Google Shape;203;p32"/>
          <p:cNvSpPr txBox="1"/>
          <p:nvPr>
            <p:ph idx="1" type="body"/>
          </p:nvPr>
        </p:nvSpPr>
        <p:spPr>
          <a:xfrm>
            <a:off x="311700" y="1197175"/>
            <a:ext cx="8520600" cy="11952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Char char="●"/>
            </a:pPr>
            <a:r>
              <a:rPr lang="es" sz="2100"/>
              <a:t>Cuando usamos TPM las llaves están ligadas al sistema.</a:t>
            </a:r>
            <a:endParaRPr sz="2100"/>
          </a:p>
          <a:p>
            <a:pPr indent="-361950" lvl="0" marL="457200" rtl="0" algn="just">
              <a:spcBef>
                <a:spcPts val="0"/>
              </a:spcBef>
              <a:spcAft>
                <a:spcPts val="0"/>
              </a:spcAft>
              <a:buSzPts val="2100"/>
              <a:buChar char="●"/>
            </a:pPr>
            <a:r>
              <a:rPr lang="es" sz="2100"/>
              <a:t>Digamos que un sistema de archivos raíz (root filesystem) es codificado y almacenado en la TPM.</a:t>
            </a:r>
            <a:endParaRPr sz="2100"/>
          </a:p>
          <a:p>
            <a:pPr indent="0" lvl="0" marL="457200" rtl="0" algn="just">
              <a:spcBef>
                <a:spcPts val="1600"/>
              </a:spcBef>
              <a:spcAft>
                <a:spcPts val="1600"/>
              </a:spcAft>
              <a:buNone/>
            </a:pPr>
            <a:r>
              <a:t/>
            </a:r>
            <a:endParaRPr sz="2100"/>
          </a:p>
        </p:txBody>
      </p:sp>
      <p:pic>
        <p:nvPicPr>
          <p:cNvPr id="204" name="Google Shape;204;p32"/>
          <p:cNvPicPr preferRelativeResize="0"/>
          <p:nvPr/>
        </p:nvPicPr>
        <p:blipFill rotWithShape="1">
          <a:blip r:embed="rId3">
            <a:alphaModFix/>
          </a:blip>
          <a:srcRect b="27081" l="16821" r="17289" t="27503"/>
          <a:stretch/>
        </p:blipFill>
        <p:spPr>
          <a:xfrm>
            <a:off x="4571999" y="2571750"/>
            <a:ext cx="4518402" cy="2335977"/>
          </a:xfrm>
          <a:prstGeom prst="rect">
            <a:avLst/>
          </a:prstGeom>
          <a:noFill/>
          <a:ln>
            <a:noFill/>
          </a:ln>
        </p:spPr>
      </p:pic>
      <p:sp>
        <p:nvSpPr>
          <p:cNvPr id="205" name="Google Shape;205;p32"/>
          <p:cNvSpPr txBox="1"/>
          <p:nvPr/>
        </p:nvSpPr>
        <p:spPr>
          <a:xfrm>
            <a:off x="414900" y="2571750"/>
            <a:ext cx="3994800" cy="17214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0"/>
              </a:spcBef>
              <a:spcAft>
                <a:spcPts val="0"/>
              </a:spcAft>
              <a:buClr>
                <a:schemeClr val="dk2"/>
              </a:buClr>
              <a:buSzPts val="2100"/>
              <a:buFont typeface="Roboto"/>
              <a:buChar char="●"/>
            </a:pPr>
            <a:r>
              <a:rPr lang="es" sz="2100">
                <a:solidFill>
                  <a:schemeClr val="dk2"/>
                </a:solidFill>
                <a:latin typeface="Roboto"/>
                <a:ea typeface="Roboto"/>
                <a:cs typeface="Roboto"/>
                <a:sym typeface="Roboto"/>
              </a:rPr>
              <a:t>Puedo reemplazar el kernel con uno que atrape/obtenga la llave una vez que sea liberado por la TPM.</a:t>
            </a:r>
            <a:endParaRPr sz="2100">
              <a:solidFill>
                <a:schemeClr val="dk2"/>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
        <p:nvSpPr>
          <p:cNvPr id="206" name="Google Shape;206;p32"/>
          <p:cNvSpPr/>
          <p:nvPr/>
        </p:nvSpPr>
        <p:spPr>
          <a:xfrm>
            <a:off x="1437375" y="1017800"/>
            <a:ext cx="6047850" cy="2579950"/>
          </a:xfrm>
          <a:prstGeom prst="flowChartPunchedTape">
            <a:avLst/>
          </a:prstGeom>
          <a:solidFill>
            <a:srgbClr val="34AE8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200">
                <a:solidFill>
                  <a:srgbClr val="F3F3F3"/>
                </a:solidFill>
              </a:rPr>
              <a:t>¿Cómo evitarlo?</a:t>
            </a:r>
            <a:endParaRPr b="1" sz="3200">
              <a:solidFill>
                <a:srgbClr val="F3F3F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Uso para Evil Maid Attack </a:t>
            </a:r>
            <a:endParaRPr/>
          </a:p>
        </p:txBody>
      </p:sp>
      <p:sp>
        <p:nvSpPr>
          <p:cNvPr id="212" name="Google Shape;212;p33"/>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t>Este ataque se basa en que la mayoría de los mecanismos de seguridad usados en las laptops  pueden ser derribados si un atacante es capaz de ganar acceso físico al sistema. </a:t>
            </a:r>
            <a:endParaRPr sz="2000"/>
          </a:p>
          <a:p>
            <a:pPr indent="0" lvl="0" marL="0" rtl="0" algn="just">
              <a:spcBef>
                <a:spcPts val="1600"/>
              </a:spcBef>
              <a:spcAft>
                <a:spcPts val="0"/>
              </a:spcAft>
              <a:buNone/>
            </a:pPr>
            <a:r>
              <a:rPr lang="es" sz="2000"/>
              <a:t>Algunas formas de proteger a una computadora de esto es usando TPM’s. </a:t>
            </a:r>
            <a:endParaRPr sz="2000"/>
          </a:p>
          <a:p>
            <a:pPr indent="0" lvl="0" marL="0" rtl="0" algn="just">
              <a:spcBef>
                <a:spcPts val="1600"/>
              </a:spcBef>
              <a:spcAft>
                <a:spcPts val="1600"/>
              </a:spcAft>
              <a:buNone/>
            </a:pPr>
            <a:r>
              <a:rPr lang="es" sz="2000"/>
              <a:t>Las TPM’s cuentan con un montón de </a:t>
            </a:r>
            <a:r>
              <a:rPr lang="es" sz="2000"/>
              <a:t>Platform</a:t>
            </a:r>
            <a:r>
              <a:rPr lang="es" sz="2000"/>
              <a:t> Configuration Registers (PCRs) (Registros de configuración de Plataforma) </a:t>
            </a:r>
            <a:r>
              <a:rPr lang="es" sz="2000"/>
              <a:t>son usados para guardar el estado del sistema.</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idx="1" type="body"/>
          </p:nvPr>
        </p:nvSpPr>
        <p:spPr>
          <a:xfrm>
            <a:off x="311700" y="474750"/>
            <a:ext cx="8520600" cy="332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t>Estos PCRs</a:t>
            </a:r>
            <a:r>
              <a:rPr lang="es" sz="2000"/>
              <a:t> se borran en el ciclo de alimentación pero las aplicaciones pueden concatenar en tiempo de ejecución un Secure Hash Algorithm (SHA 1). Cada vez que se agrega un SHA 1 al valor del PCR se calcula otro SHA 1 y ese valor se almacena en el PCR. </a:t>
            </a:r>
            <a:endParaRPr sz="2000"/>
          </a:p>
          <a:p>
            <a:pPr indent="0" lvl="0" marL="0" rtl="0" algn="just">
              <a:spcBef>
                <a:spcPts val="1600"/>
              </a:spcBef>
              <a:spcAft>
                <a:spcPts val="0"/>
              </a:spcAft>
              <a:buNone/>
            </a:pPr>
            <a:r>
              <a:rPr lang="es" sz="2000"/>
              <a:t>El  firmware realiza un hash de sí mismo y también del bootloader, metiendo esos valores a algún PCR</a:t>
            </a:r>
            <a:endParaRPr sz="2000"/>
          </a:p>
          <a:p>
            <a:pPr indent="0" lvl="0" marL="0" rtl="0" algn="just">
              <a:spcBef>
                <a:spcPts val="1600"/>
              </a:spcBef>
              <a:spcAft>
                <a:spcPts val="0"/>
              </a:spcAft>
              <a:buNone/>
            </a:pPr>
            <a:r>
              <a:rPr lang="es" sz="2000"/>
              <a:t>Por otra parte, del bootloader se hace un hash de su configuración y de los archivos que estaba leyendo antes de su ejecución.</a:t>
            </a:r>
            <a:endParaRPr sz="2000"/>
          </a:p>
          <a:p>
            <a:pPr indent="0" lvl="0" marL="0" rtl="0" algn="just">
              <a:spcBef>
                <a:spcPts val="1600"/>
              </a:spcBef>
              <a:spcAft>
                <a:spcPts val="160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idx="1" type="body"/>
          </p:nvPr>
        </p:nvSpPr>
        <p:spPr>
          <a:xfrm>
            <a:off x="311700" y="531775"/>
            <a:ext cx="8520600" cy="40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t>Esto genera una cadena de confianza, pues es posible verificar que el componente del sistema anterior no haya sido modificado. </a:t>
            </a:r>
            <a:endParaRPr sz="2000"/>
          </a:p>
          <a:p>
            <a:pPr indent="0" lvl="0" marL="0" rtl="0" algn="just">
              <a:spcBef>
                <a:spcPts val="1600"/>
              </a:spcBef>
              <a:spcAft>
                <a:spcPts val="0"/>
              </a:spcAft>
              <a:buNone/>
            </a:pPr>
            <a:r>
              <a:rPr lang="es" sz="2000"/>
              <a:t>Si un atacante modifica el bootloader, el firmware calculará un valor diferente de hash y a partir de estos valores la TPM puede decidir si descifrar o no la información. Lo mismo pasa si se se cambia el kernel.</a:t>
            </a:r>
            <a:endParaRPr sz="2000"/>
          </a:p>
          <a:p>
            <a:pPr indent="0" lvl="0" marL="0" rtl="0" algn="l">
              <a:spcBef>
                <a:spcPts val="1600"/>
              </a:spcBef>
              <a:spcAft>
                <a:spcPts val="1600"/>
              </a:spcAft>
              <a:buNone/>
            </a:pPr>
            <a:r>
              <a:t/>
            </a:r>
            <a:endParaRPr/>
          </a:p>
        </p:txBody>
      </p:sp>
      <p:pic>
        <p:nvPicPr>
          <p:cNvPr id="223" name="Google Shape;223;p35"/>
          <p:cNvPicPr preferRelativeResize="0"/>
          <p:nvPr/>
        </p:nvPicPr>
        <p:blipFill>
          <a:blip r:embed="rId3">
            <a:alphaModFix/>
          </a:blip>
          <a:stretch>
            <a:fillRect/>
          </a:stretch>
        </p:blipFill>
        <p:spPr>
          <a:xfrm>
            <a:off x="823688" y="2686763"/>
            <a:ext cx="6867525" cy="212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idx="1" type="body"/>
          </p:nvPr>
        </p:nvSpPr>
        <p:spPr>
          <a:xfrm>
            <a:off x="311700" y="1369375"/>
            <a:ext cx="8520600" cy="319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000"/>
              <a:t>No hay forma de que un atacante reemplace cualquier componente fundamental del sistema sin cambiar el valor de hash. </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idx="1" type="body"/>
          </p:nvPr>
        </p:nvSpPr>
        <p:spPr>
          <a:xfrm>
            <a:off x="311700" y="433475"/>
            <a:ext cx="8520600" cy="4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200"/>
              <a:t>Se hará una comparación entre los valores de los PCRs y la TPM, si no coinciden simplemente la TPM se negará a dar la llave</a:t>
            </a:r>
            <a:r>
              <a:rPr lang="es"/>
              <a:t>  </a:t>
            </a:r>
            <a:endParaRPr/>
          </a:p>
          <a:p>
            <a:pPr indent="0" lvl="0" marL="0" rtl="0" algn="l">
              <a:spcBef>
                <a:spcPts val="1600"/>
              </a:spcBef>
              <a:spcAft>
                <a:spcPts val="1600"/>
              </a:spcAft>
              <a:buNone/>
            </a:pPr>
            <a:r>
              <a:t/>
            </a:r>
            <a:endParaRPr/>
          </a:p>
        </p:txBody>
      </p:sp>
      <p:pic>
        <p:nvPicPr>
          <p:cNvPr id="234" name="Google Shape;234;p37"/>
          <p:cNvPicPr preferRelativeResize="0"/>
          <p:nvPr/>
        </p:nvPicPr>
        <p:blipFill>
          <a:blip r:embed="rId3">
            <a:alphaModFix/>
          </a:blip>
          <a:stretch>
            <a:fillRect/>
          </a:stretch>
        </p:blipFill>
        <p:spPr>
          <a:xfrm>
            <a:off x="4746800" y="1804500"/>
            <a:ext cx="3339000" cy="3339000"/>
          </a:xfrm>
          <a:prstGeom prst="rect">
            <a:avLst/>
          </a:prstGeom>
          <a:noFill/>
          <a:ln>
            <a:noFill/>
          </a:ln>
        </p:spPr>
      </p:pic>
      <p:pic>
        <p:nvPicPr>
          <p:cNvPr id="235" name="Google Shape;235;p37"/>
          <p:cNvPicPr preferRelativeResize="0"/>
          <p:nvPr/>
        </p:nvPicPr>
        <p:blipFill>
          <a:blip r:embed="rId4">
            <a:alphaModFix/>
          </a:blip>
          <a:stretch>
            <a:fillRect/>
          </a:stretch>
        </p:blipFill>
        <p:spPr>
          <a:xfrm flipH="1">
            <a:off x="1157125" y="2571755"/>
            <a:ext cx="1837300" cy="2303275"/>
          </a:xfrm>
          <a:prstGeom prst="rect">
            <a:avLst/>
          </a:prstGeom>
          <a:noFill/>
          <a:ln>
            <a:noFill/>
          </a:ln>
        </p:spPr>
      </p:pic>
      <p:sp>
        <p:nvSpPr>
          <p:cNvPr id="236" name="Google Shape;236;p37"/>
          <p:cNvSpPr/>
          <p:nvPr/>
        </p:nvSpPr>
        <p:spPr>
          <a:xfrm>
            <a:off x="2339950" y="1519175"/>
            <a:ext cx="2029200" cy="1291200"/>
          </a:xfrm>
          <a:prstGeom prst="wedgeEllipseCallout">
            <a:avLst>
              <a:gd fmla="val -33958" name="adj1"/>
              <a:gd fmla="val 70177" name="adj2"/>
            </a:avLst>
          </a:prstGeom>
          <a:solidFill>
            <a:srgbClr val="F9CB9C"/>
          </a:solid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¿Me das la llave?</a:t>
            </a:r>
            <a:endParaRPr sz="1800"/>
          </a:p>
        </p:txBody>
      </p:sp>
      <p:sp>
        <p:nvSpPr>
          <p:cNvPr id="237" name="Google Shape;237;p37"/>
          <p:cNvSpPr txBox="1"/>
          <p:nvPr/>
        </p:nvSpPr>
        <p:spPr>
          <a:xfrm>
            <a:off x="6539375" y="3385600"/>
            <a:ext cx="9873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Roboto"/>
                <a:ea typeface="Roboto"/>
                <a:cs typeface="Roboto"/>
                <a:sym typeface="Roboto"/>
              </a:rPr>
              <a:t>TPM</a:t>
            </a:r>
            <a:endParaRPr b="1"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Volviendo a la pregunta punto inicial...</a:t>
            </a:r>
            <a:endParaRPr/>
          </a:p>
        </p:txBody>
      </p:sp>
      <p:sp>
        <p:nvSpPr>
          <p:cNvPr id="243" name="Google Shape;243;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forma de evitar un ataque Evil Maid es:</a:t>
            </a:r>
            <a:endParaRPr/>
          </a:p>
          <a:p>
            <a:pPr indent="-342900" lvl="0" marL="457200" rtl="0" algn="l">
              <a:spcBef>
                <a:spcPts val="1600"/>
              </a:spcBef>
              <a:spcAft>
                <a:spcPts val="0"/>
              </a:spcAft>
              <a:buSzPts val="1800"/>
              <a:buChar char="●"/>
            </a:pPr>
            <a:r>
              <a:rPr lang="es"/>
              <a:t>Es necesario elegir una frase secreta, cifrarla con la TPM y guardarla en una memoria USB.</a:t>
            </a:r>
            <a:endParaRPr/>
          </a:p>
          <a:p>
            <a:pPr indent="-342900" lvl="0" marL="457200" rtl="0" algn="l">
              <a:spcBef>
                <a:spcPts val="0"/>
              </a:spcBef>
              <a:spcAft>
                <a:spcPts val="0"/>
              </a:spcAft>
              <a:buSzPts val="1800"/>
              <a:buChar char="●"/>
            </a:pPr>
            <a:r>
              <a:rPr lang="es"/>
              <a:t>Si los valores del PCR están bien, la frase  será decifrada de forma correcta e impresa en la pantalla.</a:t>
            </a:r>
            <a:endParaRPr/>
          </a:p>
          <a:p>
            <a:pPr indent="-342900" lvl="0" marL="457200" rtl="0" algn="l">
              <a:spcBef>
                <a:spcPts val="0"/>
              </a:spcBef>
              <a:spcAft>
                <a:spcPts val="0"/>
              </a:spcAft>
              <a:buSzPts val="1800"/>
              <a:buChar char="●"/>
            </a:pPr>
            <a:r>
              <a:rPr lang="es"/>
              <a:t>El usuario comprueba que la frase sea correcta y reinicia el sistema. De esta forma comprueba que el sistema no haya sido manipulado.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2200"/>
              <a:t>Una desventaja es que esta verificación no se lleva a cabo en la mayoría de los boots, y tendrás que confiar en que el usuario tome decisiones razonables sobre si es necesario realizar esta verificación en un boot específico.</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Recapitulando</a:t>
            </a:r>
            <a:endParaRPr/>
          </a:p>
        </p:txBody>
      </p:sp>
      <p:sp>
        <p:nvSpPr>
          <p:cNvPr id="254" name="Google Shape;254;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Usar TPM’s otorga de seguridad robusta a un dispositivo utilizando claves de cifrado válidas y seguras, que se encuentran ligadas al sistema de tal forma que hace más difícil su obtención por terceros.</a:t>
            </a:r>
            <a:endParaRPr/>
          </a:p>
          <a:p>
            <a:pPr indent="0" lvl="0" marL="0" rtl="0" algn="just">
              <a:spcBef>
                <a:spcPts val="1600"/>
              </a:spcBef>
              <a:spcAft>
                <a:spcPts val="0"/>
              </a:spcAft>
              <a:buNone/>
            </a:pPr>
            <a:r>
              <a:rPr lang="es"/>
              <a:t> Utilizado po</a:t>
            </a:r>
            <a:r>
              <a:rPr lang="es"/>
              <a:t>r Aplicaciones de cifrado de disco completo, como BitLocker para Windows.</a:t>
            </a:r>
            <a:endParaRPr/>
          </a:p>
          <a:p>
            <a:pPr indent="0" lvl="0" marL="0" rtl="0" algn="just">
              <a:spcBef>
                <a:spcPts val="1600"/>
              </a:spcBef>
              <a:spcAft>
                <a:spcPts val="1600"/>
              </a:spcAft>
              <a:buNone/>
            </a:pPr>
            <a:r>
              <a:rPr lang="es"/>
              <a:t>Nos permite registrar el estado de un sistema a través de los registros de configuración de plataforma (PCR) . Verificación de integridad del sistema previa al arranque.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¡Dato Curioso!</a:t>
            </a:r>
            <a:endParaRPr/>
          </a:p>
        </p:txBody>
      </p:sp>
      <p:sp>
        <p:nvSpPr>
          <p:cNvPr id="260" name="Google Shape;260;p41"/>
          <p:cNvSpPr txBox="1"/>
          <p:nvPr>
            <p:ph idx="1" type="body"/>
          </p:nvPr>
        </p:nvSpPr>
        <p:spPr>
          <a:xfrm>
            <a:off x="311700" y="1229875"/>
            <a:ext cx="8520600" cy="333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 sz="2200"/>
              <a:t>Segú</a:t>
            </a:r>
            <a:r>
              <a:rPr lang="es" sz="2200"/>
              <a:t>n el</a:t>
            </a:r>
            <a:r>
              <a:rPr lang="es" sz="2200"/>
              <a:t> artículo escrito po</a:t>
            </a:r>
            <a:r>
              <a:rPr lang="es" sz="2200"/>
              <a:t>r Alberto García para ADSLZone en el año 2016:</a:t>
            </a:r>
            <a:endParaRPr sz="2200"/>
          </a:p>
          <a:p>
            <a:pPr indent="0" lvl="0" marL="0" rtl="0" algn="just">
              <a:spcBef>
                <a:spcPts val="1600"/>
              </a:spcBef>
              <a:spcAft>
                <a:spcPts val="0"/>
              </a:spcAft>
              <a:buNone/>
            </a:pPr>
            <a:r>
              <a:rPr lang="es" sz="2200"/>
              <a:t>“[...] Todos los fabricantes que lancen hardware compatible con Windows 10, tendrán que tener un módulo de seguridad TPM 2.0, en el hardware de los dispositivos” </a:t>
            </a:r>
            <a:r>
              <a:rPr lang="es"/>
              <a:t>  </a:t>
            </a:r>
            <a:endParaRPr/>
          </a:p>
          <a:p>
            <a:pPr indent="0" lvl="0" marL="0" rtl="0" algn="r">
              <a:lnSpc>
                <a:spcPct val="110000"/>
              </a:lnSpc>
              <a:spcBef>
                <a:spcPts val="1600"/>
              </a:spcBef>
              <a:spcAft>
                <a:spcPts val="0"/>
              </a:spcAft>
              <a:buNone/>
            </a:pPr>
            <a:r>
              <a:rPr lang="es" sz="1400"/>
              <a:t>“¿Qué es TPM 2.0 y por qué será obligatorio para los PC con Windows 10?, </a:t>
            </a:r>
            <a:r>
              <a:rPr lang="es" sz="1400"/>
              <a:t>Alberto García, ADSLZone, 28 julio 2016.”</a:t>
            </a:r>
            <a:endParaRPr sz="1400">
              <a:solidFill>
                <a:srgbClr val="163E79"/>
              </a:solidFill>
              <a:latin typeface="Arial"/>
              <a:ea typeface="Arial"/>
              <a:cs typeface="Arial"/>
              <a:sym typeface="Arial"/>
            </a:endParaRPr>
          </a:p>
          <a:p>
            <a:pPr indent="0" lvl="0" marL="0" rtl="0" algn="just">
              <a:spcBef>
                <a:spcPts val="11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Conceptos</a:t>
            </a:r>
            <a:endParaRPr/>
          </a:p>
        </p:txBody>
      </p:sp>
      <p:sp>
        <p:nvSpPr>
          <p:cNvPr id="98" name="Google Shape;98;p15"/>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Firmware: </a:t>
            </a:r>
            <a:r>
              <a:rPr lang="es" sz="1200"/>
              <a:t>Establece la lógica de más bajo nivel que controla los</a:t>
            </a:r>
            <a:r>
              <a:rPr lang="es" sz="1200">
                <a:uFill>
                  <a:noFill/>
                </a:uFill>
                <a:hlinkClick r:id="rId3"/>
              </a:rPr>
              <a:t> circuitos</a:t>
            </a:r>
            <a:r>
              <a:rPr lang="es" sz="1200">
                <a:uFill>
                  <a:noFill/>
                </a:uFill>
                <a:hlinkClick r:id="rId4"/>
              </a:rPr>
              <a:t> electrónicos</a:t>
            </a:r>
            <a:r>
              <a:rPr lang="es" sz="1200"/>
              <a:t> de un dispositivo.</a:t>
            </a:r>
            <a:endParaRPr sz="1200"/>
          </a:p>
          <a:p>
            <a:pPr indent="-342900" lvl="0" marL="457200" rtl="0" algn="l">
              <a:spcBef>
                <a:spcPts val="0"/>
              </a:spcBef>
              <a:spcAft>
                <a:spcPts val="0"/>
              </a:spcAft>
              <a:buSzPts val="1800"/>
              <a:buChar char="●"/>
            </a:pPr>
            <a:r>
              <a:rPr lang="es"/>
              <a:t>BIOS:</a:t>
            </a:r>
            <a:r>
              <a:rPr lang="es"/>
              <a:t> </a:t>
            </a:r>
            <a:r>
              <a:rPr lang="es" sz="1200"/>
              <a:t>Es un firmware cuyo propósito es activar una máquina desde su encendido y preparar el entorno para cargar un sistema operativo en la</a:t>
            </a:r>
            <a:r>
              <a:rPr lang="es" sz="1200">
                <a:uFill>
                  <a:noFill/>
                </a:uFill>
                <a:hlinkClick r:id="rId5"/>
              </a:rPr>
              <a:t> memoria</a:t>
            </a:r>
            <a:r>
              <a:rPr lang="es" sz="1200"/>
              <a:t>.</a:t>
            </a:r>
            <a:endParaRPr sz="1200"/>
          </a:p>
          <a:p>
            <a:pPr indent="-342900" lvl="0" marL="457200" rtl="0" algn="l">
              <a:spcBef>
                <a:spcPts val="0"/>
              </a:spcBef>
              <a:spcAft>
                <a:spcPts val="0"/>
              </a:spcAft>
              <a:buSzPts val="1800"/>
              <a:buChar char="●"/>
            </a:pPr>
            <a:r>
              <a:rPr lang="es"/>
              <a:t>UEFI: </a:t>
            </a:r>
            <a:r>
              <a:rPr lang="es" sz="1200"/>
              <a:t>Una</a:t>
            </a:r>
            <a:r>
              <a:rPr lang="es" sz="1200">
                <a:uFill>
                  <a:noFill/>
                </a:uFill>
                <a:hlinkClick r:id="rId6"/>
              </a:rPr>
              <a:t> interfaz</a:t>
            </a:r>
            <a:r>
              <a:rPr lang="es" sz="1200"/>
              <a:t> entre el</a:t>
            </a:r>
            <a:r>
              <a:rPr lang="es" sz="1200">
                <a:uFill>
                  <a:noFill/>
                </a:uFill>
                <a:hlinkClick r:id="rId7"/>
              </a:rPr>
              <a:t> sistema operativo</a:t>
            </a:r>
            <a:r>
              <a:rPr lang="es" sz="1200"/>
              <a:t> y el</a:t>
            </a:r>
            <a:r>
              <a:rPr lang="es" sz="1200">
                <a:uFill>
                  <a:noFill/>
                </a:uFill>
                <a:hlinkClick r:id="rId8"/>
              </a:rPr>
              <a:t> firmware</a:t>
            </a:r>
            <a:r>
              <a:rPr lang="es" sz="1200"/>
              <a:t>.</a:t>
            </a:r>
            <a:endParaRPr sz="1200"/>
          </a:p>
          <a:p>
            <a:pPr indent="-342900" lvl="0" marL="457200" rtl="0" algn="l">
              <a:spcBef>
                <a:spcPts val="0"/>
              </a:spcBef>
              <a:spcAft>
                <a:spcPts val="0"/>
              </a:spcAft>
              <a:buSzPts val="1800"/>
              <a:buChar char="●"/>
            </a:pPr>
            <a:r>
              <a:rPr lang="es"/>
              <a:t>COREBOOT: </a:t>
            </a:r>
            <a:r>
              <a:rPr lang="es" sz="1200"/>
              <a:t>Es un proyecto dirigido a reemplazar el</a:t>
            </a:r>
            <a:r>
              <a:rPr lang="es" sz="1200">
                <a:uFill>
                  <a:noFill/>
                </a:uFill>
                <a:hlinkClick r:id="rId9"/>
              </a:rPr>
              <a:t> firmware</a:t>
            </a:r>
            <a:r>
              <a:rPr lang="es" sz="1200"/>
              <a:t> no libre de los</a:t>
            </a:r>
            <a:r>
              <a:rPr lang="es" sz="1200">
                <a:uFill>
                  <a:noFill/>
                </a:uFill>
                <a:hlinkClick r:id="rId10"/>
              </a:rPr>
              <a:t> </a:t>
            </a:r>
            <a:r>
              <a:rPr lang="es" sz="1200">
                <a:uFill>
                  <a:noFill/>
                </a:uFill>
                <a:hlinkClick r:id="rId11"/>
              </a:rPr>
              <a:t>BIOS</a:t>
            </a:r>
            <a:r>
              <a:rPr lang="es" sz="1200"/>
              <a:t> propietarios por un BIOS</a:t>
            </a:r>
            <a:r>
              <a:rPr lang="es" sz="1200">
                <a:uFill>
                  <a:noFill/>
                </a:uFill>
                <a:hlinkClick r:id="rId12"/>
              </a:rPr>
              <a:t> libre</a:t>
            </a:r>
            <a:r>
              <a:rPr lang="es" sz="1200"/>
              <a:t> y ligero diseñado para realizar solamente el mínimo de tareas necesarias para cargar y correr un</a:t>
            </a:r>
            <a:r>
              <a:rPr lang="es" sz="1200">
                <a:uFill>
                  <a:noFill/>
                </a:uFill>
                <a:hlinkClick r:id="rId13"/>
              </a:rPr>
              <a:t> sistema operativo</a:t>
            </a:r>
            <a:r>
              <a:rPr lang="es" sz="1200"/>
              <a:t>.</a:t>
            </a:r>
            <a:endParaRPr sz="1200"/>
          </a:p>
        </p:txBody>
      </p:sp>
      <p:pic>
        <p:nvPicPr>
          <p:cNvPr id="99" name="Google Shape;99;p15"/>
          <p:cNvPicPr preferRelativeResize="0"/>
          <p:nvPr/>
        </p:nvPicPr>
        <p:blipFill>
          <a:blip r:embed="rId14">
            <a:alphaModFix/>
          </a:blip>
          <a:stretch>
            <a:fillRect/>
          </a:stretch>
        </p:blipFill>
        <p:spPr>
          <a:xfrm>
            <a:off x="3825525" y="3057949"/>
            <a:ext cx="2270475" cy="1734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Bibliografía</a:t>
            </a:r>
            <a:endParaRPr/>
          </a:p>
        </p:txBody>
      </p:sp>
      <p:sp>
        <p:nvSpPr>
          <p:cNvPr id="266" name="Google Shape;266;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A short introduction to TPMs. Garrett Matthew MJG59 , Mayo 6, 2013. </a:t>
            </a:r>
            <a:endParaRPr/>
          </a:p>
          <a:p>
            <a:pPr indent="-342900" lvl="0" marL="457200" rtl="0" algn="l">
              <a:spcBef>
                <a:spcPts val="0"/>
              </a:spcBef>
              <a:spcAft>
                <a:spcPts val="0"/>
              </a:spcAft>
              <a:buSzPts val="1800"/>
              <a:buChar char="●"/>
            </a:pPr>
            <a:r>
              <a:rPr lang="es"/>
              <a:t>Anti evil maid 2 Turbo Edition. </a:t>
            </a:r>
            <a:r>
              <a:rPr lang="es"/>
              <a:t> Garrett Matthew MJG59 , Julio 6, 2015. </a:t>
            </a:r>
            <a:endParaRPr/>
          </a:p>
          <a:p>
            <a:pPr indent="-342900" lvl="0" marL="457200" rtl="0" algn="l">
              <a:spcBef>
                <a:spcPts val="0"/>
              </a:spcBef>
              <a:spcAft>
                <a:spcPts val="0"/>
              </a:spcAft>
              <a:buSzPts val="1800"/>
              <a:buChar char="●"/>
            </a:pPr>
            <a:r>
              <a:rPr lang="es"/>
              <a:t>Avoiding TPM PCR fragility using Secure Boot </a:t>
            </a:r>
            <a:r>
              <a:rPr lang="es">
                <a:latin typeface="Trebuchet MS"/>
                <a:ea typeface="Trebuchet MS"/>
                <a:cs typeface="Trebuchet MS"/>
                <a:sym typeface="Trebuchet MS"/>
              </a:rPr>
              <a:t>. </a:t>
            </a:r>
            <a:r>
              <a:rPr lang="es"/>
              <a:t>Garrett Matthew MJG59 , Julio 17, 2017. </a:t>
            </a:r>
            <a:endParaRPr/>
          </a:p>
          <a:p>
            <a:pPr indent="-342900" lvl="0" marL="457200" rtl="0" algn="l">
              <a:spcBef>
                <a:spcPts val="0"/>
              </a:spcBef>
              <a:spcAft>
                <a:spcPts val="0"/>
              </a:spcAft>
              <a:buSzPts val="1800"/>
              <a:buChar char="●"/>
            </a:pPr>
            <a:r>
              <a:rPr lang="es"/>
              <a:t>Secure Boot. Crisol Leandro, Marzo 20, 2013.</a:t>
            </a:r>
            <a:endParaRPr/>
          </a:p>
          <a:p>
            <a:pPr indent="-342900" lvl="0" marL="457200" rtl="0" algn="l">
              <a:spcBef>
                <a:spcPts val="0"/>
              </a:spcBef>
              <a:spcAft>
                <a:spcPts val="0"/>
              </a:spcAft>
              <a:buSzPts val="1800"/>
              <a:buChar char="●"/>
            </a:pPr>
            <a:r>
              <a:rPr lang="es"/>
              <a:t>Secure Boot ¿Quien controla tu ordenador?. Kirschner Matthias,</a:t>
            </a:r>
            <a:endParaRPr/>
          </a:p>
          <a:p>
            <a:pPr indent="0" lvl="0" marL="457200" rtl="0" algn="l">
              <a:spcBef>
                <a:spcPts val="300"/>
              </a:spcBef>
              <a:spcAft>
                <a:spcPts val="0"/>
              </a:spcAft>
              <a:buNone/>
            </a:pPr>
            <a:r>
              <a:rPr lang="es"/>
              <a:t>Junio 1, 2016</a:t>
            </a:r>
            <a:endParaRPr/>
          </a:p>
          <a:p>
            <a:pPr indent="0" lvl="0" marL="457200" rtl="0" algn="l">
              <a:spcBef>
                <a:spcPts val="300"/>
              </a:spcBef>
              <a:spcAft>
                <a:spcPts val="300"/>
              </a:spcAft>
              <a:buNone/>
            </a:pPr>
            <a:r>
              <a:t/>
            </a:r>
            <a:endParaRPr>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624050" y="1297049"/>
            <a:ext cx="8222100" cy="236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Expositores: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Aguilar Luna Gabriel </a:t>
            </a:r>
            <a:endParaRPr/>
          </a:p>
          <a:p>
            <a:pPr indent="0" lvl="0" marL="0" rtl="0" algn="l">
              <a:spcBef>
                <a:spcPts val="0"/>
              </a:spcBef>
              <a:spcAft>
                <a:spcPts val="0"/>
              </a:spcAft>
              <a:buNone/>
            </a:pPr>
            <a:r>
              <a:rPr lang="es"/>
              <a:t>García Racilla Sandra</a:t>
            </a:r>
            <a:endParaRPr/>
          </a:p>
        </p:txBody>
      </p:sp>
      <p:pic>
        <p:nvPicPr>
          <p:cNvPr id="272" name="Google Shape;272;p43"/>
          <p:cNvPicPr preferRelativeResize="0"/>
          <p:nvPr/>
        </p:nvPicPr>
        <p:blipFill rotWithShape="1">
          <a:blip r:embed="rId3">
            <a:alphaModFix/>
          </a:blip>
          <a:srcRect b="0" l="0" r="0" t="0"/>
          <a:stretch/>
        </p:blipFill>
        <p:spPr>
          <a:xfrm>
            <a:off x="7715000" y="3665550"/>
            <a:ext cx="1220700" cy="12207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Secure Boot</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a:t>
            </a:r>
            <a:r>
              <a:rPr lang="es"/>
              <a:t> de la UEFI.</a:t>
            </a:r>
            <a:endParaRPr/>
          </a:p>
          <a:p>
            <a:pPr indent="0" lvl="0" marL="0" rtl="0" algn="l">
              <a:spcBef>
                <a:spcPts val="1600"/>
              </a:spcBef>
              <a:spcAft>
                <a:spcPts val="0"/>
              </a:spcAft>
              <a:buNone/>
            </a:pPr>
            <a:r>
              <a:rPr lang="es"/>
              <a:t>Ayuda a resistir ataques e infecciones por malware.</a:t>
            </a:r>
            <a:endParaRPr/>
          </a:p>
          <a:p>
            <a:pPr indent="0" lvl="0" marL="0" rtl="0" algn="l">
              <a:spcBef>
                <a:spcPts val="1600"/>
              </a:spcBef>
              <a:spcAft>
                <a:spcPts val="0"/>
              </a:spcAft>
              <a:buNone/>
            </a:pPr>
            <a:r>
              <a:rPr lang="es"/>
              <a:t>Detecta la </a:t>
            </a:r>
            <a:r>
              <a:rPr lang="es"/>
              <a:t>manipulación</a:t>
            </a:r>
            <a:r>
              <a:rPr lang="es"/>
              <a:t> de cargadores de arranque, archivos clave del sistema operativo y ROM’s.</a:t>
            </a:r>
            <a:endParaRPr/>
          </a:p>
          <a:p>
            <a:pPr indent="0" lvl="0" marL="0" rtl="0" algn="l">
              <a:spcBef>
                <a:spcPts val="1600"/>
              </a:spcBef>
              <a:spcAft>
                <a:spcPts val="1600"/>
              </a:spcAft>
              <a:buNone/>
            </a:pPr>
            <a:r>
              <a:rPr lang="es"/>
              <a:t>Valida sus firmas digitales.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b="0" l="0" r="862" t="0"/>
          <a:stretch/>
        </p:blipFill>
        <p:spPr>
          <a:xfrm>
            <a:off x="242625" y="162425"/>
            <a:ext cx="6236374" cy="4403351"/>
          </a:xfrm>
          <a:prstGeom prst="rect">
            <a:avLst/>
          </a:prstGeom>
          <a:noFill/>
          <a:ln>
            <a:noFill/>
          </a:ln>
        </p:spPr>
      </p:pic>
      <p:sp>
        <p:nvSpPr>
          <p:cNvPr id="111" name="Google Shape;111;p17"/>
          <p:cNvSpPr txBox="1"/>
          <p:nvPr/>
        </p:nvSpPr>
        <p:spPr>
          <a:xfrm>
            <a:off x="6930200" y="279725"/>
            <a:ext cx="1858800" cy="313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latin typeface="Roboto"/>
                <a:ea typeface="Roboto"/>
                <a:cs typeface="Roboto"/>
                <a:sym typeface="Roboto"/>
              </a:rPr>
              <a:t>Asegura que durante el proceso de arranque sólo se ejecutará software que cumpla con una de las firmas criptográficas preinstaladas.</a:t>
            </a:r>
            <a:endParaRPr>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Polémica</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s"/>
              <a:t>Microsoft pide a los fabricantes que los equipos soporten secure boot.</a:t>
            </a:r>
            <a:endParaRPr/>
          </a:p>
          <a:p>
            <a:pPr indent="0" lvl="0" marL="0" rtl="0" algn="l">
              <a:spcBef>
                <a:spcPts val="1600"/>
              </a:spcBef>
              <a:spcAft>
                <a:spcPts val="0"/>
              </a:spcAft>
              <a:buNone/>
            </a:pPr>
            <a:r>
              <a:rPr lang="es"/>
              <a:t>¿El fin de las má</a:t>
            </a:r>
            <a:r>
              <a:rPr lang="es"/>
              <a:t>quinas de propósito general?</a:t>
            </a:r>
            <a:endParaRPr/>
          </a:p>
          <a:p>
            <a:pPr indent="0" lvl="0" marL="0" rtl="0" algn="l">
              <a:spcBef>
                <a:spcPts val="1600"/>
              </a:spcBef>
              <a:spcAft>
                <a:spcPts val="1600"/>
              </a:spcAft>
              <a:buNone/>
            </a:pPr>
            <a:r>
              <a:rPr lang="es"/>
              <a:t>¿Y los sistemas operativos alternativos?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311700" y="763725"/>
            <a:ext cx="8520600" cy="380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100"/>
              <a:t>La Criptografía es el arte o ciencia de escribir mensaje de forma cifrada o en código.</a:t>
            </a:r>
            <a:endParaRPr sz="2100"/>
          </a:p>
          <a:p>
            <a:pPr indent="0" lvl="0" marL="0" rtl="0" algn="just">
              <a:spcBef>
                <a:spcPts val="1600"/>
              </a:spcBef>
              <a:spcAft>
                <a:spcPts val="0"/>
              </a:spcAft>
              <a:buNone/>
            </a:pPr>
            <a:r>
              <a:rPr lang="es" sz="2100"/>
              <a:t>Esta práctica se ha realizado desde hace más de 4000 años </a:t>
            </a:r>
            <a:r>
              <a:rPr lang="es" sz="2100"/>
              <a:t>pasando</a:t>
            </a:r>
            <a:r>
              <a:rPr lang="es" sz="2100"/>
              <a:t> por los jeroglíficos del Antiguo Egipto, los </a:t>
            </a:r>
            <a:r>
              <a:rPr lang="es" sz="2100"/>
              <a:t>espartanos</a:t>
            </a:r>
            <a:r>
              <a:rPr lang="es" sz="2100"/>
              <a:t>, el cifrado César de la Antigua Roma, mensajes de la máquina Enigma en la Segunda Guerra Mundial; hasta la comunicación de nuestras computadoras con los servidores de Google al abrir nuestro correo.</a:t>
            </a:r>
            <a:endParaRPr sz="21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311700" y="227050"/>
            <a:ext cx="8520600" cy="7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000"/>
              <a:t>Una comunicación está cifrada cuando solamente emisor y receptor son capaces de extraer la información del mensaje</a:t>
            </a:r>
            <a:endParaRPr/>
          </a:p>
          <a:p>
            <a:pPr indent="0" lvl="0" marL="0" rtl="0" algn="l">
              <a:spcBef>
                <a:spcPts val="1600"/>
              </a:spcBef>
              <a:spcAft>
                <a:spcPts val="1600"/>
              </a:spcAft>
              <a:buNone/>
            </a:pPr>
            <a:r>
              <a:t/>
            </a:r>
            <a:endParaRPr/>
          </a:p>
        </p:txBody>
      </p:sp>
      <p:pic>
        <p:nvPicPr>
          <p:cNvPr id="128" name="Google Shape;128;p20"/>
          <p:cNvPicPr preferRelativeResize="0"/>
          <p:nvPr/>
        </p:nvPicPr>
        <p:blipFill rotWithShape="1">
          <a:blip r:embed="rId3">
            <a:alphaModFix/>
          </a:blip>
          <a:srcRect b="0" l="10528" r="11248" t="0"/>
          <a:stretch/>
        </p:blipFill>
        <p:spPr>
          <a:xfrm>
            <a:off x="807100" y="1150975"/>
            <a:ext cx="7152876" cy="3048000"/>
          </a:xfrm>
          <a:prstGeom prst="rect">
            <a:avLst/>
          </a:prstGeom>
          <a:noFill/>
          <a:ln>
            <a:noFill/>
          </a:ln>
        </p:spPr>
      </p:pic>
      <p:sp>
        <p:nvSpPr>
          <p:cNvPr id="129" name="Google Shape;129;p20"/>
          <p:cNvSpPr txBox="1"/>
          <p:nvPr/>
        </p:nvSpPr>
        <p:spPr>
          <a:xfrm>
            <a:off x="3764188" y="2288700"/>
            <a:ext cx="1327200" cy="5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s" sz="2200">
                <a:solidFill>
                  <a:schemeClr val="lt1"/>
                </a:solidFill>
                <a:latin typeface="Roboto"/>
                <a:ea typeface="Roboto"/>
                <a:cs typeface="Roboto"/>
                <a:sym typeface="Roboto"/>
              </a:rPr>
              <a:t>LLAVES</a:t>
            </a:r>
            <a:endParaRPr b="1" sz="22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qué nos sirve el cifrado?</a:t>
            </a:r>
            <a:endParaRPr/>
          </a:p>
        </p:txBody>
      </p:sp>
      <p:sp>
        <p:nvSpPr>
          <p:cNvPr id="135" name="Google Shape;135;p21"/>
          <p:cNvSpPr txBox="1"/>
          <p:nvPr>
            <p:ph idx="1" type="body"/>
          </p:nvPr>
        </p:nvSpPr>
        <p:spPr>
          <a:xfrm>
            <a:off x="311700" y="1090950"/>
            <a:ext cx="4033200" cy="3477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535353"/>
              </a:buClr>
              <a:buSzPts val="1800"/>
              <a:buFont typeface="Arial"/>
              <a:buChar char="●"/>
            </a:pPr>
            <a:r>
              <a:rPr lang="es">
                <a:solidFill>
                  <a:srgbClr val="535353"/>
                </a:solidFill>
                <a:latin typeface="Arial"/>
                <a:ea typeface="Arial"/>
                <a:cs typeface="Arial"/>
                <a:sym typeface="Arial"/>
              </a:rPr>
              <a:t>Proteger la información privada contra robos o amenazas</a:t>
            </a:r>
            <a:endParaRPr>
              <a:solidFill>
                <a:srgbClr val="535353"/>
              </a:solidFill>
              <a:latin typeface="Arial"/>
              <a:ea typeface="Arial"/>
              <a:cs typeface="Arial"/>
              <a:sym typeface="Arial"/>
            </a:endParaRPr>
          </a:p>
          <a:p>
            <a:pPr indent="-342900" lvl="0" marL="457200" rtl="0" algn="just">
              <a:spcBef>
                <a:spcPts val="0"/>
              </a:spcBef>
              <a:spcAft>
                <a:spcPts val="0"/>
              </a:spcAft>
              <a:buClr>
                <a:srgbClr val="535353"/>
              </a:buClr>
              <a:buSzPts val="1800"/>
              <a:buFont typeface="Arial"/>
              <a:buChar char="●"/>
            </a:pPr>
            <a:r>
              <a:rPr lang="es">
                <a:solidFill>
                  <a:srgbClr val="535353"/>
                </a:solidFill>
                <a:latin typeface="Arial"/>
                <a:ea typeface="Arial"/>
                <a:cs typeface="Arial"/>
                <a:sym typeface="Arial"/>
              </a:rPr>
              <a:t>Ofrece un medio para demostrar tanto la autenticidad como el origen de la información. </a:t>
            </a:r>
            <a:endParaRPr>
              <a:solidFill>
                <a:srgbClr val="535353"/>
              </a:solidFill>
              <a:latin typeface="Arial"/>
              <a:ea typeface="Arial"/>
              <a:cs typeface="Arial"/>
              <a:sym typeface="Arial"/>
            </a:endParaRPr>
          </a:p>
          <a:p>
            <a:pPr indent="-342900" lvl="0" marL="457200" rtl="0" algn="just">
              <a:spcBef>
                <a:spcPts val="0"/>
              </a:spcBef>
              <a:spcAft>
                <a:spcPts val="0"/>
              </a:spcAft>
              <a:buClr>
                <a:srgbClr val="535353"/>
              </a:buClr>
              <a:buSzPts val="1800"/>
              <a:buFont typeface="Arial"/>
              <a:buChar char="●"/>
            </a:pPr>
            <a:r>
              <a:rPr lang="es">
                <a:solidFill>
                  <a:srgbClr val="535353"/>
                </a:solidFill>
                <a:latin typeface="Arial"/>
                <a:ea typeface="Arial"/>
                <a:cs typeface="Arial"/>
                <a:sym typeface="Arial"/>
              </a:rPr>
              <a:t>Se puede utilizar para verificar el origen de un mensaje y confirmar que no ha sufrido modificaciones durante la transmisión.</a:t>
            </a:r>
            <a:endParaRPr>
              <a:solidFill>
                <a:srgbClr val="535353"/>
              </a:solidFill>
              <a:latin typeface="Arial"/>
              <a:ea typeface="Arial"/>
              <a:cs typeface="Arial"/>
              <a:sym typeface="Arial"/>
            </a:endParaRPr>
          </a:p>
        </p:txBody>
      </p:sp>
      <p:pic>
        <p:nvPicPr>
          <p:cNvPr id="136" name="Google Shape;136;p21"/>
          <p:cNvPicPr preferRelativeResize="0"/>
          <p:nvPr/>
        </p:nvPicPr>
        <p:blipFill rotWithShape="1">
          <a:blip r:embed="rId3">
            <a:alphaModFix/>
          </a:blip>
          <a:srcRect b="0" l="0" r="0" t="11000"/>
          <a:stretch/>
        </p:blipFill>
        <p:spPr>
          <a:xfrm>
            <a:off x="4572000" y="1090950"/>
            <a:ext cx="4488399" cy="266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