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20"/>
  </p:notesMasterIdLst>
  <p:sldIdLst>
    <p:sldId id="256" r:id="rId2"/>
    <p:sldId id="261" r:id="rId3"/>
    <p:sldId id="258" r:id="rId4"/>
    <p:sldId id="257" r:id="rId5"/>
    <p:sldId id="260" r:id="rId6"/>
    <p:sldId id="270" r:id="rId7"/>
    <p:sldId id="271" r:id="rId8"/>
    <p:sldId id="275" r:id="rId9"/>
    <p:sldId id="262" r:id="rId10"/>
    <p:sldId id="268" r:id="rId11"/>
    <p:sldId id="273" r:id="rId12"/>
    <p:sldId id="272" r:id="rId13"/>
    <p:sldId id="276" r:id="rId14"/>
    <p:sldId id="277" r:id="rId15"/>
    <p:sldId id="267" r:id="rId16"/>
    <p:sldId id="279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97E69BC-4736-48DA-9572-C536FA0FA823}">
          <p14:sldIdLst>
            <p14:sldId id="256"/>
            <p14:sldId id="261"/>
            <p14:sldId id="258"/>
            <p14:sldId id="257"/>
            <p14:sldId id="260"/>
            <p14:sldId id="270"/>
            <p14:sldId id="271"/>
            <p14:sldId id="275"/>
            <p14:sldId id="262"/>
            <p14:sldId id="268"/>
            <p14:sldId id="273"/>
            <p14:sldId id="272"/>
            <p14:sldId id="276"/>
            <p14:sldId id="277"/>
            <p14:sldId id="267"/>
            <p14:sldId id="279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DAAAB-126A-46B8-BD3E-1CFFC06DCD0A}" type="datetimeFigureOut">
              <a:rPr lang="es-MX" smtClean="0"/>
              <a:t>10/03/2019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95065-FB3B-4513-B5C8-08FD64A040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43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9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83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9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63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3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9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01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culturacion.com/que-es-y-que-funcion-tiene-el-kernel-de-linux/" TargetMode="External"/><Relationship Id="rId13" Type="http://schemas.openxmlformats.org/officeDocument/2006/relationships/hyperlink" Target="https://unix.stackexchange.com/questions/5180/what-is-the-difference-between-non-preemptive-preemptive-and-selective-preempti" TargetMode="External"/><Relationship Id="rId3" Type="http://schemas.openxmlformats.org/officeDocument/2006/relationships/hyperlink" Target="https://www.dc.fi.udc.es/~so-grado/SO-Procesos.pdf" TargetMode="External"/><Relationship Id="rId7" Type="http://schemas.openxmlformats.org/officeDocument/2006/relationships/hyperlink" Target="https://maslinux.es/entendiendo-el-kernel-de-linux-2/" TargetMode="External"/><Relationship Id="rId12" Type="http://schemas.openxmlformats.org/officeDocument/2006/relationships/hyperlink" Target="https://autostatic.com/2017/06/27/rpi-3-and-the-real-time-kernel/" TargetMode="External"/><Relationship Id="rId2" Type="http://schemas.openxmlformats.org/officeDocument/2006/relationships/hyperlink" Target="http://www.atc.uniovi.es/telematica/2ac/Apuntes-y-Ejercicios/T08-Procesos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s.wikipedia.org/wiki/N%C3%BAcleo_Linux" TargetMode="External"/><Relationship Id="rId11" Type="http://schemas.openxmlformats.org/officeDocument/2006/relationships/hyperlink" Target="https://stackoverflow.com/questions/5283501/what-does-it-mean-to-say-linux-kernel-is-preemptive" TargetMode="External"/><Relationship Id="rId5" Type="http://schemas.openxmlformats.org/officeDocument/2006/relationships/hyperlink" Target="https://www.genbeta.com/a-fondo/como-es-el-kernel-de-windows-y-cuales-son-sus-diferencias-con-el-de-linux" TargetMode="External"/><Relationship Id="rId10" Type="http://schemas.openxmlformats.org/officeDocument/2006/relationships/hyperlink" Target="https://stackoverflow.com/questions/817059/what-is-preemption-what-is-a-preemtible-kernel-what-is-it-good-for" TargetMode="External"/><Relationship Id="rId4" Type="http://schemas.openxmlformats.org/officeDocument/2006/relationships/hyperlink" Target="http://www.sc.ehu.es/acwlaroa/SO2/Apuntes/Cap3.pdf" TargetMode="External"/><Relationship Id="rId9" Type="http://schemas.openxmlformats.org/officeDocument/2006/relationships/hyperlink" Target="http://devarea.com/understanding-linux-kernel-preemp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8949D1-1B67-4A84-8B20-43170FC00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s-MX" sz="3200" dirty="0">
                <a:solidFill>
                  <a:srgbClr val="FFFFFF"/>
                </a:solidFill>
              </a:rPr>
              <a:t>Planificación de procesos: Núcleo prevenible ,tiempo real y optimización fina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CAE620-7C67-43E1-8E0B-D44C3FB02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9778" y="3748810"/>
            <a:ext cx="6755209" cy="882458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dirty="0">
                <a:solidFill>
                  <a:schemeClr val="bg2"/>
                </a:solidFill>
              </a:rPr>
              <a:t>Garcia cabrera Orlando Anselmo </a:t>
            </a:r>
          </a:p>
          <a:p>
            <a:pPr algn="ctr"/>
            <a:r>
              <a:rPr lang="es-MX" dirty="0">
                <a:solidFill>
                  <a:schemeClr val="bg2"/>
                </a:solidFill>
              </a:rPr>
              <a:t>Morales Garcia Luis Ángel</a:t>
            </a:r>
          </a:p>
        </p:txBody>
      </p:sp>
    </p:spTree>
    <p:extLst>
      <p:ext uri="{BB962C8B-B14F-4D97-AF65-F5344CB8AC3E}">
        <p14:creationId xmlns:p14="http://schemas.microsoft.com/office/powerpoint/2010/main" val="62372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605E1-AFE9-499C-9DE6-7609EED2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300"/>
            <a:ext cx="9905998" cy="1478570"/>
          </a:xfrm>
        </p:spPr>
        <p:txBody>
          <a:bodyPr/>
          <a:lstStyle/>
          <a:p>
            <a:r>
              <a:rPr lang="es-MX" dirty="0"/>
              <a:t>WINDOWS NT </a:t>
            </a:r>
          </a:p>
        </p:txBody>
      </p:sp>
      <p:pic>
        <p:nvPicPr>
          <p:cNvPr id="3074" name="Picture 2" descr="Uno de los pasos mÃ¡s importantes que revolucionÃ³ los Sistemas Operativos de la Microsoft fue el diseÃ±o y creaciÃ³n de un Si...">
            <a:extLst>
              <a:ext uri="{FF2B5EF4-FFF2-40B4-BE49-F238E27FC236}">
                <a16:creationId xmlns:a16="http://schemas.microsoft.com/office/drawing/2014/main" id="{A88679A9-D37B-4AD4-BF3E-9367B7985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4" t="29454" r="10936" b="3175"/>
          <a:stretch/>
        </p:blipFill>
        <p:spPr bwMode="auto">
          <a:xfrm>
            <a:off x="2463800" y="1473200"/>
            <a:ext cx="72644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2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C47DF-D2B7-4837-83E0-95E4E5CC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432" y="711283"/>
            <a:ext cx="3013207" cy="1223534"/>
          </a:xfrm>
        </p:spPr>
        <p:txBody>
          <a:bodyPr/>
          <a:lstStyle/>
          <a:p>
            <a:r>
              <a:rPr lang="es-MX" dirty="0"/>
              <a:t>KERNEL LINUX</a:t>
            </a:r>
          </a:p>
        </p:txBody>
      </p:sp>
      <p:pic>
        <p:nvPicPr>
          <p:cNvPr id="7170" name="Picture 2" descr="https://upload.wikimedia.org/wikipedia/commons/f/fd/Lgp-total.png">
            <a:extLst>
              <a:ext uri="{FF2B5EF4-FFF2-40B4-BE49-F238E27FC236}">
                <a16:creationId xmlns:a16="http://schemas.microsoft.com/office/drawing/2014/main" id="{D0DB700E-4906-40A1-B45B-9DBD7CED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362" y="1357803"/>
            <a:ext cx="4156207" cy="488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7B8D1D7-2784-47E5-87A6-092E467C3451}"/>
              </a:ext>
            </a:extLst>
          </p:cNvPr>
          <p:cNvSpPr/>
          <p:nvPr/>
        </p:nvSpPr>
        <p:spPr>
          <a:xfrm>
            <a:off x="936970" y="220546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sz="2200" dirty="0"/>
              <a:t>Actualmente Linux es un núcleo monolítico híbrido. Los controladores de dispositivos y las extensiones del núcleo normalmente se ejecutan en un espacio privilegiado conocido como anillo 0 (ring 0), con acceso ilimitado al hardware, aunque algunos se ejecutan en espacio de usuario. </a:t>
            </a:r>
          </a:p>
        </p:txBody>
      </p:sp>
    </p:spTree>
    <p:extLst>
      <p:ext uri="{BB962C8B-B14F-4D97-AF65-F5344CB8AC3E}">
        <p14:creationId xmlns:p14="http://schemas.microsoft.com/office/powerpoint/2010/main" val="111847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CEFA04-F4BD-42DE-A118-2EA96519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695796"/>
            <a:ext cx="7525509" cy="1106499"/>
          </a:xfrm>
        </p:spPr>
        <p:txBody>
          <a:bodyPr/>
          <a:lstStyle/>
          <a:p>
            <a:r>
              <a:rPr lang="es-MX" dirty="0"/>
              <a:t>KERNEL PREVENIBLE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554E44-CFAA-49F7-B9B3-E6491F7AD2AF}"/>
              </a:ext>
            </a:extLst>
          </p:cNvPr>
          <p:cNvSpPr txBox="1"/>
          <p:nvPr/>
        </p:nvSpPr>
        <p:spPr>
          <a:xfrm>
            <a:off x="1085850" y="1938615"/>
            <a:ext cx="10020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Un kernel preventivo es aquel que se puede interrumpir en medio de la ejecución del código, por ejemplo, en respuesta a una llamada del sistema, para hacer otras cosas y ejecutar otros subprocesos, posiblemente aquellos que no están en el kernel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VENTAJA : 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Sys-calls no bloquea todo el sistema.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kernel prevenible puede mejorar la latencia y la escalabilidad, y puede hacer que la tarea de alta prioridad se ejecute y responda a tiempo.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algn="just"/>
            <a:r>
              <a:rPr lang="es-MX" sz="2000" dirty="0"/>
              <a:t>DESVENTAJA: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Mayor complejidad en el código del kernel, al tener que manejar más casos 		finales, realizar bloqueos más precisos. </a:t>
            </a:r>
          </a:p>
        </p:txBody>
      </p:sp>
    </p:spTree>
    <p:extLst>
      <p:ext uri="{BB962C8B-B14F-4D97-AF65-F5344CB8AC3E}">
        <p14:creationId xmlns:p14="http://schemas.microsoft.com/office/powerpoint/2010/main" val="384232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4862B-E4D2-4623-8A21-7876A562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70" y="711283"/>
            <a:ext cx="2714970" cy="1289795"/>
          </a:xfrm>
        </p:spPr>
        <p:txBody>
          <a:bodyPr/>
          <a:lstStyle/>
          <a:p>
            <a:r>
              <a:rPr lang="es-MX" dirty="0"/>
              <a:t>¿Para qué 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168802-DDA1-4633-8F0D-C262C606EE19}"/>
              </a:ext>
            </a:extLst>
          </p:cNvPr>
          <p:cNvSpPr txBox="1"/>
          <p:nvPr/>
        </p:nvSpPr>
        <p:spPr>
          <a:xfrm>
            <a:off x="937591" y="2173356"/>
            <a:ext cx="10316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Debido a que nuestro sistema operativo manejamos distintos procesos , con diferente grado de prioridad y con diferentes necesidades de recursos . Es necesario permitir la ejecución de un proceso pero que este pueda ser interrumpido sin perder su integridad.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Por ejemplo, si tenemos un proceso de prioridad baja A en el kernel, pero llega un proceso de prioridad alta B, debe ser posible interrumpir a </a:t>
            </a:r>
            <a:r>
              <a:rPr lang="es-MX" sz="2000" dirty="0" err="1"/>
              <a:t>A</a:t>
            </a:r>
            <a:r>
              <a:rPr lang="es-MX" sz="2000" dirty="0"/>
              <a:t> para dar paso B.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Por otro lado esto también nos permite tener una mayor flexibilidad de tener una cantidad grande de procesos y que estos puedan irse intercalando la ejecución en el kernel, conservando su integridad. </a:t>
            </a:r>
          </a:p>
        </p:txBody>
      </p:sp>
    </p:spTree>
    <p:extLst>
      <p:ext uri="{BB962C8B-B14F-4D97-AF65-F5344CB8AC3E}">
        <p14:creationId xmlns:p14="http://schemas.microsoft.com/office/powerpoint/2010/main" val="126879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C481E-8138-476B-AA79-9C94E46F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37" y="1360639"/>
            <a:ext cx="5720037" cy="878978"/>
          </a:xfrm>
        </p:spPr>
        <p:txBody>
          <a:bodyPr/>
          <a:lstStyle/>
          <a:p>
            <a:r>
              <a:rPr lang="es-MX" dirty="0"/>
              <a:t>Implementación en Linux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168BF2-CC69-4DC0-B217-B3585BF87E98}"/>
              </a:ext>
            </a:extLst>
          </p:cNvPr>
          <p:cNvSpPr txBox="1"/>
          <p:nvPr/>
        </p:nvSpPr>
        <p:spPr>
          <a:xfrm>
            <a:off x="1789043" y="2743200"/>
            <a:ext cx="8150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En Linux el espacio de usuario siempre ha sido prevenible, </a:t>
            </a:r>
            <a:r>
              <a:rPr lang="es-MX" sz="2000" dirty="0"/>
              <a:t>el kernel interrumpe los programas de espacio de usuario para cambiar a otros subprocesos, utilizando reloj </a:t>
            </a:r>
            <a:r>
              <a:rPr lang="es-MX" sz="2000" dirty="0" err="1"/>
              <a:t>tick</a:t>
            </a:r>
            <a:r>
              <a:rPr lang="es-MX" sz="2000" dirty="0"/>
              <a:t>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Mientras que hasta la versión 2.6 , el kernel fue prevenible y se puede habilitar o deshabilitar usando la opción CONFIG_PREEMPT.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292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2EA16-2B71-4DF7-83E6-75EDE974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622" y="1183944"/>
            <a:ext cx="4617829" cy="711117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		TIEMPO REAL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0B4A62-1CBC-4994-918E-F9756C5AA22A}"/>
              </a:ext>
            </a:extLst>
          </p:cNvPr>
          <p:cNvSpPr txBox="1"/>
          <p:nvPr/>
        </p:nvSpPr>
        <p:spPr>
          <a:xfrm>
            <a:off x="1523999" y="2476501"/>
            <a:ext cx="9342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Procesos de tiempo real son aquellos cuya corrección no sólo depende del resultado, sino también de si lo producen antes de un plazo determinado de tiempo.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Las ejecuciones en este tipo de sistemas no deben verse afectados.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En nuestro estudio  de un sistema de propósito general como lo es Linux y Windows , estos procesos conviven con procesos de tiempo compartido o del sistema.</a:t>
            </a:r>
          </a:p>
        </p:txBody>
      </p:sp>
    </p:spTree>
    <p:extLst>
      <p:ext uri="{BB962C8B-B14F-4D97-AF65-F5344CB8AC3E}">
        <p14:creationId xmlns:p14="http://schemas.microsoft.com/office/powerpoint/2010/main" val="423730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E63C-E202-4F90-9C14-DBBC9471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TIEMPO REAL DURO Y SUAVE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6CEDBC-5829-45CC-BE2A-D29ACDE0171B}"/>
              </a:ext>
            </a:extLst>
          </p:cNvPr>
          <p:cNvSpPr txBox="1"/>
          <p:nvPr/>
        </p:nvSpPr>
        <p:spPr>
          <a:xfrm>
            <a:off x="1644995" y="2212108"/>
            <a:ext cx="8386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Tiempo real duro : </a:t>
            </a:r>
          </a:p>
          <a:p>
            <a:r>
              <a:rPr lang="es-MX" sz="2000" dirty="0"/>
              <a:t>				Los sistemas en que el tiempo máximo es garantizable son 					conocidos como de tiempo real duro. Aunque en los sistemas 				propósito general como Linux y Windows esto no es posible.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26356D-41A6-47D7-AAF6-9D92997ED347}"/>
              </a:ext>
            </a:extLst>
          </p:cNvPr>
          <p:cNvSpPr/>
          <p:nvPr/>
        </p:nvSpPr>
        <p:spPr>
          <a:xfrm>
            <a:off x="1567206" y="3856383"/>
            <a:ext cx="81201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Tiempo real suave:  </a:t>
            </a:r>
          </a:p>
          <a:p>
            <a:pPr algn="just"/>
            <a:r>
              <a:rPr lang="es-MX" sz="2000" dirty="0"/>
              <a:t>				En este sistema existen, procesos con diferentes prioridades.</a:t>
            </a:r>
          </a:p>
          <a:p>
            <a:pPr algn="just"/>
            <a:r>
              <a:rPr lang="es-MX" sz="2000" dirty="0"/>
              <a:t>				Los procesos críticos reciban un trato prioritario por encima 				de los procesos comunes. </a:t>
            </a:r>
          </a:p>
        </p:txBody>
      </p:sp>
    </p:spTree>
    <p:extLst>
      <p:ext uri="{BB962C8B-B14F-4D97-AF65-F5344CB8AC3E}">
        <p14:creationId xmlns:p14="http://schemas.microsoft.com/office/powerpoint/2010/main" val="50666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audio">
            <a:extLst>
              <a:ext uri="{FF2B5EF4-FFF2-40B4-BE49-F238E27FC236}">
                <a16:creationId xmlns:a16="http://schemas.microsoft.com/office/drawing/2014/main" id="{C6C14B75-D134-4EA1-863A-698D61C9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8" y="1009649"/>
            <a:ext cx="4838702" cy="2419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4" name="Picture 4" descr="Resultado de imagen para video">
            <a:extLst>
              <a:ext uri="{FF2B5EF4-FFF2-40B4-BE49-F238E27FC236}">
                <a16:creationId xmlns:a16="http://schemas.microsoft.com/office/drawing/2014/main" id="{51FCF5F4-E44D-42EE-827A-FDEF0F0CD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12" y="2668079"/>
            <a:ext cx="3529214" cy="2979582"/>
          </a:xfrm>
          <a:prstGeom prst="roundRect">
            <a:avLst>
              <a:gd name="adj" fmla="val 133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3160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BAD94-20B2-4A16-84E8-E77C63F6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986"/>
            <a:ext cx="9905998" cy="1478570"/>
          </a:xfrm>
        </p:spPr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4E9902-CEAA-4722-BD08-53A8CBDC3CA4}"/>
              </a:ext>
            </a:extLst>
          </p:cNvPr>
          <p:cNvSpPr txBox="1"/>
          <p:nvPr/>
        </p:nvSpPr>
        <p:spPr>
          <a:xfrm>
            <a:off x="1141413" y="1472648"/>
            <a:ext cx="9780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Tema8. Procesos:  </a:t>
            </a:r>
            <a:r>
              <a:rPr lang="es-MX" dirty="0">
                <a:hlinkClick r:id="rId2"/>
              </a:rPr>
              <a:t>http://www.atc.uniovi.es/telematica/2ac/Apuntes-y-Ejercicios/T08-Procesos.pdf</a:t>
            </a:r>
            <a:endParaRPr lang="es-MX" dirty="0"/>
          </a:p>
          <a:p>
            <a:r>
              <a:rPr lang="es-MX" dirty="0"/>
              <a:t>Tema2.Procesos.SistemasOperativos. Cabalar Pedro, Universidad de Coruña: </a:t>
            </a:r>
            <a:r>
              <a:rPr lang="es-MX" dirty="0">
                <a:hlinkClick r:id="rId3"/>
              </a:rPr>
              <a:t>https://www.dc.fi.udc.es/~so-grado/SO-Procesos.pdf</a:t>
            </a:r>
            <a:r>
              <a:rPr lang="es-MX" dirty="0"/>
              <a:t> </a:t>
            </a:r>
          </a:p>
          <a:p>
            <a:r>
              <a:rPr lang="es-MX" dirty="0"/>
              <a:t>3.Planificación de procesos y procesadores: </a:t>
            </a:r>
            <a:r>
              <a:rPr lang="es-MX" dirty="0">
                <a:hlinkClick r:id="rId4"/>
              </a:rPr>
              <a:t>http://www.sc.ehu.es/acwlaroa/SO2/Apuntes/Cap3.pdf</a:t>
            </a:r>
            <a:r>
              <a:rPr lang="es-MX" dirty="0"/>
              <a:t> </a:t>
            </a:r>
          </a:p>
          <a:p>
            <a:r>
              <a:rPr lang="es-MX" dirty="0"/>
              <a:t>¿Cómo es el kernel de Windows ?: </a:t>
            </a:r>
            <a:r>
              <a:rPr lang="es-MX" dirty="0">
                <a:hlinkClick r:id="rId5"/>
              </a:rPr>
              <a:t>https://www.genbeta.com/a-fondo/como-es-el-kernel-de-windows-y-cuales-son-sus-diferencias-con-el-de-linux</a:t>
            </a:r>
            <a:r>
              <a:rPr lang="es-MX" dirty="0"/>
              <a:t> </a:t>
            </a:r>
          </a:p>
          <a:p>
            <a:r>
              <a:rPr lang="es-MX" dirty="0"/>
              <a:t>Kernel de Linux: </a:t>
            </a:r>
            <a:r>
              <a:rPr lang="es-MX" dirty="0">
                <a:hlinkClick r:id="rId6"/>
              </a:rPr>
              <a:t>https://es.wikipedia.org/wiki/N%C3%BAcleo_Linux</a:t>
            </a:r>
            <a:r>
              <a:rPr lang="es-MX" dirty="0"/>
              <a:t> </a:t>
            </a:r>
          </a:p>
          <a:p>
            <a:r>
              <a:rPr lang="es-MX" dirty="0">
                <a:hlinkClick r:id="rId7"/>
              </a:rPr>
              <a:t>https://maslinux.es/entendiendo-el-kernel-de-linux-2/</a:t>
            </a:r>
            <a:endParaRPr lang="es-MX" dirty="0"/>
          </a:p>
          <a:p>
            <a:r>
              <a:rPr lang="es-MX" dirty="0">
                <a:hlinkClick r:id="rId8"/>
              </a:rPr>
              <a:t>http://culturacion.com/que-es-y-que-funcion-tiene-el-kernel-de-linux/</a:t>
            </a:r>
            <a:r>
              <a:rPr lang="es-MX" dirty="0"/>
              <a:t> </a:t>
            </a:r>
            <a:r>
              <a:rPr lang="es-MX" dirty="0">
                <a:hlinkClick r:id="rId9"/>
              </a:rPr>
              <a:t>http://devarea.com/understanding-linux-kernel-preemption/</a:t>
            </a:r>
            <a:br>
              <a:rPr lang="es-MX" dirty="0"/>
            </a:br>
            <a:r>
              <a:rPr lang="es-MX" dirty="0">
                <a:hlinkClick r:id="rId10"/>
              </a:rPr>
              <a:t>https://stackoverflow.com/questions/817059/what-is-preemption-what-is-a-preemtible-kernel-what-is-it-good-for</a:t>
            </a:r>
            <a:br>
              <a:rPr lang="es-MX" dirty="0"/>
            </a:br>
            <a:r>
              <a:rPr lang="es-MX" dirty="0">
                <a:hlinkClick r:id="rId11"/>
              </a:rPr>
              <a:t>https://stackoverflow.com/questions/5283501/what-does-it-mean-to-say-linux-kernel-is-preemptive</a:t>
            </a:r>
            <a:br>
              <a:rPr lang="es-MX" dirty="0"/>
            </a:br>
            <a:r>
              <a:rPr lang="es-MX" dirty="0">
                <a:hlinkClick r:id="rId12"/>
              </a:rPr>
              <a:t>https://autostatic.com/2017/06/27/rpi-3-and-the-real-time-kernel/</a:t>
            </a:r>
            <a:br>
              <a:rPr lang="es-MX" dirty="0"/>
            </a:br>
            <a:r>
              <a:rPr lang="es-MX" dirty="0">
                <a:hlinkClick r:id="rId13"/>
              </a:rPr>
              <a:t>https://unix.stackexchange.com/questions/5180/what-is-the-difference-between-non-preemptive-preemptive-and-selective-preempti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9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36959A-B2FD-40F6-B6C1-4EB0ACA4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882"/>
            <a:ext cx="9905998" cy="1478570"/>
          </a:xfrm>
        </p:spPr>
        <p:txBody>
          <a:bodyPr/>
          <a:lstStyle/>
          <a:p>
            <a:pPr algn="ctr"/>
            <a:r>
              <a:rPr lang="es-MX" dirty="0"/>
              <a:t>Proceso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EB27CE-9C23-470B-868B-35BCCAAB0F61}"/>
              </a:ext>
            </a:extLst>
          </p:cNvPr>
          <p:cNvSpPr txBox="1"/>
          <p:nvPr/>
        </p:nvSpPr>
        <p:spPr>
          <a:xfrm>
            <a:off x="1549400" y="1792288"/>
            <a:ext cx="94980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 1. Un proceso es una abstracción que hace referencia a cada caso de ejecución de un programa.  (Cabalar Pedro, Universidad de Coruña )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2. Un proceso es la imagen en memoria de un programa, junto con la información relacionada con el estado de su ejecución. ( Gunnar Gwolf, Fundamentos de sistemas operativos)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3. Un programa ejecutable es un conjunto de instrucciones y datos almacenados en un fichero. Cuando lo que tiene ese programa se carga en la memoria y se pone en ejecución, se convierte en un proceso.(  NA, Procesos8 )</a:t>
            </a:r>
          </a:p>
          <a:p>
            <a:pPr algn="just"/>
            <a:endParaRPr lang="es-MX" sz="2000" dirty="0"/>
          </a:p>
          <a:p>
            <a:pPr algn="just"/>
            <a:endParaRPr lang="es-MX" sz="2000" dirty="0"/>
          </a:p>
          <a:p>
            <a:pPr algn="just"/>
            <a:r>
              <a:rPr lang="es-MX" sz="1600" dirty="0"/>
              <a:t>*IMPORTANTE: NO SIEMPRE ESTA EN EJECUCIÓN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92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5FAB1-69F8-45C5-BC2F-9A684C04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2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MX" sz="3200" u="sng" dirty="0"/>
              <a:t>No </a:t>
            </a:r>
            <a:r>
              <a:rPr lang="es-MX" sz="3200" dirty="0"/>
              <a:t>confundir con Administración de procesos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AC96DC-06E4-4ED7-BCA9-675C0FCAA9FF}"/>
              </a:ext>
            </a:extLst>
          </p:cNvPr>
          <p:cNvSpPr txBox="1"/>
          <p:nvPr/>
        </p:nvSpPr>
        <p:spPr>
          <a:xfrm>
            <a:off x="841514" y="1750917"/>
            <a:ext cx="569511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Administración de procesos:</a:t>
            </a:r>
          </a:p>
          <a:p>
            <a:endParaRPr lang="es-MX" sz="2800" dirty="0"/>
          </a:p>
          <a:p>
            <a:pPr algn="just"/>
            <a:r>
              <a:rPr lang="es-MX" sz="2800" dirty="0"/>
              <a:t>Se refiere a la forma en que se representan los procesos y se implementan las transiciones de estado entre ellos y los cambios de contexto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098F6E-0FD8-4085-B0C5-8C9983DA3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5" t="23298" r="28307" b="13630"/>
          <a:stretch/>
        </p:blipFill>
        <p:spPr>
          <a:xfrm>
            <a:off x="6857998" y="1750917"/>
            <a:ext cx="4565373" cy="38429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D56CF5-F1AF-4119-ACB8-6F89BA50259C}"/>
              </a:ext>
            </a:extLst>
          </p:cNvPr>
          <p:cNvSpPr txBox="1"/>
          <p:nvPr/>
        </p:nvSpPr>
        <p:spPr>
          <a:xfrm>
            <a:off x="7715523" y="5885406"/>
            <a:ext cx="345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 Imagen obtenida de Fundamentos de sistemas operativos. Gunnar Gwolf, Ruiz Esteban, Bergero Federico, Meza Erwin</a:t>
            </a:r>
          </a:p>
        </p:txBody>
      </p:sp>
    </p:spTree>
    <p:extLst>
      <p:ext uri="{BB962C8B-B14F-4D97-AF65-F5344CB8AC3E}">
        <p14:creationId xmlns:p14="http://schemas.microsoft.com/office/powerpoint/2010/main" val="381221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CAA-3D93-46FB-BD96-756676CB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1525"/>
            <a:ext cx="9905998" cy="1478570"/>
          </a:xfrm>
        </p:spPr>
        <p:txBody>
          <a:bodyPr/>
          <a:lstStyle/>
          <a:p>
            <a:r>
              <a:rPr lang="es-MX" dirty="0"/>
              <a:t>Planificación de procesos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D3FFDE-F4A3-47F7-8D3C-481B5C2F20E4}"/>
              </a:ext>
            </a:extLst>
          </p:cNvPr>
          <p:cNvSpPr txBox="1"/>
          <p:nvPr/>
        </p:nvSpPr>
        <p:spPr>
          <a:xfrm>
            <a:off x="791368" y="1628125"/>
            <a:ext cx="10606087" cy="421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Se refiere a como  determina el sistema operativo que proceso continua para utiliza el CPU </a:t>
            </a:r>
          </a:p>
          <a:p>
            <a:endParaRPr lang="es-MX" sz="2000" dirty="0"/>
          </a:p>
          <a:p>
            <a:pPr lvl="1"/>
            <a:r>
              <a:rPr lang="es-MX" sz="2200" dirty="0"/>
              <a:t>( Política de planificación ) </a:t>
            </a:r>
          </a:p>
          <a:p>
            <a:pPr lvl="1"/>
            <a:r>
              <a:rPr lang="es-MX" sz="2200" dirty="0"/>
              <a:t> Determina que proceso continua para utiliza el CPU de acuerdo a criterios definidos</a:t>
            </a:r>
          </a:p>
          <a:p>
            <a:pPr lvl="1"/>
            <a:endParaRPr lang="es-MX" sz="2200" dirty="0"/>
          </a:p>
          <a:p>
            <a:pPr lvl="1"/>
            <a:r>
              <a:rPr lang="es-MX" sz="2200" dirty="0"/>
              <a:t>( Parámetros de rendimiento )</a:t>
            </a:r>
          </a:p>
          <a:p>
            <a:pPr lvl="1"/>
            <a:r>
              <a:rPr lang="es-MX" sz="2200" dirty="0"/>
              <a:t>	Para evaluar la calidad de una política de planificación </a:t>
            </a:r>
          </a:p>
          <a:p>
            <a:pPr lvl="1"/>
            <a:endParaRPr lang="es-MX" sz="2200" dirty="0"/>
          </a:p>
          <a:p>
            <a:pPr lvl="1"/>
            <a:r>
              <a:rPr lang="es-MX" sz="2200" dirty="0"/>
              <a:t>( Comportamiento de programas )</a:t>
            </a:r>
          </a:p>
          <a:p>
            <a:pPr lvl="1"/>
            <a:r>
              <a:rPr lang="es-MX" sz="2200" dirty="0"/>
              <a:t>	Tipos de procesos que se ejecutaran </a:t>
            </a:r>
          </a:p>
          <a:p>
            <a:endParaRPr lang="es-MX" dirty="0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3ECC40EB-E429-4FE3-AA04-EB9B34AC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06" y="4205287"/>
            <a:ext cx="2601193" cy="1687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0693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1F1CE-D036-4DBF-868E-0117F59E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5618"/>
            <a:ext cx="9905998" cy="1478570"/>
          </a:xfrm>
        </p:spPr>
        <p:txBody>
          <a:bodyPr>
            <a:normAutofit/>
          </a:bodyPr>
          <a:lstStyle/>
          <a:p>
            <a:r>
              <a:rPr lang="es-MX" dirty="0"/>
              <a:t>¿ y el procesador ?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7A037D-882A-4FCB-9055-B64EAB16AE5A}"/>
              </a:ext>
            </a:extLst>
          </p:cNvPr>
          <p:cNvSpPr txBox="1"/>
          <p:nvPr/>
        </p:nvSpPr>
        <p:spPr>
          <a:xfrm>
            <a:off x="1289050" y="1754188"/>
            <a:ext cx="961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 planificación de procesos es independiente del numero de unidades de proceso, los sistemas multiprocesador solo requieren políticas complementarias  que tendrán la finalidad de:</a:t>
            </a:r>
          </a:p>
          <a:p>
            <a:endParaRPr lang="es-MX" sz="2400" dirty="0"/>
          </a:p>
          <a:p>
            <a:r>
              <a:rPr lang="es-MX" sz="2400" dirty="0"/>
              <a:t>	Equilibrar la carga en los procesadores:</a:t>
            </a:r>
          </a:p>
          <a:p>
            <a:r>
              <a:rPr lang="es-MX" sz="2400" dirty="0"/>
              <a:t>		Cantidad procesos ejecutados en cada procesador </a:t>
            </a:r>
          </a:p>
          <a:p>
            <a:r>
              <a:rPr lang="es-MX" sz="2400" dirty="0"/>
              <a:t>		 Soluciones : Migración activa y migración pasiva </a:t>
            </a:r>
          </a:p>
          <a:p>
            <a:endParaRPr lang="es-MX" sz="2400" dirty="0"/>
          </a:p>
          <a:p>
            <a:r>
              <a:rPr lang="es-MX" sz="2400" dirty="0"/>
              <a:t>	Aprovechar la localidad de los procesos:</a:t>
            </a:r>
          </a:p>
          <a:p>
            <a:r>
              <a:rPr lang="es-MX" sz="2400" dirty="0"/>
              <a:t>		Ejecución en el mismo procesador  ( cache)</a:t>
            </a:r>
          </a:p>
          <a:p>
            <a:r>
              <a:rPr lang="es-MX" sz="2400" dirty="0"/>
              <a:t>		Estructuración del hardware 	</a:t>
            </a:r>
          </a:p>
          <a:p>
            <a:r>
              <a:rPr lang="es-MX" sz="2400" dirty="0"/>
              <a:t>		Afinidad suave, Afinidad dura </a:t>
            </a:r>
          </a:p>
        </p:txBody>
      </p:sp>
    </p:spTree>
    <p:extLst>
      <p:ext uri="{BB962C8B-B14F-4D97-AF65-F5344CB8AC3E}">
        <p14:creationId xmlns:p14="http://schemas.microsoft.com/office/powerpoint/2010/main" val="1819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CE34-5840-4D3B-BEBE-8C751111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1741"/>
            <a:ext cx="9905998" cy="1478570"/>
          </a:xfrm>
        </p:spPr>
        <p:txBody>
          <a:bodyPr>
            <a:normAutofit/>
          </a:bodyPr>
          <a:lstStyle/>
          <a:p>
            <a:r>
              <a:rPr lang="es-MX" sz="2800" dirty="0"/>
              <a:t>NIVELES DE PLANIFICACION Y TRANSICIONES INVOLUCRADAS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1EF0FC-3902-48FB-9D44-32E8BF216D9E}"/>
              </a:ext>
            </a:extLst>
          </p:cNvPr>
          <p:cNvSpPr/>
          <p:nvPr/>
        </p:nvSpPr>
        <p:spPr>
          <a:xfrm>
            <a:off x="8851947" y="1680311"/>
            <a:ext cx="31115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LARGO PLAZO: Procesos que serán próximamente iniciados, considerando los requisitos pre-declarados para su planificación.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0FE920-40B6-4E19-8C99-F7D42030F0E3}"/>
              </a:ext>
            </a:extLst>
          </p:cNvPr>
          <p:cNvSpPr txBox="1"/>
          <p:nvPr/>
        </p:nvSpPr>
        <p:spPr>
          <a:xfrm>
            <a:off x="8572548" y="3872504"/>
            <a:ext cx="367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MEDIO PLAZO: Al sacar un proceso de memoria por problemas de espacio o de permisos. Colocándolo en el estado de bloqueado.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D76FF16-372F-4E23-B84B-09888CA53431}"/>
              </a:ext>
            </a:extLst>
          </p:cNvPr>
          <p:cNvGrpSpPr/>
          <p:nvPr/>
        </p:nvGrpSpPr>
        <p:grpSpPr>
          <a:xfrm>
            <a:off x="2616175" y="1680311"/>
            <a:ext cx="6959650" cy="4626895"/>
            <a:chOff x="2641552" y="1680311"/>
            <a:chExt cx="6959650" cy="462689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329B962-AA97-4FB9-AD91-95558F24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95" t="27722" r="28306" b="13631"/>
            <a:stretch/>
          </p:blipFill>
          <p:spPr>
            <a:xfrm>
              <a:off x="3058021" y="1680311"/>
              <a:ext cx="5219700" cy="4626895"/>
            </a:xfrm>
            <a:prstGeom prst="rect">
              <a:avLst/>
            </a:prstGeom>
          </p:spPr>
        </p:pic>
        <p:sp>
          <p:nvSpPr>
            <p:cNvPr id="4" name="Flecha: hacia la izquierda 3">
              <a:extLst>
                <a:ext uri="{FF2B5EF4-FFF2-40B4-BE49-F238E27FC236}">
                  <a16:creationId xmlns:a16="http://schemas.microsoft.com/office/drawing/2014/main" id="{338266C7-C7C1-4BE2-95A5-24086F44CBFB}"/>
                </a:ext>
              </a:extLst>
            </p:cNvPr>
            <p:cNvSpPr/>
            <p:nvPr/>
          </p:nvSpPr>
          <p:spPr>
            <a:xfrm>
              <a:off x="5760004" y="1984626"/>
              <a:ext cx="2812544" cy="5405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4AEC32F-A418-489C-B4B3-ABB54E273348}"/>
                </a:ext>
              </a:extLst>
            </p:cNvPr>
            <p:cNvGrpSpPr/>
            <p:nvPr/>
          </p:nvGrpSpPr>
          <p:grpSpPr>
            <a:xfrm>
              <a:off x="6095999" y="3280078"/>
              <a:ext cx="3505203" cy="1078308"/>
              <a:chOff x="4687398" y="3171532"/>
              <a:chExt cx="3877784" cy="1078308"/>
            </a:xfrm>
          </p:grpSpPr>
          <p:sp>
            <p:nvSpPr>
              <p:cNvPr id="7" name="Flecha: hacia la izquierda 6">
                <a:extLst>
                  <a:ext uri="{FF2B5EF4-FFF2-40B4-BE49-F238E27FC236}">
                    <a16:creationId xmlns:a16="http://schemas.microsoft.com/office/drawing/2014/main" id="{67E6DE05-804C-4A4E-BF66-C670DB0D9D35}"/>
                  </a:ext>
                </a:extLst>
              </p:cNvPr>
              <p:cNvSpPr/>
              <p:nvPr/>
            </p:nvSpPr>
            <p:spPr>
              <a:xfrm>
                <a:off x="5453682" y="3171532"/>
                <a:ext cx="3111500" cy="647700"/>
              </a:xfrm>
              <a:prstGeom prst="leftArrow">
                <a:avLst>
                  <a:gd name="adj1" fmla="val 46078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Flecha: doblada 10">
                <a:extLst>
                  <a:ext uri="{FF2B5EF4-FFF2-40B4-BE49-F238E27FC236}">
                    <a16:creationId xmlns:a16="http://schemas.microsoft.com/office/drawing/2014/main" id="{A605B699-C735-4223-851A-2FC14794F63F}"/>
                  </a:ext>
                </a:extLst>
              </p:cNvPr>
              <p:cNvSpPr/>
              <p:nvPr/>
            </p:nvSpPr>
            <p:spPr>
              <a:xfrm rot="10800000">
                <a:off x="4687398" y="3602140"/>
                <a:ext cx="1840542" cy="647700"/>
              </a:xfrm>
              <a:prstGeom prst="bentArrow">
                <a:avLst>
                  <a:gd name="adj1" fmla="val 25000"/>
                  <a:gd name="adj2" fmla="val 21779"/>
                  <a:gd name="adj3" fmla="val 25000"/>
                  <a:gd name="adj4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Flecha: hacia la izquierda 13">
              <a:extLst>
                <a:ext uri="{FF2B5EF4-FFF2-40B4-BE49-F238E27FC236}">
                  <a16:creationId xmlns:a16="http://schemas.microsoft.com/office/drawing/2014/main" id="{E532C070-2CEA-4179-A688-60AEC514DC2C}"/>
                </a:ext>
              </a:extLst>
            </p:cNvPr>
            <p:cNvSpPr/>
            <p:nvPr/>
          </p:nvSpPr>
          <p:spPr>
            <a:xfrm rot="10800000">
              <a:off x="2641552" y="2870200"/>
              <a:ext cx="1905532" cy="55772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262E56-178C-49CE-90E5-EAF5526C4E3A}"/>
              </a:ext>
            </a:extLst>
          </p:cNvPr>
          <p:cNvSpPr/>
          <p:nvPr/>
        </p:nvSpPr>
        <p:spPr>
          <a:xfrm>
            <a:off x="114493" y="3318507"/>
            <a:ext cx="2812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CORTO PLAZO: Denominado también el despachador. Decide cómo compartir momento a momento al equipo entre todos los procesos.</a:t>
            </a:r>
          </a:p>
        </p:txBody>
      </p:sp>
    </p:spTree>
    <p:extLst>
      <p:ext uri="{BB962C8B-B14F-4D97-AF65-F5344CB8AC3E}">
        <p14:creationId xmlns:p14="http://schemas.microsoft.com/office/powerpoint/2010/main" val="319708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8D632-A62B-4E55-ACBE-135EAD0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797"/>
            <a:ext cx="9905998" cy="1478570"/>
          </a:xfrm>
        </p:spPr>
        <p:txBody>
          <a:bodyPr/>
          <a:lstStyle/>
          <a:p>
            <a:r>
              <a:rPr lang="es-MX" dirty="0"/>
              <a:t>TIPOS DE PROCESOS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FBFC76-2736-42E9-AEBB-EB5482ED18AA}"/>
              </a:ext>
            </a:extLst>
          </p:cNvPr>
          <p:cNvSpPr txBox="1"/>
          <p:nvPr/>
        </p:nvSpPr>
        <p:spPr>
          <a:xfrm>
            <a:off x="1141413" y="1699703"/>
            <a:ext cx="9513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Los procesos se pueden clasificar de acuerdo a diferentes criterios, para el estudio de su planificación nos interesa su acceso o estancia en CPU:</a:t>
            </a:r>
          </a:p>
          <a:p>
            <a:pPr algn="just"/>
            <a:endParaRPr lang="es-MX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000" dirty="0"/>
              <a:t>Apropiativos: aquellos que requieren estar en ejecución durante un lapso largo de tiempo.</a:t>
            </a:r>
          </a:p>
          <a:p>
            <a:pPr marL="457200" indent="-457200" algn="just">
              <a:buFont typeface="+mj-lt"/>
              <a:buAutoNum type="arabicPeriod"/>
            </a:pPr>
            <a:endParaRPr lang="es-MX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000" dirty="0"/>
              <a:t>No apropiativos: aquellos que requieren por lapsos de tiempo cortos la ejecución del procesador, ya sea de forma única o repetitiva, es decir ,permiten a otros procesos apropiarse de los recursos que ahora poseen.</a:t>
            </a:r>
          </a:p>
          <a:p>
            <a:endParaRPr lang="es-MX" dirty="0"/>
          </a:p>
        </p:txBody>
      </p:sp>
      <p:pic>
        <p:nvPicPr>
          <p:cNvPr id="4098" name="Picture 2" descr="Resultado de imagen para cronometro">
            <a:extLst>
              <a:ext uri="{FF2B5EF4-FFF2-40B4-BE49-F238E27FC236}">
                <a16:creationId xmlns:a16="http://schemas.microsoft.com/office/drawing/2014/main" id="{7C44BFF3-32B5-4377-B0E3-018E01C0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4387703"/>
            <a:ext cx="2095500" cy="2095500"/>
          </a:xfrm>
          <a:prstGeom prst="roundRect">
            <a:avLst>
              <a:gd name="adj" fmla="val 382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4293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9CA4F-2412-4F33-B206-87EB8F79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906" y="732818"/>
            <a:ext cx="8612187" cy="943582"/>
          </a:xfrm>
        </p:spPr>
        <p:txBody>
          <a:bodyPr/>
          <a:lstStyle/>
          <a:p>
            <a:r>
              <a:rPr lang="es-MX" dirty="0"/>
              <a:t>Unidades  DE MEDIDA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0A36BD-D92B-43D0-AAF1-73B0D0205165}"/>
              </a:ext>
            </a:extLst>
          </p:cNvPr>
          <p:cNvSpPr txBox="1"/>
          <p:nvPr/>
        </p:nvSpPr>
        <p:spPr>
          <a:xfrm>
            <a:off x="1408906" y="1676400"/>
            <a:ext cx="91066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TICK : Una fracción de tiempo durante la cual se puede realizar trabajo útil, esto es, usar el CPU sin interrupción, es decir ignorando interrupciones especiales.</a:t>
            </a:r>
          </a:p>
          <a:p>
            <a:endParaRPr lang="es-MX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000" dirty="0"/>
              <a:t>En Linux dura un milisegundo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000" dirty="0"/>
              <a:t>En Windows, entre 10 y 15 milisegundos.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QUANTUM: El tiempo mínimo que se permitirá a un proceso el uso del procesador. </a:t>
            </a:r>
          </a:p>
          <a:p>
            <a:endParaRPr lang="es-MX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000" dirty="0"/>
              <a:t>	 En Linux  entre 10 y 200 </a:t>
            </a:r>
            <a:r>
              <a:rPr lang="es-MX" sz="2000" dirty="0" err="1"/>
              <a:t>ticks</a:t>
            </a:r>
            <a:endParaRPr lang="es-MX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000" dirty="0"/>
              <a:t>   En Windows </a:t>
            </a:r>
            <a:r>
              <a:rPr lang="es-MX" dirty="0"/>
              <a:t>2 y 12 </a:t>
            </a:r>
            <a:r>
              <a:rPr lang="es-MX" dirty="0" err="1"/>
              <a:t>ticks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26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158B-C017-4C9C-AAFA-E75E86AA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812" y="821718"/>
            <a:ext cx="4205288" cy="1299182"/>
          </a:xfrm>
        </p:spPr>
        <p:txBody>
          <a:bodyPr>
            <a:normAutofit/>
          </a:bodyPr>
          <a:lstStyle/>
          <a:p>
            <a:r>
              <a:rPr lang="es-MX" dirty="0"/>
              <a:t>NUCLEO (KERNEL)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BDF214-12B4-4C58-ABF5-6378E6C56C01}"/>
              </a:ext>
            </a:extLst>
          </p:cNvPr>
          <p:cNvSpPr txBox="1"/>
          <p:nvPr/>
        </p:nvSpPr>
        <p:spPr>
          <a:xfrm>
            <a:off x="1054100" y="2447716"/>
            <a:ext cx="10083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El núcleo ( Kernel) es la parte de una sistema operativo que se ejecuta en modo privilegiado, encargado de realizar funciones principales como:</a:t>
            </a:r>
          </a:p>
          <a:p>
            <a:endParaRPr lang="es-MX" sz="2200" dirty="0"/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s-MX" sz="2200" dirty="0"/>
              <a:t>Gestión de memoria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s-MX" sz="2200" dirty="0"/>
              <a:t>Sistema de archivos 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s-MX" sz="2200" dirty="0"/>
              <a:t>Administración de servicios E/S 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s-MX" sz="2200" dirty="0"/>
              <a:t>Protocolos de red </a:t>
            </a:r>
          </a:p>
          <a:p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27668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1429</TotalTime>
  <Words>1018</Words>
  <Application>Microsoft Office PowerPoint</Application>
  <PresentationFormat>Panorámica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Circuito</vt:lpstr>
      <vt:lpstr>Planificación de procesos: Núcleo prevenible ,tiempo real y optimización fina </vt:lpstr>
      <vt:lpstr>Proceso </vt:lpstr>
      <vt:lpstr>No confundir con Administración de procesos </vt:lpstr>
      <vt:lpstr>Planificación de procesos </vt:lpstr>
      <vt:lpstr>¿ y el procesador ? </vt:lpstr>
      <vt:lpstr>NIVELES DE PLANIFICACION Y TRANSICIONES INVOLUCRADAS </vt:lpstr>
      <vt:lpstr>TIPOS DE PROCESOS </vt:lpstr>
      <vt:lpstr>Unidades  DE MEDIDA</vt:lpstr>
      <vt:lpstr>NUCLEO (KERNEL)</vt:lpstr>
      <vt:lpstr>WINDOWS NT </vt:lpstr>
      <vt:lpstr>KERNEL LINUX</vt:lpstr>
      <vt:lpstr>KERNEL PREVENIBLE </vt:lpstr>
      <vt:lpstr>¿Para qué ?</vt:lpstr>
      <vt:lpstr>Implementación en Linux </vt:lpstr>
      <vt:lpstr>  TIEMPO REAL </vt:lpstr>
      <vt:lpstr>TIEMPO REAL DURO Y SUAVE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OrlandoAnselmo</dc:creator>
  <cp:lastModifiedBy>OrlandoAnselmo</cp:lastModifiedBy>
  <cp:revision>60</cp:revision>
  <dcterms:created xsi:type="dcterms:W3CDTF">2019-03-10T03:47:50Z</dcterms:created>
  <dcterms:modified xsi:type="dcterms:W3CDTF">2019-03-11T04:30:58Z</dcterms:modified>
</cp:coreProperties>
</file>