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4"/>
  </p:sldMasterIdLst>
  <p:notesMasterIdLst>
    <p:notesMasterId r:id="rId2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34026C-150C-D876-AB0D-AC8B8100996D}" v="342" dt="2024-12-16T18:40:09.477"/>
    <p1510:client id="{963DA4B2-DFE9-4F82-80BA-D81A8485AF57}" v="321" dt="2024-12-16T21:50:48.805"/>
    <p1510:client id="{A748A73B-1673-163B-214D-D5418353F003}" v="7" dt="2024-12-16T20:35:56.986"/>
    <p1510:client id="{C3DFF50D-BAC0-CE17-440F-5CFA749C7E9E}" v="231" dt="2024-12-16T21:48:06.413"/>
    <p1510:client id="{E7658CE5-6AC4-89DB-AD70-F221AFEF5836}" v="61" dt="2024-12-16T20:34:06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220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f6d9ba7b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f6d9ba7b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f6d9ba7b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f6d9ba7b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f71e789b4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f71e789b4_3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f71e789b4_5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f71e789b4_5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f71e789b4_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f71e789b4_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f6d9ba7b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1f6d9ba7b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f6d9ba7b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1f6d9ba7b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f71e789b4_3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1f71e789b4_3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f71e789b4_5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1f71e789b4_5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f6d9ba7b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1f6d9ba7b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f71e789b4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f71e789b4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1f6d9ba7b0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1f6d9ba7b0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1f6d9ba7b0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1f6d9ba7b0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1f6d9ba7b0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1f6d9ba7b0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f6d9ba7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f6d9ba7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f6d9ba7b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f6d9ba7b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f6d9ba7b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f6d9ba7b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f6d9ba7b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f6d9ba7b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f6d9ba7b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f6d9ba7b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f71e789b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f71e789b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f71e789b4_5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f71e789b4_5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</p:spPr>
        <p:txBody>
          <a:bodyPr>
            <a:normAutofit/>
          </a:bodyPr>
          <a:lstStyle>
            <a:lvl1pPr marL="0" indent="0" algn="l">
              <a:buNone/>
              <a:defRPr sz="1650" baseline="0">
                <a:solidFill>
                  <a:schemeClr val="tx1">
                    <a:lumMod val="75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9862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4201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285750"/>
            <a:ext cx="1857375" cy="442317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85750"/>
            <a:ext cx="5800725" cy="442317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2406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3496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081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27330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3600450"/>
            <a:ext cx="7063740" cy="1268730"/>
          </a:xfrm>
        </p:spPr>
        <p:txBody>
          <a:bodyPr anchor="t">
            <a:normAutofit/>
          </a:bodyPr>
          <a:lstStyle>
            <a:lvl1pPr marL="0" indent="0">
              <a:buNone/>
              <a:defRPr sz="16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94125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98208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5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2943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28617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65219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42900"/>
            <a:ext cx="2400300" cy="1200148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514350"/>
            <a:ext cx="4559300" cy="41148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1574801"/>
            <a:ext cx="2400300" cy="28575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9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18647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29050"/>
            <a:ext cx="8469630" cy="13144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43350"/>
            <a:ext cx="7486650" cy="685800"/>
          </a:xfrm>
        </p:spPr>
        <p:txBody>
          <a:bodyPr anchor="b">
            <a:normAutofit/>
          </a:bodyPr>
          <a:lstStyle>
            <a:lvl1pPr>
              <a:defRPr sz="2100" b="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3846692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581442"/>
            <a:ext cx="7486650" cy="447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75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9695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8098157" y="748903"/>
            <a:ext cx="14287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69506" y="3034903"/>
            <a:ext cx="2686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7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71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0" y="1064561"/>
            <a:ext cx="8465127" cy="1963500"/>
          </a:xfr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Online Learning Applications Project Presentation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/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t"/>
              <a:t>Alberto Eusebio - 10970712</a:t>
            </a:r>
            <a:endParaRPr lang="en-GB"/>
          </a:p>
          <a:p>
            <a:pPr marL="0" lvl="0" indent="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t"/>
              <a:t>Gianluigi Palmisano - 10782779</a:t>
            </a:r>
            <a:endParaRPr lang="en-GB"/>
          </a:p>
          <a:p>
            <a:pPr marL="0" lvl="0" indent="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t"/>
              <a:t>Martina Riva - 10756775</a:t>
            </a:r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Requirement 2 - Bidding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rcRect r="12172"/>
          <a:stretch/>
        </p:blipFill>
        <p:spPr>
          <a:xfrm>
            <a:off x="5650206" y="2908841"/>
            <a:ext cx="2806375" cy="205394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311700" y="730854"/>
            <a:ext cx="45102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623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85"/>
              <a:buChar char="●"/>
            </a:pPr>
            <a:r>
              <a:rPr lang="it" sz="1350">
                <a:solidFill>
                  <a:schemeClr val="dk2"/>
                </a:solidFill>
              </a:rPr>
              <a:t>Environment </a:t>
            </a:r>
            <a:r>
              <a:rPr lang="it" sz="1350" err="1">
                <a:solidFill>
                  <a:schemeClr val="dk2"/>
                </a:solidFill>
              </a:rPr>
              <a:t>is</a:t>
            </a:r>
            <a:r>
              <a:rPr lang="it" sz="1350">
                <a:solidFill>
                  <a:schemeClr val="dk2"/>
                </a:solidFill>
              </a:rPr>
              <a:t> </a:t>
            </a:r>
            <a:r>
              <a:rPr lang="it" sz="1350" b="1" err="1">
                <a:solidFill>
                  <a:schemeClr val="dk2"/>
                </a:solidFill>
              </a:rPr>
              <a:t>highly</a:t>
            </a:r>
            <a:r>
              <a:rPr lang="it" sz="1350" b="1">
                <a:solidFill>
                  <a:schemeClr val="dk2"/>
                </a:solidFill>
              </a:rPr>
              <a:t> non-</a:t>
            </a:r>
            <a:r>
              <a:rPr lang="it" sz="1350" b="1" err="1">
                <a:solidFill>
                  <a:schemeClr val="dk2"/>
                </a:solidFill>
              </a:rPr>
              <a:t>stationary</a:t>
            </a:r>
            <a:r>
              <a:rPr lang="it" sz="1350" b="1">
                <a:solidFill>
                  <a:schemeClr val="dk2"/>
                </a:solidFill>
              </a:rPr>
              <a:t> (</a:t>
            </a:r>
            <a:r>
              <a:rPr lang="it" sz="1350" b="1" err="1">
                <a:solidFill>
                  <a:schemeClr val="dk2"/>
                </a:solidFill>
              </a:rPr>
              <a:t>adversarial</a:t>
            </a:r>
            <a:r>
              <a:rPr lang="it" sz="1350" b="1">
                <a:solidFill>
                  <a:schemeClr val="dk2"/>
                </a:solidFill>
              </a:rPr>
              <a:t>) </a:t>
            </a:r>
            <a:endParaRPr lang="it-IT" sz="1350" b="1">
              <a:solidFill>
                <a:schemeClr val="dk2"/>
              </a:solidFill>
            </a:endParaRPr>
          </a:p>
          <a:p>
            <a:pPr marL="457200" indent="-316230">
              <a:lnSpc>
                <a:spcPct val="115000"/>
              </a:lnSpc>
              <a:buClr>
                <a:schemeClr val="dk2"/>
              </a:buClr>
              <a:buSzPts val="1385"/>
              <a:buChar char="●"/>
            </a:pPr>
            <a:r>
              <a:rPr lang="it" sz="1350" b="1" err="1">
                <a:solidFill>
                  <a:schemeClr val="dk2"/>
                </a:solidFill>
              </a:rPr>
              <a:t>Generalized</a:t>
            </a:r>
            <a:r>
              <a:rPr lang="it" sz="1350" b="1">
                <a:solidFill>
                  <a:schemeClr val="dk2"/>
                </a:solidFill>
              </a:rPr>
              <a:t> First Price </a:t>
            </a:r>
            <a:r>
              <a:rPr lang="it" sz="1350" b="1" err="1">
                <a:solidFill>
                  <a:schemeClr val="dk2"/>
                </a:solidFill>
              </a:rPr>
              <a:t>Auction</a:t>
            </a:r>
            <a:r>
              <a:rPr lang="it" sz="1350" b="1">
                <a:solidFill>
                  <a:schemeClr val="dk2"/>
                </a:solidFill>
              </a:rPr>
              <a:t> </a:t>
            </a:r>
            <a:r>
              <a:rPr lang="it" sz="1350">
                <a:solidFill>
                  <a:schemeClr val="dk2"/>
                </a:solidFill>
              </a:rPr>
              <a:t>(</a:t>
            </a:r>
            <a:r>
              <a:rPr lang="it" sz="1350" err="1">
                <a:solidFill>
                  <a:schemeClr val="dk2"/>
                </a:solidFill>
              </a:rPr>
              <a:t>pay</a:t>
            </a:r>
            <a:r>
              <a:rPr lang="it" sz="1350">
                <a:solidFill>
                  <a:schemeClr val="dk2"/>
                </a:solidFill>
              </a:rPr>
              <a:t> = </a:t>
            </a:r>
            <a:r>
              <a:rPr lang="it" sz="1350" err="1">
                <a:solidFill>
                  <a:schemeClr val="dk2"/>
                </a:solidFill>
              </a:rPr>
              <a:t>bid</a:t>
            </a:r>
            <a:r>
              <a:rPr lang="it" sz="1350">
                <a:solidFill>
                  <a:schemeClr val="dk2"/>
                </a:solidFill>
              </a:rPr>
              <a:t>)</a:t>
            </a:r>
            <a:endParaRPr sz="1384">
              <a:solidFill>
                <a:schemeClr val="dk2"/>
              </a:solidFill>
            </a:endParaRPr>
          </a:p>
          <a:p>
            <a:pPr marL="457200" lvl="0" indent="-31623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85"/>
              <a:buChar char="●"/>
            </a:pPr>
            <a:r>
              <a:rPr lang="it" sz="1350" err="1">
                <a:solidFill>
                  <a:schemeClr val="dk2"/>
                </a:solidFill>
              </a:rPr>
              <a:t>Primal</a:t>
            </a:r>
            <a:r>
              <a:rPr lang="it" sz="1350">
                <a:solidFill>
                  <a:schemeClr val="dk2"/>
                </a:solidFill>
              </a:rPr>
              <a:t>-dual </a:t>
            </a:r>
            <a:r>
              <a:rPr lang="it" sz="1350" err="1">
                <a:solidFill>
                  <a:schemeClr val="dk2"/>
                </a:solidFill>
              </a:rPr>
              <a:t>algorithm</a:t>
            </a:r>
            <a:r>
              <a:rPr lang="it" sz="1350">
                <a:solidFill>
                  <a:schemeClr val="dk2"/>
                </a:solidFill>
              </a:rPr>
              <a:t> for </a:t>
            </a:r>
            <a:r>
              <a:rPr lang="it" sz="1350" b="1">
                <a:solidFill>
                  <a:schemeClr val="dk2"/>
                </a:solidFill>
              </a:rPr>
              <a:t>non-</a:t>
            </a:r>
            <a:r>
              <a:rPr lang="it" sz="1350" b="1" err="1">
                <a:solidFill>
                  <a:schemeClr val="dk2"/>
                </a:solidFill>
              </a:rPr>
              <a:t>truthful</a:t>
            </a:r>
            <a:r>
              <a:rPr lang="it" sz="1350">
                <a:solidFill>
                  <a:schemeClr val="dk2"/>
                </a:solidFill>
              </a:rPr>
              <a:t> </a:t>
            </a:r>
            <a:r>
              <a:rPr lang="it" sz="1350" err="1">
                <a:solidFill>
                  <a:schemeClr val="dk2"/>
                </a:solidFill>
              </a:rPr>
              <a:t>auctions</a:t>
            </a:r>
            <a:endParaRPr sz="1350" err="1">
              <a:solidFill>
                <a:schemeClr val="dk2"/>
              </a:solidFill>
            </a:endParaRPr>
          </a:p>
          <a:p>
            <a:pPr marL="457200" lvl="0" indent="-31623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85"/>
              <a:buChar char="●"/>
            </a:pPr>
            <a:r>
              <a:rPr lang="it" sz="1350" err="1">
                <a:solidFill>
                  <a:schemeClr val="dk2"/>
                </a:solidFill>
              </a:rPr>
              <a:t>We</a:t>
            </a:r>
            <a:r>
              <a:rPr lang="it" sz="1350">
                <a:solidFill>
                  <a:schemeClr val="dk2"/>
                </a:solidFill>
              </a:rPr>
              <a:t> </a:t>
            </a:r>
            <a:r>
              <a:rPr lang="it" sz="1350" err="1">
                <a:solidFill>
                  <a:schemeClr val="dk2"/>
                </a:solidFill>
              </a:rPr>
              <a:t>implement</a:t>
            </a:r>
            <a:r>
              <a:rPr lang="it" sz="1350">
                <a:solidFill>
                  <a:schemeClr val="dk2"/>
                </a:solidFill>
              </a:rPr>
              <a:t> a </a:t>
            </a:r>
            <a:r>
              <a:rPr lang="it" sz="1350" b="1">
                <a:solidFill>
                  <a:schemeClr val="dk2"/>
                </a:solidFill>
              </a:rPr>
              <a:t>Full Feedback </a:t>
            </a:r>
            <a:r>
              <a:rPr lang="it" sz="1350" b="1" err="1">
                <a:solidFill>
                  <a:schemeClr val="dk2"/>
                </a:solidFill>
              </a:rPr>
              <a:t>Multiplicative</a:t>
            </a:r>
            <a:r>
              <a:rPr lang="it" sz="1350" b="1">
                <a:solidFill>
                  <a:schemeClr val="dk2"/>
                </a:solidFill>
              </a:rPr>
              <a:t> </a:t>
            </a:r>
            <a:r>
              <a:rPr lang="it" sz="1350" b="1" err="1">
                <a:solidFill>
                  <a:schemeClr val="dk2"/>
                </a:solidFill>
              </a:rPr>
              <a:t>Pacing</a:t>
            </a:r>
            <a:r>
              <a:rPr lang="it" sz="1350" b="1">
                <a:solidFill>
                  <a:schemeClr val="dk2"/>
                </a:solidFill>
              </a:rPr>
              <a:t> </a:t>
            </a:r>
            <a:endParaRPr sz="1350" b="1">
              <a:solidFill>
                <a:schemeClr val="dk2"/>
              </a:solidFill>
            </a:endParaRPr>
          </a:p>
          <a:p>
            <a:pPr marL="457200" lvl="0" indent="-31623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85"/>
              <a:buChar char="●"/>
            </a:pPr>
            <a:r>
              <a:rPr lang="it" sz="1350" err="1">
                <a:solidFill>
                  <a:schemeClr val="dk2"/>
                </a:solidFill>
              </a:rPr>
              <a:t>We</a:t>
            </a:r>
            <a:r>
              <a:rPr lang="it" sz="1350">
                <a:solidFill>
                  <a:schemeClr val="dk2"/>
                </a:solidFill>
              </a:rPr>
              <a:t> </a:t>
            </a:r>
            <a:r>
              <a:rPr lang="it" sz="1350" err="1">
                <a:solidFill>
                  <a:schemeClr val="dk2"/>
                </a:solidFill>
              </a:rPr>
              <a:t>achieved</a:t>
            </a:r>
            <a:r>
              <a:rPr lang="it" sz="1350">
                <a:solidFill>
                  <a:schemeClr val="dk2"/>
                </a:solidFill>
              </a:rPr>
              <a:t> a </a:t>
            </a:r>
            <a:r>
              <a:rPr lang="it" sz="1350" b="1" err="1">
                <a:solidFill>
                  <a:schemeClr val="dk2"/>
                </a:solidFill>
              </a:rPr>
              <a:t>sublinear</a:t>
            </a:r>
            <a:r>
              <a:rPr lang="it" sz="1350" b="1">
                <a:solidFill>
                  <a:schemeClr val="dk2"/>
                </a:solidFill>
              </a:rPr>
              <a:t> </a:t>
            </a:r>
            <a:r>
              <a:rPr lang="it" sz="1350" b="1" err="1">
                <a:solidFill>
                  <a:schemeClr val="dk2"/>
                </a:solidFill>
              </a:rPr>
              <a:t>regret</a:t>
            </a:r>
            <a:endParaRPr sz="1350" b="1" err="1">
              <a:solidFill>
                <a:schemeClr val="dk2"/>
              </a:solidFill>
            </a:endParaRPr>
          </a:p>
        </p:txBody>
      </p:sp>
      <p:pic>
        <p:nvPicPr>
          <p:cNvPr id="2" name="Immagine 1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9C6F5736-A86B-3DB8-DFBB-903A80A27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393" y="2842295"/>
            <a:ext cx="2561077" cy="2130501"/>
          </a:xfrm>
          <a:prstGeom prst="rect">
            <a:avLst/>
          </a:prstGeom>
        </p:spPr>
      </p:pic>
      <p:pic>
        <p:nvPicPr>
          <p:cNvPr id="3" name="Immagine 2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1809C20F-E845-F2B9-A55A-476FC5C70C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6459" y="294643"/>
            <a:ext cx="3139463" cy="2467894"/>
          </a:xfrm>
          <a:prstGeom prst="rect">
            <a:avLst/>
          </a:prstGeom>
        </p:spPr>
      </p:pic>
      <p:pic>
        <p:nvPicPr>
          <p:cNvPr id="4" name="Immagine 3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F4DE38D8-874D-6326-3397-958562AC38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465" y="2821636"/>
            <a:ext cx="2753873" cy="215115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/>
              <a:t>Requirement 2 - Pricing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rcRect r="11960"/>
          <a:stretch/>
        </p:blipFill>
        <p:spPr>
          <a:xfrm>
            <a:off x="4951950" y="95237"/>
            <a:ext cx="3323137" cy="258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1949" y="2690825"/>
            <a:ext cx="3323137" cy="24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>
            <a:off x="544950" y="1388475"/>
            <a:ext cx="4407000" cy="26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65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85"/>
              <a:buChar char="●"/>
            </a:pPr>
            <a:r>
              <a:rPr lang="it" sz="1384">
                <a:solidFill>
                  <a:schemeClr val="dk2"/>
                </a:solidFill>
              </a:rPr>
              <a:t>Pricing with a </a:t>
            </a:r>
            <a:r>
              <a:rPr lang="it" sz="1384" b="1">
                <a:solidFill>
                  <a:schemeClr val="dk2"/>
                </a:solidFill>
              </a:rPr>
              <a:t>discretized </a:t>
            </a:r>
            <a:r>
              <a:rPr lang="it" sz="1384">
                <a:solidFill>
                  <a:schemeClr val="dk2"/>
                </a:solidFill>
              </a:rPr>
              <a:t>set of 100 prices in [0,1]</a:t>
            </a:r>
            <a:endParaRPr sz="1384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84">
              <a:solidFill>
                <a:schemeClr val="dk2"/>
              </a:solidFill>
            </a:endParaRPr>
          </a:p>
          <a:p>
            <a:pPr marL="457200" lvl="0" indent="-316527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85"/>
              <a:buChar char="●"/>
            </a:pPr>
            <a:r>
              <a:rPr lang="it" sz="1384">
                <a:solidFill>
                  <a:schemeClr val="dk2"/>
                </a:solidFill>
              </a:rPr>
              <a:t>Highly non-stationary environment (Adversarial MAB problem) → we use a </a:t>
            </a:r>
            <a:r>
              <a:rPr lang="it" sz="1384" b="1">
                <a:solidFill>
                  <a:schemeClr val="dk2"/>
                </a:solidFill>
              </a:rPr>
              <a:t>Non Stationary Bernoulli Environment</a:t>
            </a:r>
            <a:endParaRPr sz="1384" b="1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84">
              <a:solidFill>
                <a:schemeClr val="dk2"/>
              </a:solidFill>
            </a:endParaRPr>
          </a:p>
          <a:p>
            <a:pPr marL="457200" lvl="0" indent="-316527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85"/>
              <a:buChar char="●"/>
            </a:pPr>
            <a:r>
              <a:rPr lang="it" sz="1384">
                <a:solidFill>
                  <a:schemeClr val="dk2"/>
                </a:solidFill>
              </a:rPr>
              <a:t>We used </a:t>
            </a:r>
            <a:r>
              <a:rPr lang="it" sz="1384" b="1">
                <a:solidFill>
                  <a:schemeClr val="dk2"/>
                </a:solidFill>
              </a:rPr>
              <a:t>EXP3 </a:t>
            </a:r>
            <a:r>
              <a:rPr lang="it" sz="1384">
                <a:solidFill>
                  <a:schemeClr val="dk2"/>
                </a:solidFill>
              </a:rPr>
              <a:t>with a learning rate: η=√(logK/KT) achieving a sublinear regret </a:t>
            </a:r>
            <a:endParaRPr sz="1384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384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311700" y="36120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Requirement 2 - Pricing - Bidding</a:t>
            </a:r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41700" cy="17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Simulation of a 100 days advertising campaign using an EXP3 for pricing and FFMultiplicative Pacing for bidding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body" idx="4294967295"/>
          </p:nvPr>
        </p:nvSpPr>
        <p:spPr>
          <a:xfrm>
            <a:off x="385590" y="1849877"/>
            <a:ext cx="3330575" cy="1152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Setting</a:t>
            </a:r>
            <a:endParaRPr/>
          </a:p>
          <a:p>
            <a:pPr marL="457200" lvl="0" indent="-31686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it" err="1"/>
              <a:t>Numer</a:t>
            </a:r>
            <a:r>
              <a:rPr lang="it"/>
              <a:t> of days: 200</a:t>
            </a:r>
            <a:endParaRPr/>
          </a:p>
          <a:p>
            <a:pPr marL="457200" lvl="0" indent="-3168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err="1"/>
              <a:t>Number</a:t>
            </a:r>
            <a:r>
              <a:rPr lang="it"/>
              <a:t> of users per day: 1000</a:t>
            </a:r>
            <a:endParaRPr/>
          </a:p>
          <a:p>
            <a:pPr marL="457200" lvl="0" indent="-3168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err="1"/>
              <a:t>Number</a:t>
            </a:r>
            <a:r>
              <a:rPr lang="it"/>
              <a:t> of </a:t>
            </a:r>
            <a:r>
              <a:rPr lang="it" err="1"/>
              <a:t>arms</a:t>
            </a:r>
            <a:r>
              <a:rPr lang="it"/>
              <a:t>: 5</a:t>
            </a:r>
            <a:endParaRPr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B79749C-678D-BE2B-8103-E25302DD9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920" y="2745897"/>
            <a:ext cx="2977998" cy="2399038"/>
          </a:xfrm>
          <a:prstGeom prst="rect">
            <a:avLst/>
          </a:prstGeom>
        </p:spPr>
      </p:pic>
      <p:pic>
        <p:nvPicPr>
          <p:cNvPr id="2" name="Immagine 1" descr="Immagine che contiene testo, schermata, schermo, numero&#10;&#10;Descrizione generata automaticamente">
            <a:extLst>
              <a:ext uri="{FF2B5EF4-FFF2-40B4-BE49-F238E27FC236}">
                <a16:creationId xmlns:a16="http://schemas.microsoft.com/office/drawing/2014/main" id="{A354F55E-FEB8-2177-44F2-824B11A3C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790" y="940013"/>
            <a:ext cx="2700600" cy="216559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ctrTitle"/>
          </p:nvPr>
        </p:nvSpPr>
        <p:spPr>
          <a:xfrm>
            <a:off x="946404" y="771524"/>
            <a:ext cx="7063740" cy="2896562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REQUIREMENT 3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38625" y="3823194"/>
            <a:ext cx="44729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482873" y="480060"/>
            <a:ext cx="2767819" cy="102250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400" spc="-50"/>
              <a:t>Requirement 3: Pricing</a:t>
            </a:r>
          </a:p>
        </p:txBody>
      </p:sp>
      <p:sp>
        <p:nvSpPr>
          <p:cNvPr id="155" name="Google Shape;155;p26"/>
          <p:cNvSpPr txBox="1">
            <a:spLocks noGrp="1"/>
          </p:cNvSpPr>
          <p:nvPr>
            <p:ph type="body" idx="1"/>
          </p:nvPr>
        </p:nvSpPr>
        <p:spPr>
          <a:xfrm>
            <a:off x="482873" y="1743867"/>
            <a:ext cx="2767819" cy="289123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182880" defTabSz="9144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/>
              <a:t>Non stationary environment </a:t>
            </a:r>
          </a:p>
          <a:p>
            <a:pPr marL="114300" lvl="0" indent="-182880" defTabSz="91440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/>
          </a:p>
          <a:p>
            <a:pPr marL="457200" lvl="0" indent="-182880" defTabSz="9144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Days are partitioned in </a:t>
            </a:r>
            <a:r>
              <a:rPr lang="en-US" b="1"/>
              <a:t>5 intervals</a:t>
            </a:r>
          </a:p>
          <a:p>
            <a:pPr marL="114300" lvl="0" indent="-182880" defTabSz="91440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/>
          </a:p>
          <a:p>
            <a:pPr marL="457200" lvl="0" indent="-182880" defTabSz="9144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 each interval the </a:t>
            </a:r>
            <a:r>
              <a:rPr lang="en-US" b="1"/>
              <a:t>demand curve </a:t>
            </a:r>
            <a:r>
              <a:rPr lang="en-US"/>
              <a:t>with </a:t>
            </a:r>
            <a:r>
              <a:rPr lang="en-US" b="1"/>
              <a:t>noise is different</a:t>
            </a:r>
          </a:p>
          <a:p>
            <a:pPr marL="114300" lvl="0" indent="-182880" defTabSz="91440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</a:t>
            </a:r>
          </a:p>
          <a:p>
            <a:pPr marL="457200" lvl="0" indent="-182880" defTabSz="9144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/>
              <a:t>Discretization</a:t>
            </a:r>
            <a:r>
              <a:rPr lang="en-US"/>
              <a:t> of the prices in [0,1]</a:t>
            </a:r>
          </a:p>
          <a:p>
            <a:pPr marL="457200" lvl="0" indent="-182880" defTabSz="9144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200"/>
          </a:p>
          <a:p>
            <a:pPr marL="457200" lvl="0" indent="-182880" defTabSz="9144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200"/>
          </a:p>
          <a:p>
            <a:pPr marL="114300" lvl="0" indent="-182880" defTabSz="91440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200"/>
          </a:p>
          <a:p>
            <a:pPr marL="114300" lvl="0" indent="-182880" defTabSz="91440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200"/>
          </a:p>
          <a:p>
            <a:pPr marL="114300" lvl="0" indent="-182880" defTabSz="91440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200"/>
          </a:p>
          <a:p>
            <a:pPr marL="114300" lvl="0" indent="-182880" defTabSz="91440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200"/>
          </a:p>
          <a:p>
            <a:pPr marL="114300" lvl="0" indent="-182880" defTabSz="91440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200"/>
          </a:p>
          <a:p>
            <a:pPr marL="0" lvl="0" indent="-182880" defTabSz="914400">
              <a:spcBef>
                <a:spcPts val="1200"/>
              </a:spcBef>
              <a:spcAft>
                <a:spcPts val="1200"/>
              </a:spcAft>
              <a:buNone/>
            </a:pPr>
            <a:endParaRPr lang="en-US" sz="1200"/>
          </a:p>
        </p:txBody>
      </p:sp>
      <p:pic>
        <p:nvPicPr>
          <p:cNvPr id="2" name="Immagine 1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C6EE3E48-4ED5-0324-F310-336760501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722" y="740419"/>
            <a:ext cx="4616802" cy="367035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xfrm>
            <a:off x="129150" y="13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/>
              <a:t>Requirement 3: Sliding Window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body" idx="1"/>
          </p:nvPr>
        </p:nvSpPr>
        <p:spPr>
          <a:xfrm>
            <a:off x="311699" y="710975"/>
            <a:ext cx="4871279" cy="1860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it"/>
              <a:t>Sliding Window </a:t>
            </a:r>
            <a:r>
              <a:rPr lang="it" b="1"/>
              <a:t>UCB Agent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it"/>
              <a:t>Using the sliding window allow to continuously explore, and so it effectively handles non-stationary environments.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it"/>
              <a:t>Cumulative Regret </a:t>
            </a:r>
            <a:r>
              <a:rPr lang="en-GB"/>
              <a:t>trend appears to be </a:t>
            </a:r>
            <a:r>
              <a:rPr lang="en-GB" i="1"/>
              <a:t>approximately linear</a:t>
            </a:r>
            <a:r>
              <a:rPr lang="it"/>
              <a:t> </a:t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rcRect r="10214"/>
          <a:stretch/>
        </p:blipFill>
        <p:spPr>
          <a:xfrm>
            <a:off x="4617343" y="2838961"/>
            <a:ext cx="3554103" cy="230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318" y="2569054"/>
            <a:ext cx="3902842" cy="257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magine 1" descr="Immagine che contiene testo, linea, schermata, Diagramma&#10;&#10;Descrizione generata automaticamente">
            <a:extLst>
              <a:ext uri="{FF2B5EF4-FFF2-40B4-BE49-F238E27FC236}">
                <a16:creationId xmlns:a16="http://schemas.microsoft.com/office/drawing/2014/main" id="{B43D383E-181F-528D-597C-85F8BC7AA1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8680" y="699492"/>
            <a:ext cx="2413993" cy="213717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Requirement 3 - CUSUM</a:t>
            </a:r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body" idx="1"/>
          </p:nvPr>
        </p:nvSpPr>
        <p:spPr>
          <a:xfrm>
            <a:off x="159299" y="946879"/>
            <a:ext cx="5523951" cy="1657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b="1"/>
              <a:t>CUSUM-UCB Agent </a:t>
            </a: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 lang="en-GB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Uses a two phases approach: </a:t>
            </a:r>
            <a:r>
              <a:rPr lang="en-GB" sz="1350" b="1"/>
              <a:t>Estimation </a:t>
            </a:r>
            <a:r>
              <a:rPr lang="en-GB" sz="1350"/>
              <a:t>and</a:t>
            </a:r>
            <a:r>
              <a:rPr lang="en-GB" sz="1350" b="1"/>
              <a:t> Detection</a:t>
            </a:r>
            <a:endParaRPr lang="en-GB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endParaRPr lang="en-GB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Cumulative regret is </a:t>
            </a:r>
            <a:r>
              <a:rPr lang="en-GB" b="1"/>
              <a:t>slightly better </a:t>
            </a:r>
            <a:r>
              <a:rPr lang="en-GB"/>
              <a:t>than SWUCB: SWUCB reaches over 2000 at t=10000, whereas </a:t>
            </a:r>
            <a:r>
              <a:rPr lang="en-GB" b="1"/>
              <a:t>C</a:t>
            </a:r>
            <a:r>
              <a:rPr lang="en-GB"/>
              <a:t>USUM-UCB remains around 1400 at the same point.</a:t>
            </a:r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rcRect t="-950" r="8205" b="-110"/>
          <a:stretch/>
        </p:blipFill>
        <p:spPr>
          <a:xfrm>
            <a:off x="5426632" y="693761"/>
            <a:ext cx="2940247" cy="216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>
          <a:blip r:embed="rId4">
            <a:alphaModFix/>
          </a:blip>
          <a:srcRect l="86" t="-1154" r="9444" b="150"/>
          <a:stretch/>
        </p:blipFill>
        <p:spPr>
          <a:xfrm>
            <a:off x="5679199" y="2920868"/>
            <a:ext cx="2649434" cy="2127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F44414D-472C-9DAB-AFFA-6AF5DF4E2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174" y="2911750"/>
            <a:ext cx="2673076" cy="212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magine 1" descr="Immagine che contiene testo, linea, schermata, Diagramma&#10;&#10;Descrizione generata automaticamente">
            <a:extLst>
              <a:ext uri="{FF2B5EF4-FFF2-40B4-BE49-F238E27FC236}">
                <a16:creationId xmlns:a16="http://schemas.microsoft.com/office/drawing/2014/main" id="{C9B701F5-8277-BD0F-CDE8-1997317015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079" y="2905125"/>
            <a:ext cx="2672954" cy="213717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Requirement 3: bonus </a:t>
            </a:r>
            <a:endParaRPr/>
          </a:p>
        </p:txBody>
      </p:sp>
      <p:sp>
        <p:nvSpPr>
          <p:cNvPr id="181" name="Google Shape;181;p29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410381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b="1"/>
              <a:t>2-item stochastic </a:t>
            </a:r>
            <a:r>
              <a:rPr lang="it"/>
              <a:t>pricing environment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b="1"/>
              <a:t>Continuous</a:t>
            </a:r>
            <a:r>
              <a:rPr lang="it"/>
              <a:t> set of prices in [0,1]</a:t>
            </a:r>
            <a:endParaRPr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it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As shown in the graph, the </a:t>
            </a:r>
            <a:r>
              <a:rPr lang="it" b="1"/>
              <a:t>Double Gaussian Process </a:t>
            </a:r>
            <a:r>
              <a:rPr lang="it"/>
              <a:t>UCB Agent achieve a </a:t>
            </a:r>
            <a:r>
              <a:rPr lang="it" b="1"/>
              <a:t>sublinear regret</a:t>
            </a:r>
            <a:endParaRPr b="1"/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99" y="2858541"/>
            <a:ext cx="2613613" cy="22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9291" y="2860675"/>
            <a:ext cx="2613613" cy="2282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7418" y="733187"/>
            <a:ext cx="3666151" cy="2436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magine 1" descr="Immagine che contiene Carattere, calligrafia, testo, bianco&#10;&#10;Descrizione generata automaticamente">
            <a:extLst>
              <a:ext uri="{FF2B5EF4-FFF2-40B4-BE49-F238E27FC236}">
                <a16:creationId xmlns:a16="http://schemas.microsoft.com/office/drawing/2014/main" id="{07638785-F637-305B-199D-77A3FB222EE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6276" r="2710" b="2703"/>
          <a:stretch/>
        </p:blipFill>
        <p:spPr>
          <a:xfrm>
            <a:off x="5139077" y="4334917"/>
            <a:ext cx="3228053" cy="46791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A3D7F34-465C-1E25-8D35-AEDF5034F6E6}"/>
              </a:ext>
            </a:extLst>
          </p:cNvPr>
          <p:cNvSpPr txBox="1"/>
          <p:nvPr/>
        </p:nvSpPr>
        <p:spPr>
          <a:xfrm>
            <a:off x="5258904" y="3572104"/>
            <a:ext cx="310822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" sz="1350"/>
              <a:t>We consider 2 simmetric demand curves (one for each item)</a:t>
            </a:r>
            <a:endParaRPr lang="en-GB" sz="135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ctrTitle"/>
          </p:nvPr>
        </p:nvSpPr>
        <p:spPr>
          <a:xfrm>
            <a:off x="946404" y="771524"/>
            <a:ext cx="7063740" cy="2896562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REQUIREMENT 4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38625" y="3823194"/>
            <a:ext cx="44729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body" idx="1"/>
          </p:nvPr>
        </p:nvSpPr>
        <p:spPr>
          <a:xfrm>
            <a:off x="13105" y="1159418"/>
            <a:ext cx="5055599" cy="247193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11150">
              <a:buSzPct val="100000"/>
            </a:pPr>
            <a:r>
              <a:rPr lang="en-GB" b="1"/>
              <a:t>Generalized First-Price Auction</a:t>
            </a:r>
            <a:r>
              <a:rPr lang="en-GB"/>
              <a:t> (Non-truthful)</a:t>
            </a:r>
            <a:endParaRPr lang="it-IT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We consider </a:t>
            </a:r>
            <a:r>
              <a:rPr lang="en-GB" b="1"/>
              <a:t>6 agents</a:t>
            </a:r>
            <a:r>
              <a:rPr lang="en-GB"/>
              <a:t>:</a:t>
            </a:r>
          </a:p>
          <a:p>
            <a:pPr marL="622300" lvl="1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GB" sz="1350"/>
              <a:t>- 0-1 </a:t>
            </a:r>
            <a:r>
              <a:rPr lang="en-GB" sz="1350" b="1"/>
              <a:t>UCB Bidding Agents</a:t>
            </a:r>
            <a:r>
              <a:rPr lang="en-GB" sz="1350"/>
              <a:t> </a:t>
            </a:r>
          </a:p>
          <a:p>
            <a:pPr marL="622300" lvl="1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GB" sz="1350"/>
              <a:t>- 2-3 </a:t>
            </a:r>
            <a:r>
              <a:rPr lang="en-GB" sz="1350" b="1"/>
              <a:t>Multiplicative Pacing Agents</a:t>
            </a:r>
            <a:r>
              <a:rPr lang="en-GB" sz="1350"/>
              <a:t> (Truthful auctions)</a:t>
            </a:r>
          </a:p>
          <a:p>
            <a:pPr marL="622300" lvl="1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GB" sz="1350"/>
              <a:t>- 4-5 </a:t>
            </a:r>
            <a:r>
              <a:rPr lang="en-GB" sz="1350" b="1"/>
              <a:t>Full Feedback Multiplicative Agents</a:t>
            </a:r>
            <a:r>
              <a:rPr lang="en-GB" sz="1350"/>
              <a:t> (Non-truthful auctions)</a:t>
            </a:r>
          </a:p>
          <a:p>
            <a:pPr marL="165100" indent="0">
              <a:buSzPct val="100000"/>
              <a:buNone/>
            </a:pPr>
            <a:endParaRPr lang="en-GB"/>
          </a:p>
          <a:p>
            <a:pPr marL="165100" indent="0">
              <a:buSzPct val="100000"/>
              <a:buNone/>
            </a:pPr>
            <a:r>
              <a:rPr lang="en-GB"/>
              <a:t>Considering</a:t>
            </a:r>
            <a:r>
              <a:rPr lang="it"/>
              <a:t> a </a:t>
            </a:r>
            <a:r>
              <a:rPr lang="it" b="1"/>
              <a:t>single slot auction</a:t>
            </a:r>
            <a:r>
              <a:rPr lang="it"/>
              <a:t>:</a:t>
            </a:r>
          </a:p>
          <a:p>
            <a:pPr marL="457200" lvl="0" indent="-31686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The best performing are </a:t>
            </a:r>
            <a:r>
              <a:rPr lang="it" b="1"/>
              <a:t>MP agents</a:t>
            </a:r>
            <a:endParaRPr lang="en-GB" b="1"/>
          </a:p>
          <a:p>
            <a:pPr marL="457200" lvl="0" indent="-3168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Seconds are </a:t>
            </a:r>
            <a:r>
              <a:rPr lang="it" b="1"/>
              <a:t>UCB agents</a:t>
            </a:r>
            <a:endParaRPr lang="en-GB" b="1"/>
          </a:p>
        </p:txBody>
      </p:sp>
      <p:sp>
        <p:nvSpPr>
          <p:cNvPr id="198" name="Google Shape;198;p31"/>
          <p:cNvSpPr txBox="1">
            <a:spLocks noGrp="1"/>
          </p:cNvSpPr>
          <p:nvPr>
            <p:ph type="body" idx="4294967295"/>
          </p:nvPr>
        </p:nvSpPr>
        <p:spPr>
          <a:xfrm>
            <a:off x="0" y="3630613"/>
            <a:ext cx="3330575" cy="1154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Setting</a:t>
            </a:r>
            <a:endParaRPr/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Number of users: 1000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Budget: 100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Random valuations</a:t>
            </a:r>
            <a:endParaRPr/>
          </a:p>
        </p:txBody>
      </p:sp>
      <p:sp>
        <p:nvSpPr>
          <p:cNvPr id="13" name="Google Shape;204;p32">
            <a:extLst>
              <a:ext uri="{FF2B5EF4-FFF2-40B4-BE49-F238E27FC236}">
                <a16:creationId xmlns:a16="http://schemas.microsoft.com/office/drawing/2014/main" id="{A48096B7-49F4-1024-50E5-6274AB42F0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/>
              <a:t>Requirement 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Immagine 13" descr="Immagine che contiene testo, diagramma, schermata, Diagramma&#10;&#10;Descrizione generata automaticamente">
            <a:extLst>
              <a:ext uri="{FF2B5EF4-FFF2-40B4-BE49-F238E27FC236}">
                <a16:creationId xmlns:a16="http://schemas.microsoft.com/office/drawing/2014/main" id="{20D8957D-2A76-A066-9FFB-669FE099C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582" y="251483"/>
            <a:ext cx="2711141" cy="2145449"/>
          </a:xfrm>
          <a:prstGeom prst="rect">
            <a:avLst/>
          </a:prstGeom>
        </p:spPr>
      </p:pic>
      <p:pic>
        <p:nvPicPr>
          <p:cNvPr id="15" name="Immagine 14" descr="Immagine che contiene testo, schermata, linea, Carattere&#10;&#10;Descrizione generata automaticamente">
            <a:extLst>
              <a:ext uri="{FF2B5EF4-FFF2-40B4-BE49-F238E27FC236}">
                <a16:creationId xmlns:a16="http://schemas.microsoft.com/office/drawing/2014/main" id="{71EE9F67-9175-88E3-2E32-2F7176236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4794" y="2820908"/>
            <a:ext cx="2716717" cy="2233730"/>
          </a:xfrm>
          <a:prstGeom prst="rect">
            <a:avLst/>
          </a:prstGeom>
        </p:spPr>
      </p:pic>
      <p:pic>
        <p:nvPicPr>
          <p:cNvPr id="16" name="Immagine 15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4A6C7EB6-3161-D3D1-1F67-C104AD6D87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6273" y="3357561"/>
            <a:ext cx="2087834" cy="16970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946404" y="771524"/>
            <a:ext cx="7063740" cy="2896562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REQUIREMENT 1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38625" y="3823194"/>
            <a:ext cx="44729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/>
              <a:t>Requirement 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44126" cy="2660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it" sz="1400"/>
              <a:t>Considering a </a:t>
            </a:r>
            <a:r>
              <a:rPr lang="it" sz="1400" b="1"/>
              <a:t>2 slots auction</a:t>
            </a:r>
            <a:r>
              <a:rPr lang="it" sz="1400"/>
              <a:t>:</a:t>
            </a:r>
            <a:endParaRPr sz="140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The best performing are </a:t>
            </a:r>
            <a:r>
              <a:rPr lang="it" b="1"/>
              <a:t>FF MP agents</a:t>
            </a:r>
            <a:endParaRPr b="1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Seconds are </a:t>
            </a:r>
            <a:r>
              <a:rPr lang="it" b="1"/>
              <a:t>MP agents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It is clear that </a:t>
            </a:r>
            <a:r>
              <a:rPr lang="it" u="sng"/>
              <a:t>MP agents overcome UCB </a:t>
            </a:r>
            <a:r>
              <a:rPr lang="it"/>
              <a:t>in most of the scenarios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UCB agents start winning when MP agents have depleted all their budgets </a:t>
            </a:r>
            <a:endParaRPr/>
          </a:p>
        </p:txBody>
      </p:sp>
      <p:pic>
        <p:nvPicPr>
          <p:cNvPr id="3" name="Immagine 2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AD5FC212-877D-EB96-6CE1-A4D0EC973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744" y="272392"/>
            <a:ext cx="3020587" cy="2298778"/>
          </a:xfrm>
          <a:prstGeom prst="rect">
            <a:avLst/>
          </a:prstGeom>
        </p:spPr>
      </p:pic>
      <p:pic>
        <p:nvPicPr>
          <p:cNvPr id="4" name="Immagine 3" descr="Immagine che contiene testo, schermata, linea, Carattere&#10;&#10;Descrizione generata automaticamente">
            <a:extLst>
              <a:ext uri="{FF2B5EF4-FFF2-40B4-BE49-F238E27FC236}">
                <a16:creationId xmlns:a16="http://schemas.microsoft.com/office/drawing/2014/main" id="{B19D51D5-99C3-93AE-94DB-46EE4A390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208" y="2667581"/>
            <a:ext cx="3019657" cy="2400997"/>
          </a:xfrm>
          <a:prstGeom prst="rect">
            <a:avLst/>
          </a:prstGeom>
        </p:spPr>
      </p:pic>
      <p:pic>
        <p:nvPicPr>
          <p:cNvPr id="5" name="Immagine 4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9F8A445D-2802-A276-84FD-C7E1D4C07C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1443" y="3085751"/>
            <a:ext cx="2485096" cy="198282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Requirement 4</a:t>
            </a:r>
            <a:endParaRPr/>
          </a:p>
        </p:txBody>
      </p:sp>
      <p:sp>
        <p:nvSpPr>
          <p:cNvPr id="214" name="Google Shape;214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37418" cy="30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/>
              <a:t>Considering a </a:t>
            </a:r>
            <a:r>
              <a:rPr lang="it" sz="1400" b="1"/>
              <a:t>3 slots auction</a:t>
            </a:r>
            <a:r>
              <a:rPr lang="it" sz="1400"/>
              <a:t>:</a:t>
            </a:r>
            <a:endParaRPr sz="14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The best performing are </a:t>
            </a:r>
            <a:r>
              <a:rPr lang="it" b="1"/>
              <a:t>FF MP agents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Seconds are </a:t>
            </a:r>
            <a:r>
              <a:rPr lang="it" b="1"/>
              <a:t>MP agents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Budget depletion happens earlier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UCB agents start performing better when MP agents have their budget depleted</a:t>
            </a:r>
            <a:endParaRPr/>
          </a:p>
        </p:txBody>
      </p:sp>
      <p:pic>
        <p:nvPicPr>
          <p:cNvPr id="3" name="Immagine 2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DE32C143-46AF-2207-5C2D-F97FB2354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966" y="446629"/>
            <a:ext cx="2824976" cy="2145449"/>
          </a:xfrm>
          <a:prstGeom prst="rect">
            <a:avLst/>
          </a:prstGeom>
        </p:spPr>
      </p:pic>
      <p:pic>
        <p:nvPicPr>
          <p:cNvPr id="4" name="Immagine 3" descr="Immagine che contiene testo, schermata, linea, Carattere&#10;&#10;Descrizione generata automaticamente">
            <a:extLst>
              <a:ext uri="{FF2B5EF4-FFF2-40B4-BE49-F238E27FC236}">
                <a16:creationId xmlns:a16="http://schemas.microsoft.com/office/drawing/2014/main" id="{5A9262F3-40EC-77EF-5A7A-7A9D38C30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0855" y="2674549"/>
            <a:ext cx="2828229" cy="2352211"/>
          </a:xfrm>
          <a:prstGeom prst="rect">
            <a:avLst/>
          </a:prstGeom>
        </p:spPr>
      </p:pic>
      <p:pic>
        <p:nvPicPr>
          <p:cNvPr id="5" name="Immagine 4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0CF17CEF-8516-F7F5-9A4D-805A5B3F28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2346" y="2974239"/>
            <a:ext cx="2582669" cy="205252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120750" y="2145750"/>
            <a:ext cx="29025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820"/>
              <a:t>Questions?</a:t>
            </a:r>
            <a:endParaRPr sz="38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227426" y="249382"/>
            <a:ext cx="4774063" cy="671295"/>
          </a:xfr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3100" spc="-50"/>
              <a:t>Requirement 1 - Pricing</a:t>
            </a: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4294967295"/>
          </p:nvPr>
        </p:nvSpPr>
        <p:spPr>
          <a:xfrm>
            <a:off x="487060" y="1182759"/>
            <a:ext cx="3400536" cy="3498098"/>
          </a:xfrm>
        </p:spPr>
        <p:txBody>
          <a:bodyPr spcFirstLastPara="1" vert="horz" lIns="91440" tIns="45720" rIns="91440" bIns="45720" rtlCol="0" anchor="t" anchorCtr="0">
            <a:normAutofit lnSpcReduction="10000"/>
          </a:bodyPr>
          <a:lstStyle/>
          <a:p>
            <a:pPr marL="0" lvl="0" indent="-182880" defTabSz="914400">
              <a:spcAft>
                <a:spcPts val="600"/>
              </a:spcAft>
              <a:buFont typeface="Arial"/>
              <a:buNone/>
            </a:pPr>
            <a:r>
              <a:rPr lang="en-US" sz="1600" b="0" i="0" u="none" strike="noStrike" cap="none"/>
              <a:t>Environment is </a:t>
            </a:r>
            <a:r>
              <a:rPr lang="en-US" sz="1600" b="1" i="0" u="none" strike="noStrike" cap="none"/>
              <a:t>Stochastic</a:t>
            </a:r>
          </a:p>
          <a:p>
            <a:pPr marL="457200" lvl="0" indent="-182880" defTabSz="914400">
              <a:spcAft>
                <a:spcPts val="600"/>
              </a:spcAft>
              <a:buSzPct val="100000"/>
              <a:buFont typeface="Arial"/>
              <a:buChar char="●"/>
            </a:pPr>
            <a:r>
              <a:rPr lang="en-US" sz="1600" b="0" i="0" u="none" strike="noStrike" cap="none"/>
              <a:t>Pricing with a </a:t>
            </a:r>
            <a:r>
              <a:rPr lang="en-US" sz="1600" b="1" i="0" u="none" strike="noStrike" cap="none"/>
              <a:t>continuous</a:t>
            </a:r>
            <a:r>
              <a:rPr lang="en-US" sz="1600" b="0" i="0" u="none" strike="noStrike" cap="none"/>
              <a:t> set of prices in [0,1]</a:t>
            </a:r>
          </a:p>
          <a:p>
            <a:pPr marL="457200" indent="-182880" defTabSz="914400">
              <a:spcAft>
                <a:spcPts val="600"/>
              </a:spcAft>
              <a:buSzPct val="100000"/>
              <a:buFont typeface="Arial"/>
              <a:buChar char="●"/>
            </a:pPr>
            <a:r>
              <a:rPr lang="en-US" sz="1600" b="1" i="0" u="none" strike="noStrike" cap="none"/>
              <a:t>Gaussian Process Upper Confidence Bound (GPUCB)</a:t>
            </a:r>
            <a:r>
              <a:rPr lang="en-US" sz="1600" b="1"/>
              <a:t> </a:t>
            </a:r>
            <a:r>
              <a:rPr lang="en-US" sz="1600"/>
              <a:t>for</a:t>
            </a:r>
            <a:r>
              <a:rPr lang="en-US" sz="1600" i="0" u="none" strike="noStrike" cap="none"/>
              <a:t> </a:t>
            </a:r>
            <a:r>
              <a:rPr lang="en-US" sz="1600"/>
              <a:t>pricing learning</a:t>
            </a:r>
            <a:r>
              <a:rPr lang="en-US" sz="1600" b="1"/>
              <a:t> </a:t>
            </a:r>
            <a:endParaRPr lang="en-US" sz="1600" b="1" i="0" u="none" strike="noStrike" cap="none"/>
          </a:p>
          <a:p>
            <a:pPr marL="457200" lvl="0" indent="-182880" defTabSz="914400">
              <a:spcAft>
                <a:spcPts val="600"/>
              </a:spcAft>
              <a:buSzPct val="100000"/>
              <a:buFont typeface="Arial"/>
              <a:buChar char="●"/>
            </a:pPr>
            <a:r>
              <a:rPr lang="en-US" sz="1600" b="0" i="0" u="none" strike="noStrike" cap="none"/>
              <a:t>Sampled prices concentration is high close to the Optimal Price where uncertainty is quite low</a:t>
            </a: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/>
          <a:srcRect l="2976" r="6696" b="-334"/>
          <a:stretch/>
        </p:blipFill>
        <p:spPr>
          <a:xfrm>
            <a:off x="4065867" y="1086454"/>
            <a:ext cx="4182595" cy="29804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/>
          <a:srcRect l="4839" r="13356"/>
          <a:stretch/>
        </p:blipFill>
        <p:spPr>
          <a:xfrm>
            <a:off x="3817138" y="1207399"/>
            <a:ext cx="4398746" cy="27255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5;p15">
            <a:extLst>
              <a:ext uri="{FF2B5EF4-FFF2-40B4-BE49-F238E27FC236}">
                <a16:creationId xmlns:a16="http://schemas.microsoft.com/office/drawing/2014/main" id="{5D4E3710-0E0A-B170-5817-645D00262066}"/>
              </a:ext>
            </a:extLst>
          </p:cNvPr>
          <p:cNvSpPr txBox="1">
            <a:spLocks/>
          </p:cNvSpPr>
          <p:nvPr/>
        </p:nvSpPr>
        <p:spPr>
          <a:xfrm>
            <a:off x="227426" y="249382"/>
            <a:ext cx="4774063" cy="671295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 spc="-38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z="3100" spc="-50"/>
              <a:t>Requirement 1 - Pricing</a:t>
            </a:r>
          </a:p>
        </p:txBody>
      </p:sp>
      <p:sp>
        <p:nvSpPr>
          <p:cNvPr id="7" name="Google Shape;66;p15">
            <a:extLst>
              <a:ext uri="{FF2B5EF4-FFF2-40B4-BE49-F238E27FC236}">
                <a16:creationId xmlns:a16="http://schemas.microsoft.com/office/drawing/2014/main" id="{41AFE875-6701-CCDC-1E57-293AE599F102}"/>
              </a:ext>
            </a:extLst>
          </p:cNvPr>
          <p:cNvSpPr txBox="1">
            <a:spLocks/>
          </p:cNvSpPr>
          <p:nvPr/>
        </p:nvSpPr>
        <p:spPr>
          <a:xfrm>
            <a:off x="487060" y="1182759"/>
            <a:ext cx="3400536" cy="348721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>
            <a:lvl1pPr marL="137160" indent="-137160" algn="l" defTabSz="685800" rtl="0" eaLnBrk="1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350" kern="1200" spc="8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3716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17145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25000" indent="-17145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50000" indent="-17145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75000" indent="-17145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182880" defTabSz="914400">
              <a:spcAft>
                <a:spcPts val="600"/>
              </a:spcAft>
              <a:buNone/>
            </a:pPr>
            <a:r>
              <a:rPr lang="en-US" sz="1700"/>
              <a:t>Environment is </a:t>
            </a:r>
            <a:r>
              <a:rPr lang="en-US" sz="1700" b="1"/>
              <a:t>Stochastic</a:t>
            </a:r>
            <a:endParaRPr lang="it-IT" sz="1700"/>
          </a:p>
          <a:p>
            <a:pPr marL="457200" indent="-342900" defTabSz="914400">
              <a:spcAft>
                <a:spcPts val="600"/>
              </a:spcAft>
              <a:buFont typeface="Arial,Sans-Serif"/>
              <a:buChar char="●"/>
            </a:pPr>
            <a:r>
              <a:rPr lang="en-US" sz="1700">
                <a:solidFill>
                  <a:schemeClr val="dk1"/>
                </a:solidFill>
              </a:rPr>
              <a:t>Gaussian Processes (UCB) tends to overfit </a:t>
            </a:r>
          </a:p>
          <a:p>
            <a:pPr marL="457200" indent="-342900" defTabSz="914400">
              <a:spcAft>
                <a:spcPts val="600"/>
              </a:spcAft>
              <a:buFont typeface="Arial,Sans-Serif"/>
              <a:buChar char="●"/>
            </a:pPr>
            <a:r>
              <a:rPr lang="en-US" sz="1700" err="1">
                <a:solidFill>
                  <a:schemeClr val="dk1"/>
                </a:solidFill>
              </a:rPr>
              <a:t>Instabile</a:t>
            </a:r>
            <a:r>
              <a:rPr lang="en-US" sz="1700">
                <a:solidFill>
                  <a:schemeClr val="dk1"/>
                </a:solidFill>
              </a:rPr>
              <a:t> </a:t>
            </a:r>
            <a:r>
              <a:rPr lang="en-US" sz="1700" err="1">
                <a:solidFill>
                  <a:schemeClr val="dk1"/>
                </a:solidFill>
              </a:rPr>
              <a:t>behaviour</a:t>
            </a:r>
            <a:endParaRPr lang="en-US" sz="1700">
              <a:solidFill>
                <a:schemeClr val="dk1"/>
              </a:solidFill>
            </a:endParaRPr>
          </a:p>
          <a:p>
            <a:pPr marL="457200" indent="-342900" defTabSz="914400">
              <a:spcAft>
                <a:spcPts val="600"/>
              </a:spcAft>
              <a:buFont typeface="Arial,Sans-Serif"/>
              <a:buChar char="●"/>
            </a:pPr>
            <a:r>
              <a:rPr lang="en-US" sz="1700">
                <a:solidFill>
                  <a:schemeClr val="dk1"/>
                </a:solidFill>
              </a:rPr>
              <a:t>Cumulative Regret is </a:t>
            </a:r>
            <a:r>
              <a:rPr lang="en-US" sz="1700" b="1">
                <a:solidFill>
                  <a:schemeClr val="dk1"/>
                </a:solidFill>
              </a:rPr>
              <a:t>sublinear</a:t>
            </a:r>
            <a:endParaRPr lang="en-US" sz="1700">
              <a:solidFill>
                <a:schemeClr val="dk1"/>
              </a:solidFill>
            </a:endParaRPr>
          </a:p>
          <a:p>
            <a:pPr marL="457200" indent="-342900" defTabSz="914400">
              <a:spcAft>
                <a:spcPts val="600"/>
              </a:spcAft>
              <a:buFont typeface="Arial,Sans-Serif"/>
              <a:buChar char="●"/>
            </a:pPr>
            <a:r>
              <a:rPr lang="en-US" sz="1700">
                <a:solidFill>
                  <a:schemeClr val="dk1"/>
                </a:solidFill>
              </a:rPr>
              <a:t>Theoretical guarantees of Õ(√T) are granted (under some assumptions)</a:t>
            </a:r>
          </a:p>
          <a:p>
            <a:pPr marL="457200" indent="-182880" defTabSz="914400">
              <a:spcAft>
                <a:spcPts val="600"/>
              </a:spcAft>
              <a:buSzPct val="100000"/>
              <a:buFont typeface="Arial"/>
              <a:buChar char="●"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2390" y="34697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 err="1"/>
              <a:t>Requirement</a:t>
            </a:r>
            <a:r>
              <a:rPr lang="it"/>
              <a:t> 1 - </a:t>
            </a:r>
            <a:r>
              <a:rPr lang="en-GB" err="1"/>
              <a:t>Bidding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483148" y="919678"/>
            <a:ext cx="4185833" cy="25748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25755">
              <a:buSzPct val="100000"/>
            </a:pPr>
            <a:r>
              <a:rPr lang="it" sz="1600" b="1"/>
              <a:t>Second price </a:t>
            </a:r>
            <a:r>
              <a:rPr lang="it" sz="1600" b="1" err="1"/>
              <a:t>auctions</a:t>
            </a:r>
            <a:r>
              <a:rPr lang="it" sz="1600" b="1"/>
              <a:t> </a:t>
            </a:r>
            <a:r>
              <a:rPr lang="it" sz="1600"/>
              <a:t>(</a:t>
            </a:r>
            <a:r>
              <a:rPr lang="it" sz="1600" err="1"/>
              <a:t>pay</a:t>
            </a:r>
            <a:r>
              <a:rPr lang="it" sz="1600"/>
              <a:t> </a:t>
            </a:r>
            <a:r>
              <a:rPr lang="it" sz="1600">
                <a:solidFill>
                  <a:schemeClr val="dk1"/>
                </a:solidFill>
              </a:rPr>
              <a:t>≤ </a:t>
            </a:r>
            <a:r>
              <a:rPr lang="it" sz="1600" err="1"/>
              <a:t>bid</a:t>
            </a:r>
            <a:r>
              <a:rPr lang="it" sz="1600"/>
              <a:t>) </a:t>
            </a:r>
            <a:r>
              <a:rPr lang="it" sz="1600" err="1"/>
              <a:t>truthful</a:t>
            </a:r>
            <a:endParaRPr lang="it" sz="1600"/>
          </a:p>
          <a:p>
            <a:pPr indent="-325755">
              <a:buSzPct val="100000"/>
            </a:pPr>
            <a:endParaRPr lang="it" sz="1600"/>
          </a:p>
          <a:p>
            <a:pPr indent="-325755">
              <a:buSzPct val="100000"/>
            </a:pPr>
            <a:r>
              <a:rPr lang="it" sz="1600"/>
              <a:t>A </a:t>
            </a:r>
            <a:r>
              <a:rPr lang="it" sz="1600" b="1"/>
              <a:t>UCB-like </a:t>
            </a:r>
            <a:r>
              <a:rPr lang="it" sz="1600" b="1" err="1"/>
              <a:t>algorithm</a:t>
            </a:r>
            <a:r>
              <a:rPr lang="it" sz="1600" b="1"/>
              <a:t> (</a:t>
            </a:r>
            <a:r>
              <a:rPr lang="it" sz="1600" b="1" err="1"/>
              <a:t>UCBBidding</a:t>
            </a:r>
            <a:r>
              <a:rPr lang="it" sz="1600" b="1"/>
              <a:t>)</a:t>
            </a:r>
          </a:p>
          <a:p>
            <a:pPr indent="-325755">
              <a:buSzPct val="100000"/>
            </a:pPr>
            <a:endParaRPr lang="it" sz="1600"/>
          </a:p>
          <a:p>
            <a:pPr indent="-325755">
              <a:buSzPct val="100000"/>
            </a:pPr>
            <a:r>
              <a:rPr lang="it" sz="1600" err="1"/>
              <a:t>Bids</a:t>
            </a:r>
            <a:r>
              <a:rPr lang="it" sz="1600"/>
              <a:t> start </a:t>
            </a:r>
            <a:r>
              <a:rPr lang="it" sz="1600" err="1"/>
              <a:t>oscillating</a:t>
            </a:r>
            <a:r>
              <a:rPr lang="it" sz="1600"/>
              <a:t> </a:t>
            </a:r>
            <a:r>
              <a:rPr lang="it" sz="1600" err="1"/>
              <a:t>between</a:t>
            </a:r>
            <a:r>
              <a:rPr lang="it" sz="1600"/>
              <a:t> maxima up to budget depletion</a:t>
            </a: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it" sz="1600"/>
          </a:p>
          <a:p>
            <a:pPr indent="-325755">
              <a:buSzPct val="100000"/>
            </a:pPr>
            <a:r>
              <a:rPr lang="it" sz="1600"/>
              <a:t>Cumulative </a:t>
            </a:r>
            <a:r>
              <a:rPr lang="it" sz="1600" err="1"/>
              <a:t>Regret</a:t>
            </a:r>
            <a:r>
              <a:rPr lang="it" sz="1600"/>
              <a:t> </a:t>
            </a:r>
            <a:r>
              <a:rPr lang="it" sz="1600" err="1"/>
              <a:t>is</a:t>
            </a:r>
            <a:r>
              <a:rPr lang="en-GB" sz="1600"/>
              <a:t> </a:t>
            </a:r>
            <a:r>
              <a:rPr lang="en-GB" sz="1600" b="1"/>
              <a:t>sublinear</a:t>
            </a:r>
          </a:p>
        </p:txBody>
      </p:sp>
      <p:pic>
        <p:nvPicPr>
          <p:cNvPr id="2" name="Immagine 1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7CEBAFEB-48B1-F9EF-4043-BEDF2FF3F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471" y="129390"/>
            <a:ext cx="3308503" cy="2660688"/>
          </a:xfrm>
          <a:prstGeom prst="rect">
            <a:avLst/>
          </a:prstGeom>
        </p:spPr>
      </p:pic>
      <p:pic>
        <p:nvPicPr>
          <p:cNvPr id="3" name="Immagine 2" descr="Immagine che contiene testo, diagramma, Diagramma, schermata&#10;&#10;Descrizione generata automaticamente">
            <a:extLst>
              <a:ext uri="{FF2B5EF4-FFF2-40B4-BE49-F238E27FC236}">
                <a16:creationId xmlns:a16="http://schemas.microsoft.com/office/drawing/2014/main" id="{B0C47854-324B-7D53-911B-E677C8644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690" y="2788644"/>
            <a:ext cx="3501269" cy="2299772"/>
          </a:xfrm>
          <a:prstGeom prst="rect">
            <a:avLst/>
          </a:prstGeom>
        </p:spPr>
      </p:pic>
      <p:sp>
        <p:nvSpPr>
          <p:cNvPr id="5" name="Google Shape;92;p18">
            <a:extLst>
              <a:ext uri="{FF2B5EF4-FFF2-40B4-BE49-F238E27FC236}">
                <a16:creationId xmlns:a16="http://schemas.microsoft.com/office/drawing/2014/main" id="{8F248AB4-3C25-1C32-D5C9-640B03E758C1}"/>
              </a:ext>
            </a:extLst>
          </p:cNvPr>
          <p:cNvSpPr txBox="1">
            <a:spLocks/>
          </p:cNvSpPr>
          <p:nvPr/>
        </p:nvSpPr>
        <p:spPr>
          <a:xfrm>
            <a:off x="311700" y="3692850"/>
            <a:ext cx="3226500" cy="1409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marL="457200" lvl="0" indent="-342900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itchFamily="34" charset="0"/>
              <a:buChar char="●"/>
              <a:defRPr sz="1350" kern="1200" spc="8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pitchFamily="18" charset="2"/>
              <a:buChar char="○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pitchFamily="18" charset="2"/>
              <a:buChar char="■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pitchFamily="18" charset="2"/>
              <a:buChar char="●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pitchFamily="18" charset="2"/>
              <a:buChar char="○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pitchFamily="18" charset="2"/>
              <a:buChar char="■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pitchFamily="18" charset="2"/>
              <a:buChar char="●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pitchFamily="18" charset="2"/>
              <a:buChar char="○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pitchFamily="18" charset="2"/>
              <a:buChar char="■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it-IT"/>
              <a:t>Setting</a:t>
            </a:r>
          </a:p>
          <a:p>
            <a:pPr indent="-300037">
              <a:spcBef>
                <a:spcPts val="1200"/>
              </a:spcBef>
              <a:buSzPct val="100000"/>
            </a:pPr>
            <a:r>
              <a:rPr lang="it-IT"/>
              <a:t>Number of advertisers: 4</a:t>
            </a:r>
          </a:p>
          <a:p>
            <a:pPr indent="-300037">
              <a:buSzPct val="100000"/>
            </a:pPr>
            <a:r>
              <a:rPr lang="it-IT"/>
              <a:t>Product valuation: 0.8</a:t>
            </a:r>
          </a:p>
          <a:p>
            <a:pPr indent="-300037">
              <a:buSzPct val="100000"/>
            </a:pPr>
            <a:r>
              <a:rPr lang="it-IT"/>
              <a:t>CTR: 0.4</a:t>
            </a:r>
          </a:p>
          <a:p>
            <a:pPr indent="-300037">
              <a:buSzPct val="100000"/>
            </a:pPr>
            <a:r>
              <a:rPr lang="it-IT"/>
              <a:t>Budget: 2000</a:t>
            </a:r>
          </a:p>
          <a:p>
            <a:pPr indent="-300037">
              <a:buSzPct val="100000"/>
            </a:pPr>
            <a:r>
              <a:rPr lang="it-IT"/>
              <a:t>T=10000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3692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 err="1"/>
              <a:t>Requirement</a:t>
            </a:r>
            <a:r>
              <a:rPr lang="it"/>
              <a:t> 1 - </a:t>
            </a:r>
            <a:r>
              <a:rPr lang="it" err="1"/>
              <a:t>Bidding</a:t>
            </a:r>
            <a:r>
              <a:rPr lang="it"/>
              <a:t> MP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3692850"/>
            <a:ext cx="3226500" cy="14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Setting</a:t>
            </a:r>
            <a:endParaRPr/>
          </a:p>
          <a:p>
            <a:pPr marL="457200" lvl="0" indent="-30003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Number of advertisers: 4</a:t>
            </a:r>
            <a:endParaRPr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Product valuation: 0.8</a:t>
            </a:r>
            <a:endParaRPr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CTR: 0.4</a:t>
            </a:r>
            <a:endParaRPr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Budget: 2000</a:t>
            </a:r>
            <a:endParaRPr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T=10000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rcRect r="10803"/>
          <a:stretch/>
        </p:blipFill>
        <p:spPr>
          <a:xfrm>
            <a:off x="4736937" y="133362"/>
            <a:ext cx="3568863" cy="265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rcRect t="71" r="12664"/>
          <a:stretch/>
        </p:blipFill>
        <p:spPr>
          <a:xfrm>
            <a:off x="4637285" y="2790583"/>
            <a:ext cx="3659013" cy="223123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380050" y="1178600"/>
            <a:ext cx="4451100" cy="20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/>
              <a:t>Multiplicative Pacing</a:t>
            </a:r>
            <a:r>
              <a:rPr lang="it-IT"/>
              <a:t>: a primal-dual algorithm for </a:t>
            </a:r>
            <a:r>
              <a:rPr lang="it-IT" b="1"/>
              <a:t>truthful</a:t>
            </a:r>
            <a:r>
              <a:rPr lang="it-IT"/>
              <a:t> auctions: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it-IT"/>
              <a:t>In first phase algorithm is in </a:t>
            </a:r>
            <a:r>
              <a:rPr lang="it-IT" b="1"/>
              <a:t>exploration</a:t>
            </a:r>
            <a:r>
              <a:rPr lang="it-IT"/>
              <a:t>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it-IT"/>
              <a:t>Then when the optimal bid is found the cumulative regret start </a:t>
            </a:r>
            <a:r>
              <a:rPr lang="it-IT" b="1"/>
              <a:t>decreasing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/>
              <a:t>Requirement 1 - Pricing - Bidding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73950" y="2230277"/>
            <a:ext cx="33300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Setting</a:t>
            </a: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Numer of days: 30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Number of users per day: 1000</a:t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311700" y="1179450"/>
            <a:ext cx="4867800" cy="9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Simulation of a one month advertising campaign using an </a:t>
            </a:r>
            <a:r>
              <a:rPr lang="it-IT" b="1"/>
              <a:t>GPUCB</a:t>
            </a:r>
            <a:r>
              <a:rPr lang="it-IT"/>
              <a:t> for pricing and the </a:t>
            </a:r>
            <a:r>
              <a:rPr lang="it-IT" b="1"/>
              <a:t>UCB</a:t>
            </a:r>
            <a:r>
              <a:rPr lang="it-IT"/>
              <a:t> Bidding Agent for bidding</a:t>
            </a:r>
          </a:p>
        </p:txBody>
      </p:sp>
      <p:pic>
        <p:nvPicPr>
          <p:cNvPr id="2" name="Immagine 1" descr="Immagine che contiene testo, schermata, linea, Policromia&#10;&#10;Descrizione generata automaticamente">
            <a:extLst>
              <a:ext uri="{FF2B5EF4-FFF2-40B4-BE49-F238E27FC236}">
                <a16:creationId xmlns:a16="http://schemas.microsoft.com/office/drawing/2014/main" id="{61AC7700-B9DE-6B45-6347-3BEF8928A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658" y="3081459"/>
            <a:ext cx="2587888" cy="2063475"/>
          </a:xfrm>
          <a:prstGeom prst="rect">
            <a:avLst/>
          </a:prstGeom>
        </p:spPr>
      </p:pic>
      <p:pic>
        <p:nvPicPr>
          <p:cNvPr id="3" name="Immagine 2" descr="Immagine che contiene testo, linea, schermata, Diagramma&#10;&#10;Descrizione generata automaticamente">
            <a:extLst>
              <a:ext uri="{FF2B5EF4-FFF2-40B4-BE49-F238E27FC236}">
                <a16:creationId xmlns:a16="http://schemas.microsoft.com/office/drawing/2014/main" id="{71A073A6-4615-6219-DE01-94207FD47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343" y="3178969"/>
            <a:ext cx="2898461" cy="1964532"/>
          </a:xfrm>
          <a:prstGeom prst="rect">
            <a:avLst/>
          </a:prstGeom>
        </p:spPr>
      </p:pic>
      <p:pic>
        <p:nvPicPr>
          <p:cNvPr id="4" name="Immagine 3" descr="Immagine che contiene testo, diagramma, Diagramma, linea&#10;&#10;Descrizione generata automaticamente">
            <a:extLst>
              <a:ext uri="{FF2B5EF4-FFF2-40B4-BE49-F238E27FC236}">
                <a16:creationId xmlns:a16="http://schemas.microsoft.com/office/drawing/2014/main" id="{990B56D8-A8C0-E32C-1E25-67342FDFC0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4467" y="1009055"/>
            <a:ext cx="2884861" cy="20716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FB58F153-2C05-4057-8926-C19588EB9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39558715-67AA-43A1-94C0-3B58C825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661"/>
            <a:ext cx="8469630" cy="51481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5354782" y="274320"/>
            <a:ext cx="2861102" cy="99417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000" spc="-50"/>
              <a:t>Requirement 1 - Utilities</a:t>
            </a:r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5650991" y="1371600"/>
            <a:ext cx="2593357" cy="335756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182880" defTabSz="914400"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-US" sz="1600"/>
              <a:t>UCB and MP utilities are coherent with Expected Clairvoyant</a:t>
            </a:r>
          </a:p>
          <a:p>
            <a:pPr marL="457200" lvl="0" indent="-182880" defTabSz="914400"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-US" sz="1600"/>
              <a:t>Agent’s trend is slightly worse than Clairvoyant, but it is still </a:t>
            </a:r>
            <a:r>
              <a:rPr lang="en-US" sz="1600" b="1"/>
              <a:t>linear</a:t>
            </a:r>
          </a:p>
        </p:txBody>
      </p:sp>
      <p:pic>
        <p:nvPicPr>
          <p:cNvPr id="2" name="Immagine 1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E03B1BF5-9DA7-0ACD-195D-5EA46C7EC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040" y="3117715"/>
            <a:ext cx="2412809" cy="2031845"/>
          </a:xfrm>
          <a:prstGeom prst="rect">
            <a:avLst/>
          </a:prstGeom>
        </p:spPr>
      </p:pic>
      <p:pic>
        <p:nvPicPr>
          <p:cNvPr id="4" name="Immagine 3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7FFE2338-C7E6-FADA-D41F-3C920AC58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119438"/>
            <a:ext cx="2641998" cy="2030016"/>
          </a:xfrm>
          <a:prstGeom prst="rect">
            <a:avLst/>
          </a:prstGeom>
        </p:spPr>
      </p:pic>
      <p:pic>
        <p:nvPicPr>
          <p:cNvPr id="5" name="Immagine 4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37A6D642-8120-D39C-09BE-8D89C33C7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293" y="0"/>
            <a:ext cx="4698469" cy="311646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ctrTitle"/>
          </p:nvPr>
        </p:nvSpPr>
        <p:spPr>
          <a:xfrm>
            <a:off x="946404" y="771524"/>
            <a:ext cx="7063740" cy="2896562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REQUIREMENT 2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38625" y="3823194"/>
            <a:ext cx="44729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604F19C8114B949B7C001B79497DB08" ma:contentTypeVersion="18" ma:contentTypeDescription="Creare un nuovo documento." ma:contentTypeScope="" ma:versionID="f3c27c3262fd9b37a59fb23c69f744ab">
  <xsd:schema xmlns:xsd="http://www.w3.org/2001/XMLSchema" xmlns:xs="http://www.w3.org/2001/XMLSchema" xmlns:p="http://schemas.microsoft.com/office/2006/metadata/properties" xmlns:ns3="3bc8c452-7bdd-4036-89c8-b153b4503c02" xmlns:ns4="e203ab24-4e63-4e98-a53a-f36091d249be" targetNamespace="http://schemas.microsoft.com/office/2006/metadata/properties" ma:root="true" ma:fieldsID="4667783823a2dc55f5b8063ad6c33531" ns3:_="" ns4:_="">
    <xsd:import namespace="3bc8c452-7bdd-4036-89c8-b153b4503c02"/>
    <xsd:import namespace="e203ab24-4e63-4e98-a53a-f36091d249b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c8c452-7bdd-4036-89c8-b153b4503c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5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03ab24-4e63-4e98-a53a-f36091d249b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bc8c452-7bdd-4036-89c8-b153b4503c02" xsi:nil="true"/>
  </documentManagement>
</p:properties>
</file>

<file path=customXml/itemProps1.xml><?xml version="1.0" encoding="utf-8"?>
<ds:datastoreItem xmlns:ds="http://schemas.openxmlformats.org/officeDocument/2006/customXml" ds:itemID="{579BF060-95FC-47E8-8DB0-CEC2F029E5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6DF9AD-BEB8-4BF7-B995-C767ECEB8D65}">
  <ds:schemaRefs>
    <ds:schemaRef ds:uri="3bc8c452-7bdd-4036-89c8-b153b4503c02"/>
    <ds:schemaRef ds:uri="e203ab24-4e63-4e98-a53a-f36091d249b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DC2760A-7207-46AD-8A24-F45BF47520D3}">
  <ds:schemaRefs>
    <ds:schemaRef ds:uri="http://purl.org/dc/elements/1.1/"/>
    <ds:schemaRef ds:uri="http://schemas.microsoft.com/office/2006/metadata/properties"/>
    <ds:schemaRef ds:uri="3bc8c452-7bdd-4036-89c8-b153b4503c02"/>
    <ds:schemaRef ds:uri="http://schemas.microsoft.com/office/2006/documentManagement/types"/>
    <ds:schemaRef ds:uri="e203ab24-4e63-4e98-a53a-f36091d249b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0</TotalTime>
  <Words>700</Words>
  <Application>Microsoft Office PowerPoint</Application>
  <PresentationFormat>Presentazione su schermo (16:9)</PresentationFormat>
  <Paragraphs>129</Paragraphs>
  <Slides>22</Slides>
  <Notes>22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7" baseType="lpstr">
      <vt:lpstr>Arial</vt:lpstr>
      <vt:lpstr>Arial,Sans-Serif</vt:lpstr>
      <vt:lpstr>Century Schoolbook</vt:lpstr>
      <vt:lpstr>Wingdings 2</vt:lpstr>
      <vt:lpstr>Vista</vt:lpstr>
      <vt:lpstr>Online Learning Applications Project Presentation</vt:lpstr>
      <vt:lpstr>REQUIREMENT 1</vt:lpstr>
      <vt:lpstr>Requirement 1 - Pricing</vt:lpstr>
      <vt:lpstr>Presentazione standard di PowerPoint</vt:lpstr>
      <vt:lpstr>Requirement 1 - Bidding </vt:lpstr>
      <vt:lpstr>Requirement 1 - Bidding MP </vt:lpstr>
      <vt:lpstr>Requirement 1 - Pricing - Bidding </vt:lpstr>
      <vt:lpstr>Requirement 1 - Utilities</vt:lpstr>
      <vt:lpstr>REQUIREMENT 2</vt:lpstr>
      <vt:lpstr>Requirement 2 - Bidding</vt:lpstr>
      <vt:lpstr>Requirement 2 - Pricing </vt:lpstr>
      <vt:lpstr>Requirement 2 - Pricing - Bidding</vt:lpstr>
      <vt:lpstr>REQUIREMENT 3</vt:lpstr>
      <vt:lpstr>Requirement 3: Pricing</vt:lpstr>
      <vt:lpstr>Requirement 3: Sliding Window  </vt:lpstr>
      <vt:lpstr>Requirement 3 - CUSUM</vt:lpstr>
      <vt:lpstr>Requirement 3: bonus </vt:lpstr>
      <vt:lpstr>REQUIREMENT 4</vt:lpstr>
      <vt:lpstr>Requirement 4 </vt:lpstr>
      <vt:lpstr>Requirement 4 </vt:lpstr>
      <vt:lpstr>Requirement 4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Martina Riva</dc:creator>
  <cp:lastModifiedBy>Martina Riva</cp:lastModifiedBy>
  <cp:revision>1</cp:revision>
  <dcterms:modified xsi:type="dcterms:W3CDTF">2024-12-16T21:50:48Z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0x0101002604F19C8114B949B7C001B79497DB08</vt:lpwstr>
  </property>
</Properties>
</file>