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6" r:id="rId3"/>
    <p:sldId id="268" r:id="rId4"/>
    <p:sldId id="272" r:id="rId5"/>
    <p:sldId id="269" r:id="rId6"/>
    <p:sldId id="273" r:id="rId7"/>
    <p:sldId id="257" r:id="rId8"/>
    <p:sldId id="264" r:id="rId9"/>
    <p:sldId id="265" r:id="rId10"/>
    <p:sldId id="263" r:id="rId11"/>
    <p:sldId id="258" r:id="rId12"/>
    <p:sldId id="275" r:id="rId13"/>
    <p:sldId id="259" r:id="rId14"/>
    <p:sldId id="270" r:id="rId15"/>
    <p:sldId id="261" r:id="rId16"/>
    <p:sldId id="260" r:id="rId17"/>
    <p:sldId id="276" r:id="rId18"/>
    <p:sldId id="262" r:id="rId19"/>
    <p:sldId id="274" r:id="rId20"/>
    <p:sldId id="271"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324" y="-3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7447C-903A-4B60-A1C4-763B75AF45E0}" type="datetimeFigureOut">
              <a:rPr lang="es-ES" smtClean="0"/>
              <a:t>12/12/2022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72FC-DE08-420C-B9A9-3F5983BEDA00}" type="slidenum">
              <a:rPr lang="es-ES" smtClean="0"/>
              <a:t>‹Nº›</a:t>
            </a:fld>
            <a:endParaRPr lang="es-ES"/>
          </a:p>
        </p:txBody>
      </p:sp>
    </p:spTree>
    <p:extLst>
      <p:ext uri="{BB962C8B-B14F-4D97-AF65-F5344CB8AC3E}">
        <p14:creationId xmlns:p14="http://schemas.microsoft.com/office/powerpoint/2010/main" val="203809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CAC72FC-DE08-420C-B9A9-3F5983BEDA00}" type="slidenum">
              <a:rPr lang="es-ES" smtClean="0"/>
              <a:t>5</a:t>
            </a:fld>
            <a:endParaRPr lang="es-ES"/>
          </a:p>
        </p:txBody>
      </p:sp>
    </p:spTree>
    <p:extLst>
      <p:ext uri="{BB962C8B-B14F-4D97-AF65-F5344CB8AC3E}">
        <p14:creationId xmlns:p14="http://schemas.microsoft.com/office/powerpoint/2010/main" val="3903268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4200-7DF7-950F-F439-4B7BE7223C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81863C-E063-F1B0-3784-A936943D9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16DBBE-4B32-9C3E-32CA-30BE3A57712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EFDB1C38-3B73-021C-F283-FEC6273A59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0911ED-1990-83E5-424E-3BD6D06C5A83}"/>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42699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4F454-F03D-C5C1-BCE1-D3F54157E5B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95D4436-1ABB-3FA9-CDC0-62BC41D315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5C9E39-C8DF-16B0-0893-D5FA5E147205}"/>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2C15A8D9-0015-F5E2-D7E7-0C4E1DB7E7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2A67C9-1779-B135-0945-B7E16A30F6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0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C4884C-7300-A567-1A7F-2402FB67CF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286B29-E96B-2BF2-3EE2-A859DD858F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BE43-C368-0E9C-30CE-7BCAEDF3F40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1111D657-9CFD-E2AF-B48D-21031BE30D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0BF687-52D4-C958-B74F-0AC3A53C5E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8519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64576-9E41-ACBF-BED4-A06B75F3037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A6853E-AF6A-D9AA-4B12-F3CF2DEFE0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077626-C8B3-AE95-2960-0FA5A449543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9C727DFC-4E68-D636-6822-8E76383371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3BA686-4478-3780-376F-F83D9629F4E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2567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EA408-6D46-C49F-D1B7-6C0C32F4C6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B5A8782-F555-7545-6499-FCF93EAAB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503503-8B0B-8D64-35DD-64D3D12E2584}"/>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FD42CCCA-7193-9466-DB24-971EAB9055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2AE1E6-FFD1-FDEC-066F-8FD0BED3464B}"/>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44568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07E7-00C3-92DC-6BF3-14DC1ACA72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12B54A-B35F-8144-C0B5-CB2D83AB56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16838B4-44C6-0826-69F0-745B45533D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C003D86-B767-A2DA-56B9-8885B5E86E4B}"/>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BF385B8F-C9C6-E7AA-6533-40D31C1E22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65574C9-080C-FD15-01B2-58602C3472A5}"/>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3435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826CF-7BE7-03ED-0A28-89FF65E6DC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49F5CC-830C-24DA-D744-52013B38A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D9D33-00CF-94B9-A955-594837B71F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2701A01-BB6F-54F3-0A1A-16F1279F0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71E3859-6DDF-789E-25B7-7378431005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D83715-78C1-D755-538A-D7E462511EE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8" name="Marcador de pie de página 7">
            <a:extLst>
              <a:ext uri="{FF2B5EF4-FFF2-40B4-BE49-F238E27FC236}">
                <a16:creationId xmlns:a16="http://schemas.microsoft.com/office/drawing/2014/main" id="{C63F7349-2D9F-9F11-949C-9B4A7057C7D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2D51EE8-0332-3A8A-82ED-BAB0D385FA6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2324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49E07-97A1-10EB-B815-5328B86EE76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DFCA694-A556-16AB-18FB-C20E03E11B1F}"/>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4" name="Marcador de pie de página 3">
            <a:extLst>
              <a:ext uri="{FF2B5EF4-FFF2-40B4-BE49-F238E27FC236}">
                <a16:creationId xmlns:a16="http://schemas.microsoft.com/office/drawing/2014/main" id="{50F45133-7E38-8F30-248D-A352113886E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61DB1DA-1A12-3F97-1352-1185C54E543C}"/>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0072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B2DE93-3106-70D1-57E0-69CD18586408}"/>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3" name="Marcador de pie de página 2">
            <a:extLst>
              <a:ext uri="{FF2B5EF4-FFF2-40B4-BE49-F238E27FC236}">
                <a16:creationId xmlns:a16="http://schemas.microsoft.com/office/drawing/2014/main" id="{DA4AA4AB-D6A4-D7DF-7C54-E6E2054486B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74BA2F3-C4BA-B10B-3D46-40F20DE4EC82}"/>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7182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C2988-7EAE-3CA1-0AB0-5137203D49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4425-98D1-C22D-EA18-AA4900AB4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D4A7DDD-5889-ECE5-24E8-5AB4575F7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9F6006-C6C8-2C47-A5A7-EE3DB627BB7E}"/>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E09A0DB1-2D7B-46D8-27E7-A87BDE2179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F319C5-D5A6-84B1-1C34-1B8F236AA17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801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B5394-DC05-FC4D-02F1-EA63E943C8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19355D-FF1E-3C42-F7A6-EBFC371AF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CAEBA-7C0E-289C-EE87-8F781B32B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500641-2BCC-2183-ED1A-B2D11447375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D200B249-0127-07F6-7790-14B2093787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C6B74F-5278-21A1-D94C-78D33B9A11E9}"/>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1878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DEBAC2-8151-42D9-2068-D86E4E8BC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92E2E3-141A-1A03-F497-DA6309C6A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AF5D81-CECA-A444-3486-1392729B5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8D63DD24-66CB-3C57-62AB-F4FFF3164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8687458-87FA-8913-812B-4DF6D70F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6D11-2F36-4A18-99D4-B73A2586683A}" type="slidenum">
              <a:rPr lang="es-ES" smtClean="0"/>
              <a:t>‹Nº›</a:t>
            </a:fld>
            <a:endParaRPr lang="es-ES"/>
          </a:p>
        </p:txBody>
      </p:sp>
    </p:spTree>
    <p:extLst>
      <p:ext uri="{BB962C8B-B14F-4D97-AF65-F5344CB8AC3E}">
        <p14:creationId xmlns:p14="http://schemas.microsoft.com/office/powerpoint/2010/main" val="84965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896F7-10E5-4D72-44D0-9B27B7E0B510}"/>
              </a:ext>
            </a:extLst>
          </p:cNvPr>
          <p:cNvSpPr>
            <a:spLocks noGrp="1"/>
          </p:cNvSpPr>
          <p:nvPr>
            <p:ph type="ctrTitle"/>
          </p:nvPr>
        </p:nvSpPr>
        <p:spPr>
          <a:xfrm>
            <a:off x="1524000" y="2123379"/>
            <a:ext cx="9144000" cy="2387600"/>
          </a:xfrm>
        </p:spPr>
        <p:txBody>
          <a:bodyPr>
            <a:normAutofit/>
          </a:bodyPr>
          <a:lstStyle/>
          <a:p>
            <a:r>
              <a:rPr lang="es-ES" sz="4000" b="1" i="0" u="none" strike="noStrike" baseline="0" dirty="0"/>
              <a:t>OPTIMIZACIÓN DE GENERACIÓN ENERGÉTICA EN SALTOS DE AGUA TURBINADOS UTILIZANDO MACHINE LEARNING</a:t>
            </a:r>
            <a:endParaRPr lang="es-ES" sz="4000" b="1" dirty="0"/>
          </a:p>
        </p:txBody>
      </p:sp>
      <p:sp>
        <p:nvSpPr>
          <p:cNvPr id="3" name="Subtítulo 2">
            <a:extLst>
              <a:ext uri="{FF2B5EF4-FFF2-40B4-BE49-F238E27FC236}">
                <a16:creationId xmlns:a16="http://schemas.microsoft.com/office/drawing/2014/main" id="{4D047B4B-D69E-5074-C1E7-CE38A58B752E}"/>
              </a:ext>
            </a:extLst>
          </p:cNvPr>
          <p:cNvSpPr>
            <a:spLocks noGrp="1"/>
          </p:cNvSpPr>
          <p:nvPr>
            <p:ph type="subTitle" idx="1"/>
          </p:nvPr>
        </p:nvSpPr>
        <p:spPr>
          <a:xfrm>
            <a:off x="7949372" y="4885368"/>
            <a:ext cx="3546764" cy="1655762"/>
          </a:xfrm>
        </p:spPr>
        <p:txBody>
          <a:bodyPr>
            <a:normAutofit fontScale="92500" lnSpcReduction="10000"/>
          </a:bodyPr>
          <a:lstStyle/>
          <a:p>
            <a:pPr marL="285750" indent="-285750" algn="just">
              <a:buFont typeface="Arial" panose="020B0604020202020204" pitchFamily="34" charset="0"/>
              <a:buChar char="•"/>
            </a:pPr>
            <a:r>
              <a:rPr lang="es-ES" sz="1800" dirty="0"/>
              <a:t>Alberto Fernández Sánchez</a:t>
            </a:r>
          </a:p>
          <a:p>
            <a:pPr marL="285750" indent="-285750" algn="just">
              <a:buFont typeface="Arial" panose="020B0604020202020204" pitchFamily="34" charset="0"/>
              <a:buChar char="•"/>
            </a:pPr>
            <a:r>
              <a:rPr lang="es-ES" sz="1800" dirty="0"/>
              <a:t>Sofía Flores García</a:t>
            </a:r>
          </a:p>
          <a:p>
            <a:pPr marL="285750" indent="-285750" algn="just">
              <a:buFont typeface="Arial" panose="020B0604020202020204" pitchFamily="34" charset="0"/>
              <a:buChar char="•"/>
            </a:pPr>
            <a:r>
              <a:rPr lang="es-ES" sz="1800" dirty="0" err="1"/>
              <a:t>Meryem</a:t>
            </a:r>
            <a:r>
              <a:rPr lang="es-ES" sz="1800" dirty="0"/>
              <a:t> </a:t>
            </a:r>
            <a:r>
              <a:rPr lang="es-ES" sz="1800" dirty="0" err="1">
                <a:effectLst/>
              </a:rPr>
              <a:t>Ezzekraoui</a:t>
            </a:r>
            <a:r>
              <a:rPr lang="es-ES" sz="1800" dirty="0">
                <a:effectLst/>
              </a:rPr>
              <a:t> </a:t>
            </a:r>
            <a:r>
              <a:rPr lang="es-ES" sz="1800" dirty="0" err="1">
                <a:effectLst/>
              </a:rPr>
              <a:t>Ezzekraoui</a:t>
            </a:r>
            <a:endParaRPr lang="es-ES" sz="1800" dirty="0">
              <a:effectLst/>
            </a:endParaRPr>
          </a:p>
          <a:p>
            <a:pPr marL="285750" indent="-285750" algn="just">
              <a:buFont typeface="Arial" panose="020B0604020202020204" pitchFamily="34" charset="0"/>
              <a:buChar char="•"/>
            </a:pPr>
            <a:r>
              <a:rPr lang="es-ES" sz="1800" dirty="0"/>
              <a:t>Adrián Canosa Pérez</a:t>
            </a:r>
          </a:p>
          <a:p>
            <a:pPr marL="285750" indent="-285750" algn="just">
              <a:buFont typeface="Arial" panose="020B0604020202020204" pitchFamily="34" charset="0"/>
              <a:buChar char="•"/>
            </a:pPr>
            <a:r>
              <a:rPr lang="es-ES" sz="1800" dirty="0"/>
              <a:t>Guillermo José </a:t>
            </a:r>
            <a:r>
              <a:rPr lang="es-ES" sz="1800" dirty="0" err="1"/>
              <a:t>Cobelo</a:t>
            </a:r>
            <a:r>
              <a:rPr lang="es-ES" sz="1800" dirty="0"/>
              <a:t> García</a:t>
            </a:r>
          </a:p>
        </p:txBody>
      </p:sp>
      <p:pic>
        <p:nvPicPr>
          <p:cNvPr id="5" name="Imagen 4" descr="Imagen que contiene dibujo&#10;&#10;Descripción generada automáticamente">
            <a:extLst>
              <a:ext uri="{FF2B5EF4-FFF2-40B4-BE49-F238E27FC236}">
                <a16:creationId xmlns:a16="http://schemas.microsoft.com/office/drawing/2014/main" id="{54AF97B5-8DFA-A4EE-34F8-C1D40D22FF43}"/>
              </a:ext>
            </a:extLst>
          </p:cNvPr>
          <p:cNvPicPr>
            <a:picLocks noChangeAspect="1"/>
          </p:cNvPicPr>
          <p:nvPr/>
        </p:nvPicPr>
        <p:blipFill rotWithShape="1">
          <a:blip r:embed="rId2">
            <a:extLst>
              <a:ext uri="{28A0092B-C50C-407E-A947-70E740481C1C}">
                <a14:useLocalDpi xmlns:a14="http://schemas.microsoft.com/office/drawing/2010/main" val="0"/>
              </a:ext>
            </a:extLst>
          </a:blip>
          <a:srcRect l="868" t="16134"/>
          <a:stretch/>
        </p:blipFill>
        <p:spPr>
          <a:xfrm>
            <a:off x="457199" y="462987"/>
            <a:ext cx="3399612" cy="1617817"/>
          </a:xfrm>
          <a:prstGeom prst="rect">
            <a:avLst/>
          </a:prstGeom>
        </p:spPr>
      </p:pic>
    </p:spTree>
    <p:extLst>
      <p:ext uri="{BB962C8B-B14F-4D97-AF65-F5344CB8AC3E}">
        <p14:creationId xmlns:p14="http://schemas.microsoft.com/office/powerpoint/2010/main" val="165941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2BAAC-FD8A-40FA-EDD9-83C7D5DED642}"/>
              </a:ext>
            </a:extLst>
          </p:cNvPr>
          <p:cNvSpPr>
            <a:spLocks noGrp="1"/>
          </p:cNvSpPr>
          <p:nvPr>
            <p:ph type="title"/>
          </p:nvPr>
        </p:nvSpPr>
        <p:spPr/>
        <p:txBody>
          <a:bodyPr/>
          <a:lstStyle/>
          <a:p>
            <a:pPr algn="ctr"/>
            <a:r>
              <a:rPr lang="es-ES" b="1"/>
              <a:t>INTERESADOS Y COMUNICACIONES</a:t>
            </a:r>
            <a:endParaRPr lang="es-ES" b="1" dirty="0"/>
          </a:p>
        </p:txBody>
      </p:sp>
      <p:pic>
        <p:nvPicPr>
          <p:cNvPr id="7" name="Imagen 6">
            <a:extLst>
              <a:ext uri="{FF2B5EF4-FFF2-40B4-BE49-F238E27FC236}">
                <a16:creationId xmlns:a16="http://schemas.microsoft.com/office/drawing/2014/main" id="{9A13AFE2-7E49-39F0-A586-DE15C5A9F987}"/>
              </a:ext>
            </a:extLst>
          </p:cNvPr>
          <p:cNvPicPr>
            <a:picLocks noChangeAspect="1"/>
          </p:cNvPicPr>
          <p:nvPr/>
        </p:nvPicPr>
        <p:blipFill rotWithShape="1">
          <a:blip r:embed="rId2"/>
          <a:srcRect r="48166"/>
          <a:stretch/>
        </p:blipFill>
        <p:spPr>
          <a:xfrm>
            <a:off x="2143489" y="1596468"/>
            <a:ext cx="7732031" cy="2254275"/>
          </a:xfrm>
          <a:prstGeom prst="rect">
            <a:avLst/>
          </a:prstGeom>
        </p:spPr>
      </p:pic>
      <p:pic>
        <p:nvPicPr>
          <p:cNvPr id="11" name="Imagen 10">
            <a:extLst>
              <a:ext uri="{FF2B5EF4-FFF2-40B4-BE49-F238E27FC236}">
                <a16:creationId xmlns:a16="http://schemas.microsoft.com/office/drawing/2014/main" id="{C5728889-2E01-1B73-1EA7-EC460701BB18}"/>
              </a:ext>
            </a:extLst>
          </p:cNvPr>
          <p:cNvPicPr>
            <a:picLocks noChangeAspect="1"/>
          </p:cNvPicPr>
          <p:nvPr/>
        </p:nvPicPr>
        <p:blipFill rotWithShape="1">
          <a:blip r:embed="rId2"/>
          <a:srcRect l="51482"/>
          <a:stretch/>
        </p:blipFill>
        <p:spPr>
          <a:xfrm>
            <a:off x="2143489" y="4090796"/>
            <a:ext cx="7732031" cy="2408345"/>
          </a:xfrm>
          <a:prstGeom prst="rect">
            <a:avLst/>
          </a:prstGeom>
        </p:spPr>
      </p:pic>
    </p:spTree>
    <p:extLst>
      <p:ext uri="{BB962C8B-B14F-4D97-AF65-F5344CB8AC3E}">
        <p14:creationId xmlns:p14="http://schemas.microsoft.com/office/powerpoint/2010/main" val="235986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45C17-B69F-137B-EB6A-3F880160D0B8}"/>
              </a:ext>
            </a:extLst>
          </p:cNvPr>
          <p:cNvSpPr>
            <a:spLocks noGrp="1"/>
          </p:cNvSpPr>
          <p:nvPr>
            <p:ph type="title"/>
          </p:nvPr>
        </p:nvSpPr>
        <p:spPr/>
        <p:txBody>
          <a:bodyPr/>
          <a:lstStyle/>
          <a:p>
            <a:pPr algn="ctr"/>
            <a:r>
              <a:rPr lang="es-ES" b="1" dirty="0"/>
              <a:t>DIAGRAMA DE GANTT DEL PROYECTO</a:t>
            </a:r>
          </a:p>
        </p:txBody>
      </p:sp>
      <p:pic>
        <p:nvPicPr>
          <p:cNvPr id="9" name="Imagen 8" descr="Interfaz de usuario gráfica, Aplicación&#10;&#10;Descripción generada automáticamente">
            <a:extLst>
              <a:ext uri="{FF2B5EF4-FFF2-40B4-BE49-F238E27FC236}">
                <a16:creationId xmlns:a16="http://schemas.microsoft.com/office/drawing/2014/main" id="{3A2DC32C-A793-A3D9-3DC5-164841C57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48" y="1526112"/>
            <a:ext cx="5374681" cy="2895609"/>
          </a:xfrm>
          <a:prstGeom prst="rect">
            <a:avLst/>
          </a:prstGeom>
        </p:spPr>
      </p:pic>
      <p:pic>
        <p:nvPicPr>
          <p:cNvPr id="11" name="Imagen 10" descr="Interfaz de usuario gráfica, Aplicación&#10;&#10;Descripción generada automáticamente">
            <a:extLst>
              <a:ext uri="{FF2B5EF4-FFF2-40B4-BE49-F238E27FC236}">
                <a16:creationId xmlns:a16="http://schemas.microsoft.com/office/drawing/2014/main" id="{E1E2D6C0-50CE-D198-18A3-286F74F88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821" y="3087124"/>
            <a:ext cx="5962645" cy="2895609"/>
          </a:xfrm>
          <a:prstGeom prst="rect">
            <a:avLst/>
          </a:prstGeom>
        </p:spPr>
      </p:pic>
    </p:spTree>
    <p:extLst>
      <p:ext uri="{BB962C8B-B14F-4D97-AF65-F5344CB8AC3E}">
        <p14:creationId xmlns:p14="http://schemas.microsoft.com/office/powerpoint/2010/main" val="69320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B350-3D07-8DA8-D331-F23B817AB8D9}"/>
              </a:ext>
            </a:extLst>
          </p:cNvPr>
          <p:cNvSpPr>
            <a:spLocks noGrp="1"/>
          </p:cNvSpPr>
          <p:nvPr>
            <p:ph type="title"/>
          </p:nvPr>
        </p:nvSpPr>
        <p:spPr/>
        <p:txBody>
          <a:bodyPr/>
          <a:lstStyle/>
          <a:p>
            <a:r>
              <a:rPr lang="es-ES" b="1" dirty="0"/>
              <a:t>DIAGRAMA DE GANTT DEL PROYECTO</a:t>
            </a:r>
            <a:endParaRPr lang="es-ES" dirty="0"/>
          </a:p>
        </p:txBody>
      </p:sp>
      <p:pic>
        <p:nvPicPr>
          <p:cNvPr id="5" name="Imagen 4" descr="Interfaz de usuario gráfica, Aplicación, Tabla, Excel&#10;&#10;Descripción generada automáticamente">
            <a:extLst>
              <a:ext uri="{FF2B5EF4-FFF2-40B4-BE49-F238E27FC236}">
                <a16:creationId xmlns:a16="http://schemas.microsoft.com/office/drawing/2014/main" id="{ACDD7569-F242-8269-3CB0-CD88B8A21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7" y="1690688"/>
            <a:ext cx="6000473" cy="2921481"/>
          </a:xfrm>
          <a:prstGeom prst="rect">
            <a:avLst/>
          </a:prstGeom>
        </p:spPr>
      </p:pic>
      <p:pic>
        <p:nvPicPr>
          <p:cNvPr id="7" name="Imagen 6" descr="Interfaz de usuario gráfica, Aplicación, Tabla, Excel&#10;&#10;Descripción generada automáticamente">
            <a:extLst>
              <a:ext uri="{FF2B5EF4-FFF2-40B4-BE49-F238E27FC236}">
                <a16:creationId xmlns:a16="http://schemas.microsoft.com/office/drawing/2014/main" id="{74FE96B0-D169-7F74-F177-BE4B16673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18" y="2887567"/>
            <a:ext cx="5827391" cy="2851780"/>
          </a:xfrm>
          <a:prstGeom prst="rect">
            <a:avLst/>
          </a:prstGeom>
        </p:spPr>
      </p:pic>
    </p:spTree>
    <p:extLst>
      <p:ext uri="{BB962C8B-B14F-4D97-AF65-F5344CB8AC3E}">
        <p14:creationId xmlns:p14="http://schemas.microsoft.com/office/powerpoint/2010/main" val="29370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664C5-7C88-8239-9218-B20EBE8FE185}"/>
              </a:ext>
            </a:extLst>
          </p:cNvPr>
          <p:cNvSpPr>
            <a:spLocks noGrp="1"/>
          </p:cNvSpPr>
          <p:nvPr>
            <p:ph type="title"/>
          </p:nvPr>
        </p:nvSpPr>
        <p:spPr/>
        <p:txBody>
          <a:bodyPr/>
          <a:lstStyle/>
          <a:p>
            <a:pPr algn="ctr"/>
            <a:r>
              <a:rPr lang="es-ES" b="1" dirty="0"/>
              <a:t>RECURSOS</a:t>
            </a:r>
          </a:p>
        </p:txBody>
      </p:sp>
      <p:pic>
        <p:nvPicPr>
          <p:cNvPr id="8" name="Imagen 7" descr="Interfaz de usuario gráfica, Aplicación, Tabla, Excel&#10;&#10;Descripción generada automáticamente">
            <a:extLst>
              <a:ext uri="{FF2B5EF4-FFF2-40B4-BE49-F238E27FC236}">
                <a16:creationId xmlns:a16="http://schemas.microsoft.com/office/drawing/2014/main" id="{D147243A-42F8-1E31-9F63-51D9062C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06" y="1520636"/>
            <a:ext cx="9868988" cy="4848141"/>
          </a:xfrm>
          <a:prstGeom prst="rect">
            <a:avLst/>
          </a:prstGeom>
        </p:spPr>
      </p:pic>
    </p:spTree>
    <p:extLst>
      <p:ext uri="{BB962C8B-B14F-4D97-AF65-F5344CB8AC3E}">
        <p14:creationId xmlns:p14="http://schemas.microsoft.com/office/powerpoint/2010/main" val="166265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720E4-F438-4795-6762-D6B7D1F57912}"/>
              </a:ext>
            </a:extLst>
          </p:cNvPr>
          <p:cNvSpPr>
            <a:spLocks noGrp="1"/>
          </p:cNvSpPr>
          <p:nvPr>
            <p:ph type="title"/>
          </p:nvPr>
        </p:nvSpPr>
        <p:spPr/>
        <p:txBody>
          <a:bodyPr/>
          <a:lstStyle/>
          <a:p>
            <a:pPr algn="ctr"/>
            <a:r>
              <a:rPr lang="es-ES" b="1" dirty="0"/>
              <a:t>ADQUISICIONES EXTERNAS</a:t>
            </a:r>
          </a:p>
        </p:txBody>
      </p:sp>
      <p:pic>
        <p:nvPicPr>
          <p:cNvPr id="5" name="Marcador de contenido 4">
            <a:extLst>
              <a:ext uri="{FF2B5EF4-FFF2-40B4-BE49-F238E27FC236}">
                <a16:creationId xmlns:a16="http://schemas.microsoft.com/office/drawing/2014/main" id="{7D3FEC68-2D38-9648-696C-5F69D101A940}"/>
              </a:ext>
            </a:extLst>
          </p:cNvPr>
          <p:cNvPicPr>
            <a:picLocks noGrp="1" noChangeAspect="1"/>
          </p:cNvPicPr>
          <p:nvPr>
            <p:ph idx="1"/>
          </p:nvPr>
        </p:nvPicPr>
        <p:blipFill>
          <a:blip r:embed="rId2"/>
          <a:stretch>
            <a:fillRect/>
          </a:stretch>
        </p:blipFill>
        <p:spPr>
          <a:xfrm>
            <a:off x="838200" y="2673199"/>
            <a:ext cx="10515600" cy="2656189"/>
          </a:xfrm>
        </p:spPr>
      </p:pic>
    </p:spTree>
    <p:extLst>
      <p:ext uri="{BB962C8B-B14F-4D97-AF65-F5344CB8AC3E}">
        <p14:creationId xmlns:p14="http://schemas.microsoft.com/office/powerpoint/2010/main" val="379158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70549-A44F-1D94-8DA4-35AE05456CC2}"/>
              </a:ext>
            </a:extLst>
          </p:cNvPr>
          <p:cNvSpPr>
            <a:spLocks noGrp="1"/>
          </p:cNvSpPr>
          <p:nvPr>
            <p:ph type="title"/>
          </p:nvPr>
        </p:nvSpPr>
        <p:spPr/>
        <p:txBody>
          <a:bodyPr/>
          <a:lstStyle/>
          <a:p>
            <a:pPr algn="ctr"/>
            <a:r>
              <a:rPr lang="es-ES" b="1" dirty="0"/>
              <a:t>Fecha de inicio y fin del proyecto </a:t>
            </a:r>
          </a:p>
        </p:txBody>
      </p:sp>
      <p:sp>
        <p:nvSpPr>
          <p:cNvPr id="3" name="Marcador de contenido 2">
            <a:extLst>
              <a:ext uri="{FF2B5EF4-FFF2-40B4-BE49-F238E27FC236}">
                <a16:creationId xmlns:a16="http://schemas.microsoft.com/office/drawing/2014/main" id="{3C978C7B-E27B-96A4-4DF4-C3431AA3B252}"/>
              </a:ext>
            </a:extLst>
          </p:cNvPr>
          <p:cNvSpPr>
            <a:spLocks noGrp="1"/>
          </p:cNvSpPr>
          <p:nvPr>
            <p:ph idx="1"/>
          </p:nvPr>
        </p:nvSpPr>
        <p:spPr>
          <a:xfrm>
            <a:off x="838200" y="1825625"/>
            <a:ext cx="10515600" cy="3246707"/>
          </a:xfrm>
        </p:spPr>
        <p:txBody>
          <a:bodyPr/>
          <a:lstStyle/>
          <a:p>
            <a:pPr marL="0" indent="0">
              <a:buNone/>
            </a:pPr>
            <a:r>
              <a:rPr lang="es-ES" sz="2200" dirty="0"/>
              <a:t>El proyecto empieza el día 26/10/22 y termina el día 20/01/23, es una duración de 3 meses donde contemplamos un retraso de hasta 3 meses si los datos no son lo suficientemente variable, el cual no supone un aumento en los costes.</a:t>
            </a:r>
          </a:p>
          <a:p>
            <a:pPr marL="0" indent="0">
              <a:buNone/>
            </a:pPr>
            <a:r>
              <a:rPr lang="es-ES" sz="2200" dirty="0"/>
              <a:t>El proyecto no tiene una duración realista ya que es una suposición muy optimista.</a:t>
            </a:r>
          </a:p>
          <a:p>
            <a:pPr marL="0" indent="0">
              <a:buNone/>
            </a:pPr>
            <a:endParaRPr lang="es-ES" dirty="0"/>
          </a:p>
        </p:txBody>
      </p:sp>
    </p:spTree>
    <p:extLst>
      <p:ext uri="{BB962C8B-B14F-4D97-AF65-F5344CB8AC3E}">
        <p14:creationId xmlns:p14="http://schemas.microsoft.com/office/powerpoint/2010/main" val="250342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16DF2-3BEA-BAB1-98D1-7948D550071D}"/>
              </a:ext>
            </a:extLst>
          </p:cNvPr>
          <p:cNvSpPr>
            <a:spLocks noGrp="1"/>
          </p:cNvSpPr>
          <p:nvPr>
            <p:ph type="title"/>
          </p:nvPr>
        </p:nvSpPr>
        <p:spPr/>
        <p:txBody>
          <a:bodyPr/>
          <a:lstStyle/>
          <a:p>
            <a:pPr algn="ctr"/>
            <a:r>
              <a:rPr lang="es-ES" b="1" dirty="0"/>
              <a:t>PRESUPUESTO</a:t>
            </a:r>
          </a:p>
        </p:txBody>
      </p:sp>
      <p:graphicFrame>
        <p:nvGraphicFramePr>
          <p:cNvPr id="8" name="Tabla 8">
            <a:extLst>
              <a:ext uri="{FF2B5EF4-FFF2-40B4-BE49-F238E27FC236}">
                <a16:creationId xmlns:a16="http://schemas.microsoft.com/office/drawing/2014/main" id="{0FB4E66E-28C9-B32C-5D9E-AEF5DA058EA1}"/>
              </a:ext>
            </a:extLst>
          </p:cNvPr>
          <p:cNvGraphicFramePr>
            <a:graphicFrameLocks noGrp="1"/>
          </p:cNvGraphicFramePr>
          <p:nvPr>
            <p:ph idx="1"/>
            <p:extLst>
              <p:ext uri="{D42A27DB-BD31-4B8C-83A1-F6EECF244321}">
                <p14:modId xmlns:p14="http://schemas.microsoft.com/office/powerpoint/2010/main" val="29278088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36504881"/>
                    </a:ext>
                  </a:extLst>
                </a:gridCol>
                <a:gridCol w="3505199">
                  <a:extLst>
                    <a:ext uri="{9D8B030D-6E8A-4147-A177-3AD203B41FA5}">
                      <a16:colId xmlns:a16="http://schemas.microsoft.com/office/drawing/2014/main" val="3676114507"/>
                    </a:ext>
                  </a:extLst>
                </a:gridCol>
                <a:gridCol w="3505199">
                  <a:extLst>
                    <a:ext uri="{9D8B030D-6E8A-4147-A177-3AD203B41FA5}">
                      <a16:colId xmlns:a16="http://schemas.microsoft.com/office/drawing/2014/main" val="2679430773"/>
                    </a:ext>
                  </a:extLst>
                </a:gridCol>
              </a:tblGrid>
              <a:tr h="370840">
                <a:tc>
                  <a:txBody>
                    <a:bodyPr/>
                    <a:lstStyle/>
                    <a:p>
                      <a:r>
                        <a:rPr lang="es-ES" dirty="0"/>
                        <a:t>PERFIL</a:t>
                      </a:r>
                    </a:p>
                  </a:txBody>
                  <a:tcPr/>
                </a:tc>
                <a:tc>
                  <a:txBody>
                    <a:bodyPr/>
                    <a:lstStyle/>
                    <a:p>
                      <a:r>
                        <a:rPr lang="es-ES" dirty="0"/>
                        <a:t>SALARIO BRUTO ANUAL</a:t>
                      </a:r>
                    </a:p>
                  </a:txBody>
                  <a:tcPr/>
                </a:tc>
                <a:tc>
                  <a:txBody>
                    <a:bodyPr/>
                    <a:lstStyle/>
                    <a:p>
                      <a:r>
                        <a:rPr lang="es-ES" dirty="0"/>
                        <a:t>COSTE</a:t>
                      </a:r>
                    </a:p>
                  </a:txBody>
                  <a:tcPr/>
                </a:tc>
                <a:extLst>
                  <a:ext uri="{0D108BD9-81ED-4DB2-BD59-A6C34878D82A}">
                    <a16:rowId xmlns:a16="http://schemas.microsoft.com/office/drawing/2014/main" val="2582760359"/>
                  </a:ext>
                </a:extLst>
              </a:tr>
              <a:tr h="370840">
                <a:tc>
                  <a:txBody>
                    <a:bodyPr/>
                    <a:lstStyle/>
                    <a:p>
                      <a:r>
                        <a:rPr lang="es-ES" dirty="0"/>
                        <a:t>Desarrollador Junior</a:t>
                      </a:r>
                    </a:p>
                  </a:txBody>
                  <a:tcPr/>
                </a:tc>
                <a:tc>
                  <a:txBody>
                    <a:bodyPr/>
                    <a:lstStyle/>
                    <a:p>
                      <a:r>
                        <a:rPr lang="es-ES" dirty="0"/>
                        <a:t>20.000 €</a:t>
                      </a:r>
                    </a:p>
                  </a:txBody>
                  <a:tcPr/>
                </a:tc>
                <a:tc>
                  <a:txBody>
                    <a:bodyPr/>
                    <a:lstStyle/>
                    <a:p>
                      <a:r>
                        <a:rPr lang="es-ES" dirty="0"/>
                        <a:t>11,11 €/h</a:t>
                      </a:r>
                    </a:p>
                  </a:txBody>
                  <a:tcPr/>
                </a:tc>
                <a:extLst>
                  <a:ext uri="{0D108BD9-81ED-4DB2-BD59-A6C34878D82A}">
                    <a16:rowId xmlns:a16="http://schemas.microsoft.com/office/drawing/2014/main" val="3290229666"/>
                  </a:ext>
                </a:extLst>
              </a:tr>
              <a:tr h="370840">
                <a:tc>
                  <a:txBody>
                    <a:bodyPr/>
                    <a:lstStyle/>
                    <a:p>
                      <a:r>
                        <a:rPr lang="es-ES" dirty="0"/>
                        <a:t>Desarrollador Senior</a:t>
                      </a:r>
                    </a:p>
                  </a:txBody>
                  <a:tcPr/>
                </a:tc>
                <a:tc>
                  <a:txBody>
                    <a:bodyPr/>
                    <a:lstStyle/>
                    <a:p>
                      <a:r>
                        <a:rPr lang="es-ES" dirty="0"/>
                        <a:t>25.000 €</a:t>
                      </a:r>
                    </a:p>
                  </a:txBody>
                  <a:tcPr/>
                </a:tc>
                <a:tc>
                  <a:txBody>
                    <a:bodyPr/>
                    <a:lstStyle/>
                    <a:p>
                      <a:r>
                        <a:rPr lang="es-ES" dirty="0"/>
                        <a:t>13,89 €/h</a:t>
                      </a:r>
                    </a:p>
                  </a:txBody>
                  <a:tcPr/>
                </a:tc>
                <a:extLst>
                  <a:ext uri="{0D108BD9-81ED-4DB2-BD59-A6C34878D82A}">
                    <a16:rowId xmlns:a16="http://schemas.microsoft.com/office/drawing/2014/main" val="745096569"/>
                  </a:ext>
                </a:extLst>
              </a:tr>
              <a:tr h="370840">
                <a:tc>
                  <a:txBody>
                    <a:bodyPr/>
                    <a:lstStyle/>
                    <a:p>
                      <a:r>
                        <a:rPr lang="es-ES" dirty="0"/>
                        <a:t>Analista junior</a:t>
                      </a:r>
                    </a:p>
                  </a:txBody>
                  <a:tcPr/>
                </a:tc>
                <a:tc>
                  <a:txBody>
                    <a:bodyPr/>
                    <a:lstStyle/>
                    <a:p>
                      <a:r>
                        <a:rPr lang="es-ES" dirty="0"/>
                        <a:t>27.000 €</a:t>
                      </a:r>
                    </a:p>
                  </a:txBody>
                  <a:tcPr/>
                </a:tc>
                <a:tc>
                  <a:txBody>
                    <a:bodyPr/>
                    <a:lstStyle/>
                    <a:p>
                      <a:r>
                        <a:rPr lang="es-ES" dirty="0"/>
                        <a:t>15 €/h</a:t>
                      </a:r>
                    </a:p>
                  </a:txBody>
                  <a:tcPr/>
                </a:tc>
                <a:extLst>
                  <a:ext uri="{0D108BD9-81ED-4DB2-BD59-A6C34878D82A}">
                    <a16:rowId xmlns:a16="http://schemas.microsoft.com/office/drawing/2014/main" val="3368762890"/>
                  </a:ext>
                </a:extLst>
              </a:tr>
              <a:tr h="370840">
                <a:tc>
                  <a:txBody>
                    <a:bodyPr/>
                    <a:lstStyle/>
                    <a:p>
                      <a:r>
                        <a:rPr lang="es-ES" dirty="0"/>
                        <a:t>Analista Senior</a:t>
                      </a:r>
                    </a:p>
                  </a:txBody>
                  <a:tcPr/>
                </a:tc>
                <a:tc>
                  <a:txBody>
                    <a:bodyPr/>
                    <a:lstStyle/>
                    <a:p>
                      <a:r>
                        <a:rPr lang="es-ES" dirty="0"/>
                        <a:t>32.000 €</a:t>
                      </a:r>
                    </a:p>
                  </a:txBody>
                  <a:tcPr/>
                </a:tc>
                <a:tc>
                  <a:txBody>
                    <a:bodyPr/>
                    <a:lstStyle/>
                    <a:p>
                      <a:r>
                        <a:rPr lang="es-ES" dirty="0"/>
                        <a:t>17,78 €/h</a:t>
                      </a:r>
                    </a:p>
                  </a:txBody>
                  <a:tcPr/>
                </a:tc>
                <a:extLst>
                  <a:ext uri="{0D108BD9-81ED-4DB2-BD59-A6C34878D82A}">
                    <a16:rowId xmlns:a16="http://schemas.microsoft.com/office/drawing/2014/main" val="792925768"/>
                  </a:ext>
                </a:extLst>
              </a:tr>
              <a:tr h="370840">
                <a:tc>
                  <a:txBody>
                    <a:bodyPr/>
                    <a:lstStyle/>
                    <a:p>
                      <a:r>
                        <a:rPr lang="es-ES" dirty="0"/>
                        <a:t>Jefe de Proyecto</a:t>
                      </a:r>
                    </a:p>
                  </a:txBody>
                  <a:tcPr/>
                </a:tc>
                <a:tc>
                  <a:txBody>
                    <a:bodyPr/>
                    <a:lstStyle/>
                    <a:p>
                      <a:r>
                        <a:rPr lang="es-ES" dirty="0"/>
                        <a:t>40.000 €</a:t>
                      </a:r>
                    </a:p>
                  </a:txBody>
                  <a:tcPr/>
                </a:tc>
                <a:tc>
                  <a:txBody>
                    <a:bodyPr/>
                    <a:lstStyle/>
                    <a:p>
                      <a:r>
                        <a:rPr lang="es-ES" dirty="0"/>
                        <a:t>22,22 €/h</a:t>
                      </a:r>
                    </a:p>
                  </a:txBody>
                  <a:tcPr/>
                </a:tc>
                <a:extLst>
                  <a:ext uri="{0D108BD9-81ED-4DB2-BD59-A6C34878D82A}">
                    <a16:rowId xmlns:a16="http://schemas.microsoft.com/office/drawing/2014/main" val="1408729048"/>
                  </a:ext>
                </a:extLst>
              </a:tr>
              <a:tr h="370840">
                <a:tc>
                  <a:txBody>
                    <a:bodyPr/>
                    <a:lstStyle/>
                    <a:p>
                      <a:r>
                        <a:rPr lang="es-ES" dirty="0"/>
                        <a:t>Ingeniero Industrial Externo</a:t>
                      </a:r>
                    </a:p>
                  </a:txBody>
                  <a:tcPr/>
                </a:tc>
                <a:tc>
                  <a:txBody>
                    <a:bodyPr/>
                    <a:lstStyle/>
                    <a:p>
                      <a:r>
                        <a:rPr lang="es-ES" dirty="0"/>
                        <a:t>45.000 €</a:t>
                      </a:r>
                    </a:p>
                  </a:txBody>
                  <a:tcPr/>
                </a:tc>
                <a:tc>
                  <a:txBody>
                    <a:bodyPr/>
                    <a:lstStyle/>
                    <a:p>
                      <a:r>
                        <a:rPr lang="es-ES" dirty="0"/>
                        <a:t>25 €/h</a:t>
                      </a:r>
                    </a:p>
                  </a:txBody>
                  <a:tcPr/>
                </a:tc>
                <a:extLst>
                  <a:ext uri="{0D108BD9-81ED-4DB2-BD59-A6C34878D82A}">
                    <a16:rowId xmlns:a16="http://schemas.microsoft.com/office/drawing/2014/main" val="1149478183"/>
                  </a:ext>
                </a:extLst>
              </a:tr>
              <a:tr h="370840">
                <a:tc>
                  <a:txBody>
                    <a:bodyPr/>
                    <a:lstStyle/>
                    <a:p>
                      <a:r>
                        <a:rPr lang="es-ES" dirty="0"/>
                        <a:t>Servidor AWS</a:t>
                      </a:r>
                    </a:p>
                  </a:txBody>
                  <a:tcPr/>
                </a:tc>
                <a:tc>
                  <a:txBody>
                    <a:bodyPr/>
                    <a:lstStyle/>
                    <a:p>
                      <a:r>
                        <a:rPr lang="es-ES" dirty="0"/>
                        <a:t>6.587,79 €</a:t>
                      </a:r>
                    </a:p>
                  </a:txBody>
                  <a:tcPr/>
                </a:tc>
                <a:tc>
                  <a:txBody>
                    <a:bodyPr/>
                    <a:lstStyle/>
                    <a:p>
                      <a:r>
                        <a:rPr lang="es-ES" dirty="0"/>
                        <a:t>548,98 €/mes</a:t>
                      </a:r>
                    </a:p>
                  </a:txBody>
                  <a:tcPr/>
                </a:tc>
                <a:extLst>
                  <a:ext uri="{0D108BD9-81ED-4DB2-BD59-A6C34878D82A}">
                    <a16:rowId xmlns:a16="http://schemas.microsoft.com/office/drawing/2014/main" val="1612902575"/>
                  </a:ext>
                </a:extLst>
              </a:tr>
            </a:tbl>
          </a:graphicData>
        </a:graphic>
      </p:graphicFrame>
      <p:sp>
        <p:nvSpPr>
          <p:cNvPr id="12" name="CuadroTexto 11">
            <a:extLst>
              <a:ext uri="{FF2B5EF4-FFF2-40B4-BE49-F238E27FC236}">
                <a16:creationId xmlns:a16="http://schemas.microsoft.com/office/drawing/2014/main" id="{B447F3F2-078F-4908-932B-06C1400368A0}"/>
              </a:ext>
            </a:extLst>
          </p:cNvPr>
          <p:cNvSpPr txBox="1"/>
          <p:nvPr/>
        </p:nvSpPr>
        <p:spPr>
          <a:xfrm>
            <a:off x="783771" y="4978710"/>
            <a:ext cx="3213462" cy="369332"/>
          </a:xfrm>
          <a:prstGeom prst="rect">
            <a:avLst/>
          </a:prstGeom>
          <a:noFill/>
        </p:spPr>
        <p:txBody>
          <a:bodyPr wrap="square" rtlCol="0">
            <a:spAutoFit/>
          </a:bodyPr>
          <a:lstStyle/>
          <a:p>
            <a:r>
              <a:rPr lang="es-ES" b="1" dirty="0"/>
              <a:t>PRESUPUESTO FINAL:</a:t>
            </a:r>
            <a:r>
              <a:rPr lang="es-ES" dirty="0"/>
              <a:t> 55.076,4€</a:t>
            </a:r>
          </a:p>
        </p:txBody>
      </p:sp>
    </p:spTree>
    <p:extLst>
      <p:ext uri="{BB962C8B-B14F-4D97-AF65-F5344CB8AC3E}">
        <p14:creationId xmlns:p14="http://schemas.microsoft.com/office/powerpoint/2010/main" val="9842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856D1-00BB-62BD-6A8E-7A640CDA1BCA}"/>
              </a:ext>
            </a:extLst>
          </p:cNvPr>
          <p:cNvSpPr>
            <a:spLocks noGrp="1"/>
          </p:cNvSpPr>
          <p:nvPr>
            <p:ph type="title"/>
          </p:nvPr>
        </p:nvSpPr>
        <p:spPr/>
        <p:txBody>
          <a:bodyPr/>
          <a:lstStyle/>
          <a:p>
            <a:pPr algn="ctr"/>
            <a:r>
              <a:rPr lang="es-ES" b="1" dirty="0"/>
              <a:t>RIESGOS DEL PROYECTO</a:t>
            </a:r>
            <a:endParaRPr lang="es-ES" dirty="0"/>
          </a:p>
        </p:txBody>
      </p:sp>
      <p:pic>
        <p:nvPicPr>
          <p:cNvPr id="5" name="Imagen 4">
            <a:extLst>
              <a:ext uri="{FF2B5EF4-FFF2-40B4-BE49-F238E27FC236}">
                <a16:creationId xmlns:a16="http://schemas.microsoft.com/office/drawing/2014/main" id="{392D533E-0EDA-E804-04A2-5A04897394EA}"/>
              </a:ext>
            </a:extLst>
          </p:cNvPr>
          <p:cNvPicPr>
            <a:picLocks noChangeAspect="1"/>
          </p:cNvPicPr>
          <p:nvPr/>
        </p:nvPicPr>
        <p:blipFill>
          <a:blip r:embed="rId2"/>
          <a:stretch>
            <a:fillRect/>
          </a:stretch>
        </p:blipFill>
        <p:spPr>
          <a:xfrm>
            <a:off x="2377440" y="1690688"/>
            <a:ext cx="6987684" cy="3878299"/>
          </a:xfrm>
          <a:prstGeom prst="rect">
            <a:avLst/>
          </a:prstGeom>
        </p:spPr>
      </p:pic>
    </p:spTree>
    <p:extLst>
      <p:ext uri="{BB962C8B-B14F-4D97-AF65-F5344CB8AC3E}">
        <p14:creationId xmlns:p14="http://schemas.microsoft.com/office/powerpoint/2010/main" val="420638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5ED7C-BA67-5F57-E37A-3AB7E240D73C}"/>
              </a:ext>
            </a:extLst>
          </p:cNvPr>
          <p:cNvSpPr>
            <a:spLocks noGrp="1"/>
          </p:cNvSpPr>
          <p:nvPr>
            <p:ph type="title"/>
          </p:nvPr>
        </p:nvSpPr>
        <p:spPr/>
        <p:txBody>
          <a:bodyPr/>
          <a:lstStyle/>
          <a:p>
            <a:pPr algn="ctr"/>
            <a:r>
              <a:rPr lang="es-ES" b="1" dirty="0"/>
              <a:t>RIESGOS DEL PROYECTO</a:t>
            </a:r>
          </a:p>
        </p:txBody>
      </p:sp>
      <p:pic>
        <p:nvPicPr>
          <p:cNvPr id="4" name="Imagen 3">
            <a:extLst>
              <a:ext uri="{FF2B5EF4-FFF2-40B4-BE49-F238E27FC236}">
                <a16:creationId xmlns:a16="http://schemas.microsoft.com/office/drawing/2014/main" id="{1316ED69-FA32-B090-DA22-DC04EEDC8B39}"/>
              </a:ext>
            </a:extLst>
          </p:cNvPr>
          <p:cNvPicPr>
            <a:picLocks noChangeAspect="1"/>
          </p:cNvPicPr>
          <p:nvPr/>
        </p:nvPicPr>
        <p:blipFill>
          <a:blip r:embed="rId2"/>
          <a:stretch>
            <a:fillRect/>
          </a:stretch>
        </p:blipFill>
        <p:spPr>
          <a:xfrm>
            <a:off x="1998502" y="1505104"/>
            <a:ext cx="8194995" cy="5058850"/>
          </a:xfrm>
          <a:prstGeom prst="rect">
            <a:avLst/>
          </a:prstGeom>
        </p:spPr>
      </p:pic>
    </p:spTree>
    <p:extLst>
      <p:ext uri="{BB962C8B-B14F-4D97-AF65-F5344CB8AC3E}">
        <p14:creationId xmlns:p14="http://schemas.microsoft.com/office/powerpoint/2010/main" val="218860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496C6-FDEB-9F68-4C75-1E5188B50AE7}"/>
              </a:ext>
            </a:extLst>
          </p:cNvPr>
          <p:cNvSpPr>
            <a:spLocks noGrp="1"/>
          </p:cNvSpPr>
          <p:nvPr>
            <p:ph type="title"/>
          </p:nvPr>
        </p:nvSpPr>
        <p:spPr/>
        <p:txBody>
          <a:bodyPr/>
          <a:lstStyle/>
          <a:p>
            <a:pPr algn="ctr"/>
            <a:r>
              <a:rPr lang="es-ES" b="1" dirty="0"/>
              <a:t>RIESGOS DEL PROYECTO</a:t>
            </a:r>
            <a:endParaRPr lang="es-ES" dirty="0"/>
          </a:p>
        </p:txBody>
      </p:sp>
      <p:pic>
        <p:nvPicPr>
          <p:cNvPr id="5" name="Imagen 4">
            <a:extLst>
              <a:ext uri="{FF2B5EF4-FFF2-40B4-BE49-F238E27FC236}">
                <a16:creationId xmlns:a16="http://schemas.microsoft.com/office/drawing/2014/main" id="{C894ED93-CA35-4486-26C2-658D04549D45}"/>
              </a:ext>
            </a:extLst>
          </p:cNvPr>
          <p:cNvPicPr>
            <a:picLocks noChangeAspect="1"/>
          </p:cNvPicPr>
          <p:nvPr/>
        </p:nvPicPr>
        <p:blipFill>
          <a:blip r:embed="rId2"/>
          <a:stretch>
            <a:fillRect/>
          </a:stretch>
        </p:blipFill>
        <p:spPr>
          <a:xfrm>
            <a:off x="1923802" y="1487627"/>
            <a:ext cx="8344395" cy="5005248"/>
          </a:xfrm>
          <a:prstGeom prst="rect">
            <a:avLst/>
          </a:prstGeom>
        </p:spPr>
      </p:pic>
    </p:spTree>
    <p:extLst>
      <p:ext uri="{BB962C8B-B14F-4D97-AF65-F5344CB8AC3E}">
        <p14:creationId xmlns:p14="http://schemas.microsoft.com/office/powerpoint/2010/main" val="318827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E50B5-60A3-C6A0-2DC8-A09DDB94EC81}"/>
              </a:ext>
            </a:extLst>
          </p:cNvPr>
          <p:cNvSpPr>
            <a:spLocks noGrp="1"/>
          </p:cNvSpPr>
          <p:nvPr>
            <p:ph type="title"/>
          </p:nvPr>
        </p:nvSpPr>
        <p:spPr/>
        <p:txBody>
          <a:bodyPr/>
          <a:lstStyle/>
          <a:p>
            <a:pPr algn="ctr"/>
            <a:r>
              <a:rPr lang="es-ES" b="1" dirty="0"/>
              <a:t>¿Quiénes somos?</a:t>
            </a:r>
          </a:p>
        </p:txBody>
      </p:sp>
      <p:sp>
        <p:nvSpPr>
          <p:cNvPr id="6" name="Marcador de contenido 5">
            <a:extLst>
              <a:ext uri="{FF2B5EF4-FFF2-40B4-BE49-F238E27FC236}">
                <a16:creationId xmlns:a16="http://schemas.microsoft.com/office/drawing/2014/main" id="{71D13CDE-C1E2-9ECD-219B-98161C070CA7}"/>
              </a:ext>
            </a:extLst>
          </p:cNvPr>
          <p:cNvSpPr>
            <a:spLocks noGrp="1"/>
          </p:cNvSpPr>
          <p:nvPr>
            <p:ph idx="1"/>
          </p:nvPr>
        </p:nvSpPr>
        <p:spPr/>
        <p:txBody>
          <a:bodyPr>
            <a:normAutofit/>
          </a:bodyPr>
          <a:lstStyle/>
          <a:p>
            <a:pPr marL="0" indent="0">
              <a:buNone/>
            </a:pPr>
            <a:r>
              <a:rPr lang="es-ES" sz="2400" dirty="0"/>
              <a:t>Somos una empresa de ingeniería de software que desarrolla soluciones software con inteligencia artificial.</a:t>
            </a:r>
          </a:p>
          <a:p>
            <a:pPr marL="0" indent="0">
              <a:buNone/>
            </a:pPr>
            <a:r>
              <a:rPr lang="es-ES" sz="2400" dirty="0"/>
              <a:t>El equipo se conforma por:</a:t>
            </a:r>
          </a:p>
          <a:p>
            <a:pPr marL="0" indent="0">
              <a:buNone/>
            </a:pPr>
            <a:r>
              <a:rPr lang="es-ES" sz="2400" b="1" dirty="0"/>
              <a:t>Jefe de Proyecto:</a:t>
            </a:r>
            <a:r>
              <a:rPr lang="es-ES" sz="2400" dirty="0"/>
              <a:t> Alberto Fernández Sánchez</a:t>
            </a:r>
          </a:p>
          <a:p>
            <a:pPr marL="0" indent="0">
              <a:buNone/>
            </a:pPr>
            <a:r>
              <a:rPr lang="es-ES" sz="2400" b="1" dirty="0"/>
              <a:t>Tres desarrolladores </a:t>
            </a:r>
            <a:r>
              <a:rPr lang="es-ES" sz="2400" b="1" dirty="0" err="1"/>
              <a:t>front-end</a:t>
            </a:r>
            <a:r>
              <a:rPr lang="es-ES" sz="2400" b="1" dirty="0"/>
              <a:t>:</a:t>
            </a:r>
            <a:r>
              <a:rPr lang="es-ES" sz="2400" dirty="0"/>
              <a:t> Sofía Flores García, Alberto Fernández Sánchez y Guillermo Cobelo García.</a:t>
            </a:r>
          </a:p>
          <a:p>
            <a:pPr marL="0" indent="0">
              <a:buNone/>
            </a:pPr>
            <a:r>
              <a:rPr lang="es-ES" sz="2400" b="1" dirty="0"/>
              <a:t>Tres desarrolladores back-</a:t>
            </a:r>
            <a:r>
              <a:rPr lang="es-ES" sz="2400" b="1" dirty="0" err="1"/>
              <a:t>end</a:t>
            </a:r>
            <a:r>
              <a:rPr lang="es-ES" sz="2400" b="1" dirty="0"/>
              <a:t>:</a:t>
            </a:r>
            <a:r>
              <a:rPr lang="es-ES" sz="2400" dirty="0"/>
              <a:t> </a:t>
            </a:r>
            <a:r>
              <a:rPr lang="es-ES" sz="2400" dirty="0" err="1"/>
              <a:t>Meryem</a:t>
            </a:r>
            <a:r>
              <a:rPr lang="es-ES" sz="2400" dirty="0"/>
              <a:t> </a:t>
            </a:r>
            <a:r>
              <a:rPr lang="es-ES" sz="2400" dirty="0" err="1"/>
              <a:t>Ezzekraoui</a:t>
            </a:r>
            <a:r>
              <a:rPr lang="es-ES" sz="2400" dirty="0"/>
              <a:t> </a:t>
            </a:r>
            <a:r>
              <a:rPr lang="es-ES" sz="2400" dirty="0" err="1"/>
              <a:t>Ezzekraoui</a:t>
            </a:r>
            <a:r>
              <a:rPr lang="es-ES" sz="2400" dirty="0"/>
              <a:t>, Adrián Canosa Pérez, Guillermo Cobelo García.</a:t>
            </a:r>
          </a:p>
          <a:p>
            <a:pPr marL="0" indent="0">
              <a:buNone/>
            </a:pPr>
            <a:r>
              <a:rPr lang="es-ES" sz="2400" b="1" dirty="0"/>
              <a:t>Bases de datos:</a:t>
            </a:r>
            <a:r>
              <a:rPr lang="es-ES" sz="2400" dirty="0"/>
              <a:t> </a:t>
            </a:r>
            <a:r>
              <a:rPr lang="es-ES" sz="2400" dirty="0" err="1"/>
              <a:t>Meryem</a:t>
            </a:r>
            <a:r>
              <a:rPr lang="es-ES" sz="2400" dirty="0"/>
              <a:t> </a:t>
            </a:r>
            <a:r>
              <a:rPr lang="es-ES" sz="2400" dirty="0" err="1"/>
              <a:t>Ezzekraoui</a:t>
            </a:r>
            <a:r>
              <a:rPr lang="es-ES" sz="2400" dirty="0"/>
              <a:t> </a:t>
            </a:r>
            <a:r>
              <a:rPr lang="es-ES" sz="2400" dirty="0" err="1"/>
              <a:t>Ezzekraoui</a:t>
            </a:r>
            <a:r>
              <a:rPr lang="es-ES" sz="2400" dirty="0"/>
              <a:t>, Adrián Canosa Pérez</a:t>
            </a:r>
          </a:p>
          <a:p>
            <a:pPr marL="0" indent="0">
              <a:buNone/>
            </a:pPr>
            <a:r>
              <a:rPr lang="es-ES" sz="2400" b="1" dirty="0"/>
              <a:t>Departamento de Seguridad:</a:t>
            </a:r>
            <a:r>
              <a:rPr lang="es-ES" sz="2400" dirty="0"/>
              <a:t> Sofía Flores García, </a:t>
            </a:r>
            <a:r>
              <a:rPr lang="es-ES" sz="2400" dirty="0" err="1"/>
              <a:t>Meryem</a:t>
            </a:r>
            <a:r>
              <a:rPr lang="es-ES" sz="2400" dirty="0"/>
              <a:t> </a:t>
            </a:r>
            <a:r>
              <a:rPr lang="es-ES" sz="2400" dirty="0" err="1"/>
              <a:t>Ezzekraoui</a:t>
            </a:r>
            <a:r>
              <a:rPr lang="es-ES" sz="2400" dirty="0"/>
              <a:t> </a:t>
            </a:r>
            <a:r>
              <a:rPr lang="es-ES" sz="2400" dirty="0" err="1"/>
              <a:t>Ezzekraoui</a:t>
            </a:r>
            <a:endParaRPr lang="es-ES" sz="2400" dirty="0"/>
          </a:p>
          <a:p>
            <a:pPr marL="0" indent="0">
              <a:buNone/>
            </a:pPr>
            <a:endParaRPr lang="es-ES" dirty="0"/>
          </a:p>
        </p:txBody>
      </p:sp>
    </p:spTree>
    <p:extLst>
      <p:ext uri="{BB962C8B-B14F-4D97-AF65-F5344CB8AC3E}">
        <p14:creationId xmlns:p14="http://schemas.microsoft.com/office/powerpoint/2010/main" val="418417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D2B19-0919-A041-8870-361F848C6E81}"/>
              </a:ext>
            </a:extLst>
          </p:cNvPr>
          <p:cNvSpPr>
            <a:spLocks noGrp="1"/>
          </p:cNvSpPr>
          <p:nvPr>
            <p:ph type="title"/>
          </p:nvPr>
        </p:nvSpPr>
        <p:spPr/>
        <p:txBody>
          <a:bodyPr/>
          <a:lstStyle/>
          <a:p>
            <a:pPr algn="ctr"/>
            <a:r>
              <a:rPr lang="es-ES" b="1" dirty="0"/>
              <a:t>CONCLUSIONES Y LECCIONES APRENDIDAS</a:t>
            </a:r>
          </a:p>
        </p:txBody>
      </p:sp>
      <p:sp>
        <p:nvSpPr>
          <p:cNvPr id="3" name="Marcador de contenido 2">
            <a:extLst>
              <a:ext uri="{FF2B5EF4-FFF2-40B4-BE49-F238E27FC236}">
                <a16:creationId xmlns:a16="http://schemas.microsoft.com/office/drawing/2014/main" id="{935C0F9D-1D68-36B5-D414-D8945CD7528B}"/>
              </a:ext>
            </a:extLst>
          </p:cNvPr>
          <p:cNvSpPr>
            <a:spLocks noGrp="1"/>
          </p:cNvSpPr>
          <p:nvPr>
            <p:ph idx="1"/>
          </p:nvPr>
        </p:nvSpPr>
        <p:spPr>
          <a:xfrm>
            <a:off x="838200" y="1825624"/>
            <a:ext cx="10515600" cy="3538856"/>
          </a:xfrm>
        </p:spPr>
        <p:txBody>
          <a:bodyPr>
            <a:normAutofit/>
          </a:bodyPr>
          <a:lstStyle/>
          <a:p>
            <a:pPr algn="just"/>
            <a:r>
              <a:rPr lang="es-ES" sz="2200" dirty="0"/>
              <a:t>La organización al detalle es primordial para poder ejecutar un proyecto de manera viable ya que, un proyecto de ingeniería tiene cientos de parámetros que hay que tener en cuenta.</a:t>
            </a:r>
          </a:p>
          <a:p>
            <a:pPr algn="just"/>
            <a:r>
              <a:rPr lang="es-ES" sz="2200" dirty="0"/>
              <a:t>Esos parámetros deben ser coordinados y coherentes para que todo funcione correctamente. </a:t>
            </a:r>
          </a:p>
          <a:p>
            <a:pPr algn="just"/>
            <a:r>
              <a:rPr lang="es-ES" sz="2200" dirty="0"/>
              <a:t>Hemos aprendido ciertas herramientas que nos facilitan llevar a cabo todo esto como ‘Jira’, ‘Project’.</a:t>
            </a:r>
          </a:p>
          <a:p>
            <a:pPr algn="just"/>
            <a:r>
              <a:rPr lang="es-ES" sz="2200" dirty="0"/>
              <a:t>Qué parámetros hay que tener en cuenta y con que análisis se puede concluir la realización del proyecto.</a:t>
            </a:r>
          </a:p>
        </p:txBody>
      </p:sp>
    </p:spTree>
    <p:extLst>
      <p:ext uri="{BB962C8B-B14F-4D97-AF65-F5344CB8AC3E}">
        <p14:creationId xmlns:p14="http://schemas.microsoft.com/office/powerpoint/2010/main" val="308862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56CBC-39E2-8D9C-2F91-F9DB38C2F210}"/>
              </a:ext>
            </a:extLst>
          </p:cNvPr>
          <p:cNvSpPr>
            <a:spLocks noGrp="1"/>
          </p:cNvSpPr>
          <p:nvPr>
            <p:ph type="title"/>
          </p:nvPr>
        </p:nvSpPr>
        <p:spPr/>
        <p:txBody>
          <a:bodyPr/>
          <a:lstStyle/>
          <a:p>
            <a:pPr algn="ctr"/>
            <a:r>
              <a:rPr lang="es-ES" b="1" dirty="0"/>
              <a:t>Nuestro cliente</a:t>
            </a:r>
          </a:p>
        </p:txBody>
      </p:sp>
      <p:sp>
        <p:nvSpPr>
          <p:cNvPr id="23" name="Marcador de contenido 22">
            <a:extLst>
              <a:ext uri="{FF2B5EF4-FFF2-40B4-BE49-F238E27FC236}">
                <a16:creationId xmlns:a16="http://schemas.microsoft.com/office/drawing/2014/main" id="{F1D298B7-094D-5D02-2ADE-5E06BE6AEB30}"/>
              </a:ext>
            </a:extLst>
          </p:cNvPr>
          <p:cNvSpPr>
            <a:spLocks noGrp="1"/>
          </p:cNvSpPr>
          <p:nvPr>
            <p:ph idx="1"/>
          </p:nvPr>
        </p:nvSpPr>
        <p:spPr>
          <a:xfrm>
            <a:off x="230650" y="1596565"/>
            <a:ext cx="11799053" cy="1431644"/>
          </a:xfrm>
        </p:spPr>
        <p:txBody>
          <a:bodyPr>
            <a:normAutofit/>
          </a:bodyPr>
          <a:lstStyle/>
          <a:p>
            <a:pPr marL="0" indent="0" algn="just">
              <a:buNone/>
            </a:pPr>
            <a:r>
              <a:rPr lang="es-ES" sz="2200" dirty="0"/>
              <a:t>Nuestro proyecto se encuentra enfocado a un sector empresarial dedicado al desarrollo energético basado en saltos de agua, por lo que nuestros clientes serán empresas que posean saltos de agua turbinados o susceptibles de turbinar. </a:t>
            </a:r>
          </a:p>
          <a:p>
            <a:pPr marL="0" indent="0" algn="just">
              <a:buNone/>
            </a:pPr>
            <a:r>
              <a:rPr lang="es-ES" sz="2200" dirty="0"/>
              <a:t>Estos son algunos de nuestros principales clientes potenciales:</a:t>
            </a:r>
          </a:p>
        </p:txBody>
      </p:sp>
      <p:sp>
        <p:nvSpPr>
          <p:cNvPr id="3" name="CuadroTexto 2">
            <a:extLst>
              <a:ext uri="{FF2B5EF4-FFF2-40B4-BE49-F238E27FC236}">
                <a16:creationId xmlns:a16="http://schemas.microsoft.com/office/drawing/2014/main" id="{BFC4FB12-8958-CBE5-A436-154142B6D64C}"/>
              </a:ext>
            </a:extLst>
          </p:cNvPr>
          <p:cNvSpPr txBox="1"/>
          <p:nvPr/>
        </p:nvSpPr>
        <p:spPr>
          <a:xfrm>
            <a:off x="248149" y="3660553"/>
            <a:ext cx="1158157" cy="369332"/>
          </a:xfrm>
          <a:prstGeom prst="rect">
            <a:avLst/>
          </a:prstGeom>
          <a:noFill/>
        </p:spPr>
        <p:txBody>
          <a:bodyPr wrap="square" rtlCol="0">
            <a:spAutoFit/>
          </a:bodyPr>
          <a:lstStyle/>
          <a:p>
            <a:r>
              <a:rPr lang="es-ES" dirty="0"/>
              <a:t>EMAFESA</a:t>
            </a:r>
          </a:p>
        </p:txBody>
      </p:sp>
      <p:sp>
        <p:nvSpPr>
          <p:cNvPr id="5" name="CuadroTexto 4">
            <a:extLst>
              <a:ext uri="{FF2B5EF4-FFF2-40B4-BE49-F238E27FC236}">
                <a16:creationId xmlns:a16="http://schemas.microsoft.com/office/drawing/2014/main" id="{B49D7FDF-3BC7-0C9C-3EC3-DC1C9C98B5F6}"/>
              </a:ext>
            </a:extLst>
          </p:cNvPr>
          <p:cNvSpPr txBox="1"/>
          <p:nvPr/>
        </p:nvSpPr>
        <p:spPr>
          <a:xfrm>
            <a:off x="230650" y="5502304"/>
            <a:ext cx="1175657" cy="369332"/>
          </a:xfrm>
          <a:prstGeom prst="rect">
            <a:avLst/>
          </a:prstGeom>
          <a:noFill/>
        </p:spPr>
        <p:txBody>
          <a:bodyPr wrap="square" rtlCol="0">
            <a:spAutoFit/>
          </a:bodyPr>
          <a:lstStyle/>
          <a:p>
            <a:r>
              <a:rPr lang="es-ES" dirty="0"/>
              <a:t>EMALCSA</a:t>
            </a:r>
          </a:p>
        </p:txBody>
      </p:sp>
      <p:sp>
        <p:nvSpPr>
          <p:cNvPr id="6" name="CuadroTexto 5">
            <a:extLst>
              <a:ext uri="{FF2B5EF4-FFF2-40B4-BE49-F238E27FC236}">
                <a16:creationId xmlns:a16="http://schemas.microsoft.com/office/drawing/2014/main" id="{2C2EA64B-03A5-7DBB-5517-311A110A0355}"/>
              </a:ext>
            </a:extLst>
          </p:cNvPr>
          <p:cNvSpPr txBox="1"/>
          <p:nvPr/>
        </p:nvSpPr>
        <p:spPr>
          <a:xfrm>
            <a:off x="3661084" y="3660553"/>
            <a:ext cx="1270660" cy="369332"/>
          </a:xfrm>
          <a:prstGeom prst="rect">
            <a:avLst/>
          </a:prstGeom>
          <a:noFill/>
        </p:spPr>
        <p:txBody>
          <a:bodyPr wrap="square" rtlCol="0">
            <a:spAutoFit/>
          </a:bodyPr>
          <a:lstStyle/>
          <a:p>
            <a:r>
              <a:rPr lang="es-ES" dirty="0"/>
              <a:t>GESTAGUA</a:t>
            </a:r>
          </a:p>
        </p:txBody>
      </p:sp>
      <p:sp>
        <p:nvSpPr>
          <p:cNvPr id="8" name="CuadroTexto 7">
            <a:extLst>
              <a:ext uri="{FF2B5EF4-FFF2-40B4-BE49-F238E27FC236}">
                <a16:creationId xmlns:a16="http://schemas.microsoft.com/office/drawing/2014/main" id="{CF354380-CA43-A297-180A-A94E3352B0B5}"/>
              </a:ext>
            </a:extLst>
          </p:cNvPr>
          <p:cNvSpPr txBox="1"/>
          <p:nvPr/>
        </p:nvSpPr>
        <p:spPr>
          <a:xfrm>
            <a:off x="3643584" y="5502304"/>
            <a:ext cx="952005" cy="369332"/>
          </a:xfrm>
          <a:prstGeom prst="rect">
            <a:avLst/>
          </a:prstGeom>
          <a:noFill/>
        </p:spPr>
        <p:txBody>
          <a:bodyPr wrap="square" rtlCol="0">
            <a:spAutoFit/>
          </a:bodyPr>
          <a:lstStyle/>
          <a:p>
            <a:r>
              <a:rPr lang="es-ES" dirty="0"/>
              <a:t>VIAQUA</a:t>
            </a:r>
          </a:p>
        </p:txBody>
      </p:sp>
      <p:sp>
        <p:nvSpPr>
          <p:cNvPr id="9" name="CuadroTexto 8">
            <a:extLst>
              <a:ext uri="{FF2B5EF4-FFF2-40B4-BE49-F238E27FC236}">
                <a16:creationId xmlns:a16="http://schemas.microsoft.com/office/drawing/2014/main" id="{E4F62433-9EA0-5FBC-95B1-31BD0619C0C1}"/>
              </a:ext>
            </a:extLst>
          </p:cNvPr>
          <p:cNvSpPr txBox="1"/>
          <p:nvPr/>
        </p:nvSpPr>
        <p:spPr>
          <a:xfrm>
            <a:off x="7283481" y="3663116"/>
            <a:ext cx="2268187" cy="369332"/>
          </a:xfrm>
          <a:prstGeom prst="rect">
            <a:avLst/>
          </a:prstGeom>
          <a:noFill/>
        </p:spPr>
        <p:txBody>
          <a:bodyPr wrap="square" rtlCol="0">
            <a:spAutoFit/>
          </a:bodyPr>
          <a:lstStyle/>
          <a:p>
            <a:r>
              <a:rPr lang="es-ES" dirty="0"/>
              <a:t>ALUMINIOS CORTIZO</a:t>
            </a:r>
          </a:p>
        </p:txBody>
      </p:sp>
      <p:sp>
        <p:nvSpPr>
          <p:cNvPr id="10" name="CuadroTexto 9">
            <a:extLst>
              <a:ext uri="{FF2B5EF4-FFF2-40B4-BE49-F238E27FC236}">
                <a16:creationId xmlns:a16="http://schemas.microsoft.com/office/drawing/2014/main" id="{B31D7A68-D96D-D014-479E-22DCB1E99FEF}"/>
              </a:ext>
            </a:extLst>
          </p:cNvPr>
          <p:cNvSpPr txBox="1"/>
          <p:nvPr/>
        </p:nvSpPr>
        <p:spPr>
          <a:xfrm>
            <a:off x="7265981" y="5502304"/>
            <a:ext cx="2030680" cy="369332"/>
          </a:xfrm>
          <a:prstGeom prst="rect">
            <a:avLst/>
          </a:prstGeom>
          <a:noFill/>
        </p:spPr>
        <p:txBody>
          <a:bodyPr wrap="square" rtlCol="0">
            <a:spAutoFit/>
          </a:bodyPr>
          <a:lstStyle/>
          <a:p>
            <a:r>
              <a:rPr lang="es-ES" dirty="0"/>
              <a:t>XUNTA DE GALICIA</a:t>
            </a:r>
          </a:p>
        </p:txBody>
      </p:sp>
      <p:pic>
        <p:nvPicPr>
          <p:cNvPr id="12" name="Imagen 11">
            <a:extLst>
              <a:ext uri="{FF2B5EF4-FFF2-40B4-BE49-F238E27FC236}">
                <a16:creationId xmlns:a16="http://schemas.microsoft.com/office/drawing/2014/main" id="{C7664931-ABAA-57F1-36C3-D9DA4BE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168" y="5071732"/>
            <a:ext cx="1968760" cy="1230475"/>
          </a:xfrm>
          <a:prstGeom prst="rect">
            <a:avLst/>
          </a:prstGeom>
        </p:spPr>
      </p:pic>
      <p:pic>
        <p:nvPicPr>
          <p:cNvPr id="15" name="Imagen 14">
            <a:extLst>
              <a:ext uri="{FF2B5EF4-FFF2-40B4-BE49-F238E27FC236}">
                <a16:creationId xmlns:a16="http://schemas.microsoft.com/office/drawing/2014/main" id="{20E0885A-6DDF-DC16-B306-C745E1782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385" y="5104089"/>
            <a:ext cx="2331524" cy="1165762"/>
          </a:xfrm>
          <a:prstGeom prst="rect">
            <a:avLst/>
          </a:prstGeom>
        </p:spPr>
      </p:pic>
      <p:pic>
        <p:nvPicPr>
          <p:cNvPr id="18" name="Imagen 17">
            <a:extLst>
              <a:ext uri="{FF2B5EF4-FFF2-40B4-BE49-F238E27FC236}">
                <a16:creationId xmlns:a16="http://schemas.microsoft.com/office/drawing/2014/main" id="{7241DE0B-5814-74B0-3A82-68C0BEE88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179" y="5172317"/>
            <a:ext cx="1977213" cy="1161163"/>
          </a:xfrm>
          <a:prstGeom prst="rect">
            <a:avLst/>
          </a:prstGeom>
        </p:spPr>
      </p:pic>
      <p:pic>
        <p:nvPicPr>
          <p:cNvPr id="20" name="Imagen 19">
            <a:extLst>
              <a:ext uri="{FF2B5EF4-FFF2-40B4-BE49-F238E27FC236}">
                <a16:creationId xmlns:a16="http://schemas.microsoft.com/office/drawing/2014/main" id="{60B3D45B-4C7B-C768-2817-16DB7D7B9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1668" y="3493368"/>
            <a:ext cx="2358432" cy="586987"/>
          </a:xfrm>
          <a:prstGeom prst="rect">
            <a:avLst/>
          </a:prstGeom>
        </p:spPr>
      </p:pic>
      <p:pic>
        <p:nvPicPr>
          <p:cNvPr id="22" name="Imagen 21">
            <a:extLst>
              <a:ext uri="{FF2B5EF4-FFF2-40B4-BE49-F238E27FC236}">
                <a16:creationId xmlns:a16="http://schemas.microsoft.com/office/drawing/2014/main" id="{013D752F-098B-01D6-B751-E70B0DB97F8C}"/>
              </a:ext>
            </a:extLst>
          </p:cNvPr>
          <p:cNvPicPr>
            <a:picLocks noChangeAspect="1"/>
          </p:cNvPicPr>
          <p:nvPr/>
        </p:nvPicPr>
        <p:blipFill rotWithShape="1">
          <a:blip r:embed="rId6">
            <a:extLst>
              <a:ext uri="{28A0092B-C50C-407E-A947-70E740481C1C}">
                <a14:useLocalDpi xmlns:a14="http://schemas.microsoft.com/office/drawing/2010/main" val="0"/>
              </a:ext>
            </a:extLst>
          </a:blip>
          <a:srcRect l="21756" t="32746" r="14064" b="33893"/>
          <a:stretch/>
        </p:blipFill>
        <p:spPr>
          <a:xfrm>
            <a:off x="1406307" y="3493368"/>
            <a:ext cx="2030680" cy="703702"/>
          </a:xfrm>
          <a:prstGeom prst="rect">
            <a:avLst/>
          </a:prstGeom>
        </p:spPr>
      </p:pic>
      <p:pic>
        <p:nvPicPr>
          <p:cNvPr id="25" name="Imagen 24">
            <a:extLst>
              <a:ext uri="{FF2B5EF4-FFF2-40B4-BE49-F238E27FC236}">
                <a16:creationId xmlns:a16="http://schemas.microsoft.com/office/drawing/2014/main" id="{BF3C78D9-C91B-FF9C-2E8B-112B06B7D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0799" y="3449723"/>
            <a:ext cx="1576093" cy="735510"/>
          </a:xfrm>
          <a:prstGeom prst="rect">
            <a:avLst/>
          </a:prstGeom>
        </p:spPr>
      </p:pic>
      <p:cxnSp>
        <p:nvCxnSpPr>
          <p:cNvPr id="27" name="Conector recto 26">
            <a:extLst>
              <a:ext uri="{FF2B5EF4-FFF2-40B4-BE49-F238E27FC236}">
                <a16:creationId xmlns:a16="http://schemas.microsoft.com/office/drawing/2014/main" id="{0346ABDA-D6A6-4EF5-B3D2-A3810E7B04C2}"/>
              </a:ext>
            </a:extLst>
          </p:cNvPr>
          <p:cNvCxnSpPr/>
          <p:nvPr/>
        </p:nvCxnSpPr>
        <p:spPr>
          <a:xfrm>
            <a:off x="3569909" y="3186615"/>
            <a:ext cx="0" cy="29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A1FBF55-0E5F-55A0-4610-91C14E9C324A}"/>
              </a:ext>
            </a:extLst>
          </p:cNvPr>
          <p:cNvCxnSpPr/>
          <p:nvPr/>
        </p:nvCxnSpPr>
        <p:spPr>
          <a:xfrm>
            <a:off x="7142402" y="3186615"/>
            <a:ext cx="0" cy="29529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3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FCBD-A5B9-D1D7-5F25-7E88F2D85342}"/>
              </a:ext>
            </a:extLst>
          </p:cNvPr>
          <p:cNvSpPr>
            <a:spLocks noGrp="1"/>
          </p:cNvSpPr>
          <p:nvPr>
            <p:ph type="title"/>
          </p:nvPr>
        </p:nvSpPr>
        <p:spPr/>
        <p:txBody>
          <a:bodyPr/>
          <a:lstStyle/>
          <a:p>
            <a:pPr algn="ctr"/>
            <a:r>
              <a:rPr lang="es-ES" b="1" dirty="0"/>
              <a:t>Nuestro cliente</a:t>
            </a:r>
            <a:endParaRPr lang="es-ES" dirty="0"/>
          </a:p>
        </p:txBody>
      </p:sp>
      <p:sp>
        <p:nvSpPr>
          <p:cNvPr id="3" name="Marcador de contenido 2">
            <a:extLst>
              <a:ext uri="{FF2B5EF4-FFF2-40B4-BE49-F238E27FC236}">
                <a16:creationId xmlns:a16="http://schemas.microsoft.com/office/drawing/2014/main" id="{70A1E06D-744A-BC6A-2A46-FF047E0E155E}"/>
              </a:ext>
            </a:extLst>
          </p:cNvPr>
          <p:cNvSpPr>
            <a:spLocks noGrp="1"/>
          </p:cNvSpPr>
          <p:nvPr>
            <p:ph idx="1"/>
          </p:nvPr>
        </p:nvSpPr>
        <p:spPr>
          <a:xfrm>
            <a:off x="356260" y="1825625"/>
            <a:ext cx="10997540" cy="1603375"/>
          </a:xfrm>
        </p:spPr>
        <p:txBody>
          <a:bodyPr>
            <a:normAutofit/>
          </a:bodyPr>
          <a:lstStyle/>
          <a:p>
            <a:pPr marL="0" indent="0" algn="just">
              <a:buNone/>
            </a:pPr>
            <a:r>
              <a:rPr lang="es-ES" sz="2200" dirty="0"/>
              <a:t>Por otro lado tenemos nuestro cliente objetivo: Mancomunidad do Salnés. Se trata de un proyecto acordado por una serie de ayuntamientos de Galicia, más concretamente de la provincia de Pontevedra, el cual tiene por finalidad la mejora de la eficiencia energética en las instalaciones de bombeo de la ETAP (Estación de Tratamiento de Agua Potable).</a:t>
            </a:r>
          </a:p>
        </p:txBody>
      </p:sp>
      <p:pic>
        <p:nvPicPr>
          <p:cNvPr id="5" name="Imagen 4">
            <a:extLst>
              <a:ext uri="{FF2B5EF4-FFF2-40B4-BE49-F238E27FC236}">
                <a16:creationId xmlns:a16="http://schemas.microsoft.com/office/drawing/2014/main" id="{874086A9-97FC-94E3-82DF-8BFD23C8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02" y="3694566"/>
            <a:ext cx="4253655" cy="1997723"/>
          </a:xfrm>
          <a:prstGeom prst="rect">
            <a:avLst/>
          </a:prstGeom>
        </p:spPr>
      </p:pic>
    </p:spTree>
    <p:extLst>
      <p:ext uri="{BB962C8B-B14F-4D97-AF65-F5344CB8AC3E}">
        <p14:creationId xmlns:p14="http://schemas.microsoft.com/office/powerpoint/2010/main" val="33276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8173F-1374-E4DA-2402-B19034C391F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kern="1200" dirty="0">
                <a:solidFill>
                  <a:schemeClr val="tx1"/>
                </a:solidFill>
                <a:latin typeface="+mj-lt"/>
                <a:ea typeface="+mj-ea"/>
                <a:cs typeface="+mj-cs"/>
              </a:rPr>
              <a:t>JIRA</a:t>
            </a:r>
          </a:p>
        </p:txBody>
      </p:sp>
      <p:pic>
        <p:nvPicPr>
          <p:cNvPr id="7" name="Imagen 6" descr="Una captura de pantalla de una computadora&#10;&#10;Descripción generada automáticamente">
            <a:extLst>
              <a:ext uri="{FF2B5EF4-FFF2-40B4-BE49-F238E27FC236}">
                <a16:creationId xmlns:a16="http://schemas.microsoft.com/office/drawing/2014/main" id="{CEA0C996-0DDC-4971-0FF1-E29CF4D92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007" y="2185156"/>
            <a:ext cx="7659986" cy="4071237"/>
          </a:xfrm>
          <a:prstGeom prst="rect">
            <a:avLst/>
          </a:prstGeom>
        </p:spPr>
      </p:pic>
      <p:sp>
        <p:nvSpPr>
          <p:cNvPr id="9" name="CuadroTexto 8">
            <a:extLst>
              <a:ext uri="{FF2B5EF4-FFF2-40B4-BE49-F238E27FC236}">
                <a16:creationId xmlns:a16="http://schemas.microsoft.com/office/drawing/2014/main" id="{AA005C23-7EF0-CE87-C2AB-E1F5BF1642FF}"/>
              </a:ext>
            </a:extLst>
          </p:cNvPr>
          <p:cNvSpPr txBox="1"/>
          <p:nvPr/>
        </p:nvSpPr>
        <p:spPr>
          <a:xfrm>
            <a:off x="3647851" y="1537163"/>
            <a:ext cx="4896294" cy="430887"/>
          </a:xfrm>
          <a:prstGeom prst="rect">
            <a:avLst/>
          </a:prstGeom>
          <a:noFill/>
        </p:spPr>
        <p:txBody>
          <a:bodyPr wrap="square" rtlCol="0">
            <a:spAutoFit/>
          </a:bodyPr>
          <a:lstStyle/>
          <a:p>
            <a:r>
              <a:rPr lang="es-ES" sz="2200" dirty="0"/>
              <a:t>Jira con todos los Sprint del proyecto</a:t>
            </a:r>
          </a:p>
        </p:txBody>
      </p:sp>
    </p:spTree>
    <p:extLst>
      <p:ext uri="{BB962C8B-B14F-4D97-AF65-F5344CB8AC3E}">
        <p14:creationId xmlns:p14="http://schemas.microsoft.com/office/powerpoint/2010/main" val="415560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398E3-8414-86F8-1AD1-A9E990B3D996}"/>
              </a:ext>
            </a:extLst>
          </p:cNvPr>
          <p:cNvSpPr>
            <a:spLocks noGrp="1"/>
          </p:cNvSpPr>
          <p:nvPr>
            <p:ph type="title"/>
          </p:nvPr>
        </p:nvSpPr>
        <p:spPr/>
        <p:txBody>
          <a:bodyPr>
            <a:normAutofit/>
          </a:bodyPr>
          <a:lstStyle/>
          <a:p>
            <a:pPr algn="ctr"/>
            <a:r>
              <a:rPr lang="en-US" sz="5400" b="1" kern="1200" dirty="0">
                <a:solidFill>
                  <a:schemeClr val="tx1"/>
                </a:solidFill>
                <a:latin typeface="+mj-lt"/>
                <a:ea typeface="+mj-ea"/>
                <a:cs typeface="+mj-cs"/>
              </a:rPr>
              <a:t>JIRA</a:t>
            </a:r>
            <a:endParaRPr lang="es-ES" sz="5400" dirty="0"/>
          </a:p>
        </p:txBody>
      </p:sp>
      <p:sp>
        <p:nvSpPr>
          <p:cNvPr id="3" name="Marcador de contenido 2">
            <a:extLst>
              <a:ext uri="{FF2B5EF4-FFF2-40B4-BE49-F238E27FC236}">
                <a16:creationId xmlns:a16="http://schemas.microsoft.com/office/drawing/2014/main" id="{3C14217F-EBD3-9476-2195-2D18E5A32028}"/>
              </a:ext>
            </a:extLst>
          </p:cNvPr>
          <p:cNvSpPr>
            <a:spLocks noGrp="1"/>
          </p:cNvSpPr>
          <p:nvPr>
            <p:ph idx="1"/>
          </p:nvPr>
        </p:nvSpPr>
        <p:spPr>
          <a:xfrm>
            <a:off x="838199" y="1965893"/>
            <a:ext cx="4541322" cy="483524"/>
          </a:xfrm>
        </p:spPr>
        <p:txBody>
          <a:bodyPr>
            <a:normAutofit/>
          </a:bodyPr>
          <a:lstStyle/>
          <a:p>
            <a:pPr marL="0" indent="0">
              <a:buNone/>
            </a:pPr>
            <a:r>
              <a:rPr lang="es-ES" sz="2200" dirty="0"/>
              <a:t>Tarea del Sprint de gestión del alcance</a:t>
            </a:r>
          </a:p>
        </p:txBody>
      </p:sp>
      <p:pic>
        <p:nvPicPr>
          <p:cNvPr id="5" name="Imagen 4" descr="Interfaz de usuario gráfica, Texto, Correo electrónico&#10;&#10;Descripción generada automáticamente">
            <a:extLst>
              <a:ext uri="{FF2B5EF4-FFF2-40B4-BE49-F238E27FC236}">
                <a16:creationId xmlns:a16="http://schemas.microsoft.com/office/drawing/2014/main" id="{55EFC45B-4DF6-5782-F7E9-2353496BC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88" y="2724623"/>
            <a:ext cx="5650745" cy="2968429"/>
          </a:xfrm>
          <a:prstGeom prst="rect">
            <a:avLst/>
          </a:prstGeom>
        </p:spPr>
      </p:pic>
      <p:sp>
        <p:nvSpPr>
          <p:cNvPr id="6" name="CuadroTexto 5">
            <a:extLst>
              <a:ext uri="{FF2B5EF4-FFF2-40B4-BE49-F238E27FC236}">
                <a16:creationId xmlns:a16="http://schemas.microsoft.com/office/drawing/2014/main" id="{77487BB8-9CD6-B8B1-3525-658F0EFDDCCC}"/>
              </a:ext>
            </a:extLst>
          </p:cNvPr>
          <p:cNvSpPr txBox="1"/>
          <p:nvPr/>
        </p:nvSpPr>
        <p:spPr>
          <a:xfrm>
            <a:off x="7214064" y="1992212"/>
            <a:ext cx="3738153" cy="430887"/>
          </a:xfrm>
          <a:prstGeom prst="rect">
            <a:avLst/>
          </a:prstGeom>
          <a:noFill/>
        </p:spPr>
        <p:txBody>
          <a:bodyPr wrap="square" rtlCol="0">
            <a:spAutoFit/>
          </a:bodyPr>
          <a:lstStyle/>
          <a:p>
            <a:r>
              <a:rPr lang="es-ES" sz="2200" dirty="0"/>
              <a:t>Sprint de gestión del alcance</a:t>
            </a:r>
          </a:p>
        </p:txBody>
      </p:sp>
      <p:pic>
        <p:nvPicPr>
          <p:cNvPr id="8" name="Imagen 7" descr="Una captura de pantalla de una computadora&#10;&#10;Descripción generada automáticamente">
            <a:extLst>
              <a:ext uri="{FF2B5EF4-FFF2-40B4-BE49-F238E27FC236}">
                <a16:creationId xmlns:a16="http://schemas.microsoft.com/office/drawing/2014/main" id="{BE04312B-7B6C-FCA0-4048-93D3BBC6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769" y="2724623"/>
            <a:ext cx="5650745" cy="3003337"/>
          </a:xfrm>
          <a:prstGeom prst="rect">
            <a:avLst/>
          </a:prstGeom>
        </p:spPr>
      </p:pic>
    </p:spTree>
    <p:extLst>
      <p:ext uri="{BB962C8B-B14F-4D97-AF65-F5344CB8AC3E}">
        <p14:creationId xmlns:p14="http://schemas.microsoft.com/office/powerpoint/2010/main" val="36703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E8D1D-AB09-DE66-E4E7-C1A2849AB3E0}"/>
              </a:ext>
            </a:extLst>
          </p:cNvPr>
          <p:cNvSpPr>
            <a:spLocks noGrp="1"/>
          </p:cNvSpPr>
          <p:nvPr>
            <p:ph type="title"/>
          </p:nvPr>
        </p:nvSpPr>
        <p:spPr/>
        <p:txBody>
          <a:bodyPr/>
          <a:lstStyle/>
          <a:p>
            <a:pPr algn="ctr"/>
            <a:r>
              <a:rPr lang="es-ES" dirty="0"/>
              <a:t>Acta de constitución del proyecto</a:t>
            </a:r>
          </a:p>
        </p:txBody>
      </p:sp>
      <p:pic>
        <p:nvPicPr>
          <p:cNvPr id="7" name="Marcador de contenido 6">
            <a:extLst>
              <a:ext uri="{FF2B5EF4-FFF2-40B4-BE49-F238E27FC236}">
                <a16:creationId xmlns:a16="http://schemas.microsoft.com/office/drawing/2014/main" id="{BA02656A-7105-5124-80EA-5D11A99566D0}"/>
              </a:ext>
            </a:extLst>
          </p:cNvPr>
          <p:cNvPicPr>
            <a:picLocks noGrp="1" noChangeAspect="1"/>
          </p:cNvPicPr>
          <p:nvPr>
            <p:ph sz="half" idx="1"/>
          </p:nvPr>
        </p:nvPicPr>
        <p:blipFill>
          <a:blip r:embed="rId2"/>
          <a:stretch>
            <a:fillRect/>
          </a:stretch>
        </p:blipFill>
        <p:spPr>
          <a:xfrm>
            <a:off x="1820862" y="1825624"/>
            <a:ext cx="3242754" cy="4351338"/>
          </a:xfrm>
        </p:spPr>
      </p:pic>
      <p:pic>
        <p:nvPicPr>
          <p:cNvPr id="13" name="Marcador de contenido 12">
            <a:extLst>
              <a:ext uri="{FF2B5EF4-FFF2-40B4-BE49-F238E27FC236}">
                <a16:creationId xmlns:a16="http://schemas.microsoft.com/office/drawing/2014/main" id="{D065BDFC-C962-721A-E30C-A04A0C36DE4E}"/>
              </a:ext>
            </a:extLst>
          </p:cNvPr>
          <p:cNvPicPr>
            <a:picLocks noGrp="1" noChangeAspect="1"/>
          </p:cNvPicPr>
          <p:nvPr>
            <p:ph sz="half" idx="2"/>
          </p:nvPr>
        </p:nvPicPr>
        <p:blipFill>
          <a:blip r:embed="rId3"/>
          <a:stretch>
            <a:fillRect/>
          </a:stretch>
        </p:blipFill>
        <p:spPr>
          <a:xfrm>
            <a:off x="7154863" y="1826108"/>
            <a:ext cx="3216275" cy="4350371"/>
          </a:xfrm>
        </p:spPr>
      </p:pic>
    </p:spTree>
    <p:extLst>
      <p:ext uri="{BB962C8B-B14F-4D97-AF65-F5344CB8AC3E}">
        <p14:creationId xmlns:p14="http://schemas.microsoft.com/office/powerpoint/2010/main" val="135067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5CB1E-326B-56EC-F156-DD1F8CC4133E}"/>
              </a:ext>
            </a:extLst>
          </p:cNvPr>
          <p:cNvSpPr>
            <a:spLocks noGrp="1"/>
          </p:cNvSpPr>
          <p:nvPr>
            <p:ph type="title"/>
          </p:nvPr>
        </p:nvSpPr>
        <p:spPr/>
        <p:txBody>
          <a:bodyPr/>
          <a:lstStyle/>
          <a:p>
            <a:r>
              <a:rPr lang="es-ES" dirty="0"/>
              <a:t>Documentación de Requisitos del proyecto</a:t>
            </a:r>
          </a:p>
        </p:txBody>
      </p:sp>
      <p:pic>
        <p:nvPicPr>
          <p:cNvPr id="6" name="Marcador de contenido 5">
            <a:extLst>
              <a:ext uri="{FF2B5EF4-FFF2-40B4-BE49-F238E27FC236}">
                <a16:creationId xmlns:a16="http://schemas.microsoft.com/office/drawing/2014/main" id="{49CC61AA-4639-3E19-798E-4AC67CCD0212}"/>
              </a:ext>
            </a:extLst>
          </p:cNvPr>
          <p:cNvPicPr>
            <a:picLocks noGrp="1" noChangeAspect="1"/>
          </p:cNvPicPr>
          <p:nvPr>
            <p:ph sz="half" idx="1"/>
          </p:nvPr>
        </p:nvPicPr>
        <p:blipFill>
          <a:blip r:embed="rId2"/>
          <a:stretch>
            <a:fillRect/>
          </a:stretch>
        </p:blipFill>
        <p:spPr>
          <a:xfrm>
            <a:off x="1853617" y="1825625"/>
            <a:ext cx="3150766" cy="4351338"/>
          </a:xfrm>
        </p:spPr>
      </p:pic>
      <p:pic>
        <p:nvPicPr>
          <p:cNvPr id="8" name="Marcador de contenido 7">
            <a:extLst>
              <a:ext uri="{FF2B5EF4-FFF2-40B4-BE49-F238E27FC236}">
                <a16:creationId xmlns:a16="http://schemas.microsoft.com/office/drawing/2014/main" id="{02BBFE0C-665D-4031-68D8-358B075E703E}"/>
              </a:ext>
            </a:extLst>
          </p:cNvPr>
          <p:cNvPicPr>
            <a:picLocks noGrp="1" noChangeAspect="1"/>
          </p:cNvPicPr>
          <p:nvPr>
            <p:ph sz="half" idx="2"/>
          </p:nvPr>
        </p:nvPicPr>
        <p:blipFill>
          <a:blip r:embed="rId3"/>
          <a:stretch>
            <a:fillRect/>
          </a:stretch>
        </p:blipFill>
        <p:spPr>
          <a:xfrm>
            <a:off x="7198507" y="1825625"/>
            <a:ext cx="3128986" cy="4351338"/>
          </a:xfrm>
        </p:spPr>
      </p:pic>
    </p:spTree>
    <p:extLst>
      <p:ext uri="{BB962C8B-B14F-4D97-AF65-F5344CB8AC3E}">
        <p14:creationId xmlns:p14="http://schemas.microsoft.com/office/powerpoint/2010/main" val="30531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312206-5D26-4D4D-3756-17365D583599}"/>
              </a:ext>
            </a:extLst>
          </p:cNvPr>
          <p:cNvSpPr>
            <a:spLocks noGrp="1"/>
          </p:cNvSpPr>
          <p:nvPr>
            <p:ph type="title"/>
          </p:nvPr>
        </p:nvSpPr>
        <p:spPr/>
        <p:txBody>
          <a:bodyPr/>
          <a:lstStyle/>
          <a:p>
            <a:pPr algn="ctr"/>
            <a:r>
              <a:rPr lang="es-ES" dirty="0"/>
              <a:t>EDT</a:t>
            </a:r>
          </a:p>
        </p:txBody>
      </p:sp>
      <p:pic>
        <p:nvPicPr>
          <p:cNvPr id="11" name="Marcador de contenido 10" descr="Diagrama&#10;&#10;Descripción generada automáticamente">
            <a:extLst>
              <a:ext uri="{FF2B5EF4-FFF2-40B4-BE49-F238E27FC236}">
                <a16:creationId xmlns:a16="http://schemas.microsoft.com/office/drawing/2014/main" id="{7AC88EA7-BD1C-4166-D578-D12F7C9E4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624" y="1690688"/>
            <a:ext cx="6664751" cy="4667250"/>
          </a:xfrm>
        </p:spPr>
      </p:pic>
    </p:spTree>
    <p:extLst>
      <p:ext uri="{BB962C8B-B14F-4D97-AF65-F5344CB8AC3E}">
        <p14:creationId xmlns:p14="http://schemas.microsoft.com/office/powerpoint/2010/main" val="39980500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515</Words>
  <Application>Microsoft Office PowerPoint</Application>
  <PresentationFormat>Panorámica</PresentationFormat>
  <Paragraphs>76</Paragraphs>
  <Slides>20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OPTIMIZACIÓN DE GENERACIÓN ENERGÉTICA EN SALTOS DE AGUA TURBINADOS UTILIZANDO MACHINE LEARNING</vt:lpstr>
      <vt:lpstr>¿Quiénes somos?</vt:lpstr>
      <vt:lpstr>Nuestro cliente</vt:lpstr>
      <vt:lpstr>Nuestro cliente</vt:lpstr>
      <vt:lpstr>JIRA</vt:lpstr>
      <vt:lpstr>JIRA</vt:lpstr>
      <vt:lpstr>Acta de constitución del proyecto</vt:lpstr>
      <vt:lpstr>Documentación de Requisitos del proyecto</vt:lpstr>
      <vt:lpstr>EDT</vt:lpstr>
      <vt:lpstr>INTERESADOS Y COMUNICACIONES</vt:lpstr>
      <vt:lpstr>DIAGRAMA DE GANTT DEL PROYECTO</vt:lpstr>
      <vt:lpstr>DIAGRAMA DE GANTT DEL PROYECTO</vt:lpstr>
      <vt:lpstr>RECURSOS</vt:lpstr>
      <vt:lpstr>ADQUISICIONES EXTERNAS</vt:lpstr>
      <vt:lpstr>Fecha de inicio y fin del proyecto </vt:lpstr>
      <vt:lpstr>PRESUPUESTO</vt:lpstr>
      <vt:lpstr>RIESGOS DEL PROYECTO</vt:lpstr>
      <vt:lpstr>RIESGOS DEL PROYECTO</vt:lpstr>
      <vt:lpstr>RIESGOS DEL PROYECTO</vt:lpstr>
      <vt:lpstr>CONCLUSIONES Y LECCIONES APRENDIDAS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CSMAG</dc:title>
  <dc:creator>Adrián Canosa Pérez</dc:creator>
  <cp:lastModifiedBy>Sofía Flores García</cp:lastModifiedBy>
  <cp:revision>28</cp:revision>
  <dcterms:created xsi:type="dcterms:W3CDTF">2022-11-02T11:15:34Z</dcterms:created>
  <dcterms:modified xsi:type="dcterms:W3CDTF">2022-12-12T22:03:55Z</dcterms:modified>
</cp:coreProperties>
</file>