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73" r:id="rId7"/>
    <p:sldId id="257" r:id="rId8"/>
    <p:sldId id="264" r:id="rId9"/>
    <p:sldId id="265" r:id="rId10"/>
    <p:sldId id="263" r:id="rId11"/>
    <p:sldId id="258" r:id="rId12"/>
    <p:sldId id="275" r:id="rId13"/>
    <p:sldId id="259" r:id="rId14"/>
    <p:sldId id="270" r:id="rId15"/>
    <p:sldId id="261" r:id="rId16"/>
    <p:sldId id="260" r:id="rId17"/>
    <p:sldId id="262" r:id="rId18"/>
    <p:sldId id="274" r:id="rId19"/>
    <p:sldId id="271"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5" d="100"/>
          <a:sy n="165" d="100"/>
        </p:scale>
        <p:origin x="144"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rotWithShape="1">
          <a:blip r:embed="rId2">
            <a:extLst>
              <a:ext uri="{28A0092B-C50C-407E-A947-70E740481C1C}">
                <a14:useLocalDpi xmlns:a14="http://schemas.microsoft.com/office/drawing/2010/main" val="0"/>
              </a:ext>
            </a:extLst>
          </a:blip>
          <a:srcRect l="868" t="16134"/>
          <a:stretch/>
        </p:blipFill>
        <p:spPr>
          <a:xfrm>
            <a:off x="457199" y="462987"/>
            <a:ext cx="3399612" cy="161781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a:t>INTERESADOS Y COMUNICACIONES</a:t>
            </a:r>
            <a:endParaRPr lang="es-ES" b="1" dirty="0"/>
          </a:p>
        </p:txBody>
      </p:sp>
      <p:pic>
        <p:nvPicPr>
          <p:cNvPr id="7" name="Imagen 6">
            <a:extLst>
              <a:ext uri="{FF2B5EF4-FFF2-40B4-BE49-F238E27FC236}">
                <a16:creationId xmlns:a16="http://schemas.microsoft.com/office/drawing/2014/main" id="{9A13AFE2-7E49-39F0-A586-DE15C5A9F987}"/>
              </a:ext>
            </a:extLst>
          </p:cNvPr>
          <p:cNvPicPr>
            <a:picLocks noChangeAspect="1"/>
          </p:cNvPicPr>
          <p:nvPr/>
        </p:nvPicPr>
        <p:blipFill rotWithShape="1">
          <a:blip r:embed="rId2"/>
          <a:srcRect r="48166"/>
          <a:stretch/>
        </p:blipFill>
        <p:spPr>
          <a:xfrm>
            <a:off x="2143489" y="1596468"/>
            <a:ext cx="7732031" cy="2254275"/>
          </a:xfrm>
          <a:prstGeom prst="rect">
            <a:avLst/>
          </a:prstGeom>
        </p:spPr>
      </p:pic>
      <p:pic>
        <p:nvPicPr>
          <p:cNvPr id="11" name="Imagen 10">
            <a:extLst>
              <a:ext uri="{FF2B5EF4-FFF2-40B4-BE49-F238E27FC236}">
                <a16:creationId xmlns:a16="http://schemas.microsoft.com/office/drawing/2014/main" id="{C5728889-2E01-1B73-1EA7-EC460701BB18}"/>
              </a:ext>
            </a:extLst>
          </p:cNvPr>
          <p:cNvPicPr>
            <a:picLocks noChangeAspect="1"/>
          </p:cNvPicPr>
          <p:nvPr/>
        </p:nvPicPr>
        <p:blipFill rotWithShape="1">
          <a:blip r:embed="rId2"/>
          <a:srcRect l="51482"/>
          <a:stretch/>
        </p:blipFill>
        <p:spPr>
          <a:xfrm>
            <a:off x="2143489" y="4090796"/>
            <a:ext cx="7732031" cy="2408345"/>
          </a:xfrm>
          <a:prstGeom prst="rect">
            <a:avLst/>
          </a:prstGeom>
        </p:spPr>
      </p:pic>
    </p:spTree>
    <p:extLst>
      <p:ext uri="{BB962C8B-B14F-4D97-AF65-F5344CB8AC3E}">
        <p14:creationId xmlns:p14="http://schemas.microsoft.com/office/powerpoint/2010/main" val="235986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pic>
        <p:nvPicPr>
          <p:cNvPr id="9" name="Imagen 8" descr="Interfaz de usuario gráfica, Aplicación&#10;&#10;Descripción generada automáticamente">
            <a:extLst>
              <a:ext uri="{FF2B5EF4-FFF2-40B4-BE49-F238E27FC236}">
                <a16:creationId xmlns:a16="http://schemas.microsoft.com/office/drawing/2014/main" id="{3A2DC32C-A793-A3D9-3DC5-164841C5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48" y="1526112"/>
            <a:ext cx="5374681" cy="2895609"/>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E1E2D6C0-50CE-D198-18A3-286F74F8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1" y="3087124"/>
            <a:ext cx="5962645" cy="2895609"/>
          </a:xfrm>
          <a:prstGeom prst="rect">
            <a:avLst/>
          </a:prstGeom>
        </p:spPr>
      </p:pic>
    </p:spTree>
    <p:extLst>
      <p:ext uri="{BB962C8B-B14F-4D97-AF65-F5344CB8AC3E}">
        <p14:creationId xmlns:p14="http://schemas.microsoft.com/office/powerpoint/2010/main" val="69320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FB350-3D07-8DA8-D331-F23B817AB8D9}"/>
              </a:ext>
            </a:extLst>
          </p:cNvPr>
          <p:cNvSpPr>
            <a:spLocks noGrp="1"/>
          </p:cNvSpPr>
          <p:nvPr>
            <p:ph type="title"/>
          </p:nvPr>
        </p:nvSpPr>
        <p:spPr/>
        <p:txBody>
          <a:bodyPr/>
          <a:lstStyle/>
          <a:p>
            <a:r>
              <a:rPr lang="es-ES" b="1" dirty="0"/>
              <a:t>DIAGRAMA DE GANTT DEL PROYECTO</a:t>
            </a:r>
            <a:endParaRPr lang="es-ES" dirty="0"/>
          </a:p>
        </p:txBody>
      </p:sp>
      <p:pic>
        <p:nvPicPr>
          <p:cNvPr id="5" name="Imagen 4" descr="Interfaz de usuario gráfica, Aplicación, Tabla, Excel&#10;&#10;Descripción generada automáticamente">
            <a:extLst>
              <a:ext uri="{FF2B5EF4-FFF2-40B4-BE49-F238E27FC236}">
                <a16:creationId xmlns:a16="http://schemas.microsoft.com/office/drawing/2014/main" id="{ACDD7569-F242-8269-3CB0-CD88B8A21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7" y="1690688"/>
            <a:ext cx="6000473" cy="2921481"/>
          </a:xfrm>
          <a:prstGeom prst="rect">
            <a:avLst/>
          </a:prstGeom>
        </p:spPr>
      </p:pic>
      <p:pic>
        <p:nvPicPr>
          <p:cNvPr id="7" name="Imagen 6" descr="Interfaz de usuario gráfica, Aplicación, Tabla, Excel&#10;&#10;Descripción generada automáticamente">
            <a:extLst>
              <a:ext uri="{FF2B5EF4-FFF2-40B4-BE49-F238E27FC236}">
                <a16:creationId xmlns:a16="http://schemas.microsoft.com/office/drawing/2014/main" id="{74FE96B0-D169-7F74-F177-BE4B16673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18" y="2887567"/>
            <a:ext cx="5827391" cy="2851780"/>
          </a:xfrm>
          <a:prstGeom prst="rect">
            <a:avLst/>
          </a:prstGeom>
        </p:spPr>
      </p:pic>
    </p:spTree>
    <p:extLst>
      <p:ext uri="{BB962C8B-B14F-4D97-AF65-F5344CB8AC3E}">
        <p14:creationId xmlns:p14="http://schemas.microsoft.com/office/powerpoint/2010/main" val="2937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spTree>
    <p:extLst>
      <p:ext uri="{BB962C8B-B14F-4D97-AF65-F5344CB8AC3E}">
        <p14:creationId xmlns:p14="http://schemas.microsoft.com/office/powerpoint/2010/main" val="166265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838200" y="5181185"/>
            <a:ext cx="3242821" cy="646331"/>
          </a:xfrm>
          <a:prstGeom prst="rect">
            <a:avLst/>
          </a:prstGeom>
          <a:noFill/>
        </p:spPr>
        <p:txBody>
          <a:bodyPr wrap="square" rtlCol="0">
            <a:spAutoFit/>
          </a:bodyPr>
          <a:lstStyle/>
          <a:p>
            <a:r>
              <a:rPr lang="es-ES" b="1" dirty="0"/>
              <a:t>PRESUPUESTO FINAL:</a:t>
            </a:r>
            <a:r>
              <a:rPr lang="es-ES" dirty="0"/>
              <a:t> 250.000 € (mirarlo bien)</a:t>
            </a:r>
          </a:p>
        </p:txBody>
      </p:sp>
    </p:spTree>
    <p:extLst>
      <p:ext uri="{BB962C8B-B14F-4D97-AF65-F5344CB8AC3E}">
        <p14:creationId xmlns:p14="http://schemas.microsoft.com/office/powerpoint/2010/main" val="9842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pic>
        <p:nvPicPr>
          <p:cNvPr id="4" name="Imagen 3">
            <a:extLst>
              <a:ext uri="{FF2B5EF4-FFF2-40B4-BE49-F238E27FC236}">
                <a16:creationId xmlns:a16="http://schemas.microsoft.com/office/drawing/2014/main" id="{1316ED69-FA32-B090-DA22-DC04EEDC8B39}"/>
              </a:ext>
            </a:extLst>
          </p:cNvPr>
          <p:cNvPicPr>
            <a:picLocks noChangeAspect="1"/>
          </p:cNvPicPr>
          <p:nvPr/>
        </p:nvPicPr>
        <p:blipFill>
          <a:blip r:embed="rId2"/>
          <a:stretch>
            <a:fillRect/>
          </a:stretch>
        </p:blipFill>
        <p:spPr>
          <a:xfrm>
            <a:off x="1998502" y="1505104"/>
            <a:ext cx="8194995" cy="5058850"/>
          </a:xfrm>
          <a:prstGeom prst="rect">
            <a:avLst/>
          </a:prstGeom>
        </p:spPr>
      </p:pic>
    </p:spTree>
    <p:extLst>
      <p:ext uri="{BB962C8B-B14F-4D97-AF65-F5344CB8AC3E}">
        <p14:creationId xmlns:p14="http://schemas.microsoft.com/office/powerpoint/2010/main" val="218860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496C6-FDEB-9F68-4C75-1E5188B50AE7}"/>
              </a:ext>
            </a:extLst>
          </p:cNvPr>
          <p:cNvSpPr>
            <a:spLocks noGrp="1"/>
          </p:cNvSpPr>
          <p:nvPr>
            <p:ph type="title"/>
          </p:nvPr>
        </p:nvSpPr>
        <p:spPr/>
        <p:txBody>
          <a:bodyPr/>
          <a:lstStyle/>
          <a:p>
            <a:pPr algn="ctr"/>
            <a:r>
              <a:rPr lang="es-ES" b="1" dirty="0"/>
              <a:t>RIESGOS DEL PROYECTO</a:t>
            </a:r>
            <a:endParaRPr lang="es-ES" dirty="0"/>
          </a:p>
        </p:txBody>
      </p:sp>
      <p:pic>
        <p:nvPicPr>
          <p:cNvPr id="5" name="Imagen 4">
            <a:extLst>
              <a:ext uri="{FF2B5EF4-FFF2-40B4-BE49-F238E27FC236}">
                <a16:creationId xmlns:a16="http://schemas.microsoft.com/office/drawing/2014/main" id="{C894ED93-CA35-4486-26C2-658D04549D45}"/>
              </a:ext>
            </a:extLst>
          </p:cNvPr>
          <p:cNvPicPr>
            <a:picLocks noChangeAspect="1"/>
          </p:cNvPicPr>
          <p:nvPr/>
        </p:nvPicPr>
        <p:blipFill>
          <a:blip r:embed="rId2"/>
          <a:stretch>
            <a:fillRect/>
          </a:stretch>
        </p:blipFill>
        <p:spPr>
          <a:xfrm>
            <a:off x="1923802" y="1487627"/>
            <a:ext cx="8344395" cy="5005248"/>
          </a:xfrm>
          <a:prstGeom prst="rect">
            <a:avLst/>
          </a:prstGeom>
        </p:spPr>
      </p:pic>
    </p:spTree>
    <p:extLst>
      <p:ext uri="{BB962C8B-B14F-4D97-AF65-F5344CB8AC3E}">
        <p14:creationId xmlns:p14="http://schemas.microsoft.com/office/powerpoint/2010/main" val="318827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a:xfrm>
            <a:off x="838200" y="1825625"/>
            <a:ext cx="10515600" cy="2208152"/>
          </a:xfrm>
        </p:spPr>
        <p:txBody>
          <a:bodyPr>
            <a:normAutofit/>
          </a:bodyPr>
          <a:lstStyle/>
          <a:p>
            <a:pPr marL="0" indent="0" algn="just">
              <a:buNone/>
            </a:pPr>
            <a:r>
              <a:rPr lang="es-ES" sz="2200" dirty="0"/>
              <a:t>La organización al detalle es primordial para poder ejecutar un proyecto de manera viable ya que, un proyecto de ingeniería tiene cientos de parámetros que hay que tener en cuenta y que deben ser coordinados y coherentes para que todo funcione correctamente. Por ello hemos aprendido ciertas herramientas que nos facilitan llevar a cabo todo esto como ‘Jira’, ‘Project’ así como parámetros a tener en cuenta y análisis concluir la realización del proyecto.</a:t>
            </a:r>
          </a:p>
        </p:txBody>
      </p:sp>
    </p:spTree>
    <p:extLst>
      <p:ext uri="{BB962C8B-B14F-4D97-AF65-F5344CB8AC3E}">
        <p14:creationId xmlns:p14="http://schemas.microsoft.com/office/powerpoint/2010/main" val="30886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Ezzekraoui</a:t>
            </a:r>
            <a:r>
              <a:rPr lang="es-ES" sz="2400" dirty="0"/>
              <a:t> </a:t>
            </a:r>
            <a:r>
              <a:rPr lang="es-ES" sz="2400" dirty="0" err="1"/>
              <a:t>Ezzekraoui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Ezzekraoui</a:t>
            </a:r>
            <a:r>
              <a:rPr lang="es-ES" sz="2400" dirty="0"/>
              <a:t> </a:t>
            </a:r>
            <a:r>
              <a:rPr lang="es-ES" sz="2400"/>
              <a:t>Ezzekraoui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tx1"/>
                </a:solidFill>
                <a:latin typeface="+mj-lt"/>
                <a:ea typeface="+mj-ea"/>
                <a:cs typeface="+mj-cs"/>
              </a:rPr>
              <a:t>JIRA</a:t>
            </a:r>
          </a:p>
        </p:txBody>
      </p:sp>
      <p:pic>
        <p:nvPicPr>
          <p:cNvPr id="7" name="Imagen 6" descr="Una captura de pantalla de una computadora&#10;&#10;Descripción generada automáticamente">
            <a:extLst>
              <a:ext uri="{FF2B5EF4-FFF2-40B4-BE49-F238E27FC236}">
                <a16:creationId xmlns:a16="http://schemas.microsoft.com/office/drawing/2014/main" id="{CEA0C996-0DDC-4971-0FF1-E29CF4D92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7" y="2185156"/>
            <a:ext cx="7659986" cy="4071237"/>
          </a:xfrm>
          <a:prstGeom prst="rect">
            <a:avLst/>
          </a:prstGeom>
        </p:spPr>
      </p:pic>
      <p:sp>
        <p:nvSpPr>
          <p:cNvPr id="9" name="CuadroTexto 8">
            <a:extLst>
              <a:ext uri="{FF2B5EF4-FFF2-40B4-BE49-F238E27FC236}">
                <a16:creationId xmlns:a16="http://schemas.microsoft.com/office/drawing/2014/main" id="{AA005C23-7EF0-CE87-C2AB-E1F5BF1642FF}"/>
              </a:ext>
            </a:extLst>
          </p:cNvPr>
          <p:cNvSpPr txBox="1"/>
          <p:nvPr/>
        </p:nvSpPr>
        <p:spPr>
          <a:xfrm>
            <a:off x="3647851" y="1537163"/>
            <a:ext cx="4896294" cy="430887"/>
          </a:xfrm>
          <a:prstGeom prst="rect">
            <a:avLst/>
          </a:prstGeom>
          <a:noFill/>
        </p:spPr>
        <p:txBody>
          <a:bodyPr wrap="square" rtlCol="0">
            <a:spAutoFit/>
          </a:bodyPr>
          <a:lstStyle/>
          <a:p>
            <a:r>
              <a:rPr lang="es-ES" sz="2200" dirty="0"/>
              <a:t>Jira con todos los Sprint del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98E3-8414-86F8-1AD1-A9E990B3D996}"/>
              </a:ext>
            </a:extLst>
          </p:cNvPr>
          <p:cNvSpPr>
            <a:spLocks noGrp="1"/>
          </p:cNvSpPr>
          <p:nvPr>
            <p:ph type="title"/>
          </p:nvPr>
        </p:nvSpPr>
        <p:spPr/>
        <p:txBody>
          <a:bodyPr>
            <a:normAutofit/>
          </a:bodyPr>
          <a:lstStyle/>
          <a:p>
            <a:pPr algn="ctr"/>
            <a:r>
              <a:rPr lang="en-US" sz="5400" b="1" kern="1200" dirty="0">
                <a:solidFill>
                  <a:schemeClr val="tx1"/>
                </a:solidFill>
                <a:latin typeface="+mj-lt"/>
                <a:ea typeface="+mj-ea"/>
                <a:cs typeface="+mj-cs"/>
              </a:rPr>
              <a:t>JIRA</a:t>
            </a:r>
            <a:endParaRPr lang="es-ES" sz="5400" dirty="0"/>
          </a:p>
        </p:txBody>
      </p:sp>
      <p:sp>
        <p:nvSpPr>
          <p:cNvPr id="3" name="Marcador de contenido 2">
            <a:extLst>
              <a:ext uri="{FF2B5EF4-FFF2-40B4-BE49-F238E27FC236}">
                <a16:creationId xmlns:a16="http://schemas.microsoft.com/office/drawing/2014/main" id="{3C14217F-EBD3-9476-2195-2D18E5A32028}"/>
              </a:ext>
            </a:extLst>
          </p:cNvPr>
          <p:cNvSpPr>
            <a:spLocks noGrp="1"/>
          </p:cNvSpPr>
          <p:nvPr>
            <p:ph idx="1"/>
          </p:nvPr>
        </p:nvSpPr>
        <p:spPr>
          <a:xfrm>
            <a:off x="838199" y="1965893"/>
            <a:ext cx="4541322" cy="483524"/>
          </a:xfrm>
        </p:spPr>
        <p:txBody>
          <a:bodyPr>
            <a:normAutofit/>
          </a:bodyPr>
          <a:lstStyle/>
          <a:p>
            <a:pPr marL="0" indent="0">
              <a:buNone/>
            </a:pPr>
            <a:r>
              <a:rPr lang="es-ES" sz="2200" dirty="0"/>
              <a:t>Tarea del Sprint de gestión del alcance</a:t>
            </a:r>
          </a:p>
        </p:txBody>
      </p:sp>
      <p:pic>
        <p:nvPicPr>
          <p:cNvPr id="5" name="Imagen 4" descr="Interfaz de usuario gráfica, Texto, Correo electrónico&#10;&#10;Descripción generada automáticamente">
            <a:extLst>
              <a:ext uri="{FF2B5EF4-FFF2-40B4-BE49-F238E27FC236}">
                <a16:creationId xmlns:a16="http://schemas.microsoft.com/office/drawing/2014/main" id="{55EFC45B-4DF6-5782-F7E9-2353496BC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88" y="2724623"/>
            <a:ext cx="5650745" cy="2968429"/>
          </a:xfrm>
          <a:prstGeom prst="rect">
            <a:avLst/>
          </a:prstGeom>
        </p:spPr>
      </p:pic>
      <p:sp>
        <p:nvSpPr>
          <p:cNvPr id="6" name="CuadroTexto 5">
            <a:extLst>
              <a:ext uri="{FF2B5EF4-FFF2-40B4-BE49-F238E27FC236}">
                <a16:creationId xmlns:a16="http://schemas.microsoft.com/office/drawing/2014/main" id="{77487BB8-9CD6-B8B1-3525-658F0EFDDCCC}"/>
              </a:ext>
            </a:extLst>
          </p:cNvPr>
          <p:cNvSpPr txBox="1"/>
          <p:nvPr/>
        </p:nvSpPr>
        <p:spPr>
          <a:xfrm>
            <a:off x="7214064" y="1992212"/>
            <a:ext cx="3738153" cy="430887"/>
          </a:xfrm>
          <a:prstGeom prst="rect">
            <a:avLst/>
          </a:prstGeom>
          <a:noFill/>
        </p:spPr>
        <p:txBody>
          <a:bodyPr wrap="square" rtlCol="0">
            <a:spAutoFit/>
          </a:bodyPr>
          <a:lstStyle/>
          <a:p>
            <a:r>
              <a:rPr lang="es-ES" sz="2200" dirty="0"/>
              <a:t>Sprint de gestión del alcance</a:t>
            </a:r>
          </a:p>
        </p:txBody>
      </p:sp>
      <p:pic>
        <p:nvPicPr>
          <p:cNvPr id="8" name="Imagen 7" descr="Una captura de pantalla de una computadora&#10;&#10;Descripción generada automáticamente">
            <a:extLst>
              <a:ext uri="{FF2B5EF4-FFF2-40B4-BE49-F238E27FC236}">
                <a16:creationId xmlns:a16="http://schemas.microsoft.com/office/drawing/2014/main" id="{BE04312B-7B6C-FCA0-4048-93D3BBC6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69" y="2724623"/>
            <a:ext cx="5650745" cy="3003337"/>
          </a:xfrm>
          <a:prstGeom prst="rect">
            <a:avLst/>
          </a:prstGeom>
        </p:spPr>
      </p:pic>
    </p:spTree>
    <p:extLst>
      <p:ext uri="{BB962C8B-B14F-4D97-AF65-F5344CB8AC3E}">
        <p14:creationId xmlns:p14="http://schemas.microsoft.com/office/powerpoint/2010/main" val="3670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512</Words>
  <Application>Microsoft Office PowerPoint</Application>
  <PresentationFormat>Panorámica</PresentationFormat>
  <Paragraphs>71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JIRA</vt:lpstr>
      <vt:lpstr>Acta de constitución del proyecto</vt:lpstr>
      <vt:lpstr>Documentación de Requisitos del proyecto</vt:lpstr>
      <vt:lpstr>EDT</vt:lpstr>
      <vt:lpstr>INTERESADOS Y COMUNICACIONES</vt:lpstr>
      <vt:lpstr>DIAGRAMA DE GANTT DEL PROYECTO</vt:lpstr>
      <vt:lpstr>DIAGRAMA DE GANTT DEL PROYECTO</vt:lpstr>
      <vt:lpstr>RECURSOS</vt:lpstr>
      <vt:lpstr>ADQUISICIONES EXTERNAS</vt:lpstr>
      <vt:lpstr>Fecha de inicio y fin del proyecto </vt:lpstr>
      <vt:lpstr>PRESUPUESTO</vt:lpstr>
      <vt:lpstr>RIESGOS DEL PROYECTO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20</cp:revision>
  <dcterms:created xsi:type="dcterms:W3CDTF">2022-11-02T11:15:34Z</dcterms:created>
  <dcterms:modified xsi:type="dcterms:W3CDTF">2022-12-12T21:27:46Z</dcterms:modified>
</cp:coreProperties>
</file>