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61" r:id="rId3"/>
    <p:sldId id="262" r:id="rId4"/>
    <p:sldId id="263" r:id="rId5"/>
    <p:sldId id="264" r:id="rId6"/>
    <p:sldId id="265" r:id="rId7"/>
    <p:sldId id="266" r:id="rId8"/>
    <p:sldId id="25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9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46C117F-5CCF-4837-BE5F-2B92066CAFAF}" type="datetimeFigureOut">
              <a:rPr lang="en-US" dirty="0"/>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4EB90BD-B6CE-46B7-997F-7313B992CCDC}" type="datetimeFigureOut">
              <a:rPr lang="en-US" dirty="0"/>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DB9D11F-B188-461D-B23F-39381795C052}" type="datetimeFigureOut">
              <a:rPr lang="en-US" dirty="0"/>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2E6D8D9-55A2-4063-B0F3-121F44549695}" type="datetimeFigureOut">
              <a:rPr lang="en-US" dirty="0"/>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D4B24536-994D-4021-A283-9F449C0DB509}" type="datetimeFigureOut">
              <a:rPr lang="en-US" dirty="0"/>
              <a:t>12/29/2021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3CBBBB78-C96F-47B7-AB17-D852CA960AC9}" type="datetimeFigureOut">
              <a:rPr lang="en-US" dirty="0"/>
              <a:t>12/29/2021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12/29/2021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0578ACC-22D6-47C1-A373-4FD133E34F3C}" type="datetimeFigureOut">
              <a:rPr lang="en-US" dirty="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331444B-B92B-4E27-8C94-BB93EAF5CB18}" type="datetimeFigureOut">
              <a:rPr lang="en-US" dirty="0"/>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63EFA5E-FA76-400D-B3DC-F0BA90E6D107}" type="datetimeFigureOut">
              <a:rPr lang="en-US" dirty="0"/>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12/29/2021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jpe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hyperlink" Target="https://talleres.tecnologiagn.com/" TargetMode="External"/><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hyperlink" Target="https://taller.tecnologiagn.com/"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BC45F1-5410-42AD-941D-0997AA1FE093}"/>
              </a:ext>
            </a:extLst>
          </p:cNvPr>
          <p:cNvSpPr>
            <a:spLocks noGrp="1"/>
          </p:cNvSpPr>
          <p:nvPr>
            <p:ph type="ctrTitle"/>
          </p:nvPr>
        </p:nvSpPr>
        <p:spPr/>
        <p:txBody>
          <a:bodyPr/>
          <a:lstStyle/>
          <a:p>
            <a:r>
              <a:rPr lang="es-PE" dirty="0"/>
              <a:t>Taller Automotriz</a:t>
            </a:r>
          </a:p>
        </p:txBody>
      </p:sp>
      <p:sp>
        <p:nvSpPr>
          <p:cNvPr id="3" name="Subtítulo 2">
            <a:extLst>
              <a:ext uri="{FF2B5EF4-FFF2-40B4-BE49-F238E27FC236}">
                <a16:creationId xmlns:a16="http://schemas.microsoft.com/office/drawing/2014/main" id="{785BCE81-C415-4349-8C06-8F2587CB7521}"/>
              </a:ext>
            </a:extLst>
          </p:cNvPr>
          <p:cNvSpPr>
            <a:spLocks noGrp="1"/>
          </p:cNvSpPr>
          <p:nvPr>
            <p:ph type="subTitle" idx="1"/>
          </p:nvPr>
        </p:nvSpPr>
        <p:spPr/>
        <p:txBody>
          <a:bodyPr/>
          <a:lstStyle/>
          <a:p>
            <a:r>
              <a:rPr lang="es-PE" dirty="0"/>
              <a:t>Aplicación para la Gestión de Talleres</a:t>
            </a:r>
          </a:p>
        </p:txBody>
      </p:sp>
      <p:pic>
        <p:nvPicPr>
          <p:cNvPr id="4" name="Imagen 3">
            <a:extLst>
              <a:ext uri="{FF2B5EF4-FFF2-40B4-BE49-F238E27FC236}">
                <a16:creationId xmlns:a16="http://schemas.microsoft.com/office/drawing/2014/main" id="{9944365B-DF15-4BFA-BEB9-A0C33619C326}"/>
              </a:ext>
            </a:extLst>
          </p:cNvPr>
          <p:cNvPicPr>
            <a:picLocks noChangeAspect="1"/>
          </p:cNvPicPr>
          <p:nvPr/>
        </p:nvPicPr>
        <p:blipFill rotWithShape="1">
          <a:blip r:embed="rId2"/>
          <a:srcRect t="5815"/>
          <a:stretch/>
        </p:blipFill>
        <p:spPr>
          <a:xfrm>
            <a:off x="0" y="5975453"/>
            <a:ext cx="3279611" cy="882547"/>
          </a:xfrm>
          <a:prstGeom prst="rect">
            <a:avLst/>
          </a:prstGeom>
        </p:spPr>
      </p:pic>
      <p:pic>
        <p:nvPicPr>
          <p:cNvPr id="5" name="Imagen 4">
            <a:extLst>
              <a:ext uri="{FF2B5EF4-FFF2-40B4-BE49-F238E27FC236}">
                <a16:creationId xmlns:a16="http://schemas.microsoft.com/office/drawing/2014/main" id="{E65418FC-B3E8-4EF1-BA8D-250D5D0BFE6A}"/>
              </a:ext>
            </a:extLst>
          </p:cNvPr>
          <p:cNvPicPr>
            <a:picLocks noChangeAspect="1"/>
          </p:cNvPicPr>
          <p:nvPr/>
        </p:nvPicPr>
        <p:blipFill>
          <a:blip r:embed="rId3"/>
          <a:stretch>
            <a:fillRect/>
          </a:stretch>
        </p:blipFill>
        <p:spPr>
          <a:xfrm>
            <a:off x="9197439" y="2896296"/>
            <a:ext cx="2876951" cy="1047896"/>
          </a:xfrm>
          <a:prstGeom prst="rect">
            <a:avLst/>
          </a:prstGeom>
        </p:spPr>
      </p:pic>
    </p:spTree>
    <p:extLst>
      <p:ext uri="{BB962C8B-B14F-4D97-AF65-F5344CB8AC3E}">
        <p14:creationId xmlns:p14="http://schemas.microsoft.com/office/powerpoint/2010/main" val="2007485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BB4D0B-E9D6-4DF0-9EC3-998BB2BE34B4}"/>
              </a:ext>
            </a:extLst>
          </p:cNvPr>
          <p:cNvSpPr>
            <a:spLocks noGrp="1"/>
          </p:cNvSpPr>
          <p:nvPr>
            <p:ph type="title"/>
          </p:nvPr>
        </p:nvSpPr>
        <p:spPr/>
        <p:txBody>
          <a:bodyPr/>
          <a:lstStyle/>
          <a:p>
            <a:r>
              <a:rPr lang="es-PE" dirty="0"/>
              <a:t>PROYECTO FINAL</a:t>
            </a:r>
          </a:p>
        </p:txBody>
      </p:sp>
      <p:sp>
        <p:nvSpPr>
          <p:cNvPr id="4" name="Marcador de texto 3">
            <a:extLst>
              <a:ext uri="{FF2B5EF4-FFF2-40B4-BE49-F238E27FC236}">
                <a16:creationId xmlns:a16="http://schemas.microsoft.com/office/drawing/2014/main" id="{F42A86F5-23DC-4DF4-98AE-82D0DD00E7BF}"/>
              </a:ext>
            </a:extLst>
          </p:cNvPr>
          <p:cNvSpPr>
            <a:spLocks noGrp="1"/>
          </p:cNvSpPr>
          <p:nvPr>
            <p:ph type="body" sz="half" idx="2"/>
          </p:nvPr>
        </p:nvSpPr>
        <p:spPr>
          <a:xfrm>
            <a:off x="680323" y="2247549"/>
            <a:ext cx="3876256" cy="3599315"/>
          </a:xfrm>
        </p:spPr>
        <p:txBody>
          <a:bodyPr/>
          <a:lstStyle/>
          <a:p>
            <a:r>
              <a:rPr lang="es-PE" sz="1800" b="1" u="sng" dirty="0"/>
              <a:t>INTEGRANTES:</a:t>
            </a:r>
            <a:r>
              <a:rPr lang="es-PE" sz="1800" b="1" dirty="0"/>
              <a:t> </a:t>
            </a:r>
          </a:p>
          <a:p>
            <a:r>
              <a:rPr lang="es-PE" dirty="0"/>
              <a:t>Grupo: B</a:t>
            </a:r>
          </a:p>
          <a:p>
            <a:pPr marL="285750" indent="-285750">
              <a:buFont typeface="Arial" panose="020B0604020202020204" pitchFamily="34" charset="0"/>
              <a:buChar char="•"/>
            </a:pPr>
            <a:r>
              <a:rPr lang="es-PE" dirty="0"/>
              <a:t>Alan Raymond</a:t>
            </a:r>
          </a:p>
          <a:p>
            <a:pPr marL="285750" indent="-285750">
              <a:buFont typeface="Arial" panose="020B0604020202020204" pitchFamily="34" charset="0"/>
              <a:buChar char="•"/>
            </a:pPr>
            <a:r>
              <a:rPr lang="es-PE" dirty="0"/>
              <a:t>Alberto Gandarillas</a:t>
            </a:r>
          </a:p>
          <a:p>
            <a:pPr marL="285750" indent="-285750">
              <a:buFont typeface="Arial" panose="020B0604020202020204" pitchFamily="34" charset="0"/>
              <a:buChar char="•"/>
            </a:pPr>
            <a:r>
              <a:rPr lang="es-PE" dirty="0"/>
              <a:t>Andrés Santos</a:t>
            </a:r>
          </a:p>
          <a:p>
            <a:pPr marL="285750" indent="-285750">
              <a:buFont typeface="Arial" panose="020B0604020202020204" pitchFamily="34" charset="0"/>
              <a:buChar char="•"/>
            </a:pPr>
            <a:r>
              <a:rPr lang="es-PE" dirty="0"/>
              <a:t>Bruno León</a:t>
            </a:r>
          </a:p>
          <a:p>
            <a:pPr marL="285750" indent="-285750">
              <a:buFont typeface="Arial" panose="020B0604020202020204" pitchFamily="34" charset="0"/>
              <a:buChar char="•"/>
            </a:pPr>
            <a:r>
              <a:rPr lang="es-PE" dirty="0"/>
              <a:t>Eduardo Gonzales</a:t>
            </a:r>
          </a:p>
          <a:p>
            <a:pPr marL="285750" indent="-285750">
              <a:buFont typeface="Arial" panose="020B0604020202020204" pitchFamily="34" charset="0"/>
              <a:buChar char="•"/>
            </a:pPr>
            <a:r>
              <a:rPr lang="es-PE" dirty="0"/>
              <a:t>Miguel Vásquez</a:t>
            </a:r>
          </a:p>
        </p:txBody>
      </p:sp>
      <p:sp>
        <p:nvSpPr>
          <p:cNvPr id="5" name="Marcador de texto 3">
            <a:extLst>
              <a:ext uri="{FF2B5EF4-FFF2-40B4-BE49-F238E27FC236}">
                <a16:creationId xmlns:a16="http://schemas.microsoft.com/office/drawing/2014/main" id="{94BBB7C2-4AC1-452A-930E-09ECBDB97B24}"/>
              </a:ext>
            </a:extLst>
          </p:cNvPr>
          <p:cNvSpPr txBox="1">
            <a:spLocks/>
          </p:cNvSpPr>
          <p:nvPr/>
        </p:nvSpPr>
        <p:spPr>
          <a:xfrm>
            <a:off x="5248415" y="2336873"/>
            <a:ext cx="3876256" cy="3599315"/>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es-PE" dirty="0"/>
          </a:p>
        </p:txBody>
      </p:sp>
      <p:sp>
        <p:nvSpPr>
          <p:cNvPr id="6" name="Marcador de texto 3">
            <a:extLst>
              <a:ext uri="{FF2B5EF4-FFF2-40B4-BE49-F238E27FC236}">
                <a16:creationId xmlns:a16="http://schemas.microsoft.com/office/drawing/2014/main" id="{C2CF148B-164D-4AC4-A13D-C5DD4D4438AF}"/>
              </a:ext>
            </a:extLst>
          </p:cNvPr>
          <p:cNvSpPr txBox="1">
            <a:spLocks/>
          </p:cNvSpPr>
          <p:nvPr/>
        </p:nvSpPr>
        <p:spPr>
          <a:xfrm>
            <a:off x="5940251" y="2247550"/>
            <a:ext cx="3876256" cy="3599315"/>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es-PE" dirty="0"/>
          </a:p>
          <a:p>
            <a:endParaRPr lang="es-PE" dirty="0"/>
          </a:p>
          <a:p>
            <a:pPr marL="342900" indent="-342900">
              <a:buFont typeface="+mj-lt"/>
              <a:buAutoNum type="arabicPeriod"/>
            </a:pPr>
            <a:r>
              <a:rPr lang="es-PE" dirty="0"/>
              <a:t>Modelo de Negocio</a:t>
            </a:r>
          </a:p>
          <a:p>
            <a:pPr marL="342900" indent="-342900">
              <a:buFont typeface="+mj-lt"/>
              <a:buAutoNum type="arabicPeriod"/>
            </a:pPr>
            <a:r>
              <a:rPr lang="es-PE" dirty="0"/>
              <a:t>Arquitectura de la Aplicación</a:t>
            </a:r>
          </a:p>
          <a:p>
            <a:pPr marL="342900" indent="-342900">
              <a:buFont typeface="+mj-lt"/>
              <a:buAutoNum type="arabicPeriod"/>
            </a:pPr>
            <a:r>
              <a:rPr lang="es-PE" dirty="0"/>
              <a:t>Modelo de la Base de Datos</a:t>
            </a:r>
          </a:p>
          <a:p>
            <a:pPr marL="342900" indent="-342900">
              <a:buFont typeface="+mj-lt"/>
              <a:buAutoNum type="arabicPeriod"/>
            </a:pPr>
            <a:r>
              <a:rPr lang="es-PE" dirty="0" err="1"/>
              <a:t>Stack</a:t>
            </a:r>
            <a:r>
              <a:rPr lang="es-PE" dirty="0"/>
              <a:t> Tecnológico</a:t>
            </a:r>
          </a:p>
          <a:p>
            <a:pPr marL="342900" indent="-342900">
              <a:buFont typeface="+mj-lt"/>
              <a:buAutoNum type="arabicPeriod"/>
            </a:pPr>
            <a:r>
              <a:rPr lang="es-PE" dirty="0"/>
              <a:t>Demo del Software</a:t>
            </a:r>
          </a:p>
        </p:txBody>
      </p:sp>
      <p:sp>
        <p:nvSpPr>
          <p:cNvPr id="7" name="Marcador de texto 3">
            <a:extLst>
              <a:ext uri="{FF2B5EF4-FFF2-40B4-BE49-F238E27FC236}">
                <a16:creationId xmlns:a16="http://schemas.microsoft.com/office/drawing/2014/main" id="{93E27F01-EB51-41F2-9C4A-E8686BA26B2D}"/>
              </a:ext>
            </a:extLst>
          </p:cNvPr>
          <p:cNvSpPr txBox="1">
            <a:spLocks/>
          </p:cNvSpPr>
          <p:nvPr/>
        </p:nvSpPr>
        <p:spPr>
          <a:xfrm>
            <a:off x="5940251" y="2646867"/>
            <a:ext cx="3876256" cy="40968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s-PE" sz="1800" b="1" u="sng" dirty="0"/>
              <a:t>AGENDA:</a:t>
            </a:r>
          </a:p>
        </p:txBody>
      </p:sp>
    </p:spTree>
    <p:extLst>
      <p:ext uri="{BB962C8B-B14F-4D97-AF65-F5344CB8AC3E}">
        <p14:creationId xmlns:p14="http://schemas.microsoft.com/office/powerpoint/2010/main" val="3908647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D1525A-0226-4215-8B58-7B6F4C0BD1BE}"/>
              </a:ext>
            </a:extLst>
          </p:cNvPr>
          <p:cNvSpPr>
            <a:spLocks noGrp="1"/>
          </p:cNvSpPr>
          <p:nvPr>
            <p:ph type="title"/>
          </p:nvPr>
        </p:nvSpPr>
        <p:spPr/>
        <p:txBody>
          <a:bodyPr/>
          <a:lstStyle/>
          <a:p>
            <a:r>
              <a:rPr lang="es-PE" dirty="0"/>
              <a:t>MODELO DE NEGOCIO</a:t>
            </a:r>
          </a:p>
        </p:txBody>
      </p:sp>
      <p:sp>
        <p:nvSpPr>
          <p:cNvPr id="3" name="Marcador de contenido 2">
            <a:extLst>
              <a:ext uri="{FF2B5EF4-FFF2-40B4-BE49-F238E27FC236}">
                <a16:creationId xmlns:a16="http://schemas.microsoft.com/office/drawing/2014/main" id="{007CC40A-50B0-4311-BAD6-331BB8CF83EB}"/>
              </a:ext>
            </a:extLst>
          </p:cNvPr>
          <p:cNvSpPr>
            <a:spLocks noGrp="1"/>
          </p:cNvSpPr>
          <p:nvPr>
            <p:ph idx="1"/>
          </p:nvPr>
        </p:nvSpPr>
        <p:spPr>
          <a:xfrm>
            <a:off x="680320" y="2241623"/>
            <a:ext cx="9613861" cy="3930578"/>
          </a:xfrm>
        </p:spPr>
        <p:txBody>
          <a:bodyPr>
            <a:normAutofit/>
          </a:bodyPr>
          <a:lstStyle/>
          <a:p>
            <a:r>
              <a:rPr lang="es-PE" sz="1600" b="1" dirty="0">
                <a:solidFill>
                  <a:schemeClr val="bg1">
                    <a:lumMod val="75000"/>
                    <a:lumOff val="25000"/>
                  </a:schemeClr>
                </a:solidFill>
              </a:rPr>
              <a:t>Público Objetivo: 	</a:t>
            </a:r>
            <a:r>
              <a:rPr lang="es-PE" sz="1600" dirty="0"/>
              <a:t>Talleres Automotrices de Lima y Provincias.</a:t>
            </a:r>
          </a:p>
          <a:p>
            <a:pPr algn="just"/>
            <a:r>
              <a:rPr lang="es-PE" sz="1600" b="1" dirty="0">
                <a:solidFill>
                  <a:schemeClr val="bg1">
                    <a:lumMod val="75000"/>
                    <a:lumOff val="25000"/>
                  </a:schemeClr>
                </a:solidFill>
              </a:rPr>
              <a:t>Necesidad del Mercado: 	</a:t>
            </a:r>
            <a:r>
              <a:rPr lang="es-PE" sz="1600" dirty="0"/>
              <a:t>Actualmente existen más de miles de Talleres Automotriz en la ciudad de Lima y Provincias. Muchos de estos talleres no cuentan con un software que les permita administrar su taller y los trabajos que realizan. Y hay muchos otros que cuentan con un sistema obsoleto que tampoco les permite controlar bien y evidenciar los trabajos que realizan a los vehículos.</a:t>
            </a:r>
          </a:p>
          <a:p>
            <a:pPr algn="just"/>
            <a:r>
              <a:rPr lang="es-PE" sz="1600" b="1" dirty="0">
                <a:solidFill>
                  <a:schemeClr val="bg1">
                    <a:lumMod val="75000"/>
                    <a:lumOff val="25000"/>
                  </a:schemeClr>
                </a:solidFill>
              </a:rPr>
              <a:t>Propuesta de Valor: 	</a:t>
            </a:r>
            <a:r>
              <a:rPr lang="es-PE" sz="1600" dirty="0"/>
              <a:t>Desarrollar un software que permita acercar más al cliente con el taller, ¿cómo? Permitiéndole que pueda agendar su citas virtualmente, que pueda programar el recojo de su vehículo en el lugar y fecha que el cliente indique y lo mejor de todo, es que el cliente vea día a día el avance de los trabajos realizados a su vehículo y pueda tener así la confianza y seguridad que su vehículo está siendo reparado y trabajado apropiadamente.</a:t>
            </a:r>
          </a:p>
          <a:p>
            <a:pPr algn="just"/>
            <a:r>
              <a:rPr lang="es-PE" sz="1600" b="1" dirty="0">
                <a:solidFill>
                  <a:schemeClr val="bg1">
                    <a:lumMod val="75000"/>
                    <a:lumOff val="25000"/>
                  </a:schemeClr>
                </a:solidFill>
              </a:rPr>
              <a:t>Modelo de Negocio: 	</a:t>
            </a:r>
            <a:r>
              <a:rPr lang="es-PE" sz="1600" dirty="0"/>
              <a:t>Reclutar y mantener cautivos a los propietarios de los vehículos ayudándoles a gestionar sus servicios, mantenimientos y/o reparaciones de sus vehículos en línea, las 24 horas del día y podrán ver en cualquier momento desde su dispositivo móvil o equipo de cómputo, el avance de los trabajos que se están realizando a su automóvil.</a:t>
            </a:r>
          </a:p>
        </p:txBody>
      </p:sp>
    </p:spTree>
    <p:extLst>
      <p:ext uri="{BB962C8B-B14F-4D97-AF65-F5344CB8AC3E}">
        <p14:creationId xmlns:p14="http://schemas.microsoft.com/office/powerpoint/2010/main" val="337750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A7919E-1F41-4CEE-BFC4-413DD6BBED43}"/>
              </a:ext>
            </a:extLst>
          </p:cNvPr>
          <p:cNvSpPr>
            <a:spLocks noGrp="1"/>
          </p:cNvSpPr>
          <p:nvPr>
            <p:ph type="title"/>
          </p:nvPr>
        </p:nvSpPr>
        <p:spPr/>
        <p:txBody>
          <a:bodyPr/>
          <a:lstStyle/>
          <a:p>
            <a:r>
              <a:rPr lang="es-PE" dirty="0"/>
              <a:t>ARQUITECTURA DE LA APLICACION</a:t>
            </a:r>
          </a:p>
        </p:txBody>
      </p:sp>
      <p:sp>
        <p:nvSpPr>
          <p:cNvPr id="12" name="Rectángulo 11">
            <a:extLst>
              <a:ext uri="{FF2B5EF4-FFF2-40B4-BE49-F238E27FC236}">
                <a16:creationId xmlns:a16="http://schemas.microsoft.com/office/drawing/2014/main" id="{F3E7B770-6A5C-4378-9D96-E8FCE4C2D069}"/>
              </a:ext>
            </a:extLst>
          </p:cNvPr>
          <p:cNvSpPr/>
          <p:nvPr/>
        </p:nvSpPr>
        <p:spPr>
          <a:xfrm>
            <a:off x="1990725" y="2152650"/>
            <a:ext cx="6657976" cy="914400"/>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3" name="Rectángulo 12">
            <a:extLst>
              <a:ext uri="{FF2B5EF4-FFF2-40B4-BE49-F238E27FC236}">
                <a16:creationId xmlns:a16="http://schemas.microsoft.com/office/drawing/2014/main" id="{7A8D9F49-879A-4AA7-8380-5FADCD05300A}"/>
              </a:ext>
            </a:extLst>
          </p:cNvPr>
          <p:cNvSpPr/>
          <p:nvPr/>
        </p:nvSpPr>
        <p:spPr>
          <a:xfrm>
            <a:off x="1990725" y="3732277"/>
            <a:ext cx="6657976" cy="914400"/>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4" name="Rectángulo 13">
            <a:extLst>
              <a:ext uri="{FF2B5EF4-FFF2-40B4-BE49-F238E27FC236}">
                <a16:creationId xmlns:a16="http://schemas.microsoft.com/office/drawing/2014/main" id="{16AA9D44-DF89-4652-9EFF-9800B4D72399}"/>
              </a:ext>
            </a:extLst>
          </p:cNvPr>
          <p:cNvSpPr/>
          <p:nvPr/>
        </p:nvSpPr>
        <p:spPr>
          <a:xfrm>
            <a:off x="1990724" y="5350002"/>
            <a:ext cx="6657976" cy="914400"/>
          </a:xfrm>
          <a:prstGeom prst="rect">
            <a:avLst/>
          </a:prstGeom>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5" name="CuadroTexto 14">
            <a:extLst>
              <a:ext uri="{FF2B5EF4-FFF2-40B4-BE49-F238E27FC236}">
                <a16:creationId xmlns:a16="http://schemas.microsoft.com/office/drawing/2014/main" id="{CE863720-2DCB-4870-B7D7-9D6BD101BA57}"/>
              </a:ext>
            </a:extLst>
          </p:cNvPr>
          <p:cNvSpPr txBox="1"/>
          <p:nvPr/>
        </p:nvSpPr>
        <p:spPr>
          <a:xfrm>
            <a:off x="2162175" y="2403364"/>
            <a:ext cx="1119217" cy="369332"/>
          </a:xfrm>
          <a:prstGeom prst="rect">
            <a:avLst/>
          </a:prstGeom>
          <a:noFill/>
        </p:spPr>
        <p:txBody>
          <a:bodyPr wrap="none" rtlCol="0">
            <a:spAutoFit/>
          </a:bodyPr>
          <a:lstStyle/>
          <a:p>
            <a:r>
              <a:rPr lang="es-PE" dirty="0" err="1">
                <a:latin typeface="+mj-lt"/>
              </a:rPr>
              <a:t>Frontend</a:t>
            </a:r>
            <a:endParaRPr lang="es-PE" dirty="0">
              <a:latin typeface="+mj-lt"/>
            </a:endParaRPr>
          </a:p>
        </p:txBody>
      </p:sp>
      <p:sp>
        <p:nvSpPr>
          <p:cNvPr id="16" name="CuadroTexto 15">
            <a:extLst>
              <a:ext uri="{FF2B5EF4-FFF2-40B4-BE49-F238E27FC236}">
                <a16:creationId xmlns:a16="http://schemas.microsoft.com/office/drawing/2014/main" id="{191A2985-56FE-4A0D-92D3-D25E9A1EFD14}"/>
              </a:ext>
            </a:extLst>
          </p:cNvPr>
          <p:cNvSpPr txBox="1"/>
          <p:nvPr/>
        </p:nvSpPr>
        <p:spPr>
          <a:xfrm>
            <a:off x="2197440" y="4023860"/>
            <a:ext cx="1048685" cy="369332"/>
          </a:xfrm>
          <a:prstGeom prst="rect">
            <a:avLst/>
          </a:prstGeom>
          <a:noFill/>
        </p:spPr>
        <p:txBody>
          <a:bodyPr wrap="none" rtlCol="0">
            <a:spAutoFit/>
          </a:bodyPr>
          <a:lstStyle>
            <a:defPPr>
              <a:defRPr lang="en-US"/>
            </a:defPPr>
            <a:lvl1pPr>
              <a:defRPr>
                <a:latin typeface="+mj-lt"/>
              </a:defRPr>
            </a:lvl1pPr>
          </a:lstStyle>
          <a:p>
            <a:r>
              <a:rPr lang="es-PE" dirty="0" err="1"/>
              <a:t>Backend</a:t>
            </a:r>
            <a:endParaRPr lang="es-PE" dirty="0"/>
          </a:p>
        </p:txBody>
      </p:sp>
      <p:sp>
        <p:nvSpPr>
          <p:cNvPr id="17" name="CuadroTexto 16">
            <a:extLst>
              <a:ext uri="{FF2B5EF4-FFF2-40B4-BE49-F238E27FC236}">
                <a16:creationId xmlns:a16="http://schemas.microsoft.com/office/drawing/2014/main" id="{322F4499-3BD3-4BCA-AAE7-398DFB2992BA}"/>
              </a:ext>
            </a:extLst>
          </p:cNvPr>
          <p:cNvSpPr txBox="1"/>
          <p:nvPr/>
        </p:nvSpPr>
        <p:spPr>
          <a:xfrm>
            <a:off x="3942246" y="2286684"/>
            <a:ext cx="2199641" cy="646331"/>
          </a:xfrm>
          <a:prstGeom prst="rect">
            <a:avLst/>
          </a:prstGeom>
          <a:noFill/>
        </p:spPr>
        <p:txBody>
          <a:bodyPr wrap="none" rtlCol="0">
            <a:spAutoFit/>
          </a:bodyPr>
          <a:lstStyle/>
          <a:p>
            <a:r>
              <a:rPr lang="es-PE" dirty="0" err="1"/>
              <a:t>Html</a:t>
            </a:r>
            <a:r>
              <a:rPr lang="es-PE" dirty="0"/>
              <a:t>	Bootstrap</a:t>
            </a:r>
          </a:p>
          <a:p>
            <a:r>
              <a:rPr lang="es-PE" dirty="0" err="1"/>
              <a:t>React</a:t>
            </a:r>
            <a:r>
              <a:rPr lang="es-PE" dirty="0"/>
              <a:t>	</a:t>
            </a:r>
            <a:r>
              <a:rPr lang="es-PE" dirty="0" err="1"/>
              <a:t>Ant</a:t>
            </a:r>
            <a:r>
              <a:rPr lang="es-PE" dirty="0"/>
              <a:t> </a:t>
            </a:r>
            <a:r>
              <a:rPr lang="es-PE" dirty="0" err="1"/>
              <a:t>Desing</a:t>
            </a:r>
            <a:endParaRPr lang="es-PE" dirty="0"/>
          </a:p>
        </p:txBody>
      </p:sp>
      <p:sp>
        <p:nvSpPr>
          <p:cNvPr id="18" name="CuadroTexto 17">
            <a:extLst>
              <a:ext uri="{FF2B5EF4-FFF2-40B4-BE49-F238E27FC236}">
                <a16:creationId xmlns:a16="http://schemas.microsoft.com/office/drawing/2014/main" id="{42FBA6D8-F128-4725-B566-1E856CB687D4}"/>
              </a:ext>
            </a:extLst>
          </p:cNvPr>
          <p:cNvSpPr txBox="1"/>
          <p:nvPr/>
        </p:nvSpPr>
        <p:spPr>
          <a:xfrm>
            <a:off x="3942246" y="3866311"/>
            <a:ext cx="4430228" cy="646331"/>
          </a:xfrm>
          <a:prstGeom prst="rect">
            <a:avLst/>
          </a:prstGeom>
          <a:noFill/>
        </p:spPr>
        <p:txBody>
          <a:bodyPr wrap="square" rtlCol="0">
            <a:spAutoFit/>
          </a:bodyPr>
          <a:lstStyle/>
          <a:p>
            <a:r>
              <a:rPr lang="es-PE" dirty="0" err="1"/>
              <a:t>Node</a:t>
            </a:r>
            <a:r>
              <a:rPr lang="es-PE" dirty="0"/>
              <a:t> JS		</a:t>
            </a:r>
            <a:r>
              <a:rPr lang="es-PE" dirty="0" err="1"/>
              <a:t>Heroku</a:t>
            </a:r>
            <a:r>
              <a:rPr lang="es-PE" dirty="0"/>
              <a:t>		Python	</a:t>
            </a:r>
            <a:r>
              <a:rPr lang="es-PE" dirty="0" err="1"/>
              <a:t>Flask</a:t>
            </a:r>
            <a:endParaRPr lang="es-PE" dirty="0"/>
          </a:p>
          <a:p>
            <a:r>
              <a:rPr lang="es-PE" dirty="0"/>
              <a:t>Patrón MVC	</a:t>
            </a:r>
            <a:r>
              <a:rPr lang="es-PE" dirty="0" err="1"/>
              <a:t>Sequelize</a:t>
            </a:r>
            <a:r>
              <a:rPr lang="es-PE" dirty="0"/>
              <a:t>	PHP</a:t>
            </a:r>
          </a:p>
        </p:txBody>
      </p:sp>
      <p:sp>
        <p:nvSpPr>
          <p:cNvPr id="19" name="Diagrama de flujo: disco magnético 18">
            <a:extLst>
              <a:ext uri="{FF2B5EF4-FFF2-40B4-BE49-F238E27FC236}">
                <a16:creationId xmlns:a16="http://schemas.microsoft.com/office/drawing/2014/main" id="{A9D05E2A-90C6-47A8-87E3-6AB8FCF2B918}"/>
              </a:ext>
            </a:extLst>
          </p:cNvPr>
          <p:cNvSpPr/>
          <p:nvPr/>
        </p:nvSpPr>
        <p:spPr>
          <a:xfrm>
            <a:off x="8810626" y="5220267"/>
            <a:ext cx="914400" cy="117387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MySQL</a:t>
            </a:r>
          </a:p>
        </p:txBody>
      </p:sp>
      <p:sp>
        <p:nvSpPr>
          <p:cNvPr id="20" name="CuadroTexto 19">
            <a:extLst>
              <a:ext uri="{FF2B5EF4-FFF2-40B4-BE49-F238E27FC236}">
                <a16:creationId xmlns:a16="http://schemas.microsoft.com/office/drawing/2014/main" id="{23772BE2-3655-4EA1-A360-E9BEE0859F5D}"/>
              </a:ext>
            </a:extLst>
          </p:cNvPr>
          <p:cNvSpPr txBox="1"/>
          <p:nvPr/>
        </p:nvSpPr>
        <p:spPr>
          <a:xfrm>
            <a:off x="2152650" y="5622536"/>
            <a:ext cx="950901" cy="369332"/>
          </a:xfrm>
          <a:prstGeom prst="rect">
            <a:avLst/>
          </a:prstGeom>
          <a:noFill/>
        </p:spPr>
        <p:txBody>
          <a:bodyPr wrap="none" rtlCol="0">
            <a:spAutoFit/>
          </a:bodyPr>
          <a:lstStyle/>
          <a:p>
            <a:r>
              <a:rPr lang="es-PE" dirty="0">
                <a:latin typeface="+mj-lt"/>
              </a:rPr>
              <a:t>Hosting</a:t>
            </a:r>
          </a:p>
        </p:txBody>
      </p:sp>
      <p:cxnSp>
        <p:nvCxnSpPr>
          <p:cNvPr id="22" name="Conector recto de flecha 21">
            <a:extLst>
              <a:ext uri="{FF2B5EF4-FFF2-40B4-BE49-F238E27FC236}">
                <a16:creationId xmlns:a16="http://schemas.microsoft.com/office/drawing/2014/main" id="{D2CEBE8C-C729-4EE8-B6DC-6E464F00444A}"/>
              </a:ext>
            </a:extLst>
          </p:cNvPr>
          <p:cNvCxnSpPr/>
          <p:nvPr/>
        </p:nvCxnSpPr>
        <p:spPr>
          <a:xfrm flipV="1">
            <a:off x="5915025" y="3067050"/>
            <a:ext cx="0" cy="66522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AC2565FD-F6B0-436D-9450-BF374E45CD2D}"/>
              </a:ext>
            </a:extLst>
          </p:cNvPr>
          <p:cNvCxnSpPr/>
          <p:nvPr/>
        </p:nvCxnSpPr>
        <p:spPr>
          <a:xfrm>
            <a:off x="6262686" y="3067050"/>
            <a:ext cx="0" cy="66522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F3ED7568-60A0-4994-BF15-B9011ECE8084}"/>
              </a:ext>
            </a:extLst>
          </p:cNvPr>
          <p:cNvSpPr txBox="1"/>
          <p:nvPr/>
        </p:nvSpPr>
        <p:spPr>
          <a:xfrm>
            <a:off x="6610347" y="3245296"/>
            <a:ext cx="1085554" cy="369332"/>
          </a:xfrm>
          <a:prstGeom prst="rect">
            <a:avLst/>
          </a:prstGeom>
          <a:noFill/>
        </p:spPr>
        <p:txBody>
          <a:bodyPr wrap="none" rtlCol="0">
            <a:spAutoFit/>
          </a:bodyPr>
          <a:lstStyle/>
          <a:p>
            <a:r>
              <a:rPr lang="es-PE" dirty="0"/>
              <a:t>API REST</a:t>
            </a:r>
          </a:p>
        </p:txBody>
      </p:sp>
      <p:sp>
        <p:nvSpPr>
          <p:cNvPr id="26" name="CuadroTexto 25">
            <a:extLst>
              <a:ext uri="{FF2B5EF4-FFF2-40B4-BE49-F238E27FC236}">
                <a16:creationId xmlns:a16="http://schemas.microsoft.com/office/drawing/2014/main" id="{074ACC32-A3CA-45D2-97F2-B3614AA48493}"/>
              </a:ext>
            </a:extLst>
          </p:cNvPr>
          <p:cNvSpPr txBox="1"/>
          <p:nvPr/>
        </p:nvSpPr>
        <p:spPr>
          <a:xfrm>
            <a:off x="3942246" y="5622536"/>
            <a:ext cx="3572979" cy="369332"/>
          </a:xfrm>
          <a:prstGeom prst="rect">
            <a:avLst/>
          </a:prstGeom>
          <a:noFill/>
        </p:spPr>
        <p:txBody>
          <a:bodyPr wrap="square" rtlCol="0">
            <a:spAutoFit/>
          </a:bodyPr>
          <a:lstStyle/>
          <a:p>
            <a:r>
              <a:rPr lang="es-PE" dirty="0" err="1"/>
              <a:t>Smarter</a:t>
            </a:r>
            <a:r>
              <a:rPr lang="es-PE" dirty="0"/>
              <a:t> ASP, Web Hosting </a:t>
            </a:r>
            <a:r>
              <a:rPr lang="es-PE" dirty="0" err="1"/>
              <a:t>World</a:t>
            </a:r>
            <a:endParaRPr lang="es-PE" dirty="0"/>
          </a:p>
        </p:txBody>
      </p:sp>
      <p:cxnSp>
        <p:nvCxnSpPr>
          <p:cNvPr id="27" name="Conector recto de flecha 26">
            <a:extLst>
              <a:ext uri="{FF2B5EF4-FFF2-40B4-BE49-F238E27FC236}">
                <a16:creationId xmlns:a16="http://schemas.microsoft.com/office/drawing/2014/main" id="{371512B9-E37E-4F4C-941F-1A4604E28A98}"/>
              </a:ext>
            </a:extLst>
          </p:cNvPr>
          <p:cNvCxnSpPr/>
          <p:nvPr/>
        </p:nvCxnSpPr>
        <p:spPr>
          <a:xfrm flipV="1">
            <a:off x="4410075" y="4646677"/>
            <a:ext cx="0" cy="66522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85773C58-742A-412E-A46A-70F32600C0DB}"/>
              </a:ext>
            </a:extLst>
          </p:cNvPr>
          <p:cNvCxnSpPr/>
          <p:nvPr/>
        </p:nvCxnSpPr>
        <p:spPr>
          <a:xfrm>
            <a:off x="4757736" y="4646677"/>
            <a:ext cx="0" cy="66522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1845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9FFEF1-C660-489C-A246-85E64ECD7E5A}"/>
              </a:ext>
            </a:extLst>
          </p:cNvPr>
          <p:cNvSpPr>
            <a:spLocks noGrp="1"/>
          </p:cNvSpPr>
          <p:nvPr>
            <p:ph type="title"/>
          </p:nvPr>
        </p:nvSpPr>
        <p:spPr/>
        <p:txBody>
          <a:bodyPr/>
          <a:lstStyle/>
          <a:p>
            <a:r>
              <a:rPr lang="es-PE" dirty="0"/>
              <a:t>MODELO DE LA BASE DE DATOS</a:t>
            </a:r>
          </a:p>
        </p:txBody>
      </p:sp>
      <p:pic>
        <p:nvPicPr>
          <p:cNvPr id="4" name="Imagen 3">
            <a:extLst>
              <a:ext uri="{FF2B5EF4-FFF2-40B4-BE49-F238E27FC236}">
                <a16:creationId xmlns:a16="http://schemas.microsoft.com/office/drawing/2014/main" id="{1A01A256-9E6F-49A7-8DAA-AA81F649E681}"/>
              </a:ext>
            </a:extLst>
          </p:cNvPr>
          <p:cNvPicPr>
            <a:picLocks noChangeAspect="1"/>
          </p:cNvPicPr>
          <p:nvPr/>
        </p:nvPicPr>
        <p:blipFill>
          <a:blip r:embed="rId2"/>
          <a:stretch>
            <a:fillRect/>
          </a:stretch>
        </p:blipFill>
        <p:spPr>
          <a:xfrm>
            <a:off x="1091975" y="2005316"/>
            <a:ext cx="7081639" cy="4852684"/>
          </a:xfrm>
          <a:prstGeom prst="rect">
            <a:avLst/>
          </a:prstGeom>
        </p:spPr>
      </p:pic>
      <p:cxnSp>
        <p:nvCxnSpPr>
          <p:cNvPr id="6" name="Conector: angular 5">
            <a:extLst>
              <a:ext uri="{FF2B5EF4-FFF2-40B4-BE49-F238E27FC236}">
                <a16:creationId xmlns:a16="http://schemas.microsoft.com/office/drawing/2014/main" id="{B061BE73-290F-41ED-8EC5-9A438841655D}"/>
              </a:ext>
            </a:extLst>
          </p:cNvPr>
          <p:cNvCxnSpPr/>
          <p:nvPr/>
        </p:nvCxnSpPr>
        <p:spPr>
          <a:xfrm flipV="1">
            <a:off x="2603241" y="2425959"/>
            <a:ext cx="709126" cy="29858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1" name="Conector: angular 10">
            <a:extLst>
              <a:ext uri="{FF2B5EF4-FFF2-40B4-BE49-F238E27FC236}">
                <a16:creationId xmlns:a16="http://schemas.microsoft.com/office/drawing/2014/main" id="{4D3838F9-0D14-4A16-A232-BEF7630F917C}"/>
              </a:ext>
            </a:extLst>
          </p:cNvPr>
          <p:cNvCxnSpPr>
            <a:cxnSpLocks/>
          </p:cNvCxnSpPr>
          <p:nvPr/>
        </p:nvCxnSpPr>
        <p:spPr>
          <a:xfrm>
            <a:off x="2603241" y="4455206"/>
            <a:ext cx="709126" cy="60134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Conector: angular 21">
            <a:extLst>
              <a:ext uri="{FF2B5EF4-FFF2-40B4-BE49-F238E27FC236}">
                <a16:creationId xmlns:a16="http://schemas.microsoft.com/office/drawing/2014/main" id="{BB2717A8-7F79-4B8A-B2EB-5CB90CCA0063}"/>
              </a:ext>
            </a:extLst>
          </p:cNvPr>
          <p:cNvCxnSpPr>
            <a:cxnSpLocks/>
          </p:cNvCxnSpPr>
          <p:nvPr/>
        </p:nvCxnSpPr>
        <p:spPr>
          <a:xfrm>
            <a:off x="3915508" y="4455206"/>
            <a:ext cx="1198382" cy="50856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Conector: angular 22">
            <a:extLst>
              <a:ext uri="{FF2B5EF4-FFF2-40B4-BE49-F238E27FC236}">
                <a16:creationId xmlns:a16="http://schemas.microsoft.com/office/drawing/2014/main" id="{2F9968EA-BD96-42D0-885D-5E438C8635EE}"/>
              </a:ext>
            </a:extLst>
          </p:cNvPr>
          <p:cNvCxnSpPr>
            <a:cxnSpLocks/>
          </p:cNvCxnSpPr>
          <p:nvPr/>
        </p:nvCxnSpPr>
        <p:spPr>
          <a:xfrm>
            <a:off x="4453678" y="5579187"/>
            <a:ext cx="682119" cy="47283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5" name="Conector: angular 24">
            <a:extLst>
              <a:ext uri="{FF2B5EF4-FFF2-40B4-BE49-F238E27FC236}">
                <a16:creationId xmlns:a16="http://schemas.microsoft.com/office/drawing/2014/main" id="{C3A7D502-0FE0-401E-B1CC-6D2C88B60201}"/>
              </a:ext>
            </a:extLst>
          </p:cNvPr>
          <p:cNvCxnSpPr>
            <a:cxnSpLocks/>
          </p:cNvCxnSpPr>
          <p:nvPr/>
        </p:nvCxnSpPr>
        <p:spPr>
          <a:xfrm rot="5400000">
            <a:off x="3924030" y="4166303"/>
            <a:ext cx="1692800" cy="27527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C9156CA6-3581-491E-A202-01C0E4CE1445}"/>
              </a:ext>
            </a:extLst>
          </p:cNvPr>
          <p:cNvCxnSpPr>
            <a:cxnSpLocks/>
          </p:cNvCxnSpPr>
          <p:nvPr/>
        </p:nvCxnSpPr>
        <p:spPr>
          <a:xfrm>
            <a:off x="4908065" y="3457538"/>
            <a:ext cx="3438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cto 31">
            <a:extLst>
              <a:ext uri="{FF2B5EF4-FFF2-40B4-BE49-F238E27FC236}">
                <a16:creationId xmlns:a16="http://schemas.microsoft.com/office/drawing/2014/main" id="{68DCB599-935B-499C-B3EF-38ED24EF26B8}"/>
              </a:ext>
            </a:extLst>
          </p:cNvPr>
          <p:cNvCxnSpPr/>
          <p:nvPr/>
        </p:nvCxnSpPr>
        <p:spPr>
          <a:xfrm flipH="1">
            <a:off x="4453678" y="5150338"/>
            <a:ext cx="1791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ector: angular 33">
            <a:extLst>
              <a:ext uri="{FF2B5EF4-FFF2-40B4-BE49-F238E27FC236}">
                <a16:creationId xmlns:a16="http://schemas.microsoft.com/office/drawing/2014/main" id="{8338E880-71C5-445F-891A-365FCDB44A0E}"/>
              </a:ext>
            </a:extLst>
          </p:cNvPr>
          <p:cNvCxnSpPr/>
          <p:nvPr/>
        </p:nvCxnSpPr>
        <p:spPr>
          <a:xfrm>
            <a:off x="4313230" y="2628008"/>
            <a:ext cx="914400" cy="48455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E215AB47-AC01-4BE5-BAE0-4BB483249374}"/>
              </a:ext>
            </a:extLst>
          </p:cNvPr>
          <p:cNvCxnSpPr/>
          <p:nvPr/>
        </p:nvCxnSpPr>
        <p:spPr>
          <a:xfrm flipV="1">
            <a:off x="3915508" y="4303938"/>
            <a:ext cx="0" cy="151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ector: angular 38">
            <a:extLst>
              <a:ext uri="{FF2B5EF4-FFF2-40B4-BE49-F238E27FC236}">
                <a16:creationId xmlns:a16="http://schemas.microsoft.com/office/drawing/2014/main" id="{C2FD968B-7A88-4F3B-B65A-2BC7165DB556}"/>
              </a:ext>
            </a:extLst>
          </p:cNvPr>
          <p:cNvCxnSpPr/>
          <p:nvPr/>
        </p:nvCxnSpPr>
        <p:spPr>
          <a:xfrm>
            <a:off x="6228862" y="2575249"/>
            <a:ext cx="734646" cy="378966"/>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503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B99357-1B6B-4149-9FB5-1B1D1B508C87}"/>
              </a:ext>
            </a:extLst>
          </p:cNvPr>
          <p:cNvSpPr>
            <a:spLocks noGrp="1"/>
          </p:cNvSpPr>
          <p:nvPr>
            <p:ph type="title"/>
          </p:nvPr>
        </p:nvSpPr>
        <p:spPr/>
        <p:txBody>
          <a:bodyPr/>
          <a:lstStyle/>
          <a:p>
            <a:pPr algn="l"/>
            <a:r>
              <a:rPr lang="es-PE" dirty="0"/>
              <a:t>STACK TECNOLÓGICO</a:t>
            </a:r>
          </a:p>
        </p:txBody>
      </p:sp>
      <p:pic>
        <p:nvPicPr>
          <p:cNvPr id="1026" name="Picture 2" descr="Amazon RDS for MySQL – Amazon Web Services (AWS)">
            <a:extLst>
              <a:ext uri="{FF2B5EF4-FFF2-40B4-BE49-F238E27FC236}">
                <a16:creationId xmlns:a16="http://schemas.microsoft.com/office/drawing/2014/main" id="{B90B9DF3-5530-4BC0-A64B-FC0880E36F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4303338"/>
            <a:ext cx="2246021" cy="11590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a Introducción a React y React Native - Wildix Blog">
            <a:extLst>
              <a:ext uri="{FF2B5EF4-FFF2-40B4-BE49-F238E27FC236}">
                <a16:creationId xmlns:a16="http://schemas.microsoft.com/office/drawing/2014/main" id="{057FF296-96ED-436C-B82B-980B53BD95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9377" y="314200"/>
            <a:ext cx="2047875" cy="11324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eroku - Cloud Application Platform | Tudip">
            <a:extLst>
              <a:ext uri="{FF2B5EF4-FFF2-40B4-BE49-F238E27FC236}">
                <a16:creationId xmlns:a16="http://schemas.microsoft.com/office/drawing/2014/main" id="{A3681CF5-DCBD-415E-A2C2-9794652A04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6425" y="1525241"/>
            <a:ext cx="2657475" cy="100199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HP - Wikipedia, la enciclopedia libre">
            <a:extLst>
              <a:ext uri="{FF2B5EF4-FFF2-40B4-BE49-F238E27FC236}">
                <a16:creationId xmlns:a16="http://schemas.microsoft.com/office/drawing/2014/main" id="{0A0F10D4-49B0-4D7E-8212-A2B57C97C6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2325" y="5674772"/>
            <a:ext cx="1876425" cy="101179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rimeros pasos para crear un API REST con Node.js">
            <a:extLst>
              <a:ext uri="{FF2B5EF4-FFF2-40B4-BE49-F238E27FC236}">
                <a16:creationId xmlns:a16="http://schemas.microsoft.com/office/drawing/2014/main" id="{A1349F8C-6CBB-40CE-90AA-6E48D27C32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8764" y="4344502"/>
            <a:ext cx="3151344" cy="84424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prende la librería para CSS de Bootstrap desde cero">
            <a:extLst>
              <a:ext uri="{FF2B5EF4-FFF2-40B4-BE49-F238E27FC236}">
                <a16:creationId xmlns:a16="http://schemas.microsoft.com/office/drawing/2014/main" id="{2AAF7B80-31B5-4F5C-9889-1AF94E7243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2022" y="1387060"/>
            <a:ext cx="2333625" cy="109901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ursos de Ant Design">
            <a:extLst>
              <a:ext uri="{FF2B5EF4-FFF2-40B4-BE49-F238E27FC236}">
                <a16:creationId xmlns:a16="http://schemas.microsoft.com/office/drawing/2014/main" id="{D4E9345C-C377-47D0-8B82-96D7FB154DA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47183" y="339801"/>
            <a:ext cx="2581275" cy="66872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itHub - ignitecode/sequelize-API: Build a fully functional Sequelize/Express  CRUD API">
            <a:extLst>
              <a:ext uri="{FF2B5EF4-FFF2-40B4-BE49-F238E27FC236}">
                <a16:creationId xmlns:a16="http://schemas.microsoft.com/office/drawing/2014/main" id="{107D7586-737E-4EC7-8256-0F854538F0B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03156" y="1283237"/>
            <a:ext cx="1550694" cy="127557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Todo lo que necesitas para aprender PYTHON ya 🔥">
            <a:extLst>
              <a:ext uri="{FF2B5EF4-FFF2-40B4-BE49-F238E27FC236}">
                <a16:creationId xmlns:a16="http://schemas.microsoft.com/office/drawing/2014/main" id="{08438699-5D09-421F-8047-024BC3D9905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17306" y="5462343"/>
            <a:ext cx="1929711" cy="1202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804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0C113339-DA9F-44BD-8875-ECA4B31A053F}"/>
              </a:ext>
            </a:extLst>
          </p:cNvPr>
          <p:cNvSpPr>
            <a:spLocks noGrp="1"/>
          </p:cNvSpPr>
          <p:nvPr>
            <p:ph type="body" sz="half" idx="2"/>
          </p:nvPr>
        </p:nvSpPr>
        <p:spPr/>
        <p:txBody>
          <a:bodyPr/>
          <a:lstStyle/>
          <a:p>
            <a:pPr>
              <a:spcBef>
                <a:spcPct val="0"/>
              </a:spcBef>
            </a:pPr>
            <a:r>
              <a:rPr lang="es-PE" sz="3600" dirty="0">
                <a:latin typeface="+mj-lt"/>
                <a:ea typeface="+mj-ea"/>
                <a:cs typeface="+mj-cs"/>
              </a:rPr>
              <a:t>APRENDIZAJES, INVESTIGACIONES Y CONOCIMIENTOS APLICADOS</a:t>
            </a:r>
          </a:p>
        </p:txBody>
      </p:sp>
      <p:sp>
        <p:nvSpPr>
          <p:cNvPr id="4" name="CuadroTexto 3">
            <a:extLst>
              <a:ext uri="{FF2B5EF4-FFF2-40B4-BE49-F238E27FC236}">
                <a16:creationId xmlns:a16="http://schemas.microsoft.com/office/drawing/2014/main" id="{48094457-A668-474E-8566-D9E03831C48B}"/>
              </a:ext>
            </a:extLst>
          </p:cNvPr>
          <p:cNvSpPr txBox="1"/>
          <p:nvPr/>
        </p:nvSpPr>
        <p:spPr>
          <a:xfrm>
            <a:off x="814222" y="260131"/>
            <a:ext cx="9705975" cy="4242636"/>
          </a:xfrm>
          <a:prstGeom prst="rect">
            <a:avLst/>
          </a:prstGeom>
          <a:noFill/>
        </p:spPr>
        <p:txBody>
          <a:bodyPr wrap="square" spcCol="180000" rtlCol="0">
            <a:spAutoFit/>
          </a:bodyPr>
          <a:lstStyle/>
          <a:p>
            <a:pPr marL="285750" indent="-285750">
              <a:lnSpc>
                <a:spcPct val="150000"/>
              </a:lnSpc>
              <a:buFont typeface="Wingdings" panose="05000000000000000000" pitchFamily="2" charset="2"/>
              <a:buChar char="Ø"/>
            </a:pPr>
            <a:r>
              <a:rPr lang="es-PE" sz="1600" dirty="0">
                <a:solidFill>
                  <a:schemeClr val="bg1">
                    <a:lumMod val="95000"/>
                    <a:lumOff val="5000"/>
                  </a:schemeClr>
                </a:solidFill>
              </a:rPr>
              <a:t>Visual Studio </a:t>
            </a:r>
            <a:r>
              <a:rPr lang="es-PE" sz="1600" dirty="0" err="1">
                <a:solidFill>
                  <a:schemeClr val="bg1">
                    <a:lumMod val="95000"/>
                    <a:lumOff val="5000"/>
                  </a:schemeClr>
                </a:solidFill>
              </a:rPr>
              <a:t>code</a:t>
            </a:r>
            <a:r>
              <a:rPr lang="es-PE" sz="1600" dirty="0">
                <a:solidFill>
                  <a:schemeClr val="bg1">
                    <a:lumMod val="95000"/>
                    <a:lumOff val="5000"/>
                  </a:schemeClr>
                </a:solidFill>
              </a:rPr>
              <a:t>: </a:t>
            </a:r>
            <a:r>
              <a:rPr lang="es-PE" sz="1600" dirty="0"/>
              <a:t>Para realizar el script o código.</a:t>
            </a:r>
          </a:p>
          <a:p>
            <a:pPr marL="285750" indent="-285750">
              <a:lnSpc>
                <a:spcPct val="150000"/>
              </a:lnSpc>
              <a:buFont typeface="Wingdings" panose="05000000000000000000" pitchFamily="2" charset="2"/>
              <a:buChar char="Ø"/>
            </a:pPr>
            <a:r>
              <a:rPr lang="es-PE" sz="1600" dirty="0" err="1">
                <a:solidFill>
                  <a:schemeClr val="bg1">
                    <a:lumMod val="95000"/>
                    <a:lumOff val="5000"/>
                  </a:schemeClr>
                </a:solidFill>
              </a:rPr>
              <a:t>Html</a:t>
            </a:r>
            <a:r>
              <a:rPr lang="es-PE" sz="1600" dirty="0">
                <a:solidFill>
                  <a:schemeClr val="bg1">
                    <a:lumMod val="95000"/>
                    <a:lumOff val="5000"/>
                  </a:schemeClr>
                </a:solidFill>
              </a:rPr>
              <a:t>:</a:t>
            </a:r>
            <a:r>
              <a:rPr lang="es-PE" sz="1600" dirty="0"/>
              <a:t> Para la construcción de las páginas web.</a:t>
            </a:r>
          </a:p>
          <a:p>
            <a:pPr marL="285750" indent="-285750">
              <a:lnSpc>
                <a:spcPct val="150000"/>
              </a:lnSpc>
              <a:buFont typeface="Wingdings" panose="05000000000000000000" pitchFamily="2" charset="2"/>
              <a:buChar char="Ø"/>
            </a:pPr>
            <a:r>
              <a:rPr lang="es-PE" sz="1600" dirty="0">
                <a:solidFill>
                  <a:schemeClr val="bg1">
                    <a:lumMod val="95000"/>
                    <a:lumOff val="5000"/>
                  </a:schemeClr>
                </a:solidFill>
              </a:rPr>
              <a:t>Git Hub: </a:t>
            </a:r>
            <a:r>
              <a:rPr lang="es-PE" sz="1600" dirty="0"/>
              <a:t>Repositorio para compartir los avances y actualizaciones del proyecto.</a:t>
            </a:r>
          </a:p>
          <a:p>
            <a:pPr marL="285750" indent="-285750">
              <a:lnSpc>
                <a:spcPct val="150000"/>
              </a:lnSpc>
              <a:buFont typeface="Wingdings" panose="05000000000000000000" pitchFamily="2" charset="2"/>
              <a:buChar char="Ø"/>
            </a:pPr>
            <a:r>
              <a:rPr lang="es-PE" sz="1600" dirty="0">
                <a:solidFill>
                  <a:schemeClr val="bg1">
                    <a:lumMod val="95000"/>
                    <a:lumOff val="5000"/>
                  </a:schemeClr>
                </a:solidFill>
              </a:rPr>
              <a:t>Bootstrap: </a:t>
            </a:r>
            <a:r>
              <a:rPr lang="es-PE" sz="1600" dirty="0"/>
              <a:t>Estilo CSS aplicados a las páginas HTML.</a:t>
            </a:r>
          </a:p>
          <a:p>
            <a:pPr marL="285750" indent="-285750">
              <a:lnSpc>
                <a:spcPct val="150000"/>
              </a:lnSpc>
              <a:buFont typeface="Wingdings" panose="05000000000000000000" pitchFamily="2" charset="2"/>
              <a:buChar char="Ø"/>
            </a:pPr>
            <a:r>
              <a:rPr lang="es-PE" sz="1600" dirty="0" err="1">
                <a:solidFill>
                  <a:schemeClr val="bg1">
                    <a:lumMod val="95000"/>
                    <a:lumOff val="5000"/>
                  </a:schemeClr>
                </a:solidFill>
              </a:rPr>
              <a:t>Ant</a:t>
            </a:r>
            <a:r>
              <a:rPr lang="es-PE" sz="1600" dirty="0">
                <a:solidFill>
                  <a:schemeClr val="bg1">
                    <a:lumMod val="95000"/>
                    <a:lumOff val="5000"/>
                  </a:schemeClr>
                </a:solidFill>
              </a:rPr>
              <a:t> </a:t>
            </a:r>
            <a:r>
              <a:rPr lang="es-PE" sz="1600" dirty="0" err="1">
                <a:solidFill>
                  <a:schemeClr val="bg1">
                    <a:lumMod val="95000"/>
                    <a:lumOff val="5000"/>
                  </a:schemeClr>
                </a:solidFill>
              </a:rPr>
              <a:t>Desing</a:t>
            </a:r>
            <a:r>
              <a:rPr lang="es-PE" sz="1600" dirty="0">
                <a:solidFill>
                  <a:schemeClr val="bg1">
                    <a:lumMod val="95000"/>
                    <a:lumOff val="5000"/>
                  </a:schemeClr>
                </a:solidFill>
              </a:rPr>
              <a:t>: </a:t>
            </a:r>
            <a:r>
              <a:rPr lang="es-PE" sz="1600" dirty="0"/>
              <a:t>Aplicando componentes para la Interfaz del usuario.</a:t>
            </a:r>
          </a:p>
          <a:p>
            <a:pPr marL="285750" indent="-285750">
              <a:lnSpc>
                <a:spcPct val="150000"/>
              </a:lnSpc>
              <a:buFont typeface="Wingdings" panose="05000000000000000000" pitchFamily="2" charset="2"/>
              <a:buChar char="Ø"/>
            </a:pPr>
            <a:r>
              <a:rPr lang="es-PE" sz="1600" dirty="0" err="1">
                <a:solidFill>
                  <a:schemeClr val="bg1">
                    <a:lumMod val="95000"/>
                    <a:lumOff val="5000"/>
                  </a:schemeClr>
                </a:solidFill>
              </a:rPr>
              <a:t>React</a:t>
            </a:r>
            <a:r>
              <a:rPr lang="es-PE" sz="1600" dirty="0">
                <a:solidFill>
                  <a:schemeClr val="bg1">
                    <a:lumMod val="95000"/>
                    <a:lumOff val="5000"/>
                  </a:schemeClr>
                </a:solidFill>
              </a:rPr>
              <a:t>: </a:t>
            </a:r>
            <a:r>
              <a:rPr lang="es-PE" sz="1600" dirty="0"/>
              <a:t>Aplicando la creación de Interfaces de usuario.</a:t>
            </a:r>
          </a:p>
          <a:p>
            <a:pPr marL="285750" indent="-285750">
              <a:lnSpc>
                <a:spcPct val="150000"/>
              </a:lnSpc>
              <a:buFont typeface="Wingdings" panose="05000000000000000000" pitchFamily="2" charset="2"/>
              <a:buChar char="Ø"/>
            </a:pPr>
            <a:r>
              <a:rPr lang="es-PE" sz="1600" dirty="0" err="1">
                <a:solidFill>
                  <a:schemeClr val="bg1">
                    <a:lumMod val="95000"/>
                    <a:lumOff val="5000"/>
                  </a:schemeClr>
                </a:solidFill>
              </a:rPr>
              <a:t>Node</a:t>
            </a:r>
            <a:r>
              <a:rPr lang="es-PE" sz="1600" dirty="0">
                <a:solidFill>
                  <a:schemeClr val="bg1">
                    <a:lumMod val="95000"/>
                    <a:lumOff val="5000"/>
                  </a:schemeClr>
                </a:solidFill>
              </a:rPr>
              <a:t> </a:t>
            </a:r>
            <a:r>
              <a:rPr lang="es-PE" sz="1600" dirty="0" err="1">
                <a:solidFill>
                  <a:schemeClr val="bg1">
                    <a:lumMod val="95000"/>
                    <a:lumOff val="5000"/>
                  </a:schemeClr>
                </a:solidFill>
              </a:rPr>
              <a:t>Js</a:t>
            </a:r>
            <a:r>
              <a:rPr lang="es-PE" sz="1600" dirty="0">
                <a:solidFill>
                  <a:schemeClr val="bg1">
                    <a:lumMod val="95000"/>
                    <a:lumOff val="5000"/>
                  </a:schemeClr>
                </a:solidFill>
              </a:rPr>
              <a:t>: </a:t>
            </a:r>
            <a:r>
              <a:rPr lang="es-PE" sz="1600" dirty="0"/>
              <a:t>Para el entorno de ejecución de las </a:t>
            </a:r>
            <a:r>
              <a:rPr lang="es-PE" sz="1600" dirty="0" err="1"/>
              <a:t>apis</a:t>
            </a:r>
            <a:r>
              <a:rPr lang="es-PE" sz="1600" dirty="0"/>
              <a:t>.</a:t>
            </a:r>
          </a:p>
          <a:p>
            <a:pPr marL="285750" indent="-285750">
              <a:lnSpc>
                <a:spcPct val="150000"/>
              </a:lnSpc>
              <a:buFont typeface="Wingdings" panose="05000000000000000000" pitchFamily="2" charset="2"/>
              <a:buChar char="Ø"/>
            </a:pPr>
            <a:r>
              <a:rPr lang="es-PE" sz="1600" dirty="0" err="1">
                <a:solidFill>
                  <a:schemeClr val="bg1">
                    <a:lumMod val="95000"/>
                    <a:lumOff val="5000"/>
                  </a:schemeClr>
                </a:solidFill>
              </a:rPr>
              <a:t>Heroku</a:t>
            </a:r>
            <a:r>
              <a:rPr lang="es-PE" sz="1600" dirty="0">
                <a:solidFill>
                  <a:schemeClr val="bg1">
                    <a:lumMod val="95000"/>
                    <a:lumOff val="5000"/>
                  </a:schemeClr>
                </a:solidFill>
              </a:rPr>
              <a:t>:</a:t>
            </a:r>
            <a:r>
              <a:rPr lang="es-PE" sz="1600" dirty="0"/>
              <a:t> Plataforma en nube para la prueba de las </a:t>
            </a:r>
            <a:r>
              <a:rPr lang="es-PE" sz="1600" dirty="0" err="1"/>
              <a:t>apis</a:t>
            </a:r>
            <a:r>
              <a:rPr lang="es-PE" sz="1600" dirty="0"/>
              <a:t>.</a:t>
            </a:r>
          </a:p>
          <a:p>
            <a:pPr marL="285750" indent="-285750">
              <a:lnSpc>
                <a:spcPct val="150000"/>
              </a:lnSpc>
              <a:buFont typeface="Wingdings" panose="05000000000000000000" pitchFamily="2" charset="2"/>
              <a:buChar char="Ø"/>
            </a:pPr>
            <a:r>
              <a:rPr lang="es-PE" sz="1600" dirty="0">
                <a:solidFill>
                  <a:schemeClr val="bg1">
                    <a:lumMod val="95000"/>
                    <a:lumOff val="5000"/>
                  </a:schemeClr>
                </a:solidFill>
              </a:rPr>
              <a:t>Patrón MVC: </a:t>
            </a:r>
            <a:r>
              <a:rPr lang="es-PE" sz="1600" dirty="0"/>
              <a:t>Modelo Vista Controlador para el diseño de la aplicación.</a:t>
            </a:r>
          </a:p>
          <a:p>
            <a:pPr marL="285750" indent="-285750">
              <a:lnSpc>
                <a:spcPct val="150000"/>
              </a:lnSpc>
              <a:buFont typeface="Wingdings" panose="05000000000000000000" pitchFamily="2" charset="2"/>
              <a:buChar char="Ø"/>
            </a:pPr>
            <a:r>
              <a:rPr lang="es-PE" sz="1600" dirty="0">
                <a:solidFill>
                  <a:schemeClr val="bg1">
                    <a:lumMod val="95000"/>
                    <a:lumOff val="5000"/>
                  </a:schemeClr>
                </a:solidFill>
              </a:rPr>
              <a:t>Python y </a:t>
            </a:r>
            <a:r>
              <a:rPr lang="es-PE" sz="1600" dirty="0" err="1">
                <a:solidFill>
                  <a:schemeClr val="bg1">
                    <a:lumMod val="95000"/>
                    <a:lumOff val="5000"/>
                  </a:schemeClr>
                </a:solidFill>
              </a:rPr>
              <a:t>Flask</a:t>
            </a:r>
            <a:r>
              <a:rPr lang="es-PE" sz="1600" dirty="0">
                <a:solidFill>
                  <a:schemeClr val="bg1">
                    <a:lumMod val="95000"/>
                    <a:lumOff val="5000"/>
                  </a:schemeClr>
                </a:solidFill>
              </a:rPr>
              <a:t>: </a:t>
            </a:r>
            <a:r>
              <a:rPr lang="es-PE" sz="1600" dirty="0"/>
              <a:t>Para realizar pruebas de código y consulta de información.</a:t>
            </a:r>
          </a:p>
          <a:p>
            <a:pPr marL="285750" indent="-285750">
              <a:lnSpc>
                <a:spcPct val="150000"/>
              </a:lnSpc>
              <a:buFont typeface="Wingdings" panose="05000000000000000000" pitchFamily="2" charset="2"/>
              <a:buChar char="Ø"/>
            </a:pPr>
            <a:r>
              <a:rPr lang="es-PE" sz="1600" dirty="0">
                <a:solidFill>
                  <a:schemeClr val="bg1">
                    <a:lumMod val="95000"/>
                    <a:lumOff val="5000"/>
                  </a:schemeClr>
                </a:solidFill>
              </a:rPr>
              <a:t>PHP: </a:t>
            </a:r>
            <a:r>
              <a:rPr lang="es-PE" sz="1600" dirty="0"/>
              <a:t>Investigación para la creación de páginas, registro y consulta de información.</a:t>
            </a:r>
          </a:p>
        </p:txBody>
      </p:sp>
    </p:spTree>
    <p:extLst>
      <p:ext uri="{BB962C8B-B14F-4D97-AF65-F5344CB8AC3E}">
        <p14:creationId xmlns:p14="http://schemas.microsoft.com/office/powerpoint/2010/main" val="404398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A2820ECD-8530-4C0B-9B05-7787BC1A7FB7}"/>
              </a:ext>
            </a:extLst>
          </p:cNvPr>
          <p:cNvSpPr>
            <a:spLocks noGrp="1"/>
          </p:cNvSpPr>
          <p:nvPr>
            <p:ph type="ctrTitle"/>
          </p:nvPr>
        </p:nvSpPr>
        <p:spPr>
          <a:xfrm>
            <a:off x="558707" y="3111433"/>
            <a:ext cx="8343193" cy="617621"/>
          </a:xfrm>
        </p:spPr>
        <p:txBody>
          <a:bodyPr/>
          <a:lstStyle/>
          <a:p>
            <a:pPr algn="l"/>
            <a:r>
              <a:rPr lang="es-PE" sz="3600" dirty="0"/>
              <a:t>Software de Gestión de Talleres </a:t>
            </a:r>
            <a:r>
              <a:rPr lang="es-PE" sz="3600" dirty="0" err="1"/>
              <a:t>on</a:t>
            </a:r>
            <a:r>
              <a:rPr lang="es-PE" sz="3600" dirty="0"/>
              <a:t> Line</a:t>
            </a:r>
          </a:p>
        </p:txBody>
      </p:sp>
      <p:sp>
        <p:nvSpPr>
          <p:cNvPr id="7" name="CuadroTexto 6">
            <a:extLst>
              <a:ext uri="{FF2B5EF4-FFF2-40B4-BE49-F238E27FC236}">
                <a16:creationId xmlns:a16="http://schemas.microsoft.com/office/drawing/2014/main" id="{789D7506-13D6-46C7-95F6-B9DF1A2212C8}"/>
              </a:ext>
            </a:extLst>
          </p:cNvPr>
          <p:cNvSpPr txBox="1"/>
          <p:nvPr/>
        </p:nvSpPr>
        <p:spPr>
          <a:xfrm>
            <a:off x="3114347" y="1807123"/>
            <a:ext cx="3549370" cy="646331"/>
          </a:xfrm>
          <a:prstGeom prst="rect">
            <a:avLst/>
          </a:prstGeom>
          <a:noFill/>
        </p:spPr>
        <p:txBody>
          <a:bodyPr wrap="none" rtlCol="0">
            <a:spAutoFit/>
          </a:bodyPr>
          <a:lstStyle/>
          <a:p>
            <a:r>
              <a:rPr lang="es-PE" sz="3600" b="1" u="sng" dirty="0"/>
              <a:t>DEMOSTRACIÓN</a:t>
            </a:r>
          </a:p>
        </p:txBody>
      </p:sp>
      <p:pic>
        <p:nvPicPr>
          <p:cNvPr id="5" name="Imagen 4">
            <a:extLst>
              <a:ext uri="{FF2B5EF4-FFF2-40B4-BE49-F238E27FC236}">
                <a16:creationId xmlns:a16="http://schemas.microsoft.com/office/drawing/2014/main" id="{E25B717C-298D-4064-A618-2A08E2DB4296}"/>
              </a:ext>
            </a:extLst>
          </p:cNvPr>
          <p:cNvPicPr>
            <a:picLocks noChangeAspect="1"/>
          </p:cNvPicPr>
          <p:nvPr/>
        </p:nvPicPr>
        <p:blipFill>
          <a:blip r:embed="rId2"/>
          <a:stretch>
            <a:fillRect/>
          </a:stretch>
        </p:blipFill>
        <p:spPr>
          <a:xfrm>
            <a:off x="9197439" y="2896296"/>
            <a:ext cx="2876951" cy="1047896"/>
          </a:xfrm>
          <a:prstGeom prst="rect">
            <a:avLst/>
          </a:prstGeom>
        </p:spPr>
      </p:pic>
      <p:sp>
        <p:nvSpPr>
          <p:cNvPr id="2" name="CuadroTexto 1">
            <a:extLst>
              <a:ext uri="{FF2B5EF4-FFF2-40B4-BE49-F238E27FC236}">
                <a16:creationId xmlns:a16="http://schemas.microsoft.com/office/drawing/2014/main" id="{21222EB5-90A0-4BA4-853C-541E4AFC96BC}"/>
              </a:ext>
            </a:extLst>
          </p:cNvPr>
          <p:cNvSpPr txBox="1"/>
          <p:nvPr/>
        </p:nvSpPr>
        <p:spPr>
          <a:xfrm>
            <a:off x="3032369" y="4493846"/>
            <a:ext cx="3744936" cy="1477328"/>
          </a:xfrm>
          <a:prstGeom prst="rect">
            <a:avLst/>
          </a:prstGeom>
          <a:noFill/>
        </p:spPr>
        <p:txBody>
          <a:bodyPr wrap="none" rtlCol="0">
            <a:spAutoFit/>
          </a:bodyPr>
          <a:lstStyle/>
          <a:p>
            <a:r>
              <a:rPr lang="es-PE" dirty="0">
                <a:hlinkClick r:id="rId3"/>
              </a:rPr>
              <a:t>https://talleres.tecnologiagn.com</a:t>
            </a:r>
            <a:endParaRPr lang="es-PE" dirty="0"/>
          </a:p>
          <a:p>
            <a:endParaRPr lang="es-PE" dirty="0"/>
          </a:p>
          <a:p>
            <a:endParaRPr lang="es-PE" dirty="0"/>
          </a:p>
          <a:p>
            <a:r>
              <a:rPr lang="es-PE" dirty="0">
                <a:hlinkClick r:id="rId4"/>
              </a:rPr>
              <a:t>https://taller.tecnologiagn.com/</a:t>
            </a:r>
            <a:endParaRPr lang="es-PE" dirty="0"/>
          </a:p>
          <a:p>
            <a:endParaRPr lang="es-PE" dirty="0"/>
          </a:p>
        </p:txBody>
      </p:sp>
    </p:spTree>
    <p:extLst>
      <p:ext uri="{BB962C8B-B14F-4D97-AF65-F5344CB8AC3E}">
        <p14:creationId xmlns:p14="http://schemas.microsoft.com/office/powerpoint/2010/main" val="3551243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A2820ECD-8530-4C0B-9B05-7787BC1A7FB7}"/>
              </a:ext>
            </a:extLst>
          </p:cNvPr>
          <p:cNvSpPr>
            <a:spLocks noGrp="1"/>
          </p:cNvSpPr>
          <p:nvPr>
            <p:ph type="ctrTitle"/>
          </p:nvPr>
        </p:nvSpPr>
        <p:spPr>
          <a:xfrm>
            <a:off x="558707" y="3111433"/>
            <a:ext cx="8343193" cy="617621"/>
          </a:xfrm>
        </p:spPr>
        <p:txBody>
          <a:bodyPr/>
          <a:lstStyle/>
          <a:p>
            <a:pPr algn="l"/>
            <a:r>
              <a:rPr lang="es-PE" sz="3600" dirty="0"/>
              <a:t>Software de Gestión de Talleres </a:t>
            </a:r>
            <a:r>
              <a:rPr lang="es-PE" sz="3600" dirty="0" err="1"/>
              <a:t>on</a:t>
            </a:r>
            <a:r>
              <a:rPr lang="es-PE" sz="3600" dirty="0"/>
              <a:t> Line</a:t>
            </a:r>
          </a:p>
        </p:txBody>
      </p:sp>
      <p:sp>
        <p:nvSpPr>
          <p:cNvPr id="7" name="CuadroTexto 6">
            <a:extLst>
              <a:ext uri="{FF2B5EF4-FFF2-40B4-BE49-F238E27FC236}">
                <a16:creationId xmlns:a16="http://schemas.microsoft.com/office/drawing/2014/main" id="{789D7506-13D6-46C7-95F6-B9DF1A2212C8}"/>
              </a:ext>
            </a:extLst>
          </p:cNvPr>
          <p:cNvSpPr txBox="1"/>
          <p:nvPr/>
        </p:nvSpPr>
        <p:spPr>
          <a:xfrm>
            <a:off x="5414080" y="4464598"/>
            <a:ext cx="5958769" cy="2123658"/>
          </a:xfrm>
          <a:prstGeom prst="rect">
            <a:avLst/>
          </a:prstGeom>
          <a:noFill/>
        </p:spPr>
        <p:txBody>
          <a:bodyPr wrap="square" rtlCol="0">
            <a:spAutoFit/>
          </a:bodyPr>
          <a:lstStyle/>
          <a:p>
            <a:r>
              <a:rPr lang="es-PE" sz="6600" b="1" dirty="0"/>
              <a:t>Muchas</a:t>
            </a:r>
          </a:p>
          <a:p>
            <a:r>
              <a:rPr lang="es-PE" sz="6600" b="1" dirty="0"/>
              <a:t> 						Gracias</a:t>
            </a:r>
          </a:p>
        </p:txBody>
      </p:sp>
      <p:pic>
        <p:nvPicPr>
          <p:cNvPr id="5" name="Imagen 4">
            <a:extLst>
              <a:ext uri="{FF2B5EF4-FFF2-40B4-BE49-F238E27FC236}">
                <a16:creationId xmlns:a16="http://schemas.microsoft.com/office/drawing/2014/main" id="{E25B717C-298D-4064-A618-2A08E2DB4296}"/>
              </a:ext>
            </a:extLst>
          </p:cNvPr>
          <p:cNvPicPr>
            <a:picLocks noChangeAspect="1"/>
          </p:cNvPicPr>
          <p:nvPr/>
        </p:nvPicPr>
        <p:blipFill>
          <a:blip r:embed="rId2"/>
          <a:stretch>
            <a:fillRect/>
          </a:stretch>
        </p:blipFill>
        <p:spPr>
          <a:xfrm>
            <a:off x="9197439" y="2896296"/>
            <a:ext cx="2876951" cy="1047896"/>
          </a:xfrm>
          <a:prstGeom prst="rect">
            <a:avLst/>
          </a:prstGeom>
        </p:spPr>
      </p:pic>
    </p:spTree>
    <p:extLst>
      <p:ext uri="{BB962C8B-B14F-4D97-AF65-F5344CB8AC3E}">
        <p14:creationId xmlns:p14="http://schemas.microsoft.com/office/powerpoint/2010/main" val="3244127710"/>
      </p:ext>
    </p:extLst>
  </p:cSld>
  <p:clrMapOvr>
    <a:masterClrMapping/>
  </p:clrMapOvr>
</p:sld>
</file>

<file path=ppt/theme/theme1.xml><?xml version="1.0" encoding="utf-8"?>
<a:theme xmlns:a="http://schemas.openxmlformats.org/drawingml/2006/main" name="Berlí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TM04033917[[fn=Berlín]]</Template>
  <TotalTime>425</TotalTime>
  <Words>504</Words>
  <Application>Microsoft Office PowerPoint</Application>
  <PresentationFormat>Panorámica</PresentationFormat>
  <Paragraphs>58</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Trebuchet MS</vt:lpstr>
      <vt:lpstr>Wingdings</vt:lpstr>
      <vt:lpstr>Berlín</vt:lpstr>
      <vt:lpstr>Taller Automotriz</vt:lpstr>
      <vt:lpstr>PROYECTO FINAL</vt:lpstr>
      <vt:lpstr>MODELO DE NEGOCIO</vt:lpstr>
      <vt:lpstr>ARQUITECTURA DE LA APLICACION</vt:lpstr>
      <vt:lpstr>MODELO DE LA BASE DE DATOS</vt:lpstr>
      <vt:lpstr>STACK TECNOLÓGICO</vt:lpstr>
      <vt:lpstr>Presentación de PowerPoint</vt:lpstr>
      <vt:lpstr>Software de Gestión de Talleres on Line</vt:lpstr>
      <vt:lpstr>Software de Gestión de Talleres on 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Taller Automotriz</dc:title>
  <dc:creator>Miguel Vásquez</dc:creator>
  <cp:lastModifiedBy>Miguel Vásquez</cp:lastModifiedBy>
  <cp:revision>12</cp:revision>
  <dcterms:created xsi:type="dcterms:W3CDTF">2021-12-28T17:19:42Z</dcterms:created>
  <dcterms:modified xsi:type="dcterms:W3CDTF">2021-12-29T19:47:35Z</dcterms:modified>
</cp:coreProperties>
</file>