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
  </p:notesMasterIdLst>
  <p:sldIdLst>
    <p:sldId id="258" r:id="rId2"/>
    <p:sldId id="259" r:id="rId3"/>
    <p:sldId id="260" r:id="rId4"/>
    <p:sldId id="261" r:id="rId5"/>
    <p:sldId id="262" r:id="rId6"/>
  </p:sldIdLst>
  <p:sldSz cx="18288000" cy="14630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63F83E6-6B5E-8A45-8CA7-EE67D47AA381}">
          <p14:sldIdLst>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94674"/>
  </p:normalViewPr>
  <p:slideViewPr>
    <p:cSldViewPr snapToGrid="0" snapToObjects="1">
      <p:cViewPr varScale="1">
        <p:scale>
          <a:sx n="58" d="100"/>
          <a:sy n="58" d="100"/>
        </p:scale>
        <p:origin x="18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27T04:33:05.170"/>
    </inkml:context>
    <inkml:brush xml:id="br0">
      <inkml:brushProperty name="width" value="0.05" units="cm"/>
      <inkml:brushProperty name="height" value="0.05" units="cm"/>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BADB688-C7BD-FA48-9586-237B0E9D73C2}" type="datetimeFigureOut">
              <a:rPr lang="en-US" smtClean="0"/>
              <a:t>5/1/20</a:t>
            </a:fld>
            <a:endParaRPr lang="en-US"/>
          </a:p>
        </p:txBody>
      </p:sp>
      <p:sp>
        <p:nvSpPr>
          <p:cNvPr id="4" name="Slide Image Placeholder 3"/>
          <p:cNvSpPr>
            <a:spLocks noGrp="1" noRot="1" noChangeAspect="1"/>
          </p:cNvSpPr>
          <p:nvPr>
            <p:ph type="sldImg" idx="2"/>
          </p:nvPr>
        </p:nvSpPr>
        <p:spPr>
          <a:xfrm>
            <a:off x="3125788" y="857250"/>
            <a:ext cx="28924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4D039D8-852D-454D-974F-F7146B85183E}" type="slidenum">
              <a:rPr lang="en-US" smtClean="0"/>
              <a:t>‹#›</a:t>
            </a:fld>
            <a:endParaRPr lang="en-US"/>
          </a:p>
        </p:txBody>
      </p:sp>
    </p:spTree>
    <p:extLst>
      <p:ext uri="{BB962C8B-B14F-4D97-AF65-F5344CB8AC3E}">
        <p14:creationId xmlns:p14="http://schemas.microsoft.com/office/powerpoint/2010/main" val="4592519"/>
      </p:ext>
    </p:extLst>
  </p:cSld>
  <p:clrMap bg1="lt1" tx1="dk1" bg2="lt2" tx2="dk2" accent1="accent1" accent2="accent2" accent3="accent3" accent4="accent4" accent5="accent5" accent6="accent6" hlink="hlink" folHlink="folHlink"/>
  <p:notesStyle>
    <a:lvl1pPr marL="0" algn="l" defTabSz="1795434" rtl="0" eaLnBrk="1" latinLnBrk="0" hangingPunct="1">
      <a:defRPr sz="2357" kern="1200">
        <a:solidFill>
          <a:schemeClr val="tx1"/>
        </a:solidFill>
        <a:latin typeface="+mn-lt"/>
        <a:ea typeface="+mn-ea"/>
        <a:cs typeface="+mn-cs"/>
      </a:defRPr>
    </a:lvl1pPr>
    <a:lvl2pPr marL="897716" algn="l" defTabSz="1795434" rtl="0" eaLnBrk="1" latinLnBrk="0" hangingPunct="1">
      <a:defRPr sz="2357" kern="1200">
        <a:solidFill>
          <a:schemeClr val="tx1"/>
        </a:solidFill>
        <a:latin typeface="+mn-lt"/>
        <a:ea typeface="+mn-ea"/>
        <a:cs typeface="+mn-cs"/>
      </a:defRPr>
    </a:lvl2pPr>
    <a:lvl3pPr marL="1795434" algn="l" defTabSz="1795434" rtl="0" eaLnBrk="1" latinLnBrk="0" hangingPunct="1">
      <a:defRPr sz="2357" kern="1200">
        <a:solidFill>
          <a:schemeClr val="tx1"/>
        </a:solidFill>
        <a:latin typeface="+mn-lt"/>
        <a:ea typeface="+mn-ea"/>
        <a:cs typeface="+mn-cs"/>
      </a:defRPr>
    </a:lvl3pPr>
    <a:lvl4pPr marL="2693149" algn="l" defTabSz="1795434" rtl="0" eaLnBrk="1" latinLnBrk="0" hangingPunct="1">
      <a:defRPr sz="2357" kern="1200">
        <a:solidFill>
          <a:schemeClr val="tx1"/>
        </a:solidFill>
        <a:latin typeface="+mn-lt"/>
        <a:ea typeface="+mn-ea"/>
        <a:cs typeface="+mn-cs"/>
      </a:defRPr>
    </a:lvl4pPr>
    <a:lvl5pPr marL="3590865" algn="l" defTabSz="1795434" rtl="0" eaLnBrk="1" latinLnBrk="0" hangingPunct="1">
      <a:defRPr sz="2357" kern="1200">
        <a:solidFill>
          <a:schemeClr val="tx1"/>
        </a:solidFill>
        <a:latin typeface="+mn-lt"/>
        <a:ea typeface="+mn-ea"/>
        <a:cs typeface="+mn-cs"/>
      </a:defRPr>
    </a:lvl5pPr>
    <a:lvl6pPr marL="4488582" algn="l" defTabSz="1795434" rtl="0" eaLnBrk="1" latinLnBrk="0" hangingPunct="1">
      <a:defRPr sz="2357" kern="1200">
        <a:solidFill>
          <a:schemeClr val="tx1"/>
        </a:solidFill>
        <a:latin typeface="+mn-lt"/>
        <a:ea typeface="+mn-ea"/>
        <a:cs typeface="+mn-cs"/>
      </a:defRPr>
    </a:lvl6pPr>
    <a:lvl7pPr marL="5386298" algn="l" defTabSz="1795434" rtl="0" eaLnBrk="1" latinLnBrk="0" hangingPunct="1">
      <a:defRPr sz="2357" kern="1200">
        <a:solidFill>
          <a:schemeClr val="tx1"/>
        </a:solidFill>
        <a:latin typeface="+mn-lt"/>
        <a:ea typeface="+mn-ea"/>
        <a:cs typeface="+mn-cs"/>
      </a:defRPr>
    </a:lvl7pPr>
    <a:lvl8pPr marL="6284015" algn="l" defTabSz="1795434" rtl="0" eaLnBrk="1" latinLnBrk="0" hangingPunct="1">
      <a:defRPr sz="2357" kern="1200">
        <a:solidFill>
          <a:schemeClr val="tx1"/>
        </a:solidFill>
        <a:latin typeface="+mn-lt"/>
        <a:ea typeface="+mn-ea"/>
        <a:cs typeface="+mn-cs"/>
      </a:defRPr>
    </a:lvl8pPr>
    <a:lvl9pPr marL="7181731" algn="l" defTabSz="1795434" rtl="0" eaLnBrk="1" latinLnBrk="0" hangingPunct="1">
      <a:defRPr sz="23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039D8-852D-454D-974F-F7146B85183E}" type="slidenum">
              <a:rPr lang="en-US" smtClean="0"/>
              <a:t>1</a:t>
            </a:fld>
            <a:endParaRPr lang="en-US"/>
          </a:p>
        </p:txBody>
      </p:sp>
    </p:spTree>
    <p:extLst>
      <p:ext uri="{BB962C8B-B14F-4D97-AF65-F5344CB8AC3E}">
        <p14:creationId xmlns:p14="http://schemas.microsoft.com/office/powerpoint/2010/main" val="331496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039D8-852D-454D-974F-F7146B85183E}" type="slidenum">
              <a:rPr lang="en-US" smtClean="0"/>
              <a:t>2</a:t>
            </a:fld>
            <a:endParaRPr lang="en-US"/>
          </a:p>
        </p:txBody>
      </p:sp>
    </p:spTree>
    <p:extLst>
      <p:ext uri="{BB962C8B-B14F-4D97-AF65-F5344CB8AC3E}">
        <p14:creationId xmlns:p14="http://schemas.microsoft.com/office/powerpoint/2010/main" val="253560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039D8-852D-454D-974F-F7146B85183E}" type="slidenum">
              <a:rPr lang="en-US" smtClean="0"/>
              <a:t>3</a:t>
            </a:fld>
            <a:endParaRPr lang="en-US"/>
          </a:p>
        </p:txBody>
      </p:sp>
    </p:spTree>
    <p:extLst>
      <p:ext uri="{BB962C8B-B14F-4D97-AF65-F5344CB8AC3E}">
        <p14:creationId xmlns:p14="http://schemas.microsoft.com/office/powerpoint/2010/main" val="90386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394374"/>
            <a:ext cx="15544800" cy="5093547"/>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684348"/>
            <a:ext cx="13716000" cy="3532292"/>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AAEEC-7DDD-754C-8512-77A284502FF3}" type="datetime1">
              <a:rPr lang="en-US" smtClean="0"/>
              <a:t>5/1/20</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374245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C9CE2-081F-074A-9723-F83CB18B70D4}" type="datetime1">
              <a:rPr lang="en-US" smtClean="0"/>
              <a:t>5/1/20</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96733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78933"/>
            <a:ext cx="3943350"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78933"/>
            <a:ext cx="11601450"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48697-85AF-5845-9AFF-9EFE065AA238}" type="datetime1">
              <a:rPr lang="en-US" smtClean="0"/>
              <a:t>5/1/20</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88783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3CFF4-6206-C743-8052-87EAF91DC301}" type="datetime1">
              <a:rPr lang="en-US" smtClean="0"/>
              <a:t>5/1/20</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137213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647444"/>
            <a:ext cx="15773400" cy="608583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790858"/>
            <a:ext cx="15773400" cy="32003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A8786-499C-9246-A3F4-BB64D15B5F35}" type="datetime1">
              <a:rPr lang="en-US" smtClean="0"/>
              <a:t>5/1/20</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101095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894667"/>
            <a:ext cx="777240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894667"/>
            <a:ext cx="777240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D1D97E-4654-3245-BD77-CE258EF79E46}" type="datetime1">
              <a:rPr lang="en-US" smtClean="0"/>
              <a:t>5/1/20</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63040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78936"/>
            <a:ext cx="15773400"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3586481"/>
            <a:ext cx="7736680" cy="175767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5344160"/>
            <a:ext cx="7736680"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586481"/>
            <a:ext cx="7774782" cy="175767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5344160"/>
            <a:ext cx="7774782"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60908-DD4F-564A-964E-D3104CE14F63}" type="datetime1">
              <a:rPr lang="en-US" smtClean="0"/>
              <a:t>5/1/20</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326990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DC4549-6D3A-214C-A904-6894B3F0BFEB}" type="datetime1">
              <a:rPr lang="en-US" smtClean="0"/>
              <a:t>5/1/20</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218588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51D33-9AE9-244C-BE4D-A45A1448F113}" type="datetime1">
              <a:rPr lang="en-US" smtClean="0"/>
              <a:t>5/1/20</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421605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5360"/>
            <a:ext cx="5898356" cy="341376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106510"/>
            <a:ext cx="9258300" cy="10397067"/>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4389120"/>
            <a:ext cx="5898356" cy="8131388"/>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97C18273-4082-3E4C-86F5-C1C7851F0B47}" type="datetime1">
              <a:rPr lang="en-US" smtClean="0"/>
              <a:t>5/1/20</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42155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5360"/>
            <a:ext cx="5898356" cy="341376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106510"/>
            <a:ext cx="9258300" cy="10397067"/>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4389120"/>
            <a:ext cx="5898356" cy="8131388"/>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9D2ED226-D3C3-DD4D-8566-819227DAB989}" type="datetime1">
              <a:rPr lang="en-US" smtClean="0"/>
              <a:t>5/1/20</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B5919D63-4317-A74C-8476-7BAC350BC34F}" type="slidenum">
              <a:rPr lang="en-US" smtClean="0"/>
              <a:t>‹#›</a:t>
            </a:fld>
            <a:endParaRPr lang="en-US"/>
          </a:p>
        </p:txBody>
      </p:sp>
    </p:spTree>
    <p:extLst>
      <p:ext uri="{BB962C8B-B14F-4D97-AF65-F5344CB8AC3E}">
        <p14:creationId xmlns:p14="http://schemas.microsoft.com/office/powerpoint/2010/main" val="150472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778936"/>
            <a:ext cx="15773400"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894667"/>
            <a:ext cx="15773400" cy="92828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3560217"/>
            <a:ext cx="4114800" cy="778933"/>
          </a:xfrm>
          <a:prstGeom prst="rect">
            <a:avLst/>
          </a:prstGeom>
        </p:spPr>
        <p:txBody>
          <a:bodyPr vert="horz" lIns="91440" tIns="45720" rIns="91440" bIns="45720" rtlCol="0" anchor="ctr"/>
          <a:lstStyle>
            <a:lvl1pPr algn="l">
              <a:defRPr sz="2400">
                <a:solidFill>
                  <a:schemeClr val="tx1">
                    <a:tint val="75000"/>
                  </a:schemeClr>
                </a:solidFill>
              </a:defRPr>
            </a:lvl1pPr>
          </a:lstStyle>
          <a:p>
            <a:fld id="{15869FB0-D522-9245-A0B6-D560866BB1F0}" type="datetime1">
              <a:rPr lang="en-US" smtClean="0"/>
              <a:t>5/1/20</a:t>
            </a:fld>
            <a:endParaRPr lang="en-US"/>
          </a:p>
        </p:txBody>
      </p:sp>
      <p:sp>
        <p:nvSpPr>
          <p:cNvPr id="5" name="Footer Placeholder 4"/>
          <p:cNvSpPr>
            <a:spLocks noGrp="1"/>
          </p:cNvSpPr>
          <p:nvPr>
            <p:ph type="ftr" sz="quarter" idx="3"/>
          </p:nvPr>
        </p:nvSpPr>
        <p:spPr>
          <a:xfrm>
            <a:off x="6057900" y="13560217"/>
            <a:ext cx="6172200" cy="778933"/>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12915900" y="13560217"/>
            <a:ext cx="4114800" cy="778933"/>
          </a:xfrm>
          <a:prstGeom prst="rect">
            <a:avLst/>
          </a:prstGeom>
        </p:spPr>
        <p:txBody>
          <a:bodyPr vert="horz" lIns="91440" tIns="45720" rIns="91440" bIns="45720" rtlCol="0" anchor="ctr"/>
          <a:lstStyle>
            <a:lvl1pPr algn="r">
              <a:defRPr sz="2400">
                <a:solidFill>
                  <a:schemeClr val="tx1">
                    <a:tint val="75000"/>
                  </a:schemeClr>
                </a:solidFill>
              </a:defRPr>
            </a:lvl1pPr>
          </a:lstStyle>
          <a:p>
            <a:fld id="{B5919D63-4317-A74C-8476-7BAC350BC34F}" type="slidenum">
              <a:rPr lang="en-US" smtClean="0"/>
              <a:t>‹#›</a:t>
            </a:fld>
            <a:endParaRPr lang="en-US"/>
          </a:p>
        </p:txBody>
      </p:sp>
    </p:spTree>
    <p:extLst>
      <p:ext uri="{BB962C8B-B14F-4D97-AF65-F5344CB8AC3E}">
        <p14:creationId xmlns:p14="http://schemas.microsoft.com/office/powerpoint/2010/main" val="13184437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5.sv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4.png"/><Relationship Id="rId2" Type="http://schemas.openxmlformats.org/officeDocument/2006/relationships/notesSlide" Target="../notesSlides/notesSlide3.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5.sv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28.png"/><Relationship Id="rId26" Type="http://schemas.openxmlformats.org/officeDocument/2006/relationships/image" Target="../media/image34.png"/><Relationship Id="rId3" Type="http://schemas.openxmlformats.org/officeDocument/2006/relationships/image" Target="../media/image13.svg"/><Relationship Id="rId21" Type="http://schemas.openxmlformats.org/officeDocument/2006/relationships/image" Target="../media/image31.svg"/><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image" Target="../media/image27.svg"/><Relationship Id="rId25" Type="http://schemas.openxmlformats.org/officeDocument/2006/relationships/image" Target="../media/image5.sv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24" Type="http://schemas.openxmlformats.org/officeDocument/2006/relationships/image" Target="../media/image4.png"/><Relationship Id="rId5" Type="http://schemas.openxmlformats.org/officeDocument/2006/relationships/image" Target="../media/image15.svg"/><Relationship Id="rId15" Type="http://schemas.openxmlformats.org/officeDocument/2006/relationships/image" Target="../media/image25.svg"/><Relationship Id="rId23" Type="http://schemas.openxmlformats.org/officeDocument/2006/relationships/image" Target="../media/image33.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5.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BF26B0C-49E0-FD46-95F1-AC492641147D}"/>
                  </a:ext>
                </a:extLst>
              </p14:cNvPr>
              <p14:cNvContentPartPr/>
              <p14:nvPr/>
            </p14:nvContentPartPr>
            <p14:xfrm>
              <a:off x="10746650" y="2851166"/>
              <a:ext cx="541" cy="541"/>
            </p14:xfrm>
          </p:contentPart>
        </mc:Choice>
        <mc:Fallback xmlns="">
          <p:pic>
            <p:nvPicPr>
              <p:cNvPr id="2" name="Ink 1">
                <a:extLst>
                  <a:ext uri="{FF2B5EF4-FFF2-40B4-BE49-F238E27FC236}">
                    <a16:creationId xmlns:a16="http://schemas.microsoft.com/office/drawing/2014/main" id="{9BF26B0C-49E0-FD46-95F1-AC492641147D}"/>
                  </a:ext>
                </a:extLst>
              </p:cNvPr>
              <p:cNvPicPr/>
              <p:nvPr/>
            </p:nvPicPr>
            <p:blipFill>
              <a:blip r:embed="rId4"/>
              <a:stretch>
                <a:fillRect/>
              </a:stretch>
            </p:blipFill>
            <p:spPr>
              <a:xfrm>
                <a:off x="10733125" y="2837641"/>
                <a:ext cx="27050" cy="27050"/>
              </a:xfrm>
              <a:prstGeom prst="rect">
                <a:avLst/>
              </a:prstGeom>
            </p:spPr>
          </p:pic>
        </mc:Fallback>
      </mc:AlternateContent>
      <p:sp>
        <p:nvSpPr>
          <p:cNvPr id="128" name="TextBox 127">
            <a:extLst>
              <a:ext uri="{FF2B5EF4-FFF2-40B4-BE49-F238E27FC236}">
                <a16:creationId xmlns:a16="http://schemas.microsoft.com/office/drawing/2014/main" id="{6BBDC799-6E29-E04F-930C-E7B0D78A1C8B}"/>
              </a:ext>
            </a:extLst>
          </p:cNvPr>
          <p:cNvSpPr txBox="1"/>
          <p:nvPr/>
        </p:nvSpPr>
        <p:spPr>
          <a:xfrm>
            <a:off x="1210102" y="2181320"/>
            <a:ext cx="14136336" cy="646331"/>
          </a:xfrm>
          <a:prstGeom prst="rect">
            <a:avLst/>
          </a:prstGeom>
          <a:noFill/>
        </p:spPr>
        <p:txBody>
          <a:bodyPr wrap="square" rtlCol="0">
            <a:spAutoFit/>
          </a:bodyPr>
          <a:lstStyle/>
          <a:p>
            <a:r>
              <a:rPr lang="en-US" sz="3600" b="1" dirty="0">
                <a:latin typeface="Amazon Ember" panose="020B0603020204020204" pitchFamily="34" charset="0"/>
                <a:ea typeface="Amazon Ember" panose="020B0603020204020204" pitchFamily="34" charset="0"/>
                <a:cs typeface="Amazon Ember" panose="020B0603020204020204" pitchFamily="34" charset="0"/>
              </a:rPr>
              <a:t>Modernize your Data Science workloads with Amazon EFS</a:t>
            </a:r>
          </a:p>
        </p:txBody>
      </p:sp>
      <p:sp>
        <p:nvSpPr>
          <p:cNvPr id="131" name="TextBox 130">
            <a:extLst>
              <a:ext uri="{FF2B5EF4-FFF2-40B4-BE49-F238E27FC236}">
                <a16:creationId xmlns:a16="http://schemas.microsoft.com/office/drawing/2014/main" id="{C6EBF207-5043-3443-9677-7C2992838E74}"/>
              </a:ext>
            </a:extLst>
          </p:cNvPr>
          <p:cNvSpPr txBox="1"/>
          <p:nvPr/>
        </p:nvSpPr>
        <p:spPr>
          <a:xfrm>
            <a:off x="1235860" y="4586782"/>
            <a:ext cx="11437245" cy="3888372"/>
          </a:xfrm>
          <a:prstGeom prst="rect">
            <a:avLst/>
          </a:prstGeom>
          <a:noFill/>
        </p:spPr>
        <p:txBody>
          <a:bodyPr wrap="square" rtlCol="0">
            <a:spAutoFit/>
          </a:bodyPr>
          <a:lstStyle/>
          <a:p>
            <a:endParaRPr lang="en-US" sz="1556" dirty="0">
              <a:latin typeface="Amazon Ember" panose="020B0603020204020204" pitchFamily="34" charset="0"/>
              <a:ea typeface="Amazon Ember" panose="020B0603020204020204" pitchFamily="34" charset="0"/>
              <a:cs typeface="Amazon Ember" panose="020B0603020204020204" pitchFamily="34" charset="0"/>
            </a:endParaRPr>
          </a:p>
          <a:p>
            <a:r>
              <a:rPr lang="en-US" b="1" dirty="0">
                <a:latin typeface="Amazon Ember" panose="020B0603020204020204" pitchFamily="34" charset="0"/>
                <a:ea typeface="Amazon Ember" panose="020B0603020204020204" pitchFamily="34" charset="0"/>
                <a:cs typeface="Amazon Ember" panose="020B0603020204020204" pitchFamily="34" charset="0"/>
              </a:rPr>
              <a:t>Key challenges and requirements for running data science workloads</a:t>
            </a:r>
          </a:p>
          <a:p>
            <a:endParaRPr lang="en-US" sz="1556"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Traditional on-premises infrastructure is not designed for modern data science workloads. Lack of scalability, administrative overhead to provision and maintain infrastructure, and lengthy procurement cycles limit data scientist and developer innovation and velocity to deliver timely business insights. </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Organizations need the agility to spin up storage and compute resources on-demand.  They need the elasticity to scale the infrastructure up or down based on their business needs without overprovisioning for peak demand.</a:t>
            </a:r>
            <a:r>
              <a:rPr lang="en-US" dirty="0"/>
              <a:t> To most effectively take advantage of these cloud benefits, organizations require migration options that don't require them to modify or re-write their applications.</a:t>
            </a:r>
            <a:r>
              <a:rPr lang="en-US" sz="1600" dirty="0">
                <a:latin typeface="Amazon Ember" panose="020B0603020204020204" pitchFamily="34" charset="0"/>
                <a:ea typeface="Amazon Ember" panose="020B0603020204020204" pitchFamily="34" charset="0"/>
                <a:cs typeface="Amazon Ember" panose="020B0603020204020204" pitchFamily="34" charset="0"/>
              </a:rPr>
              <a:t> </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Data scientists and teams need the ability to access shared data sets, run data analytics and ML training at scale, share notebook files and  ML model artifacts.</a:t>
            </a:r>
          </a:p>
          <a:p>
            <a:endParaRPr lang="en-US" sz="1556"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26" name="TextBox 225">
            <a:extLst>
              <a:ext uri="{FF2B5EF4-FFF2-40B4-BE49-F238E27FC236}">
                <a16:creationId xmlns:a16="http://schemas.microsoft.com/office/drawing/2014/main" id="{200E12D5-927C-7C4F-8FFA-636243228F30}"/>
              </a:ext>
            </a:extLst>
          </p:cNvPr>
          <p:cNvSpPr txBox="1"/>
          <p:nvPr/>
        </p:nvSpPr>
        <p:spPr>
          <a:xfrm>
            <a:off x="15346438" y="1030432"/>
            <a:ext cx="1527380" cy="312265"/>
          </a:xfrm>
          <a:prstGeom prst="rect">
            <a:avLst/>
          </a:prstGeom>
          <a:noFill/>
        </p:spPr>
        <p:txBody>
          <a:bodyPr wrap="square" rtlCol="0">
            <a:spAutoFit/>
          </a:bodyPr>
          <a:lstStyle/>
          <a:p>
            <a:r>
              <a:rPr lang="en-US" sz="1400" b="1" dirty="0">
                <a:latin typeface="Amazon Ember" panose="020B0603020204020204" pitchFamily="34" charset="0"/>
                <a:ea typeface="Amazon Ember" panose="020B0603020204020204" pitchFamily="34" charset="0"/>
                <a:cs typeface="Amazon Ember" panose="020B0603020204020204" pitchFamily="34" charset="0"/>
              </a:rPr>
              <a:t>Solution Brief</a:t>
            </a:r>
          </a:p>
        </p:txBody>
      </p:sp>
      <p:cxnSp>
        <p:nvCxnSpPr>
          <p:cNvPr id="227" name="Straight Connector 226">
            <a:extLst>
              <a:ext uri="{FF2B5EF4-FFF2-40B4-BE49-F238E27FC236}">
                <a16:creationId xmlns:a16="http://schemas.microsoft.com/office/drawing/2014/main" id="{E7193E12-A73B-AE4A-A48C-198896B2DC2D}"/>
              </a:ext>
            </a:extLst>
          </p:cNvPr>
          <p:cNvCxnSpPr>
            <a:cxnSpLocks/>
          </p:cNvCxnSpPr>
          <p:nvPr/>
        </p:nvCxnSpPr>
        <p:spPr>
          <a:xfrm flipH="1">
            <a:off x="12860622" y="4971998"/>
            <a:ext cx="2" cy="3345836"/>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1" name="TextBox 230">
            <a:extLst>
              <a:ext uri="{FF2B5EF4-FFF2-40B4-BE49-F238E27FC236}">
                <a16:creationId xmlns:a16="http://schemas.microsoft.com/office/drawing/2014/main" id="{E189564F-DE7A-C94B-976C-1BF85F428668}"/>
              </a:ext>
            </a:extLst>
          </p:cNvPr>
          <p:cNvSpPr txBox="1"/>
          <p:nvPr/>
        </p:nvSpPr>
        <p:spPr>
          <a:xfrm>
            <a:off x="13048144" y="5008590"/>
            <a:ext cx="4489883" cy="369332"/>
          </a:xfrm>
          <a:prstGeom prst="rect">
            <a:avLst/>
          </a:prstGeom>
          <a:noFill/>
        </p:spPr>
        <p:txBody>
          <a:bodyPr wrap="square" rtlCol="0">
            <a:sp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Business drivers for using cloud</a:t>
            </a:r>
          </a:p>
        </p:txBody>
      </p:sp>
      <p:sp>
        <p:nvSpPr>
          <p:cNvPr id="235" name="TextBox 234">
            <a:extLst>
              <a:ext uri="{FF2B5EF4-FFF2-40B4-BE49-F238E27FC236}">
                <a16:creationId xmlns:a16="http://schemas.microsoft.com/office/drawing/2014/main" id="{913BA92E-86EA-DB4D-8AAE-62C3BEAB7394}"/>
              </a:ext>
            </a:extLst>
          </p:cNvPr>
          <p:cNvSpPr txBox="1"/>
          <p:nvPr/>
        </p:nvSpPr>
        <p:spPr>
          <a:xfrm>
            <a:off x="1235860" y="3019496"/>
            <a:ext cx="15904855" cy="1446550"/>
          </a:xfrm>
          <a:prstGeom prst="rect">
            <a:avLst/>
          </a:prstGeom>
          <a:noFill/>
        </p:spPr>
        <p:txBody>
          <a:bodyPr wrap="square" rtlCol="0">
            <a:spAutoFit/>
          </a:bodyPr>
          <a:lstStyle/>
          <a:p>
            <a:r>
              <a:rPr lang="en-US" dirty="0"/>
              <a:t>To remain competitive in today's global economy, organizations are utilizing data science and machine learning (ML)  to gain insights from data and make faster, more informed business decisions. A common way organizations are improving their ability to process and synthesize data is by moving to the cloud. The cloud provides on-demand resources to support data science projects and frees data scientists from the constraints of on-premises infrastructure.</a:t>
            </a:r>
          </a:p>
          <a:p>
            <a:r>
              <a:rPr lang="en-US" sz="1600" dirty="0">
                <a:latin typeface="Amazon Ember" panose="020B0603020204020204" pitchFamily="34" charset="0"/>
                <a:ea typeface="Amazon Ember" panose="020B0603020204020204" pitchFamily="34" charset="0"/>
                <a:cs typeface="Amazon Ember" panose="020B0603020204020204" pitchFamily="34" charset="0"/>
              </a:rPr>
              <a:t> </a:t>
            </a:r>
          </a:p>
          <a:p>
            <a:r>
              <a:rPr lang="en-US" dirty="0"/>
              <a:t>AWS provides the tools and services to allow enterprises to modernize their data science workloads </a:t>
            </a:r>
            <a:r>
              <a:rPr lang="en-US" sz="1600" dirty="0">
                <a:latin typeface="Amazon Ember" panose="020B0603020204020204" pitchFamily="34" charset="0"/>
                <a:ea typeface="Amazon Ember" panose="020B0603020204020204" pitchFamily="34" charset="0"/>
                <a:cs typeface="Amazon Ember" panose="020B0603020204020204" pitchFamily="34" charset="0"/>
              </a:rPr>
              <a:t>and gain critical insights about their business.</a:t>
            </a:r>
          </a:p>
        </p:txBody>
      </p:sp>
      <p:sp>
        <p:nvSpPr>
          <p:cNvPr id="237" name="Footer Placeholder 236">
            <a:extLst>
              <a:ext uri="{FF2B5EF4-FFF2-40B4-BE49-F238E27FC236}">
                <a16:creationId xmlns:a16="http://schemas.microsoft.com/office/drawing/2014/main" id="{35544EB3-9E4A-624E-81EA-D19F2832BD42}"/>
              </a:ext>
            </a:extLst>
          </p:cNvPr>
          <p:cNvSpPr>
            <a:spLocks noGrp="1"/>
          </p:cNvSpPr>
          <p:nvPr>
            <p:ph type="ftr" sz="quarter" idx="11"/>
          </p:nvPr>
        </p:nvSpPr>
        <p:spPr>
          <a:xfrm>
            <a:off x="1235860" y="13841510"/>
            <a:ext cx="12959002" cy="497640"/>
          </a:xfrm>
        </p:spPr>
        <p:txBody>
          <a:bodyPr/>
          <a:lstStyle/>
          <a:p>
            <a:pPr algn="l"/>
            <a:r>
              <a:rPr lang="en-US" sz="1400" dirty="0">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a:t>
            </a:r>
          </a:p>
        </p:txBody>
      </p:sp>
      <p:sp>
        <p:nvSpPr>
          <p:cNvPr id="154" name="TextBox 153">
            <a:extLst>
              <a:ext uri="{FF2B5EF4-FFF2-40B4-BE49-F238E27FC236}">
                <a16:creationId xmlns:a16="http://schemas.microsoft.com/office/drawing/2014/main" id="{0602594D-EE32-8340-A433-C8D9BD0CDD03}"/>
              </a:ext>
            </a:extLst>
          </p:cNvPr>
          <p:cNvSpPr txBox="1"/>
          <p:nvPr/>
        </p:nvSpPr>
        <p:spPr>
          <a:xfrm>
            <a:off x="1210102" y="8226559"/>
            <a:ext cx="7510553" cy="369332"/>
          </a:xfrm>
          <a:prstGeom prst="rect">
            <a:avLst/>
          </a:prstGeom>
          <a:noFill/>
        </p:spPr>
        <p:txBody>
          <a:bodyPr wrap="square" rtlCol="0">
            <a:sp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Why run your data science workloads on AWS? </a:t>
            </a:r>
          </a:p>
        </p:txBody>
      </p:sp>
      <p:sp>
        <p:nvSpPr>
          <p:cNvPr id="3" name="TextBox 2">
            <a:extLst>
              <a:ext uri="{FF2B5EF4-FFF2-40B4-BE49-F238E27FC236}">
                <a16:creationId xmlns:a16="http://schemas.microsoft.com/office/drawing/2014/main" id="{7A6CD12C-C34C-124E-AF84-B232F9476914}"/>
              </a:ext>
            </a:extLst>
          </p:cNvPr>
          <p:cNvSpPr txBox="1"/>
          <p:nvPr/>
        </p:nvSpPr>
        <p:spPr>
          <a:xfrm>
            <a:off x="1235861" y="8595891"/>
            <a:ext cx="15842038" cy="1815882"/>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With AWS, you have access to virtually unlimited infrastructure that allows you to scale on-demand, innovate faster and only pay for what you use.  You can deploy your infrastructure in minutes vs months using our fully managed services and free up you staff to focus on activities that matter most to your business</a:t>
            </a:r>
            <a:r>
              <a:rPr lang="en-US" sz="1556" dirty="0">
                <a:latin typeface="Amazon Ember" panose="020B0603020204020204" pitchFamily="34" charset="0"/>
                <a:ea typeface="Amazon Ember" panose="020B0603020204020204" pitchFamily="34" charset="0"/>
                <a:cs typeface="Amazon Ember" panose="020B0603020204020204" pitchFamily="34" charset="0"/>
              </a:rPr>
              <a:t>.</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The AWS cloud provides the elasticity to automatically scale up and down to support your regular and seasonal workloads. Using AWS global footprint, you can increase collaboration with secure access to data across teams and geographies. AWS cloud enables organizations to modernize their data science applications using services like Amazon ECS, Amazon EKS or self-managed Kubernetes,  Amazon Elastic file system. Data science teams can run analytics and machine learning at scale and deliver faster insights to business.</a:t>
            </a:r>
            <a:endParaRPr lang="en-US" sz="1600" dirty="0"/>
          </a:p>
        </p:txBody>
      </p:sp>
      <p:sp>
        <p:nvSpPr>
          <p:cNvPr id="155" name="Rectangle 154">
            <a:extLst>
              <a:ext uri="{FF2B5EF4-FFF2-40B4-BE49-F238E27FC236}">
                <a16:creationId xmlns:a16="http://schemas.microsoft.com/office/drawing/2014/main" id="{BFBBCDB2-ED45-854B-9C5A-01073472716D}"/>
              </a:ext>
            </a:extLst>
          </p:cNvPr>
          <p:cNvSpPr/>
          <p:nvPr/>
        </p:nvSpPr>
        <p:spPr>
          <a:xfrm>
            <a:off x="13044965" y="5535003"/>
            <a:ext cx="3768089" cy="3211648"/>
          </a:xfrm>
          <a:prstGeom prst="rect">
            <a:avLst/>
          </a:prstGeom>
        </p:spPr>
        <p:txBody>
          <a:bodyPr wrap="square">
            <a:spAutoFit/>
          </a:bodyPr>
          <a:lstStyle/>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Empower your data science teams to Innovate faster</a:t>
            </a:r>
            <a:endParaRPr lang="en-US" sz="1600" dirty="0">
              <a:latin typeface="Amazon Ember" panose="02000000000000000000" pitchFamily="2" charset="0"/>
              <a:ea typeface="Amazon Ember Light" panose="020B0403020204020204" pitchFamily="34" charset="0"/>
            </a:endParaRP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Gain insights into data faster</a:t>
            </a: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Better ROI. Eliminate capacity planning and improve utilization</a:t>
            </a: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Increased collaboration</a:t>
            </a:r>
          </a:p>
          <a:p>
            <a:pPr marL="489898" indent="-489898" defTabSz="783835">
              <a:lnSpc>
                <a:spcPct val="90000"/>
              </a:lnSpc>
              <a:spcBef>
                <a:spcPts val="1029"/>
              </a:spcBef>
              <a:spcAft>
                <a:spcPts val="1143"/>
              </a:spcAft>
              <a:buFont typeface="Arial" panose="020B0604020202020204" pitchFamily="34" charset="0"/>
              <a:buChar char="•"/>
              <a:defRPr/>
            </a:pPr>
            <a:endParaRPr lang="en-US" sz="1600" dirty="0">
              <a:latin typeface="Amazon Ember"/>
              <a:ea typeface="Amazon Ember Light" panose="020B0403020204020204" pitchFamily="34" charset="0"/>
            </a:endParaRPr>
          </a:p>
          <a:p>
            <a:pPr marL="489898" indent="-489898" defTabSz="783835">
              <a:lnSpc>
                <a:spcPct val="90000"/>
              </a:lnSpc>
              <a:spcBef>
                <a:spcPts val="1029"/>
              </a:spcBef>
              <a:spcAft>
                <a:spcPts val="1143"/>
              </a:spcAft>
              <a:buFont typeface="Arial" panose="020B0604020202020204" pitchFamily="34" charset="0"/>
              <a:buChar char="•"/>
              <a:defRPr/>
            </a:pPr>
            <a:endParaRPr lang="en-US" sz="1600" dirty="0">
              <a:latin typeface="Amazon Ember"/>
              <a:ea typeface="Amazon Ember Light" panose="020B0403020204020204" pitchFamily="34" charset="0"/>
            </a:endParaRPr>
          </a:p>
        </p:txBody>
      </p:sp>
      <p:sp>
        <p:nvSpPr>
          <p:cNvPr id="200" name="TextBox 199">
            <a:extLst>
              <a:ext uri="{FF2B5EF4-FFF2-40B4-BE49-F238E27FC236}">
                <a16:creationId xmlns:a16="http://schemas.microsoft.com/office/drawing/2014/main" id="{53418935-27FA-D949-80FD-8C90AFA32AF6}"/>
              </a:ext>
            </a:extLst>
          </p:cNvPr>
          <p:cNvSpPr txBox="1"/>
          <p:nvPr/>
        </p:nvSpPr>
        <p:spPr>
          <a:xfrm>
            <a:off x="1210101" y="11067142"/>
            <a:ext cx="7510553" cy="369332"/>
          </a:xfrm>
          <a:prstGeom prst="rect">
            <a:avLst/>
          </a:prstGeom>
          <a:noFill/>
        </p:spPr>
        <p:txBody>
          <a:bodyPr wrap="square" rtlCol="0">
            <a:spAutoFit/>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&lt;Placeholder for brief customer highlight to be added by PMM&gt;</a:t>
            </a:r>
          </a:p>
        </p:txBody>
      </p:sp>
    </p:spTree>
    <p:extLst>
      <p:ext uri="{BB962C8B-B14F-4D97-AF65-F5344CB8AC3E}">
        <p14:creationId xmlns:p14="http://schemas.microsoft.com/office/powerpoint/2010/main" val="227042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4" name="Straight Connector 343">
            <a:extLst>
              <a:ext uri="{FF2B5EF4-FFF2-40B4-BE49-F238E27FC236}">
                <a16:creationId xmlns:a16="http://schemas.microsoft.com/office/drawing/2014/main" id="{ACE30E05-8ED6-6B4F-ABBA-D23603558B95}"/>
              </a:ext>
            </a:extLst>
          </p:cNvPr>
          <p:cNvCxnSpPr>
            <a:cxnSpLocks/>
          </p:cNvCxnSpPr>
          <p:nvPr/>
        </p:nvCxnSpPr>
        <p:spPr>
          <a:xfrm>
            <a:off x="13040409" y="8603449"/>
            <a:ext cx="0" cy="5085337"/>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7" name="Rectangle 446">
            <a:extLst>
              <a:ext uri="{FF2B5EF4-FFF2-40B4-BE49-F238E27FC236}">
                <a16:creationId xmlns:a16="http://schemas.microsoft.com/office/drawing/2014/main" id="{E68EA96D-D448-9944-9CE4-1E0512DF926D}"/>
              </a:ext>
            </a:extLst>
          </p:cNvPr>
          <p:cNvSpPr/>
          <p:nvPr/>
        </p:nvSpPr>
        <p:spPr>
          <a:xfrm>
            <a:off x="13164334" y="11005035"/>
            <a:ext cx="3892621" cy="1738938"/>
          </a:xfrm>
          <a:prstGeom prst="rect">
            <a:avLst/>
          </a:prstGeom>
        </p:spPr>
        <p:txBody>
          <a:bodyPr wrap="square">
            <a:spAutoFit/>
          </a:bodyPr>
          <a:lstStyle/>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EFS stores data across multiple Availability Zones for high availability and durability</a:t>
            </a:r>
            <a:endParaRPr lang="en-US" sz="1600" dirty="0">
              <a:latin typeface="Amazon Ember" panose="02000000000000000000" pitchFamily="2" charset="0"/>
              <a:ea typeface="Amazon Ember Light" panose="020B0403020204020204" pitchFamily="34" charset="0"/>
            </a:endParaRP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99.9% availability SLA</a:t>
            </a: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Designed for 11 9’s  of durability</a:t>
            </a:r>
          </a:p>
        </p:txBody>
      </p:sp>
      <p:grpSp>
        <p:nvGrpSpPr>
          <p:cNvPr id="448" name="Group 447">
            <a:extLst>
              <a:ext uri="{FF2B5EF4-FFF2-40B4-BE49-F238E27FC236}">
                <a16:creationId xmlns:a16="http://schemas.microsoft.com/office/drawing/2014/main" id="{50DCAE05-1B9D-7F4D-9683-9A8A4DCFF5CB}"/>
              </a:ext>
            </a:extLst>
          </p:cNvPr>
          <p:cNvGrpSpPr/>
          <p:nvPr/>
        </p:nvGrpSpPr>
        <p:grpSpPr>
          <a:xfrm>
            <a:off x="14300267" y="9932906"/>
            <a:ext cx="1306286" cy="653143"/>
            <a:chOff x="1415951" y="1015868"/>
            <a:chExt cx="2473989" cy="1324899"/>
          </a:xfrm>
        </p:grpSpPr>
        <p:grpSp>
          <p:nvGrpSpPr>
            <p:cNvPr id="449" name="Graphic 348">
              <a:extLst>
                <a:ext uri="{FF2B5EF4-FFF2-40B4-BE49-F238E27FC236}">
                  <a16:creationId xmlns:a16="http://schemas.microsoft.com/office/drawing/2014/main" id="{54C46EAA-7FC5-704E-9D18-FE59DB50FDCC}"/>
                </a:ext>
              </a:extLst>
            </p:cNvPr>
            <p:cNvGrpSpPr/>
            <p:nvPr/>
          </p:nvGrpSpPr>
          <p:grpSpPr>
            <a:xfrm>
              <a:off x="2565041" y="1015868"/>
              <a:ext cx="1324899" cy="1324899"/>
              <a:chOff x="285253" y="1634650"/>
              <a:chExt cx="660952" cy="660952"/>
            </a:xfrm>
          </p:grpSpPr>
          <p:sp>
            <p:nvSpPr>
              <p:cNvPr id="456" name="Freeform: Shape 127">
                <a:extLst>
                  <a:ext uri="{FF2B5EF4-FFF2-40B4-BE49-F238E27FC236}">
                    <a16:creationId xmlns:a16="http://schemas.microsoft.com/office/drawing/2014/main" id="{FC87F93C-F393-944D-AD01-80610C8C21EA}"/>
                  </a:ext>
                </a:extLst>
              </p:cNvPr>
              <p:cNvSpPr/>
              <p:nvPr/>
            </p:nvSpPr>
            <p:spPr>
              <a:xfrm>
                <a:off x="508324" y="1919851"/>
                <a:ext cx="82619" cy="155324"/>
              </a:xfrm>
              <a:custGeom>
                <a:avLst/>
                <a:gdLst>
                  <a:gd name="connsiteX0" fmla="*/ 4957 w 82619"/>
                  <a:gd name="connsiteY0" fmla="*/ 150697 h 155323"/>
                  <a:gd name="connsiteX1" fmla="*/ 79645 w 82619"/>
                  <a:gd name="connsiteY1" fmla="*/ 89889 h 155323"/>
                  <a:gd name="connsiteX2" fmla="*/ 79645 w 82619"/>
                  <a:gd name="connsiteY2" fmla="*/ 4957 h 155323"/>
                </a:gdLst>
                <a:ahLst/>
                <a:cxnLst>
                  <a:cxn ang="0">
                    <a:pos x="connsiteX0" y="connsiteY0"/>
                  </a:cxn>
                  <a:cxn ang="0">
                    <a:pos x="connsiteX1" y="connsiteY1"/>
                  </a:cxn>
                  <a:cxn ang="0">
                    <a:pos x="connsiteX2" y="connsiteY2"/>
                  </a:cxn>
                </a:cxnLst>
                <a:rect l="l" t="t" r="r" b="b"/>
                <a:pathLst>
                  <a:path w="82619" h="155323">
                    <a:moveTo>
                      <a:pt x="4957" y="150697"/>
                    </a:moveTo>
                    <a:lnTo>
                      <a:pt x="79645" y="89889"/>
                    </a:lnTo>
                    <a:lnTo>
                      <a:pt x="79645" y="4957"/>
                    </a:ln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7" name="Freeform: Shape 128">
                <a:extLst>
                  <a:ext uri="{FF2B5EF4-FFF2-40B4-BE49-F238E27FC236}">
                    <a16:creationId xmlns:a16="http://schemas.microsoft.com/office/drawing/2014/main" id="{DBB889EF-3A38-F842-BD05-5114B24518A9}"/>
                  </a:ext>
                </a:extLst>
              </p:cNvPr>
              <p:cNvSpPr/>
              <p:nvPr/>
            </p:nvSpPr>
            <p:spPr>
              <a:xfrm>
                <a:off x="627626" y="1732140"/>
                <a:ext cx="211505" cy="214809"/>
              </a:xfrm>
              <a:custGeom>
                <a:avLst/>
                <a:gdLst>
                  <a:gd name="connsiteX0" fmla="*/ 24455 w 211504"/>
                  <a:gd name="connsiteY0" fmla="*/ 167551 h 214809"/>
                  <a:gd name="connsiteX1" fmla="*/ 28751 w 211504"/>
                  <a:gd name="connsiteY1" fmla="*/ 172178 h 214809"/>
                  <a:gd name="connsiteX2" fmla="*/ 33048 w 211504"/>
                  <a:gd name="connsiteY2" fmla="*/ 176805 h 214809"/>
                  <a:gd name="connsiteX3" fmla="*/ 37344 w 211504"/>
                  <a:gd name="connsiteY3" fmla="*/ 181431 h 214809"/>
                  <a:gd name="connsiteX4" fmla="*/ 65765 w 211504"/>
                  <a:gd name="connsiteY4" fmla="*/ 166890 h 214809"/>
                  <a:gd name="connsiteX5" fmla="*/ 85924 w 211504"/>
                  <a:gd name="connsiteY5" fmla="*/ 176805 h 214809"/>
                  <a:gd name="connsiteX6" fmla="*/ 91542 w 211504"/>
                  <a:gd name="connsiteY6" fmla="*/ 208200 h 214809"/>
                  <a:gd name="connsiteX7" fmla="*/ 97821 w 211504"/>
                  <a:gd name="connsiteY7" fmla="*/ 208530 h 214809"/>
                  <a:gd name="connsiteX8" fmla="*/ 104100 w 211504"/>
                  <a:gd name="connsiteY8" fmla="*/ 208861 h 214809"/>
                  <a:gd name="connsiteX9" fmla="*/ 110379 w 211504"/>
                  <a:gd name="connsiteY9" fmla="*/ 209852 h 214809"/>
                  <a:gd name="connsiteX10" fmla="*/ 120293 w 211504"/>
                  <a:gd name="connsiteY10" fmla="*/ 179448 h 214809"/>
                  <a:gd name="connsiteX11" fmla="*/ 141444 w 211504"/>
                  <a:gd name="connsiteY11" fmla="*/ 172178 h 214809"/>
                  <a:gd name="connsiteX12" fmla="*/ 167882 w 211504"/>
                  <a:gd name="connsiteY12" fmla="*/ 190354 h 214809"/>
                  <a:gd name="connsiteX13" fmla="*/ 172508 w 211504"/>
                  <a:gd name="connsiteY13" fmla="*/ 186058 h 214809"/>
                  <a:gd name="connsiteX14" fmla="*/ 177135 w 211504"/>
                  <a:gd name="connsiteY14" fmla="*/ 181762 h 214809"/>
                  <a:gd name="connsiteX15" fmla="*/ 181762 w 211504"/>
                  <a:gd name="connsiteY15" fmla="*/ 177466 h 214809"/>
                  <a:gd name="connsiteX16" fmla="*/ 167221 w 211504"/>
                  <a:gd name="connsiteY16" fmla="*/ 149045 h 214809"/>
                  <a:gd name="connsiteX17" fmla="*/ 177135 w 211504"/>
                  <a:gd name="connsiteY17" fmla="*/ 128886 h 214809"/>
                  <a:gd name="connsiteX18" fmla="*/ 208530 w 211504"/>
                  <a:gd name="connsiteY18" fmla="*/ 123268 h 214809"/>
                  <a:gd name="connsiteX19" fmla="*/ 208861 w 211504"/>
                  <a:gd name="connsiteY19" fmla="*/ 116989 h 214809"/>
                  <a:gd name="connsiteX20" fmla="*/ 209191 w 211504"/>
                  <a:gd name="connsiteY20" fmla="*/ 110709 h 214809"/>
                  <a:gd name="connsiteX21" fmla="*/ 209522 w 211504"/>
                  <a:gd name="connsiteY21" fmla="*/ 104430 h 214809"/>
                  <a:gd name="connsiteX22" fmla="*/ 179118 w 211504"/>
                  <a:gd name="connsiteY22" fmla="*/ 94516 h 214809"/>
                  <a:gd name="connsiteX23" fmla="*/ 171848 w 211504"/>
                  <a:gd name="connsiteY23" fmla="*/ 73035 h 214809"/>
                  <a:gd name="connsiteX24" fmla="*/ 190024 w 211504"/>
                  <a:gd name="connsiteY24" fmla="*/ 46928 h 214809"/>
                  <a:gd name="connsiteX25" fmla="*/ 185728 w 211504"/>
                  <a:gd name="connsiteY25" fmla="*/ 42301 h 214809"/>
                  <a:gd name="connsiteX26" fmla="*/ 181431 w 211504"/>
                  <a:gd name="connsiteY26" fmla="*/ 37674 h 214809"/>
                  <a:gd name="connsiteX27" fmla="*/ 177135 w 211504"/>
                  <a:gd name="connsiteY27" fmla="*/ 33048 h 214809"/>
                  <a:gd name="connsiteX28" fmla="*/ 148714 w 211504"/>
                  <a:gd name="connsiteY28" fmla="*/ 47589 h 214809"/>
                  <a:gd name="connsiteX29" fmla="*/ 128225 w 211504"/>
                  <a:gd name="connsiteY29" fmla="*/ 37344 h 214809"/>
                  <a:gd name="connsiteX30" fmla="*/ 122607 w 211504"/>
                  <a:gd name="connsiteY30" fmla="*/ 5949 h 214809"/>
                  <a:gd name="connsiteX31" fmla="*/ 116328 w 211504"/>
                  <a:gd name="connsiteY31" fmla="*/ 5618 h 214809"/>
                  <a:gd name="connsiteX32" fmla="*/ 110048 w 211504"/>
                  <a:gd name="connsiteY32" fmla="*/ 5288 h 214809"/>
                  <a:gd name="connsiteX33" fmla="*/ 103769 w 211504"/>
                  <a:gd name="connsiteY33" fmla="*/ 4957 h 214809"/>
                  <a:gd name="connsiteX34" fmla="*/ 94186 w 211504"/>
                  <a:gd name="connsiteY34" fmla="*/ 35030 h 214809"/>
                  <a:gd name="connsiteX35" fmla="*/ 72705 w 211504"/>
                  <a:gd name="connsiteY35" fmla="*/ 42301 h 214809"/>
                  <a:gd name="connsiteX36" fmla="*/ 46597 w 211504"/>
                  <a:gd name="connsiteY36" fmla="*/ 24125 h 214809"/>
                  <a:gd name="connsiteX37" fmla="*/ 41970 w 211504"/>
                  <a:gd name="connsiteY37" fmla="*/ 28421 h 214809"/>
                  <a:gd name="connsiteX38" fmla="*/ 37344 w 211504"/>
                  <a:gd name="connsiteY38" fmla="*/ 32717 h 214809"/>
                  <a:gd name="connsiteX39" fmla="*/ 32717 w 211504"/>
                  <a:gd name="connsiteY39" fmla="*/ 37013 h 214809"/>
                  <a:gd name="connsiteX40" fmla="*/ 47258 w 211504"/>
                  <a:gd name="connsiteY40" fmla="*/ 65104 h 214809"/>
                  <a:gd name="connsiteX41" fmla="*/ 37013 w 211504"/>
                  <a:gd name="connsiteY41" fmla="*/ 85593 h 214809"/>
                  <a:gd name="connsiteX42" fmla="*/ 5949 w 211504"/>
                  <a:gd name="connsiteY42" fmla="*/ 91211 h 214809"/>
                  <a:gd name="connsiteX43" fmla="*/ 5618 w 211504"/>
                  <a:gd name="connsiteY43" fmla="*/ 97490 h 214809"/>
                  <a:gd name="connsiteX44" fmla="*/ 5288 w 211504"/>
                  <a:gd name="connsiteY44" fmla="*/ 103769 h 214809"/>
                  <a:gd name="connsiteX45" fmla="*/ 4957 w 211504"/>
                  <a:gd name="connsiteY45" fmla="*/ 110049 h 214809"/>
                  <a:gd name="connsiteX46" fmla="*/ 35030 w 211504"/>
                  <a:gd name="connsiteY46" fmla="*/ 119632 h 214809"/>
                  <a:gd name="connsiteX47" fmla="*/ 42301 w 211504"/>
                  <a:gd name="connsiteY47" fmla="*/ 141113 h 214809"/>
                  <a:gd name="connsiteX48" fmla="*/ 24455 w 211504"/>
                  <a:gd name="connsiteY48" fmla="*/ 167551 h 21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1504" h="214809">
                    <a:moveTo>
                      <a:pt x="24455" y="167551"/>
                    </a:moveTo>
                    <a:lnTo>
                      <a:pt x="28751" y="172178"/>
                    </a:lnTo>
                    <a:lnTo>
                      <a:pt x="33048" y="176805"/>
                    </a:lnTo>
                    <a:lnTo>
                      <a:pt x="37344" y="181431"/>
                    </a:lnTo>
                    <a:lnTo>
                      <a:pt x="65765" y="166890"/>
                    </a:lnTo>
                    <a:cubicBezTo>
                      <a:pt x="72044" y="171187"/>
                      <a:pt x="78984" y="174491"/>
                      <a:pt x="85924" y="176805"/>
                    </a:cubicBezTo>
                    <a:lnTo>
                      <a:pt x="91542" y="208200"/>
                    </a:lnTo>
                    <a:lnTo>
                      <a:pt x="97821" y="208530"/>
                    </a:lnTo>
                    <a:lnTo>
                      <a:pt x="104100" y="208861"/>
                    </a:lnTo>
                    <a:lnTo>
                      <a:pt x="110379" y="209852"/>
                    </a:lnTo>
                    <a:lnTo>
                      <a:pt x="120293" y="179448"/>
                    </a:lnTo>
                    <a:cubicBezTo>
                      <a:pt x="127564" y="178127"/>
                      <a:pt x="134834" y="175813"/>
                      <a:pt x="141444" y="172178"/>
                    </a:cubicBezTo>
                    <a:lnTo>
                      <a:pt x="167882" y="190354"/>
                    </a:lnTo>
                    <a:lnTo>
                      <a:pt x="172508" y="186058"/>
                    </a:lnTo>
                    <a:lnTo>
                      <a:pt x="177135" y="181762"/>
                    </a:lnTo>
                    <a:lnTo>
                      <a:pt x="181762" y="177466"/>
                    </a:lnTo>
                    <a:lnTo>
                      <a:pt x="167221" y="149045"/>
                    </a:lnTo>
                    <a:cubicBezTo>
                      <a:pt x="171517" y="142766"/>
                      <a:pt x="174822" y="135826"/>
                      <a:pt x="177135" y="128886"/>
                    </a:cubicBezTo>
                    <a:lnTo>
                      <a:pt x="208530" y="123268"/>
                    </a:lnTo>
                    <a:lnTo>
                      <a:pt x="208861" y="116989"/>
                    </a:lnTo>
                    <a:lnTo>
                      <a:pt x="209191" y="110709"/>
                    </a:lnTo>
                    <a:lnTo>
                      <a:pt x="209522" y="104430"/>
                    </a:lnTo>
                    <a:lnTo>
                      <a:pt x="179118" y="94516"/>
                    </a:lnTo>
                    <a:cubicBezTo>
                      <a:pt x="177796" y="87246"/>
                      <a:pt x="175483" y="79975"/>
                      <a:pt x="171848" y="73035"/>
                    </a:cubicBezTo>
                    <a:lnTo>
                      <a:pt x="190024" y="46928"/>
                    </a:lnTo>
                    <a:lnTo>
                      <a:pt x="185728" y="42301"/>
                    </a:lnTo>
                    <a:lnTo>
                      <a:pt x="181431" y="37674"/>
                    </a:lnTo>
                    <a:lnTo>
                      <a:pt x="177135" y="33048"/>
                    </a:lnTo>
                    <a:lnTo>
                      <a:pt x="148714" y="47589"/>
                    </a:lnTo>
                    <a:cubicBezTo>
                      <a:pt x="142435" y="42962"/>
                      <a:pt x="135495" y="39657"/>
                      <a:pt x="128225" y="37344"/>
                    </a:cubicBezTo>
                    <a:lnTo>
                      <a:pt x="122607" y="5949"/>
                    </a:lnTo>
                    <a:lnTo>
                      <a:pt x="116328" y="5618"/>
                    </a:lnTo>
                    <a:lnTo>
                      <a:pt x="110048" y="5288"/>
                    </a:lnTo>
                    <a:lnTo>
                      <a:pt x="103769" y="4957"/>
                    </a:lnTo>
                    <a:lnTo>
                      <a:pt x="94186" y="35030"/>
                    </a:lnTo>
                    <a:cubicBezTo>
                      <a:pt x="86585" y="36352"/>
                      <a:pt x="79314" y="38666"/>
                      <a:pt x="72705" y="42301"/>
                    </a:cubicBezTo>
                    <a:lnTo>
                      <a:pt x="46597" y="24125"/>
                    </a:lnTo>
                    <a:lnTo>
                      <a:pt x="41970" y="28421"/>
                    </a:lnTo>
                    <a:lnTo>
                      <a:pt x="37344" y="32717"/>
                    </a:lnTo>
                    <a:lnTo>
                      <a:pt x="32717" y="37013"/>
                    </a:lnTo>
                    <a:lnTo>
                      <a:pt x="47258" y="65104"/>
                    </a:lnTo>
                    <a:cubicBezTo>
                      <a:pt x="42631" y="71383"/>
                      <a:pt x="39327" y="78323"/>
                      <a:pt x="37013" y="85593"/>
                    </a:cubicBezTo>
                    <a:lnTo>
                      <a:pt x="5949" y="91211"/>
                    </a:lnTo>
                    <a:lnTo>
                      <a:pt x="5618" y="97490"/>
                    </a:lnTo>
                    <a:lnTo>
                      <a:pt x="5288" y="103769"/>
                    </a:lnTo>
                    <a:lnTo>
                      <a:pt x="4957" y="110049"/>
                    </a:lnTo>
                    <a:lnTo>
                      <a:pt x="35030" y="119632"/>
                    </a:lnTo>
                    <a:cubicBezTo>
                      <a:pt x="36352" y="126903"/>
                      <a:pt x="38666" y="134173"/>
                      <a:pt x="42301" y="141113"/>
                    </a:cubicBezTo>
                    <a:lnTo>
                      <a:pt x="24455" y="167551"/>
                    </a:ln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8" name="Freeform: Shape 129">
                <a:extLst>
                  <a:ext uri="{FF2B5EF4-FFF2-40B4-BE49-F238E27FC236}">
                    <a16:creationId xmlns:a16="http://schemas.microsoft.com/office/drawing/2014/main" id="{C52C8C5D-7EF7-A941-BE27-216547CD3DBF}"/>
                  </a:ext>
                </a:extLst>
              </p:cNvPr>
              <p:cNvSpPr/>
              <p:nvPr/>
            </p:nvSpPr>
            <p:spPr>
              <a:xfrm>
                <a:off x="689095" y="1793609"/>
                <a:ext cx="89229" cy="89229"/>
              </a:xfrm>
              <a:custGeom>
                <a:avLst/>
                <a:gdLst>
                  <a:gd name="connsiteX0" fmla="*/ 86915 w 89228"/>
                  <a:gd name="connsiteY0" fmla="*/ 45936 h 89228"/>
                  <a:gd name="connsiteX1" fmla="*/ 45936 w 89228"/>
                  <a:gd name="connsiteY1" fmla="*/ 86915 h 89228"/>
                  <a:gd name="connsiteX2" fmla="*/ 4957 w 89228"/>
                  <a:gd name="connsiteY2" fmla="*/ 45936 h 89228"/>
                  <a:gd name="connsiteX3" fmla="*/ 45936 w 89228"/>
                  <a:gd name="connsiteY3" fmla="*/ 4957 h 89228"/>
                  <a:gd name="connsiteX4" fmla="*/ 86915 w 89228"/>
                  <a:gd name="connsiteY4" fmla="*/ 45936 h 8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8" h="89228">
                    <a:moveTo>
                      <a:pt x="86915" y="45936"/>
                    </a:moveTo>
                    <a:cubicBezTo>
                      <a:pt x="86915" y="68568"/>
                      <a:pt x="68568" y="86915"/>
                      <a:pt x="45936" y="86915"/>
                    </a:cubicBezTo>
                    <a:cubicBezTo>
                      <a:pt x="23304" y="86915"/>
                      <a:pt x="4957" y="68568"/>
                      <a:pt x="4957" y="45936"/>
                    </a:cubicBezTo>
                    <a:cubicBezTo>
                      <a:pt x="4957" y="23304"/>
                      <a:pt x="23304" y="4957"/>
                      <a:pt x="45936" y="4957"/>
                    </a:cubicBezTo>
                    <a:cubicBezTo>
                      <a:pt x="68568" y="4957"/>
                      <a:pt x="86915" y="23304"/>
                      <a:pt x="86915" y="45936"/>
                    </a:cubicBez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9" name="Freeform: Shape 130">
                <a:extLst>
                  <a:ext uri="{FF2B5EF4-FFF2-40B4-BE49-F238E27FC236}">
                    <a16:creationId xmlns:a16="http://schemas.microsoft.com/office/drawing/2014/main" id="{C7121481-9EFD-2D42-9359-0C814FD38864}"/>
                  </a:ext>
                </a:extLst>
              </p:cNvPr>
              <p:cNvSpPr/>
              <p:nvPr/>
            </p:nvSpPr>
            <p:spPr>
              <a:xfrm>
                <a:off x="388964" y="1816478"/>
                <a:ext cx="380047" cy="380047"/>
              </a:xfrm>
              <a:custGeom>
                <a:avLst/>
                <a:gdLst>
                  <a:gd name="connsiteX0" fmla="*/ 209580 w 380047"/>
                  <a:gd name="connsiteY0" fmla="*/ 5883 h 380047"/>
                  <a:gd name="connsiteX1" fmla="*/ 45995 w 380047"/>
                  <a:gd name="connsiteY1" fmla="*/ 74622 h 380047"/>
                  <a:gd name="connsiteX2" fmla="*/ 5016 w 380047"/>
                  <a:gd name="connsiteY2" fmla="*/ 186322 h 380047"/>
                  <a:gd name="connsiteX3" fmla="*/ 107133 w 380047"/>
                  <a:gd name="connsiteY3" fmla="*/ 356848 h 380047"/>
                  <a:gd name="connsiteX4" fmla="*/ 333509 w 380047"/>
                  <a:gd name="connsiteY4" fmla="*/ 309590 h 380047"/>
                  <a:gd name="connsiteX5" fmla="*/ 372174 w 380047"/>
                  <a:gd name="connsiteY5" fmla="*/ 151953 h 38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047" h="380047">
                    <a:moveTo>
                      <a:pt x="209580" y="5883"/>
                    </a:moveTo>
                    <a:cubicBezTo>
                      <a:pt x="209580" y="5883"/>
                      <a:pt x="110768" y="-8328"/>
                      <a:pt x="45995" y="74622"/>
                    </a:cubicBezTo>
                    <a:cubicBezTo>
                      <a:pt x="27818" y="98085"/>
                      <a:pt x="5016" y="138403"/>
                      <a:pt x="5016" y="186322"/>
                    </a:cubicBezTo>
                    <a:cubicBezTo>
                      <a:pt x="5016" y="186322"/>
                      <a:pt x="-933" y="304302"/>
                      <a:pt x="107133" y="356848"/>
                    </a:cubicBezTo>
                    <a:cubicBezTo>
                      <a:pt x="107133" y="356848"/>
                      <a:pt x="228087" y="425257"/>
                      <a:pt x="333509" y="309590"/>
                    </a:cubicBezTo>
                    <a:cubicBezTo>
                      <a:pt x="333509" y="309590"/>
                      <a:pt x="392994" y="244817"/>
                      <a:pt x="372174" y="151953"/>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60" name="Freeform: Shape 131">
                <a:extLst>
                  <a:ext uri="{FF2B5EF4-FFF2-40B4-BE49-F238E27FC236}">
                    <a16:creationId xmlns:a16="http://schemas.microsoft.com/office/drawing/2014/main" id="{868320D7-2E44-4349-89FB-24B77FA0F69A}"/>
                  </a:ext>
                </a:extLst>
              </p:cNvPr>
              <p:cNvSpPr/>
              <p:nvPr/>
            </p:nvSpPr>
            <p:spPr>
              <a:xfrm>
                <a:off x="439797" y="1871559"/>
                <a:ext cx="274295" cy="270990"/>
              </a:xfrm>
              <a:custGeom>
                <a:avLst/>
                <a:gdLst>
                  <a:gd name="connsiteX0" fmla="*/ 266152 w 274295"/>
                  <a:gd name="connsiteY0" fmla="*/ 102159 h 270990"/>
                  <a:gd name="connsiteX1" fmla="*/ 186838 w 274295"/>
                  <a:gd name="connsiteY1" fmla="*/ 260457 h 270990"/>
                  <a:gd name="connsiteX2" fmla="*/ 35810 w 274295"/>
                  <a:gd name="connsiteY2" fmla="*/ 221131 h 270990"/>
                  <a:gd name="connsiteX3" fmla="*/ 19947 w 274295"/>
                  <a:gd name="connsiteY3" fmla="*/ 78034 h 270990"/>
                  <a:gd name="connsiteX4" fmla="*/ 177254 w 274295"/>
                  <a:gd name="connsiteY4" fmla="*/ 10617 h 27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95" h="270990">
                    <a:moveTo>
                      <a:pt x="266152" y="102159"/>
                    </a:moveTo>
                    <a:cubicBezTo>
                      <a:pt x="266152" y="102159"/>
                      <a:pt x="296556" y="210555"/>
                      <a:pt x="186838" y="260457"/>
                    </a:cubicBezTo>
                    <a:cubicBezTo>
                      <a:pt x="186838" y="260457"/>
                      <a:pt x="100253" y="296810"/>
                      <a:pt x="35810" y="221131"/>
                    </a:cubicBezTo>
                    <a:cubicBezTo>
                      <a:pt x="35810" y="221131"/>
                      <a:pt x="-21362" y="153713"/>
                      <a:pt x="19947" y="78034"/>
                    </a:cubicBezTo>
                    <a:cubicBezTo>
                      <a:pt x="19947" y="78034"/>
                      <a:pt x="64561" y="-19126"/>
                      <a:pt x="177254" y="10617"/>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grpSp>
        <p:grpSp>
          <p:nvGrpSpPr>
            <p:cNvPr id="450" name="Graphic 158">
              <a:extLst>
                <a:ext uri="{FF2B5EF4-FFF2-40B4-BE49-F238E27FC236}">
                  <a16:creationId xmlns:a16="http://schemas.microsoft.com/office/drawing/2014/main" id="{5334D1CF-5AF2-2840-B37E-8F9C2E115471}"/>
                </a:ext>
              </a:extLst>
            </p:cNvPr>
            <p:cNvGrpSpPr/>
            <p:nvPr/>
          </p:nvGrpSpPr>
          <p:grpSpPr>
            <a:xfrm>
              <a:off x="1415951" y="1055038"/>
              <a:ext cx="1246563" cy="1246557"/>
              <a:chOff x="342609" y="6071446"/>
              <a:chExt cx="546241" cy="546241"/>
            </a:xfrm>
          </p:grpSpPr>
          <p:sp>
            <p:nvSpPr>
              <p:cNvPr id="451" name="Freeform: Shape 122">
                <a:extLst>
                  <a:ext uri="{FF2B5EF4-FFF2-40B4-BE49-F238E27FC236}">
                    <a16:creationId xmlns:a16="http://schemas.microsoft.com/office/drawing/2014/main" id="{4BE85B5E-9D76-DA4B-9C24-C849CBB850F8}"/>
                  </a:ext>
                </a:extLst>
              </p:cNvPr>
              <p:cNvSpPr/>
              <p:nvPr/>
            </p:nvSpPr>
            <p:spPr>
              <a:xfrm>
                <a:off x="448034" y="6170417"/>
                <a:ext cx="256733" cy="346863"/>
              </a:xfrm>
              <a:custGeom>
                <a:avLst/>
                <a:gdLst>
                  <a:gd name="connsiteX0" fmla="*/ 252910 w 256733"/>
                  <a:gd name="connsiteY0" fmla="*/ 61897 h 346863"/>
                  <a:gd name="connsiteX1" fmla="*/ 252910 w 256733"/>
                  <a:gd name="connsiteY1" fmla="*/ 43598 h 346863"/>
                  <a:gd name="connsiteX2" fmla="*/ 243077 w 256733"/>
                  <a:gd name="connsiteY2" fmla="*/ 35677 h 346863"/>
                  <a:gd name="connsiteX3" fmla="*/ 134922 w 256733"/>
                  <a:gd name="connsiteY3" fmla="*/ 6727 h 346863"/>
                  <a:gd name="connsiteX4" fmla="*/ 122631 w 256733"/>
                  <a:gd name="connsiteY4" fmla="*/ 7000 h 346863"/>
                  <a:gd name="connsiteX5" fmla="*/ 13929 w 256733"/>
                  <a:gd name="connsiteY5" fmla="*/ 35131 h 346863"/>
                  <a:gd name="connsiteX6" fmla="*/ 4097 w 256733"/>
                  <a:gd name="connsiteY6" fmla="*/ 43052 h 346863"/>
                  <a:gd name="connsiteX7" fmla="*/ 4097 w 256733"/>
                  <a:gd name="connsiteY7" fmla="*/ 270834 h 346863"/>
                  <a:gd name="connsiteX8" fmla="*/ 8194 w 256733"/>
                  <a:gd name="connsiteY8" fmla="*/ 277935 h 346863"/>
                  <a:gd name="connsiteX9" fmla="*/ 124543 w 256733"/>
                  <a:gd name="connsiteY9" fmla="*/ 343484 h 346863"/>
                  <a:gd name="connsiteX10" fmla="*/ 132463 w 256733"/>
                  <a:gd name="connsiteY10" fmla="*/ 343484 h 346863"/>
                  <a:gd name="connsiteX11" fmla="*/ 248813 w 256733"/>
                  <a:gd name="connsiteY11" fmla="*/ 278208 h 346863"/>
                  <a:gd name="connsiteX12" fmla="*/ 252910 w 256733"/>
                  <a:gd name="connsiteY12" fmla="*/ 271380 h 346863"/>
                  <a:gd name="connsiteX13" fmla="*/ 253183 w 256733"/>
                  <a:gd name="connsiteY13" fmla="*/ 253081 h 34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733" h="346863">
                    <a:moveTo>
                      <a:pt x="252910" y="61897"/>
                    </a:moveTo>
                    <a:lnTo>
                      <a:pt x="252910" y="43598"/>
                    </a:lnTo>
                    <a:cubicBezTo>
                      <a:pt x="252910" y="38409"/>
                      <a:pt x="248267" y="34585"/>
                      <a:pt x="243077" y="35677"/>
                    </a:cubicBezTo>
                    <a:cubicBezTo>
                      <a:pt x="221774" y="40320"/>
                      <a:pt x="169881" y="46056"/>
                      <a:pt x="134922" y="6727"/>
                    </a:cubicBezTo>
                    <a:cubicBezTo>
                      <a:pt x="131644" y="3176"/>
                      <a:pt x="125909" y="3176"/>
                      <a:pt x="122631" y="7000"/>
                    </a:cubicBezTo>
                    <a:cubicBezTo>
                      <a:pt x="110341" y="20929"/>
                      <a:pt x="77566" y="47968"/>
                      <a:pt x="13929" y="35131"/>
                    </a:cubicBezTo>
                    <a:cubicBezTo>
                      <a:pt x="8740" y="34039"/>
                      <a:pt x="4097" y="37862"/>
                      <a:pt x="4097" y="43052"/>
                    </a:cubicBezTo>
                    <a:lnTo>
                      <a:pt x="4097" y="270834"/>
                    </a:lnTo>
                    <a:cubicBezTo>
                      <a:pt x="4097" y="273838"/>
                      <a:pt x="5736" y="276570"/>
                      <a:pt x="8194" y="277935"/>
                    </a:cubicBezTo>
                    <a:lnTo>
                      <a:pt x="124543" y="343484"/>
                    </a:lnTo>
                    <a:cubicBezTo>
                      <a:pt x="127001" y="344850"/>
                      <a:pt x="130005" y="344850"/>
                      <a:pt x="132463" y="343484"/>
                    </a:cubicBezTo>
                    <a:lnTo>
                      <a:pt x="248813" y="278208"/>
                    </a:lnTo>
                    <a:cubicBezTo>
                      <a:pt x="251271" y="276843"/>
                      <a:pt x="252910" y="274112"/>
                      <a:pt x="252910" y="271380"/>
                    </a:cubicBezTo>
                    <a:lnTo>
                      <a:pt x="253183" y="253081"/>
                    </a:ln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2" name="Freeform: Shape 123">
                <a:extLst>
                  <a:ext uri="{FF2B5EF4-FFF2-40B4-BE49-F238E27FC236}">
                    <a16:creationId xmlns:a16="http://schemas.microsoft.com/office/drawing/2014/main" id="{8AC23012-ACC0-484E-80C8-241A0CD7C1B5}"/>
                  </a:ext>
                </a:extLst>
              </p:cNvPr>
              <p:cNvSpPr/>
              <p:nvPr/>
            </p:nvSpPr>
            <p:spPr>
              <a:xfrm>
                <a:off x="450492" y="6343474"/>
                <a:ext cx="163872" cy="57355"/>
              </a:xfrm>
              <a:custGeom>
                <a:avLst/>
                <a:gdLst>
                  <a:gd name="connsiteX0" fmla="*/ 4097 w 163872"/>
                  <a:gd name="connsiteY0" fmla="*/ 4097 h 57355"/>
                  <a:gd name="connsiteX1" fmla="*/ 160595 w 163872"/>
                  <a:gd name="connsiteY1" fmla="*/ 54897 h 57355"/>
                </a:gdLst>
                <a:ahLst/>
                <a:cxnLst>
                  <a:cxn ang="0">
                    <a:pos x="connsiteX0" y="connsiteY0"/>
                  </a:cxn>
                  <a:cxn ang="0">
                    <a:pos x="connsiteX1" y="connsiteY1"/>
                  </a:cxn>
                </a:cxnLst>
                <a:rect l="l" t="t" r="r" b="b"/>
                <a:pathLst>
                  <a:path w="163872" h="57355">
                    <a:moveTo>
                      <a:pt x="4097" y="4097"/>
                    </a:moveTo>
                    <a:lnTo>
                      <a:pt x="160595" y="54897"/>
                    </a:lnTo>
                  </a:path>
                </a:pathLst>
              </a:custGeom>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3" name="Freeform: Shape 124">
                <a:extLst>
                  <a:ext uri="{FF2B5EF4-FFF2-40B4-BE49-F238E27FC236}">
                    <a16:creationId xmlns:a16="http://schemas.microsoft.com/office/drawing/2014/main" id="{5A42D9C3-270D-CD41-BEDE-9452554006C5}"/>
                  </a:ext>
                </a:extLst>
              </p:cNvPr>
              <p:cNvSpPr/>
              <p:nvPr/>
            </p:nvSpPr>
            <p:spPr>
              <a:xfrm>
                <a:off x="449945" y="6251159"/>
                <a:ext cx="155679" cy="54624"/>
              </a:xfrm>
              <a:custGeom>
                <a:avLst/>
                <a:gdLst>
                  <a:gd name="connsiteX0" fmla="*/ 4097 w 155678"/>
                  <a:gd name="connsiteY0" fmla="*/ 4097 h 54624"/>
                  <a:gd name="connsiteX1" fmla="*/ 153767 w 155678"/>
                  <a:gd name="connsiteY1" fmla="*/ 50527 h 54624"/>
                </a:gdLst>
                <a:ahLst/>
                <a:cxnLst>
                  <a:cxn ang="0">
                    <a:pos x="connsiteX0" y="connsiteY0"/>
                  </a:cxn>
                  <a:cxn ang="0">
                    <a:pos x="connsiteX1" y="connsiteY1"/>
                  </a:cxn>
                </a:cxnLst>
                <a:rect l="l" t="t" r="r" b="b"/>
                <a:pathLst>
                  <a:path w="155678" h="54624">
                    <a:moveTo>
                      <a:pt x="4097" y="4097"/>
                    </a:moveTo>
                    <a:lnTo>
                      <a:pt x="153767" y="50527"/>
                    </a:lnTo>
                  </a:path>
                </a:pathLst>
              </a:custGeom>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4" name="Freeform: Shape 125">
                <a:extLst>
                  <a:ext uri="{FF2B5EF4-FFF2-40B4-BE49-F238E27FC236}">
                    <a16:creationId xmlns:a16="http://schemas.microsoft.com/office/drawing/2014/main" id="{678BE1E7-E0FE-6B45-9B21-8BA05F7B435F}"/>
                  </a:ext>
                </a:extLst>
              </p:cNvPr>
              <p:cNvSpPr/>
              <p:nvPr/>
            </p:nvSpPr>
            <p:spPr>
              <a:xfrm>
                <a:off x="619553" y="6242966"/>
                <a:ext cx="163872" cy="163872"/>
              </a:xfrm>
              <a:custGeom>
                <a:avLst/>
                <a:gdLst>
                  <a:gd name="connsiteX0" fmla="*/ 159775 w 163872"/>
                  <a:gd name="connsiteY0" fmla="*/ 81936 h 163872"/>
                  <a:gd name="connsiteX1" fmla="*/ 81936 w 163872"/>
                  <a:gd name="connsiteY1" fmla="*/ 159776 h 163872"/>
                  <a:gd name="connsiteX2" fmla="*/ 4097 w 163872"/>
                  <a:gd name="connsiteY2" fmla="*/ 81936 h 163872"/>
                  <a:gd name="connsiteX3" fmla="*/ 81936 w 163872"/>
                  <a:gd name="connsiteY3" fmla="*/ 4097 h 163872"/>
                  <a:gd name="connsiteX4" fmla="*/ 159775 w 163872"/>
                  <a:gd name="connsiteY4" fmla="*/ 81936 h 163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72" h="163872">
                    <a:moveTo>
                      <a:pt x="159775" y="81936"/>
                    </a:moveTo>
                    <a:cubicBezTo>
                      <a:pt x="159775" y="124926"/>
                      <a:pt x="124926" y="159776"/>
                      <a:pt x="81936" y="159776"/>
                    </a:cubicBezTo>
                    <a:cubicBezTo>
                      <a:pt x="38947" y="159776"/>
                      <a:pt x="4097" y="124926"/>
                      <a:pt x="4097" y="81936"/>
                    </a:cubicBezTo>
                    <a:cubicBezTo>
                      <a:pt x="4097" y="38947"/>
                      <a:pt x="38947" y="4097"/>
                      <a:pt x="81936" y="4097"/>
                    </a:cubicBezTo>
                    <a:cubicBezTo>
                      <a:pt x="124926" y="4097"/>
                      <a:pt x="159775" y="38947"/>
                      <a:pt x="159775" y="81936"/>
                    </a:cubicBez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455" name="Freeform: Shape 126">
                <a:extLst>
                  <a:ext uri="{FF2B5EF4-FFF2-40B4-BE49-F238E27FC236}">
                    <a16:creationId xmlns:a16="http://schemas.microsoft.com/office/drawing/2014/main" id="{E8722906-A137-2342-9DD2-F16AEDCC23F6}"/>
                  </a:ext>
                </a:extLst>
              </p:cNvPr>
              <p:cNvSpPr/>
              <p:nvPr/>
            </p:nvSpPr>
            <p:spPr>
              <a:xfrm>
                <a:off x="655878" y="6293493"/>
                <a:ext cx="87399" cy="65549"/>
              </a:xfrm>
              <a:custGeom>
                <a:avLst/>
                <a:gdLst>
                  <a:gd name="connsiteX0" fmla="*/ 4097 w 87398"/>
                  <a:gd name="connsiteY0" fmla="*/ 38510 h 65548"/>
                  <a:gd name="connsiteX1" fmla="*/ 27585 w 87398"/>
                  <a:gd name="connsiteY1" fmla="*/ 61998 h 65548"/>
                  <a:gd name="connsiteX2" fmla="*/ 85487 w 87398"/>
                  <a:gd name="connsiteY2" fmla="*/ 4097 h 65548"/>
                </a:gdLst>
                <a:ahLst/>
                <a:cxnLst>
                  <a:cxn ang="0">
                    <a:pos x="connsiteX0" y="connsiteY0"/>
                  </a:cxn>
                  <a:cxn ang="0">
                    <a:pos x="connsiteX1" y="connsiteY1"/>
                  </a:cxn>
                  <a:cxn ang="0">
                    <a:pos x="connsiteX2" y="connsiteY2"/>
                  </a:cxn>
                </a:cxnLst>
                <a:rect l="l" t="t" r="r" b="b"/>
                <a:pathLst>
                  <a:path w="87398" h="65548">
                    <a:moveTo>
                      <a:pt x="4097" y="38510"/>
                    </a:moveTo>
                    <a:lnTo>
                      <a:pt x="27585" y="61998"/>
                    </a:lnTo>
                    <a:lnTo>
                      <a:pt x="85487" y="4097"/>
                    </a:lnTo>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grpSp>
      </p:grpSp>
      <p:sp>
        <p:nvSpPr>
          <p:cNvPr id="461" name="TextBox 460">
            <a:extLst>
              <a:ext uri="{FF2B5EF4-FFF2-40B4-BE49-F238E27FC236}">
                <a16:creationId xmlns:a16="http://schemas.microsoft.com/office/drawing/2014/main" id="{2E5DAB83-A1F1-BC4D-B84A-E12D73B13413}"/>
              </a:ext>
            </a:extLst>
          </p:cNvPr>
          <p:cNvSpPr txBox="1"/>
          <p:nvPr/>
        </p:nvSpPr>
        <p:spPr>
          <a:xfrm>
            <a:off x="13164333" y="9205977"/>
            <a:ext cx="4172649" cy="438582"/>
          </a:xfrm>
          <a:prstGeom prst="rect">
            <a:avLst/>
          </a:prstGeom>
          <a:noFill/>
        </p:spPr>
        <p:txBody>
          <a:bodyPr wrap="square" rtlCol="0">
            <a:spAutoFit/>
          </a:bodyPr>
          <a:lstStyle>
            <a:defPPr>
              <a:defRPr lang="en-US"/>
            </a:defPPr>
            <a:lvl1pPr>
              <a:defRPr sz="1600">
                <a:latin typeface="Amazon Ember" panose="020B0603020204020204" pitchFamily="34" charset="0"/>
                <a:ea typeface="Amazon Ember" panose="020B0603020204020204" pitchFamily="34" charset="0"/>
                <a:cs typeface="Amazon Ember" panose="020B0603020204020204" pitchFamily="34" charset="0"/>
              </a:defRPr>
            </a:lvl1pPr>
          </a:lstStyle>
          <a:p>
            <a:r>
              <a:rPr lang="en-US" sz="2250" b="1" dirty="0"/>
              <a:t>Highly</a:t>
            </a:r>
            <a:r>
              <a:rPr lang="en-US" sz="2250" dirty="0"/>
              <a:t> </a:t>
            </a:r>
            <a:r>
              <a:rPr lang="en-US" sz="2250" b="1" dirty="0"/>
              <a:t>Available and Durable</a:t>
            </a:r>
          </a:p>
        </p:txBody>
      </p:sp>
      <p:sp>
        <p:nvSpPr>
          <p:cNvPr id="464" name="Footer Placeholder 463">
            <a:extLst>
              <a:ext uri="{FF2B5EF4-FFF2-40B4-BE49-F238E27FC236}">
                <a16:creationId xmlns:a16="http://schemas.microsoft.com/office/drawing/2014/main" id="{76FB9B0A-E693-3E44-939F-2E16928D8B10}"/>
              </a:ext>
            </a:extLst>
          </p:cNvPr>
          <p:cNvSpPr>
            <a:spLocks noGrp="1"/>
          </p:cNvSpPr>
          <p:nvPr>
            <p:ph type="ftr" sz="quarter" idx="11"/>
          </p:nvPr>
        </p:nvSpPr>
        <p:spPr>
          <a:xfrm>
            <a:off x="1055819" y="14228770"/>
            <a:ext cx="11014490" cy="487632"/>
          </a:xfrm>
        </p:spPr>
        <p:txBody>
          <a:bodyPr vert="horz" lIns="91440" tIns="45720" rIns="91440" bIns="45720" rtlCol="0" anchor="ctr"/>
          <a:lstStyle/>
          <a:p>
            <a:pPr algn="l"/>
            <a:r>
              <a:rPr lang="en-US" sz="1400" dirty="0">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a:t>
            </a:r>
          </a:p>
        </p:txBody>
      </p:sp>
      <p:grpSp>
        <p:nvGrpSpPr>
          <p:cNvPr id="166" name="Group 165">
            <a:extLst>
              <a:ext uri="{FF2B5EF4-FFF2-40B4-BE49-F238E27FC236}">
                <a16:creationId xmlns:a16="http://schemas.microsoft.com/office/drawing/2014/main" id="{1C65ABBE-9BD3-DD4E-B089-1DA923A2AC66}"/>
              </a:ext>
            </a:extLst>
          </p:cNvPr>
          <p:cNvGrpSpPr/>
          <p:nvPr/>
        </p:nvGrpSpPr>
        <p:grpSpPr>
          <a:xfrm>
            <a:off x="1395582" y="8574199"/>
            <a:ext cx="11151162" cy="4991926"/>
            <a:chOff x="828812" y="1366487"/>
            <a:chExt cx="10666119" cy="5054200"/>
          </a:xfrm>
        </p:grpSpPr>
        <p:sp>
          <p:nvSpPr>
            <p:cNvPr id="167" name="Rectangle 166">
              <a:extLst>
                <a:ext uri="{FF2B5EF4-FFF2-40B4-BE49-F238E27FC236}">
                  <a16:creationId xmlns:a16="http://schemas.microsoft.com/office/drawing/2014/main" id="{2A59AEF4-1FA0-094B-AECD-25DB6EDBD42C}"/>
                </a:ext>
              </a:extLst>
            </p:cNvPr>
            <p:cNvSpPr/>
            <p:nvPr/>
          </p:nvSpPr>
          <p:spPr>
            <a:xfrm>
              <a:off x="1283737" y="1811732"/>
              <a:ext cx="5832253" cy="4481362"/>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857" tIns="174171" rIns="174171" bIns="87086" numCol="1" spcCol="0" rtlCol="0" fromWordArt="0" anchor="t" anchorCtr="0" forceAA="0" compatLnSpc="1">
              <a:prstTxWarp prst="textNoShape">
                <a:avLst/>
              </a:prstTxWarp>
              <a:noAutofit/>
            </a:bodyPr>
            <a:lstStyle/>
            <a:p>
              <a:pPr algn="l"/>
              <a:endParaRPr lang="en-US" sz="1429" dirty="0">
                <a:ln w="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8" name="Graphic 167">
              <a:extLst>
                <a:ext uri="{FF2B5EF4-FFF2-40B4-BE49-F238E27FC236}">
                  <a16:creationId xmlns:a16="http://schemas.microsoft.com/office/drawing/2014/main" id="{BC5375AC-2C04-BC43-8836-C58EA90E3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3737" y="1811733"/>
              <a:ext cx="440267" cy="440267"/>
            </a:xfrm>
            <a:prstGeom prst="rect">
              <a:avLst/>
            </a:prstGeom>
          </p:spPr>
        </p:pic>
        <p:sp>
          <p:nvSpPr>
            <p:cNvPr id="169" name="Rectangle 168">
              <a:extLst>
                <a:ext uri="{FF2B5EF4-FFF2-40B4-BE49-F238E27FC236}">
                  <a16:creationId xmlns:a16="http://schemas.microsoft.com/office/drawing/2014/main" id="{A194A264-4382-CB4E-A9D4-5F8A95A4EF97}"/>
                </a:ext>
              </a:extLst>
            </p:cNvPr>
            <p:cNvSpPr/>
            <p:nvPr/>
          </p:nvSpPr>
          <p:spPr>
            <a:xfrm>
              <a:off x="954041" y="2411035"/>
              <a:ext cx="6501313" cy="1160283"/>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4171" tIns="174171" rIns="174171" bIns="87086" numCol="1" spcCol="0" rtlCol="0" fromWordArt="0" anchor="t" anchorCtr="0" forceAA="0" compatLnSpc="1">
              <a:prstTxWarp prst="textNoShape">
                <a:avLst/>
              </a:prstTxWarp>
              <a:noAutofit/>
            </a:bodyPr>
            <a:lstStyle/>
            <a:p>
              <a:pPr algn="ctr"/>
              <a:r>
                <a:rPr lang="en-US" sz="1429"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170" name="Rectangle 169">
              <a:extLst>
                <a:ext uri="{FF2B5EF4-FFF2-40B4-BE49-F238E27FC236}">
                  <a16:creationId xmlns:a16="http://schemas.microsoft.com/office/drawing/2014/main" id="{7E0B3DF3-CC18-6D46-8A50-177F729ADEDD}"/>
                </a:ext>
              </a:extLst>
            </p:cNvPr>
            <p:cNvSpPr/>
            <p:nvPr/>
          </p:nvSpPr>
          <p:spPr>
            <a:xfrm>
              <a:off x="954041" y="3702134"/>
              <a:ext cx="6501313" cy="1160283"/>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4171" tIns="174171" rIns="174171" bIns="87086" numCol="1" spcCol="0" rtlCol="0" fromWordArt="0" anchor="t" anchorCtr="0" forceAA="0" compatLnSpc="1">
              <a:prstTxWarp prst="textNoShape">
                <a:avLst/>
              </a:prstTxWarp>
              <a:noAutofit/>
            </a:bodyPr>
            <a:lstStyle/>
            <a:p>
              <a:pPr algn="ctr"/>
              <a:r>
                <a:rPr lang="en-US" sz="1429"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171" name="Rectangle 170">
              <a:extLst>
                <a:ext uri="{FF2B5EF4-FFF2-40B4-BE49-F238E27FC236}">
                  <a16:creationId xmlns:a16="http://schemas.microsoft.com/office/drawing/2014/main" id="{BB52654D-2EAB-6245-B6D0-151BA1FA56E4}"/>
                </a:ext>
              </a:extLst>
            </p:cNvPr>
            <p:cNvSpPr/>
            <p:nvPr/>
          </p:nvSpPr>
          <p:spPr>
            <a:xfrm>
              <a:off x="954041" y="4993233"/>
              <a:ext cx="6501313" cy="1160283"/>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4171" tIns="174171" rIns="174171" bIns="87086" numCol="1" spcCol="0" rtlCol="0" fromWordArt="0" anchor="t" anchorCtr="0" forceAA="0" compatLnSpc="1">
              <a:prstTxWarp prst="textNoShape">
                <a:avLst/>
              </a:prstTxWarp>
              <a:noAutofit/>
            </a:bodyPr>
            <a:lstStyle/>
            <a:p>
              <a:pPr algn="ctr"/>
              <a:r>
                <a:rPr lang="en-US" sz="1429"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Availability Zone C</a:t>
              </a:r>
            </a:p>
          </p:txBody>
        </p:sp>
        <p:pic>
          <p:nvPicPr>
            <p:cNvPr id="172" name="Graphic 171">
              <a:extLst>
                <a:ext uri="{FF2B5EF4-FFF2-40B4-BE49-F238E27FC236}">
                  <a16:creationId xmlns:a16="http://schemas.microsoft.com/office/drawing/2014/main" id="{3A701166-172F-2A4A-BA1C-C33FC3A3AC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4011" y="3793542"/>
              <a:ext cx="948267" cy="948267"/>
            </a:xfrm>
            <a:prstGeom prst="rect">
              <a:avLst/>
            </a:prstGeom>
          </p:spPr>
        </p:pic>
        <p:sp>
          <p:nvSpPr>
            <p:cNvPr id="173" name="TextBox 172">
              <a:extLst>
                <a:ext uri="{FF2B5EF4-FFF2-40B4-BE49-F238E27FC236}">
                  <a16:creationId xmlns:a16="http://schemas.microsoft.com/office/drawing/2014/main" id="{6BDFCC49-C8F9-C54B-B4D1-488BEE8B2357}"/>
                </a:ext>
              </a:extLst>
            </p:cNvPr>
            <p:cNvSpPr txBox="1"/>
            <p:nvPr/>
          </p:nvSpPr>
          <p:spPr>
            <a:xfrm>
              <a:off x="1283738" y="3201984"/>
              <a:ext cx="2017740" cy="402821"/>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Instance</a:t>
              </a:r>
            </a:p>
          </p:txBody>
        </p:sp>
        <p:pic>
          <p:nvPicPr>
            <p:cNvPr id="174" name="Graphic 173">
              <a:extLst>
                <a:ext uri="{FF2B5EF4-FFF2-40B4-BE49-F238E27FC236}">
                  <a16:creationId xmlns:a16="http://schemas.microsoft.com/office/drawing/2014/main" id="{CA8761C7-6395-254D-A9C0-208AEFDE2C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05679" y="2647463"/>
              <a:ext cx="626533" cy="626533"/>
            </a:xfrm>
            <a:prstGeom prst="rect">
              <a:avLst/>
            </a:prstGeom>
          </p:spPr>
        </p:pic>
        <p:sp>
          <p:nvSpPr>
            <p:cNvPr id="175" name="TextBox 174">
              <a:extLst>
                <a:ext uri="{FF2B5EF4-FFF2-40B4-BE49-F238E27FC236}">
                  <a16:creationId xmlns:a16="http://schemas.microsoft.com/office/drawing/2014/main" id="{BB5F0FDC-090A-9746-ABCB-B5AFF6C6B875}"/>
                </a:ext>
              </a:extLst>
            </p:cNvPr>
            <p:cNvSpPr txBox="1"/>
            <p:nvPr/>
          </p:nvSpPr>
          <p:spPr>
            <a:xfrm>
              <a:off x="9477191" y="3965389"/>
              <a:ext cx="2017740" cy="686532"/>
            </a:xfrm>
            <a:prstGeom prst="rect">
              <a:avLst/>
            </a:prstGeom>
            <a:noFill/>
          </p:spPr>
          <p:txBody>
            <a:bodyPr wrap="square" rtlCol="0">
              <a:spAutoFit/>
            </a:bodyPr>
            <a:lstStyle/>
            <a:p>
              <a:r>
                <a:rPr lang="en-US" sz="1429" dirty="0">
                  <a:latin typeface="Amazon Ember" panose="020B0603020204020204" pitchFamily="34" charset="0"/>
                  <a:ea typeface="Amazon Ember" panose="020B0603020204020204" pitchFamily="34" charset="0"/>
                  <a:cs typeface="Amazon Ember" panose="020B0603020204020204" pitchFamily="34" charset="0"/>
                </a:rPr>
                <a:t>Amazon</a:t>
              </a:r>
              <a:br>
                <a:rPr lang="en-US" sz="1429" dirty="0">
                  <a:latin typeface="Amazon Ember" panose="020B0603020204020204" pitchFamily="34" charset="0"/>
                  <a:ea typeface="Amazon Ember" panose="020B0603020204020204" pitchFamily="34" charset="0"/>
                  <a:cs typeface="Amazon Ember" panose="020B0603020204020204" pitchFamily="34" charset="0"/>
                </a:rPr>
              </a:br>
              <a:r>
                <a:rPr lang="en-US" sz="1429" dirty="0">
                  <a:latin typeface="Amazon Ember" panose="020B0603020204020204" pitchFamily="34" charset="0"/>
                  <a:ea typeface="Amazon Ember" panose="020B0603020204020204" pitchFamily="34" charset="0"/>
                  <a:cs typeface="Amazon Ember" panose="020B0603020204020204" pitchFamily="34" charset="0"/>
                </a:rPr>
                <a:t>Elastic File System</a:t>
              </a:r>
            </a:p>
          </p:txBody>
        </p:sp>
        <p:sp>
          <p:nvSpPr>
            <p:cNvPr id="176" name="TextBox 175">
              <a:extLst>
                <a:ext uri="{FF2B5EF4-FFF2-40B4-BE49-F238E27FC236}">
                  <a16:creationId xmlns:a16="http://schemas.microsoft.com/office/drawing/2014/main" id="{31D5C594-F3EE-2B43-BC3C-671E5AFF0795}"/>
                </a:ext>
              </a:extLst>
            </p:cNvPr>
            <p:cNvSpPr txBox="1"/>
            <p:nvPr/>
          </p:nvSpPr>
          <p:spPr>
            <a:xfrm>
              <a:off x="1283738" y="4476419"/>
              <a:ext cx="2017740" cy="402821"/>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Instance</a:t>
              </a:r>
            </a:p>
          </p:txBody>
        </p:sp>
        <p:pic>
          <p:nvPicPr>
            <p:cNvPr id="177" name="Graphic 176">
              <a:extLst>
                <a:ext uri="{FF2B5EF4-FFF2-40B4-BE49-F238E27FC236}">
                  <a16:creationId xmlns:a16="http://schemas.microsoft.com/office/drawing/2014/main" id="{9C6B111A-B415-2F49-BAF4-0B86B8B37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05679" y="3921898"/>
              <a:ext cx="626533" cy="626533"/>
            </a:xfrm>
            <a:prstGeom prst="rect">
              <a:avLst/>
            </a:prstGeom>
          </p:spPr>
        </p:pic>
        <p:sp>
          <p:nvSpPr>
            <p:cNvPr id="178" name="TextBox 177">
              <a:extLst>
                <a:ext uri="{FF2B5EF4-FFF2-40B4-BE49-F238E27FC236}">
                  <a16:creationId xmlns:a16="http://schemas.microsoft.com/office/drawing/2014/main" id="{72C39C19-55CD-324A-881B-180216DCECB3}"/>
                </a:ext>
              </a:extLst>
            </p:cNvPr>
            <p:cNvSpPr txBox="1"/>
            <p:nvPr/>
          </p:nvSpPr>
          <p:spPr>
            <a:xfrm>
              <a:off x="1283738" y="5788567"/>
              <a:ext cx="2017740" cy="402821"/>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Instance</a:t>
              </a:r>
            </a:p>
          </p:txBody>
        </p:sp>
        <p:pic>
          <p:nvPicPr>
            <p:cNvPr id="179" name="Graphic 178">
              <a:extLst>
                <a:ext uri="{FF2B5EF4-FFF2-40B4-BE49-F238E27FC236}">
                  <a16:creationId xmlns:a16="http://schemas.microsoft.com/office/drawing/2014/main" id="{EB399C7C-FCFD-9F40-AA57-A362258587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05679" y="5234040"/>
              <a:ext cx="626533" cy="626533"/>
            </a:xfrm>
            <a:prstGeom prst="rect">
              <a:avLst/>
            </a:prstGeom>
          </p:spPr>
        </p:pic>
        <p:sp>
          <p:nvSpPr>
            <p:cNvPr id="180" name="TextBox 179">
              <a:extLst>
                <a:ext uri="{FF2B5EF4-FFF2-40B4-BE49-F238E27FC236}">
                  <a16:creationId xmlns:a16="http://schemas.microsoft.com/office/drawing/2014/main" id="{F86152D9-1D82-AA42-9873-63515F9B59AD}"/>
                </a:ext>
              </a:extLst>
            </p:cNvPr>
            <p:cNvSpPr txBox="1"/>
            <p:nvPr/>
          </p:nvSpPr>
          <p:spPr>
            <a:xfrm>
              <a:off x="5422993" y="3201986"/>
              <a:ext cx="2017740" cy="402821"/>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Mount Target</a:t>
              </a:r>
            </a:p>
          </p:txBody>
        </p:sp>
        <p:pic>
          <p:nvPicPr>
            <p:cNvPr id="181" name="Graphic 180">
              <a:extLst>
                <a:ext uri="{FF2B5EF4-FFF2-40B4-BE49-F238E27FC236}">
                  <a16:creationId xmlns:a16="http://schemas.microsoft.com/office/drawing/2014/main" id="{B10086A5-2FA8-4548-B562-D318C2C58D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22777" y="2647463"/>
              <a:ext cx="626533" cy="626533"/>
            </a:xfrm>
            <a:prstGeom prst="rect">
              <a:avLst/>
            </a:prstGeom>
          </p:spPr>
        </p:pic>
        <p:sp>
          <p:nvSpPr>
            <p:cNvPr id="182" name="TextBox 181">
              <a:extLst>
                <a:ext uri="{FF2B5EF4-FFF2-40B4-BE49-F238E27FC236}">
                  <a16:creationId xmlns:a16="http://schemas.microsoft.com/office/drawing/2014/main" id="{F75B636A-A2AC-E049-8BF3-8144988B4098}"/>
                </a:ext>
              </a:extLst>
            </p:cNvPr>
            <p:cNvSpPr txBox="1"/>
            <p:nvPr/>
          </p:nvSpPr>
          <p:spPr>
            <a:xfrm>
              <a:off x="5422993" y="4494760"/>
              <a:ext cx="2017740" cy="402821"/>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Mount Target</a:t>
              </a:r>
            </a:p>
          </p:txBody>
        </p:sp>
        <p:pic>
          <p:nvPicPr>
            <p:cNvPr id="183" name="Graphic 182">
              <a:extLst>
                <a:ext uri="{FF2B5EF4-FFF2-40B4-BE49-F238E27FC236}">
                  <a16:creationId xmlns:a16="http://schemas.microsoft.com/office/drawing/2014/main" id="{C185C73A-79F4-AC42-8BD1-33C255F546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22777" y="3940238"/>
              <a:ext cx="626533" cy="626533"/>
            </a:xfrm>
            <a:prstGeom prst="rect">
              <a:avLst/>
            </a:prstGeom>
          </p:spPr>
        </p:pic>
        <p:sp>
          <p:nvSpPr>
            <p:cNvPr id="184" name="TextBox 183">
              <a:extLst>
                <a:ext uri="{FF2B5EF4-FFF2-40B4-BE49-F238E27FC236}">
                  <a16:creationId xmlns:a16="http://schemas.microsoft.com/office/drawing/2014/main" id="{18B63831-65F5-E34E-A883-F01031AE941A}"/>
                </a:ext>
              </a:extLst>
            </p:cNvPr>
            <p:cNvSpPr txBox="1"/>
            <p:nvPr/>
          </p:nvSpPr>
          <p:spPr>
            <a:xfrm>
              <a:off x="5422993" y="5787535"/>
              <a:ext cx="2017740" cy="402821"/>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Mount Target</a:t>
              </a:r>
            </a:p>
          </p:txBody>
        </p:sp>
        <p:pic>
          <p:nvPicPr>
            <p:cNvPr id="185" name="Graphic 184">
              <a:extLst>
                <a:ext uri="{FF2B5EF4-FFF2-40B4-BE49-F238E27FC236}">
                  <a16:creationId xmlns:a16="http://schemas.microsoft.com/office/drawing/2014/main" id="{76E314B9-FDF1-724F-8CC4-A240E5030F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22777" y="5233012"/>
              <a:ext cx="626533" cy="626533"/>
            </a:xfrm>
            <a:prstGeom prst="rect">
              <a:avLst/>
            </a:prstGeom>
          </p:spPr>
        </p:pic>
        <p:cxnSp>
          <p:nvCxnSpPr>
            <p:cNvPr id="186" name="Straight Connector 185">
              <a:extLst>
                <a:ext uri="{FF2B5EF4-FFF2-40B4-BE49-F238E27FC236}">
                  <a16:creationId xmlns:a16="http://schemas.microsoft.com/office/drawing/2014/main" id="{C17AC06B-926A-BC48-88BF-B02A7B058FF3}"/>
                </a:ext>
              </a:extLst>
            </p:cNvPr>
            <p:cNvCxnSpPr>
              <a:stCxn id="174" idx="3"/>
              <a:endCxn id="181" idx="1"/>
            </p:cNvCxnSpPr>
            <p:nvPr/>
          </p:nvCxnSpPr>
          <p:spPr>
            <a:xfrm>
              <a:off x="2632214" y="2960729"/>
              <a:ext cx="3490564"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F850C9C6-404A-0544-A62F-06CA7C1DCC83}"/>
                </a:ext>
              </a:extLst>
            </p:cNvPr>
            <p:cNvCxnSpPr>
              <a:cxnSpLocks/>
              <a:stCxn id="177" idx="3"/>
              <a:endCxn id="183" idx="1"/>
            </p:cNvCxnSpPr>
            <p:nvPr/>
          </p:nvCxnSpPr>
          <p:spPr>
            <a:xfrm>
              <a:off x="2632214" y="4235165"/>
              <a:ext cx="3490564" cy="1834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2902ACE8-DDEE-6946-BED8-3E2787077E65}"/>
                </a:ext>
              </a:extLst>
            </p:cNvPr>
            <p:cNvCxnSpPr>
              <a:cxnSpLocks/>
              <a:stCxn id="179" idx="3"/>
              <a:endCxn id="185" idx="1"/>
            </p:cNvCxnSpPr>
            <p:nvPr/>
          </p:nvCxnSpPr>
          <p:spPr>
            <a:xfrm flipV="1">
              <a:off x="2632214" y="5546279"/>
              <a:ext cx="3490564" cy="102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89" name="Elbow Connector 188">
              <a:extLst>
                <a:ext uri="{FF2B5EF4-FFF2-40B4-BE49-F238E27FC236}">
                  <a16:creationId xmlns:a16="http://schemas.microsoft.com/office/drawing/2014/main" id="{E43FC979-1875-A34B-A487-C28124E51728}"/>
                </a:ext>
              </a:extLst>
            </p:cNvPr>
            <p:cNvCxnSpPr>
              <a:stCxn id="181" idx="3"/>
              <a:endCxn id="172" idx="0"/>
            </p:cNvCxnSpPr>
            <p:nvPr/>
          </p:nvCxnSpPr>
          <p:spPr>
            <a:xfrm>
              <a:off x="6749310" y="2960730"/>
              <a:ext cx="2218835" cy="832812"/>
            </a:xfrm>
            <a:prstGeom prst="bentConnector2">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0" name="Elbow Connector 189">
              <a:extLst>
                <a:ext uri="{FF2B5EF4-FFF2-40B4-BE49-F238E27FC236}">
                  <a16:creationId xmlns:a16="http://schemas.microsoft.com/office/drawing/2014/main" id="{7864F8D7-E5A5-E248-A8F5-F1695AC8529F}"/>
                </a:ext>
              </a:extLst>
            </p:cNvPr>
            <p:cNvCxnSpPr>
              <a:cxnSpLocks/>
              <a:stCxn id="185" idx="3"/>
              <a:endCxn id="172" idx="2"/>
            </p:cNvCxnSpPr>
            <p:nvPr/>
          </p:nvCxnSpPr>
          <p:spPr>
            <a:xfrm flipV="1">
              <a:off x="6749310" y="4741809"/>
              <a:ext cx="2218835" cy="804471"/>
            </a:xfrm>
            <a:prstGeom prst="bentConnector2">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F6420125-3F72-3746-87C7-E73613D22EB4}"/>
                </a:ext>
              </a:extLst>
            </p:cNvPr>
            <p:cNvCxnSpPr>
              <a:cxnSpLocks/>
              <a:stCxn id="183" idx="3"/>
              <a:endCxn id="172" idx="1"/>
            </p:cNvCxnSpPr>
            <p:nvPr/>
          </p:nvCxnSpPr>
          <p:spPr>
            <a:xfrm>
              <a:off x="6749310" y="4253505"/>
              <a:ext cx="1744702" cy="14171"/>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92" name="Rectangle 191">
              <a:extLst>
                <a:ext uri="{FF2B5EF4-FFF2-40B4-BE49-F238E27FC236}">
                  <a16:creationId xmlns:a16="http://schemas.microsoft.com/office/drawing/2014/main" id="{9D5E28D9-C0BB-2441-93C2-67FE91EB05C7}"/>
                </a:ext>
              </a:extLst>
            </p:cNvPr>
            <p:cNvSpPr/>
            <p:nvPr/>
          </p:nvSpPr>
          <p:spPr>
            <a:xfrm>
              <a:off x="828813" y="1366487"/>
              <a:ext cx="10666118" cy="5054200"/>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857" tIns="174171" rIns="174171" bIns="87086" numCol="1" spcCol="0" rtlCol="0" fromWordArt="0" anchor="t" anchorCtr="0" forceAA="0" compatLnSpc="1">
              <a:prstTxWarp prst="textNoShape">
                <a:avLst/>
              </a:prstTxWarp>
              <a:noAutofit/>
            </a:bodyPr>
            <a:lstStyle/>
            <a:p>
              <a:pPr algn="l"/>
              <a:endParaRPr lang="en-US" sz="1429"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93" name="Graphic 192">
              <a:extLst>
                <a:ext uri="{FF2B5EF4-FFF2-40B4-BE49-F238E27FC236}">
                  <a16:creationId xmlns:a16="http://schemas.microsoft.com/office/drawing/2014/main" id="{731B7310-D561-6A4C-95E8-5F5D077DBA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8812" y="1366487"/>
              <a:ext cx="440267" cy="440267"/>
            </a:xfrm>
            <a:prstGeom prst="rect">
              <a:avLst/>
            </a:prstGeom>
          </p:spPr>
        </p:pic>
        <p:sp>
          <p:nvSpPr>
            <p:cNvPr id="194" name="Rectangle 193">
              <a:extLst>
                <a:ext uri="{FF2B5EF4-FFF2-40B4-BE49-F238E27FC236}">
                  <a16:creationId xmlns:a16="http://schemas.microsoft.com/office/drawing/2014/main" id="{4C72D5DB-3025-A546-8CE3-9758F9E436F4}"/>
                </a:ext>
              </a:extLst>
            </p:cNvPr>
            <p:cNvSpPr/>
            <p:nvPr/>
          </p:nvSpPr>
          <p:spPr>
            <a:xfrm rot="16200000">
              <a:off x="3712078" y="4079873"/>
              <a:ext cx="3452807" cy="396038"/>
            </a:xfrm>
            <a:prstGeom prst="rect">
              <a:avLst/>
            </a:prstGeom>
            <a:solidFill>
              <a:srgbClr val="0D2736"/>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4171" tIns="174171" rIns="174171" bIns="87086" numCol="1" spcCol="0" rtlCol="0" fromWordArt="0" anchor="t" anchorCtr="0" forceAA="0" compatLnSpc="1">
              <a:prstTxWarp prst="textNoShape">
                <a:avLst/>
              </a:prstTxWarp>
              <a:noAutofit/>
            </a:bodyPr>
            <a:lstStyle/>
            <a:p>
              <a:pPr algn="ctr"/>
              <a:endParaRPr lang="en-US" sz="1429"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5" name="Rectangle 194">
              <a:extLst>
                <a:ext uri="{FF2B5EF4-FFF2-40B4-BE49-F238E27FC236}">
                  <a16:creationId xmlns:a16="http://schemas.microsoft.com/office/drawing/2014/main" id="{7FE2F885-13FF-D248-BF4A-9151BE7EE758}"/>
                </a:ext>
              </a:extLst>
            </p:cNvPr>
            <p:cNvSpPr/>
            <p:nvPr/>
          </p:nvSpPr>
          <p:spPr>
            <a:xfrm rot="16200000">
              <a:off x="3711813" y="4022416"/>
              <a:ext cx="3452806" cy="519712"/>
            </a:xfrm>
            <a:prstGeom prst="rect">
              <a:avLst/>
            </a:prstGeom>
            <a:solidFill>
              <a:srgbClr val="5DA33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4171" tIns="174171" rIns="174171" bIns="87086" numCol="1" spcCol="0" rtlCol="0" fromWordArt="0" anchor="t" anchorCtr="0" forceAA="0" compatLnSpc="1">
              <a:prstTxWarp prst="textNoShape">
                <a:avLst/>
              </a:prstTxWarp>
              <a:noAutofit/>
            </a:bodyPr>
            <a:lstStyle/>
            <a:p>
              <a:pPr algn="ctr"/>
              <a:r>
                <a:rPr lang="en-US" sz="1429"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Name</a:t>
              </a:r>
            </a:p>
          </p:txBody>
        </p:sp>
      </p:grpSp>
      <p:sp>
        <p:nvSpPr>
          <p:cNvPr id="196" name="TextBox 195">
            <a:extLst>
              <a:ext uri="{FF2B5EF4-FFF2-40B4-BE49-F238E27FC236}">
                <a16:creationId xmlns:a16="http://schemas.microsoft.com/office/drawing/2014/main" id="{3B13A03C-F2AF-BC47-B10C-4EEE04662F95}"/>
              </a:ext>
            </a:extLst>
          </p:cNvPr>
          <p:cNvSpPr txBox="1"/>
          <p:nvPr/>
        </p:nvSpPr>
        <p:spPr>
          <a:xfrm>
            <a:off x="1284647" y="7568332"/>
            <a:ext cx="11331131"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Data on EFS can be accessed from multiple Availability Zones. Data science teams can spin up EC2 spot instances in any availability zone to optimize costs and continue accessing shared data sets stored on EFS to run analytics and machine learning at scale.</a:t>
            </a:r>
          </a:p>
        </p:txBody>
      </p:sp>
      <p:sp>
        <p:nvSpPr>
          <p:cNvPr id="197" name="TextBox 196">
            <a:extLst>
              <a:ext uri="{FF2B5EF4-FFF2-40B4-BE49-F238E27FC236}">
                <a16:creationId xmlns:a16="http://schemas.microsoft.com/office/drawing/2014/main" id="{41B8D926-6E53-C045-8859-C707B07D34CA}"/>
              </a:ext>
            </a:extLst>
          </p:cNvPr>
          <p:cNvSpPr txBox="1"/>
          <p:nvPr/>
        </p:nvSpPr>
        <p:spPr>
          <a:xfrm>
            <a:off x="1790454" y="8567051"/>
            <a:ext cx="849279" cy="312265"/>
          </a:xfrm>
          <a:prstGeom prst="rect">
            <a:avLst/>
          </a:prstGeom>
          <a:noFill/>
        </p:spPr>
        <p:txBody>
          <a:bodyPr wrap="square" rtlCol="0">
            <a:spAutoFit/>
          </a:bodyPr>
          <a:lstStyle/>
          <a:p>
            <a:pPr algn="ctr" defTabSz="1567574">
              <a:defRPr/>
            </a:pPr>
            <a:r>
              <a:rPr lang="en-US" sz="1429" dirty="0">
                <a:latin typeface="Amazon Ember"/>
              </a:rPr>
              <a:t>Region</a:t>
            </a:r>
          </a:p>
        </p:txBody>
      </p:sp>
      <p:sp>
        <p:nvSpPr>
          <p:cNvPr id="198" name="TextBox 197">
            <a:extLst>
              <a:ext uri="{FF2B5EF4-FFF2-40B4-BE49-F238E27FC236}">
                <a16:creationId xmlns:a16="http://schemas.microsoft.com/office/drawing/2014/main" id="{50DF2177-4D01-544B-8EFF-FCFBAC4D5982}"/>
              </a:ext>
            </a:extLst>
          </p:cNvPr>
          <p:cNvSpPr txBox="1"/>
          <p:nvPr/>
        </p:nvSpPr>
        <p:spPr>
          <a:xfrm>
            <a:off x="2264129" y="9028652"/>
            <a:ext cx="649306" cy="312265"/>
          </a:xfrm>
          <a:prstGeom prst="rect">
            <a:avLst/>
          </a:prstGeom>
          <a:noFill/>
        </p:spPr>
        <p:txBody>
          <a:bodyPr wrap="square" rtlCol="0">
            <a:spAutoFit/>
          </a:bodyPr>
          <a:lstStyle/>
          <a:p>
            <a:pPr algn="ctr" defTabSz="1567574">
              <a:defRPr/>
            </a:pPr>
            <a:r>
              <a:rPr lang="en-US" sz="1429" dirty="0">
                <a:latin typeface="Amazon Ember"/>
              </a:rPr>
              <a:t>VPC</a:t>
            </a:r>
          </a:p>
        </p:txBody>
      </p:sp>
      <p:grpSp>
        <p:nvGrpSpPr>
          <p:cNvPr id="214" name="Group 213">
            <a:extLst>
              <a:ext uri="{FF2B5EF4-FFF2-40B4-BE49-F238E27FC236}">
                <a16:creationId xmlns:a16="http://schemas.microsoft.com/office/drawing/2014/main" id="{DC1241E5-212E-364A-820F-6740C039DE06}"/>
              </a:ext>
            </a:extLst>
          </p:cNvPr>
          <p:cNvGrpSpPr/>
          <p:nvPr/>
        </p:nvGrpSpPr>
        <p:grpSpPr>
          <a:xfrm>
            <a:off x="2264129" y="4056949"/>
            <a:ext cx="653144" cy="651329"/>
            <a:chOff x="588453" y="858848"/>
            <a:chExt cx="1376775" cy="1315683"/>
          </a:xfrm>
        </p:grpSpPr>
        <p:sp>
          <p:nvSpPr>
            <p:cNvPr id="215" name="Freeform: Shape 96">
              <a:extLst>
                <a:ext uri="{FF2B5EF4-FFF2-40B4-BE49-F238E27FC236}">
                  <a16:creationId xmlns:a16="http://schemas.microsoft.com/office/drawing/2014/main" id="{31F35670-81B1-7845-959C-E1907356BFB6}"/>
                </a:ext>
              </a:extLst>
            </p:cNvPr>
            <p:cNvSpPr/>
            <p:nvPr/>
          </p:nvSpPr>
          <p:spPr>
            <a:xfrm>
              <a:off x="1143744" y="1375957"/>
              <a:ext cx="414560" cy="414559"/>
            </a:xfrm>
            <a:custGeom>
              <a:avLst/>
              <a:gdLst>
                <a:gd name="connsiteX0" fmla="*/ 121946 w 125580"/>
                <a:gd name="connsiteY0" fmla="*/ 63451 h 125580"/>
                <a:gd name="connsiteX1" fmla="*/ 63451 w 125580"/>
                <a:gd name="connsiteY1" fmla="*/ 121946 h 125580"/>
                <a:gd name="connsiteX2" fmla="*/ 4957 w 125580"/>
                <a:gd name="connsiteY2" fmla="*/ 63451 h 125580"/>
                <a:gd name="connsiteX3" fmla="*/ 63451 w 125580"/>
                <a:gd name="connsiteY3" fmla="*/ 4957 h 125580"/>
                <a:gd name="connsiteX4" fmla="*/ 121946 w 125580"/>
                <a:gd name="connsiteY4" fmla="*/ 63451 h 125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80" h="125580">
                  <a:moveTo>
                    <a:pt x="121946" y="63451"/>
                  </a:moveTo>
                  <a:cubicBezTo>
                    <a:pt x="121946" y="95757"/>
                    <a:pt x="95757" y="121946"/>
                    <a:pt x="63451" y="121946"/>
                  </a:cubicBezTo>
                  <a:cubicBezTo>
                    <a:pt x="31146" y="121946"/>
                    <a:pt x="4957" y="95757"/>
                    <a:pt x="4957" y="63451"/>
                  </a:cubicBezTo>
                  <a:cubicBezTo>
                    <a:pt x="4957" y="31146"/>
                    <a:pt x="31146" y="4957"/>
                    <a:pt x="63451" y="4957"/>
                  </a:cubicBezTo>
                  <a:cubicBezTo>
                    <a:pt x="95757" y="4957"/>
                    <a:pt x="121946" y="31146"/>
                    <a:pt x="121946" y="63451"/>
                  </a:cubicBezTo>
                  <a:close/>
                </a:path>
              </a:pathLst>
            </a:custGeom>
            <a:noFill/>
            <a:ln w="19050" cap="flat">
              <a:solidFill>
                <a:srgbClr val="527FFF"/>
              </a:solidFill>
              <a:prstDash val="solid"/>
              <a:round/>
            </a:ln>
          </p:spPr>
          <p:txBody>
            <a:bodyPr rtlCol="0" anchor="ctr"/>
            <a:lstStyle/>
            <a:p>
              <a:endParaRPr lang="en-US" sz="3359"/>
            </a:p>
          </p:txBody>
        </p:sp>
        <p:sp>
          <p:nvSpPr>
            <p:cNvPr id="216" name="Freeform: Shape 97">
              <a:extLst>
                <a:ext uri="{FF2B5EF4-FFF2-40B4-BE49-F238E27FC236}">
                  <a16:creationId xmlns:a16="http://schemas.microsoft.com/office/drawing/2014/main" id="{F71A6B17-961F-754C-B66E-CFA3BE97EBC4}"/>
                </a:ext>
              </a:extLst>
            </p:cNvPr>
            <p:cNvSpPr/>
            <p:nvPr/>
          </p:nvSpPr>
          <p:spPr>
            <a:xfrm>
              <a:off x="1466664" y="1707605"/>
              <a:ext cx="185461" cy="152733"/>
            </a:xfrm>
            <a:custGeom>
              <a:avLst/>
              <a:gdLst>
                <a:gd name="connsiteX0" fmla="*/ 4957 w 56180"/>
                <a:gd name="connsiteY0" fmla="*/ 4957 h 46266"/>
                <a:gd name="connsiteX1" fmla="*/ 54198 w 56180"/>
                <a:gd name="connsiteY1" fmla="*/ 43292 h 46266"/>
              </a:gdLst>
              <a:ahLst/>
              <a:cxnLst>
                <a:cxn ang="0">
                  <a:pos x="connsiteX0" y="connsiteY0"/>
                </a:cxn>
                <a:cxn ang="0">
                  <a:pos x="connsiteX1" y="connsiteY1"/>
                </a:cxn>
              </a:cxnLst>
              <a:rect l="l" t="t" r="r" b="b"/>
              <a:pathLst>
                <a:path w="56180" h="46266">
                  <a:moveTo>
                    <a:pt x="4957" y="4957"/>
                  </a:moveTo>
                  <a:lnTo>
                    <a:pt x="54198" y="43292"/>
                  </a:lnTo>
                </a:path>
              </a:pathLst>
            </a:custGeom>
            <a:ln w="19050" cap="flat">
              <a:solidFill>
                <a:srgbClr val="527FFF"/>
              </a:solidFill>
              <a:prstDash val="solid"/>
              <a:round/>
            </a:ln>
          </p:spPr>
          <p:txBody>
            <a:bodyPr rtlCol="0" anchor="ctr"/>
            <a:lstStyle/>
            <a:p>
              <a:endParaRPr lang="en-US" sz="3359"/>
            </a:p>
          </p:txBody>
        </p:sp>
        <p:sp>
          <p:nvSpPr>
            <p:cNvPr id="217" name="Freeform: Shape 99">
              <a:extLst>
                <a:ext uri="{FF2B5EF4-FFF2-40B4-BE49-F238E27FC236}">
                  <a16:creationId xmlns:a16="http://schemas.microsoft.com/office/drawing/2014/main" id="{BA50C72B-30AC-2441-8E83-EF88EF2E80F0}"/>
                </a:ext>
              </a:extLst>
            </p:cNvPr>
            <p:cNvSpPr/>
            <p:nvPr/>
          </p:nvSpPr>
          <p:spPr>
            <a:xfrm>
              <a:off x="1615033" y="1778517"/>
              <a:ext cx="229099" cy="229099"/>
            </a:xfrm>
            <a:custGeom>
              <a:avLst/>
              <a:gdLst>
                <a:gd name="connsiteX0" fmla="*/ 65104 w 69399"/>
                <a:gd name="connsiteY0" fmla="*/ 35030 h 69399"/>
                <a:gd name="connsiteX1" fmla="*/ 35030 w 69399"/>
                <a:gd name="connsiteY1" fmla="*/ 65104 h 69399"/>
                <a:gd name="connsiteX2" fmla="*/ 4957 w 69399"/>
                <a:gd name="connsiteY2" fmla="*/ 35030 h 69399"/>
                <a:gd name="connsiteX3" fmla="*/ 35030 w 69399"/>
                <a:gd name="connsiteY3" fmla="*/ 4957 h 69399"/>
                <a:gd name="connsiteX4" fmla="*/ 65104 w 69399"/>
                <a:gd name="connsiteY4" fmla="*/ 35030 h 69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9" h="69399">
                  <a:moveTo>
                    <a:pt x="65104" y="35030"/>
                  </a:moveTo>
                  <a:cubicBezTo>
                    <a:pt x="65104" y="51639"/>
                    <a:pt x="51639" y="65104"/>
                    <a:pt x="35030" y="65104"/>
                  </a:cubicBezTo>
                  <a:cubicBezTo>
                    <a:pt x="18421" y="65104"/>
                    <a:pt x="4957" y="51640"/>
                    <a:pt x="4957" y="35030"/>
                  </a:cubicBezTo>
                  <a:cubicBezTo>
                    <a:pt x="4957" y="18421"/>
                    <a:pt x="18421" y="4957"/>
                    <a:pt x="35030" y="4957"/>
                  </a:cubicBezTo>
                  <a:cubicBezTo>
                    <a:pt x="51639" y="4957"/>
                    <a:pt x="65104" y="18421"/>
                    <a:pt x="65104" y="35030"/>
                  </a:cubicBezTo>
                  <a:close/>
                </a:path>
              </a:pathLst>
            </a:custGeom>
            <a:noFill/>
            <a:ln w="19050" cap="flat">
              <a:solidFill>
                <a:srgbClr val="527FFF"/>
              </a:solidFill>
              <a:prstDash val="solid"/>
              <a:round/>
            </a:ln>
          </p:spPr>
          <p:txBody>
            <a:bodyPr rtlCol="0" anchor="ctr"/>
            <a:lstStyle/>
            <a:p>
              <a:endParaRPr lang="en-US" sz="3359"/>
            </a:p>
          </p:txBody>
        </p:sp>
        <p:sp>
          <p:nvSpPr>
            <p:cNvPr id="218" name="Freeform: Shape 100">
              <a:extLst>
                <a:ext uri="{FF2B5EF4-FFF2-40B4-BE49-F238E27FC236}">
                  <a16:creationId xmlns:a16="http://schemas.microsoft.com/office/drawing/2014/main" id="{10460F2F-197E-2E40-9FEF-0EA37518B4B2}"/>
                </a:ext>
              </a:extLst>
            </p:cNvPr>
            <p:cNvSpPr/>
            <p:nvPr/>
          </p:nvSpPr>
          <p:spPr>
            <a:xfrm>
              <a:off x="1528847" y="1552689"/>
              <a:ext cx="240009" cy="32727"/>
            </a:xfrm>
            <a:custGeom>
              <a:avLst/>
              <a:gdLst>
                <a:gd name="connsiteX0" fmla="*/ 4957 w 72704"/>
                <a:gd name="connsiteY0" fmla="*/ 4957 h 9914"/>
                <a:gd name="connsiteX1" fmla="*/ 70391 w 72704"/>
                <a:gd name="connsiteY1" fmla="*/ 4957 h 9914"/>
              </a:gdLst>
              <a:ahLst/>
              <a:cxnLst>
                <a:cxn ang="0">
                  <a:pos x="connsiteX0" y="connsiteY0"/>
                </a:cxn>
                <a:cxn ang="0">
                  <a:pos x="connsiteX1" y="connsiteY1"/>
                </a:cxn>
              </a:cxnLst>
              <a:rect l="l" t="t" r="r" b="b"/>
              <a:pathLst>
                <a:path w="72704" h="9914">
                  <a:moveTo>
                    <a:pt x="4957" y="4957"/>
                  </a:moveTo>
                  <a:lnTo>
                    <a:pt x="70391" y="4957"/>
                  </a:lnTo>
                </a:path>
              </a:pathLst>
            </a:custGeom>
            <a:ln w="19050" cap="flat">
              <a:solidFill>
                <a:srgbClr val="527FFF"/>
              </a:solidFill>
              <a:prstDash val="solid"/>
              <a:round/>
            </a:ln>
          </p:spPr>
          <p:txBody>
            <a:bodyPr rtlCol="0" anchor="ctr"/>
            <a:lstStyle/>
            <a:p>
              <a:endParaRPr lang="en-US" sz="3359"/>
            </a:p>
          </p:txBody>
        </p:sp>
        <p:sp>
          <p:nvSpPr>
            <p:cNvPr id="219" name="Freeform: Shape 101">
              <a:extLst>
                <a:ext uri="{FF2B5EF4-FFF2-40B4-BE49-F238E27FC236}">
                  <a16:creationId xmlns:a16="http://schemas.microsoft.com/office/drawing/2014/main" id="{2D1423AA-5E82-7447-9B0B-8361E12BB8C3}"/>
                </a:ext>
              </a:extLst>
            </p:cNvPr>
            <p:cNvSpPr/>
            <p:nvPr/>
          </p:nvSpPr>
          <p:spPr>
            <a:xfrm>
              <a:off x="1236476" y="1945432"/>
              <a:ext cx="229099" cy="229099"/>
            </a:xfrm>
            <a:custGeom>
              <a:avLst/>
              <a:gdLst>
                <a:gd name="connsiteX0" fmla="*/ 65104 w 69399"/>
                <a:gd name="connsiteY0" fmla="*/ 35030 h 69399"/>
                <a:gd name="connsiteX1" fmla="*/ 35030 w 69399"/>
                <a:gd name="connsiteY1" fmla="*/ 65104 h 69399"/>
                <a:gd name="connsiteX2" fmla="*/ 4957 w 69399"/>
                <a:gd name="connsiteY2" fmla="*/ 35030 h 69399"/>
                <a:gd name="connsiteX3" fmla="*/ 35030 w 69399"/>
                <a:gd name="connsiteY3" fmla="*/ 4957 h 69399"/>
                <a:gd name="connsiteX4" fmla="*/ 65104 w 69399"/>
                <a:gd name="connsiteY4" fmla="*/ 35030 h 69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9" h="69399">
                  <a:moveTo>
                    <a:pt x="65104" y="35030"/>
                  </a:moveTo>
                  <a:cubicBezTo>
                    <a:pt x="65104" y="51639"/>
                    <a:pt x="51639" y="65104"/>
                    <a:pt x="35030" y="65104"/>
                  </a:cubicBezTo>
                  <a:cubicBezTo>
                    <a:pt x="18421" y="65104"/>
                    <a:pt x="4957" y="51640"/>
                    <a:pt x="4957" y="35030"/>
                  </a:cubicBezTo>
                  <a:cubicBezTo>
                    <a:pt x="4957" y="18421"/>
                    <a:pt x="18421" y="4957"/>
                    <a:pt x="35030" y="4957"/>
                  </a:cubicBezTo>
                  <a:cubicBezTo>
                    <a:pt x="51640" y="4957"/>
                    <a:pt x="65104" y="18421"/>
                    <a:pt x="65104" y="35030"/>
                  </a:cubicBezTo>
                  <a:close/>
                </a:path>
              </a:pathLst>
            </a:custGeom>
            <a:noFill/>
            <a:ln w="19050" cap="flat">
              <a:solidFill>
                <a:srgbClr val="527FFF"/>
              </a:solidFill>
              <a:prstDash val="solid"/>
              <a:round/>
            </a:ln>
          </p:spPr>
          <p:txBody>
            <a:bodyPr rtlCol="0" anchor="ctr"/>
            <a:lstStyle/>
            <a:p>
              <a:endParaRPr lang="en-US" sz="3359"/>
            </a:p>
          </p:txBody>
        </p:sp>
        <p:sp>
          <p:nvSpPr>
            <p:cNvPr id="220" name="Freeform: Shape 102">
              <a:extLst>
                <a:ext uri="{FF2B5EF4-FFF2-40B4-BE49-F238E27FC236}">
                  <a16:creationId xmlns:a16="http://schemas.microsoft.com/office/drawing/2014/main" id="{2252261B-2712-2846-84F3-B125CFEA3D8E}"/>
                </a:ext>
              </a:extLst>
            </p:cNvPr>
            <p:cNvSpPr/>
            <p:nvPr/>
          </p:nvSpPr>
          <p:spPr>
            <a:xfrm>
              <a:off x="1337933" y="1751243"/>
              <a:ext cx="32727" cy="218188"/>
            </a:xfrm>
            <a:custGeom>
              <a:avLst/>
              <a:gdLst>
                <a:gd name="connsiteX0" fmla="*/ 4957 w 9914"/>
                <a:gd name="connsiteY0" fmla="*/ 4957 h 66095"/>
                <a:gd name="connsiteX1" fmla="*/ 4957 w 9914"/>
                <a:gd name="connsiteY1" fmla="*/ 63782 h 66095"/>
              </a:gdLst>
              <a:ahLst/>
              <a:cxnLst>
                <a:cxn ang="0">
                  <a:pos x="connsiteX0" y="connsiteY0"/>
                </a:cxn>
                <a:cxn ang="0">
                  <a:pos x="connsiteX1" y="connsiteY1"/>
                </a:cxn>
              </a:cxnLst>
              <a:rect l="l" t="t" r="r" b="b"/>
              <a:pathLst>
                <a:path w="9914" h="66095">
                  <a:moveTo>
                    <a:pt x="4957" y="4957"/>
                  </a:moveTo>
                  <a:lnTo>
                    <a:pt x="4957" y="63782"/>
                  </a:lnTo>
                </a:path>
              </a:pathLst>
            </a:custGeom>
            <a:ln w="19050" cap="flat">
              <a:solidFill>
                <a:srgbClr val="527FFF"/>
              </a:solidFill>
              <a:prstDash val="solid"/>
              <a:round/>
            </a:ln>
          </p:spPr>
          <p:txBody>
            <a:bodyPr rtlCol="0" anchor="ctr"/>
            <a:lstStyle/>
            <a:p>
              <a:endParaRPr lang="en-US" sz="3359"/>
            </a:p>
          </p:txBody>
        </p:sp>
        <p:sp>
          <p:nvSpPr>
            <p:cNvPr id="278" name="Freeform: Shape 103">
              <a:extLst>
                <a:ext uri="{FF2B5EF4-FFF2-40B4-BE49-F238E27FC236}">
                  <a16:creationId xmlns:a16="http://schemas.microsoft.com/office/drawing/2014/main" id="{64B6DD4F-2B8B-084E-A800-A1573FE39867}"/>
                </a:ext>
              </a:extLst>
            </p:cNvPr>
            <p:cNvSpPr/>
            <p:nvPr/>
          </p:nvSpPr>
          <p:spPr>
            <a:xfrm>
              <a:off x="753186" y="858848"/>
              <a:ext cx="469108" cy="469107"/>
            </a:xfrm>
            <a:custGeom>
              <a:avLst/>
              <a:gdLst>
                <a:gd name="connsiteX0" fmla="*/ 4957 w 142104"/>
                <a:gd name="connsiteY0" fmla="*/ 71052 h 142104"/>
                <a:gd name="connsiteX1" fmla="*/ 71052 w 142104"/>
                <a:gd name="connsiteY1" fmla="*/ 4957 h 142104"/>
                <a:gd name="connsiteX2" fmla="*/ 137148 w 142104"/>
                <a:gd name="connsiteY2" fmla="*/ 71052 h 142104"/>
                <a:gd name="connsiteX3" fmla="*/ 71052 w 142104"/>
                <a:gd name="connsiteY3" fmla="*/ 137148 h 142104"/>
                <a:gd name="connsiteX4" fmla="*/ 4957 w 142104"/>
                <a:gd name="connsiteY4" fmla="*/ 71052 h 142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04" h="142104">
                  <a:moveTo>
                    <a:pt x="4957" y="71052"/>
                  </a:moveTo>
                  <a:cubicBezTo>
                    <a:pt x="4957" y="34700"/>
                    <a:pt x="34370" y="4957"/>
                    <a:pt x="71052" y="4957"/>
                  </a:cubicBezTo>
                  <a:cubicBezTo>
                    <a:pt x="107405" y="4957"/>
                    <a:pt x="137148" y="34370"/>
                    <a:pt x="137148" y="71052"/>
                  </a:cubicBezTo>
                  <a:cubicBezTo>
                    <a:pt x="137148" y="107405"/>
                    <a:pt x="107735" y="137148"/>
                    <a:pt x="71052" y="137148"/>
                  </a:cubicBezTo>
                  <a:cubicBezTo>
                    <a:pt x="34700" y="137148"/>
                    <a:pt x="4957" y="107735"/>
                    <a:pt x="4957" y="71052"/>
                  </a:cubicBezTo>
                </a:path>
              </a:pathLst>
            </a:custGeom>
            <a:noFill/>
            <a:ln w="19050" cap="flat">
              <a:solidFill>
                <a:schemeClr val="tx1"/>
              </a:solidFill>
              <a:prstDash val="solid"/>
              <a:round/>
            </a:ln>
          </p:spPr>
          <p:txBody>
            <a:bodyPr rtlCol="0" anchor="ctr"/>
            <a:lstStyle/>
            <a:p>
              <a:endParaRPr lang="en-US" sz="3359"/>
            </a:p>
          </p:txBody>
        </p:sp>
        <p:sp>
          <p:nvSpPr>
            <p:cNvPr id="279" name="Freeform: Shape 104">
              <a:extLst>
                <a:ext uri="{FF2B5EF4-FFF2-40B4-BE49-F238E27FC236}">
                  <a16:creationId xmlns:a16="http://schemas.microsoft.com/office/drawing/2014/main" id="{19075FE2-675B-5142-A81B-CAA2763A9F5E}"/>
                </a:ext>
              </a:extLst>
            </p:cNvPr>
            <p:cNvSpPr/>
            <p:nvPr/>
          </p:nvSpPr>
          <p:spPr>
            <a:xfrm>
              <a:off x="588453" y="1308320"/>
              <a:ext cx="589111" cy="425470"/>
            </a:xfrm>
            <a:custGeom>
              <a:avLst/>
              <a:gdLst>
                <a:gd name="connsiteX0" fmla="*/ 175152 w 178457"/>
                <a:gd name="connsiteY0" fmla="*/ 18837 h 128885"/>
                <a:gd name="connsiteX1" fmla="*/ 120954 w 178457"/>
                <a:gd name="connsiteY1" fmla="*/ 4957 h 128885"/>
                <a:gd name="connsiteX2" fmla="*/ 4957 w 178457"/>
                <a:gd name="connsiteY2" fmla="*/ 125250 h 128885"/>
                <a:gd name="connsiteX3" fmla="*/ 160611 w 178457"/>
                <a:gd name="connsiteY3" fmla="*/ 125250 h 128885"/>
              </a:gdLst>
              <a:ahLst/>
              <a:cxnLst>
                <a:cxn ang="0">
                  <a:pos x="connsiteX0" y="connsiteY0"/>
                </a:cxn>
                <a:cxn ang="0">
                  <a:pos x="connsiteX1" y="connsiteY1"/>
                </a:cxn>
                <a:cxn ang="0">
                  <a:pos x="connsiteX2" y="connsiteY2"/>
                </a:cxn>
                <a:cxn ang="0">
                  <a:pos x="connsiteX3" y="connsiteY3"/>
                </a:cxn>
              </a:cxnLst>
              <a:rect l="l" t="t" r="r" b="b"/>
              <a:pathLst>
                <a:path w="178457" h="128885">
                  <a:moveTo>
                    <a:pt x="175152" y="18837"/>
                  </a:moveTo>
                  <a:cubicBezTo>
                    <a:pt x="158959" y="9914"/>
                    <a:pt x="140452" y="4957"/>
                    <a:pt x="120954" y="4957"/>
                  </a:cubicBezTo>
                  <a:cubicBezTo>
                    <a:pt x="56842" y="4957"/>
                    <a:pt x="4957" y="58825"/>
                    <a:pt x="4957" y="125250"/>
                  </a:cubicBezTo>
                  <a:lnTo>
                    <a:pt x="160611" y="125250"/>
                  </a:lnTo>
                </a:path>
              </a:pathLst>
            </a:custGeom>
            <a:noFill/>
            <a:ln w="19050" cap="flat">
              <a:solidFill>
                <a:schemeClr val="tx1"/>
              </a:solidFill>
              <a:prstDash val="solid"/>
              <a:round/>
            </a:ln>
          </p:spPr>
          <p:txBody>
            <a:bodyPr rtlCol="0" anchor="ctr"/>
            <a:lstStyle/>
            <a:p>
              <a:endParaRPr lang="en-US" sz="3359"/>
            </a:p>
          </p:txBody>
        </p:sp>
        <p:sp>
          <p:nvSpPr>
            <p:cNvPr id="280" name="Freeform: Shape 98">
              <a:extLst>
                <a:ext uri="{FF2B5EF4-FFF2-40B4-BE49-F238E27FC236}">
                  <a16:creationId xmlns:a16="http://schemas.microsoft.com/office/drawing/2014/main" id="{1A2A8E06-A88C-0147-9F93-CC7571C8D4F4}"/>
                </a:ext>
              </a:extLst>
            </p:cNvPr>
            <p:cNvSpPr/>
            <p:nvPr/>
          </p:nvSpPr>
          <p:spPr>
            <a:xfrm>
              <a:off x="1736129" y="1456686"/>
              <a:ext cx="229099" cy="229099"/>
            </a:xfrm>
            <a:custGeom>
              <a:avLst/>
              <a:gdLst>
                <a:gd name="connsiteX0" fmla="*/ 65104 w 69399"/>
                <a:gd name="connsiteY0" fmla="*/ 35030 h 69399"/>
                <a:gd name="connsiteX1" fmla="*/ 35030 w 69399"/>
                <a:gd name="connsiteY1" fmla="*/ 65104 h 69399"/>
                <a:gd name="connsiteX2" fmla="*/ 4957 w 69399"/>
                <a:gd name="connsiteY2" fmla="*/ 35030 h 69399"/>
                <a:gd name="connsiteX3" fmla="*/ 35030 w 69399"/>
                <a:gd name="connsiteY3" fmla="*/ 4957 h 69399"/>
                <a:gd name="connsiteX4" fmla="*/ 65104 w 69399"/>
                <a:gd name="connsiteY4" fmla="*/ 35030 h 69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9" h="69399">
                  <a:moveTo>
                    <a:pt x="65104" y="35030"/>
                  </a:moveTo>
                  <a:cubicBezTo>
                    <a:pt x="65104" y="51640"/>
                    <a:pt x="51640" y="65104"/>
                    <a:pt x="35030" y="65104"/>
                  </a:cubicBezTo>
                  <a:cubicBezTo>
                    <a:pt x="18421" y="65104"/>
                    <a:pt x="4957" y="51639"/>
                    <a:pt x="4957" y="35030"/>
                  </a:cubicBezTo>
                  <a:cubicBezTo>
                    <a:pt x="4957" y="18421"/>
                    <a:pt x="18421" y="4957"/>
                    <a:pt x="35030" y="4957"/>
                  </a:cubicBezTo>
                  <a:cubicBezTo>
                    <a:pt x="51639" y="4957"/>
                    <a:pt x="65104" y="18421"/>
                    <a:pt x="65104" y="35030"/>
                  </a:cubicBezTo>
                  <a:close/>
                </a:path>
              </a:pathLst>
            </a:custGeom>
            <a:noFill/>
            <a:ln w="19050" cap="flat">
              <a:solidFill>
                <a:srgbClr val="527FFF"/>
              </a:solidFill>
              <a:prstDash val="solid"/>
              <a:round/>
            </a:ln>
          </p:spPr>
          <p:txBody>
            <a:bodyPr rtlCol="0" anchor="ctr"/>
            <a:lstStyle/>
            <a:p>
              <a:endParaRPr lang="en-US" sz="3359"/>
            </a:p>
          </p:txBody>
        </p:sp>
      </p:grpSp>
      <p:grpSp>
        <p:nvGrpSpPr>
          <p:cNvPr id="281" name="Group 280">
            <a:extLst>
              <a:ext uri="{FF2B5EF4-FFF2-40B4-BE49-F238E27FC236}">
                <a16:creationId xmlns:a16="http://schemas.microsoft.com/office/drawing/2014/main" id="{66E01D6F-33BC-694E-B51F-C6BDEEE554F9}"/>
              </a:ext>
            </a:extLst>
          </p:cNvPr>
          <p:cNvGrpSpPr/>
          <p:nvPr/>
        </p:nvGrpSpPr>
        <p:grpSpPr>
          <a:xfrm>
            <a:off x="5787486" y="3972506"/>
            <a:ext cx="653143" cy="653141"/>
            <a:chOff x="2961105" y="835136"/>
            <a:chExt cx="1297212" cy="1408899"/>
          </a:xfrm>
        </p:grpSpPr>
        <p:sp>
          <p:nvSpPr>
            <p:cNvPr id="282" name="Freeform: Shape 57">
              <a:extLst>
                <a:ext uri="{FF2B5EF4-FFF2-40B4-BE49-F238E27FC236}">
                  <a16:creationId xmlns:a16="http://schemas.microsoft.com/office/drawing/2014/main" id="{9A3220FB-0827-C648-932B-8E962A4771A1}"/>
                </a:ext>
              </a:extLst>
            </p:cNvPr>
            <p:cNvSpPr/>
            <p:nvPr/>
          </p:nvSpPr>
          <p:spPr>
            <a:xfrm>
              <a:off x="3563048" y="978574"/>
              <a:ext cx="522187" cy="530609"/>
            </a:xfrm>
            <a:custGeom>
              <a:avLst/>
              <a:gdLst>
                <a:gd name="connsiteX0" fmla="*/ 22851 w 199543"/>
                <a:gd name="connsiteY0" fmla="*/ 158991 h 202762"/>
                <a:gd name="connsiteX1" fmla="*/ 26713 w 199543"/>
                <a:gd name="connsiteY1" fmla="*/ 163497 h 202762"/>
                <a:gd name="connsiteX2" fmla="*/ 30575 w 199543"/>
                <a:gd name="connsiteY2" fmla="*/ 168003 h 202762"/>
                <a:gd name="connsiteX3" fmla="*/ 34437 w 199543"/>
                <a:gd name="connsiteY3" fmla="*/ 172509 h 202762"/>
                <a:gd name="connsiteX4" fmla="*/ 61150 w 199543"/>
                <a:gd name="connsiteY4" fmla="*/ 158669 h 202762"/>
                <a:gd name="connsiteX5" fmla="*/ 80139 w 199543"/>
                <a:gd name="connsiteY5" fmla="*/ 168003 h 202762"/>
                <a:gd name="connsiteX6" fmla="*/ 85611 w 199543"/>
                <a:gd name="connsiteY6" fmla="*/ 197613 h 202762"/>
                <a:gd name="connsiteX7" fmla="*/ 91726 w 199543"/>
                <a:gd name="connsiteY7" fmla="*/ 197934 h 202762"/>
                <a:gd name="connsiteX8" fmla="*/ 97841 w 199543"/>
                <a:gd name="connsiteY8" fmla="*/ 198256 h 202762"/>
                <a:gd name="connsiteX9" fmla="*/ 103634 w 199543"/>
                <a:gd name="connsiteY9" fmla="*/ 198578 h 202762"/>
                <a:gd name="connsiteX10" fmla="*/ 112967 w 199543"/>
                <a:gd name="connsiteY10" fmla="*/ 169934 h 202762"/>
                <a:gd name="connsiteX11" fmla="*/ 132922 w 199543"/>
                <a:gd name="connsiteY11" fmla="*/ 163175 h 202762"/>
                <a:gd name="connsiteX12" fmla="*/ 157704 w 199543"/>
                <a:gd name="connsiteY12" fmla="*/ 180233 h 202762"/>
                <a:gd name="connsiteX13" fmla="*/ 162210 w 199543"/>
                <a:gd name="connsiteY13" fmla="*/ 176371 h 202762"/>
                <a:gd name="connsiteX14" fmla="*/ 166715 w 199543"/>
                <a:gd name="connsiteY14" fmla="*/ 172509 h 202762"/>
                <a:gd name="connsiteX15" fmla="*/ 171221 w 199543"/>
                <a:gd name="connsiteY15" fmla="*/ 168647 h 202762"/>
                <a:gd name="connsiteX16" fmla="*/ 157382 w 199543"/>
                <a:gd name="connsiteY16" fmla="*/ 141933 h 202762"/>
                <a:gd name="connsiteX17" fmla="*/ 166715 w 199543"/>
                <a:gd name="connsiteY17" fmla="*/ 122945 h 202762"/>
                <a:gd name="connsiteX18" fmla="*/ 196325 w 199543"/>
                <a:gd name="connsiteY18" fmla="*/ 117473 h 202762"/>
                <a:gd name="connsiteX19" fmla="*/ 196647 w 199543"/>
                <a:gd name="connsiteY19" fmla="*/ 111358 h 202762"/>
                <a:gd name="connsiteX20" fmla="*/ 196969 w 199543"/>
                <a:gd name="connsiteY20" fmla="*/ 105243 h 202762"/>
                <a:gd name="connsiteX21" fmla="*/ 197291 w 199543"/>
                <a:gd name="connsiteY21" fmla="*/ 99128 h 202762"/>
                <a:gd name="connsiteX22" fmla="*/ 168647 w 199543"/>
                <a:gd name="connsiteY22" fmla="*/ 89795 h 202762"/>
                <a:gd name="connsiteX23" fmla="*/ 161888 w 199543"/>
                <a:gd name="connsiteY23" fmla="*/ 69518 h 202762"/>
                <a:gd name="connsiteX24" fmla="*/ 178946 w 199543"/>
                <a:gd name="connsiteY24" fmla="*/ 44736 h 202762"/>
                <a:gd name="connsiteX25" fmla="*/ 175083 w 199543"/>
                <a:gd name="connsiteY25" fmla="*/ 40231 h 202762"/>
                <a:gd name="connsiteX26" fmla="*/ 171221 w 199543"/>
                <a:gd name="connsiteY26" fmla="*/ 35725 h 202762"/>
                <a:gd name="connsiteX27" fmla="*/ 167359 w 199543"/>
                <a:gd name="connsiteY27" fmla="*/ 31219 h 202762"/>
                <a:gd name="connsiteX28" fmla="*/ 140646 w 199543"/>
                <a:gd name="connsiteY28" fmla="*/ 45058 h 202762"/>
                <a:gd name="connsiteX29" fmla="*/ 121335 w 199543"/>
                <a:gd name="connsiteY29" fmla="*/ 35403 h 202762"/>
                <a:gd name="connsiteX30" fmla="*/ 115864 w 199543"/>
                <a:gd name="connsiteY30" fmla="*/ 5793 h 202762"/>
                <a:gd name="connsiteX31" fmla="*/ 110071 w 199543"/>
                <a:gd name="connsiteY31" fmla="*/ 5471 h 202762"/>
                <a:gd name="connsiteX32" fmla="*/ 103956 w 199543"/>
                <a:gd name="connsiteY32" fmla="*/ 5150 h 202762"/>
                <a:gd name="connsiteX33" fmla="*/ 97841 w 199543"/>
                <a:gd name="connsiteY33" fmla="*/ 4828 h 202762"/>
                <a:gd name="connsiteX34" fmla="*/ 88829 w 199543"/>
                <a:gd name="connsiteY34" fmla="*/ 33150 h 202762"/>
                <a:gd name="connsiteX35" fmla="*/ 68553 w 199543"/>
                <a:gd name="connsiteY35" fmla="*/ 39909 h 202762"/>
                <a:gd name="connsiteX36" fmla="*/ 44093 w 199543"/>
                <a:gd name="connsiteY36" fmla="*/ 22851 h 202762"/>
                <a:gd name="connsiteX37" fmla="*/ 40231 w 199543"/>
                <a:gd name="connsiteY37" fmla="*/ 28000 h 202762"/>
                <a:gd name="connsiteX38" fmla="*/ 35725 w 199543"/>
                <a:gd name="connsiteY38" fmla="*/ 31863 h 202762"/>
                <a:gd name="connsiteX39" fmla="*/ 31219 w 199543"/>
                <a:gd name="connsiteY39" fmla="*/ 35725 h 202762"/>
                <a:gd name="connsiteX40" fmla="*/ 44736 w 199543"/>
                <a:gd name="connsiteY40" fmla="*/ 62438 h 202762"/>
                <a:gd name="connsiteX41" fmla="*/ 35081 w 199543"/>
                <a:gd name="connsiteY41" fmla="*/ 81749 h 202762"/>
                <a:gd name="connsiteX42" fmla="*/ 5793 w 199543"/>
                <a:gd name="connsiteY42" fmla="*/ 87220 h 202762"/>
                <a:gd name="connsiteX43" fmla="*/ 5471 w 199543"/>
                <a:gd name="connsiteY43" fmla="*/ 93013 h 202762"/>
                <a:gd name="connsiteX44" fmla="*/ 5150 w 199543"/>
                <a:gd name="connsiteY44" fmla="*/ 98806 h 202762"/>
                <a:gd name="connsiteX45" fmla="*/ 4828 w 199543"/>
                <a:gd name="connsiteY45" fmla="*/ 104921 h 202762"/>
                <a:gd name="connsiteX46" fmla="*/ 33472 w 199543"/>
                <a:gd name="connsiteY46" fmla="*/ 114255 h 202762"/>
                <a:gd name="connsiteX47" fmla="*/ 40231 w 199543"/>
                <a:gd name="connsiteY47" fmla="*/ 134531 h 202762"/>
                <a:gd name="connsiteX48" fmla="*/ 22851 w 199543"/>
                <a:gd name="connsiteY48" fmla="*/ 158991 h 20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9543" h="202762">
                  <a:moveTo>
                    <a:pt x="22851" y="158991"/>
                  </a:moveTo>
                  <a:lnTo>
                    <a:pt x="26713" y="163497"/>
                  </a:lnTo>
                  <a:lnTo>
                    <a:pt x="30575" y="168003"/>
                  </a:lnTo>
                  <a:lnTo>
                    <a:pt x="34437" y="172509"/>
                  </a:lnTo>
                  <a:lnTo>
                    <a:pt x="61150" y="158669"/>
                  </a:lnTo>
                  <a:cubicBezTo>
                    <a:pt x="66944" y="162853"/>
                    <a:pt x="73381" y="166072"/>
                    <a:pt x="80139" y="168003"/>
                  </a:cubicBezTo>
                  <a:lnTo>
                    <a:pt x="85611" y="197613"/>
                  </a:lnTo>
                  <a:lnTo>
                    <a:pt x="91726" y="197934"/>
                  </a:lnTo>
                  <a:lnTo>
                    <a:pt x="97841" y="198256"/>
                  </a:lnTo>
                  <a:lnTo>
                    <a:pt x="103634" y="198578"/>
                  </a:lnTo>
                  <a:lnTo>
                    <a:pt x="112967" y="169934"/>
                  </a:lnTo>
                  <a:cubicBezTo>
                    <a:pt x="120048" y="168647"/>
                    <a:pt x="126807" y="166394"/>
                    <a:pt x="132922" y="163175"/>
                  </a:cubicBezTo>
                  <a:lnTo>
                    <a:pt x="157704" y="180233"/>
                  </a:lnTo>
                  <a:lnTo>
                    <a:pt x="162210" y="176371"/>
                  </a:lnTo>
                  <a:lnTo>
                    <a:pt x="166715" y="172509"/>
                  </a:lnTo>
                  <a:lnTo>
                    <a:pt x="171221" y="168647"/>
                  </a:lnTo>
                  <a:lnTo>
                    <a:pt x="157382" y="141933"/>
                  </a:lnTo>
                  <a:cubicBezTo>
                    <a:pt x="161566" y="136140"/>
                    <a:pt x="164784" y="129703"/>
                    <a:pt x="166715" y="122945"/>
                  </a:cubicBezTo>
                  <a:lnTo>
                    <a:pt x="196325" y="117473"/>
                  </a:lnTo>
                  <a:lnTo>
                    <a:pt x="196647" y="111358"/>
                  </a:lnTo>
                  <a:lnTo>
                    <a:pt x="196969" y="105243"/>
                  </a:lnTo>
                  <a:lnTo>
                    <a:pt x="197291" y="99128"/>
                  </a:lnTo>
                  <a:lnTo>
                    <a:pt x="168647" y="89795"/>
                  </a:lnTo>
                  <a:cubicBezTo>
                    <a:pt x="167359" y="82714"/>
                    <a:pt x="165106" y="75955"/>
                    <a:pt x="161888" y="69518"/>
                  </a:cubicBezTo>
                  <a:lnTo>
                    <a:pt x="178946" y="44736"/>
                  </a:lnTo>
                  <a:lnTo>
                    <a:pt x="175083" y="40231"/>
                  </a:lnTo>
                  <a:lnTo>
                    <a:pt x="171221" y="35725"/>
                  </a:lnTo>
                  <a:lnTo>
                    <a:pt x="167359" y="31219"/>
                  </a:lnTo>
                  <a:lnTo>
                    <a:pt x="140646" y="45058"/>
                  </a:lnTo>
                  <a:cubicBezTo>
                    <a:pt x="134853" y="40874"/>
                    <a:pt x="128094" y="37656"/>
                    <a:pt x="121335" y="35403"/>
                  </a:cubicBezTo>
                  <a:lnTo>
                    <a:pt x="115864" y="5793"/>
                  </a:lnTo>
                  <a:lnTo>
                    <a:pt x="110071" y="5471"/>
                  </a:lnTo>
                  <a:lnTo>
                    <a:pt x="103956" y="5150"/>
                  </a:lnTo>
                  <a:lnTo>
                    <a:pt x="97841" y="4828"/>
                  </a:lnTo>
                  <a:lnTo>
                    <a:pt x="88829" y="33150"/>
                  </a:lnTo>
                  <a:cubicBezTo>
                    <a:pt x="81749" y="34437"/>
                    <a:pt x="74990" y="36690"/>
                    <a:pt x="68553" y="39909"/>
                  </a:cubicBezTo>
                  <a:lnTo>
                    <a:pt x="44093" y="22851"/>
                  </a:lnTo>
                  <a:lnTo>
                    <a:pt x="40231" y="28000"/>
                  </a:lnTo>
                  <a:lnTo>
                    <a:pt x="35725" y="31863"/>
                  </a:lnTo>
                  <a:lnTo>
                    <a:pt x="31219" y="35725"/>
                  </a:lnTo>
                  <a:lnTo>
                    <a:pt x="44736" y="62438"/>
                  </a:lnTo>
                  <a:cubicBezTo>
                    <a:pt x="40552" y="68553"/>
                    <a:pt x="37334" y="74990"/>
                    <a:pt x="35081" y="81749"/>
                  </a:cubicBezTo>
                  <a:lnTo>
                    <a:pt x="5793" y="87220"/>
                  </a:lnTo>
                  <a:lnTo>
                    <a:pt x="5471" y="93013"/>
                  </a:lnTo>
                  <a:lnTo>
                    <a:pt x="5150" y="98806"/>
                  </a:lnTo>
                  <a:lnTo>
                    <a:pt x="4828" y="104921"/>
                  </a:lnTo>
                  <a:lnTo>
                    <a:pt x="33472" y="114255"/>
                  </a:lnTo>
                  <a:cubicBezTo>
                    <a:pt x="34759" y="121335"/>
                    <a:pt x="37012" y="128094"/>
                    <a:pt x="40231" y="134531"/>
                  </a:cubicBezTo>
                  <a:lnTo>
                    <a:pt x="22851" y="158991"/>
                  </a:lnTo>
                  <a:close/>
                </a:path>
              </a:pathLst>
            </a:custGeom>
            <a:noFill/>
            <a:ln w="19050" cap="flat">
              <a:solidFill>
                <a:srgbClr val="527FFF"/>
              </a:solidFill>
              <a:prstDash val="solid"/>
              <a:round/>
            </a:ln>
          </p:spPr>
          <p:txBody>
            <a:bodyPr rtlCol="0" anchor="ctr"/>
            <a:lstStyle/>
            <a:p>
              <a:endParaRPr lang="en-US" sz="3359"/>
            </a:p>
          </p:txBody>
        </p:sp>
        <p:sp>
          <p:nvSpPr>
            <p:cNvPr id="283" name="Freeform: Shape 58">
              <a:extLst>
                <a:ext uri="{FF2B5EF4-FFF2-40B4-BE49-F238E27FC236}">
                  <a16:creationId xmlns:a16="http://schemas.microsoft.com/office/drawing/2014/main" id="{BDA2663D-57FA-F146-9179-5A587E8C27A9}"/>
                </a:ext>
              </a:extLst>
            </p:cNvPr>
            <p:cNvSpPr/>
            <p:nvPr/>
          </p:nvSpPr>
          <p:spPr>
            <a:xfrm>
              <a:off x="3714653" y="1132704"/>
              <a:ext cx="227404" cy="227404"/>
            </a:xfrm>
            <a:custGeom>
              <a:avLst/>
              <a:gdLst>
                <a:gd name="connsiteX0" fmla="*/ 82070 w 86898"/>
                <a:gd name="connsiteY0" fmla="*/ 43449 h 86898"/>
                <a:gd name="connsiteX1" fmla="*/ 43449 w 86898"/>
                <a:gd name="connsiteY1" fmla="*/ 82070 h 86898"/>
                <a:gd name="connsiteX2" fmla="*/ 4828 w 86898"/>
                <a:gd name="connsiteY2" fmla="*/ 43449 h 86898"/>
                <a:gd name="connsiteX3" fmla="*/ 43449 w 86898"/>
                <a:gd name="connsiteY3" fmla="*/ 4828 h 86898"/>
                <a:gd name="connsiteX4" fmla="*/ 82070 w 86898"/>
                <a:gd name="connsiteY4" fmla="*/ 43449 h 8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98" h="86898">
                  <a:moveTo>
                    <a:pt x="82070" y="43449"/>
                  </a:moveTo>
                  <a:cubicBezTo>
                    <a:pt x="82070" y="64779"/>
                    <a:pt x="64779" y="82070"/>
                    <a:pt x="43449" y="82070"/>
                  </a:cubicBezTo>
                  <a:cubicBezTo>
                    <a:pt x="22119" y="82070"/>
                    <a:pt x="4828" y="64779"/>
                    <a:pt x="4828" y="43449"/>
                  </a:cubicBezTo>
                  <a:cubicBezTo>
                    <a:pt x="4828" y="22119"/>
                    <a:pt x="22119" y="4828"/>
                    <a:pt x="43449" y="4828"/>
                  </a:cubicBezTo>
                  <a:cubicBezTo>
                    <a:pt x="64779" y="4828"/>
                    <a:pt x="82070" y="22119"/>
                    <a:pt x="82070" y="43449"/>
                  </a:cubicBezTo>
                  <a:close/>
                </a:path>
              </a:pathLst>
            </a:custGeom>
            <a:noFill/>
            <a:ln w="19050" cap="flat">
              <a:solidFill>
                <a:srgbClr val="527FFF"/>
              </a:solidFill>
              <a:prstDash val="solid"/>
              <a:round/>
            </a:ln>
          </p:spPr>
          <p:txBody>
            <a:bodyPr rtlCol="0" anchor="ctr"/>
            <a:lstStyle/>
            <a:p>
              <a:endParaRPr lang="en-US" sz="3359" dirty="0"/>
            </a:p>
          </p:txBody>
        </p:sp>
        <p:sp>
          <p:nvSpPr>
            <p:cNvPr id="284" name="Freeform: Shape 59">
              <a:extLst>
                <a:ext uri="{FF2B5EF4-FFF2-40B4-BE49-F238E27FC236}">
                  <a16:creationId xmlns:a16="http://schemas.microsoft.com/office/drawing/2014/main" id="{1DDFF321-D3B4-104F-A3CF-A21268C06AB0}"/>
                </a:ext>
              </a:extLst>
            </p:cNvPr>
            <p:cNvSpPr/>
            <p:nvPr/>
          </p:nvSpPr>
          <p:spPr>
            <a:xfrm>
              <a:off x="3484701" y="835136"/>
              <a:ext cx="749591" cy="513764"/>
            </a:xfrm>
            <a:custGeom>
              <a:avLst/>
              <a:gdLst>
                <a:gd name="connsiteX0" fmla="*/ 1617 w 286441"/>
                <a:gd name="connsiteY0" fmla="*/ 72513 h 196325"/>
                <a:gd name="connsiteX1" fmla="*/ 209851 w 286441"/>
                <a:gd name="connsiteY1" fmla="*/ 23593 h 196325"/>
                <a:gd name="connsiteX2" fmla="*/ 282266 w 286441"/>
                <a:gd name="connsiteY2" fmla="*/ 196745 h 196325"/>
              </a:gdLst>
              <a:ahLst/>
              <a:cxnLst>
                <a:cxn ang="0">
                  <a:pos x="connsiteX0" y="connsiteY0"/>
                </a:cxn>
                <a:cxn ang="0">
                  <a:pos x="connsiteX1" y="connsiteY1"/>
                </a:cxn>
                <a:cxn ang="0">
                  <a:pos x="connsiteX2" y="connsiteY2"/>
                </a:cxn>
              </a:cxnLst>
              <a:rect l="l" t="t" r="r" b="b"/>
              <a:pathLst>
                <a:path w="286441" h="196325">
                  <a:moveTo>
                    <a:pt x="1617" y="72513"/>
                  </a:moveTo>
                  <a:cubicBezTo>
                    <a:pt x="28652" y="25846"/>
                    <a:pt x="116516" y="-30155"/>
                    <a:pt x="209851" y="23593"/>
                  </a:cubicBezTo>
                  <a:cubicBezTo>
                    <a:pt x="252334" y="48053"/>
                    <a:pt x="303829" y="112100"/>
                    <a:pt x="282266" y="196745"/>
                  </a:cubicBezTo>
                </a:path>
              </a:pathLst>
            </a:custGeom>
            <a:noFill/>
            <a:ln w="19050" cap="flat">
              <a:solidFill>
                <a:schemeClr val="tx1"/>
              </a:solidFill>
              <a:prstDash val="solid"/>
              <a:round/>
            </a:ln>
          </p:spPr>
          <p:txBody>
            <a:bodyPr rtlCol="0" anchor="ctr"/>
            <a:lstStyle/>
            <a:p>
              <a:endParaRPr lang="en-US" sz="3359"/>
            </a:p>
          </p:txBody>
        </p:sp>
        <p:sp>
          <p:nvSpPr>
            <p:cNvPr id="285" name="Freeform: Shape 60">
              <a:extLst>
                <a:ext uri="{FF2B5EF4-FFF2-40B4-BE49-F238E27FC236}">
                  <a16:creationId xmlns:a16="http://schemas.microsoft.com/office/drawing/2014/main" id="{B6A07567-77B8-5747-B2AB-85FD3C6E9418}"/>
                </a:ext>
              </a:extLst>
            </p:cNvPr>
            <p:cNvSpPr/>
            <p:nvPr/>
          </p:nvSpPr>
          <p:spPr>
            <a:xfrm>
              <a:off x="4190937" y="1304098"/>
              <a:ext cx="67380" cy="67380"/>
            </a:xfrm>
            <a:custGeom>
              <a:avLst/>
              <a:gdLst>
                <a:gd name="connsiteX0" fmla="*/ 4667 w 25747"/>
                <a:gd name="connsiteY0" fmla="*/ 2414 h 25747"/>
                <a:gd name="connsiteX1" fmla="*/ 12713 w 25747"/>
                <a:gd name="connsiteY1" fmla="*/ 15609 h 25747"/>
                <a:gd name="connsiteX2" fmla="*/ 25908 w 25747"/>
                <a:gd name="connsiteY2" fmla="*/ 7563 h 25747"/>
                <a:gd name="connsiteX3" fmla="*/ 23656 w 25747"/>
                <a:gd name="connsiteY3" fmla="*/ 16575 h 25747"/>
                <a:gd name="connsiteX4" fmla="*/ 10460 w 25747"/>
                <a:gd name="connsiteY4" fmla="*/ 24621 h 25747"/>
                <a:gd name="connsiteX5" fmla="*/ 2414 w 25747"/>
                <a:gd name="connsiteY5" fmla="*/ 11425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7" h="25747">
                  <a:moveTo>
                    <a:pt x="4667" y="2414"/>
                  </a:moveTo>
                  <a:lnTo>
                    <a:pt x="12713" y="15609"/>
                  </a:lnTo>
                  <a:lnTo>
                    <a:pt x="25908" y="7563"/>
                  </a:lnTo>
                  <a:lnTo>
                    <a:pt x="23656" y="16575"/>
                  </a:lnTo>
                  <a:lnTo>
                    <a:pt x="10460" y="24621"/>
                  </a:lnTo>
                  <a:lnTo>
                    <a:pt x="2414" y="11425"/>
                  </a:lnTo>
                  <a:close/>
                </a:path>
              </a:pathLst>
            </a:custGeom>
            <a:solidFill>
              <a:schemeClr val="tx1"/>
            </a:solidFill>
            <a:ln w="19050" cap="flat">
              <a:noFill/>
              <a:prstDash val="solid"/>
              <a:miter/>
            </a:ln>
          </p:spPr>
          <p:txBody>
            <a:bodyPr rtlCol="0" anchor="ctr"/>
            <a:lstStyle/>
            <a:p>
              <a:endParaRPr lang="en-US" sz="3359"/>
            </a:p>
          </p:txBody>
        </p:sp>
        <p:sp>
          <p:nvSpPr>
            <p:cNvPr id="286" name="Freeform: Shape 61">
              <a:extLst>
                <a:ext uri="{FF2B5EF4-FFF2-40B4-BE49-F238E27FC236}">
                  <a16:creationId xmlns:a16="http://schemas.microsoft.com/office/drawing/2014/main" id="{2ED42C93-C572-6544-A083-DBB5A1EE3CDD}"/>
                </a:ext>
              </a:extLst>
            </p:cNvPr>
            <p:cNvSpPr/>
            <p:nvPr/>
          </p:nvSpPr>
          <p:spPr>
            <a:xfrm>
              <a:off x="3800540" y="1453573"/>
              <a:ext cx="379006" cy="202137"/>
            </a:xfrm>
            <a:custGeom>
              <a:avLst/>
              <a:gdLst>
                <a:gd name="connsiteX0" fmla="*/ 1617 w 144830"/>
                <a:gd name="connsiteY0" fmla="*/ 77573 h 77242"/>
                <a:gd name="connsiteX1" fmla="*/ 144516 w 144830"/>
                <a:gd name="connsiteY1" fmla="*/ 1617 h 77242"/>
              </a:gdLst>
              <a:ahLst/>
              <a:cxnLst>
                <a:cxn ang="0">
                  <a:pos x="connsiteX0" y="connsiteY0"/>
                </a:cxn>
                <a:cxn ang="0">
                  <a:pos x="connsiteX1" y="connsiteY1"/>
                </a:cxn>
              </a:cxnLst>
              <a:rect l="l" t="t" r="r" b="b"/>
              <a:pathLst>
                <a:path w="144830" h="77242">
                  <a:moveTo>
                    <a:pt x="1617" y="77573"/>
                  </a:moveTo>
                  <a:cubicBezTo>
                    <a:pt x="68239" y="81113"/>
                    <a:pt x="122309" y="42170"/>
                    <a:pt x="144516" y="1617"/>
                  </a:cubicBezTo>
                </a:path>
              </a:pathLst>
            </a:custGeom>
            <a:noFill/>
            <a:ln w="19050" cap="flat">
              <a:solidFill>
                <a:schemeClr val="tx1"/>
              </a:solidFill>
              <a:prstDash val="solid"/>
              <a:round/>
            </a:ln>
          </p:spPr>
          <p:txBody>
            <a:bodyPr rtlCol="0" anchor="ctr"/>
            <a:lstStyle/>
            <a:p>
              <a:endParaRPr lang="en-US" sz="3359"/>
            </a:p>
          </p:txBody>
        </p:sp>
        <p:sp>
          <p:nvSpPr>
            <p:cNvPr id="287" name="Freeform: Shape 62">
              <a:extLst>
                <a:ext uri="{FF2B5EF4-FFF2-40B4-BE49-F238E27FC236}">
                  <a16:creationId xmlns:a16="http://schemas.microsoft.com/office/drawing/2014/main" id="{DC58E912-6EFE-494D-9500-1473767CB9AE}"/>
                </a:ext>
              </a:extLst>
            </p:cNvPr>
            <p:cNvSpPr/>
            <p:nvPr/>
          </p:nvSpPr>
          <p:spPr>
            <a:xfrm>
              <a:off x="3418577" y="1142790"/>
              <a:ext cx="16845" cy="202137"/>
            </a:xfrm>
            <a:custGeom>
              <a:avLst/>
              <a:gdLst>
                <a:gd name="connsiteX0" fmla="*/ 6287 w 6436"/>
                <a:gd name="connsiteY0" fmla="*/ 77894 h 77242"/>
                <a:gd name="connsiteX1" fmla="*/ 6609 w 6436"/>
                <a:gd name="connsiteY1" fmla="*/ 1617 h 77242"/>
              </a:gdLst>
              <a:ahLst/>
              <a:cxnLst>
                <a:cxn ang="0">
                  <a:pos x="connsiteX0" y="connsiteY0"/>
                </a:cxn>
                <a:cxn ang="0">
                  <a:pos x="connsiteX1" y="connsiteY1"/>
                </a:cxn>
              </a:cxnLst>
              <a:rect l="l" t="t" r="r" b="b"/>
              <a:pathLst>
                <a:path w="6436" h="77242">
                  <a:moveTo>
                    <a:pt x="6287" y="77894"/>
                  </a:moveTo>
                  <a:cubicBezTo>
                    <a:pt x="494" y="55365"/>
                    <a:pt x="-472" y="29618"/>
                    <a:pt x="6609" y="1617"/>
                  </a:cubicBezTo>
                </a:path>
              </a:pathLst>
            </a:custGeom>
            <a:noFill/>
            <a:ln w="19050" cap="flat">
              <a:solidFill>
                <a:schemeClr val="tx1"/>
              </a:solidFill>
              <a:prstDash val="solid"/>
              <a:round/>
            </a:ln>
          </p:spPr>
          <p:txBody>
            <a:bodyPr rtlCol="0" anchor="ctr"/>
            <a:lstStyle/>
            <a:p>
              <a:endParaRPr lang="en-US" sz="3359"/>
            </a:p>
          </p:txBody>
        </p:sp>
        <p:sp>
          <p:nvSpPr>
            <p:cNvPr id="289" name="Freeform: Shape 63">
              <a:extLst>
                <a:ext uri="{FF2B5EF4-FFF2-40B4-BE49-F238E27FC236}">
                  <a16:creationId xmlns:a16="http://schemas.microsoft.com/office/drawing/2014/main" id="{FD5E19C9-29B6-0544-9ED6-FE56351A8044}"/>
                </a:ext>
              </a:extLst>
            </p:cNvPr>
            <p:cNvSpPr/>
            <p:nvPr/>
          </p:nvSpPr>
          <p:spPr>
            <a:xfrm>
              <a:off x="3393339" y="1122177"/>
              <a:ext cx="67380" cy="67380"/>
            </a:xfrm>
            <a:custGeom>
              <a:avLst/>
              <a:gdLst>
                <a:gd name="connsiteX0" fmla="*/ 23656 w 25747"/>
                <a:gd name="connsiteY0" fmla="*/ 24621 h 25747"/>
                <a:gd name="connsiteX1" fmla="*/ 15931 w 25747"/>
                <a:gd name="connsiteY1" fmla="*/ 11425 h 25747"/>
                <a:gd name="connsiteX2" fmla="*/ 2414 w 25747"/>
                <a:gd name="connsiteY2" fmla="*/ 19150 h 25747"/>
                <a:gd name="connsiteX3" fmla="*/ 4989 w 25747"/>
                <a:gd name="connsiteY3" fmla="*/ 10138 h 25747"/>
                <a:gd name="connsiteX4" fmla="*/ 18184 w 25747"/>
                <a:gd name="connsiteY4" fmla="*/ 2414 h 25747"/>
                <a:gd name="connsiteX5" fmla="*/ 25908 w 25747"/>
                <a:gd name="connsiteY5" fmla="*/ 15609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7" h="25747">
                  <a:moveTo>
                    <a:pt x="23656" y="24621"/>
                  </a:moveTo>
                  <a:lnTo>
                    <a:pt x="15931" y="11425"/>
                  </a:lnTo>
                  <a:lnTo>
                    <a:pt x="2414" y="19150"/>
                  </a:lnTo>
                  <a:lnTo>
                    <a:pt x="4989" y="10138"/>
                  </a:lnTo>
                  <a:lnTo>
                    <a:pt x="18184" y="2414"/>
                  </a:lnTo>
                  <a:lnTo>
                    <a:pt x="25908" y="15609"/>
                  </a:lnTo>
                  <a:close/>
                </a:path>
              </a:pathLst>
            </a:custGeom>
            <a:solidFill>
              <a:schemeClr val="tx1"/>
            </a:solidFill>
            <a:ln w="19050" cap="flat">
              <a:noFill/>
              <a:prstDash val="solid"/>
              <a:miter/>
            </a:ln>
          </p:spPr>
          <p:txBody>
            <a:bodyPr rtlCol="0" anchor="ctr"/>
            <a:lstStyle/>
            <a:p>
              <a:endParaRPr lang="en-US" sz="3359"/>
            </a:p>
          </p:txBody>
        </p:sp>
        <p:sp>
          <p:nvSpPr>
            <p:cNvPr id="290" name="Freeform: Shape 64">
              <a:extLst>
                <a:ext uri="{FF2B5EF4-FFF2-40B4-BE49-F238E27FC236}">
                  <a16:creationId xmlns:a16="http://schemas.microsoft.com/office/drawing/2014/main" id="{B0A9EB95-8230-8B44-A408-066202151074}"/>
                </a:ext>
              </a:extLst>
            </p:cNvPr>
            <p:cNvSpPr/>
            <p:nvPr/>
          </p:nvSpPr>
          <p:spPr>
            <a:xfrm>
              <a:off x="2961105" y="1418627"/>
              <a:ext cx="741167" cy="724322"/>
            </a:xfrm>
            <a:custGeom>
              <a:avLst/>
              <a:gdLst>
                <a:gd name="connsiteX0" fmla="*/ 283126 w 283223"/>
                <a:gd name="connsiteY0" fmla="*/ 66467 h 276786"/>
                <a:gd name="connsiteX1" fmla="*/ 78755 w 283223"/>
                <a:gd name="connsiteY1" fmla="*/ 23661 h 276786"/>
                <a:gd name="connsiteX2" fmla="*/ 2156 w 283223"/>
                <a:gd name="connsiteY2" fmla="*/ 142100 h 276786"/>
                <a:gd name="connsiteX3" fmla="*/ 54939 w 283223"/>
                <a:gd name="connsiteY3" fmla="*/ 276309 h 276786"/>
              </a:gdLst>
              <a:ahLst/>
              <a:cxnLst>
                <a:cxn ang="0">
                  <a:pos x="connsiteX0" y="connsiteY0"/>
                </a:cxn>
                <a:cxn ang="0">
                  <a:pos x="connsiteX1" y="connsiteY1"/>
                </a:cxn>
                <a:cxn ang="0">
                  <a:pos x="connsiteX2" y="connsiteY2"/>
                </a:cxn>
                <a:cxn ang="0">
                  <a:pos x="connsiteX3" y="connsiteY3"/>
                </a:cxn>
              </a:cxnLst>
              <a:rect l="l" t="t" r="r" b="b"/>
              <a:pathLst>
                <a:path w="283223" h="276786">
                  <a:moveTo>
                    <a:pt x="283126" y="66467"/>
                  </a:moveTo>
                  <a:cubicBezTo>
                    <a:pt x="252229" y="21087"/>
                    <a:pt x="167906" y="-27834"/>
                    <a:pt x="78755" y="23661"/>
                  </a:cubicBezTo>
                  <a:cubicBezTo>
                    <a:pt x="45927" y="42650"/>
                    <a:pt x="7949" y="84812"/>
                    <a:pt x="2156" y="142100"/>
                  </a:cubicBezTo>
                  <a:cubicBezTo>
                    <a:pt x="2156" y="142100"/>
                    <a:pt x="-7499" y="226745"/>
                    <a:pt x="54939" y="276309"/>
                  </a:cubicBezTo>
                </a:path>
              </a:pathLst>
            </a:custGeom>
            <a:noFill/>
            <a:ln w="19050" cap="flat">
              <a:solidFill>
                <a:schemeClr val="tx1"/>
              </a:solidFill>
              <a:prstDash val="solid"/>
              <a:round/>
            </a:ln>
          </p:spPr>
          <p:txBody>
            <a:bodyPr rtlCol="0" anchor="ctr"/>
            <a:lstStyle/>
            <a:p>
              <a:endParaRPr lang="en-US" sz="3359"/>
            </a:p>
          </p:txBody>
        </p:sp>
        <p:sp>
          <p:nvSpPr>
            <p:cNvPr id="291" name="Freeform: Shape 65">
              <a:extLst>
                <a:ext uri="{FF2B5EF4-FFF2-40B4-BE49-F238E27FC236}">
                  <a16:creationId xmlns:a16="http://schemas.microsoft.com/office/drawing/2014/main" id="{F85979E2-AE0E-C94E-92A6-848290067316}"/>
                </a:ext>
              </a:extLst>
            </p:cNvPr>
            <p:cNvSpPr/>
            <p:nvPr/>
          </p:nvSpPr>
          <p:spPr>
            <a:xfrm>
              <a:off x="3652748" y="1542451"/>
              <a:ext cx="67380" cy="67380"/>
            </a:xfrm>
            <a:custGeom>
              <a:avLst/>
              <a:gdLst>
                <a:gd name="connsiteX0" fmla="*/ 20759 w 25747"/>
                <a:gd name="connsiteY0" fmla="*/ 2414 h 25747"/>
                <a:gd name="connsiteX1" fmla="*/ 17541 w 25747"/>
                <a:gd name="connsiteY1" fmla="*/ 17541 h 25747"/>
                <a:gd name="connsiteX2" fmla="*/ 2414 w 25747"/>
                <a:gd name="connsiteY2" fmla="*/ 14322 h 25747"/>
                <a:gd name="connsiteX3" fmla="*/ 7563 w 25747"/>
                <a:gd name="connsiteY3" fmla="*/ 22368 h 25747"/>
                <a:gd name="connsiteX4" fmla="*/ 22690 w 25747"/>
                <a:gd name="connsiteY4" fmla="*/ 25265 h 25747"/>
                <a:gd name="connsiteX5" fmla="*/ 25908 w 25747"/>
                <a:gd name="connsiteY5" fmla="*/ 10460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7" h="25747">
                  <a:moveTo>
                    <a:pt x="20759" y="2414"/>
                  </a:moveTo>
                  <a:lnTo>
                    <a:pt x="17541" y="17541"/>
                  </a:lnTo>
                  <a:lnTo>
                    <a:pt x="2414" y="14322"/>
                  </a:lnTo>
                  <a:lnTo>
                    <a:pt x="7563" y="22368"/>
                  </a:lnTo>
                  <a:lnTo>
                    <a:pt x="22690" y="25265"/>
                  </a:lnTo>
                  <a:lnTo>
                    <a:pt x="25908" y="10460"/>
                  </a:lnTo>
                  <a:close/>
                </a:path>
              </a:pathLst>
            </a:custGeom>
            <a:solidFill>
              <a:schemeClr val="tx1"/>
            </a:solidFill>
            <a:ln w="19050" cap="flat">
              <a:noFill/>
              <a:prstDash val="solid"/>
              <a:miter/>
            </a:ln>
          </p:spPr>
          <p:txBody>
            <a:bodyPr rtlCol="0" anchor="ctr"/>
            <a:lstStyle/>
            <a:p>
              <a:endParaRPr lang="en-US" sz="3359"/>
            </a:p>
          </p:txBody>
        </p:sp>
        <p:sp>
          <p:nvSpPr>
            <p:cNvPr id="292" name="Freeform: Shape 66">
              <a:extLst>
                <a:ext uri="{FF2B5EF4-FFF2-40B4-BE49-F238E27FC236}">
                  <a16:creationId xmlns:a16="http://schemas.microsoft.com/office/drawing/2014/main" id="{118CA0BC-B24C-5A45-B7DB-0CAD48CD5F90}"/>
                </a:ext>
              </a:extLst>
            </p:cNvPr>
            <p:cNvSpPr/>
            <p:nvPr/>
          </p:nvSpPr>
          <p:spPr>
            <a:xfrm>
              <a:off x="3203394" y="1707931"/>
              <a:ext cx="572720" cy="530609"/>
            </a:xfrm>
            <a:custGeom>
              <a:avLst/>
              <a:gdLst>
                <a:gd name="connsiteX0" fmla="*/ 1617 w 218854"/>
                <a:gd name="connsiteY0" fmla="*/ 190218 h 202762"/>
                <a:gd name="connsiteX1" fmla="*/ 142585 w 218854"/>
                <a:gd name="connsiteY1" fmla="*/ 181850 h 202762"/>
                <a:gd name="connsiteX2" fmla="*/ 213069 w 218854"/>
                <a:gd name="connsiteY2" fmla="*/ 1617 h 202762"/>
              </a:gdLst>
              <a:ahLst/>
              <a:cxnLst>
                <a:cxn ang="0">
                  <a:pos x="connsiteX0" y="connsiteY0"/>
                </a:cxn>
                <a:cxn ang="0">
                  <a:pos x="connsiteX1" y="connsiteY1"/>
                </a:cxn>
                <a:cxn ang="0">
                  <a:pos x="connsiteX2" y="connsiteY2"/>
                </a:cxn>
              </a:cxnLst>
              <a:rect l="l" t="t" r="r" b="b"/>
              <a:pathLst>
                <a:path w="218854" h="202762">
                  <a:moveTo>
                    <a:pt x="1617" y="190218"/>
                  </a:moveTo>
                  <a:cubicBezTo>
                    <a:pt x="40560" y="207598"/>
                    <a:pt x="90768" y="211782"/>
                    <a:pt x="142585" y="181850"/>
                  </a:cubicBezTo>
                  <a:cubicBezTo>
                    <a:pt x="186034" y="156746"/>
                    <a:pt x="239460" y="89803"/>
                    <a:pt x="213069" y="1617"/>
                  </a:cubicBezTo>
                </a:path>
              </a:pathLst>
            </a:custGeom>
            <a:noFill/>
            <a:ln w="19050" cap="flat">
              <a:solidFill>
                <a:schemeClr val="tx1"/>
              </a:solidFill>
              <a:prstDash val="solid"/>
              <a:round/>
            </a:ln>
          </p:spPr>
          <p:txBody>
            <a:bodyPr rtlCol="0" anchor="ctr"/>
            <a:lstStyle/>
            <a:p>
              <a:endParaRPr lang="en-US" sz="3359"/>
            </a:p>
          </p:txBody>
        </p:sp>
        <p:sp>
          <p:nvSpPr>
            <p:cNvPr id="293" name="Freeform: Shape 67">
              <a:extLst>
                <a:ext uri="{FF2B5EF4-FFF2-40B4-BE49-F238E27FC236}">
                  <a16:creationId xmlns:a16="http://schemas.microsoft.com/office/drawing/2014/main" id="{39BD5724-6847-8A46-85A1-737FD217BFF0}"/>
                </a:ext>
              </a:extLst>
            </p:cNvPr>
            <p:cNvSpPr/>
            <p:nvPr/>
          </p:nvSpPr>
          <p:spPr>
            <a:xfrm>
              <a:off x="3183623" y="2176655"/>
              <a:ext cx="67380" cy="67380"/>
            </a:xfrm>
            <a:custGeom>
              <a:avLst/>
              <a:gdLst>
                <a:gd name="connsiteX0" fmla="*/ 16575 w 25747"/>
                <a:gd name="connsiteY0" fmla="*/ 26230 h 25747"/>
                <a:gd name="connsiteX1" fmla="*/ 10782 w 25747"/>
                <a:gd name="connsiteY1" fmla="*/ 11747 h 25747"/>
                <a:gd name="connsiteX2" fmla="*/ 25265 w 25747"/>
                <a:gd name="connsiteY2" fmla="*/ 5954 h 25747"/>
                <a:gd name="connsiteX3" fmla="*/ 16897 w 25747"/>
                <a:gd name="connsiteY3" fmla="*/ 2414 h 25747"/>
                <a:gd name="connsiteX4" fmla="*/ 2414 w 25747"/>
                <a:gd name="connsiteY4" fmla="*/ 7885 h 25747"/>
                <a:gd name="connsiteX5" fmla="*/ 8207 w 25747"/>
                <a:gd name="connsiteY5" fmla="*/ 22368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7" h="25747">
                  <a:moveTo>
                    <a:pt x="16575" y="26230"/>
                  </a:moveTo>
                  <a:lnTo>
                    <a:pt x="10782" y="11747"/>
                  </a:lnTo>
                  <a:lnTo>
                    <a:pt x="25265" y="5954"/>
                  </a:lnTo>
                  <a:lnTo>
                    <a:pt x="16897" y="2414"/>
                  </a:lnTo>
                  <a:lnTo>
                    <a:pt x="2414" y="7885"/>
                  </a:lnTo>
                  <a:lnTo>
                    <a:pt x="8207" y="22368"/>
                  </a:lnTo>
                  <a:close/>
                </a:path>
              </a:pathLst>
            </a:custGeom>
            <a:solidFill>
              <a:schemeClr val="tx1"/>
            </a:solidFill>
            <a:ln w="19050" cap="flat">
              <a:noFill/>
              <a:prstDash val="solid"/>
              <a:miter/>
            </a:ln>
          </p:spPr>
          <p:txBody>
            <a:bodyPr rtlCol="0" anchor="ctr"/>
            <a:lstStyle/>
            <a:p>
              <a:endParaRPr lang="en-US" sz="3359"/>
            </a:p>
          </p:txBody>
        </p:sp>
        <p:sp>
          <p:nvSpPr>
            <p:cNvPr id="294" name="Freeform: Shape 68">
              <a:extLst>
                <a:ext uri="{FF2B5EF4-FFF2-40B4-BE49-F238E27FC236}">
                  <a16:creationId xmlns:a16="http://schemas.microsoft.com/office/drawing/2014/main" id="{2BDA72BA-95CC-2644-974E-29A3DD887305}"/>
                </a:ext>
              </a:extLst>
            </p:cNvPr>
            <p:cNvSpPr/>
            <p:nvPr/>
          </p:nvSpPr>
          <p:spPr>
            <a:xfrm>
              <a:off x="3170547" y="1655711"/>
              <a:ext cx="370585" cy="370585"/>
            </a:xfrm>
            <a:custGeom>
              <a:avLst/>
              <a:gdLst>
                <a:gd name="connsiteX0" fmla="*/ 1617 w 141611"/>
                <a:gd name="connsiteY0" fmla="*/ 1617 h 141611"/>
                <a:gd name="connsiteX1" fmla="*/ 141620 w 141611"/>
                <a:gd name="connsiteY1" fmla="*/ 141941 h 141611"/>
              </a:gdLst>
              <a:ahLst/>
              <a:cxnLst>
                <a:cxn ang="0">
                  <a:pos x="connsiteX0" y="connsiteY0"/>
                </a:cxn>
                <a:cxn ang="0">
                  <a:pos x="connsiteX1" y="connsiteY1"/>
                </a:cxn>
              </a:cxnLst>
              <a:rect l="l" t="t" r="r" b="b"/>
              <a:pathLst>
                <a:path w="141611" h="141611">
                  <a:moveTo>
                    <a:pt x="1617" y="1617"/>
                  </a:moveTo>
                  <a:lnTo>
                    <a:pt x="141620" y="141941"/>
                  </a:lnTo>
                </a:path>
              </a:pathLst>
            </a:custGeom>
            <a:ln w="19050" cap="flat">
              <a:solidFill>
                <a:srgbClr val="527FFF"/>
              </a:solidFill>
              <a:prstDash val="solid"/>
              <a:miter/>
            </a:ln>
          </p:spPr>
          <p:txBody>
            <a:bodyPr rtlCol="0" anchor="ctr"/>
            <a:lstStyle/>
            <a:p>
              <a:endParaRPr lang="en-US" sz="3359"/>
            </a:p>
          </p:txBody>
        </p:sp>
        <p:sp>
          <p:nvSpPr>
            <p:cNvPr id="295" name="Freeform: Shape 69">
              <a:extLst>
                <a:ext uri="{FF2B5EF4-FFF2-40B4-BE49-F238E27FC236}">
                  <a16:creationId xmlns:a16="http://schemas.microsoft.com/office/drawing/2014/main" id="{36CD55E7-979C-FA4C-B6C8-7656FBDB26B9}"/>
                </a:ext>
              </a:extLst>
            </p:cNvPr>
            <p:cNvSpPr/>
            <p:nvPr/>
          </p:nvSpPr>
          <p:spPr>
            <a:xfrm>
              <a:off x="3154986" y="1640993"/>
              <a:ext cx="109491" cy="109491"/>
            </a:xfrm>
            <a:custGeom>
              <a:avLst/>
              <a:gdLst>
                <a:gd name="connsiteX0" fmla="*/ 4023 w 41839"/>
                <a:gd name="connsiteY0" fmla="*/ 41035 h 41839"/>
                <a:gd name="connsiteX1" fmla="*/ 10460 w 41839"/>
                <a:gd name="connsiteY1" fmla="*/ 40713 h 41839"/>
                <a:gd name="connsiteX2" fmla="*/ 9173 w 41839"/>
                <a:gd name="connsiteY2" fmla="*/ 9173 h 41839"/>
                <a:gd name="connsiteX3" fmla="*/ 41035 w 41839"/>
                <a:gd name="connsiteY3" fmla="*/ 10138 h 41839"/>
                <a:gd name="connsiteX4" fmla="*/ 41035 w 41839"/>
                <a:gd name="connsiteY4" fmla="*/ 3701 h 41839"/>
                <a:gd name="connsiteX5" fmla="*/ 2414 w 41839"/>
                <a:gd name="connsiteY5" fmla="*/ 2414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41839">
                  <a:moveTo>
                    <a:pt x="4023" y="41035"/>
                  </a:moveTo>
                  <a:lnTo>
                    <a:pt x="10460" y="40713"/>
                  </a:lnTo>
                  <a:lnTo>
                    <a:pt x="9173" y="9173"/>
                  </a:lnTo>
                  <a:lnTo>
                    <a:pt x="41035" y="10138"/>
                  </a:lnTo>
                  <a:lnTo>
                    <a:pt x="41035" y="3701"/>
                  </a:lnTo>
                  <a:lnTo>
                    <a:pt x="2414" y="2414"/>
                  </a:lnTo>
                  <a:close/>
                </a:path>
              </a:pathLst>
            </a:custGeom>
            <a:solidFill>
              <a:srgbClr val="527FFF"/>
            </a:solidFill>
            <a:ln w="19050" cap="flat">
              <a:noFill/>
              <a:prstDash val="solid"/>
              <a:miter/>
            </a:ln>
          </p:spPr>
          <p:txBody>
            <a:bodyPr rtlCol="0" anchor="ctr"/>
            <a:lstStyle/>
            <a:p>
              <a:endParaRPr lang="en-US" sz="3359"/>
            </a:p>
          </p:txBody>
        </p:sp>
        <p:sp>
          <p:nvSpPr>
            <p:cNvPr id="296" name="Freeform: Shape 70">
              <a:extLst>
                <a:ext uri="{FF2B5EF4-FFF2-40B4-BE49-F238E27FC236}">
                  <a16:creationId xmlns:a16="http://schemas.microsoft.com/office/drawing/2014/main" id="{923C89E0-7A93-5F4C-94D0-16495EA184DF}"/>
                </a:ext>
              </a:extLst>
            </p:cNvPr>
            <p:cNvSpPr/>
            <p:nvPr/>
          </p:nvSpPr>
          <p:spPr>
            <a:xfrm>
              <a:off x="3447242" y="1932407"/>
              <a:ext cx="109491" cy="109491"/>
            </a:xfrm>
            <a:custGeom>
              <a:avLst/>
              <a:gdLst>
                <a:gd name="connsiteX0" fmla="*/ 2414 w 41839"/>
                <a:gd name="connsiteY0" fmla="*/ 39748 h 41839"/>
                <a:gd name="connsiteX1" fmla="*/ 2414 w 41839"/>
                <a:gd name="connsiteY1" fmla="*/ 33311 h 41839"/>
                <a:gd name="connsiteX2" fmla="*/ 34276 w 41839"/>
                <a:gd name="connsiteY2" fmla="*/ 34598 h 41839"/>
                <a:gd name="connsiteX3" fmla="*/ 32989 w 41839"/>
                <a:gd name="connsiteY3" fmla="*/ 2736 h 41839"/>
                <a:gd name="connsiteX4" fmla="*/ 39426 w 41839"/>
                <a:gd name="connsiteY4" fmla="*/ 2414 h 41839"/>
                <a:gd name="connsiteX5" fmla="*/ 41035 w 41839"/>
                <a:gd name="connsiteY5" fmla="*/ 41035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41839">
                  <a:moveTo>
                    <a:pt x="2414" y="39748"/>
                  </a:moveTo>
                  <a:lnTo>
                    <a:pt x="2414" y="33311"/>
                  </a:lnTo>
                  <a:lnTo>
                    <a:pt x="34276" y="34598"/>
                  </a:lnTo>
                  <a:lnTo>
                    <a:pt x="32989" y="2736"/>
                  </a:lnTo>
                  <a:lnTo>
                    <a:pt x="39426" y="2414"/>
                  </a:lnTo>
                  <a:lnTo>
                    <a:pt x="41035" y="41035"/>
                  </a:lnTo>
                  <a:close/>
                </a:path>
              </a:pathLst>
            </a:custGeom>
            <a:solidFill>
              <a:srgbClr val="527FFF"/>
            </a:solidFill>
            <a:ln w="19050" cap="flat">
              <a:noFill/>
              <a:prstDash val="solid"/>
              <a:miter/>
            </a:ln>
          </p:spPr>
          <p:txBody>
            <a:bodyPr rtlCol="0" anchor="ctr"/>
            <a:lstStyle/>
            <a:p>
              <a:endParaRPr lang="en-US" sz="3359"/>
            </a:p>
          </p:txBody>
        </p:sp>
        <p:sp>
          <p:nvSpPr>
            <p:cNvPr id="297" name="Freeform: Shape 71">
              <a:extLst>
                <a:ext uri="{FF2B5EF4-FFF2-40B4-BE49-F238E27FC236}">
                  <a16:creationId xmlns:a16="http://schemas.microsoft.com/office/drawing/2014/main" id="{6E7DEE9F-C330-614E-8211-A81AC96726A7}"/>
                </a:ext>
              </a:extLst>
            </p:cNvPr>
            <p:cNvSpPr/>
            <p:nvPr/>
          </p:nvSpPr>
          <p:spPr>
            <a:xfrm>
              <a:off x="3170547" y="1655711"/>
              <a:ext cx="370585" cy="370585"/>
            </a:xfrm>
            <a:custGeom>
              <a:avLst/>
              <a:gdLst>
                <a:gd name="connsiteX0" fmla="*/ 1617 w 141611"/>
                <a:gd name="connsiteY0" fmla="*/ 141941 h 141611"/>
                <a:gd name="connsiteX1" fmla="*/ 141620 w 141611"/>
                <a:gd name="connsiteY1" fmla="*/ 1617 h 141611"/>
              </a:gdLst>
              <a:ahLst/>
              <a:cxnLst>
                <a:cxn ang="0">
                  <a:pos x="connsiteX0" y="connsiteY0"/>
                </a:cxn>
                <a:cxn ang="0">
                  <a:pos x="connsiteX1" y="connsiteY1"/>
                </a:cxn>
              </a:cxnLst>
              <a:rect l="l" t="t" r="r" b="b"/>
              <a:pathLst>
                <a:path w="141611" h="141611">
                  <a:moveTo>
                    <a:pt x="1617" y="141941"/>
                  </a:moveTo>
                  <a:lnTo>
                    <a:pt x="141620" y="1617"/>
                  </a:lnTo>
                </a:path>
              </a:pathLst>
            </a:custGeom>
            <a:ln w="19050" cap="flat">
              <a:solidFill>
                <a:srgbClr val="527FFF"/>
              </a:solidFill>
              <a:prstDash val="solid"/>
              <a:miter/>
            </a:ln>
          </p:spPr>
          <p:txBody>
            <a:bodyPr rtlCol="0" anchor="ctr"/>
            <a:lstStyle/>
            <a:p>
              <a:endParaRPr lang="en-US" sz="3359"/>
            </a:p>
          </p:txBody>
        </p:sp>
        <p:sp>
          <p:nvSpPr>
            <p:cNvPr id="299" name="Freeform: Shape 72">
              <a:extLst>
                <a:ext uri="{FF2B5EF4-FFF2-40B4-BE49-F238E27FC236}">
                  <a16:creationId xmlns:a16="http://schemas.microsoft.com/office/drawing/2014/main" id="{55E83905-7250-4F4A-994D-367CF688A56E}"/>
                </a:ext>
              </a:extLst>
            </p:cNvPr>
            <p:cNvSpPr/>
            <p:nvPr/>
          </p:nvSpPr>
          <p:spPr>
            <a:xfrm>
              <a:off x="3154986" y="1932407"/>
              <a:ext cx="109491" cy="109491"/>
            </a:xfrm>
            <a:custGeom>
              <a:avLst/>
              <a:gdLst>
                <a:gd name="connsiteX0" fmla="*/ 41035 w 41839"/>
                <a:gd name="connsiteY0" fmla="*/ 39748 h 41839"/>
                <a:gd name="connsiteX1" fmla="*/ 41035 w 41839"/>
                <a:gd name="connsiteY1" fmla="*/ 33311 h 41839"/>
                <a:gd name="connsiteX2" fmla="*/ 9173 w 41839"/>
                <a:gd name="connsiteY2" fmla="*/ 34598 h 41839"/>
                <a:gd name="connsiteX3" fmla="*/ 10460 w 41839"/>
                <a:gd name="connsiteY3" fmla="*/ 2736 h 41839"/>
                <a:gd name="connsiteX4" fmla="*/ 4023 w 41839"/>
                <a:gd name="connsiteY4" fmla="*/ 2414 h 41839"/>
                <a:gd name="connsiteX5" fmla="*/ 2414 w 41839"/>
                <a:gd name="connsiteY5" fmla="*/ 41035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41839">
                  <a:moveTo>
                    <a:pt x="41035" y="39748"/>
                  </a:moveTo>
                  <a:lnTo>
                    <a:pt x="41035" y="33311"/>
                  </a:lnTo>
                  <a:lnTo>
                    <a:pt x="9173" y="34598"/>
                  </a:lnTo>
                  <a:lnTo>
                    <a:pt x="10460" y="2736"/>
                  </a:lnTo>
                  <a:lnTo>
                    <a:pt x="4023" y="2414"/>
                  </a:lnTo>
                  <a:lnTo>
                    <a:pt x="2414" y="41035"/>
                  </a:lnTo>
                  <a:close/>
                </a:path>
              </a:pathLst>
            </a:custGeom>
            <a:solidFill>
              <a:srgbClr val="527FFF"/>
            </a:solidFill>
            <a:ln w="19050" cap="flat">
              <a:noFill/>
              <a:prstDash val="solid"/>
              <a:miter/>
            </a:ln>
          </p:spPr>
          <p:txBody>
            <a:bodyPr rtlCol="0" anchor="ctr"/>
            <a:lstStyle/>
            <a:p>
              <a:endParaRPr lang="en-US" sz="3359"/>
            </a:p>
          </p:txBody>
        </p:sp>
        <p:sp>
          <p:nvSpPr>
            <p:cNvPr id="300" name="Freeform: Shape 73">
              <a:extLst>
                <a:ext uri="{FF2B5EF4-FFF2-40B4-BE49-F238E27FC236}">
                  <a16:creationId xmlns:a16="http://schemas.microsoft.com/office/drawing/2014/main" id="{507E897F-AE09-F54C-80EA-CFE65A4BDE43}"/>
                </a:ext>
              </a:extLst>
            </p:cNvPr>
            <p:cNvSpPr/>
            <p:nvPr/>
          </p:nvSpPr>
          <p:spPr>
            <a:xfrm>
              <a:off x="3447242" y="1640993"/>
              <a:ext cx="109491" cy="109491"/>
            </a:xfrm>
            <a:custGeom>
              <a:avLst/>
              <a:gdLst>
                <a:gd name="connsiteX0" fmla="*/ 39426 w 41839"/>
                <a:gd name="connsiteY0" fmla="*/ 41035 h 41839"/>
                <a:gd name="connsiteX1" fmla="*/ 32989 w 41839"/>
                <a:gd name="connsiteY1" fmla="*/ 40713 h 41839"/>
                <a:gd name="connsiteX2" fmla="*/ 34276 w 41839"/>
                <a:gd name="connsiteY2" fmla="*/ 9173 h 41839"/>
                <a:gd name="connsiteX3" fmla="*/ 2414 w 41839"/>
                <a:gd name="connsiteY3" fmla="*/ 10138 h 41839"/>
                <a:gd name="connsiteX4" fmla="*/ 2414 w 41839"/>
                <a:gd name="connsiteY4" fmla="*/ 3701 h 41839"/>
                <a:gd name="connsiteX5" fmla="*/ 41035 w 41839"/>
                <a:gd name="connsiteY5" fmla="*/ 2414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41839">
                  <a:moveTo>
                    <a:pt x="39426" y="41035"/>
                  </a:moveTo>
                  <a:lnTo>
                    <a:pt x="32989" y="40713"/>
                  </a:lnTo>
                  <a:lnTo>
                    <a:pt x="34276" y="9173"/>
                  </a:lnTo>
                  <a:lnTo>
                    <a:pt x="2414" y="10138"/>
                  </a:lnTo>
                  <a:lnTo>
                    <a:pt x="2414" y="3701"/>
                  </a:lnTo>
                  <a:lnTo>
                    <a:pt x="41035" y="2414"/>
                  </a:lnTo>
                  <a:close/>
                </a:path>
              </a:pathLst>
            </a:custGeom>
            <a:solidFill>
              <a:srgbClr val="527FFF"/>
            </a:solidFill>
            <a:ln w="19050" cap="flat">
              <a:noFill/>
              <a:prstDash val="solid"/>
              <a:miter/>
            </a:ln>
          </p:spPr>
          <p:txBody>
            <a:bodyPr rtlCol="0" anchor="ctr"/>
            <a:lstStyle/>
            <a:p>
              <a:endParaRPr lang="en-US" sz="3359"/>
            </a:p>
          </p:txBody>
        </p:sp>
      </p:grpSp>
      <p:sp>
        <p:nvSpPr>
          <p:cNvPr id="301" name="Rectangle 300">
            <a:extLst>
              <a:ext uri="{FF2B5EF4-FFF2-40B4-BE49-F238E27FC236}">
                <a16:creationId xmlns:a16="http://schemas.microsoft.com/office/drawing/2014/main" id="{EEC9FF6F-F5BC-9E4E-AACB-DC6964C319AD}"/>
              </a:ext>
            </a:extLst>
          </p:cNvPr>
          <p:cNvSpPr/>
          <p:nvPr/>
        </p:nvSpPr>
        <p:spPr>
          <a:xfrm>
            <a:off x="4956300" y="4842577"/>
            <a:ext cx="3342164" cy="1620636"/>
          </a:xfrm>
          <a:prstGeom prst="rect">
            <a:avLst/>
          </a:prstGeom>
        </p:spPr>
        <p:txBody>
          <a:bodyPr wrap="square">
            <a:spAutoFit/>
          </a:bodyPr>
          <a:lstStyle/>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Scale to petabytes</a:t>
            </a:r>
            <a:endParaRPr lang="en-US" sz="1429" dirty="0">
              <a:latin typeface="Amazon Ember" panose="02000000000000000000" pitchFamily="2" charset="0"/>
              <a:ea typeface="Amazon Ember Light" panose="020B0403020204020204" pitchFamily="34" charset="0"/>
            </a:endParaRP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Performance modes for low latencies and maximum I/O</a:t>
            </a: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Throughput that scales with storage</a:t>
            </a:r>
          </a:p>
        </p:txBody>
      </p:sp>
      <p:grpSp>
        <p:nvGrpSpPr>
          <p:cNvPr id="302" name="Group 301">
            <a:extLst>
              <a:ext uri="{FF2B5EF4-FFF2-40B4-BE49-F238E27FC236}">
                <a16:creationId xmlns:a16="http://schemas.microsoft.com/office/drawing/2014/main" id="{7DBFDC14-2C28-B442-9383-7660EA0CBE78}"/>
              </a:ext>
            </a:extLst>
          </p:cNvPr>
          <p:cNvGrpSpPr/>
          <p:nvPr/>
        </p:nvGrpSpPr>
        <p:grpSpPr>
          <a:xfrm>
            <a:off x="15113987" y="3899596"/>
            <a:ext cx="653143" cy="653143"/>
            <a:chOff x="11479745" y="979194"/>
            <a:chExt cx="1222588" cy="1014374"/>
          </a:xfrm>
        </p:grpSpPr>
        <p:sp>
          <p:nvSpPr>
            <p:cNvPr id="303" name="Freeform: Shape 35">
              <a:extLst>
                <a:ext uri="{FF2B5EF4-FFF2-40B4-BE49-F238E27FC236}">
                  <a16:creationId xmlns:a16="http://schemas.microsoft.com/office/drawing/2014/main" id="{EDD6AFF2-C044-FC44-B13E-610DFB440022}"/>
                </a:ext>
              </a:extLst>
            </p:cNvPr>
            <p:cNvSpPr/>
            <p:nvPr/>
          </p:nvSpPr>
          <p:spPr>
            <a:xfrm>
              <a:off x="11947781" y="1931282"/>
              <a:ext cx="347022" cy="62286"/>
            </a:xfrm>
            <a:custGeom>
              <a:avLst/>
              <a:gdLst>
                <a:gd name="connsiteX0" fmla="*/ 122623 w 125519"/>
                <a:gd name="connsiteY0" fmla="*/ 9334 h 22529"/>
                <a:gd name="connsiteX1" fmla="*/ 4828 w 125519"/>
                <a:gd name="connsiteY1" fmla="*/ 4828 h 22529"/>
              </a:gdLst>
              <a:ahLst/>
              <a:cxnLst>
                <a:cxn ang="0">
                  <a:pos x="connsiteX0" y="connsiteY0"/>
                </a:cxn>
                <a:cxn ang="0">
                  <a:pos x="connsiteX1" y="connsiteY1"/>
                </a:cxn>
              </a:cxnLst>
              <a:rect l="l" t="t" r="r" b="b"/>
              <a:pathLst>
                <a:path w="125519" h="22529">
                  <a:moveTo>
                    <a:pt x="122623" y="9334"/>
                  </a:moveTo>
                  <a:cubicBezTo>
                    <a:pt x="92691" y="23495"/>
                    <a:pt x="40874" y="24138"/>
                    <a:pt x="4828" y="4828"/>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04" name="Freeform: Shape 37">
              <a:extLst>
                <a:ext uri="{FF2B5EF4-FFF2-40B4-BE49-F238E27FC236}">
                  <a16:creationId xmlns:a16="http://schemas.microsoft.com/office/drawing/2014/main" id="{FF997F19-9E00-4646-868A-E8CA9F457C25}"/>
                </a:ext>
              </a:extLst>
            </p:cNvPr>
            <p:cNvSpPr/>
            <p:nvPr/>
          </p:nvSpPr>
          <p:spPr>
            <a:xfrm>
              <a:off x="11710205" y="1631420"/>
              <a:ext cx="204654" cy="293636"/>
            </a:xfrm>
            <a:custGeom>
              <a:avLst/>
              <a:gdLst>
                <a:gd name="connsiteX0" fmla="*/ 72093 w 74024"/>
                <a:gd name="connsiteY0" fmla="*/ 104278 h 106208"/>
                <a:gd name="connsiteX1" fmla="*/ 4828 w 74024"/>
                <a:gd name="connsiteY1" fmla="*/ 4828 h 106208"/>
              </a:gdLst>
              <a:ahLst/>
              <a:cxnLst>
                <a:cxn ang="0">
                  <a:pos x="connsiteX0" y="connsiteY0"/>
                </a:cxn>
                <a:cxn ang="0">
                  <a:pos x="connsiteX1" y="connsiteY1"/>
                </a:cxn>
              </a:cxnLst>
              <a:rect l="l" t="t" r="r" b="b"/>
              <a:pathLst>
                <a:path w="74024" h="106208">
                  <a:moveTo>
                    <a:pt x="72093" y="104278"/>
                  </a:moveTo>
                  <a:cubicBezTo>
                    <a:pt x="72093" y="104278"/>
                    <a:pt x="17380" y="77243"/>
                    <a:pt x="4828" y="4828"/>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07" name="Freeform: Shape 38">
              <a:extLst>
                <a:ext uri="{FF2B5EF4-FFF2-40B4-BE49-F238E27FC236}">
                  <a16:creationId xmlns:a16="http://schemas.microsoft.com/office/drawing/2014/main" id="{91960831-0CAB-D647-B68C-67D63EECAF38}"/>
                </a:ext>
              </a:extLst>
            </p:cNvPr>
            <p:cNvSpPr/>
            <p:nvPr/>
          </p:nvSpPr>
          <p:spPr>
            <a:xfrm>
              <a:off x="11699607" y="1336004"/>
              <a:ext cx="71185" cy="240247"/>
            </a:xfrm>
            <a:custGeom>
              <a:avLst/>
              <a:gdLst>
                <a:gd name="connsiteX0" fmla="*/ 5763 w 25747"/>
                <a:gd name="connsiteY0" fmla="*/ 84323 h 86898"/>
                <a:gd name="connsiteX1" fmla="*/ 24108 w 25747"/>
                <a:gd name="connsiteY1" fmla="*/ 4828 h 86898"/>
              </a:gdLst>
              <a:ahLst/>
              <a:cxnLst>
                <a:cxn ang="0">
                  <a:pos x="connsiteX0" y="connsiteY0"/>
                </a:cxn>
                <a:cxn ang="0">
                  <a:pos x="connsiteX1" y="connsiteY1"/>
                </a:cxn>
              </a:cxnLst>
              <a:rect l="l" t="t" r="r" b="b"/>
              <a:pathLst>
                <a:path w="25747" h="86898">
                  <a:moveTo>
                    <a:pt x="5763" y="84323"/>
                  </a:moveTo>
                  <a:cubicBezTo>
                    <a:pt x="2867" y="67587"/>
                    <a:pt x="6085" y="29288"/>
                    <a:pt x="24108" y="4828"/>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08" name="Freeform: Shape 39">
              <a:extLst>
                <a:ext uri="{FF2B5EF4-FFF2-40B4-BE49-F238E27FC236}">
                  <a16:creationId xmlns:a16="http://schemas.microsoft.com/office/drawing/2014/main" id="{17A7A50A-3E85-B54A-9BA2-BA13C89C9F06}"/>
                </a:ext>
              </a:extLst>
            </p:cNvPr>
            <p:cNvSpPr/>
            <p:nvPr/>
          </p:nvSpPr>
          <p:spPr>
            <a:xfrm>
              <a:off x="11784058" y="1138452"/>
              <a:ext cx="631762" cy="186858"/>
            </a:xfrm>
            <a:custGeom>
              <a:avLst/>
              <a:gdLst>
                <a:gd name="connsiteX0" fmla="*/ 4828 w 228509"/>
                <a:gd name="connsiteY0" fmla="*/ 55363 h 67587"/>
                <a:gd name="connsiteX1" fmla="*/ 113611 w 228509"/>
                <a:gd name="connsiteY1" fmla="*/ 4834 h 67587"/>
                <a:gd name="connsiteX2" fmla="*/ 224647 w 228509"/>
                <a:gd name="connsiteY2" fmla="*/ 65340 h 67587"/>
              </a:gdLst>
              <a:ahLst/>
              <a:cxnLst>
                <a:cxn ang="0">
                  <a:pos x="connsiteX0" y="connsiteY0"/>
                </a:cxn>
                <a:cxn ang="0">
                  <a:pos x="connsiteX1" y="connsiteY1"/>
                </a:cxn>
                <a:cxn ang="0">
                  <a:pos x="connsiteX2" y="connsiteY2"/>
                </a:cxn>
              </a:cxnLst>
              <a:rect l="l" t="t" r="r" b="b"/>
              <a:pathLst>
                <a:path w="228509" h="67587">
                  <a:moveTo>
                    <a:pt x="4828" y="55363"/>
                  </a:moveTo>
                  <a:cubicBezTo>
                    <a:pt x="4828" y="55363"/>
                    <a:pt x="36690" y="4190"/>
                    <a:pt x="113611" y="4834"/>
                  </a:cubicBezTo>
                  <a:cubicBezTo>
                    <a:pt x="143865" y="5156"/>
                    <a:pt x="190532" y="16420"/>
                    <a:pt x="224647" y="65340"/>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10" name="Freeform: Shape 40">
              <a:extLst>
                <a:ext uri="{FF2B5EF4-FFF2-40B4-BE49-F238E27FC236}">
                  <a16:creationId xmlns:a16="http://schemas.microsoft.com/office/drawing/2014/main" id="{FC017843-2D11-E146-8732-2A91722E7845}"/>
                </a:ext>
              </a:extLst>
            </p:cNvPr>
            <p:cNvSpPr/>
            <p:nvPr/>
          </p:nvSpPr>
          <p:spPr>
            <a:xfrm>
              <a:off x="12391792" y="1401850"/>
              <a:ext cx="80082" cy="275840"/>
            </a:xfrm>
            <a:custGeom>
              <a:avLst/>
              <a:gdLst>
                <a:gd name="connsiteX0" fmla="*/ 19954 w 28966"/>
                <a:gd name="connsiteY0" fmla="*/ 4828 h 99771"/>
                <a:gd name="connsiteX1" fmla="*/ 4828 w 28966"/>
                <a:gd name="connsiteY1" fmla="*/ 97519 h 99771"/>
              </a:gdLst>
              <a:ahLst/>
              <a:cxnLst>
                <a:cxn ang="0">
                  <a:pos x="connsiteX0" y="connsiteY0"/>
                </a:cxn>
                <a:cxn ang="0">
                  <a:pos x="connsiteX1" y="connsiteY1"/>
                </a:cxn>
              </a:cxnLst>
              <a:rect l="l" t="t" r="r" b="b"/>
              <a:pathLst>
                <a:path w="28966" h="99771">
                  <a:moveTo>
                    <a:pt x="19954" y="4828"/>
                  </a:moveTo>
                  <a:cubicBezTo>
                    <a:pt x="19954" y="4828"/>
                    <a:pt x="39265" y="54392"/>
                    <a:pt x="4828" y="97519"/>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11" name="Freeform: Shape 41">
              <a:extLst>
                <a:ext uri="{FF2B5EF4-FFF2-40B4-BE49-F238E27FC236}">
                  <a16:creationId xmlns:a16="http://schemas.microsoft.com/office/drawing/2014/main" id="{829D704B-D119-B840-8F02-7ED79ACBCE41}"/>
                </a:ext>
              </a:extLst>
            </p:cNvPr>
            <p:cNvSpPr/>
            <p:nvPr/>
          </p:nvSpPr>
          <p:spPr>
            <a:xfrm>
              <a:off x="11897062" y="1785356"/>
              <a:ext cx="462697" cy="115675"/>
            </a:xfrm>
            <a:custGeom>
              <a:avLst/>
              <a:gdLst>
                <a:gd name="connsiteX0" fmla="*/ 164463 w 167359"/>
                <a:gd name="connsiteY0" fmla="*/ 14483 h 41839"/>
                <a:gd name="connsiteX1" fmla="*/ 4828 w 167359"/>
                <a:gd name="connsiteY1" fmla="*/ 4828 h 41839"/>
              </a:gdLst>
              <a:ahLst/>
              <a:cxnLst>
                <a:cxn ang="0">
                  <a:pos x="connsiteX0" y="connsiteY0"/>
                </a:cxn>
                <a:cxn ang="0">
                  <a:pos x="connsiteX1" y="connsiteY1"/>
                </a:cxn>
              </a:cxnLst>
              <a:rect l="l" t="t" r="r" b="b"/>
              <a:pathLst>
                <a:path w="167359" h="41839">
                  <a:moveTo>
                    <a:pt x="164463" y="14483"/>
                  </a:moveTo>
                  <a:cubicBezTo>
                    <a:pt x="141290" y="37012"/>
                    <a:pt x="53104" y="62760"/>
                    <a:pt x="4828" y="4828"/>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12" name="Freeform: Shape 42">
              <a:extLst>
                <a:ext uri="{FF2B5EF4-FFF2-40B4-BE49-F238E27FC236}">
                  <a16:creationId xmlns:a16="http://schemas.microsoft.com/office/drawing/2014/main" id="{354B1322-E89C-5942-A4B6-E55C08C496D2}"/>
                </a:ext>
              </a:extLst>
            </p:cNvPr>
            <p:cNvSpPr/>
            <p:nvPr/>
          </p:nvSpPr>
          <p:spPr>
            <a:xfrm>
              <a:off x="11778766" y="1226165"/>
              <a:ext cx="605066" cy="533883"/>
            </a:xfrm>
            <a:custGeom>
              <a:avLst/>
              <a:gdLst>
                <a:gd name="connsiteX0" fmla="*/ 28626 w 218854"/>
                <a:gd name="connsiteY0" fmla="*/ 188422 h 193106"/>
                <a:gd name="connsiteX1" fmla="*/ 46006 w 218854"/>
                <a:gd name="connsiteY1" fmla="*/ 27821 h 193106"/>
                <a:gd name="connsiteX2" fmla="*/ 197595 w 218854"/>
                <a:gd name="connsiteY2" fmla="*/ 50029 h 193106"/>
                <a:gd name="connsiteX3" fmla="*/ 160583 w 218854"/>
                <a:gd name="connsiteY3" fmla="*/ 172330 h 193106"/>
                <a:gd name="connsiteX4" fmla="*/ 74328 w 218854"/>
                <a:gd name="connsiteY4" fmla="*/ 128559 h 193106"/>
                <a:gd name="connsiteX5" fmla="*/ 136122 w 218854"/>
                <a:gd name="connsiteY5" fmla="*/ 79638 h 193106"/>
                <a:gd name="connsiteX6" fmla="*/ 147387 w 218854"/>
                <a:gd name="connsiteY6" fmla="*/ 114719 h 193106"/>
                <a:gd name="connsiteX7" fmla="*/ 125501 w 218854"/>
                <a:gd name="connsiteY7" fmla="*/ 110535 h 193106"/>
                <a:gd name="connsiteX8" fmla="*/ 105869 w 218854"/>
                <a:gd name="connsiteY8" fmla="*/ 114719 h 193106"/>
                <a:gd name="connsiteX9" fmla="*/ 160583 w 218854"/>
                <a:gd name="connsiteY9" fmla="*/ 139823 h 193106"/>
                <a:gd name="connsiteX10" fmla="*/ 165410 w 218854"/>
                <a:gd name="connsiteY10" fmla="*/ 60328 h 193106"/>
                <a:gd name="connsiteX11" fmla="*/ 84949 w 218854"/>
                <a:gd name="connsiteY11" fmla="*/ 43270 h 19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854" h="193106">
                  <a:moveTo>
                    <a:pt x="28626" y="188422"/>
                  </a:moveTo>
                  <a:cubicBezTo>
                    <a:pt x="28626" y="188422"/>
                    <a:pt x="-35099" y="98627"/>
                    <a:pt x="46006" y="27821"/>
                  </a:cubicBezTo>
                  <a:cubicBezTo>
                    <a:pt x="79800" y="-1788"/>
                    <a:pt x="148674" y="-10800"/>
                    <a:pt x="197595" y="50029"/>
                  </a:cubicBezTo>
                  <a:cubicBezTo>
                    <a:pt x="228170" y="88006"/>
                    <a:pt x="218836" y="153341"/>
                    <a:pt x="160583" y="172330"/>
                  </a:cubicBezTo>
                  <a:cubicBezTo>
                    <a:pt x="136122" y="180376"/>
                    <a:pt x="85915" y="177479"/>
                    <a:pt x="74328" y="128559"/>
                  </a:cubicBezTo>
                  <a:cubicBezTo>
                    <a:pt x="68535" y="103455"/>
                    <a:pt x="91708" y="58397"/>
                    <a:pt x="136122" y="79638"/>
                  </a:cubicBezTo>
                  <a:cubicBezTo>
                    <a:pt x="144490" y="83500"/>
                    <a:pt x="162835" y="99915"/>
                    <a:pt x="147387" y="114719"/>
                  </a:cubicBezTo>
                  <a:cubicBezTo>
                    <a:pt x="143525" y="118582"/>
                    <a:pt x="135479" y="122122"/>
                    <a:pt x="125501" y="110535"/>
                  </a:cubicBezTo>
                  <a:cubicBezTo>
                    <a:pt x="122283" y="106673"/>
                    <a:pt x="111340" y="99593"/>
                    <a:pt x="105869" y="114719"/>
                  </a:cubicBezTo>
                  <a:cubicBezTo>
                    <a:pt x="100719" y="129202"/>
                    <a:pt x="125180" y="159456"/>
                    <a:pt x="160583" y="139823"/>
                  </a:cubicBezTo>
                  <a:cubicBezTo>
                    <a:pt x="178928" y="129846"/>
                    <a:pt x="201779" y="102811"/>
                    <a:pt x="165410" y="60328"/>
                  </a:cubicBezTo>
                  <a:cubicBezTo>
                    <a:pt x="153180" y="46167"/>
                    <a:pt x="117777" y="27500"/>
                    <a:pt x="84949" y="43270"/>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13" name="Freeform: Shape 43">
              <a:extLst>
                <a:ext uri="{FF2B5EF4-FFF2-40B4-BE49-F238E27FC236}">
                  <a16:creationId xmlns:a16="http://schemas.microsoft.com/office/drawing/2014/main" id="{510BEBF5-61CB-514D-9248-7F1F28802B6E}"/>
                </a:ext>
              </a:extLst>
            </p:cNvPr>
            <p:cNvSpPr/>
            <p:nvPr/>
          </p:nvSpPr>
          <p:spPr>
            <a:xfrm>
              <a:off x="11871635" y="1365367"/>
              <a:ext cx="444901" cy="444901"/>
            </a:xfrm>
            <a:custGeom>
              <a:avLst/>
              <a:gdLst>
                <a:gd name="connsiteX0" fmla="*/ 30439 w 160922"/>
                <a:gd name="connsiteY0" fmla="*/ 4828 h 160922"/>
                <a:gd name="connsiteX1" fmla="*/ 28508 w 160922"/>
                <a:gd name="connsiteY1" fmla="*/ 125841 h 160922"/>
                <a:gd name="connsiteX2" fmla="*/ 159177 w 160922"/>
                <a:gd name="connsiteY2" fmla="*/ 140646 h 160922"/>
              </a:gdLst>
              <a:ahLst/>
              <a:cxnLst>
                <a:cxn ang="0">
                  <a:pos x="connsiteX0" y="connsiteY0"/>
                </a:cxn>
                <a:cxn ang="0">
                  <a:pos x="connsiteX1" y="connsiteY1"/>
                </a:cxn>
                <a:cxn ang="0">
                  <a:pos x="connsiteX2" y="connsiteY2"/>
                </a:cxn>
              </a:cxnLst>
              <a:rect l="l" t="t" r="r" b="b"/>
              <a:pathLst>
                <a:path w="160922" h="160922">
                  <a:moveTo>
                    <a:pt x="30439" y="4828"/>
                  </a:moveTo>
                  <a:cubicBezTo>
                    <a:pt x="8232" y="18023"/>
                    <a:pt x="-13010" y="80461"/>
                    <a:pt x="28508" y="125841"/>
                  </a:cubicBezTo>
                  <a:cubicBezTo>
                    <a:pt x="52003" y="151589"/>
                    <a:pt x="102854" y="177980"/>
                    <a:pt x="159177" y="140646"/>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43" name="Freeform: Shape 44">
              <a:extLst>
                <a:ext uri="{FF2B5EF4-FFF2-40B4-BE49-F238E27FC236}">
                  <a16:creationId xmlns:a16="http://schemas.microsoft.com/office/drawing/2014/main" id="{FAAAE702-78B4-7443-A98F-A4130475658D}"/>
                </a:ext>
              </a:extLst>
            </p:cNvPr>
            <p:cNvSpPr/>
            <p:nvPr/>
          </p:nvSpPr>
          <p:spPr>
            <a:xfrm>
              <a:off x="11850792" y="1055832"/>
              <a:ext cx="471597" cy="97879"/>
            </a:xfrm>
            <a:custGeom>
              <a:avLst/>
              <a:gdLst>
                <a:gd name="connsiteX0" fmla="*/ 4828 w 170577"/>
                <a:gd name="connsiteY0" fmla="*/ 26349 h 35402"/>
                <a:gd name="connsiteX1" fmla="*/ 168325 w 170577"/>
                <a:gd name="connsiteY1" fmla="*/ 30855 h 35402"/>
              </a:gdLst>
              <a:ahLst/>
              <a:cxnLst>
                <a:cxn ang="0">
                  <a:pos x="connsiteX0" y="connsiteY0"/>
                </a:cxn>
                <a:cxn ang="0">
                  <a:pos x="connsiteX1" y="connsiteY1"/>
                </a:cxn>
              </a:cxnLst>
              <a:rect l="l" t="t" r="r" b="b"/>
              <a:pathLst>
                <a:path w="170577" h="35402">
                  <a:moveTo>
                    <a:pt x="4828" y="26349"/>
                  </a:moveTo>
                  <a:cubicBezTo>
                    <a:pt x="39265" y="3820"/>
                    <a:pt x="112646" y="-9698"/>
                    <a:pt x="168325" y="30855"/>
                  </a:cubicBezTo>
                </a:path>
              </a:pathLst>
            </a:custGeom>
            <a:noFill/>
            <a:ln w="19050" cap="flat">
              <a:solidFill>
                <a:schemeClr val="tx1"/>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47" name="Freeform: Shape 45">
              <a:extLst>
                <a:ext uri="{FF2B5EF4-FFF2-40B4-BE49-F238E27FC236}">
                  <a16:creationId xmlns:a16="http://schemas.microsoft.com/office/drawing/2014/main" id="{5A25FC3B-B0E5-7E4A-955C-CA8CBF4A23EA}"/>
                </a:ext>
              </a:extLst>
            </p:cNvPr>
            <p:cNvSpPr/>
            <p:nvPr/>
          </p:nvSpPr>
          <p:spPr>
            <a:xfrm>
              <a:off x="12430055" y="1109995"/>
              <a:ext cx="142368" cy="142368"/>
            </a:xfrm>
            <a:custGeom>
              <a:avLst/>
              <a:gdLst>
                <a:gd name="connsiteX0" fmla="*/ 4828 w 51495"/>
                <a:gd name="connsiteY0" fmla="*/ 46989 h 51495"/>
                <a:gd name="connsiteX1" fmla="*/ 49564 w 51495"/>
                <a:gd name="connsiteY1" fmla="*/ 4828 h 51495"/>
              </a:gdLst>
              <a:ahLst/>
              <a:cxnLst>
                <a:cxn ang="0">
                  <a:pos x="connsiteX0" y="connsiteY0"/>
                </a:cxn>
                <a:cxn ang="0">
                  <a:pos x="connsiteX1" y="connsiteY1"/>
                </a:cxn>
              </a:cxnLst>
              <a:rect l="l" t="t" r="r" b="b"/>
              <a:pathLst>
                <a:path w="51495" h="51495">
                  <a:moveTo>
                    <a:pt x="4828" y="46989"/>
                  </a:moveTo>
                  <a:lnTo>
                    <a:pt x="49564" y="4828"/>
                  </a:lnTo>
                </a:path>
              </a:pathLst>
            </a:custGeom>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0" name="Freeform: Shape 46">
              <a:extLst>
                <a:ext uri="{FF2B5EF4-FFF2-40B4-BE49-F238E27FC236}">
                  <a16:creationId xmlns:a16="http://schemas.microsoft.com/office/drawing/2014/main" id="{32F10C0B-FC3E-CD44-9783-97F40566FD34}"/>
                </a:ext>
              </a:extLst>
            </p:cNvPr>
            <p:cNvSpPr/>
            <p:nvPr/>
          </p:nvSpPr>
          <p:spPr>
            <a:xfrm>
              <a:off x="12533272" y="979194"/>
              <a:ext cx="169061" cy="169061"/>
            </a:xfrm>
            <a:custGeom>
              <a:avLst/>
              <a:gdLst>
                <a:gd name="connsiteX0" fmla="*/ 58254 w 61150"/>
                <a:gd name="connsiteY0" fmla="*/ 31541 h 61150"/>
                <a:gd name="connsiteX1" fmla="*/ 31541 w 61150"/>
                <a:gd name="connsiteY1" fmla="*/ 58254 h 61150"/>
                <a:gd name="connsiteX2" fmla="*/ 4828 w 61150"/>
                <a:gd name="connsiteY2" fmla="*/ 31541 h 61150"/>
                <a:gd name="connsiteX3" fmla="*/ 31541 w 61150"/>
                <a:gd name="connsiteY3" fmla="*/ 4828 h 61150"/>
                <a:gd name="connsiteX4" fmla="*/ 58254 w 61150"/>
                <a:gd name="connsiteY4" fmla="*/ 31541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8254" y="31541"/>
                  </a:moveTo>
                  <a:cubicBezTo>
                    <a:pt x="58254" y="46294"/>
                    <a:pt x="46294" y="58254"/>
                    <a:pt x="31541" y="58254"/>
                  </a:cubicBezTo>
                  <a:cubicBezTo>
                    <a:pt x="16787" y="58254"/>
                    <a:pt x="4828" y="46294"/>
                    <a:pt x="4828" y="31541"/>
                  </a:cubicBezTo>
                  <a:cubicBezTo>
                    <a:pt x="4828" y="16788"/>
                    <a:pt x="16787" y="4828"/>
                    <a:pt x="31541" y="4828"/>
                  </a:cubicBezTo>
                  <a:cubicBezTo>
                    <a:pt x="46294" y="4828"/>
                    <a:pt x="58254" y="16788"/>
                    <a:pt x="58254" y="31541"/>
                  </a:cubicBez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1" name="Freeform: Shape 47">
              <a:extLst>
                <a:ext uri="{FF2B5EF4-FFF2-40B4-BE49-F238E27FC236}">
                  <a16:creationId xmlns:a16="http://schemas.microsoft.com/office/drawing/2014/main" id="{A0962920-2125-E34C-B9D3-18A60328DBB7}"/>
                </a:ext>
              </a:extLst>
            </p:cNvPr>
            <p:cNvSpPr/>
            <p:nvPr/>
          </p:nvSpPr>
          <p:spPr>
            <a:xfrm>
              <a:off x="11718211" y="1109995"/>
              <a:ext cx="142368" cy="142368"/>
            </a:xfrm>
            <a:custGeom>
              <a:avLst/>
              <a:gdLst>
                <a:gd name="connsiteX0" fmla="*/ 49242 w 51495"/>
                <a:gd name="connsiteY0" fmla="*/ 46989 h 51495"/>
                <a:gd name="connsiteX1" fmla="*/ 4828 w 51495"/>
                <a:gd name="connsiteY1" fmla="*/ 4828 h 51495"/>
              </a:gdLst>
              <a:ahLst/>
              <a:cxnLst>
                <a:cxn ang="0">
                  <a:pos x="connsiteX0" y="connsiteY0"/>
                </a:cxn>
                <a:cxn ang="0">
                  <a:pos x="connsiteX1" y="connsiteY1"/>
                </a:cxn>
              </a:cxnLst>
              <a:rect l="l" t="t" r="r" b="b"/>
              <a:pathLst>
                <a:path w="51495" h="51495">
                  <a:moveTo>
                    <a:pt x="49242" y="46989"/>
                  </a:moveTo>
                  <a:lnTo>
                    <a:pt x="4828" y="4828"/>
                  </a:lnTo>
                </a:path>
              </a:pathLst>
            </a:custGeom>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2" name="Freeform: Shape 73">
              <a:extLst>
                <a:ext uri="{FF2B5EF4-FFF2-40B4-BE49-F238E27FC236}">
                  <a16:creationId xmlns:a16="http://schemas.microsoft.com/office/drawing/2014/main" id="{BF759C32-C276-0B45-8C6B-2F1BB578156D}"/>
                </a:ext>
              </a:extLst>
            </p:cNvPr>
            <p:cNvSpPr/>
            <p:nvPr/>
          </p:nvSpPr>
          <p:spPr>
            <a:xfrm>
              <a:off x="11590081" y="979194"/>
              <a:ext cx="169061" cy="169061"/>
            </a:xfrm>
            <a:custGeom>
              <a:avLst/>
              <a:gdLst>
                <a:gd name="connsiteX0" fmla="*/ 58254 w 61150"/>
                <a:gd name="connsiteY0" fmla="*/ 31541 h 61150"/>
                <a:gd name="connsiteX1" fmla="*/ 31541 w 61150"/>
                <a:gd name="connsiteY1" fmla="*/ 58254 h 61150"/>
                <a:gd name="connsiteX2" fmla="*/ 4828 w 61150"/>
                <a:gd name="connsiteY2" fmla="*/ 31541 h 61150"/>
                <a:gd name="connsiteX3" fmla="*/ 31541 w 61150"/>
                <a:gd name="connsiteY3" fmla="*/ 4828 h 61150"/>
                <a:gd name="connsiteX4" fmla="*/ 58254 w 61150"/>
                <a:gd name="connsiteY4" fmla="*/ 31541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8254" y="31541"/>
                  </a:moveTo>
                  <a:cubicBezTo>
                    <a:pt x="58254" y="46294"/>
                    <a:pt x="46294" y="58254"/>
                    <a:pt x="31541" y="58254"/>
                  </a:cubicBezTo>
                  <a:cubicBezTo>
                    <a:pt x="16788" y="58254"/>
                    <a:pt x="4828" y="46294"/>
                    <a:pt x="4828" y="31541"/>
                  </a:cubicBezTo>
                  <a:cubicBezTo>
                    <a:pt x="4828" y="16788"/>
                    <a:pt x="16788" y="4828"/>
                    <a:pt x="31541" y="4828"/>
                  </a:cubicBezTo>
                  <a:cubicBezTo>
                    <a:pt x="46294" y="4828"/>
                    <a:pt x="58254" y="16788"/>
                    <a:pt x="58254" y="31541"/>
                  </a:cubicBez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3" name="Freeform: Shape 74">
              <a:extLst>
                <a:ext uri="{FF2B5EF4-FFF2-40B4-BE49-F238E27FC236}">
                  <a16:creationId xmlns:a16="http://schemas.microsoft.com/office/drawing/2014/main" id="{37670895-842D-C044-93E1-E66973DC8D3B}"/>
                </a:ext>
              </a:extLst>
            </p:cNvPr>
            <p:cNvSpPr/>
            <p:nvPr/>
          </p:nvSpPr>
          <p:spPr>
            <a:xfrm>
              <a:off x="12394462" y="1649216"/>
              <a:ext cx="160165" cy="115675"/>
            </a:xfrm>
            <a:custGeom>
              <a:avLst/>
              <a:gdLst>
                <a:gd name="connsiteX0" fmla="*/ 4828 w 57932"/>
                <a:gd name="connsiteY0" fmla="*/ 4828 h 41839"/>
                <a:gd name="connsiteX1" fmla="*/ 56001 w 57932"/>
                <a:gd name="connsiteY1" fmla="*/ 38299 h 41839"/>
              </a:gdLst>
              <a:ahLst/>
              <a:cxnLst>
                <a:cxn ang="0">
                  <a:pos x="connsiteX0" y="connsiteY0"/>
                </a:cxn>
                <a:cxn ang="0">
                  <a:pos x="connsiteX1" y="connsiteY1"/>
                </a:cxn>
              </a:cxnLst>
              <a:rect l="l" t="t" r="r" b="b"/>
              <a:pathLst>
                <a:path w="57932" h="41839">
                  <a:moveTo>
                    <a:pt x="4828" y="4828"/>
                  </a:moveTo>
                  <a:lnTo>
                    <a:pt x="56001" y="38299"/>
                  </a:lnTo>
                </a:path>
              </a:pathLst>
            </a:custGeom>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4" name="Freeform: Shape 75">
              <a:extLst>
                <a:ext uri="{FF2B5EF4-FFF2-40B4-BE49-F238E27FC236}">
                  <a16:creationId xmlns:a16="http://schemas.microsoft.com/office/drawing/2014/main" id="{9B216ACC-5D43-AD4A-9F39-44052F78C093}"/>
                </a:ext>
              </a:extLst>
            </p:cNvPr>
            <p:cNvSpPr/>
            <p:nvPr/>
          </p:nvSpPr>
          <p:spPr>
            <a:xfrm>
              <a:off x="12524373" y="1715061"/>
              <a:ext cx="169061" cy="169061"/>
            </a:xfrm>
            <a:custGeom>
              <a:avLst/>
              <a:gdLst>
                <a:gd name="connsiteX0" fmla="*/ 58254 w 61150"/>
                <a:gd name="connsiteY0" fmla="*/ 31541 h 61150"/>
                <a:gd name="connsiteX1" fmla="*/ 31541 w 61150"/>
                <a:gd name="connsiteY1" fmla="*/ 58254 h 61150"/>
                <a:gd name="connsiteX2" fmla="*/ 4828 w 61150"/>
                <a:gd name="connsiteY2" fmla="*/ 31541 h 61150"/>
                <a:gd name="connsiteX3" fmla="*/ 31541 w 61150"/>
                <a:gd name="connsiteY3" fmla="*/ 4828 h 61150"/>
                <a:gd name="connsiteX4" fmla="*/ 58254 w 61150"/>
                <a:gd name="connsiteY4" fmla="*/ 31541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8254" y="31541"/>
                  </a:moveTo>
                  <a:cubicBezTo>
                    <a:pt x="58254" y="46294"/>
                    <a:pt x="46294" y="58254"/>
                    <a:pt x="31541" y="58254"/>
                  </a:cubicBezTo>
                  <a:cubicBezTo>
                    <a:pt x="16787" y="58254"/>
                    <a:pt x="4828" y="46294"/>
                    <a:pt x="4828" y="31541"/>
                  </a:cubicBezTo>
                  <a:cubicBezTo>
                    <a:pt x="4828" y="16787"/>
                    <a:pt x="16787" y="4828"/>
                    <a:pt x="31541" y="4828"/>
                  </a:cubicBezTo>
                  <a:cubicBezTo>
                    <a:pt x="46294" y="4828"/>
                    <a:pt x="58254" y="16787"/>
                    <a:pt x="58254" y="31541"/>
                  </a:cubicBez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5" name="Freeform: Shape 76">
              <a:extLst>
                <a:ext uri="{FF2B5EF4-FFF2-40B4-BE49-F238E27FC236}">
                  <a16:creationId xmlns:a16="http://schemas.microsoft.com/office/drawing/2014/main" id="{DB943E6F-97B5-2B4D-9AE2-371BEDAC74E3}"/>
                </a:ext>
              </a:extLst>
            </p:cNvPr>
            <p:cNvSpPr/>
            <p:nvPr/>
          </p:nvSpPr>
          <p:spPr>
            <a:xfrm>
              <a:off x="11615884" y="1756882"/>
              <a:ext cx="160165" cy="115675"/>
            </a:xfrm>
            <a:custGeom>
              <a:avLst/>
              <a:gdLst>
                <a:gd name="connsiteX0" fmla="*/ 55679 w 57932"/>
                <a:gd name="connsiteY0" fmla="*/ 4828 h 41839"/>
                <a:gd name="connsiteX1" fmla="*/ 4828 w 57932"/>
                <a:gd name="connsiteY1" fmla="*/ 38621 h 41839"/>
              </a:gdLst>
              <a:ahLst/>
              <a:cxnLst>
                <a:cxn ang="0">
                  <a:pos x="connsiteX0" y="connsiteY0"/>
                </a:cxn>
                <a:cxn ang="0">
                  <a:pos x="connsiteX1" y="connsiteY1"/>
                </a:cxn>
              </a:cxnLst>
              <a:rect l="l" t="t" r="r" b="b"/>
              <a:pathLst>
                <a:path w="57932" h="41839">
                  <a:moveTo>
                    <a:pt x="55679" y="4828"/>
                  </a:moveTo>
                  <a:lnTo>
                    <a:pt x="4828" y="38621"/>
                  </a:lnTo>
                </a:path>
              </a:pathLst>
            </a:custGeom>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56" name="Freeform: Shape 77">
              <a:extLst>
                <a:ext uri="{FF2B5EF4-FFF2-40B4-BE49-F238E27FC236}">
                  <a16:creationId xmlns:a16="http://schemas.microsoft.com/office/drawing/2014/main" id="{FD1142B5-B2D0-D244-9EF5-6080B3BE3742}"/>
                </a:ext>
              </a:extLst>
            </p:cNvPr>
            <p:cNvSpPr/>
            <p:nvPr/>
          </p:nvSpPr>
          <p:spPr>
            <a:xfrm>
              <a:off x="11479745" y="1824507"/>
              <a:ext cx="169061" cy="169061"/>
            </a:xfrm>
            <a:custGeom>
              <a:avLst/>
              <a:gdLst>
                <a:gd name="connsiteX0" fmla="*/ 58254 w 61150"/>
                <a:gd name="connsiteY0" fmla="*/ 31541 h 61150"/>
                <a:gd name="connsiteX1" fmla="*/ 31541 w 61150"/>
                <a:gd name="connsiteY1" fmla="*/ 58254 h 61150"/>
                <a:gd name="connsiteX2" fmla="*/ 4828 w 61150"/>
                <a:gd name="connsiteY2" fmla="*/ 31541 h 61150"/>
                <a:gd name="connsiteX3" fmla="*/ 31541 w 61150"/>
                <a:gd name="connsiteY3" fmla="*/ 4828 h 61150"/>
                <a:gd name="connsiteX4" fmla="*/ 58254 w 61150"/>
                <a:gd name="connsiteY4" fmla="*/ 31541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8254" y="31541"/>
                  </a:moveTo>
                  <a:cubicBezTo>
                    <a:pt x="58254" y="46294"/>
                    <a:pt x="46294" y="58254"/>
                    <a:pt x="31541" y="58254"/>
                  </a:cubicBezTo>
                  <a:cubicBezTo>
                    <a:pt x="16788" y="58254"/>
                    <a:pt x="4828" y="46294"/>
                    <a:pt x="4828" y="31541"/>
                  </a:cubicBezTo>
                  <a:cubicBezTo>
                    <a:pt x="4828" y="16788"/>
                    <a:pt x="16788" y="4828"/>
                    <a:pt x="31541" y="4828"/>
                  </a:cubicBezTo>
                  <a:cubicBezTo>
                    <a:pt x="46294" y="4828"/>
                    <a:pt x="58254" y="16788"/>
                    <a:pt x="58254" y="31541"/>
                  </a:cubicBezTo>
                  <a:close/>
                </a:path>
              </a:pathLst>
            </a:custGeom>
            <a:noFill/>
            <a:ln w="19050" cap="flat">
              <a:solidFill>
                <a:srgbClr val="527FFF"/>
              </a:solidFill>
              <a:prstDash val="solid"/>
              <a:round/>
            </a:ln>
          </p:spPr>
          <p:txBody>
            <a:bodyPr rtlCol="0" anchor="ctr"/>
            <a:lstStyle/>
            <a:p>
              <a:pPr defTabSz="1567574">
                <a:defRPr/>
              </a:pPr>
              <a:endParaRPr lang="en-US" sz="3026" dirty="0">
                <a:solidFill>
                  <a:srgbClr val="FFFFFF"/>
                </a:solidFill>
                <a:latin typeface="Amazon Ember"/>
              </a:endParaRPr>
            </a:p>
          </p:txBody>
        </p:sp>
      </p:grpSp>
      <p:sp>
        <p:nvSpPr>
          <p:cNvPr id="357" name="Rectangle 356">
            <a:extLst>
              <a:ext uri="{FF2B5EF4-FFF2-40B4-BE49-F238E27FC236}">
                <a16:creationId xmlns:a16="http://schemas.microsoft.com/office/drawing/2014/main" id="{96022A44-1A61-A442-93CE-37AD0745447D}"/>
              </a:ext>
            </a:extLst>
          </p:cNvPr>
          <p:cNvSpPr/>
          <p:nvPr/>
        </p:nvSpPr>
        <p:spPr>
          <a:xfrm>
            <a:off x="14290364" y="4826601"/>
            <a:ext cx="2821517" cy="488211"/>
          </a:xfrm>
          <a:prstGeom prst="rect">
            <a:avLst/>
          </a:prstGeom>
        </p:spPr>
        <p:txBody>
          <a:bodyPr wrap="square">
            <a:spAutoFit/>
          </a:bodyPr>
          <a:lstStyle/>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Amazon EFS is available in all AWS Regions	</a:t>
            </a:r>
          </a:p>
        </p:txBody>
      </p:sp>
      <p:grpSp>
        <p:nvGrpSpPr>
          <p:cNvPr id="358" name="Group 357">
            <a:extLst>
              <a:ext uri="{FF2B5EF4-FFF2-40B4-BE49-F238E27FC236}">
                <a16:creationId xmlns:a16="http://schemas.microsoft.com/office/drawing/2014/main" id="{98C979EE-A71F-704E-A18F-D4CB386AB3B6}"/>
              </a:ext>
            </a:extLst>
          </p:cNvPr>
          <p:cNvGrpSpPr/>
          <p:nvPr/>
        </p:nvGrpSpPr>
        <p:grpSpPr>
          <a:xfrm>
            <a:off x="11962032" y="3959542"/>
            <a:ext cx="653141" cy="653143"/>
            <a:chOff x="6995790" y="1304593"/>
            <a:chExt cx="953421" cy="895167"/>
          </a:xfrm>
        </p:grpSpPr>
        <p:sp>
          <p:nvSpPr>
            <p:cNvPr id="359" name="Freeform: Shape 113">
              <a:extLst>
                <a:ext uri="{FF2B5EF4-FFF2-40B4-BE49-F238E27FC236}">
                  <a16:creationId xmlns:a16="http://schemas.microsoft.com/office/drawing/2014/main" id="{6EFD3EBE-66FE-F84D-90F3-3F012A04A3C0}"/>
                </a:ext>
              </a:extLst>
            </p:cNvPr>
            <p:cNvSpPr/>
            <p:nvPr/>
          </p:nvSpPr>
          <p:spPr>
            <a:xfrm>
              <a:off x="6995790" y="1304593"/>
              <a:ext cx="371828" cy="690367"/>
            </a:xfrm>
            <a:custGeom>
              <a:avLst/>
              <a:gdLst>
                <a:gd name="connsiteX0" fmla="*/ 142296 w 144753"/>
                <a:gd name="connsiteY0" fmla="*/ 4097 h 305894"/>
                <a:gd name="connsiteX1" fmla="*/ 12290 w 144753"/>
                <a:gd name="connsiteY1" fmla="*/ 4097 h 305894"/>
                <a:gd name="connsiteX2" fmla="*/ 4097 w 144753"/>
                <a:gd name="connsiteY2" fmla="*/ 12290 h 305894"/>
                <a:gd name="connsiteX3" fmla="*/ 4097 w 144753"/>
                <a:gd name="connsiteY3" fmla="*/ 293605 h 305894"/>
                <a:gd name="connsiteX4" fmla="*/ 12290 w 144753"/>
                <a:gd name="connsiteY4" fmla="*/ 301798 h 305894"/>
                <a:gd name="connsiteX5" fmla="*/ 140657 w 144753"/>
                <a:gd name="connsiteY5" fmla="*/ 301798 h 30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753" h="305894">
                  <a:moveTo>
                    <a:pt x="142296" y="4097"/>
                  </a:moveTo>
                  <a:lnTo>
                    <a:pt x="12290" y="4097"/>
                  </a:lnTo>
                  <a:cubicBezTo>
                    <a:pt x="7920" y="4097"/>
                    <a:pt x="4097" y="7647"/>
                    <a:pt x="4097" y="12290"/>
                  </a:cubicBezTo>
                  <a:lnTo>
                    <a:pt x="4097" y="293605"/>
                  </a:lnTo>
                  <a:cubicBezTo>
                    <a:pt x="4097" y="297974"/>
                    <a:pt x="7647" y="301798"/>
                    <a:pt x="12290" y="301798"/>
                  </a:cubicBezTo>
                  <a:lnTo>
                    <a:pt x="140657" y="301798"/>
                  </a:lnTo>
                </a:path>
              </a:pathLst>
            </a:custGeom>
            <a:noFill/>
            <a:ln w="12700" cap="flat">
              <a:solidFill>
                <a:schemeClr val="tx1"/>
              </a:solidFill>
              <a:prstDash val="solid"/>
              <a:round/>
            </a:ln>
          </p:spPr>
          <p:txBody>
            <a:bodyPr rtlCol="0" anchor="ctr"/>
            <a:lstStyle/>
            <a:p>
              <a:endParaRPr lang="en-US" sz="3359" dirty="0"/>
            </a:p>
          </p:txBody>
        </p:sp>
        <p:sp>
          <p:nvSpPr>
            <p:cNvPr id="360" name="Freeform: Shape 114">
              <a:extLst>
                <a:ext uri="{FF2B5EF4-FFF2-40B4-BE49-F238E27FC236}">
                  <a16:creationId xmlns:a16="http://schemas.microsoft.com/office/drawing/2014/main" id="{8F08323E-5DD0-ED45-9665-125D7CB506A4}"/>
                </a:ext>
              </a:extLst>
            </p:cNvPr>
            <p:cNvSpPr/>
            <p:nvPr/>
          </p:nvSpPr>
          <p:spPr>
            <a:xfrm>
              <a:off x="7350779" y="1304593"/>
              <a:ext cx="196437" cy="172592"/>
            </a:xfrm>
            <a:custGeom>
              <a:avLst/>
              <a:gdLst>
                <a:gd name="connsiteX0" fmla="*/ 4097 w 76473"/>
                <a:gd name="connsiteY0" fmla="*/ 73196 h 76473"/>
                <a:gd name="connsiteX1" fmla="*/ 73469 w 76473"/>
                <a:gd name="connsiteY1" fmla="*/ 73196 h 76473"/>
                <a:gd name="connsiteX2" fmla="*/ 4097 w 76473"/>
                <a:gd name="connsiteY2" fmla="*/ 4097 h 76473"/>
              </a:gdLst>
              <a:ahLst/>
              <a:cxnLst>
                <a:cxn ang="0">
                  <a:pos x="connsiteX0" y="connsiteY0"/>
                </a:cxn>
                <a:cxn ang="0">
                  <a:pos x="connsiteX1" y="connsiteY1"/>
                </a:cxn>
                <a:cxn ang="0">
                  <a:pos x="connsiteX2" y="connsiteY2"/>
                </a:cxn>
              </a:cxnLst>
              <a:rect l="l" t="t" r="r" b="b"/>
              <a:pathLst>
                <a:path w="76473" h="76473">
                  <a:moveTo>
                    <a:pt x="4097" y="73196"/>
                  </a:moveTo>
                  <a:lnTo>
                    <a:pt x="73469" y="73196"/>
                  </a:lnTo>
                  <a:lnTo>
                    <a:pt x="4097" y="4097"/>
                  </a:lnTo>
                  <a:close/>
                </a:path>
              </a:pathLst>
            </a:custGeom>
            <a:noFill/>
            <a:ln w="12700" cap="flat">
              <a:solidFill>
                <a:schemeClr val="tx1"/>
              </a:solidFill>
              <a:prstDash val="solid"/>
              <a:round/>
            </a:ln>
          </p:spPr>
          <p:txBody>
            <a:bodyPr rtlCol="0" anchor="ctr"/>
            <a:lstStyle/>
            <a:p>
              <a:endParaRPr lang="en-US" sz="3359" dirty="0"/>
            </a:p>
          </p:txBody>
        </p:sp>
        <p:sp>
          <p:nvSpPr>
            <p:cNvPr id="361" name="Freeform: Shape 115">
              <a:extLst>
                <a:ext uri="{FF2B5EF4-FFF2-40B4-BE49-F238E27FC236}">
                  <a16:creationId xmlns:a16="http://schemas.microsoft.com/office/drawing/2014/main" id="{BDAD0CCD-EC2A-3F40-BD7E-A78E05ECDB38}"/>
                </a:ext>
              </a:extLst>
            </p:cNvPr>
            <p:cNvSpPr/>
            <p:nvPr/>
          </p:nvSpPr>
          <p:spPr>
            <a:xfrm>
              <a:off x="7073663" y="1577657"/>
              <a:ext cx="392873" cy="18493"/>
            </a:xfrm>
            <a:custGeom>
              <a:avLst/>
              <a:gdLst>
                <a:gd name="connsiteX0" fmla="*/ 4097 w 152947"/>
                <a:gd name="connsiteY0" fmla="*/ 4097 h 8193"/>
                <a:gd name="connsiteX1" fmla="*/ 150489 w 152947"/>
                <a:gd name="connsiteY1" fmla="*/ 4097 h 8193"/>
              </a:gdLst>
              <a:ahLst/>
              <a:cxnLst>
                <a:cxn ang="0">
                  <a:pos x="connsiteX0" y="connsiteY0"/>
                </a:cxn>
                <a:cxn ang="0">
                  <a:pos x="connsiteX1" y="connsiteY1"/>
                </a:cxn>
              </a:cxnLst>
              <a:rect l="l" t="t" r="r" b="b"/>
              <a:pathLst>
                <a:path w="152947" h="8193">
                  <a:moveTo>
                    <a:pt x="4097" y="4097"/>
                  </a:moveTo>
                  <a:lnTo>
                    <a:pt x="150489" y="4097"/>
                  </a:lnTo>
                </a:path>
              </a:pathLst>
            </a:custGeom>
            <a:ln w="12700" cap="flat">
              <a:solidFill>
                <a:schemeClr val="tx1"/>
              </a:solidFill>
              <a:prstDash val="solid"/>
              <a:round/>
            </a:ln>
          </p:spPr>
          <p:txBody>
            <a:bodyPr rtlCol="0" anchor="ctr"/>
            <a:lstStyle/>
            <a:p>
              <a:endParaRPr lang="en-US" sz="3359" dirty="0"/>
            </a:p>
          </p:txBody>
        </p:sp>
        <p:sp>
          <p:nvSpPr>
            <p:cNvPr id="362" name="Freeform: Shape 116">
              <a:extLst>
                <a:ext uri="{FF2B5EF4-FFF2-40B4-BE49-F238E27FC236}">
                  <a16:creationId xmlns:a16="http://schemas.microsoft.com/office/drawing/2014/main" id="{FC9CC52E-7D8E-A346-8EC5-16CA3E9BC865}"/>
                </a:ext>
              </a:extLst>
            </p:cNvPr>
            <p:cNvSpPr/>
            <p:nvPr/>
          </p:nvSpPr>
          <p:spPr>
            <a:xfrm>
              <a:off x="7073663" y="1669500"/>
              <a:ext cx="385859" cy="18493"/>
            </a:xfrm>
            <a:custGeom>
              <a:avLst/>
              <a:gdLst>
                <a:gd name="connsiteX0" fmla="*/ 4097 w 150216"/>
                <a:gd name="connsiteY0" fmla="*/ 4097 h 8193"/>
                <a:gd name="connsiteX1" fmla="*/ 147485 w 150216"/>
                <a:gd name="connsiteY1" fmla="*/ 4097 h 8193"/>
              </a:gdLst>
              <a:ahLst/>
              <a:cxnLst>
                <a:cxn ang="0">
                  <a:pos x="connsiteX0" y="connsiteY0"/>
                </a:cxn>
                <a:cxn ang="0">
                  <a:pos x="connsiteX1" y="connsiteY1"/>
                </a:cxn>
              </a:cxnLst>
              <a:rect l="l" t="t" r="r" b="b"/>
              <a:pathLst>
                <a:path w="150216" h="8193">
                  <a:moveTo>
                    <a:pt x="4097" y="4097"/>
                  </a:moveTo>
                  <a:lnTo>
                    <a:pt x="147485" y="4097"/>
                  </a:lnTo>
                </a:path>
              </a:pathLst>
            </a:custGeom>
            <a:ln w="12700" cap="flat">
              <a:solidFill>
                <a:schemeClr val="tx1"/>
              </a:solidFill>
              <a:prstDash val="solid"/>
              <a:round/>
            </a:ln>
          </p:spPr>
          <p:txBody>
            <a:bodyPr rtlCol="0" anchor="ctr"/>
            <a:lstStyle/>
            <a:p>
              <a:endParaRPr lang="en-US" sz="3359" dirty="0"/>
            </a:p>
          </p:txBody>
        </p:sp>
        <p:sp>
          <p:nvSpPr>
            <p:cNvPr id="363" name="Freeform: Shape 117">
              <a:extLst>
                <a:ext uri="{FF2B5EF4-FFF2-40B4-BE49-F238E27FC236}">
                  <a16:creationId xmlns:a16="http://schemas.microsoft.com/office/drawing/2014/main" id="{F61CB096-D9F8-5244-88F2-04F9B393FC27}"/>
                </a:ext>
              </a:extLst>
            </p:cNvPr>
            <p:cNvSpPr/>
            <p:nvPr/>
          </p:nvSpPr>
          <p:spPr>
            <a:xfrm>
              <a:off x="7073663" y="1760728"/>
              <a:ext cx="385859" cy="18493"/>
            </a:xfrm>
            <a:custGeom>
              <a:avLst/>
              <a:gdLst>
                <a:gd name="connsiteX0" fmla="*/ 4097 w 150216"/>
                <a:gd name="connsiteY0" fmla="*/ 4097 h 8193"/>
                <a:gd name="connsiteX1" fmla="*/ 147212 w 150216"/>
                <a:gd name="connsiteY1" fmla="*/ 4097 h 8193"/>
              </a:gdLst>
              <a:ahLst/>
              <a:cxnLst>
                <a:cxn ang="0">
                  <a:pos x="connsiteX0" y="connsiteY0"/>
                </a:cxn>
                <a:cxn ang="0">
                  <a:pos x="connsiteX1" y="connsiteY1"/>
                </a:cxn>
              </a:cxnLst>
              <a:rect l="l" t="t" r="r" b="b"/>
              <a:pathLst>
                <a:path w="150216" h="8193">
                  <a:moveTo>
                    <a:pt x="4097" y="4097"/>
                  </a:moveTo>
                  <a:lnTo>
                    <a:pt x="147212" y="4097"/>
                  </a:lnTo>
                </a:path>
              </a:pathLst>
            </a:custGeom>
            <a:ln w="12700" cap="flat">
              <a:solidFill>
                <a:schemeClr val="tx1"/>
              </a:solidFill>
              <a:prstDash val="solid"/>
              <a:round/>
            </a:ln>
          </p:spPr>
          <p:txBody>
            <a:bodyPr rtlCol="0" anchor="ctr"/>
            <a:lstStyle/>
            <a:p>
              <a:endParaRPr lang="en-US" sz="3359" dirty="0"/>
            </a:p>
          </p:txBody>
        </p:sp>
        <p:sp>
          <p:nvSpPr>
            <p:cNvPr id="364" name="Freeform: Shape 118">
              <a:extLst>
                <a:ext uri="{FF2B5EF4-FFF2-40B4-BE49-F238E27FC236}">
                  <a16:creationId xmlns:a16="http://schemas.microsoft.com/office/drawing/2014/main" id="{EC399177-2A8E-0E4D-8B5E-51D3FA9FB031}"/>
                </a:ext>
              </a:extLst>
            </p:cNvPr>
            <p:cNvSpPr/>
            <p:nvPr/>
          </p:nvSpPr>
          <p:spPr>
            <a:xfrm>
              <a:off x="7073663" y="1852572"/>
              <a:ext cx="336749" cy="18493"/>
            </a:xfrm>
            <a:custGeom>
              <a:avLst/>
              <a:gdLst>
                <a:gd name="connsiteX0" fmla="*/ 4097 w 131097"/>
                <a:gd name="connsiteY0" fmla="*/ 4097 h 8193"/>
                <a:gd name="connsiteX1" fmla="*/ 128913 w 131097"/>
                <a:gd name="connsiteY1" fmla="*/ 4097 h 8193"/>
              </a:gdLst>
              <a:ahLst/>
              <a:cxnLst>
                <a:cxn ang="0">
                  <a:pos x="connsiteX0" y="connsiteY0"/>
                </a:cxn>
                <a:cxn ang="0">
                  <a:pos x="connsiteX1" y="connsiteY1"/>
                </a:cxn>
              </a:cxnLst>
              <a:rect l="l" t="t" r="r" b="b"/>
              <a:pathLst>
                <a:path w="131097" h="8193">
                  <a:moveTo>
                    <a:pt x="4097" y="4097"/>
                  </a:moveTo>
                  <a:lnTo>
                    <a:pt x="128913" y="4097"/>
                  </a:lnTo>
                </a:path>
              </a:pathLst>
            </a:custGeom>
            <a:ln w="12700" cap="flat">
              <a:solidFill>
                <a:schemeClr val="tx1"/>
              </a:solidFill>
              <a:prstDash val="solid"/>
              <a:round/>
            </a:ln>
          </p:spPr>
          <p:txBody>
            <a:bodyPr rtlCol="0" anchor="ctr"/>
            <a:lstStyle/>
            <a:p>
              <a:endParaRPr lang="en-US" sz="3359" dirty="0"/>
            </a:p>
          </p:txBody>
        </p:sp>
        <p:sp>
          <p:nvSpPr>
            <p:cNvPr id="365" name="Freeform: Shape 119">
              <a:extLst>
                <a:ext uri="{FF2B5EF4-FFF2-40B4-BE49-F238E27FC236}">
                  <a16:creationId xmlns:a16="http://schemas.microsoft.com/office/drawing/2014/main" id="{39C55909-B644-6349-8621-48F292DDE1D6}"/>
                </a:ext>
              </a:extLst>
            </p:cNvPr>
            <p:cNvSpPr/>
            <p:nvPr/>
          </p:nvSpPr>
          <p:spPr>
            <a:xfrm>
              <a:off x="7073663" y="1486429"/>
              <a:ext cx="231516" cy="18493"/>
            </a:xfrm>
            <a:custGeom>
              <a:avLst/>
              <a:gdLst>
                <a:gd name="connsiteX0" fmla="*/ 4097 w 90129"/>
                <a:gd name="connsiteY0" fmla="*/ 4097 h 8193"/>
                <a:gd name="connsiteX1" fmla="*/ 87125 w 90129"/>
                <a:gd name="connsiteY1" fmla="*/ 4097 h 8193"/>
              </a:gdLst>
              <a:ahLst/>
              <a:cxnLst>
                <a:cxn ang="0">
                  <a:pos x="connsiteX0" y="connsiteY0"/>
                </a:cxn>
                <a:cxn ang="0">
                  <a:pos x="connsiteX1" y="connsiteY1"/>
                </a:cxn>
              </a:cxnLst>
              <a:rect l="l" t="t" r="r" b="b"/>
              <a:pathLst>
                <a:path w="90129" h="8193">
                  <a:moveTo>
                    <a:pt x="4097" y="4097"/>
                  </a:moveTo>
                  <a:lnTo>
                    <a:pt x="87125" y="4097"/>
                  </a:lnTo>
                </a:path>
              </a:pathLst>
            </a:custGeom>
            <a:ln w="12700" cap="flat">
              <a:solidFill>
                <a:schemeClr val="tx1"/>
              </a:solidFill>
              <a:prstDash val="solid"/>
              <a:round/>
            </a:ln>
          </p:spPr>
          <p:txBody>
            <a:bodyPr rtlCol="0" anchor="ctr"/>
            <a:lstStyle/>
            <a:p>
              <a:endParaRPr lang="en-US" sz="3359" dirty="0"/>
            </a:p>
          </p:txBody>
        </p:sp>
        <p:sp>
          <p:nvSpPr>
            <p:cNvPr id="366" name="Freeform: Shape 120">
              <a:extLst>
                <a:ext uri="{FF2B5EF4-FFF2-40B4-BE49-F238E27FC236}">
                  <a16:creationId xmlns:a16="http://schemas.microsoft.com/office/drawing/2014/main" id="{7B5733EF-48F9-064D-9081-BFBD313FE2C1}"/>
                </a:ext>
              </a:extLst>
            </p:cNvPr>
            <p:cNvSpPr/>
            <p:nvPr/>
          </p:nvSpPr>
          <p:spPr>
            <a:xfrm>
              <a:off x="7528976" y="1460542"/>
              <a:ext cx="21048" cy="228069"/>
            </a:xfrm>
            <a:custGeom>
              <a:avLst/>
              <a:gdLst>
                <a:gd name="connsiteX0" fmla="*/ 4097 w 8193"/>
                <a:gd name="connsiteY0" fmla="*/ 98597 h 101054"/>
                <a:gd name="connsiteX1" fmla="*/ 4097 w 8193"/>
                <a:gd name="connsiteY1" fmla="*/ 4097 h 101054"/>
              </a:gdLst>
              <a:ahLst/>
              <a:cxnLst>
                <a:cxn ang="0">
                  <a:pos x="connsiteX0" y="connsiteY0"/>
                </a:cxn>
                <a:cxn ang="0">
                  <a:pos x="connsiteX1" y="connsiteY1"/>
                </a:cxn>
              </a:cxnLst>
              <a:rect l="l" t="t" r="r" b="b"/>
              <a:pathLst>
                <a:path w="8193" h="101054">
                  <a:moveTo>
                    <a:pt x="4097" y="98597"/>
                  </a:moveTo>
                  <a:lnTo>
                    <a:pt x="4097" y="4097"/>
                  </a:lnTo>
                </a:path>
              </a:pathLst>
            </a:custGeom>
            <a:ln w="12700" cap="flat">
              <a:solidFill>
                <a:schemeClr val="tx1"/>
              </a:solidFill>
              <a:prstDash val="solid"/>
              <a:round/>
            </a:ln>
          </p:spPr>
          <p:txBody>
            <a:bodyPr rtlCol="0" anchor="ctr"/>
            <a:lstStyle/>
            <a:p>
              <a:endParaRPr lang="en-US" sz="3359" dirty="0"/>
            </a:p>
          </p:txBody>
        </p:sp>
        <p:sp>
          <p:nvSpPr>
            <p:cNvPr id="367" name="Freeform: Shape 121">
              <a:extLst>
                <a:ext uri="{FF2B5EF4-FFF2-40B4-BE49-F238E27FC236}">
                  <a16:creationId xmlns:a16="http://schemas.microsoft.com/office/drawing/2014/main" id="{A5D23C02-3EAB-C845-8639-9A9C8DC45E71}"/>
                </a:ext>
              </a:extLst>
            </p:cNvPr>
            <p:cNvSpPr/>
            <p:nvPr/>
          </p:nvSpPr>
          <p:spPr>
            <a:xfrm>
              <a:off x="7310789" y="1632671"/>
              <a:ext cx="638422" cy="567089"/>
            </a:xfrm>
            <a:custGeom>
              <a:avLst/>
              <a:gdLst>
                <a:gd name="connsiteX0" fmla="*/ 223959 w 248539"/>
                <a:gd name="connsiteY0" fmla="*/ 26424 h 251270"/>
                <a:gd name="connsiteX1" fmla="*/ 116349 w 248539"/>
                <a:gd name="connsiteY1" fmla="*/ 26424 h 251270"/>
                <a:gd name="connsiteX2" fmla="*/ 101874 w 248539"/>
                <a:gd name="connsiteY2" fmla="*/ 113823 h 251270"/>
                <a:gd name="connsiteX3" fmla="*/ 4097 w 248539"/>
                <a:gd name="connsiteY3" fmla="*/ 211327 h 251270"/>
                <a:gd name="connsiteX4" fmla="*/ 4916 w 248539"/>
                <a:gd name="connsiteY4" fmla="*/ 248745 h 251270"/>
                <a:gd name="connsiteX5" fmla="*/ 37418 w 248539"/>
                <a:gd name="connsiteY5" fmla="*/ 249564 h 251270"/>
                <a:gd name="connsiteX6" fmla="*/ 50800 w 248539"/>
                <a:gd name="connsiteY6" fmla="*/ 236181 h 251270"/>
                <a:gd name="connsiteX7" fmla="*/ 50254 w 248539"/>
                <a:gd name="connsiteY7" fmla="*/ 214604 h 251270"/>
                <a:gd name="connsiteX8" fmla="*/ 73743 w 248539"/>
                <a:gd name="connsiteY8" fmla="*/ 214058 h 251270"/>
                <a:gd name="connsiteX9" fmla="*/ 73743 w 248539"/>
                <a:gd name="connsiteY9" fmla="*/ 189750 h 251270"/>
                <a:gd name="connsiteX10" fmla="*/ 98050 w 248539"/>
                <a:gd name="connsiteY10" fmla="*/ 189750 h 251270"/>
                <a:gd name="connsiteX11" fmla="*/ 98323 w 248539"/>
                <a:gd name="connsiteY11" fmla="*/ 164623 h 251270"/>
                <a:gd name="connsiteX12" fmla="*/ 122085 w 248539"/>
                <a:gd name="connsiteY12" fmla="*/ 164897 h 251270"/>
                <a:gd name="connsiteX13" fmla="*/ 137653 w 248539"/>
                <a:gd name="connsiteY13" fmla="*/ 149329 h 251270"/>
                <a:gd name="connsiteX14" fmla="*/ 223413 w 248539"/>
                <a:gd name="connsiteY14" fmla="*/ 134307 h 251270"/>
                <a:gd name="connsiteX15" fmla="*/ 223959 w 248539"/>
                <a:gd name="connsiteY15" fmla="*/ 26424 h 251270"/>
                <a:gd name="connsiteX16" fmla="*/ 202382 w 248539"/>
                <a:gd name="connsiteY16" fmla="*/ 74221 h 251270"/>
                <a:gd name="connsiteX17" fmla="*/ 175890 w 248539"/>
                <a:gd name="connsiteY17" fmla="*/ 74221 h 251270"/>
                <a:gd name="connsiteX18" fmla="*/ 175890 w 248539"/>
                <a:gd name="connsiteY18" fmla="*/ 47728 h 251270"/>
                <a:gd name="connsiteX19" fmla="*/ 202382 w 248539"/>
                <a:gd name="connsiteY19" fmla="*/ 47728 h 251270"/>
                <a:gd name="connsiteX20" fmla="*/ 202382 w 248539"/>
                <a:gd name="connsiteY20" fmla="*/ 74221 h 2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8539" h="251270">
                  <a:moveTo>
                    <a:pt x="223959" y="26424"/>
                  </a:moveTo>
                  <a:cubicBezTo>
                    <a:pt x="194189" y="-3346"/>
                    <a:pt x="146119" y="-3346"/>
                    <a:pt x="116349" y="26424"/>
                  </a:cubicBezTo>
                  <a:cubicBezTo>
                    <a:pt x="92588" y="49913"/>
                    <a:pt x="87945" y="85418"/>
                    <a:pt x="101874" y="113823"/>
                  </a:cubicBezTo>
                  <a:lnTo>
                    <a:pt x="4097" y="211327"/>
                  </a:lnTo>
                  <a:lnTo>
                    <a:pt x="4916" y="248745"/>
                  </a:lnTo>
                  <a:lnTo>
                    <a:pt x="37418" y="249564"/>
                  </a:lnTo>
                  <a:lnTo>
                    <a:pt x="50800" y="236181"/>
                  </a:lnTo>
                  <a:lnTo>
                    <a:pt x="50254" y="214604"/>
                  </a:lnTo>
                  <a:lnTo>
                    <a:pt x="73743" y="214058"/>
                  </a:lnTo>
                  <a:lnTo>
                    <a:pt x="73743" y="189750"/>
                  </a:lnTo>
                  <a:lnTo>
                    <a:pt x="98050" y="189750"/>
                  </a:lnTo>
                  <a:lnTo>
                    <a:pt x="98323" y="164623"/>
                  </a:lnTo>
                  <a:lnTo>
                    <a:pt x="122085" y="164897"/>
                  </a:lnTo>
                  <a:lnTo>
                    <a:pt x="137653" y="149329"/>
                  </a:lnTo>
                  <a:cubicBezTo>
                    <a:pt x="165784" y="162438"/>
                    <a:pt x="200197" y="157522"/>
                    <a:pt x="223413" y="134307"/>
                  </a:cubicBezTo>
                  <a:cubicBezTo>
                    <a:pt x="253729" y="104264"/>
                    <a:pt x="253729" y="56195"/>
                    <a:pt x="223959" y="26424"/>
                  </a:cubicBezTo>
                  <a:close/>
                  <a:moveTo>
                    <a:pt x="202382" y="74221"/>
                  </a:moveTo>
                  <a:cubicBezTo>
                    <a:pt x="195008" y="81595"/>
                    <a:pt x="183264" y="81595"/>
                    <a:pt x="175890" y="74221"/>
                  </a:cubicBezTo>
                  <a:cubicBezTo>
                    <a:pt x="168515" y="66846"/>
                    <a:pt x="168515" y="55102"/>
                    <a:pt x="175890" y="47728"/>
                  </a:cubicBezTo>
                  <a:cubicBezTo>
                    <a:pt x="183264" y="40354"/>
                    <a:pt x="195008" y="40354"/>
                    <a:pt x="202382" y="47728"/>
                  </a:cubicBezTo>
                  <a:cubicBezTo>
                    <a:pt x="209757" y="55102"/>
                    <a:pt x="209757" y="66846"/>
                    <a:pt x="202382" y="74221"/>
                  </a:cubicBezTo>
                  <a:close/>
                </a:path>
              </a:pathLst>
            </a:custGeom>
            <a:noFill/>
            <a:ln w="12700" cap="flat">
              <a:solidFill>
                <a:schemeClr val="accent1"/>
              </a:solidFill>
              <a:prstDash val="solid"/>
              <a:round/>
            </a:ln>
          </p:spPr>
          <p:txBody>
            <a:bodyPr rtlCol="0" anchor="ctr"/>
            <a:lstStyle/>
            <a:p>
              <a:endParaRPr lang="en-US" sz="3429" dirty="0"/>
            </a:p>
          </p:txBody>
        </p:sp>
      </p:grpSp>
      <p:sp>
        <p:nvSpPr>
          <p:cNvPr id="368" name="Rectangle 367">
            <a:extLst>
              <a:ext uri="{FF2B5EF4-FFF2-40B4-BE49-F238E27FC236}">
                <a16:creationId xmlns:a16="http://schemas.microsoft.com/office/drawing/2014/main" id="{AE08F109-C990-3440-9030-C2F0B327230B}"/>
              </a:ext>
            </a:extLst>
          </p:cNvPr>
          <p:cNvSpPr/>
          <p:nvPr/>
        </p:nvSpPr>
        <p:spPr>
          <a:xfrm>
            <a:off x="10685684" y="4853116"/>
            <a:ext cx="3283210" cy="1692002"/>
          </a:xfrm>
          <a:prstGeom prst="rect">
            <a:avLst/>
          </a:prstGeom>
        </p:spPr>
        <p:txBody>
          <a:bodyPr wrap="square">
            <a:spAutoFit/>
          </a:bodyPr>
          <a:lstStyle/>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Control network traffic</a:t>
            </a: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Control file and directory access</a:t>
            </a: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Control administrative (API) access</a:t>
            </a: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Encrypt data at rest and in transit</a:t>
            </a:r>
          </a:p>
        </p:txBody>
      </p:sp>
      <p:sp>
        <p:nvSpPr>
          <p:cNvPr id="369" name="TextBox 368">
            <a:extLst>
              <a:ext uri="{FF2B5EF4-FFF2-40B4-BE49-F238E27FC236}">
                <a16:creationId xmlns:a16="http://schemas.microsoft.com/office/drawing/2014/main" id="{978E85AE-3F5D-284F-BE24-A91B995CBFB9}"/>
              </a:ext>
            </a:extLst>
          </p:cNvPr>
          <p:cNvSpPr txBox="1"/>
          <p:nvPr/>
        </p:nvSpPr>
        <p:spPr>
          <a:xfrm>
            <a:off x="7883886" y="4810045"/>
            <a:ext cx="2593160" cy="818228"/>
          </a:xfrm>
          <a:prstGeom prst="rect">
            <a:avLst/>
          </a:prstGeom>
          <a:noFill/>
        </p:spPr>
        <p:txBody>
          <a:bodyPr wrap="square" lIns="261257" tIns="209006" rIns="261257" bIns="209006" rtlCol="0">
            <a:spAutoFit/>
          </a:bodyPr>
          <a:lstStyle/>
          <a:p>
            <a:pPr marL="244948" indent="-244948" algn="ctr">
              <a:lnSpc>
                <a:spcPct val="90000"/>
              </a:lnSpc>
              <a:spcAft>
                <a:spcPts val="2571"/>
              </a:spcAft>
              <a:buFont typeface="Arial" panose="020B0604020202020204" pitchFamily="34" charset="0"/>
              <a:buChar char="•"/>
            </a:pPr>
            <a:r>
              <a:rPr lang="en-US" sz="1430" dirty="0">
                <a:latin typeface="Amazon Ember" panose="020B0603020204020204" pitchFamily="34" charset="0"/>
                <a:ea typeface="Amazon Ember" panose="020B0603020204020204" pitchFamily="34" charset="0"/>
                <a:cs typeface="Amazon Ember" panose="020B0603020204020204" pitchFamily="34" charset="0"/>
              </a:rPr>
              <a:t>Store files for $0.08/GB-month*</a:t>
            </a:r>
          </a:p>
        </p:txBody>
      </p:sp>
      <p:sp>
        <p:nvSpPr>
          <p:cNvPr id="370" name="Rectangle 369">
            <a:extLst>
              <a:ext uri="{FF2B5EF4-FFF2-40B4-BE49-F238E27FC236}">
                <a16:creationId xmlns:a16="http://schemas.microsoft.com/office/drawing/2014/main" id="{92CB49AA-01CC-2D4C-95D6-67D795370AE8}"/>
              </a:ext>
            </a:extLst>
          </p:cNvPr>
          <p:cNvSpPr/>
          <p:nvPr/>
        </p:nvSpPr>
        <p:spPr>
          <a:xfrm>
            <a:off x="1176127" y="4853927"/>
            <a:ext cx="3309023" cy="1818575"/>
          </a:xfrm>
          <a:prstGeom prst="rect">
            <a:avLst/>
          </a:prstGeom>
        </p:spPr>
        <p:txBody>
          <a:bodyPr wrap="square">
            <a:spAutoFit/>
          </a:bodyPr>
          <a:lstStyle/>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Grow and shrink file system capacity on demand</a:t>
            </a:r>
            <a:endParaRPr lang="en-US" sz="1429" dirty="0">
              <a:latin typeface="Amazon Ember" panose="02000000000000000000" pitchFamily="2" charset="0"/>
              <a:ea typeface="Amazon Ember Light" panose="020B0403020204020204" pitchFamily="34" charset="0"/>
            </a:endParaRP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No need to manage and provision infrastructure capacity</a:t>
            </a:r>
          </a:p>
          <a:p>
            <a:pPr marL="244948" indent="-244948" defTabSz="783835">
              <a:lnSpc>
                <a:spcPct val="90000"/>
              </a:lnSpc>
              <a:spcBef>
                <a:spcPts val="1029"/>
              </a:spcBef>
              <a:spcAft>
                <a:spcPts val="1143"/>
              </a:spcAft>
              <a:buFont typeface="Arial" panose="020B0604020202020204" pitchFamily="34" charset="0"/>
              <a:buChar char="•"/>
              <a:defRPr/>
            </a:pPr>
            <a:r>
              <a:rPr lang="en-US" sz="1429" dirty="0">
                <a:latin typeface="Amazon Ember"/>
                <a:ea typeface="Amazon Ember Light" panose="020B0403020204020204" pitchFamily="34" charset="0"/>
              </a:rPr>
              <a:t>Pay as you go and pay only for what you use</a:t>
            </a:r>
          </a:p>
        </p:txBody>
      </p:sp>
      <p:sp>
        <p:nvSpPr>
          <p:cNvPr id="371" name="TextBox 370">
            <a:extLst>
              <a:ext uri="{FF2B5EF4-FFF2-40B4-BE49-F238E27FC236}">
                <a16:creationId xmlns:a16="http://schemas.microsoft.com/office/drawing/2014/main" id="{DB95870C-C714-3643-A4AA-55404478AC59}"/>
              </a:ext>
            </a:extLst>
          </p:cNvPr>
          <p:cNvSpPr txBox="1"/>
          <p:nvPr/>
        </p:nvSpPr>
        <p:spPr>
          <a:xfrm>
            <a:off x="1948661" y="3446827"/>
            <a:ext cx="1066318" cy="438582"/>
          </a:xfrm>
          <a:prstGeom prst="rect">
            <a:avLst/>
          </a:prstGeom>
          <a:noFill/>
        </p:spPr>
        <p:txBody>
          <a:bodyPr wrap="none" rtlCol="0">
            <a:spAutoFit/>
          </a:bodyPr>
          <a:lstStyle/>
          <a:p>
            <a:r>
              <a:rPr lang="en-US" sz="2250" b="1" dirty="0">
                <a:latin typeface="Amazon Ember" panose="020B0603020204020204" pitchFamily="34" charset="0"/>
                <a:ea typeface="Amazon Ember" panose="020B0603020204020204" pitchFamily="34" charset="0"/>
                <a:cs typeface="Amazon Ember" panose="020B0603020204020204" pitchFamily="34" charset="0"/>
              </a:rPr>
              <a:t>Elastic</a:t>
            </a:r>
          </a:p>
        </p:txBody>
      </p:sp>
      <p:sp>
        <p:nvSpPr>
          <p:cNvPr id="372" name="TextBox 371">
            <a:extLst>
              <a:ext uri="{FF2B5EF4-FFF2-40B4-BE49-F238E27FC236}">
                <a16:creationId xmlns:a16="http://schemas.microsoft.com/office/drawing/2014/main" id="{19720C3B-C11E-2947-AF35-CA5A8D67232C}"/>
              </a:ext>
            </a:extLst>
          </p:cNvPr>
          <p:cNvSpPr txBox="1"/>
          <p:nvPr/>
        </p:nvSpPr>
        <p:spPr>
          <a:xfrm>
            <a:off x="5539704" y="3412281"/>
            <a:ext cx="1326004" cy="438582"/>
          </a:xfrm>
          <a:prstGeom prst="rect">
            <a:avLst/>
          </a:prstGeom>
          <a:noFill/>
        </p:spPr>
        <p:txBody>
          <a:bodyPr wrap="none" rtlCol="0">
            <a:spAutoFit/>
          </a:bodyPr>
          <a:lstStyle/>
          <a:p>
            <a:r>
              <a:rPr lang="en-US" sz="2250" b="1" dirty="0">
                <a:latin typeface="Amazon Ember" panose="020B0603020204020204" pitchFamily="34" charset="0"/>
                <a:ea typeface="Amazon Ember" panose="020B0603020204020204" pitchFamily="34" charset="0"/>
                <a:cs typeface="Amazon Ember" panose="020B0603020204020204" pitchFamily="34" charset="0"/>
              </a:rPr>
              <a:t>Scalable</a:t>
            </a:r>
          </a:p>
        </p:txBody>
      </p:sp>
      <p:sp>
        <p:nvSpPr>
          <p:cNvPr id="373" name="TextBox 372">
            <a:extLst>
              <a:ext uri="{FF2B5EF4-FFF2-40B4-BE49-F238E27FC236}">
                <a16:creationId xmlns:a16="http://schemas.microsoft.com/office/drawing/2014/main" id="{EE0E4EA9-57F3-DD47-9A0C-750D572CA2D3}"/>
              </a:ext>
            </a:extLst>
          </p:cNvPr>
          <p:cNvSpPr txBox="1"/>
          <p:nvPr/>
        </p:nvSpPr>
        <p:spPr>
          <a:xfrm>
            <a:off x="8147583" y="3467834"/>
            <a:ext cx="2140151" cy="438582"/>
          </a:xfrm>
          <a:prstGeom prst="rect">
            <a:avLst/>
          </a:prstGeom>
          <a:noFill/>
        </p:spPr>
        <p:txBody>
          <a:bodyPr wrap="square" rtlCol="0">
            <a:spAutoFit/>
          </a:bodyPr>
          <a:lstStyle/>
          <a:p>
            <a:r>
              <a:rPr lang="en-US" sz="2250" b="1" dirty="0">
                <a:latin typeface="Amazon Ember" panose="020B0603020204020204" pitchFamily="34" charset="0"/>
                <a:ea typeface="Amazon Ember" panose="020B0603020204020204" pitchFamily="34" charset="0"/>
                <a:cs typeface="Amazon Ember" panose="020B0603020204020204" pitchFamily="34" charset="0"/>
              </a:rPr>
              <a:t>Cost Effective</a:t>
            </a:r>
          </a:p>
        </p:txBody>
      </p:sp>
      <p:sp>
        <p:nvSpPr>
          <p:cNvPr id="374" name="TextBox 373">
            <a:extLst>
              <a:ext uri="{FF2B5EF4-FFF2-40B4-BE49-F238E27FC236}">
                <a16:creationId xmlns:a16="http://schemas.microsoft.com/office/drawing/2014/main" id="{3F5B0859-4C08-8F44-99EC-6ECF053A0A04}"/>
              </a:ext>
            </a:extLst>
          </p:cNvPr>
          <p:cNvSpPr txBox="1"/>
          <p:nvPr/>
        </p:nvSpPr>
        <p:spPr>
          <a:xfrm>
            <a:off x="11592623" y="3410827"/>
            <a:ext cx="1090363" cy="438582"/>
          </a:xfrm>
          <a:prstGeom prst="rect">
            <a:avLst/>
          </a:prstGeom>
          <a:noFill/>
        </p:spPr>
        <p:txBody>
          <a:bodyPr wrap="none" rtlCol="0">
            <a:spAutoFit/>
          </a:bodyPr>
          <a:lstStyle/>
          <a:p>
            <a:r>
              <a:rPr lang="en-US" sz="2250" b="1" dirty="0">
                <a:latin typeface="Amazon Ember" panose="020B0603020204020204" pitchFamily="34" charset="0"/>
                <a:ea typeface="Amazon Ember" panose="020B0603020204020204" pitchFamily="34" charset="0"/>
                <a:cs typeface="Amazon Ember" panose="020B0603020204020204" pitchFamily="34" charset="0"/>
              </a:rPr>
              <a:t>Secure</a:t>
            </a:r>
          </a:p>
        </p:txBody>
      </p:sp>
      <p:sp>
        <p:nvSpPr>
          <p:cNvPr id="375" name="TextBox 374">
            <a:extLst>
              <a:ext uri="{FF2B5EF4-FFF2-40B4-BE49-F238E27FC236}">
                <a16:creationId xmlns:a16="http://schemas.microsoft.com/office/drawing/2014/main" id="{64C42435-531F-A545-8BC9-7909AD33BA45}"/>
              </a:ext>
            </a:extLst>
          </p:cNvPr>
          <p:cNvSpPr txBox="1"/>
          <p:nvPr/>
        </p:nvSpPr>
        <p:spPr>
          <a:xfrm>
            <a:off x="14194862" y="3416590"/>
            <a:ext cx="2443298" cy="438582"/>
          </a:xfrm>
          <a:prstGeom prst="rect">
            <a:avLst/>
          </a:prstGeom>
          <a:noFill/>
        </p:spPr>
        <p:txBody>
          <a:bodyPr wrap="none" rtlCol="0">
            <a:spAutoFit/>
          </a:bodyPr>
          <a:lstStyle/>
          <a:p>
            <a:r>
              <a:rPr lang="en-US" sz="2250" b="1" dirty="0">
                <a:latin typeface="Amazon Ember" panose="020B0603020204020204" pitchFamily="34" charset="0"/>
                <a:ea typeface="Amazon Ember" panose="020B0603020204020204" pitchFamily="34" charset="0"/>
                <a:cs typeface="Amazon Ember" panose="020B0603020204020204" pitchFamily="34" charset="0"/>
              </a:rPr>
              <a:t>Global Footprint</a:t>
            </a:r>
          </a:p>
        </p:txBody>
      </p:sp>
      <p:sp>
        <p:nvSpPr>
          <p:cNvPr id="376" name="TextBox 375">
            <a:extLst>
              <a:ext uri="{FF2B5EF4-FFF2-40B4-BE49-F238E27FC236}">
                <a16:creationId xmlns:a16="http://schemas.microsoft.com/office/drawing/2014/main" id="{AC09B1DF-943F-AF46-96F2-DB056F12EB7C}"/>
              </a:ext>
            </a:extLst>
          </p:cNvPr>
          <p:cNvSpPr txBox="1"/>
          <p:nvPr/>
        </p:nvSpPr>
        <p:spPr>
          <a:xfrm>
            <a:off x="1235861" y="1227566"/>
            <a:ext cx="11218136"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Amazon Elastic File System (EFS) is architected for your Data Science requirements:</a:t>
            </a:r>
          </a:p>
        </p:txBody>
      </p:sp>
      <p:sp>
        <p:nvSpPr>
          <p:cNvPr id="377" name="TextBox 376">
            <a:extLst>
              <a:ext uri="{FF2B5EF4-FFF2-40B4-BE49-F238E27FC236}">
                <a16:creationId xmlns:a16="http://schemas.microsoft.com/office/drawing/2014/main" id="{0977C6B3-4007-B24A-810D-606245569A61}"/>
              </a:ext>
            </a:extLst>
          </p:cNvPr>
          <p:cNvSpPr txBox="1"/>
          <p:nvPr/>
        </p:nvSpPr>
        <p:spPr>
          <a:xfrm>
            <a:off x="1235861" y="1665723"/>
            <a:ext cx="15955266" cy="1077218"/>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Amazon EFS is a fully managed cloud native file service that delivers the simplicity and performance  needed for your data science workloads. It is designed to provide massively parallel shared access to thousands of Amazon EC2 instances, enabling your applications to achieve high levels of aggregate throughput and IOPS with consistent low latencies. It provides a POSIX compliant interface that integrates with existing workflows.  Use EFS features outlined here to remove the constraints of traditional storage infrastructure we discussed earlier. </a:t>
            </a:r>
          </a:p>
        </p:txBody>
      </p:sp>
      <p:cxnSp>
        <p:nvCxnSpPr>
          <p:cNvPr id="378" name="Straight Connector 377">
            <a:extLst>
              <a:ext uri="{FF2B5EF4-FFF2-40B4-BE49-F238E27FC236}">
                <a16:creationId xmlns:a16="http://schemas.microsoft.com/office/drawing/2014/main" id="{D0C36C1E-5A29-DD46-A43F-1E3EAFED0107}"/>
              </a:ext>
            </a:extLst>
          </p:cNvPr>
          <p:cNvCxnSpPr>
            <a:cxnSpLocks/>
          </p:cNvCxnSpPr>
          <p:nvPr/>
        </p:nvCxnSpPr>
        <p:spPr>
          <a:xfrm>
            <a:off x="1205399" y="6714574"/>
            <a:ext cx="15906482" cy="21813"/>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379" name="Straight Connector 378">
            <a:extLst>
              <a:ext uri="{FF2B5EF4-FFF2-40B4-BE49-F238E27FC236}">
                <a16:creationId xmlns:a16="http://schemas.microsoft.com/office/drawing/2014/main" id="{1D11ED82-7B31-004C-A7F1-945147205CC4}"/>
              </a:ext>
            </a:extLst>
          </p:cNvPr>
          <p:cNvCxnSpPr>
            <a:cxnSpLocks/>
          </p:cNvCxnSpPr>
          <p:nvPr/>
        </p:nvCxnSpPr>
        <p:spPr>
          <a:xfrm>
            <a:off x="1284647" y="3300814"/>
            <a:ext cx="15906482" cy="21813"/>
          </a:xfrm>
          <a:prstGeom prst="line">
            <a:avLst/>
          </a:prstGeom>
          <a:ln w="38100"/>
        </p:spPr>
        <p:style>
          <a:lnRef idx="3">
            <a:schemeClr val="accent3"/>
          </a:lnRef>
          <a:fillRef idx="0">
            <a:schemeClr val="accent3"/>
          </a:fillRef>
          <a:effectRef idx="2">
            <a:schemeClr val="accent3"/>
          </a:effectRef>
          <a:fontRef idx="minor">
            <a:schemeClr val="tx1"/>
          </a:fontRef>
        </p:style>
      </p:cxnSp>
      <p:grpSp>
        <p:nvGrpSpPr>
          <p:cNvPr id="380" name="Group 379">
            <a:extLst>
              <a:ext uri="{FF2B5EF4-FFF2-40B4-BE49-F238E27FC236}">
                <a16:creationId xmlns:a16="http://schemas.microsoft.com/office/drawing/2014/main" id="{7ED954D7-22E8-E84D-AC4F-1BD76DB6BF94}"/>
              </a:ext>
            </a:extLst>
          </p:cNvPr>
          <p:cNvGrpSpPr/>
          <p:nvPr/>
        </p:nvGrpSpPr>
        <p:grpSpPr>
          <a:xfrm>
            <a:off x="8851887" y="3991699"/>
            <a:ext cx="649224" cy="649224"/>
            <a:chOff x="10850274" y="4239176"/>
            <a:chExt cx="1367126" cy="1367126"/>
          </a:xfrm>
        </p:grpSpPr>
        <p:grpSp>
          <p:nvGrpSpPr>
            <p:cNvPr id="381" name="Group 380">
              <a:extLst>
                <a:ext uri="{FF2B5EF4-FFF2-40B4-BE49-F238E27FC236}">
                  <a16:creationId xmlns:a16="http://schemas.microsoft.com/office/drawing/2014/main" id="{8A6240F8-9A8D-7042-A09C-9918E8F9ED13}"/>
                </a:ext>
              </a:extLst>
            </p:cNvPr>
            <p:cNvGrpSpPr/>
            <p:nvPr/>
          </p:nvGrpSpPr>
          <p:grpSpPr>
            <a:xfrm>
              <a:off x="11205874" y="4483270"/>
              <a:ext cx="655926" cy="878938"/>
              <a:chOff x="10972630" y="4568831"/>
              <a:chExt cx="558891" cy="748911"/>
            </a:xfrm>
          </p:grpSpPr>
          <p:sp>
            <p:nvSpPr>
              <p:cNvPr id="385" name="Freeform: Shape 217">
                <a:extLst>
                  <a:ext uri="{FF2B5EF4-FFF2-40B4-BE49-F238E27FC236}">
                    <a16:creationId xmlns:a16="http://schemas.microsoft.com/office/drawing/2014/main" id="{2CBFF435-B27B-5A4C-AD96-428B1035BEFF}"/>
                  </a:ext>
                </a:extLst>
              </p:cNvPr>
              <p:cNvSpPr/>
              <p:nvPr/>
            </p:nvSpPr>
            <p:spPr>
              <a:xfrm>
                <a:off x="10972630" y="4568831"/>
                <a:ext cx="558891" cy="748911"/>
              </a:xfrm>
              <a:custGeom>
                <a:avLst/>
                <a:gdLst>
                  <a:gd name="connsiteX0" fmla="*/ 190365 w 273120"/>
                  <a:gd name="connsiteY0" fmla="*/ 79751 h 365981"/>
                  <a:gd name="connsiteX1" fmla="*/ 228875 w 273120"/>
                  <a:gd name="connsiteY1" fmla="*/ 6009 h 365981"/>
                  <a:gd name="connsiteX2" fmla="*/ 164965 w 273120"/>
                  <a:gd name="connsiteY2" fmla="*/ 16933 h 365981"/>
                  <a:gd name="connsiteX3" fmla="*/ 140111 w 273120"/>
                  <a:gd name="connsiteY3" fmla="*/ 4097 h 365981"/>
                  <a:gd name="connsiteX4" fmla="*/ 114437 w 273120"/>
                  <a:gd name="connsiteY4" fmla="*/ 16933 h 365981"/>
                  <a:gd name="connsiteX5" fmla="*/ 114437 w 273120"/>
                  <a:gd name="connsiteY5" fmla="*/ 16660 h 365981"/>
                  <a:gd name="connsiteX6" fmla="*/ 49435 w 273120"/>
                  <a:gd name="connsiteY6" fmla="*/ 5189 h 365981"/>
                  <a:gd name="connsiteX7" fmla="*/ 86033 w 273120"/>
                  <a:gd name="connsiteY7" fmla="*/ 79751 h 365981"/>
                  <a:gd name="connsiteX8" fmla="*/ 190365 w 273120"/>
                  <a:gd name="connsiteY8" fmla="*/ 79751 h 365981"/>
                  <a:gd name="connsiteX9" fmla="*/ 267112 w 273120"/>
                  <a:gd name="connsiteY9" fmla="*/ 230241 h 365981"/>
                  <a:gd name="connsiteX10" fmla="*/ 188180 w 273120"/>
                  <a:gd name="connsiteY10" fmla="*/ 110887 h 365981"/>
                  <a:gd name="connsiteX11" fmla="*/ 83848 w 273120"/>
                  <a:gd name="connsiteY11" fmla="*/ 111160 h 365981"/>
                  <a:gd name="connsiteX12" fmla="*/ 54351 w 273120"/>
                  <a:gd name="connsiteY12" fmla="*/ 139018 h 365981"/>
                  <a:gd name="connsiteX13" fmla="*/ 267658 w 273120"/>
                  <a:gd name="connsiteY13" fmla="*/ 267658 h 365981"/>
                  <a:gd name="connsiteX14" fmla="*/ 269024 w 273120"/>
                  <a:gd name="connsiteY14" fmla="*/ 249359 h 365981"/>
                  <a:gd name="connsiteX15" fmla="*/ 268477 w 273120"/>
                  <a:gd name="connsiteY15" fmla="*/ 239527 h 365981"/>
                  <a:gd name="connsiteX16" fmla="*/ 21850 w 273120"/>
                  <a:gd name="connsiteY16" fmla="*/ 185449 h 365981"/>
                  <a:gd name="connsiteX17" fmla="*/ 4097 w 273120"/>
                  <a:gd name="connsiteY17" fmla="*/ 249359 h 365981"/>
                  <a:gd name="connsiteX18" fmla="*/ 136560 w 273120"/>
                  <a:gd name="connsiteY18" fmla="*/ 364343 h 365981"/>
                  <a:gd name="connsiteX19" fmla="*/ 264927 w 273120"/>
                  <a:gd name="connsiteY19" fmla="*/ 281314 h 365981"/>
                  <a:gd name="connsiteX20" fmla="*/ 42334 w 273120"/>
                  <a:gd name="connsiteY20" fmla="*/ 153494 h 365981"/>
                  <a:gd name="connsiteX21" fmla="*/ 27039 w 273120"/>
                  <a:gd name="connsiteY21" fmla="*/ 176163 h 36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3120" h="365981">
                    <a:moveTo>
                      <a:pt x="190365" y="79751"/>
                    </a:moveTo>
                    <a:cubicBezTo>
                      <a:pt x="208937" y="40695"/>
                      <a:pt x="228875" y="6009"/>
                      <a:pt x="228875" y="6009"/>
                    </a:cubicBezTo>
                    <a:lnTo>
                      <a:pt x="164965" y="16933"/>
                    </a:lnTo>
                    <a:lnTo>
                      <a:pt x="140111" y="4097"/>
                    </a:lnTo>
                    <a:cubicBezTo>
                      <a:pt x="140111" y="4097"/>
                      <a:pt x="115530" y="16114"/>
                      <a:pt x="114437" y="16933"/>
                    </a:cubicBezTo>
                    <a:lnTo>
                      <a:pt x="114437" y="16660"/>
                    </a:lnTo>
                    <a:lnTo>
                      <a:pt x="49435" y="5189"/>
                    </a:lnTo>
                    <a:cubicBezTo>
                      <a:pt x="49435" y="5189"/>
                      <a:pt x="72650" y="52439"/>
                      <a:pt x="86033" y="79751"/>
                    </a:cubicBezTo>
                    <a:lnTo>
                      <a:pt x="190365" y="79751"/>
                    </a:lnTo>
                    <a:close/>
                    <a:moveTo>
                      <a:pt x="267112" y="230241"/>
                    </a:moveTo>
                    <a:cubicBezTo>
                      <a:pt x="258645" y="185449"/>
                      <a:pt x="224232" y="139018"/>
                      <a:pt x="188180" y="110887"/>
                    </a:cubicBezTo>
                    <a:lnTo>
                      <a:pt x="83848" y="111160"/>
                    </a:lnTo>
                    <a:cubicBezTo>
                      <a:pt x="73743" y="119081"/>
                      <a:pt x="63637" y="128640"/>
                      <a:pt x="54351" y="139018"/>
                    </a:cubicBezTo>
                    <a:moveTo>
                      <a:pt x="267658" y="267658"/>
                    </a:moveTo>
                    <a:cubicBezTo>
                      <a:pt x="268477" y="261649"/>
                      <a:pt x="269024" y="255641"/>
                      <a:pt x="269024" y="249359"/>
                    </a:cubicBezTo>
                    <a:cubicBezTo>
                      <a:pt x="269024" y="246082"/>
                      <a:pt x="268751" y="242804"/>
                      <a:pt x="268477" y="239527"/>
                    </a:cubicBezTo>
                    <a:moveTo>
                      <a:pt x="21850" y="185449"/>
                    </a:moveTo>
                    <a:cubicBezTo>
                      <a:pt x="10925" y="206206"/>
                      <a:pt x="4097" y="228056"/>
                      <a:pt x="4097" y="249359"/>
                    </a:cubicBezTo>
                    <a:cubicBezTo>
                      <a:pt x="4097" y="319278"/>
                      <a:pt x="55990" y="364343"/>
                      <a:pt x="136560" y="364343"/>
                    </a:cubicBezTo>
                    <a:cubicBezTo>
                      <a:pt x="204021" y="364343"/>
                      <a:pt x="251544" y="332661"/>
                      <a:pt x="264927" y="281314"/>
                    </a:cubicBezTo>
                    <a:moveTo>
                      <a:pt x="42334" y="153494"/>
                    </a:moveTo>
                    <a:cubicBezTo>
                      <a:pt x="36871" y="160868"/>
                      <a:pt x="31682" y="168242"/>
                      <a:pt x="27039" y="176163"/>
                    </a:cubicBezTo>
                  </a:path>
                </a:pathLst>
              </a:custGeom>
              <a:noFill/>
              <a:ln w="19050" cap="flat">
                <a:solidFill>
                  <a:srgbClr val="527FFF"/>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a:ea typeface="+mn-ea"/>
                  <a:cs typeface="+mn-cs"/>
                </a:endParaRPr>
              </a:p>
            </p:txBody>
          </p:sp>
          <p:sp>
            <p:nvSpPr>
              <p:cNvPr id="386" name="Freeform: Shape 218">
                <a:extLst>
                  <a:ext uri="{FF2B5EF4-FFF2-40B4-BE49-F238E27FC236}">
                    <a16:creationId xmlns:a16="http://schemas.microsoft.com/office/drawing/2014/main" id="{8E4B2857-BC39-2A4D-A0CB-01C2DBD0F606}"/>
                  </a:ext>
                </a:extLst>
              </p:cNvPr>
              <p:cNvSpPr/>
              <p:nvPr/>
            </p:nvSpPr>
            <p:spPr>
              <a:xfrm>
                <a:off x="11174391" y="4892988"/>
                <a:ext cx="167666" cy="318568"/>
              </a:xfrm>
              <a:custGeom>
                <a:avLst/>
                <a:gdLst>
                  <a:gd name="connsiteX0" fmla="*/ 4097 w 81936"/>
                  <a:gd name="connsiteY0" fmla="*/ 114711 h 155678"/>
                  <a:gd name="connsiteX1" fmla="*/ 40968 w 81936"/>
                  <a:gd name="connsiteY1" fmla="*/ 151582 h 155678"/>
                  <a:gd name="connsiteX2" fmla="*/ 77839 w 81936"/>
                  <a:gd name="connsiteY2" fmla="*/ 114711 h 155678"/>
                  <a:gd name="connsiteX3" fmla="*/ 40968 w 81936"/>
                  <a:gd name="connsiteY3" fmla="*/ 77839 h 155678"/>
                  <a:gd name="connsiteX4" fmla="*/ 4097 w 81936"/>
                  <a:gd name="connsiteY4" fmla="*/ 40968 h 155678"/>
                  <a:gd name="connsiteX5" fmla="*/ 40968 w 81936"/>
                  <a:gd name="connsiteY5" fmla="*/ 4097 h 155678"/>
                  <a:gd name="connsiteX6" fmla="*/ 77839 w 81936"/>
                  <a:gd name="connsiteY6" fmla="*/ 40968 h 15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6" h="155678">
                    <a:moveTo>
                      <a:pt x="4097" y="114711"/>
                    </a:moveTo>
                    <a:cubicBezTo>
                      <a:pt x="4097" y="135195"/>
                      <a:pt x="20484" y="151582"/>
                      <a:pt x="40968" y="151582"/>
                    </a:cubicBezTo>
                    <a:cubicBezTo>
                      <a:pt x="61452" y="151582"/>
                      <a:pt x="77839" y="135195"/>
                      <a:pt x="77839" y="114711"/>
                    </a:cubicBezTo>
                    <a:cubicBezTo>
                      <a:pt x="77839" y="94227"/>
                      <a:pt x="61179" y="81117"/>
                      <a:pt x="40968" y="77839"/>
                    </a:cubicBezTo>
                    <a:cubicBezTo>
                      <a:pt x="20757" y="74562"/>
                      <a:pt x="4097" y="61452"/>
                      <a:pt x="4097" y="40968"/>
                    </a:cubicBezTo>
                    <a:cubicBezTo>
                      <a:pt x="4097" y="20484"/>
                      <a:pt x="20484" y="4097"/>
                      <a:pt x="40968" y="4097"/>
                    </a:cubicBezTo>
                    <a:cubicBezTo>
                      <a:pt x="61452" y="4097"/>
                      <a:pt x="77839" y="20484"/>
                      <a:pt x="77839" y="40968"/>
                    </a:cubicBezTo>
                  </a:path>
                </a:pathLst>
              </a:custGeom>
              <a:noFill/>
              <a:ln w="19050" cap="flat">
                <a:solidFill>
                  <a:schemeClr val="tx1"/>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a:ea typeface="+mn-ea"/>
                  <a:cs typeface="+mn-cs"/>
                </a:endParaRPr>
              </a:p>
            </p:txBody>
          </p:sp>
          <p:sp>
            <p:nvSpPr>
              <p:cNvPr id="387" name="Freeform: Shape 219">
                <a:extLst>
                  <a:ext uri="{FF2B5EF4-FFF2-40B4-BE49-F238E27FC236}">
                    <a16:creationId xmlns:a16="http://schemas.microsoft.com/office/drawing/2014/main" id="{327CA8BB-5587-AF4E-B39A-C08E91A56F60}"/>
                  </a:ext>
                </a:extLst>
              </p:cNvPr>
              <p:cNvSpPr/>
              <p:nvPr/>
            </p:nvSpPr>
            <p:spPr>
              <a:xfrm>
                <a:off x="11257107" y="4858338"/>
                <a:ext cx="16768" cy="396813"/>
              </a:xfrm>
              <a:custGeom>
                <a:avLst/>
                <a:gdLst>
                  <a:gd name="connsiteX0" fmla="*/ 4097 w 8193"/>
                  <a:gd name="connsiteY0" fmla="*/ 4097 h 193915"/>
                  <a:gd name="connsiteX1" fmla="*/ 4097 w 8193"/>
                  <a:gd name="connsiteY1" fmla="*/ 192004 h 193915"/>
                </a:gdLst>
                <a:ahLst/>
                <a:cxnLst>
                  <a:cxn ang="0">
                    <a:pos x="connsiteX0" y="connsiteY0"/>
                  </a:cxn>
                  <a:cxn ang="0">
                    <a:pos x="connsiteX1" y="connsiteY1"/>
                  </a:cxn>
                </a:cxnLst>
                <a:rect l="l" t="t" r="r" b="b"/>
                <a:pathLst>
                  <a:path w="8193" h="193915">
                    <a:moveTo>
                      <a:pt x="4097" y="4097"/>
                    </a:moveTo>
                    <a:lnTo>
                      <a:pt x="4097" y="192004"/>
                    </a:lnTo>
                  </a:path>
                </a:pathLst>
              </a:custGeom>
              <a:ln w="19050" cap="flat">
                <a:solidFill>
                  <a:schemeClr val="tx1"/>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a:ea typeface="+mn-ea"/>
                  <a:cs typeface="+mn-cs"/>
                </a:endParaRPr>
              </a:p>
            </p:txBody>
          </p:sp>
          <p:sp>
            <p:nvSpPr>
              <p:cNvPr id="388" name="Freeform: Shape 220">
                <a:extLst>
                  <a:ext uri="{FF2B5EF4-FFF2-40B4-BE49-F238E27FC236}">
                    <a16:creationId xmlns:a16="http://schemas.microsoft.com/office/drawing/2014/main" id="{BFC27D72-5C0C-B043-B383-6B39075BF8BD}"/>
                  </a:ext>
                </a:extLst>
              </p:cNvPr>
              <p:cNvSpPr/>
              <p:nvPr/>
            </p:nvSpPr>
            <p:spPr>
              <a:xfrm>
                <a:off x="11124659" y="4709119"/>
                <a:ext cx="402401" cy="61477"/>
              </a:xfrm>
              <a:custGeom>
                <a:avLst/>
                <a:gdLst>
                  <a:gd name="connsiteX0" fmla="*/ 4097 w 196646"/>
                  <a:gd name="connsiteY0" fmla="*/ 26220 h 30043"/>
                  <a:gd name="connsiteX1" fmla="*/ 122904 w 196646"/>
                  <a:gd name="connsiteY1" fmla="*/ 26220 h 30043"/>
                  <a:gd name="connsiteX2" fmla="*/ 159776 w 196646"/>
                  <a:gd name="connsiteY2" fmla="*/ 13656 h 30043"/>
                  <a:gd name="connsiteX3" fmla="*/ 193369 w 196646"/>
                  <a:gd name="connsiteY3" fmla="*/ 4097 h 30043"/>
                </a:gdLst>
                <a:ahLst/>
                <a:cxnLst>
                  <a:cxn ang="0">
                    <a:pos x="connsiteX0" y="connsiteY0"/>
                  </a:cxn>
                  <a:cxn ang="0">
                    <a:pos x="connsiteX1" y="connsiteY1"/>
                  </a:cxn>
                  <a:cxn ang="0">
                    <a:pos x="connsiteX2" y="connsiteY2"/>
                  </a:cxn>
                  <a:cxn ang="0">
                    <a:pos x="connsiteX3" y="connsiteY3"/>
                  </a:cxn>
                </a:cxnLst>
                <a:rect l="l" t="t" r="r" b="b"/>
                <a:pathLst>
                  <a:path w="196646" h="30043">
                    <a:moveTo>
                      <a:pt x="4097" y="26220"/>
                    </a:moveTo>
                    <a:lnTo>
                      <a:pt x="122904" y="26220"/>
                    </a:lnTo>
                    <a:cubicBezTo>
                      <a:pt x="122904" y="26220"/>
                      <a:pt x="144481" y="-11471"/>
                      <a:pt x="159776" y="13656"/>
                    </a:cubicBezTo>
                    <a:cubicBezTo>
                      <a:pt x="173158" y="35779"/>
                      <a:pt x="193369" y="26220"/>
                      <a:pt x="193369" y="4097"/>
                    </a:cubicBezTo>
                  </a:path>
                </a:pathLst>
              </a:custGeom>
              <a:noFill/>
              <a:ln w="19050" cap="flat">
                <a:solidFill>
                  <a:schemeClr val="tx1"/>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a:ea typeface="+mn-ea"/>
                  <a:cs typeface="+mn-cs"/>
                </a:endParaRPr>
              </a:p>
            </p:txBody>
          </p:sp>
          <p:sp>
            <p:nvSpPr>
              <p:cNvPr id="389" name="Freeform: Shape 221">
                <a:extLst>
                  <a:ext uri="{FF2B5EF4-FFF2-40B4-BE49-F238E27FC236}">
                    <a16:creationId xmlns:a16="http://schemas.microsoft.com/office/drawing/2014/main" id="{3B4F5542-09FD-4942-9DFE-31851B9961E2}"/>
                  </a:ext>
                </a:extLst>
              </p:cNvPr>
              <p:cNvSpPr/>
              <p:nvPr/>
            </p:nvSpPr>
            <p:spPr>
              <a:xfrm>
                <a:off x="11404945" y="4757759"/>
                <a:ext cx="122957" cy="117367"/>
              </a:xfrm>
              <a:custGeom>
                <a:avLst/>
                <a:gdLst>
                  <a:gd name="connsiteX0" fmla="*/ 4243 w 60086"/>
                  <a:gd name="connsiteY0" fmla="*/ 4097 h 57355"/>
                  <a:gd name="connsiteX1" fmla="*/ 31829 w 60086"/>
                  <a:gd name="connsiteY1" fmla="*/ 22123 h 57355"/>
                  <a:gd name="connsiteX2" fmla="*/ 47670 w 60086"/>
                  <a:gd name="connsiteY2" fmla="*/ 53258 h 57355"/>
                </a:gdLst>
                <a:ahLst/>
                <a:cxnLst>
                  <a:cxn ang="0">
                    <a:pos x="connsiteX0" y="connsiteY0"/>
                  </a:cxn>
                  <a:cxn ang="0">
                    <a:pos x="connsiteX1" y="connsiteY1"/>
                  </a:cxn>
                  <a:cxn ang="0">
                    <a:pos x="connsiteX2" y="connsiteY2"/>
                  </a:cxn>
                </a:cxnLst>
                <a:rect l="l" t="t" r="r" b="b"/>
                <a:pathLst>
                  <a:path w="60086" h="57355">
                    <a:moveTo>
                      <a:pt x="4243" y="4097"/>
                    </a:moveTo>
                    <a:cubicBezTo>
                      <a:pt x="4243" y="4097"/>
                      <a:pt x="420" y="37144"/>
                      <a:pt x="31829" y="22123"/>
                    </a:cubicBezTo>
                    <a:cubicBezTo>
                      <a:pt x="52859" y="12017"/>
                      <a:pt x="65149" y="43153"/>
                      <a:pt x="47670" y="53258"/>
                    </a:cubicBezTo>
                  </a:path>
                </a:pathLst>
              </a:custGeom>
              <a:noFill/>
              <a:ln w="19050" cap="flat">
                <a:solidFill>
                  <a:schemeClr val="tx1"/>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a:ea typeface="+mn-ea"/>
                  <a:cs typeface="+mn-cs"/>
                </a:endParaRPr>
              </a:p>
            </p:txBody>
          </p:sp>
        </p:grpSp>
        <p:grpSp>
          <p:nvGrpSpPr>
            <p:cNvPr id="382" name="Group 381">
              <a:extLst>
                <a:ext uri="{FF2B5EF4-FFF2-40B4-BE49-F238E27FC236}">
                  <a16:creationId xmlns:a16="http://schemas.microsoft.com/office/drawing/2014/main" id="{0F850271-13B5-3D43-A066-59DF12495071}"/>
                </a:ext>
              </a:extLst>
            </p:cNvPr>
            <p:cNvGrpSpPr/>
            <p:nvPr/>
          </p:nvGrpSpPr>
          <p:grpSpPr>
            <a:xfrm>
              <a:off x="10850274" y="4239176"/>
              <a:ext cx="1367126" cy="1367126"/>
              <a:chOff x="10718370" y="4107272"/>
              <a:chExt cx="1630934" cy="1630934"/>
            </a:xfrm>
          </p:grpSpPr>
          <p:sp>
            <p:nvSpPr>
              <p:cNvPr id="383" name="Arc 382">
                <a:extLst>
                  <a:ext uri="{FF2B5EF4-FFF2-40B4-BE49-F238E27FC236}">
                    <a16:creationId xmlns:a16="http://schemas.microsoft.com/office/drawing/2014/main" id="{9D07CB81-C2A9-3D4B-B430-544FC6174424}"/>
                  </a:ext>
                </a:extLst>
              </p:cNvPr>
              <p:cNvSpPr/>
              <p:nvPr/>
            </p:nvSpPr>
            <p:spPr>
              <a:xfrm rot="18900000">
                <a:off x="10718370" y="4107272"/>
                <a:ext cx="1630934" cy="1630934"/>
              </a:xfrm>
              <a:prstGeom prst="arc">
                <a:avLst>
                  <a:gd name="adj1" fmla="val 15797012"/>
                  <a:gd name="adj2" fmla="val 4290260"/>
                </a:avLst>
              </a:prstGeom>
              <a:ln w="19050" cap="rnd">
                <a:solidFill>
                  <a:schemeClr val="tx1"/>
                </a:solidFill>
                <a:headEnd type="none"/>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4" name="Arc 383">
                <a:extLst>
                  <a:ext uri="{FF2B5EF4-FFF2-40B4-BE49-F238E27FC236}">
                    <a16:creationId xmlns:a16="http://schemas.microsoft.com/office/drawing/2014/main" id="{37C0D806-021E-5342-AFE5-B1E925DB57E1}"/>
                  </a:ext>
                </a:extLst>
              </p:cNvPr>
              <p:cNvSpPr/>
              <p:nvPr/>
            </p:nvSpPr>
            <p:spPr>
              <a:xfrm rot="18900000" flipH="1" flipV="1">
                <a:off x="10718370" y="4107272"/>
                <a:ext cx="1630934" cy="1630934"/>
              </a:xfrm>
              <a:prstGeom prst="arc">
                <a:avLst>
                  <a:gd name="adj1" fmla="val 15550757"/>
                  <a:gd name="adj2" fmla="val 4610808"/>
                </a:avLst>
              </a:prstGeom>
              <a:ln w="19050" cap="rnd">
                <a:solidFill>
                  <a:schemeClr val="tx1"/>
                </a:solidFill>
                <a:headEnd type="none"/>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2" name="TextBox 1">
            <a:extLst>
              <a:ext uri="{FF2B5EF4-FFF2-40B4-BE49-F238E27FC236}">
                <a16:creationId xmlns:a16="http://schemas.microsoft.com/office/drawing/2014/main" id="{17DFDF4F-DC1B-3B40-86A4-AD5666D97353}"/>
              </a:ext>
            </a:extLst>
          </p:cNvPr>
          <p:cNvSpPr txBox="1"/>
          <p:nvPr/>
        </p:nvSpPr>
        <p:spPr>
          <a:xfrm>
            <a:off x="1403176" y="6756839"/>
            <a:ext cx="7829387" cy="312393"/>
          </a:xfrm>
          <a:prstGeom prst="rect">
            <a:avLst/>
          </a:prstGeom>
          <a:noFill/>
        </p:spPr>
        <p:txBody>
          <a:bodyPr wrap="none" rtlCol="0">
            <a:spAutoFit/>
          </a:bodyPr>
          <a:lstStyle/>
          <a:p>
            <a:r>
              <a:rPr lang="en-US" sz="1430" dirty="0">
                <a:latin typeface="Amazon Ember" panose="020B0603020204020204" pitchFamily="34" charset="0"/>
                <a:ea typeface="Amazon Ember" panose="020B0603020204020204" pitchFamily="34" charset="0"/>
                <a:cs typeface="Amazon Ember" panose="020B0603020204020204" pitchFamily="34" charset="0"/>
              </a:rPr>
              <a:t>*pricing in the US East (N. Virginia) region, assumes 80% of storage in EFS Infrequent Access</a:t>
            </a:r>
          </a:p>
        </p:txBody>
      </p:sp>
    </p:spTree>
    <p:extLst>
      <p:ext uri="{BB962C8B-B14F-4D97-AF65-F5344CB8AC3E}">
        <p14:creationId xmlns:p14="http://schemas.microsoft.com/office/powerpoint/2010/main" val="260330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a:extLst>
              <a:ext uri="{FF2B5EF4-FFF2-40B4-BE49-F238E27FC236}">
                <a16:creationId xmlns:a16="http://schemas.microsoft.com/office/drawing/2014/main" id="{90B8884A-C6F5-2247-841A-D258AFC63CE5}"/>
              </a:ext>
            </a:extLst>
          </p:cNvPr>
          <p:cNvCxnSpPr>
            <a:stCxn id="352" idx="2"/>
            <a:endCxn id="354" idx="2"/>
          </p:cNvCxnSpPr>
          <p:nvPr/>
        </p:nvCxnSpPr>
        <p:spPr>
          <a:xfrm rot="16200000" flipH="1">
            <a:off x="5709264" y="5978860"/>
            <a:ext cx="16937" cy="4724403"/>
          </a:xfrm>
          <a:prstGeom prst="bentConnector3">
            <a:avLst>
              <a:gd name="adj1" fmla="val 584875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A858A960-DE31-7F45-BC8C-C3C1F5AF2D4F}"/>
              </a:ext>
            </a:extLst>
          </p:cNvPr>
          <p:cNvSpPr txBox="1"/>
          <p:nvPr/>
        </p:nvSpPr>
        <p:spPr>
          <a:xfrm>
            <a:off x="11363959" y="8879138"/>
            <a:ext cx="1877786" cy="532197"/>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On-Premises </a:t>
            </a:r>
            <a:br>
              <a:rPr lang="en-US" sz="1429" dirty="0">
                <a:latin typeface="Amazon Ember" panose="020B0603020204020204" pitchFamily="34" charset="0"/>
                <a:ea typeface="Amazon Ember" panose="020B0603020204020204" pitchFamily="34" charset="0"/>
                <a:cs typeface="Amazon Ember" panose="020B0603020204020204" pitchFamily="34" charset="0"/>
              </a:rPr>
            </a:br>
            <a:r>
              <a:rPr lang="en-US" sz="1429" dirty="0">
                <a:latin typeface="Amazon Ember" panose="020B0603020204020204" pitchFamily="34" charset="0"/>
                <a:ea typeface="Amazon Ember" panose="020B0603020204020204" pitchFamily="34" charset="0"/>
                <a:cs typeface="Amazon Ember" panose="020B0603020204020204" pitchFamily="34" charset="0"/>
              </a:rPr>
              <a:t>Servers</a:t>
            </a:r>
          </a:p>
        </p:txBody>
      </p:sp>
      <p:grpSp>
        <p:nvGrpSpPr>
          <p:cNvPr id="239" name="Group 238">
            <a:extLst>
              <a:ext uri="{FF2B5EF4-FFF2-40B4-BE49-F238E27FC236}">
                <a16:creationId xmlns:a16="http://schemas.microsoft.com/office/drawing/2014/main" id="{F9A88023-2464-3E43-896F-1BDADC4C6F1A}"/>
              </a:ext>
            </a:extLst>
          </p:cNvPr>
          <p:cNvGrpSpPr/>
          <p:nvPr/>
        </p:nvGrpSpPr>
        <p:grpSpPr>
          <a:xfrm>
            <a:off x="11758286" y="7088705"/>
            <a:ext cx="877489" cy="1251159"/>
            <a:chOff x="7323318" y="1597284"/>
            <a:chExt cx="851174" cy="1307329"/>
          </a:xfrm>
        </p:grpSpPr>
        <p:sp>
          <p:nvSpPr>
            <p:cNvPr id="240" name="Freeform 5">
              <a:extLst>
                <a:ext uri="{FF2B5EF4-FFF2-40B4-BE49-F238E27FC236}">
                  <a16:creationId xmlns:a16="http://schemas.microsoft.com/office/drawing/2014/main" id="{F6CBE4B4-70EE-8D40-BA1D-9AC49F69DEF8}"/>
                </a:ext>
              </a:extLst>
            </p:cNvPr>
            <p:cNvSpPr>
              <a:spLocks/>
            </p:cNvSpPr>
            <p:nvPr/>
          </p:nvSpPr>
          <p:spPr bwMode="auto">
            <a:xfrm>
              <a:off x="7323318" y="1597284"/>
              <a:ext cx="851174" cy="1307329"/>
            </a:xfrm>
            <a:custGeom>
              <a:avLst/>
              <a:gdLst>
                <a:gd name="T0" fmla="*/ 253 w 264"/>
                <a:gd name="T1" fmla="*/ 406 h 406"/>
                <a:gd name="T2" fmla="*/ 11 w 264"/>
                <a:gd name="T3" fmla="*/ 406 h 406"/>
                <a:gd name="T4" fmla="*/ 0 w 264"/>
                <a:gd name="T5" fmla="*/ 395 h 406"/>
                <a:gd name="T6" fmla="*/ 0 w 264"/>
                <a:gd name="T7" fmla="*/ 11 h 406"/>
                <a:gd name="T8" fmla="*/ 11 w 264"/>
                <a:gd name="T9" fmla="*/ 0 h 406"/>
                <a:gd name="T10" fmla="*/ 253 w 264"/>
                <a:gd name="T11" fmla="*/ 0 h 406"/>
                <a:gd name="T12" fmla="*/ 264 w 264"/>
                <a:gd name="T13" fmla="*/ 11 h 406"/>
                <a:gd name="T14" fmla="*/ 264 w 264"/>
                <a:gd name="T15" fmla="*/ 395 h 406"/>
                <a:gd name="T16" fmla="*/ 253 w 264"/>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406">
                  <a:moveTo>
                    <a:pt x="253" y="406"/>
                  </a:moveTo>
                  <a:cubicBezTo>
                    <a:pt x="11" y="406"/>
                    <a:pt x="11" y="406"/>
                    <a:pt x="11" y="406"/>
                  </a:cubicBezTo>
                  <a:cubicBezTo>
                    <a:pt x="4" y="406"/>
                    <a:pt x="0" y="401"/>
                    <a:pt x="0" y="395"/>
                  </a:cubicBezTo>
                  <a:cubicBezTo>
                    <a:pt x="0" y="11"/>
                    <a:pt x="0" y="11"/>
                    <a:pt x="0" y="11"/>
                  </a:cubicBezTo>
                  <a:cubicBezTo>
                    <a:pt x="0" y="5"/>
                    <a:pt x="4" y="0"/>
                    <a:pt x="11" y="0"/>
                  </a:cubicBezTo>
                  <a:cubicBezTo>
                    <a:pt x="253" y="0"/>
                    <a:pt x="253" y="0"/>
                    <a:pt x="253" y="0"/>
                  </a:cubicBezTo>
                  <a:cubicBezTo>
                    <a:pt x="259" y="0"/>
                    <a:pt x="264" y="5"/>
                    <a:pt x="264" y="11"/>
                  </a:cubicBezTo>
                  <a:cubicBezTo>
                    <a:pt x="264" y="395"/>
                    <a:pt x="264" y="395"/>
                    <a:pt x="264" y="395"/>
                  </a:cubicBezTo>
                  <a:cubicBezTo>
                    <a:pt x="264" y="401"/>
                    <a:pt x="259" y="406"/>
                    <a:pt x="253" y="406"/>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1" name="Oval 6">
              <a:extLst>
                <a:ext uri="{FF2B5EF4-FFF2-40B4-BE49-F238E27FC236}">
                  <a16:creationId xmlns:a16="http://schemas.microsoft.com/office/drawing/2014/main" id="{8622400B-727B-8840-983B-26B3DEB25753}"/>
                </a:ext>
              </a:extLst>
            </p:cNvPr>
            <p:cNvSpPr>
              <a:spLocks noChangeArrowheads="1"/>
            </p:cNvSpPr>
            <p:nvPr/>
          </p:nvSpPr>
          <p:spPr bwMode="auto">
            <a:xfrm>
              <a:off x="7673663" y="2685941"/>
              <a:ext cx="150484" cy="14813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2" name="Freeform 8">
              <a:extLst>
                <a:ext uri="{FF2B5EF4-FFF2-40B4-BE49-F238E27FC236}">
                  <a16:creationId xmlns:a16="http://schemas.microsoft.com/office/drawing/2014/main" id="{ACB4529E-B5AF-914D-B5D6-456CA4E924A4}"/>
                </a:ext>
              </a:extLst>
            </p:cNvPr>
            <p:cNvSpPr>
              <a:spLocks/>
            </p:cNvSpPr>
            <p:nvPr/>
          </p:nvSpPr>
          <p:spPr bwMode="auto">
            <a:xfrm>
              <a:off x="7400910" y="1681931"/>
              <a:ext cx="693636" cy="942876"/>
            </a:xfrm>
            <a:custGeom>
              <a:avLst/>
              <a:gdLst>
                <a:gd name="T0" fmla="*/ 215 w 215"/>
                <a:gd name="T1" fmla="*/ 11 h 293"/>
                <a:gd name="T2" fmla="*/ 204 w 215"/>
                <a:gd name="T3" fmla="*/ 0 h 293"/>
                <a:gd name="T4" fmla="*/ 11 w 215"/>
                <a:gd name="T5" fmla="*/ 0 h 293"/>
                <a:gd name="T6" fmla="*/ 0 w 215"/>
                <a:gd name="T7" fmla="*/ 11 h 293"/>
                <a:gd name="T8" fmla="*/ 0 w 215"/>
                <a:gd name="T9" fmla="*/ 284 h 293"/>
                <a:gd name="T10" fmla="*/ 5 w 215"/>
                <a:gd name="T11" fmla="*/ 293 h 293"/>
                <a:gd name="T12" fmla="*/ 215 w 215"/>
                <a:gd name="T13" fmla="*/ 21 h 293"/>
                <a:gd name="T14" fmla="*/ 215 w 215"/>
                <a:gd name="T15" fmla="*/ 1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93">
                  <a:moveTo>
                    <a:pt x="215" y="11"/>
                  </a:moveTo>
                  <a:cubicBezTo>
                    <a:pt x="215" y="4"/>
                    <a:pt x="210" y="0"/>
                    <a:pt x="204" y="0"/>
                  </a:cubicBezTo>
                  <a:cubicBezTo>
                    <a:pt x="11" y="0"/>
                    <a:pt x="11" y="0"/>
                    <a:pt x="11" y="0"/>
                  </a:cubicBezTo>
                  <a:cubicBezTo>
                    <a:pt x="5" y="0"/>
                    <a:pt x="0" y="4"/>
                    <a:pt x="0" y="11"/>
                  </a:cubicBezTo>
                  <a:cubicBezTo>
                    <a:pt x="0" y="284"/>
                    <a:pt x="0" y="284"/>
                    <a:pt x="0" y="284"/>
                  </a:cubicBezTo>
                  <a:cubicBezTo>
                    <a:pt x="0" y="288"/>
                    <a:pt x="2" y="291"/>
                    <a:pt x="5" y="293"/>
                  </a:cubicBezTo>
                  <a:cubicBezTo>
                    <a:pt x="126" y="136"/>
                    <a:pt x="185" y="59"/>
                    <a:pt x="215" y="21"/>
                  </a:cubicBezTo>
                  <a:lnTo>
                    <a:pt x="215" y="11"/>
                  </a:lnTo>
                  <a:close/>
                </a:path>
              </a:pathLst>
            </a:custGeom>
            <a:solidFill>
              <a:schemeClr val="bg2"/>
            </a:solidFill>
            <a:ln w="19050">
              <a:noFill/>
            </a:ln>
          </p:spPr>
          <p:txBody>
            <a:bodyPr vert="horz" wrap="square" lIns="209006" tIns="104503" rIns="209006" bIns="104503" numCol="1" anchor="t" anchorCtr="0" compatLnSpc="1">
              <a:prstTxWarp prst="textNoShape">
                <a:avLst/>
              </a:prstTxWarp>
            </a:bodyPr>
            <a:lstStyle/>
            <a:p>
              <a:pPr defTabSz="2090229">
                <a:defRPr/>
              </a:pPr>
              <a:endParaRPr lang="en-US" sz="1429" kern="0" baseline="-25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3" name="Freeform 7">
              <a:extLst>
                <a:ext uri="{FF2B5EF4-FFF2-40B4-BE49-F238E27FC236}">
                  <a16:creationId xmlns:a16="http://schemas.microsoft.com/office/drawing/2014/main" id="{B88858C8-77AA-9D45-956B-741901E31A97}"/>
                </a:ext>
              </a:extLst>
            </p:cNvPr>
            <p:cNvSpPr>
              <a:spLocks/>
            </p:cNvSpPr>
            <p:nvPr/>
          </p:nvSpPr>
          <p:spPr bwMode="auto">
            <a:xfrm>
              <a:off x="7402087" y="1681931"/>
              <a:ext cx="693636" cy="949930"/>
            </a:xfrm>
            <a:custGeom>
              <a:avLst/>
              <a:gdLst>
                <a:gd name="T0" fmla="*/ 204 w 215"/>
                <a:gd name="T1" fmla="*/ 295 h 295"/>
                <a:gd name="T2" fmla="*/ 11 w 215"/>
                <a:gd name="T3" fmla="*/ 295 h 295"/>
                <a:gd name="T4" fmla="*/ 0 w 215"/>
                <a:gd name="T5" fmla="*/ 284 h 295"/>
                <a:gd name="T6" fmla="*/ 0 w 215"/>
                <a:gd name="T7" fmla="*/ 11 h 295"/>
                <a:gd name="T8" fmla="*/ 11 w 215"/>
                <a:gd name="T9" fmla="*/ 0 h 295"/>
                <a:gd name="T10" fmla="*/ 204 w 215"/>
                <a:gd name="T11" fmla="*/ 0 h 295"/>
                <a:gd name="T12" fmla="*/ 215 w 215"/>
                <a:gd name="T13" fmla="*/ 11 h 295"/>
                <a:gd name="T14" fmla="*/ 215 w 215"/>
                <a:gd name="T15" fmla="*/ 284 h 295"/>
                <a:gd name="T16" fmla="*/ 204 w 215"/>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95">
                  <a:moveTo>
                    <a:pt x="204" y="295"/>
                  </a:moveTo>
                  <a:cubicBezTo>
                    <a:pt x="11" y="295"/>
                    <a:pt x="11" y="295"/>
                    <a:pt x="11" y="295"/>
                  </a:cubicBezTo>
                  <a:cubicBezTo>
                    <a:pt x="5" y="295"/>
                    <a:pt x="0" y="290"/>
                    <a:pt x="0" y="284"/>
                  </a:cubicBezTo>
                  <a:cubicBezTo>
                    <a:pt x="0" y="11"/>
                    <a:pt x="0" y="11"/>
                    <a:pt x="0" y="11"/>
                  </a:cubicBezTo>
                  <a:cubicBezTo>
                    <a:pt x="0" y="4"/>
                    <a:pt x="5" y="0"/>
                    <a:pt x="11" y="0"/>
                  </a:cubicBezTo>
                  <a:cubicBezTo>
                    <a:pt x="204" y="0"/>
                    <a:pt x="204" y="0"/>
                    <a:pt x="204" y="0"/>
                  </a:cubicBezTo>
                  <a:cubicBezTo>
                    <a:pt x="210" y="0"/>
                    <a:pt x="215" y="4"/>
                    <a:pt x="215" y="11"/>
                  </a:cubicBezTo>
                  <a:cubicBezTo>
                    <a:pt x="215" y="284"/>
                    <a:pt x="215" y="284"/>
                    <a:pt x="215" y="284"/>
                  </a:cubicBezTo>
                  <a:cubicBezTo>
                    <a:pt x="215" y="290"/>
                    <a:pt x="210" y="295"/>
                    <a:pt x="204" y="295"/>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4" name="Freeform 329">
              <a:extLst>
                <a:ext uri="{FF2B5EF4-FFF2-40B4-BE49-F238E27FC236}">
                  <a16:creationId xmlns:a16="http://schemas.microsoft.com/office/drawing/2014/main" id="{8C1B6FE0-0A81-6E4E-A65F-54693CAA8A59}"/>
                </a:ext>
              </a:extLst>
            </p:cNvPr>
            <p:cNvSpPr>
              <a:spLocks/>
            </p:cNvSpPr>
            <p:nvPr/>
          </p:nvSpPr>
          <p:spPr bwMode="auto">
            <a:xfrm>
              <a:off x="7628995" y="1804962"/>
              <a:ext cx="380958" cy="18289"/>
            </a:xfrm>
            <a:custGeom>
              <a:avLst/>
              <a:gdLst>
                <a:gd name="T0" fmla="*/ 481 w 511"/>
                <a:gd name="T1" fmla="*/ 0 h 60"/>
                <a:gd name="T2" fmla="*/ 30 w 511"/>
                <a:gd name="T3" fmla="*/ 0 h 60"/>
                <a:gd name="T4" fmla="*/ 0 w 511"/>
                <a:gd name="T5" fmla="*/ 30 h 60"/>
                <a:gd name="T6" fmla="*/ 30 w 511"/>
                <a:gd name="T7" fmla="*/ 60 h 60"/>
                <a:gd name="T8" fmla="*/ 481 w 511"/>
                <a:gd name="T9" fmla="*/ 60 h 60"/>
                <a:gd name="T10" fmla="*/ 511 w 511"/>
                <a:gd name="T11" fmla="*/ 30 h 60"/>
                <a:gd name="T12" fmla="*/ 481 w 51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11" h="60">
                  <a:moveTo>
                    <a:pt x="481" y="0"/>
                  </a:moveTo>
                  <a:cubicBezTo>
                    <a:pt x="30" y="0"/>
                    <a:pt x="30" y="0"/>
                    <a:pt x="30" y="0"/>
                  </a:cubicBezTo>
                  <a:cubicBezTo>
                    <a:pt x="14" y="0"/>
                    <a:pt x="0" y="13"/>
                    <a:pt x="0" y="30"/>
                  </a:cubicBezTo>
                  <a:cubicBezTo>
                    <a:pt x="0" y="46"/>
                    <a:pt x="14" y="60"/>
                    <a:pt x="30" y="60"/>
                  </a:cubicBezTo>
                  <a:cubicBezTo>
                    <a:pt x="481" y="60"/>
                    <a:pt x="481" y="60"/>
                    <a:pt x="481" y="60"/>
                  </a:cubicBezTo>
                  <a:cubicBezTo>
                    <a:pt x="497" y="60"/>
                    <a:pt x="511" y="46"/>
                    <a:pt x="511" y="30"/>
                  </a:cubicBezTo>
                  <a:cubicBezTo>
                    <a:pt x="511" y="13"/>
                    <a:pt x="497" y="0"/>
                    <a:pt x="481"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5" name="Freeform 330">
              <a:extLst>
                <a:ext uri="{FF2B5EF4-FFF2-40B4-BE49-F238E27FC236}">
                  <a16:creationId xmlns:a16="http://schemas.microsoft.com/office/drawing/2014/main" id="{A801AB39-35A5-C449-9C9E-2209FCACFE72}"/>
                </a:ext>
              </a:extLst>
            </p:cNvPr>
            <p:cNvSpPr>
              <a:spLocks/>
            </p:cNvSpPr>
            <p:nvPr/>
          </p:nvSpPr>
          <p:spPr bwMode="auto">
            <a:xfrm>
              <a:off x="7471840" y="1768457"/>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3"/>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3"/>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6" name="Freeform 331">
              <a:extLst>
                <a:ext uri="{FF2B5EF4-FFF2-40B4-BE49-F238E27FC236}">
                  <a16:creationId xmlns:a16="http://schemas.microsoft.com/office/drawing/2014/main" id="{221A080C-BEC6-2E41-999D-DF6CBC2D127C}"/>
                </a:ext>
              </a:extLst>
            </p:cNvPr>
            <p:cNvSpPr>
              <a:spLocks/>
            </p:cNvSpPr>
            <p:nvPr/>
          </p:nvSpPr>
          <p:spPr bwMode="auto">
            <a:xfrm>
              <a:off x="7628995" y="1939567"/>
              <a:ext cx="380958" cy="18289"/>
            </a:xfrm>
            <a:custGeom>
              <a:avLst/>
              <a:gdLst>
                <a:gd name="T0" fmla="*/ 481 w 511"/>
                <a:gd name="T1" fmla="*/ 0 h 60"/>
                <a:gd name="T2" fmla="*/ 30 w 511"/>
                <a:gd name="T3" fmla="*/ 0 h 60"/>
                <a:gd name="T4" fmla="*/ 0 w 511"/>
                <a:gd name="T5" fmla="*/ 30 h 60"/>
                <a:gd name="T6" fmla="*/ 30 w 511"/>
                <a:gd name="T7" fmla="*/ 60 h 60"/>
                <a:gd name="T8" fmla="*/ 481 w 511"/>
                <a:gd name="T9" fmla="*/ 60 h 60"/>
                <a:gd name="T10" fmla="*/ 511 w 511"/>
                <a:gd name="T11" fmla="*/ 30 h 60"/>
                <a:gd name="T12" fmla="*/ 481 w 51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11" h="60">
                  <a:moveTo>
                    <a:pt x="481" y="0"/>
                  </a:moveTo>
                  <a:cubicBezTo>
                    <a:pt x="30" y="0"/>
                    <a:pt x="30" y="0"/>
                    <a:pt x="30" y="0"/>
                  </a:cubicBezTo>
                  <a:cubicBezTo>
                    <a:pt x="14" y="0"/>
                    <a:pt x="0" y="13"/>
                    <a:pt x="0" y="30"/>
                  </a:cubicBezTo>
                  <a:cubicBezTo>
                    <a:pt x="0" y="46"/>
                    <a:pt x="14" y="60"/>
                    <a:pt x="30" y="60"/>
                  </a:cubicBezTo>
                  <a:cubicBezTo>
                    <a:pt x="481" y="60"/>
                    <a:pt x="481" y="60"/>
                    <a:pt x="481" y="60"/>
                  </a:cubicBezTo>
                  <a:cubicBezTo>
                    <a:pt x="497" y="60"/>
                    <a:pt x="511" y="46"/>
                    <a:pt x="511" y="30"/>
                  </a:cubicBezTo>
                  <a:cubicBezTo>
                    <a:pt x="511" y="13"/>
                    <a:pt x="497" y="0"/>
                    <a:pt x="481"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7" name="Freeform 332">
              <a:extLst>
                <a:ext uri="{FF2B5EF4-FFF2-40B4-BE49-F238E27FC236}">
                  <a16:creationId xmlns:a16="http://schemas.microsoft.com/office/drawing/2014/main" id="{A9DD8075-5159-C14B-9D93-04CB5335661C}"/>
                </a:ext>
              </a:extLst>
            </p:cNvPr>
            <p:cNvSpPr>
              <a:spLocks/>
            </p:cNvSpPr>
            <p:nvPr/>
          </p:nvSpPr>
          <p:spPr bwMode="auto">
            <a:xfrm>
              <a:off x="7471840" y="1903063"/>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3"/>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3"/>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8" name="Freeform 333">
              <a:extLst>
                <a:ext uri="{FF2B5EF4-FFF2-40B4-BE49-F238E27FC236}">
                  <a16:creationId xmlns:a16="http://schemas.microsoft.com/office/drawing/2014/main" id="{EA16394E-C914-2B49-B6F0-1E6849F5FCA4}"/>
                </a:ext>
              </a:extLst>
            </p:cNvPr>
            <p:cNvSpPr>
              <a:spLocks/>
            </p:cNvSpPr>
            <p:nvPr/>
          </p:nvSpPr>
          <p:spPr bwMode="auto">
            <a:xfrm>
              <a:off x="7628995" y="2074809"/>
              <a:ext cx="380958" cy="18289"/>
            </a:xfrm>
            <a:custGeom>
              <a:avLst/>
              <a:gdLst>
                <a:gd name="T0" fmla="*/ 481 w 511"/>
                <a:gd name="T1" fmla="*/ 0 h 60"/>
                <a:gd name="T2" fmla="*/ 30 w 511"/>
                <a:gd name="T3" fmla="*/ 0 h 60"/>
                <a:gd name="T4" fmla="*/ 0 w 511"/>
                <a:gd name="T5" fmla="*/ 30 h 60"/>
                <a:gd name="T6" fmla="*/ 30 w 511"/>
                <a:gd name="T7" fmla="*/ 60 h 60"/>
                <a:gd name="T8" fmla="*/ 481 w 511"/>
                <a:gd name="T9" fmla="*/ 60 h 60"/>
                <a:gd name="T10" fmla="*/ 511 w 511"/>
                <a:gd name="T11" fmla="*/ 30 h 60"/>
                <a:gd name="T12" fmla="*/ 481 w 51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11" h="60">
                  <a:moveTo>
                    <a:pt x="481" y="0"/>
                  </a:moveTo>
                  <a:cubicBezTo>
                    <a:pt x="30" y="0"/>
                    <a:pt x="30" y="0"/>
                    <a:pt x="30" y="0"/>
                  </a:cubicBezTo>
                  <a:cubicBezTo>
                    <a:pt x="14" y="0"/>
                    <a:pt x="0" y="13"/>
                    <a:pt x="0" y="30"/>
                  </a:cubicBezTo>
                  <a:cubicBezTo>
                    <a:pt x="0" y="46"/>
                    <a:pt x="14" y="60"/>
                    <a:pt x="30" y="60"/>
                  </a:cubicBezTo>
                  <a:cubicBezTo>
                    <a:pt x="481" y="60"/>
                    <a:pt x="481" y="60"/>
                    <a:pt x="481" y="60"/>
                  </a:cubicBezTo>
                  <a:cubicBezTo>
                    <a:pt x="497" y="60"/>
                    <a:pt x="511" y="46"/>
                    <a:pt x="511" y="30"/>
                  </a:cubicBezTo>
                  <a:cubicBezTo>
                    <a:pt x="511" y="13"/>
                    <a:pt x="497" y="0"/>
                    <a:pt x="481"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9" name="Freeform 334">
              <a:extLst>
                <a:ext uri="{FF2B5EF4-FFF2-40B4-BE49-F238E27FC236}">
                  <a16:creationId xmlns:a16="http://schemas.microsoft.com/office/drawing/2014/main" id="{97DBFD6C-7F63-C24D-8148-ED9314A6CAF2}"/>
                </a:ext>
              </a:extLst>
            </p:cNvPr>
            <p:cNvSpPr>
              <a:spLocks/>
            </p:cNvSpPr>
            <p:nvPr/>
          </p:nvSpPr>
          <p:spPr bwMode="auto">
            <a:xfrm>
              <a:off x="7471840" y="2038936"/>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4"/>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4"/>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0" name="Freeform 335">
              <a:extLst>
                <a:ext uri="{FF2B5EF4-FFF2-40B4-BE49-F238E27FC236}">
                  <a16:creationId xmlns:a16="http://schemas.microsoft.com/office/drawing/2014/main" id="{33261527-B25D-4649-8E4A-7DAE31D7418C}"/>
                </a:ext>
              </a:extLst>
            </p:cNvPr>
            <p:cNvSpPr>
              <a:spLocks/>
            </p:cNvSpPr>
            <p:nvPr/>
          </p:nvSpPr>
          <p:spPr bwMode="auto">
            <a:xfrm>
              <a:off x="7628995" y="2210051"/>
              <a:ext cx="269212" cy="18289"/>
            </a:xfrm>
            <a:custGeom>
              <a:avLst/>
              <a:gdLst>
                <a:gd name="T0" fmla="*/ 330 w 360"/>
                <a:gd name="T1" fmla="*/ 0 h 60"/>
                <a:gd name="T2" fmla="*/ 30 w 360"/>
                <a:gd name="T3" fmla="*/ 0 h 60"/>
                <a:gd name="T4" fmla="*/ 0 w 360"/>
                <a:gd name="T5" fmla="*/ 30 h 60"/>
                <a:gd name="T6" fmla="*/ 30 w 360"/>
                <a:gd name="T7" fmla="*/ 60 h 60"/>
                <a:gd name="T8" fmla="*/ 330 w 360"/>
                <a:gd name="T9" fmla="*/ 60 h 60"/>
                <a:gd name="T10" fmla="*/ 360 w 360"/>
                <a:gd name="T11" fmla="*/ 30 h 60"/>
                <a:gd name="T12" fmla="*/ 330 w 3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60" h="60">
                  <a:moveTo>
                    <a:pt x="330" y="0"/>
                  </a:moveTo>
                  <a:cubicBezTo>
                    <a:pt x="30" y="0"/>
                    <a:pt x="30" y="0"/>
                    <a:pt x="30" y="0"/>
                  </a:cubicBezTo>
                  <a:cubicBezTo>
                    <a:pt x="14" y="0"/>
                    <a:pt x="0" y="13"/>
                    <a:pt x="0" y="30"/>
                  </a:cubicBezTo>
                  <a:cubicBezTo>
                    <a:pt x="0" y="46"/>
                    <a:pt x="14" y="60"/>
                    <a:pt x="30" y="60"/>
                  </a:cubicBezTo>
                  <a:cubicBezTo>
                    <a:pt x="330" y="60"/>
                    <a:pt x="330" y="60"/>
                    <a:pt x="330" y="60"/>
                  </a:cubicBezTo>
                  <a:cubicBezTo>
                    <a:pt x="347" y="60"/>
                    <a:pt x="360" y="46"/>
                    <a:pt x="360" y="30"/>
                  </a:cubicBezTo>
                  <a:cubicBezTo>
                    <a:pt x="360" y="13"/>
                    <a:pt x="347" y="0"/>
                    <a:pt x="330"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1" name="Freeform 336">
              <a:extLst>
                <a:ext uri="{FF2B5EF4-FFF2-40B4-BE49-F238E27FC236}">
                  <a16:creationId xmlns:a16="http://schemas.microsoft.com/office/drawing/2014/main" id="{A51A3623-1BC9-2242-A34E-0B6E11A7D20F}"/>
                </a:ext>
              </a:extLst>
            </p:cNvPr>
            <p:cNvSpPr>
              <a:spLocks/>
            </p:cNvSpPr>
            <p:nvPr/>
          </p:nvSpPr>
          <p:spPr bwMode="auto">
            <a:xfrm>
              <a:off x="7471840" y="2173542"/>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4"/>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4"/>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2" name="Rectangle 251">
              <a:extLst>
                <a:ext uri="{FF2B5EF4-FFF2-40B4-BE49-F238E27FC236}">
                  <a16:creationId xmlns:a16="http://schemas.microsoft.com/office/drawing/2014/main" id="{3FBD9817-7EAA-9E48-BB18-5A6B419CD004}"/>
                </a:ext>
              </a:extLst>
            </p:cNvPr>
            <p:cNvSpPr/>
            <p:nvPr/>
          </p:nvSpPr>
          <p:spPr>
            <a:xfrm>
              <a:off x="7460383" y="2384502"/>
              <a:ext cx="299598" cy="178665"/>
            </a:xfrm>
            <a:prstGeom prst="rect">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3" name="Rectangle 252">
              <a:extLst>
                <a:ext uri="{FF2B5EF4-FFF2-40B4-BE49-F238E27FC236}">
                  <a16:creationId xmlns:a16="http://schemas.microsoft.com/office/drawing/2014/main" id="{C2CBD375-2A1B-3A47-BEC3-1C55DCA01341}"/>
                </a:ext>
              </a:extLst>
            </p:cNvPr>
            <p:cNvSpPr/>
            <p:nvPr/>
          </p:nvSpPr>
          <p:spPr>
            <a:xfrm>
              <a:off x="7801628" y="2384502"/>
              <a:ext cx="231705" cy="178665"/>
            </a:xfrm>
            <a:prstGeom prst="rect">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54" name="Group 42">
              <a:extLst>
                <a:ext uri="{FF2B5EF4-FFF2-40B4-BE49-F238E27FC236}">
                  <a16:creationId xmlns:a16="http://schemas.microsoft.com/office/drawing/2014/main" id="{8D3F109B-5472-764A-91DC-229960C9E2CD}"/>
                </a:ext>
              </a:extLst>
            </p:cNvPr>
            <p:cNvGrpSpPr>
              <a:grpSpLocks noChangeAspect="1"/>
            </p:cNvGrpSpPr>
            <p:nvPr/>
          </p:nvGrpSpPr>
          <p:grpSpPr bwMode="auto">
            <a:xfrm>
              <a:off x="7542708" y="2407932"/>
              <a:ext cx="134948" cy="131804"/>
              <a:chOff x="1786" y="551"/>
              <a:chExt cx="2189" cy="2138"/>
            </a:xfrm>
            <a:solidFill>
              <a:srgbClr val="999A98"/>
            </a:solidFill>
          </p:grpSpPr>
          <p:sp>
            <p:nvSpPr>
              <p:cNvPr id="260" name="Freeform 43">
                <a:extLst>
                  <a:ext uri="{FF2B5EF4-FFF2-40B4-BE49-F238E27FC236}">
                    <a16:creationId xmlns:a16="http://schemas.microsoft.com/office/drawing/2014/main" id="{51406EBA-C4B2-BB4A-B76F-946DA0DC5FBD}"/>
                  </a:ext>
                </a:extLst>
              </p:cNvPr>
              <p:cNvSpPr>
                <a:spLocks/>
              </p:cNvSpPr>
              <p:nvPr/>
            </p:nvSpPr>
            <p:spPr bwMode="auto">
              <a:xfrm>
                <a:off x="1786" y="730"/>
                <a:ext cx="1965" cy="1959"/>
              </a:xfrm>
              <a:custGeom>
                <a:avLst/>
                <a:gdLst>
                  <a:gd name="T0" fmla="*/ 731 w 1444"/>
                  <a:gd name="T1" fmla="*/ 711 h 1440"/>
                  <a:gd name="T2" fmla="*/ 1444 w 1444"/>
                  <a:gd name="T3" fmla="*/ 711 h 1440"/>
                  <a:gd name="T4" fmla="*/ 731 w 1444"/>
                  <a:gd name="T5" fmla="*/ 1440 h 1440"/>
                  <a:gd name="T6" fmla="*/ 0 w 1444"/>
                  <a:gd name="T7" fmla="*/ 711 h 1440"/>
                  <a:gd name="T8" fmla="*/ 731 w 1444"/>
                  <a:gd name="T9" fmla="*/ 0 h 1440"/>
                  <a:gd name="T10" fmla="*/ 731 w 1444"/>
                  <a:gd name="T11" fmla="*/ 711 h 1440"/>
                  <a:gd name="T12" fmla="*/ 731 w 1444"/>
                  <a:gd name="T13" fmla="*/ 711 h 1440"/>
                </a:gdLst>
                <a:ahLst/>
                <a:cxnLst>
                  <a:cxn ang="0">
                    <a:pos x="T0" y="T1"/>
                  </a:cxn>
                  <a:cxn ang="0">
                    <a:pos x="T2" y="T3"/>
                  </a:cxn>
                  <a:cxn ang="0">
                    <a:pos x="T4" y="T5"/>
                  </a:cxn>
                  <a:cxn ang="0">
                    <a:pos x="T6" y="T7"/>
                  </a:cxn>
                  <a:cxn ang="0">
                    <a:pos x="T8" y="T9"/>
                  </a:cxn>
                  <a:cxn ang="0">
                    <a:pos x="T10" y="T11"/>
                  </a:cxn>
                  <a:cxn ang="0">
                    <a:pos x="T12" y="T13"/>
                  </a:cxn>
                </a:cxnLst>
                <a:rect l="0" t="0" r="r" b="b"/>
                <a:pathLst>
                  <a:path w="1444" h="1440">
                    <a:moveTo>
                      <a:pt x="731" y="711"/>
                    </a:moveTo>
                    <a:cubicBezTo>
                      <a:pt x="1444" y="711"/>
                      <a:pt x="1444" y="711"/>
                      <a:pt x="1444" y="711"/>
                    </a:cubicBezTo>
                    <a:cubicBezTo>
                      <a:pt x="1444" y="1112"/>
                      <a:pt x="1115" y="1440"/>
                      <a:pt x="731" y="1440"/>
                    </a:cubicBezTo>
                    <a:cubicBezTo>
                      <a:pt x="329" y="1440"/>
                      <a:pt x="0" y="1112"/>
                      <a:pt x="0" y="711"/>
                    </a:cubicBezTo>
                    <a:cubicBezTo>
                      <a:pt x="0" y="328"/>
                      <a:pt x="329" y="0"/>
                      <a:pt x="731" y="0"/>
                    </a:cubicBezTo>
                    <a:cubicBezTo>
                      <a:pt x="731" y="711"/>
                      <a:pt x="731" y="711"/>
                      <a:pt x="731" y="711"/>
                    </a:cubicBezTo>
                    <a:cubicBezTo>
                      <a:pt x="731" y="711"/>
                      <a:pt x="731" y="711"/>
                      <a:pt x="731" y="711"/>
                    </a:cubicBezTo>
                    <a:close/>
                  </a:path>
                </a:pathLst>
              </a:cu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1" name="Freeform 44">
                <a:extLst>
                  <a:ext uri="{FF2B5EF4-FFF2-40B4-BE49-F238E27FC236}">
                    <a16:creationId xmlns:a16="http://schemas.microsoft.com/office/drawing/2014/main" id="{15C397CD-1C4F-E347-B0E4-5435EC06C4C5}"/>
                  </a:ext>
                </a:extLst>
              </p:cNvPr>
              <p:cNvSpPr>
                <a:spLocks/>
              </p:cNvSpPr>
              <p:nvPr/>
            </p:nvSpPr>
            <p:spPr bwMode="auto">
              <a:xfrm>
                <a:off x="3008" y="551"/>
                <a:ext cx="967" cy="998"/>
              </a:xfrm>
              <a:custGeom>
                <a:avLst/>
                <a:gdLst>
                  <a:gd name="T0" fmla="*/ 0 w 711"/>
                  <a:gd name="T1" fmla="*/ 734 h 734"/>
                  <a:gd name="T2" fmla="*/ 711 w 711"/>
                  <a:gd name="T3" fmla="*/ 734 h 734"/>
                  <a:gd name="T4" fmla="*/ 0 w 711"/>
                  <a:gd name="T5" fmla="*/ 0 h 734"/>
                  <a:gd name="T6" fmla="*/ 0 w 711"/>
                  <a:gd name="T7" fmla="*/ 734 h 734"/>
                  <a:gd name="T8" fmla="*/ 0 w 711"/>
                  <a:gd name="T9" fmla="*/ 734 h 734"/>
                </a:gdLst>
                <a:ahLst/>
                <a:cxnLst>
                  <a:cxn ang="0">
                    <a:pos x="T0" y="T1"/>
                  </a:cxn>
                  <a:cxn ang="0">
                    <a:pos x="T2" y="T3"/>
                  </a:cxn>
                  <a:cxn ang="0">
                    <a:pos x="T4" y="T5"/>
                  </a:cxn>
                  <a:cxn ang="0">
                    <a:pos x="T6" y="T7"/>
                  </a:cxn>
                  <a:cxn ang="0">
                    <a:pos x="T8" y="T9"/>
                  </a:cxn>
                </a:cxnLst>
                <a:rect l="0" t="0" r="r" b="b"/>
                <a:pathLst>
                  <a:path w="711" h="734">
                    <a:moveTo>
                      <a:pt x="0" y="734"/>
                    </a:moveTo>
                    <a:cubicBezTo>
                      <a:pt x="711" y="734"/>
                      <a:pt x="711" y="734"/>
                      <a:pt x="711" y="734"/>
                    </a:cubicBezTo>
                    <a:cubicBezTo>
                      <a:pt x="711" y="331"/>
                      <a:pt x="383" y="0"/>
                      <a:pt x="0" y="0"/>
                    </a:cubicBezTo>
                    <a:cubicBezTo>
                      <a:pt x="0" y="734"/>
                      <a:pt x="0" y="734"/>
                      <a:pt x="0" y="734"/>
                    </a:cubicBezTo>
                    <a:cubicBezTo>
                      <a:pt x="0" y="734"/>
                      <a:pt x="0" y="734"/>
                      <a:pt x="0" y="734"/>
                    </a:cubicBezTo>
                    <a:close/>
                  </a:path>
                </a:pathLst>
              </a:cu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55" name="Group 47">
              <a:extLst>
                <a:ext uri="{FF2B5EF4-FFF2-40B4-BE49-F238E27FC236}">
                  <a16:creationId xmlns:a16="http://schemas.microsoft.com/office/drawing/2014/main" id="{4BA20806-A2A0-BC4B-8C7A-774445CF282A}"/>
                </a:ext>
              </a:extLst>
            </p:cNvPr>
            <p:cNvGrpSpPr>
              <a:grpSpLocks noChangeAspect="1"/>
            </p:cNvGrpSpPr>
            <p:nvPr/>
          </p:nvGrpSpPr>
          <p:grpSpPr bwMode="auto">
            <a:xfrm>
              <a:off x="7830344" y="2418014"/>
              <a:ext cx="168752" cy="122767"/>
              <a:chOff x="1828" y="1064"/>
              <a:chExt cx="2066" cy="1503"/>
            </a:xfrm>
            <a:solidFill>
              <a:srgbClr val="999A98"/>
            </a:solidFill>
          </p:grpSpPr>
          <p:sp>
            <p:nvSpPr>
              <p:cNvPr id="256" name="Rectangle 48">
                <a:extLst>
                  <a:ext uri="{FF2B5EF4-FFF2-40B4-BE49-F238E27FC236}">
                    <a16:creationId xmlns:a16="http://schemas.microsoft.com/office/drawing/2014/main" id="{D6469105-1C76-F247-9341-6CC928A07A89}"/>
                  </a:ext>
                </a:extLst>
              </p:cNvPr>
              <p:cNvSpPr>
                <a:spLocks noChangeArrowheads="1"/>
              </p:cNvSpPr>
              <p:nvPr/>
            </p:nvSpPr>
            <p:spPr bwMode="auto">
              <a:xfrm>
                <a:off x="1828" y="2003"/>
                <a:ext cx="376" cy="564"/>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7" name="Rectangle 49">
                <a:extLst>
                  <a:ext uri="{FF2B5EF4-FFF2-40B4-BE49-F238E27FC236}">
                    <a16:creationId xmlns:a16="http://schemas.microsoft.com/office/drawing/2014/main" id="{0EFBD785-2A1E-2147-B8E2-FA1E6AE5035F}"/>
                  </a:ext>
                </a:extLst>
              </p:cNvPr>
              <p:cNvSpPr>
                <a:spLocks noChangeArrowheads="1"/>
              </p:cNvSpPr>
              <p:nvPr/>
            </p:nvSpPr>
            <p:spPr bwMode="auto">
              <a:xfrm>
                <a:off x="2391" y="1252"/>
                <a:ext cx="376" cy="1315"/>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8" name="Rectangle 50">
                <a:extLst>
                  <a:ext uri="{FF2B5EF4-FFF2-40B4-BE49-F238E27FC236}">
                    <a16:creationId xmlns:a16="http://schemas.microsoft.com/office/drawing/2014/main" id="{74070083-E0BE-B842-B127-DFD3DD18BB32}"/>
                  </a:ext>
                </a:extLst>
              </p:cNvPr>
              <p:cNvSpPr>
                <a:spLocks noChangeArrowheads="1"/>
              </p:cNvSpPr>
              <p:nvPr/>
            </p:nvSpPr>
            <p:spPr bwMode="auto">
              <a:xfrm>
                <a:off x="2955" y="1628"/>
                <a:ext cx="376" cy="939"/>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9" name="Rectangle 51">
                <a:extLst>
                  <a:ext uri="{FF2B5EF4-FFF2-40B4-BE49-F238E27FC236}">
                    <a16:creationId xmlns:a16="http://schemas.microsoft.com/office/drawing/2014/main" id="{0C35B0E3-0130-B94B-8A3B-A0B3B06F6C53}"/>
                  </a:ext>
                </a:extLst>
              </p:cNvPr>
              <p:cNvSpPr>
                <a:spLocks noChangeArrowheads="1"/>
              </p:cNvSpPr>
              <p:nvPr/>
            </p:nvSpPr>
            <p:spPr bwMode="auto">
              <a:xfrm>
                <a:off x="3518" y="1064"/>
                <a:ext cx="376" cy="1503"/>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grpSp>
      </p:grpSp>
      <p:grpSp>
        <p:nvGrpSpPr>
          <p:cNvPr id="270" name="Group 269">
            <a:extLst>
              <a:ext uri="{FF2B5EF4-FFF2-40B4-BE49-F238E27FC236}">
                <a16:creationId xmlns:a16="http://schemas.microsoft.com/office/drawing/2014/main" id="{768B4DA1-D301-6D45-9BF9-61FD1B09A85F}"/>
              </a:ext>
            </a:extLst>
          </p:cNvPr>
          <p:cNvGrpSpPr/>
          <p:nvPr/>
        </p:nvGrpSpPr>
        <p:grpSpPr>
          <a:xfrm>
            <a:off x="11547532" y="4251475"/>
            <a:ext cx="1340781" cy="1051928"/>
            <a:chOff x="6666761" y="4611510"/>
            <a:chExt cx="1193586" cy="1153698"/>
          </a:xfrm>
        </p:grpSpPr>
        <p:sp>
          <p:nvSpPr>
            <p:cNvPr id="271" name="TextBox 270">
              <a:extLst>
                <a:ext uri="{FF2B5EF4-FFF2-40B4-BE49-F238E27FC236}">
                  <a16:creationId xmlns:a16="http://schemas.microsoft.com/office/drawing/2014/main" id="{E6F4B400-66BA-754F-B082-A1AB0E8823AE}"/>
                </a:ext>
              </a:extLst>
            </p:cNvPr>
            <p:cNvSpPr txBox="1"/>
            <p:nvPr/>
          </p:nvSpPr>
          <p:spPr>
            <a:xfrm>
              <a:off x="6666761" y="5422732"/>
              <a:ext cx="1193586" cy="342476"/>
            </a:xfrm>
            <a:prstGeom prst="rect">
              <a:avLst/>
            </a:prstGeom>
            <a:noFill/>
          </p:spPr>
          <p:txBody>
            <a:bodyPr wrap="square" rtlCol="0">
              <a:spAutoFit/>
            </a:bodyPr>
            <a:lstStyle/>
            <a:p>
              <a:pPr algn="ctr" defTabSz="1567574">
                <a:defRPr/>
              </a:pPr>
              <a:r>
                <a:rPr lang="en-US" sz="1429" dirty="0">
                  <a:latin typeface="Amazon Ember"/>
                </a:rPr>
                <a:t>NFS Clients</a:t>
              </a:r>
            </a:p>
          </p:txBody>
        </p:sp>
        <p:grpSp>
          <p:nvGrpSpPr>
            <p:cNvPr id="272" name="Group 271">
              <a:extLst>
                <a:ext uri="{FF2B5EF4-FFF2-40B4-BE49-F238E27FC236}">
                  <a16:creationId xmlns:a16="http://schemas.microsoft.com/office/drawing/2014/main" id="{97BBE237-9236-424D-8118-E3F76F16B6A0}"/>
                </a:ext>
              </a:extLst>
            </p:cNvPr>
            <p:cNvGrpSpPr/>
            <p:nvPr/>
          </p:nvGrpSpPr>
          <p:grpSpPr>
            <a:xfrm>
              <a:off x="6881581" y="4611510"/>
              <a:ext cx="771989" cy="750919"/>
              <a:chOff x="6881581" y="4611510"/>
              <a:chExt cx="771989" cy="750919"/>
            </a:xfrm>
          </p:grpSpPr>
          <p:sp>
            <p:nvSpPr>
              <p:cNvPr id="273" name="Freeform: Shape 238">
                <a:extLst>
                  <a:ext uri="{FF2B5EF4-FFF2-40B4-BE49-F238E27FC236}">
                    <a16:creationId xmlns:a16="http://schemas.microsoft.com/office/drawing/2014/main" id="{1995BC22-6810-5D4B-BFC5-15B5765BBCF2}"/>
                  </a:ext>
                </a:extLst>
              </p:cNvPr>
              <p:cNvSpPr/>
              <p:nvPr/>
            </p:nvSpPr>
            <p:spPr>
              <a:xfrm>
                <a:off x="6881581" y="4611510"/>
                <a:ext cx="771989" cy="530742"/>
              </a:xfrm>
              <a:custGeom>
                <a:avLst/>
                <a:gdLst>
                  <a:gd name="connsiteX0" fmla="*/ 715376 w 771988"/>
                  <a:gd name="connsiteY0" fmla="*/ 24125 h 530742"/>
                  <a:gd name="connsiteX1" fmla="*/ 747864 w 771988"/>
                  <a:gd name="connsiteY1" fmla="*/ 56613 h 530742"/>
                  <a:gd name="connsiteX2" fmla="*/ 747864 w 771988"/>
                  <a:gd name="connsiteY2" fmla="*/ 489248 h 530742"/>
                  <a:gd name="connsiteX3" fmla="*/ 715376 w 771988"/>
                  <a:gd name="connsiteY3" fmla="*/ 521736 h 530742"/>
                  <a:gd name="connsiteX4" fmla="*/ 56613 w 771988"/>
                  <a:gd name="connsiteY4" fmla="*/ 521736 h 530742"/>
                  <a:gd name="connsiteX5" fmla="*/ 24125 w 771988"/>
                  <a:gd name="connsiteY5" fmla="*/ 489248 h 530742"/>
                  <a:gd name="connsiteX6" fmla="*/ 24125 w 771988"/>
                  <a:gd name="connsiteY6" fmla="*/ 56613 h 530742"/>
                  <a:gd name="connsiteX7" fmla="*/ 56613 w 771988"/>
                  <a:gd name="connsiteY7" fmla="*/ 24125 h 53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988" h="530742">
                    <a:moveTo>
                      <a:pt x="715376" y="24125"/>
                    </a:moveTo>
                    <a:cubicBezTo>
                      <a:pt x="733319" y="24125"/>
                      <a:pt x="747864" y="38670"/>
                      <a:pt x="747864" y="56613"/>
                    </a:cubicBezTo>
                    <a:lnTo>
                      <a:pt x="747864" y="489248"/>
                    </a:lnTo>
                    <a:cubicBezTo>
                      <a:pt x="747864" y="507190"/>
                      <a:pt x="733319" y="521736"/>
                      <a:pt x="715376" y="521736"/>
                    </a:cubicBezTo>
                    <a:lnTo>
                      <a:pt x="56613" y="521736"/>
                    </a:lnTo>
                    <a:cubicBezTo>
                      <a:pt x="38670" y="521736"/>
                      <a:pt x="24125" y="507190"/>
                      <a:pt x="24125" y="489248"/>
                    </a:cubicBezTo>
                    <a:lnTo>
                      <a:pt x="24125" y="56613"/>
                    </a:lnTo>
                    <a:cubicBezTo>
                      <a:pt x="24125" y="38670"/>
                      <a:pt x="38670" y="24125"/>
                      <a:pt x="56613" y="24125"/>
                    </a:cubicBez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274" name="Freeform: Shape 261">
                <a:extLst>
                  <a:ext uri="{FF2B5EF4-FFF2-40B4-BE49-F238E27FC236}">
                    <a16:creationId xmlns:a16="http://schemas.microsoft.com/office/drawing/2014/main" id="{05636DF4-8959-004E-9F22-8972A7F630EE}"/>
                  </a:ext>
                </a:extLst>
              </p:cNvPr>
              <p:cNvSpPr/>
              <p:nvPr/>
            </p:nvSpPr>
            <p:spPr>
              <a:xfrm>
                <a:off x="6881581" y="5169432"/>
                <a:ext cx="771989" cy="192997"/>
              </a:xfrm>
              <a:custGeom>
                <a:avLst/>
                <a:gdLst>
                  <a:gd name="connsiteX0" fmla="*/ 707335 w 771988"/>
                  <a:gd name="connsiteY0" fmla="*/ 24125 h 192997"/>
                  <a:gd name="connsiteX1" fmla="*/ 747864 w 771988"/>
                  <a:gd name="connsiteY1" fmla="*/ 64654 h 192997"/>
                  <a:gd name="connsiteX2" fmla="*/ 747864 w 771988"/>
                  <a:gd name="connsiteY2" fmla="*/ 134455 h 192997"/>
                  <a:gd name="connsiteX3" fmla="*/ 707335 w 771988"/>
                  <a:gd name="connsiteY3" fmla="*/ 174984 h 192997"/>
                  <a:gd name="connsiteX4" fmla="*/ 64654 w 771988"/>
                  <a:gd name="connsiteY4" fmla="*/ 174984 h 192997"/>
                  <a:gd name="connsiteX5" fmla="*/ 24125 w 771988"/>
                  <a:gd name="connsiteY5" fmla="*/ 134455 h 192997"/>
                  <a:gd name="connsiteX6" fmla="*/ 24125 w 771988"/>
                  <a:gd name="connsiteY6" fmla="*/ 64654 h 192997"/>
                  <a:gd name="connsiteX7" fmla="*/ 64654 w 771988"/>
                  <a:gd name="connsiteY7" fmla="*/ 24125 h 19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988" h="192997">
                    <a:moveTo>
                      <a:pt x="707335" y="24125"/>
                    </a:moveTo>
                    <a:cubicBezTo>
                      <a:pt x="729719" y="24125"/>
                      <a:pt x="747864" y="42270"/>
                      <a:pt x="747864" y="64654"/>
                    </a:cubicBezTo>
                    <a:lnTo>
                      <a:pt x="747864" y="134455"/>
                    </a:lnTo>
                    <a:cubicBezTo>
                      <a:pt x="747864" y="156839"/>
                      <a:pt x="729719" y="174984"/>
                      <a:pt x="707335" y="174984"/>
                    </a:cubicBezTo>
                    <a:lnTo>
                      <a:pt x="64654" y="174984"/>
                    </a:lnTo>
                    <a:cubicBezTo>
                      <a:pt x="42270" y="174984"/>
                      <a:pt x="24125" y="156839"/>
                      <a:pt x="24125" y="134455"/>
                    </a:cubicBezTo>
                    <a:lnTo>
                      <a:pt x="24125" y="64654"/>
                    </a:lnTo>
                    <a:cubicBezTo>
                      <a:pt x="24125" y="42270"/>
                      <a:pt x="42270" y="24125"/>
                      <a:pt x="64654" y="24125"/>
                    </a:cubicBez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275" name="Freeform: Shape 273">
                <a:extLst>
                  <a:ext uri="{FF2B5EF4-FFF2-40B4-BE49-F238E27FC236}">
                    <a16:creationId xmlns:a16="http://schemas.microsoft.com/office/drawing/2014/main" id="{0EF81FE4-B9EB-4542-B1E7-5589BBAAF294}"/>
                  </a:ext>
                </a:extLst>
              </p:cNvPr>
              <p:cNvSpPr/>
              <p:nvPr/>
            </p:nvSpPr>
            <p:spPr>
              <a:xfrm>
                <a:off x="6941892" y="4671821"/>
                <a:ext cx="643324" cy="418161"/>
              </a:xfrm>
              <a:custGeom>
                <a:avLst/>
                <a:gdLst>
                  <a:gd name="connsiteX0" fmla="*/ 24125 w 643324"/>
                  <a:gd name="connsiteY0" fmla="*/ 24125 h 418160"/>
                  <a:gd name="connsiteX1" fmla="*/ 627241 w 643324"/>
                  <a:gd name="connsiteY1" fmla="*/ 24125 h 418160"/>
                  <a:gd name="connsiteX2" fmla="*/ 627241 w 643324"/>
                  <a:gd name="connsiteY2" fmla="*/ 401113 h 418160"/>
                  <a:gd name="connsiteX3" fmla="*/ 24125 w 643324"/>
                  <a:gd name="connsiteY3" fmla="*/ 401113 h 418160"/>
                </a:gdLst>
                <a:ahLst/>
                <a:cxnLst>
                  <a:cxn ang="0">
                    <a:pos x="connsiteX0" y="connsiteY0"/>
                  </a:cxn>
                  <a:cxn ang="0">
                    <a:pos x="connsiteX1" y="connsiteY1"/>
                  </a:cxn>
                  <a:cxn ang="0">
                    <a:pos x="connsiteX2" y="connsiteY2"/>
                  </a:cxn>
                  <a:cxn ang="0">
                    <a:pos x="connsiteX3" y="connsiteY3"/>
                  </a:cxn>
                </a:cxnLst>
                <a:rect l="l" t="t" r="r" b="b"/>
                <a:pathLst>
                  <a:path w="643324" h="418160">
                    <a:moveTo>
                      <a:pt x="24125" y="24125"/>
                    </a:moveTo>
                    <a:lnTo>
                      <a:pt x="627241" y="24125"/>
                    </a:lnTo>
                    <a:lnTo>
                      <a:pt x="627241" y="401113"/>
                    </a:lnTo>
                    <a:lnTo>
                      <a:pt x="24125" y="401113"/>
                    </a:ln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276" name="Freeform: Shape 274">
                <a:extLst>
                  <a:ext uri="{FF2B5EF4-FFF2-40B4-BE49-F238E27FC236}">
                    <a16:creationId xmlns:a16="http://schemas.microsoft.com/office/drawing/2014/main" id="{482B63AC-DB67-BB41-A983-F13668FC9EDA}"/>
                  </a:ext>
                </a:extLst>
              </p:cNvPr>
              <p:cNvSpPr/>
              <p:nvPr/>
            </p:nvSpPr>
            <p:spPr>
              <a:xfrm>
                <a:off x="7364074" y="5229744"/>
                <a:ext cx="225163" cy="64332"/>
              </a:xfrm>
              <a:custGeom>
                <a:avLst/>
                <a:gdLst>
                  <a:gd name="connsiteX0" fmla="*/ 24125 w 225163"/>
                  <a:gd name="connsiteY0" fmla="*/ 24125 h 64332"/>
                  <a:gd name="connsiteX1" fmla="*/ 205060 w 225163"/>
                  <a:gd name="connsiteY1" fmla="*/ 24125 h 64332"/>
                  <a:gd name="connsiteX2" fmla="*/ 205060 w 225163"/>
                  <a:gd name="connsiteY2" fmla="*/ 54361 h 64332"/>
                  <a:gd name="connsiteX3" fmla="*/ 24125 w 225163"/>
                  <a:gd name="connsiteY3" fmla="*/ 54361 h 64332"/>
                </a:gdLst>
                <a:ahLst/>
                <a:cxnLst>
                  <a:cxn ang="0">
                    <a:pos x="connsiteX0" y="connsiteY0"/>
                  </a:cxn>
                  <a:cxn ang="0">
                    <a:pos x="connsiteX1" y="connsiteY1"/>
                  </a:cxn>
                  <a:cxn ang="0">
                    <a:pos x="connsiteX2" y="connsiteY2"/>
                  </a:cxn>
                  <a:cxn ang="0">
                    <a:pos x="connsiteX3" y="connsiteY3"/>
                  </a:cxn>
                </a:cxnLst>
                <a:rect l="l" t="t" r="r" b="b"/>
                <a:pathLst>
                  <a:path w="225163" h="64332">
                    <a:moveTo>
                      <a:pt x="24125" y="24125"/>
                    </a:moveTo>
                    <a:lnTo>
                      <a:pt x="205060" y="24125"/>
                    </a:lnTo>
                    <a:lnTo>
                      <a:pt x="205060" y="54361"/>
                    </a:lnTo>
                    <a:lnTo>
                      <a:pt x="24125" y="54361"/>
                    </a:ln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grpSp>
      </p:grpSp>
      <p:cxnSp>
        <p:nvCxnSpPr>
          <p:cNvPr id="288" name="Straight Arrow Connector 282">
            <a:extLst>
              <a:ext uri="{FF2B5EF4-FFF2-40B4-BE49-F238E27FC236}">
                <a16:creationId xmlns:a16="http://schemas.microsoft.com/office/drawing/2014/main" id="{C144CB6C-270C-A149-9907-EDB481B9AB74}"/>
              </a:ext>
            </a:extLst>
          </p:cNvPr>
          <p:cNvCxnSpPr>
            <a:cxnSpLocks/>
          </p:cNvCxnSpPr>
          <p:nvPr/>
        </p:nvCxnSpPr>
        <p:spPr>
          <a:xfrm>
            <a:off x="9615139" y="6289096"/>
            <a:ext cx="1529350" cy="1436180"/>
          </a:xfrm>
          <a:prstGeom prst="bentConnector3">
            <a:avLst>
              <a:gd name="adj1" fmla="val 25641"/>
            </a:avLst>
          </a:prstGeom>
          <a:ln>
            <a:tailEnd type="triangle"/>
          </a:ln>
        </p:spPr>
        <p:style>
          <a:lnRef idx="1">
            <a:schemeClr val="dk1"/>
          </a:lnRef>
          <a:fillRef idx="0">
            <a:schemeClr val="dk1"/>
          </a:fillRef>
          <a:effectRef idx="0">
            <a:schemeClr val="dk1"/>
          </a:effectRef>
          <a:fontRef idx="minor">
            <a:schemeClr val="tx1"/>
          </a:fontRef>
        </p:style>
      </p:cxnSp>
      <p:cxnSp>
        <p:nvCxnSpPr>
          <p:cNvPr id="298" name="Elbow Connector 297">
            <a:extLst>
              <a:ext uri="{FF2B5EF4-FFF2-40B4-BE49-F238E27FC236}">
                <a16:creationId xmlns:a16="http://schemas.microsoft.com/office/drawing/2014/main" id="{F12DFE18-A218-B244-8055-DCBBC7686587}"/>
              </a:ext>
            </a:extLst>
          </p:cNvPr>
          <p:cNvCxnSpPr>
            <a:cxnSpLocks/>
          </p:cNvCxnSpPr>
          <p:nvPr/>
        </p:nvCxnSpPr>
        <p:spPr>
          <a:xfrm rot="5400000" flipH="1" flipV="1">
            <a:off x="9888765" y="5061626"/>
            <a:ext cx="1362583" cy="11208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5" name="TextBox 304">
            <a:extLst>
              <a:ext uri="{FF2B5EF4-FFF2-40B4-BE49-F238E27FC236}">
                <a16:creationId xmlns:a16="http://schemas.microsoft.com/office/drawing/2014/main" id="{F1426289-B95C-FE43-9567-55705ACA3D1A}"/>
              </a:ext>
            </a:extLst>
          </p:cNvPr>
          <p:cNvSpPr txBox="1"/>
          <p:nvPr/>
        </p:nvSpPr>
        <p:spPr>
          <a:xfrm>
            <a:off x="9715746" y="7756597"/>
            <a:ext cx="1705123" cy="532197"/>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AWS Direct Connect</a:t>
            </a:r>
          </a:p>
        </p:txBody>
      </p:sp>
      <p:sp>
        <p:nvSpPr>
          <p:cNvPr id="306" name="TextBox 305">
            <a:extLst>
              <a:ext uri="{FF2B5EF4-FFF2-40B4-BE49-F238E27FC236}">
                <a16:creationId xmlns:a16="http://schemas.microsoft.com/office/drawing/2014/main" id="{654D9424-21D0-EF42-B87D-AD8E9A4F21E9}"/>
              </a:ext>
            </a:extLst>
          </p:cNvPr>
          <p:cNvSpPr txBox="1"/>
          <p:nvPr/>
        </p:nvSpPr>
        <p:spPr>
          <a:xfrm>
            <a:off x="10070212" y="7397648"/>
            <a:ext cx="1705123" cy="312265"/>
          </a:xfrm>
          <a:prstGeom prst="rect">
            <a:avLst/>
          </a:prstGeom>
          <a:noFill/>
        </p:spPr>
        <p:txBody>
          <a:bodyPr wrap="square" rtlCol="0">
            <a:spAutoFit/>
          </a:bodyPr>
          <a:lstStyle/>
          <a:p>
            <a:r>
              <a:rPr lang="en-US" sz="1429" dirty="0">
                <a:latin typeface="Amazon Ember" panose="020B0603020204020204" pitchFamily="34" charset="0"/>
                <a:ea typeface="Amazon Ember" panose="020B0603020204020204" pitchFamily="34" charset="0"/>
                <a:cs typeface="Amazon Ember" panose="020B0603020204020204" pitchFamily="34" charset="0"/>
              </a:rPr>
              <a:t>AWS VPN</a:t>
            </a:r>
          </a:p>
        </p:txBody>
      </p:sp>
      <p:sp>
        <p:nvSpPr>
          <p:cNvPr id="309" name="TextBox 308">
            <a:extLst>
              <a:ext uri="{FF2B5EF4-FFF2-40B4-BE49-F238E27FC236}">
                <a16:creationId xmlns:a16="http://schemas.microsoft.com/office/drawing/2014/main" id="{D8120795-3721-CD45-A17D-C092205157FF}"/>
              </a:ext>
            </a:extLst>
          </p:cNvPr>
          <p:cNvSpPr txBox="1"/>
          <p:nvPr/>
        </p:nvSpPr>
        <p:spPr>
          <a:xfrm>
            <a:off x="9932038" y="4556885"/>
            <a:ext cx="1275949" cy="312265"/>
          </a:xfrm>
          <a:prstGeom prst="rect">
            <a:avLst/>
          </a:prstGeom>
          <a:noFill/>
        </p:spPr>
        <p:txBody>
          <a:bodyPr wrap="square" rtlCol="0">
            <a:spAutoFit/>
          </a:bodyPr>
          <a:lstStyle/>
          <a:p>
            <a:r>
              <a:rPr lang="en-US" sz="1429" dirty="0">
                <a:latin typeface="Amazon Ember" panose="020B0603020204020204" pitchFamily="34" charset="0"/>
                <a:ea typeface="Amazon Ember" panose="020B0603020204020204" pitchFamily="34" charset="0"/>
                <a:cs typeface="Amazon Ember" panose="020B0603020204020204" pitchFamily="34" charset="0"/>
              </a:rPr>
              <a:t>VPC Peering</a:t>
            </a:r>
          </a:p>
        </p:txBody>
      </p:sp>
      <p:sp>
        <p:nvSpPr>
          <p:cNvPr id="315" name="TextBox 314">
            <a:extLst>
              <a:ext uri="{FF2B5EF4-FFF2-40B4-BE49-F238E27FC236}">
                <a16:creationId xmlns:a16="http://schemas.microsoft.com/office/drawing/2014/main" id="{5080A126-A4A4-4542-B758-EB261FE0B6F4}"/>
              </a:ext>
            </a:extLst>
          </p:cNvPr>
          <p:cNvSpPr txBox="1"/>
          <p:nvPr/>
        </p:nvSpPr>
        <p:spPr>
          <a:xfrm>
            <a:off x="11286489" y="5773858"/>
            <a:ext cx="1877786" cy="312265"/>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Other AWS Regions</a:t>
            </a:r>
          </a:p>
        </p:txBody>
      </p:sp>
      <p:grpSp>
        <p:nvGrpSpPr>
          <p:cNvPr id="316" name="Group 315">
            <a:extLst>
              <a:ext uri="{FF2B5EF4-FFF2-40B4-BE49-F238E27FC236}">
                <a16:creationId xmlns:a16="http://schemas.microsoft.com/office/drawing/2014/main" id="{6AA5CD61-C42C-B749-AE75-C4DCD9B90F9F}"/>
              </a:ext>
            </a:extLst>
          </p:cNvPr>
          <p:cNvGrpSpPr/>
          <p:nvPr/>
        </p:nvGrpSpPr>
        <p:grpSpPr>
          <a:xfrm>
            <a:off x="15154893" y="3515467"/>
            <a:ext cx="653141" cy="653146"/>
            <a:chOff x="0" y="0"/>
            <a:chExt cx="1551496" cy="1453437"/>
          </a:xfrm>
        </p:grpSpPr>
        <p:grpSp>
          <p:nvGrpSpPr>
            <p:cNvPr id="317" name="Graphic 38">
              <a:extLst>
                <a:ext uri="{FF2B5EF4-FFF2-40B4-BE49-F238E27FC236}">
                  <a16:creationId xmlns:a16="http://schemas.microsoft.com/office/drawing/2014/main" id="{3AD466A7-566C-5D44-8D24-5B4093C02F1A}"/>
                </a:ext>
              </a:extLst>
            </p:cNvPr>
            <p:cNvGrpSpPr/>
            <p:nvPr/>
          </p:nvGrpSpPr>
          <p:grpSpPr>
            <a:xfrm>
              <a:off x="0" y="0"/>
              <a:ext cx="1551496" cy="1453437"/>
              <a:chOff x="0" y="0"/>
              <a:chExt cx="514307" cy="481801"/>
            </a:xfrm>
          </p:grpSpPr>
          <p:sp>
            <p:nvSpPr>
              <p:cNvPr id="321" name="Freeform: Shape 89">
                <a:extLst>
                  <a:ext uri="{FF2B5EF4-FFF2-40B4-BE49-F238E27FC236}">
                    <a16:creationId xmlns:a16="http://schemas.microsoft.com/office/drawing/2014/main" id="{EE0E99BE-BBFC-EF41-97A7-BBDED3DB5F2E}"/>
                  </a:ext>
                </a:extLst>
              </p:cNvPr>
              <p:cNvSpPr/>
              <p:nvPr/>
            </p:nvSpPr>
            <p:spPr>
              <a:xfrm>
                <a:off x="74668" y="247820"/>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2" name="Freeform: Shape 90">
                <a:extLst>
                  <a:ext uri="{FF2B5EF4-FFF2-40B4-BE49-F238E27FC236}">
                    <a16:creationId xmlns:a16="http://schemas.microsoft.com/office/drawing/2014/main" id="{D702E31F-7362-7341-BD39-6F881AE13789}"/>
                  </a:ext>
                </a:extLst>
              </p:cNvPr>
              <p:cNvSpPr/>
              <p:nvPr/>
            </p:nvSpPr>
            <p:spPr>
              <a:xfrm>
                <a:off x="74668" y="168003"/>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3" name="Freeform: Shape 91">
                <a:extLst>
                  <a:ext uri="{FF2B5EF4-FFF2-40B4-BE49-F238E27FC236}">
                    <a16:creationId xmlns:a16="http://schemas.microsoft.com/office/drawing/2014/main" id="{65756D44-BBEE-E944-AD32-ADFB85547FA8}"/>
                  </a:ext>
                </a:extLst>
              </p:cNvPr>
              <p:cNvSpPr/>
              <p:nvPr/>
            </p:nvSpPr>
            <p:spPr>
              <a:xfrm>
                <a:off x="198256" y="41518"/>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4" name="Freeform: Shape 92">
                <a:extLst>
                  <a:ext uri="{FF2B5EF4-FFF2-40B4-BE49-F238E27FC236}">
                    <a16:creationId xmlns:a16="http://schemas.microsoft.com/office/drawing/2014/main" id="{35F5792B-730C-4343-859F-529B6AD243B8}"/>
                  </a:ext>
                </a:extLst>
              </p:cNvPr>
              <p:cNvSpPr/>
              <p:nvPr/>
            </p:nvSpPr>
            <p:spPr>
              <a:xfrm>
                <a:off x="276464" y="41518"/>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5" name="Freeform: Shape 93">
                <a:extLst>
                  <a:ext uri="{FF2B5EF4-FFF2-40B4-BE49-F238E27FC236}">
                    <a16:creationId xmlns:a16="http://schemas.microsoft.com/office/drawing/2014/main" id="{652039D5-6C50-BF48-8DDB-F7C15FADCA9D}"/>
                  </a:ext>
                </a:extLst>
              </p:cNvPr>
              <p:cNvSpPr/>
              <p:nvPr/>
            </p:nvSpPr>
            <p:spPr>
              <a:xfrm>
                <a:off x="404880" y="163497"/>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6" name="Freeform: Shape 94">
                <a:extLst>
                  <a:ext uri="{FF2B5EF4-FFF2-40B4-BE49-F238E27FC236}">
                    <a16:creationId xmlns:a16="http://schemas.microsoft.com/office/drawing/2014/main" id="{C026B494-366D-E947-84F8-8553681E367D}"/>
                  </a:ext>
                </a:extLst>
              </p:cNvPr>
              <p:cNvSpPr/>
              <p:nvPr/>
            </p:nvSpPr>
            <p:spPr>
              <a:xfrm>
                <a:off x="404880" y="246533"/>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7" name="Freeform: Shape 95">
                <a:extLst>
                  <a:ext uri="{FF2B5EF4-FFF2-40B4-BE49-F238E27FC236}">
                    <a16:creationId xmlns:a16="http://schemas.microsoft.com/office/drawing/2014/main" id="{AD17B394-4D94-B744-AB5D-0D59987C874C}"/>
                  </a:ext>
                </a:extLst>
              </p:cNvPr>
              <p:cNvSpPr/>
              <p:nvPr/>
            </p:nvSpPr>
            <p:spPr>
              <a:xfrm>
                <a:off x="198256" y="372052"/>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8" name="Freeform: Shape 96">
                <a:extLst>
                  <a:ext uri="{FF2B5EF4-FFF2-40B4-BE49-F238E27FC236}">
                    <a16:creationId xmlns:a16="http://schemas.microsoft.com/office/drawing/2014/main" id="{8C6F84D8-30D5-0F4A-9711-AD15D502B633}"/>
                  </a:ext>
                </a:extLst>
              </p:cNvPr>
              <p:cNvSpPr/>
              <p:nvPr/>
            </p:nvSpPr>
            <p:spPr>
              <a:xfrm>
                <a:off x="282580" y="372052"/>
                <a:ext cx="38621" cy="3862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9050" cap="flat">
                <a:solidFill>
                  <a:schemeClr val="tx1"/>
                </a:solidFill>
                <a:prstDash val="solid"/>
                <a:round/>
              </a:ln>
            </p:spPr>
            <p:txBody>
              <a:bodyPr rtlCol="0" anchor="ctr"/>
              <a:lstStyle/>
              <a:p>
                <a:endParaRPr lang="en-US" sz="3359"/>
              </a:p>
            </p:txBody>
          </p:sp>
          <p:sp>
            <p:nvSpPr>
              <p:cNvPr id="329" name="Freeform: Shape 97">
                <a:extLst>
                  <a:ext uri="{FF2B5EF4-FFF2-40B4-BE49-F238E27FC236}">
                    <a16:creationId xmlns:a16="http://schemas.microsoft.com/office/drawing/2014/main" id="{4F6283CC-FF14-D343-9C41-5201A029F882}"/>
                  </a:ext>
                </a:extLst>
              </p:cNvPr>
              <p:cNvSpPr/>
              <p:nvPr/>
            </p:nvSpPr>
            <p:spPr>
              <a:xfrm>
                <a:off x="457663" y="0"/>
                <a:ext cx="45058" cy="45058"/>
              </a:xfrm>
              <a:custGeom>
                <a:avLst/>
                <a:gdLst>
                  <a:gd name="connsiteX0" fmla="*/ 23173 w 45058"/>
                  <a:gd name="connsiteY0" fmla="*/ 41518 h 45058"/>
                  <a:gd name="connsiteX1" fmla="*/ 23173 w 45058"/>
                  <a:gd name="connsiteY1" fmla="*/ 41518 h 45058"/>
                  <a:gd name="connsiteX2" fmla="*/ 4828 w 45058"/>
                  <a:gd name="connsiteY2" fmla="*/ 23173 h 45058"/>
                  <a:gd name="connsiteX3" fmla="*/ 4828 w 45058"/>
                  <a:gd name="connsiteY3" fmla="*/ 23173 h 45058"/>
                  <a:gd name="connsiteX4" fmla="*/ 4828 w 45058"/>
                  <a:gd name="connsiteY4" fmla="*/ 23173 h 45058"/>
                  <a:gd name="connsiteX5" fmla="*/ 23173 w 45058"/>
                  <a:gd name="connsiteY5" fmla="*/ 4828 h 45058"/>
                  <a:gd name="connsiteX6" fmla="*/ 23173 w 45058"/>
                  <a:gd name="connsiteY6" fmla="*/ 4828 h 45058"/>
                  <a:gd name="connsiteX7" fmla="*/ 23173 w 45058"/>
                  <a:gd name="connsiteY7" fmla="*/ 4828 h 45058"/>
                  <a:gd name="connsiteX8" fmla="*/ 41518 w 45058"/>
                  <a:gd name="connsiteY8" fmla="*/ 23173 h 45058"/>
                  <a:gd name="connsiteX9" fmla="*/ 41518 w 45058"/>
                  <a:gd name="connsiteY9" fmla="*/ 23173 h 45058"/>
                  <a:gd name="connsiteX10" fmla="*/ 41518 w 45058"/>
                  <a:gd name="connsiteY10" fmla="*/ 23173 h 45058"/>
                  <a:gd name="connsiteX11" fmla="*/ 23173 w 45058"/>
                  <a:gd name="connsiteY11" fmla="*/ 41518 h 45058"/>
                  <a:gd name="connsiteX12" fmla="*/ 23173 w 45058"/>
                  <a:gd name="connsiteY12" fmla="*/ 41518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58" h="45058">
                    <a:moveTo>
                      <a:pt x="23173" y="41518"/>
                    </a:moveTo>
                    <a:lnTo>
                      <a:pt x="23173" y="41518"/>
                    </a:lnTo>
                    <a:cubicBezTo>
                      <a:pt x="23173" y="31219"/>
                      <a:pt x="14805" y="23173"/>
                      <a:pt x="4828" y="23173"/>
                    </a:cubicBezTo>
                    <a:lnTo>
                      <a:pt x="4828" y="23173"/>
                    </a:lnTo>
                    <a:lnTo>
                      <a:pt x="4828" y="23173"/>
                    </a:lnTo>
                    <a:cubicBezTo>
                      <a:pt x="15127" y="23173"/>
                      <a:pt x="23173" y="14805"/>
                      <a:pt x="23173" y="4828"/>
                    </a:cubicBezTo>
                    <a:lnTo>
                      <a:pt x="23173" y="4828"/>
                    </a:lnTo>
                    <a:lnTo>
                      <a:pt x="23173" y="4828"/>
                    </a:lnTo>
                    <a:cubicBezTo>
                      <a:pt x="23173" y="15127"/>
                      <a:pt x="31541" y="23173"/>
                      <a:pt x="41518" y="23173"/>
                    </a:cubicBezTo>
                    <a:lnTo>
                      <a:pt x="41518" y="23173"/>
                    </a:lnTo>
                    <a:lnTo>
                      <a:pt x="41518" y="23173"/>
                    </a:lnTo>
                    <a:cubicBezTo>
                      <a:pt x="31541" y="22851"/>
                      <a:pt x="23173" y="31219"/>
                      <a:pt x="23173" y="41518"/>
                    </a:cubicBezTo>
                    <a:lnTo>
                      <a:pt x="23173" y="41518"/>
                    </a:lnTo>
                    <a:close/>
                  </a:path>
                </a:pathLst>
              </a:custGeom>
              <a:noFill/>
              <a:ln w="19050" cap="flat">
                <a:solidFill>
                  <a:srgbClr val="527FFF"/>
                </a:solidFill>
                <a:prstDash val="solid"/>
                <a:round/>
              </a:ln>
            </p:spPr>
            <p:txBody>
              <a:bodyPr rtlCol="0" anchor="ctr"/>
              <a:lstStyle/>
              <a:p>
                <a:endParaRPr lang="en-US" sz="3359"/>
              </a:p>
            </p:txBody>
          </p:sp>
          <p:sp>
            <p:nvSpPr>
              <p:cNvPr id="330" name="Freeform: Shape 98">
                <a:extLst>
                  <a:ext uri="{FF2B5EF4-FFF2-40B4-BE49-F238E27FC236}">
                    <a16:creationId xmlns:a16="http://schemas.microsoft.com/office/drawing/2014/main" id="{FE7123E0-62A5-7642-9103-B3EA2FFE74B7}"/>
                  </a:ext>
                </a:extLst>
              </p:cNvPr>
              <p:cNvSpPr/>
              <p:nvPr/>
            </p:nvSpPr>
            <p:spPr>
              <a:xfrm>
                <a:off x="0" y="182808"/>
                <a:ext cx="45058" cy="45058"/>
              </a:xfrm>
              <a:custGeom>
                <a:avLst/>
                <a:gdLst>
                  <a:gd name="connsiteX0" fmla="*/ 23173 w 45058"/>
                  <a:gd name="connsiteY0" fmla="*/ 41518 h 45058"/>
                  <a:gd name="connsiteX1" fmla="*/ 23173 w 45058"/>
                  <a:gd name="connsiteY1" fmla="*/ 41518 h 45058"/>
                  <a:gd name="connsiteX2" fmla="*/ 4828 w 45058"/>
                  <a:gd name="connsiteY2" fmla="*/ 23173 h 45058"/>
                  <a:gd name="connsiteX3" fmla="*/ 4828 w 45058"/>
                  <a:gd name="connsiteY3" fmla="*/ 23173 h 45058"/>
                  <a:gd name="connsiteX4" fmla="*/ 4828 w 45058"/>
                  <a:gd name="connsiteY4" fmla="*/ 23173 h 45058"/>
                  <a:gd name="connsiteX5" fmla="*/ 23173 w 45058"/>
                  <a:gd name="connsiteY5" fmla="*/ 4828 h 45058"/>
                  <a:gd name="connsiteX6" fmla="*/ 23173 w 45058"/>
                  <a:gd name="connsiteY6" fmla="*/ 4828 h 45058"/>
                  <a:gd name="connsiteX7" fmla="*/ 23173 w 45058"/>
                  <a:gd name="connsiteY7" fmla="*/ 4828 h 45058"/>
                  <a:gd name="connsiteX8" fmla="*/ 41518 w 45058"/>
                  <a:gd name="connsiteY8" fmla="*/ 23173 h 45058"/>
                  <a:gd name="connsiteX9" fmla="*/ 41518 w 45058"/>
                  <a:gd name="connsiteY9" fmla="*/ 23173 h 45058"/>
                  <a:gd name="connsiteX10" fmla="*/ 41518 w 45058"/>
                  <a:gd name="connsiteY10" fmla="*/ 23173 h 45058"/>
                  <a:gd name="connsiteX11" fmla="*/ 23173 w 45058"/>
                  <a:gd name="connsiteY11" fmla="*/ 41518 h 45058"/>
                  <a:gd name="connsiteX12" fmla="*/ 23173 w 45058"/>
                  <a:gd name="connsiteY12" fmla="*/ 41518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58" h="45058">
                    <a:moveTo>
                      <a:pt x="23173" y="41518"/>
                    </a:moveTo>
                    <a:lnTo>
                      <a:pt x="23173" y="41518"/>
                    </a:lnTo>
                    <a:cubicBezTo>
                      <a:pt x="23173" y="31219"/>
                      <a:pt x="14805" y="23173"/>
                      <a:pt x="4828" y="23173"/>
                    </a:cubicBezTo>
                    <a:lnTo>
                      <a:pt x="4828" y="23173"/>
                    </a:lnTo>
                    <a:lnTo>
                      <a:pt x="4828" y="23173"/>
                    </a:lnTo>
                    <a:cubicBezTo>
                      <a:pt x="15127" y="23173"/>
                      <a:pt x="23173" y="14805"/>
                      <a:pt x="23173" y="4828"/>
                    </a:cubicBezTo>
                    <a:lnTo>
                      <a:pt x="23173" y="4828"/>
                    </a:lnTo>
                    <a:lnTo>
                      <a:pt x="23173" y="4828"/>
                    </a:lnTo>
                    <a:cubicBezTo>
                      <a:pt x="23173" y="15127"/>
                      <a:pt x="31541" y="23173"/>
                      <a:pt x="41518" y="23173"/>
                    </a:cubicBezTo>
                    <a:lnTo>
                      <a:pt x="41518" y="23173"/>
                    </a:lnTo>
                    <a:lnTo>
                      <a:pt x="41518" y="23173"/>
                    </a:lnTo>
                    <a:cubicBezTo>
                      <a:pt x="31541" y="23173"/>
                      <a:pt x="23173" y="31541"/>
                      <a:pt x="23173" y="41518"/>
                    </a:cubicBezTo>
                    <a:lnTo>
                      <a:pt x="23173" y="41518"/>
                    </a:lnTo>
                    <a:close/>
                  </a:path>
                </a:pathLst>
              </a:custGeom>
              <a:noFill/>
              <a:ln w="19050" cap="flat">
                <a:solidFill>
                  <a:srgbClr val="527FFF"/>
                </a:solidFill>
                <a:prstDash val="solid"/>
                <a:round/>
              </a:ln>
            </p:spPr>
            <p:txBody>
              <a:bodyPr rtlCol="0" anchor="ctr"/>
              <a:lstStyle/>
              <a:p>
                <a:endParaRPr lang="en-US" sz="3359"/>
              </a:p>
            </p:txBody>
          </p:sp>
          <p:sp>
            <p:nvSpPr>
              <p:cNvPr id="331" name="Freeform: Shape 99">
                <a:extLst>
                  <a:ext uri="{FF2B5EF4-FFF2-40B4-BE49-F238E27FC236}">
                    <a16:creationId xmlns:a16="http://schemas.microsoft.com/office/drawing/2014/main" id="{1F12A1DE-9506-394C-A24B-DEF0A67DC359}"/>
                  </a:ext>
                </a:extLst>
              </p:cNvPr>
              <p:cNvSpPr/>
              <p:nvPr/>
            </p:nvSpPr>
            <p:spPr>
              <a:xfrm>
                <a:off x="0" y="394260"/>
                <a:ext cx="45058" cy="45058"/>
              </a:xfrm>
              <a:custGeom>
                <a:avLst/>
                <a:gdLst>
                  <a:gd name="connsiteX0" fmla="*/ 23173 w 45058"/>
                  <a:gd name="connsiteY0" fmla="*/ 41518 h 45058"/>
                  <a:gd name="connsiteX1" fmla="*/ 23173 w 45058"/>
                  <a:gd name="connsiteY1" fmla="*/ 41518 h 45058"/>
                  <a:gd name="connsiteX2" fmla="*/ 4828 w 45058"/>
                  <a:gd name="connsiteY2" fmla="*/ 23173 h 45058"/>
                  <a:gd name="connsiteX3" fmla="*/ 4828 w 45058"/>
                  <a:gd name="connsiteY3" fmla="*/ 23173 h 45058"/>
                  <a:gd name="connsiteX4" fmla="*/ 4828 w 45058"/>
                  <a:gd name="connsiteY4" fmla="*/ 23173 h 45058"/>
                  <a:gd name="connsiteX5" fmla="*/ 23173 w 45058"/>
                  <a:gd name="connsiteY5" fmla="*/ 4828 h 45058"/>
                  <a:gd name="connsiteX6" fmla="*/ 23173 w 45058"/>
                  <a:gd name="connsiteY6" fmla="*/ 4828 h 45058"/>
                  <a:gd name="connsiteX7" fmla="*/ 23173 w 45058"/>
                  <a:gd name="connsiteY7" fmla="*/ 4828 h 45058"/>
                  <a:gd name="connsiteX8" fmla="*/ 41518 w 45058"/>
                  <a:gd name="connsiteY8" fmla="*/ 23173 h 45058"/>
                  <a:gd name="connsiteX9" fmla="*/ 41518 w 45058"/>
                  <a:gd name="connsiteY9" fmla="*/ 23173 h 45058"/>
                  <a:gd name="connsiteX10" fmla="*/ 41518 w 45058"/>
                  <a:gd name="connsiteY10" fmla="*/ 23173 h 45058"/>
                  <a:gd name="connsiteX11" fmla="*/ 23173 w 45058"/>
                  <a:gd name="connsiteY11" fmla="*/ 41518 h 45058"/>
                  <a:gd name="connsiteX12" fmla="*/ 23173 w 45058"/>
                  <a:gd name="connsiteY12" fmla="*/ 41518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58" h="45058">
                    <a:moveTo>
                      <a:pt x="23173" y="41518"/>
                    </a:moveTo>
                    <a:lnTo>
                      <a:pt x="23173" y="41518"/>
                    </a:lnTo>
                    <a:cubicBezTo>
                      <a:pt x="23173" y="31219"/>
                      <a:pt x="14805" y="23173"/>
                      <a:pt x="4828" y="23173"/>
                    </a:cubicBezTo>
                    <a:lnTo>
                      <a:pt x="4828" y="23173"/>
                    </a:lnTo>
                    <a:lnTo>
                      <a:pt x="4828" y="23173"/>
                    </a:lnTo>
                    <a:cubicBezTo>
                      <a:pt x="15127" y="23173"/>
                      <a:pt x="23173" y="14805"/>
                      <a:pt x="23173" y="4828"/>
                    </a:cubicBezTo>
                    <a:lnTo>
                      <a:pt x="23173" y="4828"/>
                    </a:lnTo>
                    <a:lnTo>
                      <a:pt x="23173" y="4828"/>
                    </a:lnTo>
                    <a:cubicBezTo>
                      <a:pt x="23173" y="15127"/>
                      <a:pt x="31541" y="23173"/>
                      <a:pt x="41518" y="23173"/>
                    </a:cubicBezTo>
                    <a:lnTo>
                      <a:pt x="41518" y="23173"/>
                    </a:lnTo>
                    <a:lnTo>
                      <a:pt x="41518" y="23173"/>
                    </a:lnTo>
                    <a:cubicBezTo>
                      <a:pt x="31541" y="23173"/>
                      <a:pt x="23173" y="31541"/>
                      <a:pt x="23173" y="41518"/>
                    </a:cubicBezTo>
                    <a:lnTo>
                      <a:pt x="23173" y="41518"/>
                    </a:lnTo>
                    <a:close/>
                  </a:path>
                </a:pathLst>
              </a:custGeom>
              <a:noFill/>
              <a:ln w="19050" cap="flat">
                <a:solidFill>
                  <a:srgbClr val="527FFF"/>
                </a:solidFill>
                <a:prstDash val="solid"/>
                <a:round/>
              </a:ln>
            </p:spPr>
            <p:txBody>
              <a:bodyPr rtlCol="0" anchor="ctr"/>
              <a:lstStyle/>
              <a:p>
                <a:endParaRPr lang="en-US" sz="3359"/>
              </a:p>
            </p:txBody>
          </p:sp>
          <p:sp>
            <p:nvSpPr>
              <p:cNvPr id="332" name="Freeform: Shape 100">
                <a:extLst>
                  <a:ext uri="{FF2B5EF4-FFF2-40B4-BE49-F238E27FC236}">
                    <a16:creationId xmlns:a16="http://schemas.microsoft.com/office/drawing/2014/main" id="{03FBB05E-B99E-FC4A-BB95-F7A1BEBFAB57}"/>
                  </a:ext>
                </a:extLst>
              </p:cNvPr>
              <p:cNvSpPr/>
              <p:nvPr/>
            </p:nvSpPr>
            <p:spPr>
              <a:xfrm>
                <a:off x="242993" y="436743"/>
                <a:ext cx="45058" cy="45058"/>
              </a:xfrm>
              <a:custGeom>
                <a:avLst/>
                <a:gdLst>
                  <a:gd name="connsiteX0" fmla="*/ 23173 w 45058"/>
                  <a:gd name="connsiteY0" fmla="*/ 41518 h 45058"/>
                  <a:gd name="connsiteX1" fmla="*/ 23173 w 45058"/>
                  <a:gd name="connsiteY1" fmla="*/ 41518 h 45058"/>
                  <a:gd name="connsiteX2" fmla="*/ 4828 w 45058"/>
                  <a:gd name="connsiteY2" fmla="*/ 23173 h 45058"/>
                  <a:gd name="connsiteX3" fmla="*/ 4828 w 45058"/>
                  <a:gd name="connsiteY3" fmla="*/ 23173 h 45058"/>
                  <a:gd name="connsiteX4" fmla="*/ 4828 w 45058"/>
                  <a:gd name="connsiteY4" fmla="*/ 23173 h 45058"/>
                  <a:gd name="connsiteX5" fmla="*/ 23173 w 45058"/>
                  <a:gd name="connsiteY5" fmla="*/ 4828 h 45058"/>
                  <a:gd name="connsiteX6" fmla="*/ 23173 w 45058"/>
                  <a:gd name="connsiteY6" fmla="*/ 4828 h 45058"/>
                  <a:gd name="connsiteX7" fmla="*/ 23173 w 45058"/>
                  <a:gd name="connsiteY7" fmla="*/ 4828 h 45058"/>
                  <a:gd name="connsiteX8" fmla="*/ 41518 w 45058"/>
                  <a:gd name="connsiteY8" fmla="*/ 23173 h 45058"/>
                  <a:gd name="connsiteX9" fmla="*/ 41518 w 45058"/>
                  <a:gd name="connsiteY9" fmla="*/ 23173 h 45058"/>
                  <a:gd name="connsiteX10" fmla="*/ 41518 w 45058"/>
                  <a:gd name="connsiteY10" fmla="*/ 23173 h 45058"/>
                  <a:gd name="connsiteX11" fmla="*/ 23173 w 45058"/>
                  <a:gd name="connsiteY11" fmla="*/ 41518 h 45058"/>
                  <a:gd name="connsiteX12" fmla="*/ 23173 w 45058"/>
                  <a:gd name="connsiteY12" fmla="*/ 41518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58" h="45058">
                    <a:moveTo>
                      <a:pt x="23173" y="41518"/>
                    </a:moveTo>
                    <a:lnTo>
                      <a:pt x="23173" y="41518"/>
                    </a:lnTo>
                    <a:cubicBezTo>
                      <a:pt x="23173" y="31219"/>
                      <a:pt x="14805" y="23173"/>
                      <a:pt x="4828" y="23173"/>
                    </a:cubicBezTo>
                    <a:lnTo>
                      <a:pt x="4828" y="23173"/>
                    </a:lnTo>
                    <a:lnTo>
                      <a:pt x="4828" y="23173"/>
                    </a:lnTo>
                    <a:cubicBezTo>
                      <a:pt x="15127" y="23173"/>
                      <a:pt x="23173" y="14805"/>
                      <a:pt x="23173" y="4828"/>
                    </a:cubicBezTo>
                    <a:lnTo>
                      <a:pt x="23173" y="4828"/>
                    </a:lnTo>
                    <a:lnTo>
                      <a:pt x="23173" y="4828"/>
                    </a:lnTo>
                    <a:cubicBezTo>
                      <a:pt x="23173" y="15127"/>
                      <a:pt x="31541" y="23173"/>
                      <a:pt x="41518" y="23173"/>
                    </a:cubicBezTo>
                    <a:lnTo>
                      <a:pt x="41518" y="23173"/>
                    </a:lnTo>
                    <a:lnTo>
                      <a:pt x="41518" y="23173"/>
                    </a:lnTo>
                    <a:cubicBezTo>
                      <a:pt x="31219" y="23173"/>
                      <a:pt x="23173" y="31541"/>
                      <a:pt x="23173" y="41518"/>
                    </a:cubicBezTo>
                    <a:lnTo>
                      <a:pt x="23173" y="41518"/>
                    </a:lnTo>
                    <a:close/>
                  </a:path>
                </a:pathLst>
              </a:custGeom>
              <a:noFill/>
              <a:ln w="19050" cap="flat">
                <a:solidFill>
                  <a:srgbClr val="527FFF"/>
                </a:solidFill>
                <a:prstDash val="solid"/>
                <a:round/>
              </a:ln>
            </p:spPr>
            <p:txBody>
              <a:bodyPr rtlCol="0" anchor="ctr"/>
              <a:lstStyle/>
              <a:p>
                <a:endParaRPr lang="en-US" sz="3359"/>
              </a:p>
            </p:txBody>
          </p:sp>
          <p:sp>
            <p:nvSpPr>
              <p:cNvPr id="333" name="Freeform: Shape 101">
                <a:extLst>
                  <a:ext uri="{FF2B5EF4-FFF2-40B4-BE49-F238E27FC236}">
                    <a16:creationId xmlns:a16="http://schemas.microsoft.com/office/drawing/2014/main" id="{196CEEE7-B427-5E4E-8694-EFF54610383C}"/>
                  </a:ext>
                </a:extLst>
              </p:cNvPr>
              <p:cNvSpPr/>
              <p:nvPr/>
            </p:nvSpPr>
            <p:spPr>
              <a:xfrm>
                <a:off x="469249" y="170256"/>
                <a:ext cx="45058" cy="45058"/>
              </a:xfrm>
              <a:custGeom>
                <a:avLst/>
                <a:gdLst>
                  <a:gd name="connsiteX0" fmla="*/ 23173 w 45058"/>
                  <a:gd name="connsiteY0" fmla="*/ 41518 h 45058"/>
                  <a:gd name="connsiteX1" fmla="*/ 23173 w 45058"/>
                  <a:gd name="connsiteY1" fmla="*/ 41518 h 45058"/>
                  <a:gd name="connsiteX2" fmla="*/ 4828 w 45058"/>
                  <a:gd name="connsiteY2" fmla="*/ 23173 h 45058"/>
                  <a:gd name="connsiteX3" fmla="*/ 4828 w 45058"/>
                  <a:gd name="connsiteY3" fmla="*/ 23173 h 45058"/>
                  <a:gd name="connsiteX4" fmla="*/ 4828 w 45058"/>
                  <a:gd name="connsiteY4" fmla="*/ 23173 h 45058"/>
                  <a:gd name="connsiteX5" fmla="*/ 23173 w 45058"/>
                  <a:gd name="connsiteY5" fmla="*/ 4828 h 45058"/>
                  <a:gd name="connsiteX6" fmla="*/ 23173 w 45058"/>
                  <a:gd name="connsiteY6" fmla="*/ 4828 h 45058"/>
                  <a:gd name="connsiteX7" fmla="*/ 23173 w 45058"/>
                  <a:gd name="connsiteY7" fmla="*/ 4828 h 45058"/>
                  <a:gd name="connsiteX8" fmla="*/ 41518 w 45058"/>
                  <a:gd name="connsiteY8" fmla="*/ 23173 h 45058"/>
                  <a:gd name="connsiteX9" fmla="*/ 41518 w 45058"/>
                  <a:gd name="connsiteY9" fmla="*/ 23173 h 45058"/>
                  <a:gd name="connsiteX10" fmla="*/ 41518 w 45058"/>
                  <a:gd name="connsiteY10" fmla="*/ 23173 h 45058"/>
                  <a:gd name="connsiteX11" fmla="*/ 23173 w 45058"/>
                  <a:gd name="connsiteY11" fmla="*/ 41518 h 45058"/>
                  <a:gd name="connsiteX12" fmla="*/ 23173 w 45058"/>
                  <a:gd name="connsiteY12" fmla="*/ 41518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58" h="45058">
                    <a:moveTo>
                      <a:pt x="23173" y="41518"/>
                    </a:moveTo>
                    <a:lnTo>
                      <a:pt x="23173" y="41518"/>
                    </a:lnTo>
                    <a:cubicBezTo>
                      <a:pt x="23173" y="31219"/>
                      <a:pt x="14805" y="23173"/>
                      <a:pt x="4828" y="23173"/>
                    </a:cubicBezTo>
                    <a:lnTo>
                      <a:pt x="4828" y="23173"/>
                    </a:lnTo>
                    <a:lnTo>
                      <a:pt x="4828" y="23173"/>
                    </a:lnTo>
                    <a:cubicBezTo>
                      <a:pt x="15127" y="23173"/>
                      <a:pt x="23173" y="14805"/>
                      <a:pt x="23173" y="4828"/>
                    </a:cubicBezTo>
                    <a:lnTo>
                      <a:pt x="23173" y="4828"/>
                    </a:lnTo>
                    <a:lnTo>
                      <a:pt x="23173" y="4828"/>
                    </a:lnTo>
                    <a:cubicBezTo>
                      <a:pt x="23173" y="15127"/>
                      <a:pt x="31541" y="23173"/>
                      <a:pt x="41518" y="23173"/>
                    </a:cubicBezTo>
                    <a:lnTo>
                      <a:pt x="41518" y="23173"/>
                    </a:lnTo>
                    <a:lnTo>
                      <a:pt x="41518" y="23173"/>
                    </a:lnTo>
                    <a:cubicBezTo>
                      <a:pt x="31219" y="23173"/>
                      <a:pt x="23173" y="31219"/>
                      <a:pt x="23173" y="41518"/>
                    </a:cubicBezTo>
                    <a:lnTo>
                      <a:pt x="23173" y="41518"/>
                    </a:lnTo>
                    <a:close/>
                  </a:path>
                </a:pathLst>
              </a:custGeom>
              <a:noFill/>
              <a:ln w="19050" cap="flat">
                <a:solidFill>
                  <a:srgbClr val="527FFF"/>
                </a:solidFill>
                <a:prstDash val="solid"/>
                <a:round/>
              </a:ln>
            </p:spPr>
            <p:txBody>
              <a:bodyPr rtlCol="0" anchor="ctr"/>
              <a:lstStyle/>
              <a:p>
                <a:endParaRPr lang="en-US" sz="3359"/>
              </a:p>
            </p:txBody>
          </p:sp>
          <p:sp>
            <p:nvSpPr>
              <p:cNvPr id="334" name="Freeform: Shape 102">
                <a:extLst>
                  <a:ext uri="{FF2B5EF4-FFF2-40B4-BE49-F238E27FC236}">
                    <a16:creationId xmlns:a16="http://schemas.microsoft.com/office/drawing/2014/main" id="{BE1FDD2C-EF2C-7547-8A4F-CFD48B4333B6}"/>
                  </a:ext>
                </a:extLst>
              </p:cNvPr>
              <p:cNvSpPr/>
              <p:nvPr/>
            </p:nvSpPr>
            <p:spPr>
              <a:xfrm>
                <a:off x="61354" y="28491"/>
                <a:ext cx="144830" cy="148048"/>
              </a:xfrm>
              <a:custGeom>
                <a:avLst/>
                <a:gdLst>
                  <a:gd name="connsiteX0" fmla="*/ 142052 w 144830"/>
                  <a:gd name="connsiteY0" fmla="*/ 23970 h 148048"/>
                  <a:gd name="connsiteX1" fmla="*/ 27154 w 144830"/>
                  <a:gd name="connsiteY1" fmla="*/ 16246 h 148048"/>
                  <a:gd name="connsiteX2" fmla="*/ 25223 w 144830"/>
                  <a:gd name="connsiteY2" fmla="*/ 144340 h 148048"/>
                </a:gdLst>
                <a:ahLst/>
                <a:cxnLst>
                  <a:cxn ang="0">
                    <a:pos x="connsiteX0" y="connsiteY0"/>
                  </a:cxn>
                  <a:cxn ang="0">
                    <a:pos x="connsiteX1" y="connsiteY1"/>
                  </a:cxn>
                  <a:cxn ang="0">
                    <a:pos x="connsiteX2" y="connsiteY2"/>
                  </a:cxn>
                </a:cxnLst>
                <a:rect l="l" t="t" r="r" b="b"/>
                <a:pathLst>
                  <a:path w="144830" h="148048">
                    <a:moveTo>
                      <a:pt x="142052" y="23970"/>
                    </a:moveTo>
                    <a:cubicBezTo>
                      <a:pt x="142052" y="23970"/>
                      <a:pt x="65131" y="-13364"/>
                      <a:pt x="27154" y="16246"/>
                    </a:cubicBezTo>
                    <a:cubicBezTo>
                      <a:pt x="27154" y="16246"/>
                      <a:pt x="-21767" y="40384"/>
                      <a:pt x="25223" y="144340"/>
                    </a:cubicBezTo>
                  </a:path>
                </a:pathLst>
              </a:custGeom>
              <a:noFill/>
              <a:ln w="19050" cap="flat">
                <a:solidFill>
                  <a:schemeClr val="tx1"/>
                </a:solidFill>
                <a:prstDash val="solid"/>
                <a:round/>
              </a:ln>
            </p:spPr>
            <p:txBody>
              <a:bodyPr rtlCol="0" anchor="ctr"/>
              <a:lstStyle/>
              <a:p>
                <a:endParaRPr lang="en-US" sz="3359"/>
              </a:p>
            </p:txBody>
          </p:sp>
          <p:sp>
            <p:nvSpPr>
              <p:cNvPr id="335" name="Freeform: Shape 103">
                <a:extLst>
                  <a:ext uri="{FF2B5EF4-FFF2-40B4-BE49-F238E27FC236}">
                    <a16:creationId xmlns:a16="http://schemas.microsoft.com/office/drawing/2014/main" id="{DA663B3E-7238-FA48-A73D-6995AFEA4CF1}"/>
                  </a:ext>
                </a:extLst>
              </p:cNvPr>
              <p:cNvSpPr/>
              <p:nvPr/>
            </p:nvSpPr>
            <p:spPr>
              <a:xfrm>
                <a:off x="125198" y="239452"/>
                <a:ext cx="112646" cy="112646"/>
              </a:xfrm>
              <a:custGeom>
                <a:avLst/>
                <a:gdLst>
                  <a:gd name="connsiteX0" fmla="*/ 4828 w 112645"/>
                  <a:gd name="connsiteY0" fmla="*/ 4828 h 112645"/>
                  <a:gd name="connsiteX1" fmla="*/ 107818 w 112645"/>
                  <a:gd name="connsiteY1" fmla="*/ 109427 h 112645"/>
                </a:gdLst>
                <a:ahLst/>
                <a:cxnLst>
                  <a:cxn ang="0">
                    <a:pos x="connsiteX0" y="connsiteY0"/>
                  </a:cxn>
                  <a:cxn ang="0">
                    <a:pos x="connsiteX1" y="connsiteY1"/>
                  </a:cxn>
                </a:cxnLst>
                <a:rect l="l" t="t" r="r" b="b"/>
                <a:pathLst>
                  <a:path w="112645" h="112645">
                    <a:moveTo>
                      <a:pt x="4828" y="4828"/>
                    </a:moveTo>
                    <a:cubicBezTo>
                      <a:pt x="26713" y="34116"/>
                      <a:pt x="61150" y="73381"/>
                      <a:pt x="107818" y="109427"/>
                    </a:cubicBezTo>
                  </a:path>
                </a:pathLst>
              </a:custGeom>
              <a:noFill/>
              <a:ln w="19050" cap="flat">
                <a:solidFill>
                  <a:schemeClr val="tx1"/>
                </a:solidFill>
                <a:prstDash val="solid"/>
                <a:round/>
              </a:ln>
            </p:spPr>
            <p:txBody>
              <a:bodyPr rtlCol="0" anchor="ctr"/>
              <a:lstStyle/>
              <a:p>
                <a:endParaRPr lang="en-US" sz="3359"/>
              </a:p>
            </p:txBody>
          </p:sp>
          <p:sp>
            <p:nvSpPr>
              <p:cNvPr id="336" name="Freeform: Shape 104">
                <a:extLst>
                  <a:ext uri="{FF2B5EF4-FFF2-40B4-BE49-F238E27FC236}">
                    <a16:creationId xmlns:a16="http://schemas.microsoft.com/office/drawing/2014/main" id="{7542E300-8ED1-DA49-8D90-9025A8E4091A}"/>
                  </a:ext>
                </a:extLst>
              </p:cNvPr>
              <p:cNvSpPr/>
              <p:nvPr/>
            </p:nvSpPr>
            <p:spPr>
              <a:xfrm>
                <a:off x="309293" y="273890"/>
                <a:ext cx="144830" cy="144830"/>
              </a:xfrm>
              <a:custGeom>
                <a:avLst/>
                <a:gdLst>
                  <a:gd name="connsiteX0" fmla="*/ 4828 w 144830"/>
                  <a:gd name="connsiteY0" fmla="*/ 124876 h 144830"/>
                  <a:gd name="connsiteX1" fmla="*/ 123266 w 144830"/>
                  <a:gd name="connsiteY1" fmla="*/ 128094 h 144830"/>
                  <a:gd name="connsiteX2" fmla="*/ 121335 w 144830"/>
                  <a:gd name="connsiteY2" fmla="*/ 4828 h 144830"/>
                </a:gdLst>
                <a:ahLst/>
                <a:cxnLst>
                  <a:cxn ang="0">
                    <a:pos x="connsiteX0" y="connsiteY0"/>
                  </a:cxn>
                  <a:cxn ang="0">
                    <a:pos x="connsiteX1" y="connsiteY1"/>
                  </a:cxn>
                  <a:cxn ang="0">
                    <a:pos x="connsiteX2" y="connsiteY2"/>
                  </a:cxn>
                </a:cxnLst>
                <a:rect l="l" t="t" r="r" b="b"/>
                <a:pathLst>
                  <a:path w="144830" h="144830">
                    <a:moveTo>
                      <a:pt x="4828" y="124876"/>
                    </a:moveTo>
                    <a:cubicBezTo>
                      <a:pt x="4828" y="124876"/>
                      <a:pt x="84001" y="163175"/>
                      <a:pt x="123266" y="128094"/>
                    </a:cubicBezTo>
                    <a:cubicBezTo>
                      <a:pt x="123266" y="128094"/>
                      <a:pt x="163497" y="100094"/>
                      <a:pt x="121335" y="4828"/>
                    </a:cubicBezTo>
                  </a:path>
                </a:pathLst>
              </a:custGeom>
              <a:noFill/>
              <a:ln w="19050" cap="flat">
                <a:solidFill>
                  <a:schemeClr val="tx1"/>
                </a:solidFill>
                <a:prstDash val="solid"/>
                <a:round/>
              </a:ln>
            </p:spPr>
            <p:txBody>
              <a:bodyPr rtlCol="0" anchor="ctr"/>
              <a:lstStyle/>
              <a:p>
                <a:endParaRPr lang="en-US" sz="3359"/>
              </a:p>
            </p:txBody>
          </p:sp>
          <p:sp>
            <p:nvSpPr>
              <p:cNvPr id="337" name="Freeform: Shape 105">
                <a:extLst>
                  <a:ext uri="{FF2B5EF4-FFF2-40B4-BE49-F238E27FC236}">
                    <a16:creationId xmlns:a16="http://schemas.microsoft.com/office/drawing/2014/main" id="{8C0621D8-DFDE-FB43-B067-2DED3C111F10}"/>
                  </a:ext>
                </a:extLst>
              </p:cNvPr>
              <p:cNvSpPr/>
              <p:nvPr/>
            </p:nvSpPr>
            <p:spPr>
              <a:xfrm>
                <a:off x="276464" y="94622"/>
                <a:ext cx="109427" cy="109427"/>
              </a:xfrm>
              <a:custGeom>
                <a:avLst/>
                <a:gdLst>
                  <a:gd name="connsiteX0" fmla="*/ 105565 w 109427"/>
                  <a:gd name="connsiteY0" fmla="*/ 105887 h 109427"/>
                  <a:gd name="connsiteX1" fmla="*/ 4828 w 109427"/>
                  <a:gd name="connsiteY1" fmla="*/ 4828 h 109427"/>
                </a:gdLst>
                <a:ahLst/>
                <a:cxnLst>
                  <a:cxn ang="0">
                    <a:pos x="connsiteX0" y="connsiteY0"/>
                  </a:cxn>
                  <a:cxn ang="0">
                    <a:pos x="connsiteX1" y="connsiteY1"/>
                  </a:cxn>
                </a:cxnLst>
                <a:rect l="l" t="t" r="r" b="b"/>
                <a:pathLst>
                  <a:path w="109427" h="109427">
                    <a:moveTo>
                      <a:pt x="105565" y="105887"/>
                    </a:moveTo>
                    <a:cubicBezTo>
                      <a:pt x="83036" y="76277"/>
                      <a:pt x="49242" y="38621"/>
                      <a:pt x="4828" y="4828"/>
                    </a:cubicBezTo>
                  </a:path>
                </a:pathLst>
              </a:custGeom>
              <a:noFill/>
              <a:ln w="19050" cap="flat">
                <a:solidFill>
                  <a:schemeClr val="tx1"/>
                </a:solidFill>
                <a:prstDash val="solid"/>
                <a:round/>
              </a:ln>
            </p:spPr>
            <p:txBody>
              <a:bodyPr rtlCol="0" anchor="ctr"/>
              <a:lstStyle/>
              <a:p>
                <a:endParaRPr lang="en-US" sz="3359"/>
              </a:p>
            </p:txBody>
          </p:sp>
          <p:sp>
            <p:nvSpPr>
              <p:cNvPr id="338" name="Freeform: Shape 106">
                <a:extLst>
                  <a:ext uri="{FF2B5EF4-FFF2-40B4-BE49-F238E27FC236}">
                    <a16:creationId xmlns:a16="http://schemas.microsoft.com/office/drawing/2014/main" id="{7C4FC7DF-4D92-F844-A929-BFB1F4478D63}"/>
                  </a:ext>
                </a:extLst>
              </p:cNvPr>
              <p:cNvSpPr/>
              <p:nvPr/>
            </p:nvSpPr>
            <p:spPr>
              <a:xfrm>
                <a:off x="225613" y="190532"/>
                <a:ext cx="196325" cy="196325"/>
              </a:xfrm>
              <a:custGeom>
                <a:avLst/>
                <a:gdLst>
                  <a:gd name="connsiteX0" fmla="*/ 191497 w 196325"/>
                  <a:gd name="connsiteY0" fmla="*/ 4828 h 196325"/>
                  <a:gd name="connsiteX1" fmla="*/ 4828 w 196325"/>
                  <a:gd name="connsiteY1" fmla="*/ 194072 h 196325"/>
                </a:gdLst>
                <a:ahLst/>
                <a:cxnLst>
                  <a:cxn ang="0">
                    <a:pos x="connsiteX0" y="connsiteY0"/>
                  </a:cxn>
                  <a:cxn ang="0">
                    <a:pos x="connsiteX1" y="connsiteY1"/>
                  </a:cxn>
                </a:cxnLst>
                <a:rect l="l" t="t" r="r" b="b"/>
                <a:pathLst>
                  <a:path w="196325" h="196325">
                    <a:moveTo>
                      <a:pt x="191497" y="4828"/>
                    </a:moveTo>
                    <a:cubicBezTo>
                      <a:pt x="191497" y="4828"/>
                      <a:pt x="145796" y="106852"/>
                      <a:pt x="4828" y="194072"/>
                    </a:cubicBezTo>
                  </a:path>
                </a:pathLst>
              </a:custGeom>
              <a:noFill/>
              <a:ln w="19050" cap="flat">
                <a:solidFill>
                  <a:schemeClr val="tx1"/>
                </a:solidFill>
                <a:prstDash val="solid"/>
                <a:round/>
              </a:ln>
            </p:spPr>
            <p:txBody>
              <a:bodyPr rtlCol="0" anchor="ctr"/>
              <a:lstStyle/>
              <a:p>
                <a:endParaRPr lang="en-US" sz="3359"/>
              </a:p>
            </p:txBody>
          </p:sp>
          <p:sp>
            <p:nvSpPr>
              <p:cNvPr id="339" name="Freeform: Shape 107">
                <a:extLst>
                  <a:ext uri="{FF2B5EF4-FFF2-40B4-BE49-F238E27FC236}">
                    <a16:creationId xmlns:a16="http://schemas.microsoft.com/office/drawing/2014/main" id="{A58634C2-E3BC-6A4C-9291-B9A81930DCFA}"/>
                  </a:ext>
                </a:extLst>
              </p:cNvPr>
              <p:cNvSpPr/>
              <p:nvPr/>
            </p:nvSpPr>
            <p:spPr>
              <a:xfrm>
                <a:off x="61380" y="275499"/>
                <a:ext cx="144830" cy="144830"/>
              </a:xfrm>
              <a:custGeom>
                <a:avLst/>
                <a:gdLst>
                  <a:gd name="connsiteX0" fmla="*/ 140739 w 144830"/>
                  <a:gd name="connsiteY0" fmla="*/ 123266 h 144830"/>
                  <a:gd name="connsiteX1" fmla="*/ 27128 w 144830"/>
                  <a:gd name="connsiteY1" fmla="*/ 130347 h 144830"/>
                  <a:gd name="connsiteX2" fmla="*/ 23909 w 144830"/>
                  <a:gd name="connsiteY2" fmla="*/ 4828 h 144830"/>
                </a:gdLst>
                <a:ahLst/>
                <a:cxnLst>
                  <a:cxn ang="0">
                    <a:pos x="connsiteX0" y="connsiteY0"/>
                  </a:cxn>
                  <a:cxn ang="0">
                    <a:pos x="connsiteX1" y="connsiteY1"/>
                  </a:cxn>
                  <a:cxn ang="0">
                    <a:pos x="connsiteX2" y="connsiteY2"/>
                  </a:cxn>
                </a:cxnLst>
                <a:rect l="l" t="t" r="r" b="b"/>
                <a:pathLst>
                  <a:path w="144830" h="144830">
                    <a:moveTo>
                      <a:pt x="140739" y="123266"/>
                    </a:moveTo>
                    <a:cubicBezTo>
                      <a:pt x="140739" y="123266"/>
                      <a:pt x="66393" y="159957"/>
                      <a:pt x="27128" y="130347"/>
                    </a:cubicBezTo>
                    <a:cubicBezTo>
                      <a:pt x="27128" y="130347"/>
                      <a:pt x="-20827" y="104599"/>
                      <a:pt x="23909" y="4828"/>
                    </a:cubicBezTo>
                  </a:path>
                </a:pathLst>
              </a:custGeom>
              <a:noFill/>
              <a:ln w="19050" cap="flat">
                <a:solidFill>
                  <a:schemeClr val="tx1"/>
                </a:solidFill>
                <a:prstDash val="solid"/>
                <a:round/>
              </a:ln>
            </p:spPr>
            <p:txBody>
              <a:bodyPr rtlCol="0" anchor="ctr"/>
              <a:lstStyle/>
              <a:p>
                <a:endParaRPr lang="en-US" sz="3359"/>
              </a:p>
            </p:txBody>
          </p:sp>
          <p:sp>
            <p:nvSpPr>
              <p:cNvPr id="340" name="Freeform: Shape 108">
                <a:extLst>
                  <a:ext uri="{FF2B5EF4-FFF2-40B4-BE49-F238E27FC236}">
                    <a16:creationId xmlns:a16="http://schemas.microsoft.com/office/drawing/2014/main" id="{58B41E12-5284-6D4B-AF36-6F6A225A0847}"/>
                  </a:ext>
                </a:extLst>
              </p:cNvPr>
              <p:cNvSpPr/>
              <p:nvPr/>
            </p:nvSpPr>
            <p:spPr>
              <a:xfrm>
                <a:off x="94622" y="64047"/>
                <a:ext cx="189888" cy="193107"/>
              </a:xfrm>
              <a:custGeom>
                <a:avLst/>
                <a:gdLst>
                  <a:gd name="connsiteX0" fmla="*/ 4828 w 189888"/>
                  <a:gd name="connsiteY0" fmla="*/ 188601 h 193106"/>
                  <a:gd name="connsiteX1" fmla="*/ 186992 w 189888"/>
                  <a:gd name="connsiteY1" fmla="*/ 4828 h 193106"/>
                </a:gdLst>
                <a:ahLst/>
                <a:cxnLst>
                  <a:cxn ang="0">
                    <a:pos x="connsiteX0" y="connsiteY0"/>
                  </a:cxn>
                  <a:cxn ang="0">
                    <a:pos x="connsiteX1" y="connsiteY1"/>
                  </a:cxn>
                </a:cxnLst>
                <a:rect l="l" t="t" r="r" b="b"/>
                <a:pathLst>
                  <a:path w="189888" h="193106">
                    <a:moveTo>
                      <a:pt x="4828" y="188601"/>
                    </a:moveTo>
                    <a:cubicBezTo>
                      <a:pt x="4828" y="188601"/>
                      <a:pt x="61472" y="79174"/>
                      <a:pt x="186992" y="4828"/>
                    </a:cubicBezTo>
                  </a:path>
                </a:pathLst>
              </a:custGeom>
              <a:noFill/>
              <a:ln w="19050" cap="flat">
                <a:solidFill>
                  <a:schemeClr val="tx1"/>
                </a:solidFill>
                <a:prstDash val="solid"/>
                <a:round/>
              </a:ln>
            </p:spPr>
            <p:txBody>
              <a:bodyPr rtlCol="0" anchor="ctr"/>
              <a:lstStyle/>
              <a:p>
                <a:endParaRPr lang="en-US" sz="3359"/>
              </a:p>
            </p:txBody>
          </p:sp>
          <p:sp>
            <p:nvSpPr>
              <p:cNvPr id="341" name="Freeform: Shape 109">
                <a:extLst>
                  <a:ext uri="{FF2B5EF4-FFF2-40B4-BE49-F238E27FC236}">
                    <a16:creationId xmlns:a16="http://schemas.microsoft.com/office/drawing/2014/main" id="{86EA0557-F854-2B4B-9C5E-867818D93036}"/>
                  </a:ext>
                </a:extLst>
              </p:cNvPr>
              <p:cNvSpPr/>
              <p:nvPr/>
            </p:nvSpPr>
            <p:spPr>
              <a:xfrm>
                <a:off x="305430" y="28627"/>
                <a:ext cx="148048" cy="141612"/>
              </a:xfrm>
              <a:custGeom>
                <a:avLst/>
                <a:gdLst>
                  <a:gd name="connsiteX0" fmla="*/ 4828 w 148048"/>
                  <a:gd name="connsiteY0" fmla="*/ 25121 h 141611"/>
                  <a:gd name="connsiteX1" fmla="*/ 124554 w 148048"/>
                  <a:gd name="connsiteY1" fmla="*/ 17718 h 141611"/>
                  <a:gd name="connsiteX2" fmla="*/ 126807 w 148048"/>
                  <a:gd name="connsiteY2" fmla="*/ 139698 h 141611"/>
                </a:gdLst>
                <a:ahLst/>
                <a:cxnLst>
                  <a:cxn ang="0">
                    <a:pos x="connsiteX0" y="connsiteY0"/>
                  </a:cxn>
                  <a:cxn ang="0">
                    <a:pos x="connsiteX1" y="connsiteY1"/>
                  </a:cxn>
                  <a:cxn ang="0">
                    <a:pos x="connsiteX2" y="connsiteY2"/>
                  </a:cxn>
                </a:cxnLst>
                <a:rect l="l" t="t" r="r" b="b"/>
                <a:pathLst>
                  <a:path w="148048" h="141611">
                    <a:moveTo>
                      <a:pt x="4828" y="25121"/>
                    </a:moveTo>
                    <a:cubicBezTo>
                      <a:pt x="4828" y="25121"/>
                      <a:pt x="78530" y="-15110"/>
                      <a:pt x="124554" y="17718"/>
                    </a:cubicBezTo>
                    <a:cubicBezTo>
                      <a:pt x="124554" y="17718"/>
                      <a:pt x="169290" y="47328"/>
                      <a:pt x="126807" y="139698"/>
                    </a:cubicBezTo>
                  </a:path>
                </a:pathLst>
              </a:custGeom>
              <a:noFill/>
              <a:ln w="19050" cap="flat">
                <a:solidFill>
                  <a:schemeClr val="tx1"/>
                </a:solidFill>
                <a:prstDash val="solid"/>
                <a:round/>
              </a:ln>
            </p:spPr>
            <p:txBody>
              <a:bodyPr rtlCol="0" anchor="ctr"/>
              <a:lstStyle/>
              <a:p>
                <a:endParaRPr lang="en-US" sz="3359"/>
              </a:p>
            </p:txBody>
          </p:sp>
        </p:grpSp>
        <p:grpSp>
          <p:nvGrpSpPr>
            <p:cNvPr id="318" name="Group 317">
              <a:extLst>
                <a:ext uri="{FF2B5EF4-FFF2-40B4-BE49-F238E27FC236}">
                  <a16:creationId xmlns:a16="http://schemas.microsoft.com/office/drawing/2014/main" id="{07888C02-9B0D-7A4E-A190-4CF7EAF952A6}"/>
                </a:ext>
              </a:extLst>
            </p:cNvPr>
            <p:cNvGrpSpPr/>
            <p:nvPr/>
          </p:nvGrpSpPr>
          <p:grpSpPr>
            <a:xfrm>
              <a:off x="536569" y="411339"/>
              <a:ext cx="478362" cy="478362"/>
              <a:chOff x="536569" y="411339"/>
              <a:chExt cx="164141" cy="164141"/>
            </a:xfrm>
          </p:grpSpPr>
          <p:sp>
            <p:nvSpPr>
              <p:cNvPr id="319" name="Freeform: Shape 119">
                <a:extLst>
                  <a:ext uri="{FF2B5EF4-FFF2-40B4-BE49-F238E27FC236}">
                    <a16:creationId xmlns:a16="http://schemas.microsoft.com/office/drawing/2014/main" id="{D4901DFA-7A8B-1945-A599-B81C08C1A602}"/>
                  </a:ext>
                </a:extLst>
              </p:cNvPr>
              <p:cNvSpPr/>
              <p:nvPr/>
            </p:nvSpPr>
            <p:spPr>
              <a:xfrm>
                <a:off x="536569" y="411339"/>
                <a:ext cx="164141" cy="164141"/>
              </a:xfrm>
              <a:custGeom>
                <a:avLst/>
                <a:gdLst>
                  <a:gd name="connsiteX0" fmla="*/ 19311 w 164140"/>
                  <a:gd name="connsiteY0" fmla="*/ 128094 h 164140"/>
                  <a:gd name="connsiteX1" fmla="*/ 22529 w 164140"/>
                  <a:gd name="connsiteY1" fmla="*/ 131634 h 164140"/>
                  <a:gd name="connsiteX2" fmla="*/ 25748 w 164140"/>
                  <a:gd name="connsiteY2" fmla="*/ 135175 h 164140"/>
                  <a:gd name="connsiteX3" fmla="*/ 28966 w 164140"/>
                  <a:gd name="connsiteY3" fmla="*/ 138715 h 164140"/>
                  <a:gd name="connsiteX4" fmla="*/ 50530 w 164140"/>
                  <a:gd name="connsiteY4" fmla="*/ 127772 h 164140"/>
                  <a:gd name="connsiteX5" fmla="*/ 65978 w 164140"/>
                  <a:gd name="connsiteY5" fmla="*/ 135497 h 164140"/>
                  <a:gd name="connsiteX6" fmla="*/ 70162 w 164140"/>
                  <a:gd name="connsiteY6" fmla="*/ 159313 h 164140"/>
                  <a:gd name="connsiteX7" fmla="*/ 74990 w 164140"/>
                  <a:gd name="connsiteY7" fmla="*/ 159635 h 164140"/>
                  <a:gd name="connsiteX8" fmla="*/ 79817 w 164140"/>
                  <a:gd name="connsiteY8" fmla="*/ 159957 h 164140"/>
                  <a:gd name="connsiteX9" fmla="*/ 84645 w 164140"/>
                  <a:gd name="connsiteY9" fmla="*/ 160279 h 164140"/>
                  <a:gd name="connsiteX10" fmla="*/ 92048 w 164140"/>
                  <a:gd name="connsiteY10" fmla="*/ 137106 h 164140"/>
                  <a:gd name="connsiteX11" fmla="*/ 108140 w 164140"/>
                  <a:gd name="connsiteY11" fmla="*/ 131634 h 164140"/>
                  <a:gd name="connsiteX12" fmla="*/ 128094 w 164140"/>
                  <a:gd name="connsiteY12" fmla="*/ 145474 h 164140"/>
                  <a:gd name="connsiteX13" fmla="*/ 131634 w 164140"/>
                  <a:gd name="connsiteY13" fmla="*/ 142255 h 164140"/>
                  <a:gd name="connsiteX14" fmla="*/ 135175 w 164140"/>
                  <a:gd name="connsiteY14" fmla="*/ 139037 h 164140"/>
                  <a:gd name="connsiteX15" fmla="*/ 138715 w 164140"/>
                  <a:gd name="connsiteY15" fmla="*/ 135818 h 164140"/>
                  <a:gd name="connsiteX16" fmla="*/ 127772 w 164140"/>
                  <a:gd name="connsiteY16" fmla="*/ 114255 h 164140"/>
                  <a:gd name="connsiteX17" fmla="*/ 135497 w 164140"/>
                  <a:gd name="connsiteY17" fmla="*/ 99128 h 164140"/>
                  <a:gd name="connsiteX18" fmla="*/ 159313 w 164140"/>
                  <a:gd name="connsiteY18" fmla="*/ 94944 h 164140"/>
                  <a:gd name="connsiteX19" fmla="*/ 159635 w 164140"/>
                  <a:gd name="connsiteY19" fmla="*/ 90116 h 164140"/>
                  <a:gd name="connsiteX20" fmla="*/ 159957 w 164140"/>
                  <a:gd name="connsiteY20" fmla="*/ 85289 h 164140"/>
                  <a:gd name="connsiteX21" fmla="*/ 160279 w 164140"/>
                  <a:gd name="connsiteY21" fmla="*/ 80461 h 164140"/>
                  <a:gd name="connsiteX22" fmla="*/ 137106 w 164140"/>
                  <a:gd name="connsiteY22" fmla="*/ 73059 h 164140"/>
                  <a:gd name="connsiteX23" fmla="*/ 131634 w 164140"/>
                  <a:gd name="connsiteY23" fmla="*/ 56966 h 164140"/>
                  <a:gd name="connsiteX24" fmla="*/ 145474 w 164140"/>
                  <a:gd name="connsiteY24" fmla="*/ 37012 h 164140"/>
                  <a:gd name="connsiteX25" fmla="*/ 142255 w 164140"/>
                  <a:gd name="connsiteY25" fmla="*/ 33472 h 164140"/>
                  <a:gd name="connsiteX26" fmla="*/ 139037 w 164140"/>
                  <a:gd name="connsiteY26" fmla="*/ 29932 h 164140"/>
                  <a:gd name="connsiteX27" fmla="*/ 135818 w 164140"/>
                  <a:gd name="connsiteY27" fmla="*/ 26391 h 164140"/>
                  <a:gd name="connsiteX28" fmla="*/ 114255 w 164140"/>
                  <a:gd name="connsiteY28" fmla="*/ 37334 h 164140"/>
                  <a:gd name="connsiteX29" fmla="*/ 98806 w 164140"/>
                  <a:gd name="connsiteY29" fmla="*/ 29610 h 164140"/>
                  <a:gd name="connsiteX30" fmla="*/ 94622 w 164140"/>
                  <a:gd name="connsiteY30" fmla="*/ 5793 h 164140"/>
                  <a:gd name="connsiteX31" fmla="*/ 89795 w 164140"/>
                  <a:gd name="connsiteY31" fmla="*/ 5471 h 164140"/>
                  <a:gd name="connsiteX32" fmla="*/ 84967 w 164140"/>
                  <a:gd name="connsiteY32" fmla="*/ 5150 h 164140"/>
                  <a:gd name="connsiteX33" fmla="*/ 80139 w 164140"/>
                  <a:gd name="connsiteY33" fmla="*/ 4828 h 164140"/>
                  <a:gd name="connsiteX34" fmla="*/ 72737 w 164140"/>
                  <a:gd name="connsiteY34" fmla="*/ 27679 h 164140"/>
                  <a:gd name="connsiteX35" fmla="*/ 56323 w 164140"/>
                  <a:gd name="connsiteY35" fmla="*/ 33150 h 164140"/>
                  <a:gd name="connsiteX36" fmla="*/ 36690 w 164140"/>
                  <a:gd name="connsiteY36" fmla="*/ 19311 h 164140"/>
                  <a:gd name="connsiteX37" fmla="*/ 33150 w 164140"/>
                  <a:gd name="connsiteY37" fmla="*/ 22529 h 164140"/>
                  <a:gd name="connsiteX38" fmla="*/ 29610 w 164140"/>
                  <a:gd name="connsiteY38" fmla="*/ 25748 h 164140"/>
                  <a:gd name="connsiteX39" fmla="*/ 26069 w 164140"/>
                  <a:gd name="connsiteY39" fmla="*/ 28966 h 164140"/>
                  <a:gd name="connsiteX40" fmla="*/ 37012 w 164140"/>
                  <a:gd name="connsiteY40" fmla="*/ 50208 h 164140"/>
                  <a:gd name="connsiteX41" fmla="*/ 29288 w 164140"/>
                  <a:gd name="connsiteY41" fmla="*/ 65656 h 164140"/>
                  <a:gd name="connsiteX42" fmla="*/ 5793 w 164140"/>
                  <a:gd name="connsiteY42" fmla="*/ 69840 h 164140"/>
                  <a:gd name="connsiteX43" fmla="*/ 5471 w 164140"/>
                  <a:gd name="connsiteY43" fmla="*/ 74668 h 164140"/>
                  <a:gd name="connsiteX44" fmla="*/ 5150 w 164140"/>
                  <a:gd name="connsiteY44" fmla="*/ 79496 h 164140"/>
                  <a:gd name="connsiteX45" fmla="*/ 4828 w 164140"/>
                  <a:gd name="connsiteY45" fmla="*/ 84323 h 164140"/>
                  <a:gd name="connsiteX46" fmla="*/ 27679 w 164140"/>
                  <a:gd name="connsiteY46" fmla="*/ 91726 h 164140"/>
                  <a:gd name="connsiteX47" fmla="*/ 33150 w 164140"/>
                  <a:gd name="connsiteY47" fmla="*/ 108140 h 164140"/>
                  <a:gd name="connsiteX48" fmla="*/ 19311 w 164140"/>
                  <a:gd name="connsiteY48" fmla="*/ 128094 h 16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4140" h="164140">
                    <a:moveTo>
                      <a:pt x="19311" y="128094"/>
                    </a:moveTo>
                    <a:lnTo>
                      <a:pt x="22529" y="131634"/>
                    </a:lnTo>
                    <a:lnTo>
                      <a:pt x="25748" y="135175"/>
                    </a:lnTo>
                    <a:lnTo>
                      <a:pt x="28966" y="138715"/>
                    </a:lnTo>
                    <a:lnTo>
                      <a:pt x="50530" y="127772"/>
                    </a:lnTo>
                    <a:cubicBezTo>
                      <a:pt x="55357" y="130991"/>
                      <a:pt x="60507" y="133565"/>
                      <a:pt x="65978" y="135497"/>
                    </a:cubicBezTo>
                    <a:lnTo>
                      <a:pt x="70162" y="159313"/>
                    </a:lnTo>
                    <a:lnTo>
                      <a:pt x="74990" y="159635"/>
                    </a:lnTo>
                    <a:lnTo>
                      <a:pt x="79817" y="159957"/>
                    </a:lnTo>
                    <a:lnTo>
                      <a:pt x="84645" y="160279"/>
                    </a:lnTo>
                    <a:lnTo>
                      <a:pt x="92048" y="137106"/>
                    </a:lnTo>
                    <a:cubicBezTo>
                      <a:pt x="97519" y="136140"/>
                      <a:pt x="102990" y="134209"/>
                      <a:pt x="108140" y="131634"/>
                    </a:cubicBezTo>
                    <a:lnTo>
                      <a:pt x="128094" y="145474"/>
                    </a:lnTo>
                    <a:lnTo>
                      <a:pt x="131634" y="142255"/>
                    </a:lnTo>
                    <a:lnTo>
                      <a:pt x="135175" y="139037"/>
                    </a:lnTo>
                    <a:lnTo>
                      <a:pt x="138715" y="135818"/>
                    </a:lnTo>
                    <a:lnTo>
                      <a:pt x="127772" y="114255"/>
                    </a:lnTo>
                    <a:cubicBezTo>
                      <a:pt x="130991" y="109427"/>
                      <a:pt x="133565" y="104278"/>
                      <a:pt x="135497" y="99128"/>
                    </a:cubicBezTo>
                    <a:lnTo>
                      <a:pt x="159313" y="94944"/>
                    </a:lnTo>
                    <a:lnTo>
                      <a:pt x="159635" y="90116"/>
                    </a:lnTo>
                    <a:lnTo>
                      <a:pt x="159957" y="85289"/>
                    </a:lnTo>
                    <a:lnTo>
                      <a:pt x="160279" y="80461"/>
                    </a:lnTo>
                    <a:lnTo>
                      <a:pt x="137106" y="73059"/>
                    </a:lnTo>
                    <a:cubicBezTo>
                      <a:pt x="136140" y="67587"/>
                      <a:pt x="134209" y="62116"/>
                      <a:pt x="131634" y="56966"/>
                    </a:cubicBezTo>
                    <a:lnTo>
                      <a:pt x="145474" y="37012"/>
                    </a:lnTo>
                    <a:lnTo>
                      <a:pt x="142255" y="33472"/>
                    </a:lnTo>
                    <a:lnTo>
                      <a:pt x="139037" y="29932"/>
                    </a:lnTo>
                    <a:lnTo>
                      <a:pt x="135818" y="26391"/>
                    </a:lnTo>
                    <a:lnTo>
                      <a:pt x="114255" y="37334"/>
                    </a:lnTo>
                    <a:cubicBezTo>
                      <a:pt x="109427" y="33794"/>
                      <a:pt x="104278" y="31541"/>
                      <a:pt x="98806" y="29610"/>
                    </a:cubicBezTo>
                    <a:lnTo>
                      <a:pt x="94622" y="5793"/>
                    </a:lnTo>
                    <a:lnTo>
                      <a:pt x="89795" y="5471"/>
                    </a:lnTo>
                    <a:lnTo>
                      <a:pt x="84967" y="5150"/>
                    </a:lnTo>
                    <a:lnTo>
                      <a:pt x="80139" y="4828"/>
                    </a:lnTo>
                    <a:lnTo>
                      <a:pt x="72737" y="27679"/>
                    </a:lnTo>
                    <a:cubicBezTo>
                      <a:pt x="66944" y="28644"/>
                      <a:pt x="61472" y="30575"/>
                      <a:pt x="56323" y="33150"/>
                    </a:cubicBezTo>
                    <a:lnTo>
                      <a:pt x="36690" y="19311"/>
                    </a:lnTo>
                    <a:lnTo>
                      <a:pt x="33150" y="22529"/>
                    </a:lnTo>
                    <a:lnTo>
                      <a:pt x="29610" y="25748"/>
                    </a:lnTo>
                    <a:lnTo>
                      <a:pt x="26069" y="28966"/>
                    </a:lnTo>
                    <a:lnTo>
                      <a:pt x="37012" y="50208"/>
                    </a:lnTo>
                    <a:cubicBezTo>
                      <a:pt x="33472" y="55035"/>
                      <a:pt x="30897" y="60185"/>
                      <a:pt x="29288" y="65656"/>
                    </a:cubicBezTo>
                    <a:lnTo>
                      <a:pt x="5793" y="69840"/>
                    </a:lnTo>
                    <a:lnTo>
                      <a:pt x="5471" y="74668"/>
                    </a:lnTo>
                    <a:lnTo>
                      <a:pt x="5150" y="79496"/>
                    </a:lnTo>
                    <a:lnTo>
                      <a:pt x="4828" y="84323"/>
                    </a:lnTo>
                    <a:lnTo>
                      <a:pt x="27679" y="91726"/>
                    </a:lnTo>
                    <a:cubicBezTo>
                      <a:pt x="28644" y="97197"/>
                      <a:pt x="30575" y="102990"/>
                      <a:pt x="33150" y="108140"/>
                    </a:cubicBezTo>
                    <a:lnTo>
                      <a:pt x="19311" y="128094"/>
                    </a:lnTo>
                    <a:close/>
                  </a:path>
                </a:pathLst>
              </a:custGeom>
              <a:noFill/>
              <a:ln w="19050" cap="flat">
                <a:solidFill>
                  <a:srgbClr val="527FFF"/>
                </a:solidFill>
                <a:prstDash val="solid"/>
                <a:round/>
              </a:ln>
            </p:spPr>
            <p:txBody>
              <a:bodyPr rtlCol="0" anchor="ctr"/>
              <a:lstStyle/>
              <a:p>
                <a:endParaRPr lang="en-US" sz="3359"/>
              </a:p>
            </p:txBody>
          </p:sp>
          <p:sp>
            <p:nvSpPr>
              <p:cNvPr id="320" name="Freeform: Shape 120">
                <a:extLst>
                  <a:ext uri="{FF2B5EF4-FFF2-40B4-BE49-F238E27FC236}">
                    <a16:creationId xmlns:a16="http://schemas.microsoft.com/office/drawing/2014/main" id="{9EF9F1C8-2283-9B45-AB91-77F1576A36CE}"/>
                  </a:ext>
                </a:extLst>
              </p:cNvPr>
              <p:cNvSpPr/>
              <p:nvPr/>
            </p:nvSpPr>
            <p:spPr>
              <a:xfrm>
                <a:off x="583236" y="458006"/>
                <a:ext cx="70806" cy="70806"/>
              </a:xfrm>
              <a:custGeom>
                <a:avLst/>
                <a:gdLst>
                  <a:gd name="connsiteX0" fmla="*/ 66622 w 70805"/>
                  <a:gd name="connsiteY0" fmla="*/ 35725 h 70805"/>
                  <a:gd name="connsiteX1" fmla="*/ 35725 w 70805"/>
                  <a:gd name="connsiteY1" fmla="*/ 66622 h 70805"/>
                  <a:gd name="connsiteX2" fmla="*/ 4828 w 70805"/>
                  <a:gd name="connsiteY2" fmla="*/ 35725 h 70805"/>
                  <a:gd name="connsiteX3" fmla="*/ 35725 w 70805"/>
                  <a:gd name="connsiteY3" fmla="*/ 4828 h 70805"/>
                  <a:gd name="connsiteX4" fmla="*/ 66622 w 70805"/>
                  <a:gd name="connsiteY4" fmla="*/ 35725 h 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5" h="70805">
                    <a:moveTo>
                      <a:pt x="66622" y="35725"/>
                    </a:moveTo>
                    <a:cubicBezTo>
                      <a:pt x="66622" y="52789"/>
                      <a:pt x="52789" y="66622"/>
                      <a:pt x="35725" y="66622"/>
                    </a:cubicBezTo>
                    <a:cubicBezTo>
                      <a:pt x="18661" y="66622"/>
                      <a:pt x="4828" y="52789"/>
                      <a:pt x="4828" y="35725"/>
                    </a:cubicBezTo>
                    <a:cubicBezTo>
                      <a:pt x="4828" y="18661"/>
                      <a:pt x="18661" y="4828"/>
                      <a:pt x="35725" y="4828"/>
                    </a:cubicBezTo>
                    <a:cubicBezTo>
                      <a:pt x="52789" y="4828"/>
                      <a:pt x="66622" y="18661"/>
                      <a:pt x="66622" y="35725"/>
                    </a:cubicBezTo>
                    <a:close/>
                  </a:path>
                </a:pathLst>
              </a:custGeom>
              <a:noFill/>
              <a:ln w="19050" cap="flat">
                <a:solidFill>
                  <a:srgbClr val="527FFF"/>
                </a:solidFill>
                <a:prstDash val="solid"/>
                <a:round/>
              </a:ln>
            </p:spPr>
            <p:txBody>
              <a:bodyPr rtlCol="0" anchor="ctr"/>
              <a:lstStyle/>
              <a:p>
                <a:endParaRPr lang="en-US" sz="3359"/>
              </a:p>
            </p:txBody>
          </p:sp>
        </p:grpSp>
      </p:grpSp>
      <p:sp>
        <p:nvSpPr>
          <p:cNvPr id="342" name="Rectangle 341">
            <a:extLst>
              <a:ext uri="{FF2B5EF4-FFF2-40B4-BE49-F238E27FC236}">
                <a16:creationId xmlns:a16="http://schemas.microsoft.com/office/drawing/2014/main" id="{0E37CB3B-F911-1546-BA05-03BE1AB957F4}"/>
              </a:ext>
            </a:extLst>
          </p:cNvPr>
          <p:cNvSpPr/>
          <p:nvPr/>
        </p:nvSpPr>
        <p:spPr>
          <a:xfrm>
            <a:off x="13597042" y="4436521"/>
            <a:ext cx="4054411" cy="4541243"/>
          </a:xfrm>
          <a:prstGeom prst="rect">
            <a:avLst/>
          </a:prstGeom>
        </p:spPr>
        <p:txBody>
          <a:bodyPr wrap="square">
            <a:spAutoFit/>
          </a:bodyPr>
          <a:lstStyle/>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Shared access from on-premises, between AWS regions, and cloud native applications</a:t>
            </a:r>
            <a:endParaRPr lang="en-US" sz="1600" dirty="0">
              <a:latin typeface="Amazon Ember" panose="02000000000000000000" pitchFamily="2" charset="0"/>
              <a:ea typeface="Amazon Ember Light" panose="020B0403020204020204" pitchFamily="34" charset="0"/>
            </a:endParaRP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Integrated with various AWS computing models</a:t>
            </a: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Access concurrently from thousands of Amazon EC2 instances</a:t>
            </a: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Attach to containers launched by Amazon ECS, Amazon EKS or managed </a:t>
            </a:r>
            <a:r>
              <a:rPr lang="en-US" sz="1600" dirty="0" err="1">
                <a:latin typeface="Amazon Ember"/>
                <a:ea typeface="Amazon Ember Light" panose="020B0403020204020204" pitchFamily="34" charset="0"/>
              </a:rPr>
              <a:t>kubernetes</a:t>
            </a:r>
            <a:endParaRPr lang="en-US" sz="1600" dirty="0">
              <a:latin typeface="Amazon Ember" panose="02000000000000000000" pitchFamily="2" charset="0"/>
              <a:ea typeface="Amazon Ember Light" panose="020B0403020204020204" pitchFamily="34" charset="0"/>
            </a:endParaRP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Use with Amazon SageMaker </a:t>
            </a:r>
            <a:r>
              <a:rPr lang="en-US" sz="1600" dirty="0" err="1">
                <a:latin typeface="Amazon Ember"/>
                <a:ea typeface="Amazon Ember Light" panose="020B0403020204020204" pitchFamily="34" charset="0"/>
              </a:rPr>
              <a:t>jupyter</a:t>
            </a:r>
            <a:r>
              <a:rPr lang="en-US" sz="1600" dirty="0">
                <a:latin typeface="Amazon Ember"/>
                <a:ea typeface="Amazon Ember Light" panose="020B0403020204020204" pitchFamily="34" charset="0"/>
              </a:rPr>
              <a:t> notebooks</a:t>
            </a:r>
          </a:p>
          <a:p>
            <a:pPr marL="489898" indent="-489898" defTabSz="783835">
              <a:lnSpc>
                <a:spcPct val="90000"/>
              </a:lnSpc>
              <a:spcBef>
                <a:spcPts val="1029"/>
              </a:spcBef>
              <a:spcAft>
                <a:spcPts val="1143"/>
              </a:spcAft>
              <a:buFont typeface="Arial" panose="020B0604020202020204" pitchFamily="34" charset="0"/>
              <a:buChar char="•"/>
              <a:defRPr/>
            </a:pPr>
            <a:r>
              <a:rPr lang="en-US" sz="1600" dirty="0">
                <a:latin typeface="Amazon Ember"/>
                <a:ea typeface="Amazon Ember Light" panose="020B0403020204020204" pitchFamily="34" charset="0"/>
              </a:rPr>
              <a:t>Use with Amazon SageMaker to train machine learning models</a:t>
            </a:r>
          </a:p>
        </p:txBody>
      </p:sp>
      <p:cxnSp>
        <p:nvCxnSpPr>
          <p:cNvPr id="344" name="Straight Connector 343">
            <a:extLst>
              <a:ext uri="{FF2B5EF4-FFF2-40B4-BE49-F238E27FC236}">
                <a16:creationId xmlns:a16="http://schemas.microsoft.com/office/drawing/2014/main" id="{ACE30E05-8ED6-6B4F-ABBA-D23603558B95}"/>
              </a:ext>
            </a:extLst>
          </p:cNvPr>
          <p:cNvCxnSpPr>
            <a:cxnSpLocks/>
          </p:cNvCxnSpPr>
          <p:nvPr/>
        </p:nvCxnSpPr>
        <p:spPr>
          <a:xfrm>
            <a:off x="13597042" y="2692400"/>
            <a:ext cx="0" cy="723936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5" name="TextBox 344">
            <a:extLst>
              <a:ext uri="{FF2B5EF4-FFF2-40B4-BE49-F238E27FC236}">
                <a16:creationId xmlns:a16="http://schemas.microsoft.com/office/drawing/2014/main" id="{0402BB51-5465-AC40-B37E-03EBF0BB07EB}"/>
              </a:ext>
            </a:extLst>
          </p:cNvPr>
          <p:cNvSpPr txBox="1"/>
          <p:nvPr/>
        </p:nvSpPr>
        <p:spPr>
          <a:xfrm>
            <a:off x="14342737" y="2827562"/>
            <a:ext cx="2646462" cy="438582"/>
          </a:xfrm>
          <a:prstGeom prst="rect">
            <a:avLst/>
          </a:prstGeom>
          <a:noFill/>
        </p:spPr>
        <p:txBody>
          <a:bodyPr wrap="square" rtlCol="0">
            <a:spAutoFit/>
          </a:bodyPr>
          <a:lstStyle>
            <a:defPPr>
              <a:defRPr lang="en-US"/>
            </a:defPPr>
            <a:lvl1pPr>
              <a:defRPr sz="2000" b="1">
                <a:latin typeface="Amazon Ember" panose="020B0603020204020204" pitchFamily="34" charset="0"/>
                <a:ea typeface="Amazon Ember" panose="020B0603020204020204" pitchFamily="34" charset="0"/>
                <a:cs typeface="Amazon Ember" panose="020B0603020204020204" pitchFamily="34" charset="0"/>
              </a:defRPr>
            </a:lvl1pPr>
          </a:lstStyle>
          <a:p>
            <a:r>
              <a:rPr lang="en-US" sz="2250" dirty="0"/>
              <a:t>Broad Integration</a:t>
            </a:r>
          </a:p>
        </p:txBody>
      </p:sp>
      <p:sp>
        <p:nvSpPr>
          <p:cNvPr id="348" name="TextBox 347">
            <a:extLst>
              <a:ext uri="{FF2B5EF4-FFF2-40B4-BE49-F238E27FC236}">
                <a16:creationId xmlns:a16="http://schemas.microsoft.com/office/drawing/2014/main" id="{1987549D-4F38-2547-B850-8007997FB2C1}"/>
              </a:ext>
            </a:extLst>
          </p:cNvPr>
          <p:cNvSpPr txBox="1"/>
          <p:nvPr/>
        </p:nvSpPr>
        <p:spPr>
          <a:xfrm>
            <a:off x="1133869" y="10199439"/>
            <a:ext cx="2975495" cy="444096"/>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Customer Highlight:</a:t>
            </a:r>
          </a:p>
        </p:txBody>
      </p:sp>
      <p:sp>
        <p:nvSpPr>
          <p:cNvPr id="349" name="TextBox 348">
            <a:extLst>
              <a:ext uri="{FF2B5EF4-FFF2-40B4-BE49-F238E27FC236}">
                <a16:creationId xmlns:a16="http://schemas.microsoft.com/office/drawing/2014/main" id="{85914817-21C1-1847-8571-87D1AA65C456}"/>
              </a:ext>
            </a:extLst>
          </p:cNvPr>
          <p:cNvSpPr txBox="1"/>
          <p:nvPr/>
        </p:nvSpPr>
        <p:spPr>
          <a:xfrm>
            <a:off x="1111971" y="10698614"/>
            <a:ext cx="16120210" cy="2308324"/>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Bayer Crop Science a leading sustainable-agriculture company, continuously strives to give its customers expert advice on where and when to plant its products. To do that, the organization supports a large geospatial-data platform containing sets of vector and raster data, soil and elevation layers, maps, and digital aerial imagery of farms. The company performs analytics on these data sets for internal data scientists and external business partners. </a:t>
            </a:r>
          </a:p>
          <a:p>
            <a:r>
              <a:rPr lang="en-US" sz="1600" dirty="0">
                <a:latin typeface="Amazon Ember" panose="020B0603020204020204" pitchFamily="34" charset="0"/>
                <a:ea typeface="Amazon Ember" panose="020B0603020204020204" pitchFamily="34" charset="0"/>
                <a:cs typeface="Amazon Ember" panose="020B0603020204020204" pitchFamily="34" charset="0"/>
              </a:rPr>
              <a:t> </a:t>
            </a:r>
          </a:p>
          <a:p>
            <a:r>
              <a:rPr lang="en-US" sz="1600" dirty="0">
                <a:latin typeface="Amazon Ember" panose="020B0603020204020204" pitchFamily="34" charset="0"/>
                <a:ea typeface="Amazon Ember" panose="020B0603020204020204" pitchFamily="34" charset="0"/>
                <a:cs typeface="Amazon Ember" panose="020B0603020204020204" pitchFamily="34" charset="0"/>
              </a:rPr>
              <a:t>“We can now run analytics at scale for our geospatial data platform using Amazon EFS. We can provision compute and storage in seconds, which means we can quickly expand the platform to meet the growing demand for analytics. Amazon EFS gives us a shared file system in the cloud, with minimal setup and no management required. We can also use the elasticity of the cloud to automatically scale up and down in support of our seasonal workloads. As a result, we have a much more efficient way to manage our petabyte-scale geospatial data platform, enabling analytics at scale and integrating analytics with product platforms. These capabilities are especially important for us because we have internal resource constraints.”</a:t>
            </a:r>
          </a:p>
        </p:txBody>
      </p:sp>
      <p:sp>
        <p:nvSpPr>
          <p:cNvPr id="464" name="Footer Placeholder 463">
            <a:extLst>
              <a:ext uri="{FF2B5EF4-FFF2-40B4-BE49-F238E27FC236}">
                <a16:creationId xmlns:a16="http://schemas.microsoft.com/office/drawing/2014/main" id="{76FB9B0A-E693-3E44-939F-2E16928D8B10}"/>
              </a:ext>
            </a:extLst>
          </p:cNvPr>
          <p:cNvSpPr>
            <a:spLocks noGrp="1"/>
          </p:cNvSpPr>
          <p:nvPr>
            <p:ph type="ftr" sz="quarter" idx="11"/>
          </p:nvPr>
        </p:nvSpPr>
        <p:spPr>
          <a:xfrm>
            <a:off x="1055819" y="14228770"/>
            <a:ext cx="11014490" cy="487632"/>
          </a:xfrm>
        </p:spPr>
        <p:txBody>
          <a:bodyPr vert="horz" lIns="91440" tIns="45720" rIns="91440" bIns="45720" rtlCol="0" anchor="ctr"/>
          <a:lstStyle/>
          <a:p>
            <a:pPr algn="l"/>
            <a:r>
              <a:rPr lang="en-US" sz="1400" dirty="0">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a:t>
            </a:r>
          </a:p>
        </p:txBody>
      </p:sp>
      <p:sp>
        <p:nvSpPr>
          <p:cNvPr id="164" name="TextBox 163">
            <a:extLst>
              <a:ext uri="{FF2B5EF4-FFF2-40B4-BE49-F238E27FC236}">
                <a16:creationId xmlns:a16="http://schemas.microsoft.com/office/drawing/2014/main" id="{AC8AF93F-EF2A-9B45-A651-DAE541CCA790}"/>
              </a:ext>
            </a:extLst>
          </p:cNvPr>
          <p:cNvSpPr txBox="1"/>
          <p:nvPr/>
        </p:nvSpPr>
        <p:spPr>
          <a:xfrm>
            <a:off x="1215608" y="1145080"/>
            <a:ext cx="12381413" cy="1815882"/>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Data science teams can use EFS to host user home directories, store and share notebook files, shared data sets, and model artifacts. Amazon SageMaker integrates with EFS allowing data scientists to iterate quickly using </a:t>
            </a:r>
            <a:r>
              <a:rPr lang="en-US" sz="1600" dirty="0" err="1">
                <a:latin typeface="Amazon Ember" panose="020B0603020204020204" pitchFamily="34" charset="0"/>
                <a:ea typeface="Amazon Ember" panose="020B0603020204020204" pitchFamily="34" charset="0"/>
                <a:cs typeface="Amazon Ember" panose="020B0603020204020204" pitchFamily="34" charset="0"/>
              </a:rPr>
              <a:t>jupyter</a:t>
            </a:r>
            <a:r>
              <a:rPr lang="en-US" sz="1600" dirty="0">
                <a:latin typeface="Amazon Ember" panose="020B0603020204020204" pitchFamily="34" charset="0"/>
                <a:ea typeface="Amazon Ember" panose="020B0603020204020204" pitchFamily="34" charset="0"/>
                <a:cs typeface="Amazon Ember" panose="020B0603020204020204" pitchFamily="34" charset="0"/>
              </a:rPr>
              <a:t> notebooks, and train machine learning models.</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Amazon EFS is ideal for container storage providing persistent shared access to a common file repository. Containers that need access to the original data each time they start, can take advantage of a shared file system that they can connect to regardless of which instance they are running on.  EFS also integrates with AWS </a:t>
            </a:r>
            <a:r>
              <a:rPr lang="en-US" sz="1600" dirty="0" err="1">
                <a:latin typeface="Amazon Ember" panose="020B0603020204020204" pitchFamily="34" charset="0"/>
                <a:ea typeface="Amazon Ember" panose="020B0603020204020204" pitchFamily="34" charset="0"/>
                <a:cs typeface="Amazon Ember" panose="020B0603020204020204" pitchFamily="34" charset="0"/>
              </a:rPr>
              <a:t>ParallelCluster</a:t>
            </a:r>
            <a:r>
              <a:rPr lang="en-US" sz="1600" dirty="0">
                <a:latin typeface="Amazon Ember" panose="020B0603020204020204" pitchFamily="34" charset="0"/>
                <a:ea typeface="Amazon Ember" panose="020B0603020204020204" pitchFamily="34" charset="0"/>
                <a:cs typeface="Amazon Ember" panose="020B0603020204020204" pitchFamily="34" charset="0"/>
              </a:rPr>
              <a:t> for use with HPC workloads.</a:t>
            </a:r>
          </a:p>
        </p:txBody>
      </p:sp>
      <p:sp>
        <p:nvSpPr>
          <p:cNvPr id="165" name="TextBox 164">
            <a:extLst>
              <a:ext uri="{FF2B5EF4-FFF2-40B4-BE49-F238E27FC236}">
                <a16:creationId xmlns:a16="http://schemas.microsoft.com/office/drawing/2014/main" id="{C446379F-71B8-DC47-A666-0E462BF9A88A}"/>
              </a:ext>
            </a:extLst>
          </p:cNvPr>
          <p:cNvSpPr txBox="1"/>
          <p:nvPr/>
        </p:nvSpPr>
        <p:spPr>
          <a:xfrm>
            <a:off x="1215609" y="691485"/>
            <a:ext cx="6369705" cy="444096"/>
          </a:xfrm>
          <a:prstGeom prst="rect">
            <a:avLst/>
          </a:prstGeom>
          <a:noFill/>
        </p:spPr>
        <p:txBody>
          <a:bodyPr wrap="square" rtlCol="0">
            <a:spAutoFit/>
          </a:bodyPr>
          <a:lstStyle/>
          <a:p>
            <a:r>
              <a:rPr lang="en-US" sz="2286" b="1" dirty="0">
                <a:latin typeface="Amazon Ember" panose="020B0603020204020204" pitchFamily="34" charset="0"/>
                <a:ea typeface="Amazon Ember" panose="020B0603020204020204" pitchFamily="34" charset="0"/>
                <a:cs typeface="Amazon Ember" panose="020B0603020204020204" pitchFamily="34" charset="0"/>
              </a:rPr>
              <a:t>Integration with AWS services</a:t>
            </a:r>
          </a:p>
        </p:txBody>
      </p:sp>
      <p:pic>
        <p:nvPicPr>
          <p:cNvPr id="167" name="Graphic 166">
            <a:extLst>
              <a:ext uri="{FF2B5EF4-FFF2-40B4-BE49-F238E27FC236}">
                <a16:creationId xmlns:a16="http://schemas.microsoft.com/office/drawing/2014/main" id="{30F8352E-F170-5443-9B2C-B2AEB6316C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9273" y="6733728"/>
            <a:ext cx="330200" cy="330200"/>
          </a:xfrm>
          <a:prstGeom prst="rect">
            <a:avLst/>
          </a:prstGeom>
        </p:spPr>
      </p:pic>
      <p:grpSp>
        <p:nvGrpSpPr>
          <p:cNvPr id="168" name="Group 167">
            <a:extLst>
              <a:ext uri="{FF2B5EF4-FFF2-40B4-BE49-F238E27FC236}">
                <a16:creationId xmlns:a16="http://schemas.microsoft.com/office/drawing/2014/main" id="{B9D924AE-5D35-824B-A66B-1DDE7A53ACBB}"/>
              </a:ext>
            </a:extLst>
          </p:cNvPr>
          <p:cNvGrpSpPr/>
          <p:nvPr/>
        </p:nvGrpSpPr>
        <p:grpSpPr>
          <a:xfrm>
            <a:off x="11130472" y="6718940"/>
            <a:ext cx="2268823" cy="2093060"/>
            <a:chOff x="1981200" y="1390651"/>
            <a:chExt cx="1981200" cy="1981199"/>
          </a:xfrm>
        </p:grpSpPr>
        <p:grpSp>
          <p:nvGrpSpPr>
            <p:cNvPr id="172" name="Group 171">
              <a:extLst>
                <a:ext uri="{FF2B5EF4-FFF2-40B4-BE49-F238E27FC236}">
                  <a16:creationId xmlns:a16="http://schemas.microsoft.com/office/drawing/2014/main" id="{93BDE224-107C-8046-B3E5-7736B9E657A5}"/>
                </a:ext>
              </a:extLst>
            </p:cNvPr>
            <p:cNvGrpSpPr/>
            <p:nvPr/>
          </p:nvGrpSpPr>
          <p:grpSpPr>
            <a:xfrm>
              <a:off x="2129548" y="1547171"/>
              <a:ext cx="69094" cy="77089"/>
              <a:chOff x="1330571" y="2723931"/>
              <a:chExt cx="69094" cy="77089"/>
            </a:xfrm>
          </p:grpSpPr>
          <p:sp>
            <p:nvSpPr>
              <p:cNvPr id="173" name="Freeform: Shape 258">
                <a:extLst>
                  <a:ext uri="{FF2B5EF4-FFF2-40B4-BE49-F238E27FC236}">
                    <a16:creationId xmlns:a16="http://schemas.microsoft.com/office/drawing/2014/main" id="{CAE8F48C-B2A3-FA4D-83B5-678C207B3FA5}"/>
                  </a:ext>
                </a:extLst>
              </p:cNvPr>
              <p:cNvSpPr/>
              <p:nvPr/>
            </p:nvSpPr>
            <p:spPr>
              <a:xfrm>
                <a:off x="1330571" y="2751667"/>
                <a:ext cx="69094" cy="49353"/>
              </a:xfrm>
              <a:custGeom>
                <a:avLst/>
                <a:gdLst>
                  <a:gd name="connsiteX0" fmla="*/ 7403 w 69093"/>
                  <a:gd name="connsiteY0" fmla="*/ 7403 h 49352"/>
                  <a:gd name="connsiteX1" fmla="*/ 64356 w 69093"/>
                  <a:gd name="connsiteY1" fmla="*/ 7403 h 49352"/>
                  <a:gd name="connsiteX2" fmla="*/ 64356 w 69093"/>
                  <a:gd name="connsiteY2" fmla="*/ 44615 h 49352"/>
                  <a:gd name="connsiteX3" fmla="*/ 7403 w 69093"/>
                  <a:gd name="connsiteY3" fmla="*/ 44615 h 49352"/>
                </a:gdLst>
                <a:ahLst/>
                <a:cxnLst>
                  <a:cxn ang="0">
                    <a:pos x="connsiteX0" y="connsiteY0"/>
                  </a:cxn>
                  <a:cxn ang="0">
                    <a:pos x="connsiteX1" y="connsiteY1"/>
                  </a:cxn>
                  <a:cxn ang="0">
                    <a:pos x="connsiteX2" y="connsiteY2"/>
                  </a:cxn>
                  <a:cxn ang="0">
                    <a:pos x="connsiteX3" y="connsiteY3"/>
                  </a:cxn>
                </a:cxnLst>
                <a:rect l="l" t="t" r="r" b="b"/>
                <a:pathLst>
                  <a:path w="69093" h="49352">
                    <a:moveTo>
                      <a:pt x="7403" y="7403"/>
                    </a:moveTo>
                    <a:lnTo>
                      <a:pt x="64356" y="7403"/>
                    </a:lnTo>
                    <a:lnTo>
                      <a:pt x="64356" y="44615"/>
                    </a:lnTo>
                    <a:lnTo>
                      <a:pt x="7403" y="44615"/>
                    </a:lnTo>
                    <a:close/>
                  </a:path>
                </a:pathLst>
              </a:custGeom>
              <a:noFill/>
              <a:ln w="9525" cap="flat">
                <a:solidFill>
                  <a:srgbClr val="FFFFFF"/>
                </a:solidFill>
                <a:prstDash val="solid"/>
                <a:round/>
              </a:ln>
            </p:spPr>
            <p:txBody>
              <a:bodyPr rtlCol="0" anchor="ctr"/>
              <a:lstStyle/>
              <a:p>
                <a:endParaRPr lang="en-US" sz="3359" dirty="0"/>
              </a:p>
            </p:txBody>
          </p:sp>
          <p:sp>
            <p:nvSpPr>
              <p:cNvPr id="174" name="Freeform: Shape 259">
                <a:extLst>
                  <a:ext uri="{FF2B5EF4-FFF2-40B4-BE49-F238E27FC236}">
                    <a16:creationId xmlns:a16="http://schemas.microsoft.com/office/drawing/2014/main" id="{AFB27B68-F7F2-9A49-981A-F33C2F5E5D8A}"/>
                  </a:ext>
                </a:extLst>
              </p:cNvPr>
              <p:cNvSpPr/>
              <p:nvPr/>
            </p:nvSpPr>
            <p:spPr>
              <a:xfrm>
                <a:off x="1342810" y="2723931"/>
                <a:ext cx="39482" cy="39482"/>
              </a:xfrm>
              <a:custGeom>
                <a:avLst/>
                <a:gdLst>
                  <a:gd name="connsiteX0" fmla="*/ 23689 w 39482"/>
                  <a:gd name="connsiteY0" fmla="*/ 7403 h 39482"/>
                  <a:gd name="connsiteX1" fmla="*/ 7403 w 39482"/>
                  <a:gd name="connsiteY1" fmla="*/ 23590 h 39482"/>
                  <a:gd name="connsiteX2" fmla="*/ 7403 w 39482"/>
                  <a:gd name="connsiteY2" fmla="*/ 35139 h 39482"/>
                  <a:gd name="connsiteX3" fmla="*/ 39877 w 39482"/>
                  <a:gd name="connsiteY3" fmla="*/ 35139 h 39482"/>
                  <a:gd name="connsiteX4" fmla="*/ 39877 w 39482"/>
                  <a:gd name="connsiteY4" fmla="*/ 23590 h 39482"/>
                  <a:gd name="connsiteX5" fmla="*/ 23689 w 39482"/>
                  <a:gd name="connsiteY5" fmla="*/ 7403 h 3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82" h="39482">
                    <a:moveTo>
                      <a:pt x="23689" y="7403"/>
                    </a:moveTo>
                    <a:cubicBezTo>
                      <a:pt x="14733" y="7403"/>
                      <a:pt x="7457" y="14634"/>
                      <a:pt x="7403" y="23590"/>
                    </a:cubicBezTo>
                    <a:lnTo>
                      <a:pt x="7403" y="35139"/>
                    </a:lnTo>
                    <a:lnTo>
                      <a:pt x="39877" y="35139"/>
                    </a:lnTo>
                    <a:lnTo>
                      <a:pt x="39877" y="23590"/>
                    </a:lnTo>
                    <a:cubicBezTo>
                      <a:pt x="39823" y="14673"/>
                      <a:pt x="32607" y="7457"/>
                      <a:pt x="23689" y="7403"/>
                    </a:cubicBezTo>
                    <a:close/>
                  </a:path>
                </a:pathLst>
              </a:custGeom>
              <a:noFill/>
              <a:ln w="9525" cap="flat">
                <a:solidFill>
                  <a:srgbClr val="FFFFFF"/>
                </a:solidFill>
                <a:prstDash val="solid"/>
                <a:round/>
              </a:ln>
            </p:spPr>
            <p:txBody>
              <a:bodyPr rtlCol="0" anchor="ctr"/>
              <a:lstStyle/>
              <a:p>
                <a:endParaRPr lang="en-US" sz="3359" dirty="0"/>
              </a:p>
            </p:txBody>
          </p:sp>
        </p:grpSp>
        <p:sp>
          <p:nvSpPr>
            <p:cNvPr id="170" name="Rectangle 169">
              <a:extLst>
                <a:ext uri="{FF2B5EF4-FFF2-40B4-BE49-F238E27FC236}">
                  <a16:creationId xmlns:a16="http://schemas.microsoft.com/office/drawing/2014/main" id="{4C99E67B-1FC9-3341-B7AA-4E3EB90AE073}"/>
                </a:ext>
              </a:extLst>
            </p:cNvPr>
            <p:cNvSpPr/>
            <p:nvPr/>
          </p:nvSpPr>
          <p:spPr>
            <a:xfrm>
              <a:off x="1981200" y="1390651"/>
              <a:ext cx="1981200" cy="1981199"/>
            </a:xfrm>
            <a:prstGeom prst="rect">
              <a:avLst/>
            </a:prstGeom>
            <a:noFill/>
            <a:ln w="12700">
              <a:solidFill>
                <a:srgbClr val="87919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3" tIns="130629" rIns="130629" bIns="65314" numCol="1" spcCol="0" rtlCol="0" fromWordArt="0" anchor="t" anchorCtr="0" forceAA="0" compatLnSpc="1">
              <a:prstTxWarp prst="textNoShape">
                <a:avLst/>
              </a:prstTxWarp>
              <a:noAutofit/>
            </a:bodyPr>
            <a:lstStyle/>
            <a:p>
              <a:endParaRPr lang="en-US" sz="1714" dirty="0">
                <a:solidFill>
                  <a:schemeClr val="tx1"/>
                </a:solidFill>
              </a:endParaRPr>
            </a:p>
          </p:txBody>
        </p:sp>
      </p:grpSp>
      <p:sp>
        <p:nvSpPr>
          <p:cNvPr id="282" name="Rectangle 281">
            <a:extLst>
              <a:ext uri="{FF2B5EF4-FFF2-40B4-BE49-F238E27FC236}">
                <a16:creationId xmlns:a16="http://schemas.microsoft.com/office/drawing/2014/main" id="{0E1DD4C3-AC1A-B44A-B8A0-6D368EA969B5}"/>
              </a:ext>
            </a:extLst>
          </p:cNvPr>
          <p:cNvSpPr/>
          <p:nvPr/>
        </p:nvSpPr>
        <p:spPr>
          <a:xfrm>
            <a:off x="1411425" y="3887977"/>
            <a:ext cx="7962214" cy="4181568"/>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ln w="0"/>
                <a:solidFill>
                  <a:schemeClr val="accent5"/>
                </a:solidFill>
              </a:rPr>
              <a:t>  VPC</a:t>
            </a:r>
          </a:p>
        </p:txBody>
      </p:sp>
      <p:sp>
        <p:nvSpPr>
          <p:cNvPr id="283" name="Rectangle 282">
            <a:extLst>
              <a:ext uri="{FF2B5EF4-FFF2-40B4-BE49-F238E27FC236}">
                <a16:creationId xmlns:a16="http://schemas.microsoft.com/office/drawing/2014/main" id="{7F5584D0-4D56-4149-AFA9-99DDCC27F5BF}"/>
              </a:ext>
            </a:extLst>
          </p:cNvPr>
          <p:cNvSpPr/>
          <p:nvPr/>
        </p:nvSpPr>
        <p:spPr>
          <a:xfrm>
            <a:off x="1168409" y="3196564"/>
            <a:ext cx="8446367" cy="6731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solidFill>
                  <a:sysClr val="windowText" lastClr="000000"/>
                </a:solidFill>
              </a:rPr>
              <a:t>  AWS Cloud</a:t>
            </a:r>
          </a:p>
        </p:txBody>
      </p:sp>
      <p:pic>
        <p:nvPicPr>
          <p:cNvPr id="284" name="Graphic 283">
            <a:extLst>
              <a:ext uri="{FF2B5EF4-FFF2-40B4-BE49-F238E27FC236}">
                <a16:creationId xmlns:a16="http://schemas.microsoft.com/office/drawing/2014/main" id="{63117571-AA27-D04C-9E43-8E90EBD65D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4169" y="3183597"/>
            <a:ext cx="495748" cy="457200"/>
          </a:xfrm>
          <a:prstGeom prst="rect">
            <a:avLst/>
          </a:prstGeom>
        </p:spPr>
      </p:pic>
      <p:pic>
        <p:nvPicPr>
          <p:cNvPr id="285" name="Graphic 284">
            <a:extLst>
              <a:ext uri="{FF2B5EF4-FFF2-40B4-BE49-F238E27FC236}">
                <a16:creationId xmlns:a16="http://schemas.microsoft.com/office/drawing/2014/main" id="{0F290696-B50D-D348-9105-84CB36DE6F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98421" y="3903610"/>
            <a:ext cx="457200" cy="478858"/>
          </a:xfrm>
          <a:prstGeom prst="rect">
            <a:avLst/>
          </a:prstGeom>
        </p:spPr>
      </p:pic>
      <p:pic>
        <p:nvPicPr>
          <p:cNvPr id="294" name="Graphic 293">
            <a:extLst>
              <a:ext uri="{FF2B5EF4-FFF2-40B4-BE49-F238E27FC236}">
                <a16:creationId xmlns:a16="http://schemas.microsoft.com/office/drawing/2014/main" id="{735D7211-E44E-AA48-A0B4-D0E034A69B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25839" y="4081088"/>
            <a:ext cx="711200" cy="711200"/>
          </a:xfrm>
          <a:prstGeom prst="rect">
            <a:avLst/>
          </a:prstGeom>
        </p:spPr>
      </p:pic>
      <p:sp>
        <p:nvSpPr>
          <p:cNvPr id="295" name="TextBox 294">
            <a:extLst>
              <a:ext uri="{FF2B5EF4-FFF2-40B4-BE49-F238E27FC236}">
                <a16:creationId xmlns:a16="http://schemas.microsoft.com/office/drawing/2014/main" id="{E99CC201-8982-B540-A551-84F73919194F}"/>
              </a:ext>
            </a:extLst>
          </p:cNvPr>
          <p:cNvSpPr txBox="1"/>
          <p:nvPr/>
        </p:nvSpPr>
        <p:spPr>
          <a:xfrm>
            <a:off x="2524787" y="4785759"/>
            <a:ext cx="1513305" cy="307777"/>
          </a:xfrm>
          <a:prstGeom prst="rect">
            <a:avLst/>
          </a:prstGeom>
          <a:noFill/>
        </p:spPr>
        <p:txBody>
          <a:bodyPr wrap="square" rtlCol="0">
            <a:spAutoFit/>
          </a:bodyPr>
          <a:lstStyle/>
          <a:p>
            <a:pPr algn="ctr"/>
            <a:r>
              <a:rPr lang="en-US" sz="1400" dirty="0"/>
              <a:t>Amazon EC2</a:t>
            </a:r>
          </a:p>
        </p:txBody>
      </p:sp>
      <p:pic>
        <p:nvPicPr>
          <p:cNvPr id="296" name="Graphic 295">
            <a:extLst>
              <a:ext uri="{FF2B5EF4-FFF2-40B4-BE49-F238E27FC236}">
                <a16:creationId xmlns:a16="http://schemas.microsoft.com/office/drawing/2014/main" id="{C59CC275-5987-0D46-BB24-135A56EC1CE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37342" y="5269971"/>
            <a:ext cx="711200" cy="711200"/>
          </a:xfrm>
          <a:prstGeom prst="rect">
            <a:avLst/>
          </a:prstGeom>
        </p:spPr>
      </p:pic>
      <p:sp>
        <p:nvSpPr>
          <p:cNvPr id="297" name="TextBox 296">
            <a:extLst>
              <a:ext uri="{FF2B5EF4-FFF2-40B4-BE49-F238E27FC236}">
                <a16:creationId xmlns:a16="http://schemas.microsoft.com/office/drawing/2014/main" id="{D0B3A046-CEC8-D44A-A068-654605FADBAA}"/>
              </a:ext>
            </a:extLst>
          </p:cNvPr>
          <p:cNvSpPr txBox="1"/>
          <p:nvPr/>
        </p:nvSpPr>
        <p:spPr>
          <a:xfrm>
            <a:off x="2143867" y="6035842"/>
            <a:ext cx="2301904" cy="523220"/>
          </a:xfrm>
          <a:prstGeom prst="rect">
            <a:avLst/>
          </a:prstGeom>
          <a:noFill/>
        </p:spPr>
        <p:txBody>
          <a:bodyPr wrap="square" rtlCol="0">
            <a:spAutoFit/>
          </a:bodyPr>
          <a:lstStyle/>
          <a:p>
            <a:pPr algn="ctr"/>
            <a:r>
              <a:rPr lang="en-US" sz="1400" dirty="0"/>
              <a:t>Amazon Elastic Container Service</a:t>
            </a:r>
          </a:p>
        </p:txBody>
      </p:sp>
      <p:sp>
        <p:nvSpPr>
          <p:cNvPr id="299" name="TextBox 298">
            <a:extLst>
              <a:ext uri="{FF2B5EF4-FFF2-40B4-BE49-F238E27FC236}">
                <a16:creationId xmlns:a16="http://schemas.microsoft.com/office/drawing/2014/main" id="{172BC56D-075F-6149-9D2E-735D16AD3F9A}"/>
              </a:ext>
            </a:extLst>
          </p:cNvPr>
          <p:cNvSpPr txBox="1"/>
          <p:nvPr/>
        </p:nvSpPr>
        <p:spPr>
          <a:xfrm>
            <a:off x="4535596" y="9539167"/>
            <a:ext cx="2301904" cy="523220"/>
          </a:xfrm>
          <a:prstGeom prst="rect">
            <a:avLst/>
          </a:prstGeom>
          <a:noFill/>
        </p:spPr>
        <p:txBody>
          <a:bodyPr wrap="square" rtlCol="0">
            <a:spAutoFit/>
          </a:bodyPr>
          <a:lstStyle/>
          <a:p>
            <a:pPr algn="ctr"/>
            <a:r>
              <a:rPr lang="en-US" sz="1400" dirty="0"/>
              <a:t>Amazon Elastic File System</a:t>
            </a:r>
          </a:p>
        </p:txBody>
      </p:sp>
      <p:sp>
        <p:nvSpPr>
          <p:cNvPr id="301" name="TextBox 300">
            <a:extLst>
              <a:ext uri="{FF2B5EF4-FFF2-40B4-BE49-F238E27FC236}">
                <a16:creationId xmlns:a16="http://schemas.microsoft.com/office/drawing/2014/main" id="{CD10D90D-6F14-5E40-9381-26C2A8809038}"/>
              </a:ext>
            </a:extLst>
          </p:cNvPr>
          <p:cNvSpPr txBox="1"/>
          <p:nvPr/>
        </p:nvSpPr>
        <p:spPr>
          <a:xfrm>
            <a:off x="2191167" y="7432729"/>
            <a:ext cx="2301904" cy="523220"/>
          </a:xfrm>
          <a:prstGeom prst="rect">
            <a:avLst/>
          </a:prstGeom>
          <a:noFill/>
        </p:spPr>
        <p:txBody>
          <a:bodyPr wrap="square" rtlCol="0">
            <a:spAutoFit/>
          </a:bodyPr>
          <a:lstStyle/>
          <a:p>
            <a:pPr algn="ctr"/>
            <a:r>
              <a:rPr lang="en-US" sz="1400" dirty="0"/>
              <a:t>Amazon Elastic Kubernetes Service</a:t>
            </a:r>
            <a:endParaRPr lang="en-US" sz="1100" dirty="0"/>
          </a:p>
        </p:txBody>
      </p:sp>
      <p:pic>
        <p:nvPicPr>
          <p:cNvPr id="302" name="Graphic 301">
            <a:extLst>
              <a:ext uri="{FF2B5EF4-FFF2-40B4-BE49-F238E27FC236}">
                <a16:creationId xmlns:a16="http://schemas.microsoft.com/office/drawing/2014/main" id="{B4DF0F5B-1175-004A-9BE5-A56A9C4B09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37342" y="6670171"/>
            <a:ext cx="711200" cy="711200"/>
          </a:xfrm>
          <a:prstGeom prst="rect">
            <a:avLst/>
          </a:prstGeom>
        </p:spPr>
      </p:pic>
      <p:sp>
        <p:nvSpPr>
          <p:cNvPr id="303" name="TextBox 302">
            <a:extLst>
              <a:ext uri="{FF2B5EF4-FFF2-40B4-BE49-F238E27FC236}">
                <a16:creationId xmlns:a16="http://schemas.microsoft.com/office/drawing/2014/main" id="{8A2D7601-FE59-0640-8FBC-5F6A83A1ECCC}"/>
              </a:ext>
            </a:extLst>
          </p:cNvPr>
          <p:cNvSpPr txBox="1"/>
          <p:nvPr/>
        </p:nvSpPr>
        <p:spPr>
          <a:xfrm>
            <a:off x="4599926" y="6045703"/>
            <a:ext cx="2102505" cy="307777"/>
          </a:xfrm>
          <a:prstGeom prst="rect">
            <a:avLst/>
          </a:prstGeom>
          <a:noFill/>
        </p:spPr>
        <p:txBody>
          <a:bodyPr wrap="square" rtlCol="0">
            <a:spAutoFit/>
          </a:bodyPr>
          <a:lstStyle/>
          <a:p>
            <a:pPr algn="ctr"/>
            <a:r>
              <a:rPr lang="en-US" sz="1400" dirty="0"/>
              <a:t>AWS </a:t>
            </a:r>
            <a:r>
              <a:rPr lang="en-US" sz="1400" dirty="0" err="1"/>
              <a:t>ParallelCluster</a:t>
            </a:r>
            <a:endParaRPr lang="en-US" sz="1400" dirty="0"/>
          </a:p>
        </p:txBody>
      </p:sp>
      <p:pic>
        <p:nvPicPr>
          <p:cNvPr id="304" name="Graphic 303">
            <a:extLst>
              <a:ext uri="{FF2B5EF4-FFF2-40B4-BE49-F238E27FC236}">
                <a16:creationId xmlns:a16="http://schemas.microsoft.com/office/drawing/2014/main" id="{D7F4FF66-ECE9-0B48-B8F4-6300BB5C780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62929" y="5345317"/>
            <a:ext cx="652854" cy="652854"/>
          </a:xfrm>
          <a:prstGeom prst="rect">
            <a:avLst/>
          </a:prstGeom>
        </p:spPr>
      </p:pic>
      <p:sp>
        <p:nvSpPr>
          <p:cNvPr id="308" name="TextBox 307">
            <a:extLst>
              <a:ext uri="{FF2B5EF4-FFF2-40B4-BE49-F238E27FC236}">
                <a16:creationId xmlns:a16="http://schemas.microsoft.com/office/drawing/2014/main" id="{34F48011-22DB-F342-AC39-00DB0F2EEE52}"/>
              </a:ext>
            </a:extLst>
          </p:cNvPr>
          <p:cNvSpPr txBox="1"/>
          <p:nvPr/>
        </p:nvSpPr>
        <p:spPr>
          <a:xfrm>
            <a:off x="6986667" y="4876027"/>
            <a:ext cx="2212547" cy="307777"/>
          </a:xfrm>
          <a:prstGeom prst="rect">
            <a:avLst/>
          </a:prstGeom>
          <a:noFill/>
        </p:spPr>
        <p:txBody>
          <a:bodyPr wrap="square" rtlCol="0">
            <a:spAutoFit/>
          </a:bodyPr>
          <a:lstStyle/>
          <a:p>
            <a:pPr algn="ctr"/>
            <a:r>
              <a:rPr lang="en-US" sz="1400" dirty="0"/>
              <a:t>Amazon SageMaker</a:t>
            </a:r>
          </a:p>
        </p:txBody>
      </p:sp>
      <p:pic>
        <p:nvPicPr>
          <p:cNvPr id="310" name="Graphic 309">
            <a:extLst>
              <a:ext uri="{FF2B5EF4-FFF2-40B4-BE49-F238E27FC236}">
                <a16:creationId xmlns:a16="http://schemas.microsoft.com/office/drawing/2014/main" id="{849D1E16-EA6C-8142-8DFE-B848DFE2441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08886" y="4103346"/>
            <a:ext cx="711200" cy="711200"/>
          </a:xfrm>
          <a:prstGeom prst="rect">
            <a:avLst/>
          </a:prstGeom>
        </p:spPr>
      </p:pic>
      <p:sp>
        <p:nvSpPr>
          <p:cNvPr id="311" name="TextBox 310">
            <a:extLst>
              <a:ext uri="{FF2B5EF4-FFF2-40B4-BE49-F238E27FC236}">
                <a16:creationId xmlns:a16="http://schemas.microsoft.com/office/drawing/2014/main" id="{4E8FE51D-FC8E-CC4F-9297-38F8E533D92B}"/>
              </a:ext>
            </a:extLst>
          </p:cNvPr>
          <p:cNvSpPr txBox="1"/>
          <p:nvPr/>
        </p:nvSpPr>
        <p:spPr>
          <a:xfrm>
            <a:off x="6888990" y="5883806"/>
            <a:ext cx="2212547" cy="307777"/>
          </a:xfrm>
          <a:prstGeom prst="rect">
            <a:avLst/>
          </a:prstGeom>
          <a:noFill/>
        </p:spPr>
        <p:txBody>
          <a:bodyPr wrap="square" rtlCol="0">
            <a:spAutoFit/>
          </a:bodyPr>
          <a:lstStyle/>
          <a:p>
            <a:pPr algn="ctr"/>
            <a:r>
              <a:rPr lang="en-US" sz="1400" dirty="0"/>
              <a:t>Notebook</a:t>
            </a:r>
          </a:p>
        </p:txBody>
      </p:sp>
      <p:sp>
        <p:nvSpPr>
          <p:cNvPr id="312" name="TextBox 311">
            <a:extLst>
              <a:ext uri="{FF2B5EF4-FFF2-40B4-BE49-F238E27FC236}">
                <a16:creationId xmlns:a16="http://schemas.microsoft.com/office/drawing/2014/main" id="{8298ABE7-6EC1-994D-AAE8-3EDC6BF27A43}"/>
              </a:ext>
            </a:extLst>
          </p:cNvPr>
          <p:cNvSpPr txBox="1"/>
          <p:nvPr/>
        </p:nvSpPr>
        <p:spPr>
          <a:xfrm>
            <a:off x="6885929" y="6788971"/>
            <a:ext cx="2212547" cy="307777"/>
          </a:xfrm>
          <a:prstGeom prst="rect">
            <a:avLst/>
          </a:prstGeom>
          <a:noFill/>
        </p:spPr>
        <p:txBody>
          <a:bodyPr wrap="square" rtlCol="0">
            <a:spAutoFit/>
          </a:bodyPr>
          <a:lstStyle/>
          <a:p>
            <a:pPr algn="ctr"/>
            <a:r>
              <a:rPr lang="en-US" sz="1400" dirty="0"/>
              <a:t>Model</a:t>
            </a:r>
          </a:p>
        </p:txBody>
      </p:sp>
      <p:sp>
        <p:nvSpPr>
          <p:cNvPr id="313" name="TextBox 312">
            <a:extLst>
              <a:ext uri="{FF2B5EF4-FFF2-40B4-BE49-F238E27FC236}">
                <a16:creationId xmlns:a16="http://schemas.microsoft.com/office/drawing/2014/main" id="{33BBBAE3-3CE0-B64B-995D-EAA08F06D92C}"/>
              </a:ext>
            </a:extLst>
          </p:cNvPr>
          <p:cNvSpPr txBox="1"/>
          <p:nvPr/>
        </p:nvSpPr>
        <p:spPr>
          <a:xfrm>
            <a:off x="6869408" y="7624222"/>
            <a:ext cx="2212547" cy="307777"/>
          </a:xfrm>
          <a:prstGeom prst="rect">
            <a:avLst/>
          </a:prstGeom>
          <a:noFill/>
        </p:spPr>
        <p:txBody>
          <a:bodyPr wrap="square" rtlCol="0">
            <a:spAutoFit/>
          </a:bodyPr>
          <a:lstStyle/>
          <a:p>
            <a:pPr algn="ctr"/>
            <a:r>
              <a:rPr lang="en-US" sz="1400" dirty="0"/>
              <a:t>Train</a:t>
            </a:r>
          </a:p>
        </p:txBody>
      </p:sp>
      <p:pic>
        <p:nvPicPr>
          <p:cNvPr id="343" name="Graphic 342">
            <a:extLst>
              <a:ext uri="{FF2B5EF4-FFF2-40B4-BE49-F238E27FC236}">
                <a16:creationId xmlns:a16="http://schemas.microsoft.com/office/drawing/2014/main" id="{7C5F5592-5D9B-E049-9F19-81E80968A56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762118" y="7059107"/>
            <a:ext cx="627055" cy="627055"/>
          </a:xfrm>
          <a:prstGeom prst="rect">
            <a:avLst/>
          </a:prstGeom>
        </p:spPr>
      </p:pic>
      <p:pic>
        <p:nvPicPr>
          <p:cNvPr id="347" name="Graphic 346">
            <a:extLst>
              <a:ext uri="{FF2B5EF4-FFF2-40B4-BE49-F238E27FC236}">
                <a16:creationId xmlns:a16="http://schemas.microsoft.com/office/drawing/2014/main" id="{D8F5FFD2-60F5-0743-9D28-62D5F2D6350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622773" y="5252723"/>
            <a:ext cx="630936" cy="630936"/>
          </a:xfrm>
          <a:prstGeom prst="rect">
            <a:avLst/>
          </a:prstGeom>
        </p:spPr>
      </p:pic>
      <p:pic>
        <p:nvPicPr>
          <p:cNvPr id="350" name="Graphic 349">
            <a:extLst>
              <a:ext uri="{FF2B5EF4-FFF2-40B4-BE49-F238E27FC236}">
                <a16:creationId xmlns:a16="http://schemas.microsoft.com/office/drawing/2014/main" id="{904A7AEB-D605-CB46-8422-BA0374E969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39704" y="6207115"/>
            <a:ext cx="630936" cy="630936"/>
          </a:xfrm>
          <a:prstGeom prst="rect">
            <a:avLst/>
          </a:prstGeom>
        </p:spPr>
      </p:pic>
      <p:sp>
        <p:nvSpPr>
          <p:cNvPr id="352" name="Rectangle 351">
            <a:extLst>
              <a:ext uri="{FF2B5EF4-FFF2-40B4-BE49-F238E27FC236}">
                <a16:creationId xmlns:a16="http://schemas.microsoft.com/office/drawing/2014/main" id="{AC889CC0-24F6-8E45-978F-984F98752231}"/>
              </a:ext>
            </a:extLst>
          </p:cNvPr>
          <p:cNvSpPr/>
          <p:nvPr/>
        </p:nvSpPr>
        <p:spPr>
          <a:xfrm>
            <a:off x="2293210" y="3557020"/>
            <a:ext cx="2124642" cy="4775574"/>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sp>
        <p:nvSpPr>
          <p:cNvPr id="353" name="Rectangle 352">
            <a:extLst>
              <a:ext uri="{FF2B5EF4-FFF2-40B4-BE49-F238E27FC236}">
                <a16:creationId xmlns:a16="http://schemas.microsoft.com/office/drawing/2014/main" id="{6BD6F560-F5CD-904D-9331-FD7F7F188B06}"/>
              </a:ext>
            </a:extLst>
          </p:cNvPr>
          <p:cNvSpPr/>
          <p:nvPr/>
        </p:nvSpPr>
        <p:spPr>
          <a:xfrm>
            <a:off x="4663881" y="3573956"/>
            <a:ext cx="2124642" cy="4775574"/>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sp>
        <p:nvSpPr>
          <p:cNvPr id="354" name="Rectangle 353">
            <a:extLst>
              <a:ext uri="{FF2B5EF4-FFF2-40B4-BE49-F238E27FC236}">
                <a16:creationId xmlns:a16="http://schemas.microsoft.com/office/drawing/2014/main" id="{CCE35A81-1738-5341-86C1-AF1601B2ADB7}"/>
              </a:ext>
            </a:extLst>
          </p:cNvPr>
          <p:cNvSpPr/>
          <p:nvPr/>
        </p:nvSpPr>
        <p:spPr>
          <a:xfrm>
            <a:off x="7017613" y="3607825"/>
            <a:ext cx="2124642" cy="4741706"/>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pic>
        <p:nvPicPr>
          <p:cNvPr id="357" name="Graphic 356">
            <a:extLst>
              <a:ext uri="{FF2B5EF4-FFF2-40B4-BE49-F238E27FC236}">
                <a16:creationId xmlns:a16="http://schemas.microsoft.com/office/drawing/2014/main" id="{14F8B3D1-2BE5-0D44-8723-41DC7B0581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12543" y="6605913"/>
            <a:ext cx="711200" cy="711200"/>
          </a:xfrm>
          <a:prstGeom prst="rect">
            <a:avLst/>
          </a:prstGeom>
        </p:spPr>
      </p:pic>
      <p:sp>
        <p:nvSpPr>
          <p:cNvPr id="358" name="TextBox 357">
            <a:extLst>
              <a:ext uri="{FF2B5EF4-FFF2-40B4-BE49-F238E27FC236}">
                <a16:creationId xmlns:a16="http://schemas.microsoft.com/office/drawing/2014/main" id="{AEFEB4BA-1CEC-AD44-9257-167232094731}"/>
              </a:ext>
            </a:extLst>
          </p:cNvPr>
          <p:cNvSpPr txBox="1"/>
          <p:nvPr/>
        </p:nvSpPr>
        <p:spPr>
          <a:xfrm>
            <a:off x="4911491" y="7310584"/>
            <a:ext cx="1513305" cy="307777"/>
          </a:xfrm>
          <a:prstGeom prst="rect">
            <a:avLst/>
          </a:prstGeom>
          <a:noFill/>
        </p:spPr>
        <p:txBody>
          <a:bodyPr wrap="square" rtlCol="0">
            <a:spAutoFit/>
          </a:bodyPr>
          <a:lstStyle/>
          <a:p>
            <a:pPr algn="ctr"/>
            <a:r>
              <a:rPr lang="en-US" sz="1400" dirty="0"/>
              <a:t>Amazon EC2</a:t>
            </a:r>
          </a:p>
        </p:txBody>
      </p:sp>
      <p:cxnSp>
        <p:nvCxnSpPr>
          <p:cNvPr id="17" name="Straight Arrow Connector 16">
            <a:extLst>
              <a:ext uri="{FF2B5EF4-FFF2-40B4-BE49-F238E27FC236}">
                <a16:creationId xmlns:a16="http://schemas.microsoft.com/office/drawing/2014/main" id="{D0D76C78-F8EC-ED48-8DEE-30E9404FEDDA}"/>
              </a:ext>
            </a:extLst>
          </p:cNvPr>
          <p:cNvCxnSpPr>
            <a:stCxn id="300" idx="0"/>
          </p:cNvCxnSpPr>
          <p:nvPr/>
        </p:nvCxnSpPr>
        <p:spPr>
          <a:xfrm flipV="1">
            <a:off x="5686548" y="8349530"/>
            <a:ext cx="3058" cy="47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0" name="Graphic 299">
            <a:extLst>
              <a:ext uri="{FF2B5EF4-FFF2-40B4-BE49-F238E27FC236}">
                <a16:creationId xmlns:a16="http://schemas.microsoft.com/office/drawing/2014/main" id="{B9CB70B6-8977-4A4C-B87D-464DB58F270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330948" y="8827967"/>
            <a:ext cx="711200" cy="711200"/>
          </a:xfrm>
          <a:prstGeom prst="rect">
            <a:avLst/>
          </a:prstGeom>
        </p:spPr>
      </p:pic>
      <p:sp>
        <p:nvSpPr>
          <p:cNvPr id="359" name="TextBox 358">
            <a:extLst>
              <a:ext uri="{FF2B5EF4-FFF2-40B4-BE49-F238E27FC236}">
                <a16:creationId xmlns:a16="http://schemas.microsoft.com/office/drawing/2014/main" id="{388A3753-4771-C345-97D4-B1EDFD84F59F}"/>
              </a:ext>
            </a:extLst>
          </p:cNvPr>
          <p:cNvSpPr txBox="1"/>
          <p:nvPr/>
        </p:nvSpPr>
        <p:spPr>
          <a:xfrm>
            <a:off x="11421856" y="6750704"/>
            <a:ext cx="1977437" cy="312265"/>
          </a:xfrm>
          <a:prstGeom prst="rect">
            <a:avLst/>
          </a:prstGeom>
          <a:noFill/>
        </p:spPr>
        <p:txBody>
          <a:bodyPr wrap="square" rtlCol="0">
            <a:spAutoFit/>
          </a:bodyPr>
          <a:lstStyle/>
          <a:p>
            <a:pPr defTabSz="1567574">
              <a:defRPr/>
            </a:pPr>
            <a:r>
              <a:rPr lang="en-US" sz="1429" dirty="0">
                <a:latin typeface="Amazon Ember"/>
              </a:rPr>
              <a:t> Datacenter</a:t>
            </a:r>
          </a:p>
        </p:txBody>
      </p:sp>
      <p:sp>
        <p:nvSpPr>
          <p:cNvPr id="361" name="Rectangle 360">
            <a:extLst>
              <a:ext uri="{FF2B5EF4-FFF2-40B4-BE49-F238E27FC236}">
                <a16:creationId xmlns:a16="http://schemas.microsoft.com/office/drawing/2014/main" id="{E3F8FBE0-5AC5-164E-8A04-D5CD4186EE2C}"/>
              </a:ext>
            </a:extLst>
          </p:cNvPr>
          <p:cNvSpPr/>
          <p:nvPr/>
        </p:nvSpPr>
        <p:spPr>
          <a:xfrm>
            <a:off x="11123012" y="3728156"/>
            <a:ext cx="2225865" cy="1991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  AWS Cloud</a:t>
            </a:r>
          </a:p>
        </p:txBody>
      </p:sp>
      <p:pic>
        <p:nvPicPr>
          <p:cNvPr id="362" name="Graphic 361">
            <a:extLst>
              <a:ext uri="{FF2B5EF4-FFF2-40B4-BE49-F238E27FC236}">
                <a16:creationId xmlns:a16="http://schemas.microsoft.com/office/drawing/2014/main" id="{C74AA854-F45F-4B4A-BCF8-3BB043A541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23011" y="3715408"/>
            <a:ext cx="457200" cy="457200"/>
          </a:xfrm>
          <a:prstGeom prst="rect">
            <a:avLst/>
          </a:prstGeom>
        </p:spPr>
      </p:pic>
      <p:sp>
        <p:nvSpPr>
          <p:cNvPr id="363" name="TextBox 362">
            <a:extLst>
              <a:ext uri="{FF2B5EF4-FFF2-40B4-BE49-F238E27FC236}">
                <a16:creationId xmlns:a16="http://schemas.microsoft.com/office/drawing/2014/main" id="{737364A7-4B65-9048-862A-1DFA97B49DB1}"/>
              </a:ext>
            </a:extLst>
          </p:cNvPr>
          <p:cNvSpPr txBox="1"/>
          <p:nvPr/>
        </p:nvSpPr>
        <p:spPr>
          <a:xfrm>
            <a:off x="1168409" y="13183982"/>
            <a:ext cx="2975495"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Additional Resources</a:t>
            </a:r>
          </a:p>
        </p:txBody>
      </p:sp>
      <p:sp>
        <p:nvSpPr>
          <p:cNvPr id="364" name="TextBox 363">
            <a:extLst>
              <a:ext uri="{FF2B5EF4-FFF2-40B4-BE49-F238E27FC236}">
                <a16:creationId xmlns:a16="http://schemas.microsoft.com/office/drawing/2014/main" id="{CC26167B-905F-2E43-B915-041EB5416147}"/>
              </a:ext>
            </a:extLst>
          </p:cNvPr>
          <p:cNvSpPr txBox="1"/>
          <p:nvPr/>
        </p:nvSpPr>
        <p:spPr>
          <a:xfrm>
            <a:off x="5214683" y="13183982"/>
            <a:ext cx="1332416"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Contacts</a:t>
            </a:r>
          </a:p>
        </p:txBody>
      </p:sp>
      <p:sp>
        <p:nvSpPr>
          <p:cNvPr id="24" name="TextBox 23">
            <a:extLst>
              <a:ext uri="{FF2B5EF4-FFF2-40B4-BE49-F238E27FC236}">
                <a16:creationId xmlns:a16="http://schemas.microsoft.com/office/drawing/2014/main" id="{89AD20A8-01BC-1E41-9BB3-4EC679A0E214}"/>
              </a:ext>
            </a:extLst>
          </p:cNvPr>
          <p:cNvSpPr txBox="1"/>
          <p:nvPr/>
        </p:nvSpPr>
        <p:spPr>
          <a:xfrm>
            <a:off x="1215609" y="13614869"/>
            <a:ext cx="1194238" cy="369332"/>
          </a:xfrm>
          <a:prstGeom prst="rect">
            <a:avLst/>
          </a:prstGeom>
          <a:noFill/>
        </p:spPr>
        <p:txBody>
          <a:bodyPr wrap="none" rtlCol="0">
            <a:spAutoFit/>
          </a:bodyPr>
          <a:lstStyle/>
          <a:p>
            <a:r>
              <a:rPr lang="en-US" dirty="0"/>
              <a:t>Links here:</a:t>
            </a:r>
          </a:p>
        </p:txBody>
      </p:sp>
      <p:sp>
        <p:nvSpPr>
          <p:cNvPr id="365" name="TextBox 364">
            <a:extLst>
              <a:ext uri="{FF2B5EF4-FFF2-40B4-BE49-F238E27FC236}">
                <a16:creationId xmlns:a16="http://schemas.microsoft.com/office/drawing/2014/main" id="{F33DCD04-DEE2-794C-9168-CD50FEA15D9F}"/>
              </a:ext>
            </a:extLst>
          </p:cNvPr>
          <p:cNvSpPr txBox="1"/>
          <p:nvPr/>
        </p:nvSpPr>
        <p:spPr>
          <a:xfrm>
            <a:off x="5252805" y="13698032"/>
            <a:ext cx="1419941" cy="369332"/>
          </a:xfrm>
          <a:prstGeom prst="rect">
            <a:avLst/>
          </a:prstGeom>
          <a:noFill/>
        </p:spPr>
        <p:txBody>
          <a:bodyPr wrap="none" rtlCol="0">
            <a:spAutoFit/>
          </a:bodyPr>
          <a:lstStyle/>
          <a:p>
            <a:r>
              <a:rPr lang="en-US" dirty="0"/>
              <a:t>Details here:</a:t>
            </a:r>
          </a:p>
        </p:txBody>
      </p:sp>
      <p:pic>
        <p:nvPicPr>
          <p:cNvPr id="366" name="Graphic 365">
            <a:extLst>
              <a:ext uri="{FF2B5EF4-FFF2-40B4-BE49-F238E27FC236}">
                <a16:creationId xmlns:a16="http://schemas.microsoft.com/office/drawing/2014/main" id="{B70F8AAC-4AD2-664F-93E9-2B768B7DFAB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flipH="1">
            <a:off x="5420943" y="4038624"/>
            <a:ext cx="483586" cy="469900"/>
          </a:xfrm>
          <a:prstGeom prst="rect">
            <a:avLst/>
          </a:prstGeom>
        </p:spPr>
      </p:pic>
      <p:sp>
        <p:nvSpPr>
          <p:cNvPr id="367" name="TextBox 366">
            <a:extLst>
              <a:ext uri="{FF2B5EF4-FFF2-40B4-BE49-F238E27FC236}">
                <a16:creationId xmlns:a16="http://schemas.microsoft.com/office/drawing/2014/main" id="{594E2419-F9C0-8940-AD3B-ED31D511D40D}"/>
              </a:ext>
            </a:extLst>
          </p:cNvPr>
          <p:cNvSpPr txBox="1"/>
          <p:nvPr/>
        </p:nvSpPr>
        <p:spPr>
          <a:xfrm>
            <a:off x="5126361" y="4610593"/>
            <a:ext cx="1072750" cy="523220"/>
          </a:xfrm>
          <a:prstGeom prst="rect">
            <a:avLst/>
          </a:prstGeom>
          <a:noFill/>
        </p:spPr>
        <p:txBody>
          <a:bodyPr wrap="square" rtlCol="0">
            <a:spAutoFit/>
          </a:bodyPr>
          <a:lstStyle/>
          <a:p>
            <a:pPr algn="ctr"/>
            <a:r>
              <a:rPr lang="en-US" sz="1400" dirty="0">
                <a:solidFill>
                  <a:srgbClr val="232F3E"/>
                </a:solidFill>
              </a:rPr>
              <a:t>User Home Directories</a:t>
            </a:r>
          </a:p>
        </p:txBody>
      </p:sp>
    </p:spTree>
    <p:extLst>
      <p:ext uri="{BB962C8B-B14F-4D97-AF65-F5344CB8AC3E}">
        <p14:creationId xmlns:p14="http://schemas.microsoft.com/office/powerpoint/2010/main" val="301614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4719E-E699-C640-95AF-1BF4A0F04E67}"/>
              </a:ext>
            </a:extLst>
          </p:cNvPr>
          <p:cNvSpPr>
            <a:spLocks noGrp="1"/>
          </p:cNvSpPr>
          <p:nvPr>
            <p:ph type="ftr" sz="quarter" idx="11"/>
          </p:nvPr>
        </p:nvSpPr>
        <p:spPr/>
        <p:txBody>
          <a:bodyPr/>
          <a:lstStyle/>
          <a:p>
            <a:r>
              <a:rPr lang="en-US"/>
              <a:t>@ 2020, Amazon Web Services, Inc. or its affiliates. All rights reserved.</a:t>
            </a:r>
          </a:p>
        </p:txBody>
      </p:sp>
      <p:cxnSp>
        <p:nvCxnSpPr>
          <p:cNvPr id="3" name="Elbow Connector 2">
            <a:extLst>
              <a:ext uri="{FF2B5EF4-FFF2-40B4-BE49-F238E27FC236}">
                <a16:creationId xmlns:a16="http://schemas.microsoft.com/office/drawing/2014/main" id="{8D4CCCDD-491C-AF40-9616-88084E57A883}"/>
              </a:ext>
            </a:extLst>
          </p:cNvPr>
          <p:cNvCxnSpPr>
            <a:stCxn id="67" idx="2"/>
            <a:endCxn id="69" idx="2"/>
          </p:cNvCxnSpPr>
          <p:nvPr/>
        </p:nvCxnSpPr>
        <p:spPr>
          <a:xfrm rot="16200000" flipH="1">
            <a:off x="5709264" y="5978860"/>
            <a:ext cx="16937" cy="4724403"/>
          </a:xfrm>
          <a:prstGeom prst="bentConnector3">
            <a:avLst>
              <a:gd name="adj1" fmla="val 584875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00ECBE-77B0-FD4E-AB53-4F2C232E11AB}"/>
              </a:ext>
            </a:extLst>
          </p:cNvPr>
          <p:cNvSpPr txBox="1"/>
          <p:nvPr/>
        </p:nvSpPr>
        <p:spPr>
          <a:xfrm>
            <a:off x="11363959" y="8879138"/>
            <a:ext cx="1877786" cy="532197"/>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On-Premises </a:t>
            </a:r>
            <a:br>
              <a:rPr lang="en-US" sz="1429" dirty="0">
                <a:latin typeface="Amazon Ember" panose="020B0603020204020204" pitchFamily="34" charset="0"/>
                <a:ea typeface="Amazon Ember" panose="020B0603020204020204" pitchFamily="34" charset="0"/>
                <a:cs typeface="Amazon Ember" panose="020B0603020204020204" pitchFamily="34" charset="0"/>
              </a:rPr>
            </a:br>
            <a:r>
              <a:rPr lang="en-US" sz="1429" dirty="0">
                <a:latin typeface="Amazon Ember" panose="020B0603020204020204" pitchFamily="34" charset="0"/>
                <a:ea typeface="Amazon Ember" panose="020B0603020204020204" pitchFamily="34" charset="0"/>
                <a:cs typeface="Amazon Ember" panose="020B0603020204020204" pitchFamily="34" charset="0"/>
              </a:rPr>
              <a:t>Servers</a:t>
            </a:r>
          </a:p>
        </p:txBody>
      </p:sp>
      <p:grpSp>
        <p:nvGrpSpPr>
          <p:cNvPr id="5" name="Group 4">
            <a:extLst>
              <a:ext uri="{FF2B5EF4-FFF2-40B4-BE49-F238E27FC236}">
                <a16:creationId xmlns:a16="http://schemas.microsoft.com/office/drawing/2014/main" id="{BCD45C34-8628-E140-87A3-93BC4B957D79}"/>
              </a:ext>
            </a:extLst>
          </p:cNvPr>
          <p:cNvGrpSpPr/>
          <p:nvPr/>
        </p:nvGrpSpPr>
        <p:grpSpPr>
          <a:xfrm>
            <a:off x="11758286" y="7088705"/>
            <a:ext cx="877489" cy="1251159"/>
            <a:chOff x="7323318" y="1597284"/>
            <a:chExt cx="851174" cy="1307329"/>
          </a:xfrm>
        </p:grpSpPr>
        <p:sp>
          <p:nvSpPr>
            <p:cNvPr id="6" name="Freeform 5">
              <a:extLst>
                <a:ext uri="{FF2B5EF4-FFF2-40B4-BE49-F238E27FC236}">
                  <a16:creationId xmlns:a16="http://schemas.microsoft.com/office/drawing/2014/main" id="{198E89F6-BD97-CD4D-98AB-11D904680092}"/>
                </a:ext>
              </a:extLst>
            </p:cNvPr>
            <p:cNvSpPr>
              <a:spLocks/>
            </p:cNvSpPr>
            <p:nvPr/>
          </p:nvSpPr>
          <p:spPr bwMode="auto">
            <a:xfrm>
              <a:off x="7323318" y="1597284"/>
              <a:ext cx="851174" cy="1307329"/>
            </a:xfrm>
            <a:custGeom>
              <a:avLst/>
              <a:gdLst>
                <a:gd name="T0" fmla="*/ 253 w 264"/>
                <a:gd name="T1" fmla="*/ 406 h 406"/>
                <a:gd name="T2" fmla="*/ 11 w 264"/>
                <a:gd name="T3" fmla="*/ 406 h 406"/>
                <a:gd name="T4" fmla="*/ 0 w 264"/>
                <a:gd name="T5" fmla="*/ 395 h 406"/>
                <a:gd name="T6" fmla="*/ 0 w 264"/>
                <a:gd name="T7" fmla="*/ 11 h 406"/>
                <a:gd name="T8" fmla="*/ 11 w 264"/>
                <a:gd name="T9" fmla="*/ 0 h 406"/>
                <a:gd name="T10" fmla="*/ 253 w 264"/>
                <a:gd name="T11" fmla="*/ 0 h 406"/>
                <a:gd name="T12" fmla="*/ 264 w 264"/>
                <a:gd name="T13" fmla="*/ 11 h 406"/>
                <a:gd name="T14" fmla="*/ 264 w 264"/>
                <a:gd name="T15" fmla="*/ 395 h 406"/>
                <a:gd name="T16" fmla="*/ 253 w 264"/>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406">
                  <a:moveTo>
                    <a:pt x="253" y="406"/>
                  </a:moveTo>
                  <a:cubicBezTo>
                    <a:pt x="11" y="406"/>
                    <a:pt x="11" y="406"/>
                    <a:pt x="11" y="406"/>
                  </a:cubicBezTo>
                  <a:cubicBezTo>
                    <a:pt x="4" y="406"/>
                    <a:pt x="0" y="401"/>
                    <a:pt x="0" y="395"/>
                  </a:cubicBezTo>
                  <a:cubicBezTo>
                    <a:pt x="0" y="11"/>
                    <a:pt x="0" y="11"/>
                    <a:pt x="0" y="11"/>
                  </a:cubicBezTo>
                  <a:cubicBezTo>
                    <a:pt x="0" y="5"/>
                    <a:pt x="4" y="0"/>
                    <a:pt x="11" y="0"/>
                  </a:cubicBezTo>
                  <a:cubicBezTo>
                    <a:pt x="253" y="0"/>
                    <a:pt x="253" y="0"/>
                    <a:pt x="253" y="0"/>
                  </a:cubicBezTo>
                  <a:cubicBezTo>
                    <a:pt x="259" y="0"/>
                    <a:pt x="264" y="5"/>
                    <a:pt x="264" y="11"/>
                  </a:cubicBezTo>
                  <a:cubicBezTo>
                    <a:pt x="264" y="395"/>
                    <a:pt x="264" y="395"/>
                    <a:pt x="264" y="395"/>
                  </a:cubicBezTo>
                  <a:cubicBezTo>
                    <a:pt x="264" y="401"/>
                    <a:pt x="259" y="406"/>
                    <a:pt x="253" y="406"/>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Oval 6">
              <a:extLst>
                <a:ext uri="{FF2B5EF4-FFF2-40B4-BE49-F238E27FC236}">
                  <a16:creationId xmlns:a16="http://schemas.microsoft.com/office/drawing/2014/main" id="{A2921B27-0825-6546-A721-CC2219289622}"/>
                </a:ext>
              </a:extLst>
            </p:cNvPr>
            <p:cNvSpPr>
              <a:spLocks noChangeArrowheads="1"/>
            </p:cNvSpPr>
            <p:nvPr/>
          </p:nvSpPr>
          <p:spPr bwMode="auto">
            <a:xfrm>
              <a:off x="7673663" y="2685941"/>
              <a:ext cx="150484" cy="14813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Freeform 8">
              <a:extLst>
                <a:ext uri="{FF2B5EF4-FFF2-40B4-BE49-F238E27FC236}">
                  <a16:creationId xmlns:a16="http://schemas.microsoft.com/office/drawing/2014/main" id="{0F4F400D-0745-8343-8ECD-DB4BC26E78F3}"/>
                </a:ext>
              </a:extLst>
            </p:cNvPr>
            <p:cNvSpPr>
              <a:spLocks/>
            </p:cNvSpPr>
            <p:nvPr/>
          </p:nvSpPr>
          <p:spPr bwMode="auto">
            <a:xfrm>
              <a:off x="7400910" y="1681931"/>
              <a:ext cx="693636" cy="942876"/>
            </a:xfrm>
            <a:custGeom>
              <a:avLst/>
              <a:gdLst>
                <a:gd name="T0" fmla="*/ 215 w 215"/>
                <a:gd name="T1" fmla="*/ 11 h 293"/>
                <a:gd name="T2" fmla="*/ 204 w 215"/>
                <a:gd name="T3" fmla="*/ 0 h 293"/>
                <a:gd name="T4" fmla="*/ 11 w 215"/>
                <a:gd name="T5" fmla="*/ 0 h 293"/>
                <a:gd name="T6" fmla="*/ 0 w 215"/>
                <a:gd name="T7" fmla="*/ 11 h 293"/>
                <a:gd name="T8" fmla="*/ 0 w 215"/>
                <a:gd name="T9" fmla="*/ 284 h 293"/>
                <a:gd name="T10" fmla="*/ 5 w 215"/>
                <a:gd name="T11" fmla="*/ 293 h 293"/>
                <a:gd name="T12" fmla="*/ 215 w 215"/>
                <a:gd name="T13" fmla="*/ 21 h 293"/>
                <a:gd name="T14" fmla="*/ 215 w 215"/>
                <a:gd name="T15" fmla="*/ 1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93">
                  <a:moveTo>
                    <a:pt x="215" y="11"/>
                  </a:moveTo>
                  <a:cubicBezTo>
                    <a:pt x="215" y="4"/>
                    <a:pt x="210" y="0"/>
                    <a:pt x="204" y="0"/>
                  </a:cubicBezTo>
                  <a:cubicBezTo>
                    <a:pt x="11" y="0"/>
                    <a:pt x="11" y="0"/>
                    <a:pt x="11" y="0"/>
                  </a:cubicBezTo>
                  <a:cubicBezTo>
                    <a:pt x="5" y="0"/>
                    <a:pt x="0" y="4"/>
                    <a:pt x="0" y="11"/>
                  </a:cubicBezTo>
                  <a:cubicBezTo>
                    <a:pt x="0" y="284"/>
                    <a:pt x="0" y="284"/>
                    <a:pt x="0" y="284"/>
                  </a:cubicBezTo>
                  <a:cubicBezTo>
                    <a:pt x="0" y="288"/>
                    <a:pt x="2" y="291"/>
                    <a:pt x="5" y="293"/>
                  </a:cubicBezTo>
                  <a:cubicBezTo>
                    <a:pt x="126" y="136"/>
                    <a:pt x="185" y="59"/>
                    <a:pt x="215" y="21"/>
                  </a:cubicBezTo>
                  <a:lnTo>
                    <a:pt x="215" y="11"/>
                  </a:lnTo>
                  <a:close/>
                </a:path>
              </a:pathLst>
            </a:custGeom>
            <a:solidFill>
              <a:schemeClr val="bg2"/>
            </a:solidFill>
            <a:ln w="19050">
              <a:noFill/>
            </a:ln>
          </p:spPr>
          <p:txBody>
            <a:bodyPr vert="horz" wrap="square" lIns="209006" tIns="104503" rIns="209006" bIns="104503" numCol="1" anchor="t" anchorCtr="0" compatLnSpc="1">
              <a:prstTxWarp prst="textNoShape">
                <a:avLst/>
              </a:prstTxWarp>
            </a:bodyPr>
            <a:lstStyle/>
            <a:p>
              <a:pPr defTabSz="2090229">
                <a:defRPr/>
              </a:pPr>
              <a:endParaRPr lang="en-US" sz="1429" kern="0" baseline="-25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Freeform 7">
              <a:extLst>
                <a:ext uri="{FF2B5EF4-FFF2-40B4-BE49-F238E27FC236}">
                  <a16:creationId xmlns:a16="http://schemas.microsoft.com/office/drawing/2014/main" id="{57FAD512-8ADE-4545-A9DA-280BDE557D85}"/>
                </a:ext>
              </a:extLst>
            </p:cNvPr>
            <p:cNvSpPr>
              <a:spLocks/>
            </p:cNvSpPr>
            <p:nvPr/>
          </p:nvSpPr>
          <p:spPr bwMode="auto">
            <a:xfrm>
              <a:off x="7402087" y="1681931"/>
              <a:ext cx="693636" cy="949930"/>
            </a:xfrm>
            <a:custGeom>
              <a:avLst/>
              <a:gdLst>
                <a:gd name="T0" fmla="*/ 204 w 215"/>
                <a:gd name="T1" fmla="*/ 295 h 295"/>
                <a:gd name="T2" fmla="*/ 11 w 215"/>
                <a:gd name="T3" fmla="*/ 295 h 295"/>
                <a:gd name="T4" fmla="*/ 0 w 215"/>
                <a:gd name="T5" fmla="*/ 284 h 295"/>
                <a:gd name="T6" fmla="*/ 0 w 215"/>
                <a:gd name="T7" fmla="*/ 11 h 295"/>
                <a:gd name="T8" fmla="*/ 11 w 215"/>
                <a:gd name="T9" fmla="*/ 0 h 295"/>
                <a:gd name="T10" fmla="*/ 204 w 215"/>
                <a:gd name="T11" fmla="*/ 0 h 295"/>
                <a:gd name="T12" fmla="*/ 215 w 215"/>
                <a:gd name="T13" fmla="*/ 11 h 295"/>
                <a:gd name="T14" fmla="*/ 215 w 215"/>
                <a:gd name="T15" fmla="*/ 284 h 295"/>
                <a:gd name="T16" fmla="*/ 204 w 215"/>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95">
                  <a:moveTo>
                    <a:pt x="204" y="295"/>
                  </a:moveTo>
                  <a:cubicBezTo>
                    <a:pt x="11" y="295"/>
                    <a:pt x="11" y="295"/>
                    <a:pt x="11" y="295"/>
                  </a:cubicBezTo>
                  <a:cubicBezTo>
                    <a:pt x="5" y="295"/>
                    <a:pt x="0" y="290"/>
                    <a:pt x="0" y="284"/>
                  </a:cubicBezTo>
                  <a:cubicBezTo>
                    <a:pt x="0" y="11"/>
                    <a:pt x="0" y="11"/>
                    <a:pt x="0" y="11"/>
                  </a:cubicBezTo>
                  <a:cubicBezTo>
                    <a:pt x="0" y="4"/>
                    <a:pt x="5" y="0"/>
                    <a:pt x="11" y="0"/>
                  </a:cubicBezTo>
                  <a:cubicBezTo>
                    <a:pt x="204" y="0"/>
                    <a:pt x="204" y="0"/>
                    <a:pt x="204" y="0"/>
                  </a:cubicBezTo>
                  <a:cubicBezTo>
                    <a:pt x="210" y="0"/>
                    <a:pt x="215" y="4"/>
                    <a:pt x="215" y="11"/>
                  </a:cubicBezTo>
                  <a:cubicBezTo>
                    <a:pt x="215" y="284"/>
                    <a:pt x="215" y="284"/>
                    <a:pt x="215" y="284"/>
                  </a:cubicBezTo>
                  <a:cubicBezTo>
                    <a:pt x="215" y="290"/>
                    <a:pt x="210" y="295"/>
                    <a:pt x="204" y="295"/>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Freeform 329">
              <a:extLst>
                <a:ext uri="{FF2B5EF4-FFF2-40B4-BE49-F238E27FC236}">
                  <a16:creationId xmlns:a16="http://schemas.microsoft.com/office/drawing/2014/main" id="{A63EFD0C-0DC6-624E-ACB4-1CDBDFFD4C0E}"/>
                </a:ext>
              </a:extLst>
            </p:cNvPr>
            <p:cNvSpPr>
              <a:spLocks/>
            </p:cNvSpPr>
            <p:nvPr/>
          </p:nvSpPr>
          <p:spPr bwMode="auto">
            <a:xfrm>
              <a:off x="7628995" y="1804962"/>
              <a:ext cx="380958" cy="18289"/>
            </a:xfrm>
            <a:custGeom>
              <a:avLst/>
              <a:gdLst>
                <a:gd name="T0" fmla="*/ 481 w 511"/>
                <a:gd name="T1" fmla="*/ 0 h 60"/>
                <a:gd name="T2" fmla="*/ 30 w 511"/>
                <a:gd name="T3" fmla="*/ 0 h 60"/>
                <a:gd name="T4" fmla="*/ 0 w 511"/>
                <a:gd name="T5" fmla="*/ 30 h 60"/>
                <a:gd name="T6" fmla="*/ 30 w 511"/>
                <a:gd name="T7" fmla="*/ 60 h 60"/>
                <a:gd name="T8" fmla="*/ 481 w 511"/>
                <a:gd name="T9" fmla="*/ 60 h 60"/>
                <a:gd name="T10" fmla="*/ 511 w 511"/>
                <a:gd name="T11" fmla="*/ 30 h 60"/>
                <a:gd name="T12" fmla="*/ 481 w 51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11" h="60">
                  <a:moveTo>
                    <a:pt x="481" y="0"/>
                  </a:moveTo>
                  <a:cubicBezTo>
                    <a:pt x="30" y="0"/>
                    <a:pt x="30" y="0"/>
                    <a:pt x="30" y="0"/>
                  </a:cubicBezTo>
                  <a:cubicBezTo>
                    <a:pt x="14" y="0"/>
                    <a:pt x="0" y="13"/>
                    <a:pt x="0" y="30"/>
                  </a:cubicBezTo>
                  <a:cubicBezTo>
                    <a:pt x="0" y="46"/>
                    <a:pt x="14" y="60"/>
                    <a:pt x="30" y="60"/>
                  </a:cubicBezTo>
                  <a:cubicBezTo>
                    <a:pt x="481" y="60"/>
                    <a:pt x="481" y="60"/>
                    <a:pt x="481" y="60"/>
                  </a:cubicBezTo>
                  <a:cubicBezTo>
                    <a:pt x="497" y="60"/>
                    <a:pt x="511" y="46"/>
                    <a:pt x="511" y="30"/>
                  </a:cubicBezTo>
                  <a:cubicBezTo>
                    <a:pt x="511" y="13"/>
                    <a:pt x="497" y="0"/>
                    <a:pt x="481"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Freeform 330">
              <a:extLst>
                <a:ext uri="{FF2B5EF4-FFF2-40B4-BE49-F238E27FC236}">
                  <a16:creationId xmlns:a16="http://schemas.microsoft.com/office/drawing/2014/main" id="{85C55C4A-C2DC-3C44-9944-6EC298D66069}"/>
                </a:ext>
              </a:extLst>
            </p:cNvPr>
            <p:cNvSpPr>
              <a:spLocks/>
            </p:cNvSpPr>
            <p:nvPr/>
          </p:nvSpPr>
          <p:spPr bwMode="auto">
            <a:xfrm>
              <a:off x="7471840" y="1768457"/>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3"/>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3"/>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Freeform 331">
              <a:extLst>
                <a:ext uri="{FF2B5EF4-FFF2-40B4-BE49-F238E27FC236}">
                  <a16:creationId xmlns:a16="http://schemas.microsoft.com/office/drawing/2014/main" id="{218F7DAE-5341-8049-B90E-B3E9B4B8BD4C}"/>
                </a:ext>
              </a:extLst>
            </p:cNvPr>
            <p:cNvSpPr>
              <a:spLocks/>
            </p:cNvSpPr>
            <p:nvPr/>
          </p:nvSpPr>
          <p:spPr bwMode="auto">
            <a:xfrm>
              <a:off x="7628995" y="1939567"/>
              <a:ext cx="380958" cy="18289"/>
            </a:xfrm>
            <a:custGeom>
              <a:avLst/>
              <a:gdLst>
                <a:gd name="T0" fmla="*/ 481 w 511"/>
                <a:gd name="T1" fmla="*/ 0 h 60"/>
                <a:gd name="T2" fmla="*/ 30 w 511"/>
                <a:gd name="T3" fmla="*/ 0 h 60"/>
                <a:gd name="T4" fmla="*/ 0 w 511"/>
                <a:gd name="T5" fmla="*/ 30 h 60"/>
                <a:gd name="T6" fmla="*/ 30 w 511"/>
                <a:gd name="T7" fmla="*/ 60 h 60"/>
                <a:gd name="T8" fmla="*/ 481 w 511"/>
                <a:gd name="T9" fmla="*/ 60 h 60"/>
                <a:gd name="T10" fmla="*/ 511 w 511"/>
                <a:gd name="T11" fmla="*/ 30 h 60"/>
                <a:gd name="T12" fmla="*/ 481 w 51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11" h="60">
                  <a:moveTo>
                    <a:pt x="481" y="0"/>
                  </a:moveTo>
                  <a:cubicBezTo>
                    <a:pt x="30" y="0"/>
                    <a:pt x="30" y="0"/>
                    <a:pt x="30" y="0"/>
                  </a:cubicBezTo>
                  <a:cubicBezTo>
                    <a:pt x="14" y="0"/>
                    <a:pt x="0" y="13"/>
                    <a:pt x="0" y="30"/>
                  </a:cubicBezTo>
                  <a:cubicBezTo>
                    <a:pt x="0" y="46"/>
                    <a:pt x="14" y="60"/>
                    <a:pt x="30" y="60"/>
                  </a:cubicBezTo>
                  <a:cubicBezTo>
                    <a:pt x="481" y="60"/>
                    <a:pt x="481" y="60"/>
                    <a:pt x="481" y="60"/>
                  </a:cubicBezTo>
                  <a:cubicBezTo>
                    <a:pt x="497" y="60"/>
                    <a:pt x="511" y="46"/>
                    <a:pt x="511" y="30"/>
                  </a:cubicBezTo>
                  <a:cubicBezTo>
                    <a:pt x="511" y="13"/>
                    <a:pt x="497" y="0"/>
                    <a:pt x="481"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Freeform 332">
              <a:extLst>
                <a:ext uri="{FF2B5EF4-FFF2-40B4-BE49-F238E27FC236}">
                  <a16:creationId xmlns:a16="http://schemas.microsoft.com/office/drawing/2014/main" id="{18AA7E8C-A977-CB43-91C7-0C728F3B4D4C}"/>
                </a:ext>
              </a:extLst>
            </p:cNvPr>
            <p:cNvSpPr>
              <a:spLocks/>
            </p:cNvSpPr>
            <p:nvPr/>
          </p:nvSpPr>
          <p:spPr bwMode="auto">
            <a:xfrm>
              <a:off x="7471840" y="1903063"/>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3"/>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3"/>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Freeform 333">
              <a:extLst>
                <a:ext uri="{FF2B5EF4-FFF2-40B4-BE49-F238E27FC236}">
                  <a16:creationId xmlns:a16="http://schemas.microsoft.com/office/drawing/2014/main" id="{2CFADFA9-FF8F-3749-BD7C-FA87151F582B}"/>
                </a:ext>
              </a:extLst>
            </p:cNvPr>
            <p:cNvSpPr>
              <a:spLocks/>
            </p:cNvSpPr>
            <p:nvPr/>
          </p:nvSpPr>
          <p:spPr bwMode="auto">
            <a:xfrm>
              <a:off x="7628995" y="2074809"/>
              <a:ext cx="380958" cy="18289"/>
            </a:xfrm>
            <a:custGeom>
              <a:avLst/>
              <a:gdLst>
                <a:gd name="T0" fmla="*/ 481 w 511"/>
                <a:gd name="T1" fmla="*/ 0 h 60"/>
                <a:gd name="T2" fmla="*/ 30 w 511"/>
                <a:gd name="T3" fmla="*/ 0 h 60"/>
                <a:gd name="T4" fmla="*/ 0 w 511"/>
                <a:gd name="T5" fmla="*/ 30 h 60"/>
                <a:gd name="T6" fmla="*/ 30 w 511"/>
                <a:gd name="T7" fmla="*/ 60 h 60"/>
                <a:gd name="T8" fmla="*/ 481 w 511"/>
                <a:gd name="T9" fmla="*/ 60 h 60"/>
                <a:gd name="T10" fmla="*/ 511 w 511"/>
                <a:gd name="T11" fmla="*/ 30 h 60"/>
                <a:gd name="T12" fmla="*/ 481 w 51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11" h="60">
                  <a:moveTo>
                    <a:pt x="481" y="0"/>
                  </a:moveTo>
                  <a:cubicBezTo>
                    <a:pt x="30" y="0"/>
                    <a:pt x="30" y="0"/>
                    <a:pt x="30" y="0"/>
                  </a:cubicBezTo>
                  <a:cubicBezTo>
                    <a:pt x="14" y="0"/>
                    <a:pt x="0" y="13"/>
                    <a:pt x="0" y="30"/>
                  </a:cubicBezTo>
                  <a:cubicBezTo>
                    <a:pt x="0" y="46"/>
                    <a:pt x="14" y="60"/>
                    <a:pt x="30" y="60"/>
                  </a:cubicBezTo>
                  <a:cubicBezTo>
                    <a:pt x="481" y="60"/>
                    <a:pt x="481" y="60"/>
                    <a:pt x="481" y="60"/>
                  </a:cubicBezTo>
                  <a:cubicBezTo>
                    <a:pt x="497" y="60"/>
                    <a:pt x="511" y="46"/>
                    <a:pt x="511" y="30"/>
                  </a:cubicBezTo>
                  <a:cubicBezTo>
                    <a:pt x="511" y="13"/>
                    <a:pt x="497" y="0"/>
                    <a:pt x="481"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334">
              <a:extLst>
                <a:ext uri="{FF2B5EF4-FFF2-40B4-BE49-F238E27FC236}">
                  <a16:creationId xmlns:a16="http://schemas.microsoft.com/office/drawing/2014/main" id="{EF0DC387-A391-F748-967D-B4CA8ACE63F3}"/>
                </a:ext>
              </a:extLst>
            </p:cNvPr>
            <p:cNvSpPr>
              <a:spLocks/>
            </p:cNvSpPr>
            <p:nvPr/>
          </p:nvSpPr>
          <p:spPr bwMode="auto">
            <a:xfrm>
              <a:off x="7471840" y="2038936"/>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4"/>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4"/>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335">
              <a:extLst>
                <a:ext uri="{FF2B5EF4-FFF2-40B4-BE49-F238E27FC236}">
                  <a16:creationId xmlns:a16="http://schemas.microsoft.com/office/drawing/2014/main" id="{310C8784-5163-364B-B98D-004DAE76BA4B}"/>
                </a:ext>
              </a:extLst>
            </p:cNvPr>
            <p:cNvSpPr>
              <a:spLocks/>
            </p:cNvSpPr>
            <p:nvPr/>
          </p:nvSpPr>
          <p:spPr bwMode="auto">
            <a:xfrm>
              <a:off x="7628995" y="2210051"/>
              <a:ext cx="269212" cy="18289"/>
            </a:xfrm>
            <a:custGeom>
              <a:avLst/>
              <a:gdLst>
                <a:gd name="T0" fmla="*/ 330 w 360"/>
                <a:gd name="T1" fmla="*/ 0 h 60"/>
                <a:gd name="T2" fmla="*/ 30 w 360"/>
                <a:gd name="T3" fmla="*/ 0 h 60"/>
                <a:gd name="T4" fmla="*/ 0 w 360"/>
                <a:gd name="T5" fmla="*/ 30 h 60"/>
                <a:gd name="T6" fmla="*/ 30 w 360"/>
                <a:gd name="T7" fmla="*/ 60 h 60"/>
                <a:gd name="T8" fmla="*/ 330 w 360"/>
                <a:gd name="T9" fmla="*/ 60 h 60"/>
                <a:gd name="T10" fmla="*/ 360 w 360"/>
                <a:gd name="T11" fmla="*/ 30 h 60"/>
                <a:gd name="T12" fmla="*/ 330 w 3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60" h="60">
                  <a:moveTo>
                    <a:pt x="330" y="0"/>
                  </a:moveTo>
                  <a:cubicBezTo>
                    <a:pt x="30" y="0"/>
                    <a:pt x="30" y="0"/>
                    <a:pt x="30" y="0"/>
                  </a:cubicBezTo>
                  <a:cubicBezTo>
                    <a:pt x="14" y="0"/>
                    <a:pt x="0" y="13"/>
                    <a:pt x="0" y="30"/>
                  </a:cubicBezTo>
                  <a:cubicBezTo>
                    <a:pt x="0" y="46"/>
                    <a:pt x="14" y="60"/>
                    <a:pt x="30" y="60"/>
                  </a:cubicBezTo>
                  <a:cubicBezTo>
                    <a:pt x="330" y="60"/>
                    <a:pt x="330" y="60"/>
                    <a:pt x="330" y="60"/>
                  </a:cubicBezTo>
                  <a:cubicBezTo>
                    <a:pt x="347" y="60"/>
                    <a:pt x="360" y="46"/>
                    <a:pt x="360" y="30"/>
                  </a:cubicBezTo>
                  <a:cubicBezTo>
                    <a:pt x="360" y="13"/>
                    <a:pt x="347" y="0"/>
                    <a:pt x="330" y="0"/>
                  </a:cubicBezTo>
                  <a:close/>
                </a:path>
              </a:pathLst>
            </a:custGeom>
            <a:solidFill>
              <a:schemeClr val="accent2"/>
            </a:solidFill>
            <a:ln w="9525">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336">
              <a:extLst>
                <a:ext uri="{FF2B5EF4-FFF2-40B4-BE49-F238E27FC236}">
                  <a16:creationId xmlns:a16="http://schemas.microsoft.com/office/drawing/2014/main" id="{CAA42D0B-759F-2C42-9789-6A2C58A06A3A}"/>
                </a:ext>
              </a:extLst>
            </p:cNvPr>
            <p:cNvSpPr>
              <a:spLocks/>
            </p:cNvSpPr>
            <p:nvPr/>
          </p:nvSpPr>
          <p:spPr bwMode="auto">
            <a:xfrm>
              <a:off x="7471840" y="2173542"/>
              <a:ext cx="101590" cy="88891"/>
            </a:xfrm>
            <a:custGeom>
              <a:avLst/>
              <a:gdLst>
                <a:gd name="T0" fmla="*/ 106 w 136"/>
                <a:gd name="T1" fmla="*/ 0 h 119"/>
                <a:gd name="T2" fmla="*/ 30 w 136"/>
                <a:gd name="T3" fmla="*/ 0 h 119"/>
                <a:gd name="T4" fmla="*/ 0 w 136"/>
                <a:gd name="T5" fmla="*/ 30 h 119"/>
                <a:gd name="T6" fmla="*/ 0 w 136"/>
                <a:gd name="T7" fmla="*/ 89 h 119"/>
                <a:gd name="T8" fmla="*/ 30 w 136"/>
                <a:gd name="T9" fmla="*/ 119 h 119"/>
                <a:gd name="T10" fmla="*/ 106 w 136"/>
                <a:gd name="T11" fmla="*/ 119 h 119"/>
                <a:gd name="T12" fmla="*/ 136 w 136"/>
                <a:gd name="T13" fmla="*/ 89 h 119"/>
                <a:gd name="T14" fmla="*/ 136 w 136"/>
                <a:gd name="T15" fmla="*/ 30 h 119"/>
                <a:gd name="T16" fmla="*/ 106 w 136"/>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9">
                  <a:moveTo>
                    <a:pt x="106" y="0"/>
                  </a:moveTo>
                  <a:cubicBezTo>
                    <a:pt x="30" y="0"/>
                    <a:pt x="30" y="0"/>
                    <a:pt x="30" y="0"/>
                  </a:cubicBezTo>
                  <a:cubicBezTo>
                    <a:pt x="14" y="0"/>
                    <a:pt x="0" y="14"/>
                    <a:pt x="0" y="30"/>
                  </a:cubicBezTo>
                  <a:cubicBezTo>
                    <a:pt x="0" y="89"/>
                    <a:pt x="0" y="89"/>
                    <a:pt x="0" y="89"/>
                  </a:cubicBezTo>
                  <a:cubicBezTo>
                    <a:pt x="0" y="106"/>
                    <a:pt x="14" y="119"/>
                    <a:pt x="30" y="119"/>
                  </a:cubicBezTo>
                  <a:cubicBezTo>
                    <a:pt x="106" y="119"/>
                    <a:pt x="106" y="119"/>
                    <a:pt x="106" y="119"/>
                  </a:cubicBezTo>
                  <a:cubicBezTo>
                    <a:pt x="122" y="119"/>
                    <a:pt x="136" y="106"/>
                    <a:pt x="136" y="89"/>
                  </a:cubicBezTo>
                  <a:cubicBezTo>
                    <a:pt x="136" y="30"/>
                    <a:pt x="136" y="30"/>
                    <a:pt x="136" y="30"/>
                  </a:cubicBezTo>
                  <a:cubicBezTo>
                    <a:pt x="136" y="14"/>
                    <a:pt x="122" y="0"/>
                    <a:pt x="106" y="0"/>
                  </a:cubicBezTo>
                  <a:close/>
                </a:path>
              </a:pathLst>
            </a:custGeom>
            <a:noFill/>
            <a:ln w="19050">
              <a:solidFill>
                <a:schemeClr val="accent2"/>
              </a:solid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Rectangle 17">
              <a:extLst>
                <a:ext uri="{FF2B5EF4-FFF2-40B4-BE49-F238E27FC236}">
                  <a16:creationId xmlns:a16="http://schemas.microsoft.com/office/drawing/2014/main" id="{9684024C-68F0-ED40-89E9-038FFD5F754A}"/>
                </a:ext>
              </a:extLst>
            </p:cNvPr>
            <p:cNvSpPr/>
            <p:nvPr/>
          </p:nvSpPr>
          <p:spPr>
            <a:xfrm>
              <a:off x="7460383" y="2384502"/>
              <a:ext cx="299598" cy="178665"/>
            </a:xfrm>
            <a:prstGeom prst="rect">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ectangle 18">
              <a:extLst>
                <a:ext uri="{FF2B5EF4-FFF2-40B4-BE49-F238E27FC236}">
                  <a16:creationId xmlns:a16="http://schemas.microsoft.com/office/drawing/2014/main" id="{C9F8B7BA-5772-AC4D-9AE2-00A4FE50C3DA}"/>
                </a:ext>
              </a:extLst>
            </p:cNvPr>
            <p:cNvSpPr/>
            <p:nvPr/>
          </p:nvSpPr>
          <p:spPr>
            <a:xfrm>
              <a:off x="7801628" y="2384502"/>
              <a:ext cx="231705" cy="178665"/>
            </a:xfrm>
            <a:prstGeom prst="rect">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0" name="Group 42">
              <a:extLst>
                <a:ext uri="{FF2B5EF4-FFF2-40B4-BE49-F238E27FC236}">
                  <a16:creationId xmlns:a16="http://schemas.microsoft.com/office/drawing/2014/main" id="{AECF1BC5-A621-AD42-A3DD-C698E117A0E1}"/>
                </a:ext>
              </a:extLst>
            </p:cNvPr>
            <p:cNvGrpSpPr>
              <a:grpSpLocks noChangeAspect="1"/>
            </p:cNvGrpSpPr>
            <p:nvPr/>
          </p:nvGrpSpPr>
          <p:grpSpPr bwMode="auto">
            <a:xfrm>
              <a:off x="7542708" y="2407932"/>
              <a:ext cx="134948" cy="131804"/>
              <a:chOff x="1786" y="551"/>
              <a:chExt cx="2189" cy="2138"/>
            </a:xfrm>
            <a:solidFill>
              <a:srgbClr val="999A98"/>
            </a:solidFill>
          </p:grpSpPr>
          <p:sp>
            <p:nvSpPr>
              <p:cNvPr id="26" name="Freeform 43">
                <a:extLst>
                  <a:ext uri="{FF2B5EF4-FFF2-40B4-BE49-F238E27FC236}">
                    <a16:creationId xmlns:a16="http://schemas.microsoft.com/office/drawing/2014/main" id="{A8117813-9D8B-4A45-9C8E-A5B0D8F207FC}"/>
                  </a:ext>
                </a:extLst>
              </p:cNvPr>
              <p:cNvSpPr>
                <a:spLocks/>
              </p:cNvSpPr>
              <p:nvPr/>
            </p:nvSpPr>
            <p:spPr bwMode="auto">
              <a:xfrm>
                <a:off x="1786" y="730"/>
                <a:ext cx="1965" cy="1959"/>
              </a:xfrm>
              <a:custGeom>
                <a:avLst/>
                <a:gdLst>
                  <a:gd name="T0" fmla="*/ 731 w 1444"/>
                  <a:gd name="T1" fmla="*/ 711 h 1440"/>
                  <a:gd name="T2" fmla="*/ 1444 w 1444"/>
                  <a:gd name="T3" fmla="*/ 711 h 1440"/>
                  <a:gd name="T4" fmla="*/ 731 w 1444"/>
                  <a:gd name="T5" fmla="*/ 1440 h 1440"/>
                  <a:gd name="T6" fmla="*/ 0 w 1444"/>
                  <a:gd name="T7" fmla="*/ 711 h 1440"/>
                  <a:gd name="T8" fmla="*/ 731 w 1444"/>
                  <a:gd name="T9" fmla="*/ 0 h 1440"/>
                  <a:gd name="T10" fmla="*/ 731 w 1444"/>
                  <a:gd name="T11" fmla="*/ 711 h 1440"/>
                  <a:gd name="T12" fmla="*/ 731 w 1444"/>
                  <a:gd name="T13" fmla="*/ 711 h 1440"/>
                </a:gdLst>
                <a:ahLst/>
                <a:cxnLst>
                  <a:cxn ang="0">
                    <a:pos x="T0" y="T1"/>
                  </a:cxn>
                  <a:cxn ang="0">
                    <a:pos x="T2" y="T3"/>
                  </a:cxn>
                  <a:cxn ang="0">
                    <a:pos x="T4" y="T5"/>
                  </a:cxn>
                  <a:cxn ang="0">
                    <a:pos x="T6" y="T7"/>
                  </a:cxn>
                  <a:cxn ang="0">
                    <a:pos x="T8" y="T9"/>
                  </a:cxn>
                  <a:cxn ang="0">
                    <a:pos x="T10" y="T11"/>
                  </a:cxn>
                  <a:cxn ang="0">
                    <a:pos x="T12" y="T13"/>
                  </a:cxn>
                </a:cxnLst>
                <a:rect l="0" t="0" r="r" b="b"/>
                <a:pathLst>
                  <a:path w="1444" h="1440">
                    <a:moveTo>
                      <a:pt x="731" y="711"/>
                    </a:moveTo>
                    <a:cubicBezTo>
                      <a:pt x="1444" y="711"/>
                      <a:pt x="1444" y="711"/>
                      <a:pt x="1444" y="711"/>
                    </a:cubicBezTo>
                    <a:cubicBezTo>
                      <a:pt x="1444" y="1112"/>
                      <a:pt x="1115" y="1440"/>
                      <a:pt x="731" y="1440"/>
                    </a:cubicBezTo>
                    <a:cubicBezTo>
                      <a:pt x="329" y="1440"/>
                      <a:pt x="0" y="1112"/>
                      <a:pt x="0" y="711"/>
                    </a:cubicBezTo>
                    <a:cubicBezTo>
                      <a:pt x="0" y="328"/>
                      <a:pt x="329" y="0"/>
                      <a:pt x="731" y="0"/>
                    </a:cubicBezTo>
                    <a:cubicBezTo>
                      <a:pt x="731" y="711"/>
                      <a:pt x="731" y="711"/>
                      <a:pt x="731" y="711"/>
                    </a:cubicBezTo>
                    <a:cubicBezTo>
                      <a:pt x="731" y="711"/>
                      <a:pt x="731" y="711"/>
                      <a:pt x="731" y="711"/>
                    </a:cubicBezTo>
                    <a:close/>
                  </a:path>
                </a:pathLst>
              </a:cu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Freeform 44">
                <a:extLst>
                  <a:ext uri="{FF2B5EF4-FFF2-40B4-BE49-F238E27FC236}">
                    <a16:creationId xmlns:a16="http://schemas.microsoft.com/office/drawing/2014/main" id="{BF7F789D-4083-9E49-8138-56518F8DF595}"/>
                  </a:ext>
                </a:extLst>
              </p:cNvPr>
              <p:cNvSpPr>
                <a:spLocks/>
              </p:cNvSpPr>
              <p:nvPr/>
            </p:nvSpPr>
            <p:spPr bwMode="auto">
              <a:xfrm>
                <a:off x="3008" y="551"/>
                <a:ext cx="967" cy="998"/>
              </a:xfrm>
              <a:custGeom>
                <a:avLst/>
                <a:gdLst>
                  <a:gd name="T0" fmla="*/ 0 w 711"/>
                  <a:gd name="T1" fmla="*/ 734 h 734"/>
                  <a:gd name="T2" fmla="*/ 711 w 711"/>
                  <a:gd name="T3" fmla="*/ 734 h 734"/>
                  <a:gd name="T4" fmla="*/ 0 w 711"/>
                  <a:gd name="T5" fmla="*/ 0 h 734"/>
                  <a:gd name="T6" fmla="*/ 0 w 711"/>
                  <a:gd name="T7" fmla="*/ 734 h 734"/>
                  <a:gd name="T8" fmla="*/ 0 w 711"/>
                  <a:gd name="T9" fmla="*/ 734 h 734"/>
                </a:gdLst>
                <a:ahLst/>
                <a:cxnLst>
                  <a:cxn ang="0">
                    <a:pos x="T0" y="T1"/>
                  </a:cxn>
                  <a:cxn ang="0">
                    <a:pos x="T2" y="T3"/>
                  </a:cxn>
                  <a:cxn ang="0">
                    <a:pos x="T4" y="T5"/>
                  </a:cxn>
                  <a:cxn ang="0">
                    <a:pos x="T6" y="T7"/>
                  </a:cxn>
                  <a:cxn ang="0">
                    <a:pos x="T8" y="T9"/>
                  </a:cxn>
                </a:cxnLst>
                <a:rect l="0" t="0" r="r" b="b"/>
                <a:pathLst>
                  <a:path w="711" h="734">
                    <a:moveTo>
                      <a:pt x="0" y="734"/>
                    </a:moveTo>
                    <a:cubicBezTo>
                      <a:pt x="711" y="734"/>
                      <a:pt x="711" y="734"/>
                      <a:pt x="711" y="734"/>
                    </a:cubicBezTo>
                    <a:cubicBezTo>
                      <a:pt x="711" y="331"/>
                      <a:pt x="383" y="0"/>
                      <a:pt x="0" y="0"/>
                    </a:cubicBezTo>
                    <a:cubicBezTo>
                      <a:pt x="0" y="734"/>
                      <a:pt x="0" y="734"/>
                      <a:pt x="0" y="734"/>
                    </a:cubicBezTo>
                    <a:cubicBezTo>
                      <a:pt x="0" y="734"/>
                      <a:pt x="0" y="734"/>
                      <a:pt x="0" y="734"/>
                    </a:cubicBezTo>
                    <a:close/>
                  </a:path>
                </a:pathLst>
              </a:cu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 name="Group 47">
              <a:extLst>
                <a:ext uri="{FF2B5EF4-FFF2-40B4-BE49-F238E27FC236}">
                  <a16:creationId xmlns:a16="http://schemas.microsoft.com/office/drawing/2014/main" id="{0F36B1C4-717E-0148-B285-E1496E513D7A}"/>
                </a:ext>
              </a:extLst>
            </p:cNvPr>
            <p:cNvGrpSpPr>
              <a:grpSpLocks noChangeAspect="1"/>
            </p:cNvGrpSpPr>
            <p:nvPr/>
          </p:nvGrpSpPr>
          <p:grpSpPr bwMode="auto">
            <a:xfrm>
              <a:off x="7830344" y="2418014"/>
              <a:ext cx="168752" cy="122767"/>
              <a:chOff x="1828" y="1064"/>
              <a:chExt cx="2066" cy="1503"/>
            </a:xfrm>
            <a:solidFill>
              <a:srgbClr val="999A98"/>
            </a:solidFill>
          </p:grpSpPr>
          <p:sp>
            <p:nvSpPr>
              <p:cNvPr id="22" name="Rectangle 48">
                <a:extLst>
                  <a:ext uri="{FF2B5EF4-FFF2-40B4-BE49-F238E27FC236}">
                    <a16:creationId xmlns:a16="http://schemas.microsoft.com/office/drawing/2014/main" id="{F0B08528-A903-4B4A-9E77-F71EAF2092A3}"/>
                  </a:ext>
                </a:extLst>
              </p:cNvPr>
              <p:cNvSpPr>
                <a:spLocks noChangeArrowheads="1"/>
              </p:cNvSpPr>
              <p:nvPr/>
            </p:nvSpPr>
            <p:spPr bwMode="auto">
              <a:xfrm>
                <a:off x="1828" y="2003"/>
                <a:ext cx="376" cy="564"/>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Rectangle 49">
                <a:extLst>
                  <a:ext uri="{FF2B5EF4-FFF2-40B4-BE49-F238E27FC236}">
                    <a16:creationId xmlns:a16="http://schemas.microsoft.com/office/drawing/2014/main" id="{8A3FDFE7-06C0-9548-99BC-230CB8F6E99F}"/>
                  </a:ext>
                </a:extLst>
              </p:cNvPr>
              <p:cNvSpPr>
                <a:spLocks noChangeArrowheads="1"/>
              </p:cNvSpPr>
              <p:nvPr/>
            </p:nvSpPr>
            <p:spPr bwMode="auto">
              <a:xfrm>
                <a:off x="2391" y="1252"/>
                <a:ext cx="376" cy="1315"/>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50">
                <a:extLst>
                  <a:ext uri="{FF2B5EF4-FFF2-40B4-BE49-F238E27FC236}">
                    <a16:creationId xmlns:a16="http://schemas.microsoft.com/office/drawing/2014/main" id="{87C01985-88CC-0E4E-95E3-5BA0264D0C81}"/>
                  </a:ext>
                </a:extLst>
              </p:cNvPr>
              <p:cNvSpPr>
                <a:spLocks noChangeArrowheads="1"/>
              </p:cNvSpPr>
              <p:nvPr/>
            </p:nvSpPr>
            <p:spPr bwMode="auto">
              <a:xfrm>
                <a:off x="2955" y="1628"/>
                <a:ext cx="376" cy="939"/>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51">
                <a:extLst>
                  <a:ext uri="{FF2B5EF4-FFF2-40B4-BE49-F238E27FC236}">
                    <a16:creationId xmlns:a16="http://schemas.microsoft.com/office/drawing/2014/main" id="{4275C00A-680E-9146-AEA3-EAFEEFD0DB86}"/>
                  </a:ext>
                </a:extLst>
              </p:cNvPr>
              <p:cNvSpPr>
                <a:spLocks noChangeArrowheads="1"/>
              </p:cNvSpPr>
              <p:nvPr/>
            </p:nvSpPr>
            <p:spPr bwMode="auto">
              <a:xfrm>
                <a:off x="3518" y="1064"/>
                <a:ext cx="376" cy="1503"/>
              </a:xfrm>
              <a:prstGeom prst="rect">
                <a:avLst/>
              </a:prstGeom>
              <a:solidFill>
                <a:schemeClr val="accent2"/>
              </a:solidFill>
              <a:ln w="19050">
                <a:noFill/>
                <a:round/>
                <a:headEnd/>
                <a:tailEnd/>
              </a:ln>
            </p:spPr>
            <p:txBody>
              <a:bodyPr vert="horz" wrap="square" lIns="209006" tIns="104503" rIns="209006" bIns="104503" numCol="1" anchor="t" anchorCtr="0" compatLnSpc="1">
                <a:prstTxWarp prst="textNoShape">
                  <a:avLst/>
                </a:prstTxWarp>
              </a:bodyPr>
              <a:lstStyle/>
              <a:p>
                <a:pPr defTabSz="2090229">
                  <a:defRPr/>
                </a:pPr>
                <a:endParaRPr lang="en-US" sz="1429" kern="0" dirty="0">
                  <a:latin typeface="Amazon Ember" panose="020B0603020204020204" pitchFamily="34" charset="0"/>
                  <a:ea typeface="Amazon Ember" panose="020B0603020204020204" pitchFamily="34" charset="0"/>
                  <a:cs typeface="Amazon Ember" panose="020B0603020204020204" pitchFamily="34" charset="0"/>
                </a:endParaRPr>
              </a:p>
            </p:txBody>
          </p:sp>
        </p:grpSp>
      </p:grpSp>
      <p:grpSp>
        <p:nvGrpSpPr>
          <p:cNvPr id="28" name="Group 27">
            <a:extLst>
              <a:ext uri="{FF2B5EF4-FFF2-40B4-BE49-F238E27FC236}">
                <a16:creationId xmlns:a16="http://schemas.microsoft.com/office/drawing/2014/main" id="{31AD5E1A-9837-9345-B1D9-59141130C580}"/>
              </a:ext>
            </a:extLst>
          </p:cNvPr>
          <p:cNvGrpSpPr/>
          <p:nvPr/>
        </p:nvGrpSpPr>
        <p:grpSpPr>
          <a:xfrm>
            <a:off x="11547532" y="4251475"/>
            <a:ext cx="1340781" cy="1051928"/>
            <a:chOff x="6666761" y="4611510"/>
            <a:chExt cx="1193586" cy="1153698"/>
          </a:xfrm>
        </p:grpSpPr>
        <p:sp>
          <p:nvSpPr>
            <p:cNvPr id="29" name="TextBox 28">
              <a:extLst>
                <a:ext uri="{FF2B5EF4-FFF2-40B4-BE49-F238E27FC236}">
                  <a16:creationId xmlns:a16="http://schemas.microsoft.com/office/drawing/2014/main" id="{3A6063A7-E9CD-924D-AF95-FF3A8E98F2BD}"/>
                </a:ext>
              </a:extLst>
            </p:cNvPr>
            <p:cNvSpPr txBox="1"/>
            <p:nvPr/>
          </p:nvSpPr>
          <p:spPr>
            <a:xfrm>
              <a:off x="6666761" y="5422732"/>
              <a:ext cx="1193586" cy="342476"/>
            </a:xfrm>
            <a:prstGeom prst="rect">
              <a:avLst/>
            </a:prstGeom>
            <a:noFill/>
          </p:spPr>
          <p:txBody>
            <a:bodyPr wrap="square" rtlCol="0">
              <a:spAutoFit/>
            </a:bodyPr>
            <a:lstStyle/>
            <a:p>
              <a:pPr algn="ctr" defTabSz="1567574">
                <a:defRPr/>
              </a:pPr>
              <a:r>
                <a:rPr lang="en-US" sz="1429" dirty="0">
                  <a:latin typeface="Amazon Ember"/>
                </a:rPr>
                <a:t>NFS Clients</a:t>
              </a:r>
            </a:p>
          </p:txBody>
        </p:sp>
        <p:grpSp>
          <p:nvGrpSpPr>
            <p:cNvPr id="30" name="Group 29">
              <a:extLst>
                <a:ext uri="{FF2B5EF4-FFF2-40B4-BE49-F238E27FC236}">
                  <a16:creationId xmlns:a16="http://schemas.microsoft.com/office/drawing/2014/main" id="{A2529317-C657-0D41-86E0-1C2DB55E7F6F}"/>
                </a:ext>
              </a:extLst>
            </p:cNvPr>
            <p:cNvGrpSpPr/>
            <p:nvPr/>
          </p:nvGrpSpPr>
          <p:grpSpPr>
            <a:xfrm>
              <a:off x="6881581" y="4611510"/>
              <a:ext cx="771989" cy="750919"/>
              <a:chOff x="6881581" y="4611510"/>
              <a:chExt cx="771989" cy="750919"/>
            </a:xfrm>
          </p:grpSpPr>
          <p:sp>
            <p:nvSpPr>
              <p:cNvPr id="31" name="Freeform: Shape 238">
                <a:extLst>
                  <a:ext uri="{FF2B5EF4-FFF2-40B4-BE49-F238E27FC236}">
                    <a16:creationId xmlns:a16="http://schemas.microsoft.com/office/drawing/2014/main" id="{525B0192-BF63-1544-8419-5BD101E3CAE9}"/>
                  </a:ext>
                </a:extLst>
              </p:cNvPr>
              <p:cNvSpPr/>
              <p:nvPr/>
            </p:nvSpPr>
            <p:spPr>
              <a:xfrm>
                <a:off x="6881581" y="4611510"/>
                <a:ext cx="771989" cy="530742"/>
              </a:xfrm>
              <a:custGeom>
                <a:avLst/>
                <a:gdLst>
                  <a:gd name="connsiteX0" fmla="*/ 715376 w 771988"/>
                  <a:gd name="connsiteY0" fmla="*/ 24125 h 530742"/>
                  <a:gd name="connsiteX1" fmla="*/ 747864 w 771988"/>
                  <a:gd name="connsiteY1" fmla="*/ 56613 h 530742"/>
                  <a:gd name="connsiteX2" fmla="*/ 747864 w 771988"/>
                  <a:gd name="connsiteY2" fmla="*/ 489248 h 530742"/>
                  <a:gd name="connsiteX3" fmla="*/ 715376 w 771988"/>
                  <a:gd name="connsiteY3" fmla="*/ 521736 h 530742"/>
                  <a:gd name="connsiteX4" fmla="*/ 56613 w 771988"/>
                  <a:gd name="connsiteY4" fmla="*/ 521736 h 530742"/>
                  <a:gd name="connsiteX5" fmla="*/ 24125 w 771988"/>
                  <a:gd name="connsiteY5" fmla="*/ 489248 h 530742"/>
                  <a:gd name="connsiteX6" fmla="*/ 24125 w 771988"/>
                  <a:gd name="connsiteY6" fmla="*/ 56613 h 530742"/>
                  <a:gd name="connsiteX7" fmla="*/ 56613 w 771988"/>
                  <a:gd name="connsiteY7" fmla="*/ 24125 h 53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988" h="530742">
                    <a:moveTo>
                      <a:pt x="715376" y="24125"/>
                    </a:moveTo>
                    <a:cubicBezTo>
                      <a:pt x="733319" y="24125"/>
                      <a:pt x="747864" y="38670"/>
                      <a:pt x="747864" y="56613"/>
                    </a:cubicBezTo>
                    <a:lnTo>
                      <a:pt x="747864" y="489248"/>
                    </a:lnTo>
                    <a:cubicBezTo>
                      <a:pt x="747864" y="507190"/>
                      <a:pt x="733319" y="521736"/>
                      <a:pt x="715376" y="521736"/>
                    </a:cubicBezTo>
                    <a:lnTo>
                      <a:pt x="56613" y="521736"/>
                    </a:lnTo>
                    <a:cubicBezTo>
                      <a:pt x="38670" y="521736"/>
                      <a:pt x="24125" y="507190"/>
                      <a:pt x="24125" y="489248"/>
                    </a:cubicBezTo>
                    <a:lnTo>
                      <a:pt x="24125" y="56613"/>
                    </a:lnTo>
                    <a:cubicBezTo>
                      <a:pt x="24125" y="38670"/>
                      <a:pt x="38670" y="24125"/>
                      <a:pt x="56613" y="24125"/>
                    </a:cubicBez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2" name="Freeform: Shape 261">
                <a:extLst>
                  <a:ext uri="{FF2B5EF4-FFF2-40B4-BE49-F238E27FC236}">
                    <a16:creationId xmlns:a16="http://schemas.microsoft.com/office/drawing/2014/main" id="{D91AEF69-71E1-2048-8435-D36D998B7483}"/>
                  </a:ext>
                </a:extLst>
              </p:cNvPr>
              <p:cNvSpPr/>
              <p:nvPr/>
            </p:nvSpPr>
            <p:spPr>
              <a:xfrm>
                <a:off x="6881581" y="5169432"/>
                <a:ext cx="771989" cy="192997"/>
              </a:xfrm>
              <a:custGeom>
                <a:avLst/>
                <a:gdLst>
                  <a:gd name="connsiteX0" fmla="*/ 707335 w 771988"/>
                  <a:gd name="connsiteY0" fmla="*/ 24125 h 192997"/>
                  <a:gd name="connsiteX1" fmla="*/ 747864 w 771988"/>
                  <a:gd name="connsiteY1" fmla="*/ 64654 h 192997"/>
                  <a:gd name="connsiteX2" fmla="*/ 747864 w 771988"/>
                  <a:gd name="connsiteY2" fmla="*/ 134455 h 192997"/>
                  <a:gd name="connsiteX3" fmla="*/ 707335 w 771988"/>
                  <a:gd name="connsiteY3" fmla="*/ 174984 h 192997"/>
                  <a:gd name="connsiteX4" fmla="*/ 64654 w 771988"/>
                  <a:gd name="connsiteY4" fmla="*/ 174984 h 192997"/>
                  <a:gd name="connsiteX5" fmla="*/ 24125 w 771988"/>
                  <a:gd name="connsiteY5" fmla="*/ 134455 h 192997"/>
                  <a:gd name="connsiteX6" fmla="*/ 24125 w 771988"/>
                  <a:gd name="connsiteY6" fmla="*/ 64654 h 192997"/>
                  <a:gd name="connsiteX7" fmla="*/ 64654 w 771988"/>
                  <a:gd name="connsiteY7" fmla="*/ 24125 h 19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988" h="192997">
                    <a:moveTo>
                      <a:pt x="707335" y="24125"/>
                    </a:moveTo>
                    <a:cubicBezTo>
                      <a:pt x="729719" y="24125"/>
                      <a:pt x="747864" y="42270"/>
                      <a:pt x="747864" y="64654"/>
                    </a:cubicBezTo>
                    <a:lnTo>
                      <a:pt x="747864" y="134455"/>
                    </a:lnTo>
                    <a:cubicBezTo>
                      <a:pt x="747864" y="156839"/>
                      <a:pt x="729719" y="174984"/>
                      <a:pt x="707335" y="174984"/>
                    </a:cubicBezTo>
                    <a:lnTo>
                      <a:pt x="64654" y="174984"/>
                    </a:lnTo>
                    <a:cubicBezTo>
                      <a:pt x="42270" y="174984"/>
                      <a:pt x="24125" y="156839"/>
                      <a:pt x="24125" y="134455"/>
                    </a:cubicBezTo>
                    <a:lnTo>
                      <a:pt x="24125" y="64654"/>
                    </a:lnTo>
                    <a:cubicBezTo>
                      <a:pt x="24125" y="42270"/>
                      <a:pt x="42270" y="24125"/>
                      <a:pt x="64654" y="24125"/>
                    </a:cubicBez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3" name="Freeform: Shape 273">
                <a:extLst>
                  <a:ext uri="{FF2B5EF4-FFF2-40B4-BE49-F238E27FC236}">
                    <a16:creationId xmlns:a16="http://schemas.microsoft.com/office/drawing/2014/main" id="{715CA03F-438E-3547-94F8-2CBC379898E1}"/>
                  </a:ext>
                </a:extLst>
              </p:cNvPr>
              <p:cNvSpPr/>
              <p:nvPr/>
            </p:nvSpPr>
            <p:spPr>
              <a:xfrm>
                <a:off x="6941892" y="4671821"/>
                <a:ext cx="643324" cy="418161"/>
              </a:xfrm>
              <a:custGeom>
                <a:avLst/>
                <a:gdLst>
                  <a:gd name="connsiteX0" fmla="*/ 24125 w 643324"/>
                  <a:gd name="connsiteY0" fmla="*/ 24125 h 418160"/>
                  <a:gd name="connsiteX1" fmla="*/ 627241 w 643324"/>
                  <a:gd name="connsiteY1" fmla="*/ 24125 h 418160"/>
                  <a:gd name="connsiteX2" fmla="*/ 627241 w 643324"/>
                  <a:gd name="connsiteY2" fmla="*/ 401113 h 418160"/>
                  <a:gd name="connsiteX3" fmla="*/ 24125 w 643324"/>
                  <a:gd name="connsiteY3" fmla="*/ 401113 h 418160"/>
                </a:gdLst>
                <a:ahLst/>
                <a:cxnLst>
                  <a:cxn ang="0">
                    <a:pos x="connsiteX0" y="connsiteY0"/>
                  </a:cxn>
                  <a:cxn ang="0">
                    <a:pos x="connsiteX1" y="connsiteY1"/>
                  </a:cxn>
                  <a:cxn ang="0">
                    <a:pos x="connsiteX2" y="connsiteY2"/>
                  </a:cxn>
                  <a:cxn ang="0">
                    <a:pos x="connsiteX3" y="connsiteY3"/>
                  </a:cxn>
                </a:cxnLst>
                <a:rect l="l" t="t" r="r" b="b"/>
                <a:pathLst>
                  <a:path w="643324" h="418160">
                    <a:moveTo>
                      <a:pt x="24125" y="24125"/>
                    </a:moveTo>
                    <a:lnTo>
                      <a:pt x="627241" y="24125"/>
                    </a:lnTo>
                    <a:lnTo>
                      <a:pt x="627241" y="401113"/>
                    </a:lnTo>
                    <a:lnTo>
                      <a:pt x="24125" y="401113"/>
                    </a:ln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sp>
            <p:nvSpPr>
              <p:cNvPr id="34" name="Freeform: Shape 274">
                <a:extLst>
                  <a:ext uri="{FF2B5EF4-FFF2-40B4-BE49-F238E27FC236}">
                    <a16:creationId xmlns:a16="http://schemas.microsoft.com/office/drawing/2014/main" id="{A52922F6-0E76-D340-9420-45D815183A09}"/>
                  </a:ext>
                </a:extLst>
              </p:cNvPr>
              <p:cNvSpPr/>
              <p:nvPr/>
            </p:nvSpPr>
            <p:spPr>
              <a:xfrm>
                <a:off x="7364074" y="5229744"/>
                <a:ext cx="225163" cy="64332"/>
              </a:xfrm>
              <a:custGeom>
                <a:avLst/>
                <a:gdLst>
                  <a:gd name="connsiteX0" fmla="*/ 24125 w 225163"/>
                  <a:gd name="connsiteY0" fmla="*/ 24125 h 64332"/>
                  <a:gd name="connsiteX1" fmla="*/ 205060 w 225163"/>
                  <a:gd name="connsiteY1" fmla="*/ 24125 h 64332"/>
                  <a:gd name="connsiteX2" fmla="*/ 205060 w 225163"/>
                  <a:gd name="connsiteY2" fmla="*/ 54361 h 64332"/>
                  <a:gd name="connsiteX3" fmla="*/ 24125 w 225163"/>
                  <a:gd name="connsiteY3" fmla="*/ 54361 h 64332"/>
                </a:gdLst>
                <a:ahLst/>
                <a:cxnLst>
                  <a:cxn ang="0">
                    <a:pos x="connsiteX0" y="connsiteY0"/>
                  </a:cxn>
                  <a:cxn ang="0">
                    <a:pos x="connsiteX1" y="connsiteY1"/>
                  </a:cxn>
                  <a:cxn ang="0">
                    <a:pos x="connsiteX2" y="connsiteY2"/>
                  </a:cxn>
                  <a:cxn ang="0">
                    <a:pos x="connsiteX3" y="connsiteY3"/>
                  </a:cxn>
                </a:cxnLst>
                <a:rect l="l" t="t" r="r" b="b"/>
                <a:pathLst>
                  <a:path w="225163" h="64332">
                    <a:moveTo>
                      <a:pt x="24125" y="24125"/>
                    </a:moveTo>
                    <a:lnTo>
                      <a:pt x="205060" y="24125"/>
                    </a:lnTo>
                    <a:lnTo>
                      <a:pt x="205060" y="54361"/>
                    </a:lnTo>
                    <a:lnTo>
                      <a:pt x="24125" y="54361"/>
                    </a:lnTo>
                    <a:close/>
                  </a:path>
                </a:pathLst>
              </a:custGeom>
              <a:noFill/>
              <a:ln w="19050" cap="flat">
                <a:solidFill>
                  <a:schemeClr val="accent2"/>
                </a:solidFill>
                <a:prstDash val="solid"/>
                <a:round/>
              </a:ln>
            </p:spPr>
            <p:txBody>
              <a:bodyPr rtlCol="0" anchor="ctr"/>
              <a:lstStyle/>
              <a:p>
                <a:pPr defTabSz="1567574">
                  <a:defRPr/>
                </a:pPr>
                <a:endParaRPr lang="en-US" sz="3026" dirty="0">
                  <a:solidFill>
                    <a:srgbClr val="FFFFFF"/>
                  </a:solidFill>
                  <a:latin typeface="Amazon Ember"/>
                </a:endParaRPr>
              </a:p>
            </p:txBody>
          </p:sp>
        </p:grpSp>
      </p:grpSp>
      <p:cxnSp>
        <p:nvCxnSpPr>
          <p:cNvPr id="35" name="Straight Arrow Connector 282">
            <a:extLst>
              <a:ext uri="{FF2B5EF4-FFF2-40B4-BE49-F238E27FC236}">
                <a16:creationId xmlns:a16="http://schemas.microsoft.com/office/drawing/2014/main" id="{85F59822-F137-D94C-96BA-E9168F11B522}"/>
              </a:ext>
            </a:extLst>
          </p:cNvPr>
          <p:cNvCxnSpPr>
            <a:cxnSpLocks/>
          </p:cNvCxnSpPr>
          <p:nvPr/>
        </p:nvCxnSpPr>
        <p:spPr>
          <a:xfrm>
            <a:off x="9615139" y="6289096"/>
            <a:ext cx="1529350" cy="1436180"/>
          </a:xfrm>
          <a:prstGeom prst="bentConnector3">
            <a:avLst>
              <a:gd name="adj1" fmla="val 25641"/>
            </a:avLst>
          </a:prstGeom>
          <a:ln>
            <a:tailEnd type="triangle"/>
          </a:ln>
        </p:spPr>
        <p:style>
          <a:lnRef idx="1">
            <a:schemeClr val="dk1"/>
          </a:lnRef>
          <a:fillRef idx="0">
            <a:schemeClr val="dk1"/>
          </a:fillRef>
          <a:effectRef idx="0">
            <a:schemeClr val="dk1"/>
          </a:effectRef>
          <a:fontRef idx="minor">
            <a:schemeClr val="tx1"/>
          </a:fontRef>
        </p:style>
      </p:cxnSp>
      <p:cxnSp>
        <p:nvCxnSpPr>
          <p:cNvPr id="36" name="Elbow Connector 35">
            <a:extLst>
              <a:ext uri="{FF2B5EF4-FFF2-40B4-BE49-F238E27FC236}">
                <a16:creationId xmlns:a16="http://schemas.microsoft.com/office/drawing/2014/main" id="{B601A69B-1827-F84B-A901-4DC1F1723C34}"/>
              </a:ext>
            </a:extLst>
          </p:cNvPr>
          <p:cNvCxnSpPr>
            <a:cxnSpLocks/>
          </p:cNvCxnSpPr>
          <p:nvPr/>
        </p:nvCxnSpPr>
        <p:spPr>
          <a:xfrm rot="5400000" flipH="1" flipV="1">
            <a:off x="9888765" y="5061626"/>
            <a:ext cx="1362583" cy="11208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78DAF5A-B9B7-184D-98CE-DB568050D171}"/>
              </a:ext>
            </a:extLst>
          </p:cNvPr>
          <p:cNvSpPr txBox="1"/>
          <p:nvPr/>
        </p:nvSpPr>
        <p:spPr>
          <a:xfrm>
            <a:off x="9715746" y="7756597"/>
            <a:ext cx="1705123" cy="532197"/>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AWS Direct Connect</a:t>
            </a:r>
          </a:p>
        </p:txBody>
      </p:sp>
      <p:sp>
        <p:nvSpPr>
          <p:cNvPr id="38" name="TextBox 37">
            <a:extLst>
              <a:ext uri="{FF2B5EF4-FFF2-40B4-BE49-F238E27FC236}">
                <a16:creationId xmlns:a16="http://schemas.microsoft.com/office/drawing/2014/main" id="{03502932-0A68-9643-BCD1-B0BB130AF08C}"/>
              </a:ext>
            </a:extLst>
          </p:cNvPr>
          <p:cNvSpPr txBox="1"/>
          <p:nvPr/>
        </p:nvSpPr>
        <p:spPr>
          <a:xfrm>
            <a:off x="10070212" y="7397648"/>
            <a:ext cx="1705123" cy="312265"/>
          </a:xfrm>
          <a:prstGeom prst="rect">
            <a:avLst/>
          </a:prstGeom>
          <a:noFill/>
        </p:spPr>
        <p:txBody>
          <a:bodyPr wrap="square" rtlCol="0">
            <a:spAutoFit/>
          </a:bodyPr>
          <a:lstStyle/>
          <a:p>
            <a:r>
              <a:rPr lang="en-US" sz="1429" dirty="0">
                <a:latin typeface="Amazon Ember" panose="020B0603020204020204" pitchFamily="34" charset="0"/>
                <a:ea typeface="Amazon Ember" panose="020B0603020204020204" pitchFamily="34" charset="0"/>
                <a:cs typeface="Amazon Ember" panose="020B0603020204020204" pitchFamily="34" charset="0"/>
              </a:rPr>
              <a:t>AWS VPN</a:t>
            </a:r>
          </a:p>
        </p:txBody>
      </p:sp>
      <p:sp>
        <p:nvSpPr>
          <p:cNvPr id="39" name="TextBox 38">
            <a:extLst>
              <a:ext uri="{FF2B5EF4-FFF2-40B4-BE49-F238E27FC236}">
                <a16:creationId xmlns:a16="http://schemas.microsoft.com/office/drawing/2014/main" id="{E053C469-9613-E142-8DA1-2491ED8F331C}"/>
              </a:ext>
            </a:extLst>
          </p:cNvPr>
          <p:cNvSpPr txBox="1"/>
          <p:nvPr/>
        </p:nvSpPr>
        <p:spPr>
          <a:xfrm>
            <a:off x="9932038" y="4556885"/>
            <a:ext cx="1275949" cy="312265"/>
          </a:xfrm>
          <a:prstGeom prst="rect">
            <a:avLst/>
          </a:prstGeom>
          <a:noFill/>
        </p:spPr>
        <p:txBody>
          <a:bodyPr wrap="square" rtlCol="0">
            <a:spAutoFit/>
          </a:bodyPr>
          <a:lstStyle/>
          <a:p>
            <a:r>
              <a:rPr lang="en-US" sz="1429" dirty="0">
                <a:latin typeface="Amazon Ember" panose="020B0603020204020204" pitchFamily="34" charset="0"/>
                <a:ea typeface="Amazon Ember" panose="020B0603020204020204" pitchFamily="34" charset="0"/>
                <a:cs typeface="Amazon Ember" panose="020B0603020204020204" pitchFamily="34" charset="0"/>
              </a:rPr>
              <a:t>VPC Peering</a:t>
            </a:r>
          </a:p>
        </p:txBody>
      </p:sp>
      <p:sp>
        <p:nvSpPr>
          <p:cNvPr id="40" name="TextBox 39">
            <a:extLst>
              <a:ext uri="{FF2B5EF4-FFF2-40B4-BE49-F238E27FC236}">
                <a16:creationId xmlns:a16="http://schemas.microsoft.com/office/drawing/2014/main" id="{E79A6BB2-283D-AE4A-A530-DE5094897C55}"/>
              </a:ext>
            </a:extLst>
          </p:cNvPr>
          <p:cNvSpPr txBox="1"/>
          <p:nvPr/>
        </p:nvSpPr>
        <p:spPr>
          <a:xfrm>
            <a:off x="11286489" y="5773858"/>
            <a:ext cx="1877786" cy="312265"/>
          </a:xfrm>
          <a:prstGeom prst="rect">
            <a:avLst/>
          </a:prstGeom>
          <a:noFill/>
        </p:spPr>
        <p:txBody>
          <a:bodyPr wrap="square" rtlCol="0">
            <a:spAutoFit/>
          </a:bodyPr>
          <a:lstStyle/>
          <a:p>
            <a:pPr algn="ctr"/>
            <a:r>
              <a:rPr lang="en-US" sz="1429" dirty="0">
                <a:latin typeface="Amazon Ember" panose="020B0603020204020204" pitchFamily="34" charset="0"/>
                <a:ea typeface="Amazon Ember" panose="020B0603020204020204" pitchFamily="34" charset="0"/>
                <a:cs typeface="Amazon Ember" panose="020B0603020204020204" pitchFamily="34" charset="0"/>
              </a:rPr>
              <a:t>Other AWS Regions</a:t>
            </a:r>
          </a:p>
        </p:txBody>
      </p:sp>
      <p:pic>
        <p:nvPicPr>
          <p:cNvPr id="41" name="Graphic 40">
            <a:extLst>
              <a:ext uri="{FF2B5EF4-FFF2-40B4-BE49-F238E27FC236}">
                <a16:creationId xmlns:a16="http://schemas.microsoft.com/office/drawing/2014/main" id="{713E9E24-E88D-6245-B0E7-D0C8743FA1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9273" y="6733728"/>
            <a:ext cx="330200" cy="330200"/>
          </a:xfrm>
          <a:prstGeom prst="rect">
            <a:avLst/>
          </a:prstGeom>
        </p:spPr>
      </p:pic>
      <p:grpSp>
        <p:nvGrpSpPr>
          <p:cNvPr id="42" name="Group 41">
            <a:extLst>
              <a:ext uri="{FF2B5EF4-FFF2-40B4-BE49-F238E27FC236}">
                <a16:creationId xmlns:a16="http://schemas.microsoft.com/office/drawing/2014/main" id="{3808F76E-7986-6B46-87CE-CF7001C2A70C}"/>
              </a:ext>
            </a:extLst>
          </p:cNvPr>
          <p:cNvGrpSpPr/>
          <p:nvPr/>
        </p:nvGrpSpPr>
        <p:grpSpPr>
          <a:xfrm>
            <a:off x="11130472" y="6718940"/>
            <a:ext cx="2268823" cy="2093060"/>
            <a:chOff x="1981200" y="1390651"/>
            <a:chExt cx="1981200" cy="1981199"/>
          </a:xfrm>
        </p:grpSpPr>
        <p:grpSp>
          <p:nvGrpSpPr>
            <p:cNvPr id="43" name="Group 42">
              <a:extLst>
                <a:ext uri="{FF2B5EF4-FFF2-40B4-BE49-F238E27FC236}">
                  <a16:creationId xmlns:a16="http://schemas.microsoft.com/office/drawing/2014/main" id="{AF3D8E07-1056-DA49-8D10-A0B606E458FD}"/>
                </a:ext>
              </a:extLst>
            </p:cNvPr>
            <p:cNvGrpSpPr/>
            <p:nvPr/>
          </p:nvGrpSpPr>
          <p:grpSpPr>
            <a:xfrm>
              <a:off x="2129548" y="1547171"/>
              <a:ext cx="69094" cy="77089"/>
              <a:chOff x="1330571" y="2723931"/>
              <a:chExt cx="69094" cy="77089"/>
            </a:xfrm>
          </p:grpSpPr>
          <p:sp>
            <p:nvSpPr>
              <p:cNvPr id="45" name="Freeform: Shape 258">
                <a:extLst>
                  <a:ext uri="{FF2B5EF4-FFF2-40B4-BE49-F238E27FC236}">
                    <a16:creationId xmlns:a16="http://schemas.microsoft.com/office/drawing/2014/main" id="{3EDFD8E4-8F5C-FD4A-B876-09D773C11CDD}"/>
                  </a:ext>
                </a:extLst>
              </p:cNvPr>
              <p:cNvSpPr/>
              <p:nvPr/>
            </p:nvSpPr>
            <p:spPr>
              <a:xfrm>
                <a:off x="1330571" y="2751667"/>
                <a:ext cx="69094" cy="49353"/>
              </a:xfrm>
              <a:custGeom>
                <a:avLst/>
                <a:gdLst>
                  <a:gd name="connsiteX0" fmla="*/ 7403 w 69093"/>
                  <a:gd name="connsiteY0" fmla="*/ 7403 h 49352"/>
                  <a:gd name="connsiteX1" fmla="*/ 64356 w 69093"/>
                  <a:gd name="connsiteY1" fmla="*/ 7403 h 49352"/>
                  <a:gd name="connsiteX2" fmla="*/ 64356 w 69093"/>
                  <a:gd name="connsiteY2" fmla="*/ 44615 h 49352"/>
                  <a:gd name="connsiteX3" fmla="*/ 7403 w 69093"/>
                  <a:gd name="connsiteY3" fmla="*/ 44615 h 49352"/>
                </a:gdLst>
                <a:ahLst/>
                <a:cxnLst>
                  <a:cxn ang="0">
                    <a:pos x="connsiteX0" y="connsiteY0"/>
                  </a:cxn>
                  <a:cxn ang="0">
                    <a:pos x="connsiteX1" y="connsiteY1"/>
                  </a:cxn>
                  <a:cxn ang="0">
                    <a:pos x="connsiteX2" y="connsiteY2"/>
                  </a:cxn>
                  <a:cxn ang="0">
                    <a:pos x="connsiteX3" y="connsiteY3"/>
                  </a:cxn>
                </a:cxnLst>
                <a:rect l="l" t="t" r="r" b="b"/>
                <a:pathLst>
                  <a:path w="69093" h="49352">
                    <a:moveTo>
                      <a:pt x="7403" y="7403"/>
                    </a:moveTo>
                    <a:lnTo>
                      <a:pt x="64356" y="7403"/>
                    </a:lnTo>
                    <a:lnTo>
                      <a:pt x="64356" y="44615"/>
                    </a:lnTo>
                    <a:lnTo>
                      <a:pt x="7403" y="44615"/>
                    </a:lnTo>
                    <a:close/>
                  </a:path>
                </a:pathLst>
              </a:custGeom>
              <a:noFill/>
              <a:ln w="9525" cap="flat">
                <a:solidFill>
                  <a:srgbClr val="FFFFFF"/>
                </a:solidFill>
                <a:prstDash val="solid"/>
                <a:round/>
              </a:ln>
            </p:spPr>
            <p:txBody>
              <a:bodyPr rtlCol="0" anchor="ctr"/>
              <a:lstStyle/>
              <a:p>
                <a:endParaRPr lang="en-US" sz="3359" dirty="0"/>
              </a:p>
            </p:txBody>
          </p:sp>
          <p:sp>
            <p:nvSpPr>
              <p:cNvPr id="46" name="Freeform: Shape 259">
                <a:extLst>
                  <a:ext uri="{FF2B5EF4-FFF2-40B4-BE49-F238E27FC236}">
                    <a16:creationId xmlns:a16="http://schemas.microsoft.com/office/drawing/2014/main" id="{8A244561-1053-D449-BD55-16A9945DDD95}"/>
                  </a:ext>
                </a:extLst>
              </p:cNvPr>
              <p:cNvSpPr/>
              <p:nvPr/>
            </p:nvSpPr>
            <p:spPr>
              <a:xfrm>
                <a:off x="1342810" y="2723931"/>
                <a:ext cx="39482" cy="39482"/>
              </a:xfrm>
              <a:custGeom>
                <a:avLst/>
                <a:gdLst>
                  <a:gd name="connsiteX0" fmla="*/ 23689 w 39482"/>
                  <a:gd name="connsiteY0" fmla="*/ 7403 h 39482"/>
                  <a:gd name="connsiteX1" fmla="*/ 7403 w 39482"/>
                  <a:gd name="connsiteY1" fmla="*/ 23590 h 39482"/>
                  <a:gd name="connsiteX2" fmla="*/ 7403 w 39482"/>
                  <a:gd name="connsiteY2" fmla="*/ 35139 h 39482"/>
                  <a:gd name="connsiteX3" fmla="*/ 39877 w 39482"/>
                  <a:gd name="connsiteY3" fmla="*/ 35139 h 39482"/>
                  <a:gd name="connsiteX4" fmla="*/ 39877 w 39482"/>
                  <a:gd name="connsiteY4" fmla="*/ 23590 h 39482"/>
                  <a:gd name="connsiteX5" fmla="*/ 23689 w 39482"/>
                  <a:gd name="connsiteY5" fmla="*/ 7403 h 3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82" h="39482">
                    <a:moveTo>
                      <a:pt x="23689" y="7403"/>
                    </a:moveTo>
                    <a:cubicBezTo>
                      <a:pt x="14733" y="7403"/>
                      <a:pt x="7457" y="14634"/>
                      <a:pt x="7403" y="23590"/>
                    </a:cubicBezTo>
                    <a:lnTo>
                      <a:pt x="7403" y="35139"/>
                    </a:lnTo>
                    <a:lnTo>
                      <a:pt x="39877" y="35139"/>
                    </a:lnTo>
                    <a:lnTo>
                      <a:pt x="39877" y="23590"/>
                    </a:lnTo>
                    <a:cubicBezTo>
                      <a:pt x="39823" y="14673"/>
                      <a:pt x="32607" y="7457"/>
                      <a:pt x="23689" y="7403"/>
                    </a:cubicBezTo>
                    <a:close/>
                  </a:path>
                </a:pathLst>
              </a:custGeom>
              <a:noFill/>
              <a:ln w="9525" cap="flat">
                <a:solidFill>
                  <a:srgbClr val="FFFFFF"/>
                </a:solidFill>
                <a:prstDash val="solid"/>
                <a:round/>
              </a:ln>
            </p:spPr>
            <p:txBody>
              <a:bodyPr rtlCol="0" anchor="ctr"/>
              <a:lstStyle/>
              <a:p>
                <a:endParaRPr lang="en-US" sz="3359" dirty="0"/>
              </a:p>
            </p:txBody>
          </p:sp>
        </p:grpSp>
        <p:sp>
          <p:nvSpPr>
            <p:cNvPr id="44" name="Rectangle 43">
              <a:extLst>
                <a:ext uri="{FF2B5EF4-FFF2-40B4-BE49-F238E27FC236}">
                  <a16:creationId xmlns:a16="http://schemas.microsoft.com/office/drawing/2014/main" id="{F62BFE5B-5EEF-0F46-90DD-E1A544E6E16D}"/>
                </a:ext>
              </a:extLst>
            </p:cNvPr>
            <p:cNvSpPr/>
            <p:nvPr/>
          </p:nvSpPr>
          <p:spPr>
            <a:xfrm>
              <a:off x="1981200" y="1390651"/>
              <a:ext cx="1981200" cy="1981199"/>
            </a:xfrm>
            <a:prstGeom prst="rect">
              <a:avLst/>
            </a:prstGeom>
            <a:noFill/>
            <a:ln w="12700">
              <a:solidFill>
                <a:srgbClr val="87919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3143" tIns="130629" rIns="130629" bIns="65314" numCol="1" spcCol="0" rtlCol="0" fromWordArt="0" anchor="t" anchorCtr="0" forceAA="0" compatLnSpc="1">
              <a:prstTxWarp prst="textNoShape">
                <a:avLst/>
              </a:prstTxWarp>
              <a:noAutofit/>
            </a:bodyPr>
            <a:lstStyle/>
            <a:p>
              <a:endParaRPr lang="en-US" sz="1714" dirty="0">
                <a:solidFill>
                  <a:schemeClr val="tx1"/>
                </a:solidFill>
              </a:endParaRPr>
            </a:p>
          </p:txBody>
        </p:sp>
      </p:grpSp>
      <p:sp>
        <p:nvSpPr>
          <p:cNvPr id="47" name="Rectangle 46">
            <a:extLst>
              <a:ext uri="{FF2B5EF4-FFF2-40B4-BE49-F238E27FC236}">
                <a16:creationId xmlns:a16="http://schemas.microsoft.com/office/drawing/2014/main" id="{87718864-7024-CB42-B868-C400F2DBA8F9}"/>
              </a:ext>
            </a:extLst>
          </p:cNvPr>
          <p:cNvSpPr/>
          <p:nvPr/>
        </p:nvSpPr>
        <p:spPr>
          <a:xfrm>
            <a:off x="1411425" y="3887977"/>
            <a:ext cx="7962214" cy="4181568"/>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ln w="0"/>
                <a:solidFill>
                  <a:schemeClr val="accent5"/>
                </a:solidFill>
              </a:rPr>
              <a:t>  VPC</a:t>
            </a:r>
          </a:p>
        </p:txBody>
      </p:sp>
      <p:sp>
        <p:nvSpPr>
          <p:cNvPr id="48" name="Rectangle 47">
            <a:extLst>
              <a:ext uri="{FF2B5EF4-FFF2-40B4-BE49-F238E27FC236}">
                <a16:creationId xmlns:a16="http://schemas.microsoft.com/office/drawing/2014/main" id="{84484EF8-2892-EE41-A1AB-1712A9A96257}"/>
              </a:ext>
            </a:extLst>
          </p:cNvPr>
          <p:cNvSpPr/>
          <p:nvPr/>
        </p:nvSpPr>
        <p:spPr>
          <a:xfrm>
            <a:off x="1168409" y="3196564"/>
            <a:ext cx="8446367" cy="6731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solidFill>
                  <a:sysClr val="windowText" lastClr="000000"/>
                </a:solidFill>
              </a:rPr>
              <a:t>  AWS Cloud</a:t>
            </a:r>
          </a:p>
        </p:txBody>
      </p:sp>
      <p:pic>
        <p:nvPicPr>
          <p:cNvPr id="49" name="Graphic 48">
            <a:extLst>
              <a:ext uri="{FF2B5EF4-FFF2-40B4-BE49-F238E27FC236}">
                <a16:creationId xmlns:a16="http://schemas.microsoft.com/office/drawing/2014/main" id="{40A4B6C6-605F-2C4B-9D63-86E3495426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4169" y="3183597"/>
            <a:ext cx="495748" cy="457200"/>
          </a:xfrm>
          <a:prstGeom prst="rect">
            <a:avLst/>
          </a:prstGeom>
        </p:spPr>
      </p:pic>
      <p:pic>
        <p:nvPicPr>
          <p:cNvPr id="50" name="Graphic 49">
            <a:extLst>
              <a:ext uri="{FF2B5EF4-FFF2-40B4-BE49-F238E27FC236}">
                <a16:creationId xmlns:a16="http://schemas.microsoft.com/office/drawing/2014/main" id="{5E7E3AA0-7A1E-B744-A06E-A259AAD426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8421" y="3903610"/>
            <a:ext cx="457200" cy="478858"/>
          </a:xfrm>
          <a:prstGeom prst="rect">
            <a:avLst/>
          </a:prstGeom>
        </p:spPr>
      </p:pic>
      <p:pic>
        <p:nvPicPr>
          <p:cNvPr id="51" name="Graphic 50">
            <a:extLst>
              <a:ext uri="{FF2B5EF4-FFF2-40B4-BE49-F238E27FC236}">
                <a16:creationId xmlns:a16="http://schemas.microsoft.com/office/drawing/2014/main" id="{F7A22534-1EBF-7843-8555-EBED96965D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25839" y="4081088"/>
            <a:ext cx="711200" cy="711200"/>
          </a:xfrm>
          <a:prstGeom prst="rect">
            <a:avLst/>
          </a:prstGeom>
        </p:spPr>
      </p:pic>
      <p:sp>
        <p:nvSpPr>
          <p:cNvPr id="52" name="TextBox 51">
            <a:extLst>
              <a:ext uri="{FF2B5EF4-FFF2-40B4-BE49-F238E27FC236}">
                <a16:creationId xmlns:a16="http://schemas.microsoft.com/office/drawing/2014/main" id="{ED8246C2-5E10-E845-B7CC-E3963043146D}"/>
              </a:ext>
            </a:extLst>
          </p:cNvPr>
          <p:cNvSpPr txBox="1"/>
          <p:nvPr/>
        </p:nvSpPr>
        <p:spPr>
          <a:xfrm>
            <a:off x="2524787" y="4785759"/>
            <a:ext cx="1513305" cy="307777"/>
          </a:xfrm>
          <a:prstGeom prst="rect">
            <a:avLst/>
          </a:prstGeom>
          <a:noFill/>
        </p:spPr>
        <p:txBody>
          <a:bodyPr wrap="square" rtlCol="0">
            <a:spAutoFit/>
          </a:bodyPr>
          <a:lstStyle/>
          <a:p>
            <a:pPr algn="ctr"/>
            <a:r>
              <a:rPr lang="en-US" sz="1400" dirty="0"/>
              <a:t>Amazon EC2</a:t>
            </a:r>
          </a:p>
        </p:txBody>
      </p:sp>
      <p:pic>
        <p:nvPicPr>
          <p:cNvPr id="53" name="Graphic 52">
            <a:extLst>
              <a:ext uri="{FF2B5EF4-FFF2-40B4-BE49-F238E27FC236}">
                <a16:creationId xmlns:a16="http://schemas.microsoft.com/office/drawing/2014/main" id="{CFDC3091-C459-9D45-A0E2-C5AE105943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37342" y="5269971"/>
            <a:ext cx="711200" cy="711200"/>
          </a:xfrm>
          <a:prstGeom prst="rect">
            <a:avLst/>
          </a:prstGeom>
        </p:spPr>
      </p:pic>
      <p:sp>
        <p:nvSpPr>
          <p:cNvPr id="54" name="TextBox 53">
            <a:extLst>
              <a:ext uri="{FF2B5EF4-FFF2-40B4-BE49-F238E27FC236}">
                <a16:creationId xmlns:a16="http://schemas.microsoft.com/office/drawing/2014/main" id="{760730A6-7063-C54C-A4A2-ACB0DCC2B8F9}"/>
              </a:ext>
            </a:extLst>
          </p:cNvPr>
          <p:cNvSpPr txBox="1"/>
          <p:nvPr/>
        </p:nvSpPr>
        <p:spPr>
          <a:xfrm>
            <a:off x="2143867" y="6035842"/>
            <a:ext cx="2301904" cy="523220"/>
          </a:xfrm>
          <a:prstGeom prst="rect">
            <a:avLst/>
          </a:prstGeom>
          <a:noFill/>
        </p:spPr>
        <p:txBody>
          <a:bodyPr wrap="square" rtlCol="0">
            <a:spAutoFit/>
          </a:bodyPr>
          <a:lstStyle/>
          <a:p>
            <a:pPr algn="ctr"/>
            <a:r>
              <a:rPr lang="en-US" sz="1400" dirty="0"/>
              <a:t>Amazon Elastic Container Service</a:t>
            </a:r>
          </a:p>
        </p:txBody>
      </p:sp>
      <p:sp>
        <p:nvSpPr>
          <p:cNvPr id="55" name="TextBox 54">
            <a:extLst>
              <a:ext uri="{FF2B5EF4-FFF2-40B4-BE49-F238E27FC236}">
                <a16:creationId xmlns:a16="http://schemas.microsoft.com/office/drawing/2014/main" id="{EFCDC6E1-8002-3241-87DB-F6D6B8086F27}"/>
              </a:ext>
            </a:extLst>
          </p:cNvPr>
          <p:cNvSpPr txBox="1"/>
          <p:nvPr/>
        </p:nvSpPr>
        <p:spPr>
          <a:xfrm>
            <a:off x="2191167" y="7432729"/>
            <a:ext cx="2301904" cy="523220"/>
          </a:xfrm>
          <a:prstGeom prst="rect">
            <a:avLst/>
          </a:prstGeom>
          <a:noFill/>
        </p:spPr>
        <p:txBody>
          <a:bodyPr wrap="square" rtlCol="0">
            <a:spAutoFit/>
          </a:bodyPr>
          <a:lstStyle/>
          <a:p>
            <a:pPr algn="ctr"/>
            <a:r>
              <a:rPr lang="en-US" sz="1400" dirty="0"/>
              <a:t>Amazon Elastic Kubernetes Service</a:t>
            </a:r>
            <a:endParaRPr lang="en-US" sz="1100" dirty="0"/>
          </a:p>
        </p:txBody>
      </p:sp>
      <p:pic>
        <p:nvPicPr>
          <p:cNvPr id="56" name="Graphic 55">
            <a:extLst>
              <a:ext uri="{FF2B5EF4-FFF2-40B4-BE49-F238E27FC236}">
                <a16:creationId xmlns:a16="http://schemas.microsoft.com/office/drawing/2014/main" id="{FBE29595-9972-604F-A506-D2A92526FB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37342" y="6670171"/>
            <a:ext cx="711200" cy="711200"/>
          </a:xfrm>
          <a:prstGeom prst="rect">
            <a:avLst/>
          </a:prstGeom>
        </p:spPr>
      </p:pic>
      <p:sp>
        <p:nvSpPr>
          <p:cNvPr id="57" name="TextBox 56">
            <a:extLst>
              <a:ext uri="{FF2B5EF4-FFF2-40B4-BE49-F238E27FC236}">
                <a16:creationId xmlns:a16="http://schemas.microsoft.com/office/drawing/2014/main" id="{685672E3-5B93-884A-A928-4F1CC15DB04B}"/>
              </a:ext>
            </a:extLst>
          </p:cNvPr>
          <p:cNvSpPr txBox="1"/>
          <p:nvPr/>
        </p:nvSpPr>
        <p:spPr>
          <a:xfrm>
            <a:off x="4599926" y="6045703"/>
            <a:ext cx="2102505" cy="307777"/>
          </a:xfrm>
          <a:prstGeom prst="rect">
            <a:avLst/>
          </a:prstGeom>
          <a:noFill/>
        </p:spPr>
        <p:txBody>
          <a:bodyPr wrap="square" rtlCol="0">
            <a:spAutoFit/>
          </a:bodyPr>
          <a:lstStyle/>
          <a:p>
            <a:pPr algn="ctr"/>
            <a:r>
              <a:rPr lang="en-US" sz="1400" dirty="0"/>
              <a:t>AWS </a:t>
            </a:r>
            <a:r>
              <a:rPr lang="en-US" sz="1400" dirty="0" err="1"/>
              <a:t>ParallelCluster</a:t>
            </a:r>
            <a:endParaRPr lang="en-US" sz="1400" dirty="0"/>
          </a:p>
        </p:txBody>
      </p:sp>
      <p:pic>
        <p:nvPicPr>
          <p:cNvPr id="58" name="Graphic 57">
            <a:extLst>
              <a:ext uri="{FF2B5EF4-FFF2-40B4-BE49-F238E27FC236}">
                <a16:creationId xmlns:a16="http://schemas.microsoft.com/office/drawing/2014/main" id="{0E2B1BFC-9DE9-F04F-A2BA-ED85CFEE21B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362929" y="5345317"/>
            <a:ext cx="652854" cy="652854"/>
          </a:xfrm>
          <a:prstGeom prst="rect">
            <a:avLst/>
          </a:prstGeom>
        </p:spPr>
      </p:pic>
      <p:sp>
        <p:nvSpPr>
          <p:cNvPr id="59" name="TextBox 58">
            <a:extLst>
              <a:ext uri="{FF2B5EF4-FFF2-40B4-BE49-F238E27FC236}">
                <a16:creationId xmlns:a16="http://schemas.microsoft.com/office/drawing/2014/main" id="{23627CFF-753F-4D4C-869C-84BD95966839}"/>
              </a:ext>
            </a:extLst>
          </p:cNvPr>
          <p:cNvSpPr txBox="1"/>
          <p:nvPr/>
        </p:nvSpPr>
        <p:spPr>
          <a:xfrm>
            <a:off x="6986667" y="4876027"/>
            <a:ext cx="2212547" cy="307777"/>
          </a:xfrm>
          <a:prstGeom prst="rect">
            <a:avLst/>
          </a:prstGeom>
          <a:noFill/>
        </p:spPr>
        <p:txBody>
          <a:bodyPr wrap="square" rtlCol="0">
            <a:spAutoFit/>
          </a:bodyPr>
          <a:lstStyle/>
          <a:p>
            <a:pPr algn="ctr"/>
            <a:r>
              <a:rPr lang="en-US" sz="1400" dirty="0"/>
              <a:t>Amazon SageMaker</a:t>
            </a:r>
          </a:p>
        </p:txBody>
      </p:sp>
      <p:pic>
        <p:nvPicPr>
          <p:cNvPr id="60" name="Graphic 59">
            <a:extLst>
              <a:ext uri="{FF2B5EF4-FFF2-40B4-BE49-F238E27FC236}">
                <a16:creationId xmlns:a16="http://schemas.microsoft.com/office/drawing/2014/main" id="{9E6782E4-33F1-774D-9FB8-C2A1CD6DB3D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608886" y="4103346"/>
            <a:ext cx="711200" cy="711200"/>
          </a:xfrm>
          <a:prstGeom prst="rect">
            <a:avLst/>
          </a:prstGeom>
        </p:spPr>
      </p:pic>
      <p:sp>
        <p:nvSpPr>
          <p:cNvPr id="61" name="TextBox 60">
            <a:extLst>
              <a:ext uri="{FF2B5EF4-FFF2-40B4-BE49-F238E27FC236}">
                <a16:creationId xmlns:a16="http://schemas.microsoft.com/office/drawing/2014/main" id="{2B0B5317-7573-1D4F-86B9-D68F99F606DB}"/>
              </a:ext>
            </a:extLst>
          </p:cNvPr>
          <p:cNvSpPr txBox="1"/>
          <p:nvPr/>
        </p:nvSpPr>
        <p:spPr>
          <a:xfrm>
            <a:off x="6888990" y="5883806"/>
            <a:ext cx="2212547" cy="307777"/>
          </a:xfrm>
          <a:prstGeom prst="rect">
            <a:avLst/>
          </a:prstGeom>
          <a:noFill/>
        </p:spPr>
        <p:txBody>
          <a:bodyPr wrap="square" rtlCol="0">
            <a:spAutoFit/>
          </a:bodyPr>
          <a:lstStyle/>
          <a:p>
            <a:pPr algn="ctr"/>
            <a:r>
              <a:rPr lang="en-US" sz="1400" dirty="0"/>
              <a:t>Notebook</a:t>
            </a:r>
          </a:p>
        </p:txBody>
      </p:sp>
      <p:sp>
        <p:nvSpPr>
          <p:cNvPr id="62" name="TextBox 61">
            <a:extLst>
              <a:ext uri="{FF2B5EF4-FFF2-40B4-BE49-F238E27FC236}">
                <a16:creationId xmlns:a16="http://schemas.microsoft.com/office/drawing/2014/main" id="{9FDCC65E-697F-E447-8645-010C2FC5095D}"/>
              </a:ext>
            </a:extLst>
          </p:cNvPr>
          <p:cNvSpPr txBox="1"/>
          <p:nvPr/>
        </p:nvSpPr>
        <p:spPr>
          <a:xfrm>
            <a:off x="6885929" y="6788971"/>
            <a:ext cx="2212547" cy="307777"/>
          </a:xfrm>
          <a:prstGeom prst="rect">
            <a:avLst/>
          </a:prstGeom>
          <a:noFill/>
        </p:spPr>
        <p:txBody>
          <a:bodyPr wrap="square" rtlCol="0">
            <a:spAutoFit/>
          </a:bodyPr>
          <a:lstStyle/>
          <a:p>
            <a:pPr algn="ctr"/>
            <a:r>
              <a:rPr lang="en-US" sz="1400" dirty="0"/>
              <a:t>Model</a:t>
            </a:r>
          </a:p>
        </p:txBody>
      </p:sp>
      <p:sp>
        <p:nvSpPr>
          <p:cNvPr id="63" name="TextBox 62">
            <a:extLst>
              <a:ext uri="{FF2B5EF4-FFF2-40B4-BE49-F238E27FC236}">
                <a16:creationId xmlns:a16="http://schemas.microsoft.com/office/drawing/2014/main" id="{FF748D51-E561-B04E-AA0C-D6ADC67BF1AE}"/>
              </a:ext>
            </a:extLst>
          </p:cNvPr>
          <p:cNvSpPr txBox="1"/>
          <p:nvPr/>
        </p:nvSpPr>
        <p:spPr>
          <a:xfrm>
            <a:off x="6869408" y="7624222"/>
            <a:ext cx="2212547" cy="307777"/>
          </a:xfrm>
          <a:prstGeom prst="rect">
            <a:avLst/>
          </a:prstGeom>
          <a:noFill/>
        </p:spPr>
        <p:txBody>
          <a:bodyPr wrap="square" rtlCol="0">
            <a:spAutoFit/>
          </a:bodyPr>
          <a:lstStyle/>
          <a:p>
            <a:pPr algn="ctr"/>
            <a:r>
              <a:rPr lang="en-US" sz="1400" dirty="0"/>
              <a:t>Train</a:t>
            </a:r>
          </a:p>
        </p:txBody>
      </p:sp>
      <p:pic>
        <p:nvPicPr>
          <p:cNvPr id="64" name="Graphic 63">
            <a:extLst>
              <a:ext uri="{FF2B5EF4-FFF2-40B4-BE49-F238E27FC236}">
                <a16:creationId xmlns:a16="http://schemas.microsoft.com/office/drawing/2014/main" id="{C668303F-F0BF-704D-BF7E-F0C313E711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62118" y="7059107"/>
            <a:ext cx="627055" cy="627055"/>
          </a:xfrm>
          <a:prstGeom prst="rect">
            <a:avLst/>
          </a:prstGeom>
        </p:spPr>
      </p:pic>
      <p:pic>
        <p:nvPicPr>
          <p:cNvPr id="65" name="Graphic 64">
            <a:extLst>
              <a:ext uri="{FF2B5EF4-FFF2-40B4-BE49-F238E27FC236}">
                <a16:creationId xmlns:a16="http://schemas.microsoft.com/office/drawing/2014/main" id="{BF2CB213-8FEB-A747-B1AA-A9EBA8BE57A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22773" y="5252723"/>
            <a:ext cx="630936" cy="630936"/>
          </a:xfrm>
          <a:prstGeom prst="rect">
            <a:avLst/>
          </a:prstGeom>
        </p:spPr>
      </p:pic>
      <p:pic>
        <p:nvPicPr>
          <p:cNvPr id="66" name="Graphic 65">
            <a:extLst>
              <a:ext uri="{FF2B5EF4-FFF2-40B4-BE49-F238E27FC236}">
                <a16:creationId xmlns:a16="http://schemas.microsoft.com/office/drawing/2014/main" id="{F050904F-DD8D-414B-BE62-2DCE1E5A320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639704" y="6207115"/>
            <a:ext cx="630936" cy="630936"/>
          </a:xfrm>
          <a:prstGeom prst="rect">
            <a:avLst/>
          </a:prstGeom>
        </p:spPr>
      </p:pic>
      <p:sp>
        <p:nvSpPr>
          <p:cNvPr id="67" name="Rectangle 66">
            <a:extLst>
              <a:ext uri="{FF2B5EF4-FFF2-40B4-BE49-F238E27FC236}">
                <a16:creationId xmlns:a16="http://schemas.microsoft.com/office/drawing/2014/main" id="{98C2A0D8-6DC5-3543-8B0C-CBA908E8DA00}"/>
              </a:ext>
            </a:extLst>
          </p:cNvPr>
          <p:cNvSpPr/>
          <p:nvPr/>
        </p:nvSpPr>
        <p:spPr>
          <a:xfrm>
            <a:off x="2293210" y="3557020"/>
            <a:ext cx="2124642" cy="4775574"/>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sp>
        <p:nvSpPr>
          <p:cNvPr id="68" name="Rectangle 67">
            <a:extLst>
              <a:ext uri="{FF2B5EF4-FFF2-40B4-BE49-F238E27FC236}">
                <a16:creationId xmlns:a16="http://schemas.microsoft.com/office/drawing/2014/main" id="{6FF1BB79-8FFA-9A43-BDE1-421FFE39397F}"/>
              </a:ext>
            </a:extLst>
          </p:cNvPr>
          <p:cNvSpPr/>
          <p:nvPr/>
        </p:nvSpPr>
        <p:spPr>
          <a:xfrm>
            <a:off x="4663881" y="3573956"/>
            <a:ext cx="2124642" cy="4775574"/>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sp>
        <p:nvSpPr>
          <p:cNvPr id="69" name="Rectangle 68">
            <a:extLst>
              <a:ext uri="{FF2B5EF4-FFF2-40B4-BE49-F238E27FC236}">
                <a16:creationId xmlns:a16="http://schemas.microsoft.com/office/drawing/2014/main" id="{72DF90AE-C2FC-DB43-A741-23D7EAF93499}"/>
              </a:ext>
            </a:extLst>
          </p:cNvPr>
          <p:cNvSpPr/>
          <p:nvPr/>
        </p:nvSpPr>
        <p:spPr>
          <a:xfrm>
            <a:off x="7017613" y="3607825"/>
            <a:ext cx="2124642" cy="4741706"/>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pic>
        <p:nvPicPr>
          <p:cNvPr id="70" name="Graphic 69">
            <a:extLst>
              <a:ext uri="{FF2B5EF4-FFF2-40B4-BE49-F238E27FC236}">
                <a16:creationId xmlns:a16="http://schemas.microsoft.com/office/drawing/2014/main" id="{62FCCEE8-0C0A-E646-BD4D-A6EA31BA13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12543" y="6605913"/>
            <a:ext cx="711200" cy="711200"/>
          </a:xfrm>
          <a:prstGeom prst="rect">
            <a:avLst/>
          </a:prstGeom>
        </p:spPr>
      </p:pic>
      <p:sp>
        <p:nvSpPr>
          <p:cNvPr id="71" name="TextBox 70">
            <a:extLst>
              <a:ext uri="{FF2B5EF4-FFF2-40B4-BE49-F238E27FC236}">
                <a16:creationId xmlns:a16="http://schemas.microsoft.com/office/drawing/2014/main" id="{5073EDF9-CDE1-E948-9A44-CE7F3989DE57}"/>
              </a:ext>
            </a:extLst>
          </p:cNvPr>
          <p:cNvSpPr txBox="1"/>
          <p:nvPr/>
        </p:nvSpPr>
        <p:spPr>
          <a:xfrm>
            <a:off x="4911491" y="7310584"/>
            <a:ext cx="1513305" cy="307777"/>
          </a:xfrm>
          <a:prstGeom prst="rect">
            <a:avLst/>
          </a:prstGeom>
          <a:noFill/>
        </p:spPr>
        <p:txBody>
          <a:bodyPr wrap="square" rtlCol="0">
            <a:spAutoFit/>
          </a:bodyPr>
          <a:lstStyle/>
          <a:p>
            <a:pPr algn="ctr"/>
            <a:r>
              <a:rPr lang="en-US" sz="1400" dirty="0"/>
              <a:t>Amazon EC2</a:t>
            </a:r>
          </a:p>
        </p:txBody>
      </p:sp>
      <p:cxnSp>
        <p:nvCxnSpPr>
          <p:cNvPr id="72" name="Straight Arrow Connector 71">
            <a:extLst>
              <a:ext uri="{FF2B5EF4-FFF2-40B4-BE49-F238E27FC236}">
                <a16:creationId xmlns:a16="http://schemas.microsoft.com/office/drawing/2014/main" id="{F9D6FA40-4711-5246-9EA4-D3A942C3C030}"/>
              </a:ext>
            </a:extLst>
          </p:cNvPr>
          <p:cNvCxnSpPr>
            <a:stCxn id="73" idx="0"/>
          </p:cNvCxnSpPr>
          <p:nvPr/>
        </p:nvCxnSpPr>
        <p:spPr>
          <a:xfrm flipV="1">
            <a:off x="5686548" y="8349530"/>
            <a:ext cx="3058" cy="47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Graphic 72">
            <a:extLst>
              <a:ext uri="{FF2B5EF4-FFF2-40B4-BE49-F238E27FC236}">
                <a16:creationId xmlns:a16="http://schemas.microsoft.com/office/drawing/2014/main" id="{C28E490D-451F-9D4B-B8E8-7B4A5B4DA8D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330948" y="8827967"/>
            <a:ext cx="711200" cy="711200"/>
          </a:xfrm>
          <a:prstGeom prst="rect">
            <a:avLst/>
          </a:prstGeom>
        </p:spPr>
      </p:pic>
      <p:sp>
        <p:nvSpPr>
          <p:cNvPr id="74" name="TextBox 73">
            <a:extLst>
              <a:ext uri="{FF2B5EF4-FFF2-40B4-BE49-F238E27FC236}">
                <a16:creationId xmlns:a16="http://schemas.microsoft.com/office/drawing/2014/main" id="{81FA56F0-C65E-A342-94A3-EEA3AD592DCD}"/>
              </a:ext>
            </a:extLst>
          </p:cNvPr>
          <p:cNvSpPr txBox="1"/>
          <p:nvPr/>
        </p:nvSpPr>
        <p:spPr>
          <a:xfrm>
            <a:off x="11421856" y="6750704"/>
            <a:ext cx="1977437" cy="312265"/>
          </a:xfrm>
          <a:prstGeom prst="rect">
            <a:avLst/>
          </a:prstGeom>
          <a:noFill/>
        </p:spPr>
        <p:txBody>
          <a:bodyPr wrap="square" rtlCol="0">
            <a:spAutoFit/>
          </a:bodyPr>
          <a:lstStyle/>
          <a:p>
            <a:pPr defTabSz="1567574">
              <a:defRPr/>
            </a:pPr>
            <a:r>
              <a:rPr lang="en-US" sz="1429" dirty="0">
                <a:latin typeface="Amazon Ember"/>
              </a:rPr>
              <a:t> Datacenter</a:t>
            </a:r>
          </a:p>
        </p:txBody>
      </p:sp>
      <p:sp>
        <p:nvSpPr>
          <p:cNvPr id="75" name="Rectangle 74">
            <a:extLst>
              <a:ext uri="{FF2B5EF4-FFF2-40B4-BE49-F238E27FC236}">
                <a16:creationId xmlns:a16="http://schemas.microsoft.com/office/drawing/2014/main" id="{07A4C499-6AC9-4A4D-A5F5-8EC27E3E4291}"/>
              </a:ext>
            </a:extLst>
          </p:cNvPr>
          <p:cNvSpPr/>
          <p:nvPr/>
        </p:nvSpPr>
        <p:spPr>
          <a:xfrm>
            <a:off x="11123012" y="3728156"/>
            <a:ext cx="2225865" cy="1991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  AWS Cloud</a:t>
            </a:r>
          </a:p>
        </p:txBody>
      </p:sp>
      <p:pic>
        <p:nvPicPr>
          <p:cNvPr id="76" name="Graphic 75">
            <a:extLst>
              <a:ext uri="{FF2B5EF4-FFF2-40B4-BE49-F238E27FC236}">
                <a16:creationId xmlns:a16="http://schemas.microsoft.com/office/drawing/2014/main" id="{B15F74DF-CE6A-2B43-9B74-0F4DF6BC4F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3011" y="3715408"/>
            <a:ext cx="457200" cy="457200"/>
          </a:xfrm>
          <a:prstGeom prst="rect">
            <a:avLst/>
          </a:prstGeom>
        </p:spPr>
      </p:pic>
      <p:pic>
        <p:nvPicPr>
          <p:cNvPr id="77" name="Graphic 76">
            <a:extLst>
              <a:ext uri="{FF2B5EF4-FFF2-40B4-BE49-F238E27FC236}">
                <a16:creationId xmlns:a16="http://schemas.microsoft.com/office/drawing/2014/main" id="{376B8711-34B8-DE4A-89E3-9ADA001B02F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flipH="1">
            <a:off x="5420943" y="4038624"/>
            <a:ext cx="483586" cy="469900"/>
          </a:xfrm>
          <a:prstGeom prst="rect">
            <a:avLst/>
          </a:prstGeom>
        </p:spPr>
      </p:pic>
      <p:sp>
        <p:nvSpPr>
          <p:cNvPr id="78" name="TextBox 77">
            <a:extLst>
              <a:ext uri="{FF2B5EF4-FFF2-40B4-BE49-F238E27FC236}">
                <a16:creationId xmlns:a16="http://schemas.microsoft.com/office/drawing/2014/main" id="{622BE1B2-5E20-F94A-9EA5-E76D57696115}"/>
              </a:ext>
            </a:extLst>
          </p:cNvPr>
          <p:cNvSpPr txBox="1"/>
          <p:nvPr/>
        </p:nvSpPr>
        <p:spPr>
          <a:xfrm>
            <a:off x="5126361" y="4610593"/>
            <a:ext cx="1072750" cy="523220"/>
          </a:xfrm>
          <a:prstGeom prst="rect">
            <a:avLst/>
          </a:prstGeom>
          <a:noFill/>
        </p:spPr>
        <p:txBody>
          <a:bodyPr wrap="square" rtlCol="0">
            <a:spAutoFit/>
          </a:bodyPr>
          <a:lstStyle/>
          <a:p>
            <a:pPr algn="ctr"/>
            <a:r>
              <a:rPr lang="en-US" sz="1400" dirty="0">
                <a:solidFill>
                  <a:srgbClr val="232F3E"/>
                </a:solidFill>
              </a:rPr>
              <a:t>User Home Directories</a:t>
            </a:r>
          </a:p>
        </p:txBody>
      </p:sp>
      <p:sp>
        <p:nvSpPr>
          <p:cNvPr id="79" name="TextBox 78">
            <a:extLst>
              <a:ext uri="{FF2B5EF4-FFF2-40B4-BE49-F238E27FC236}">
                <a16:creationId xmlns:a16="http://schemas.microsoft.com/office/drawing/2014/main" id="{10FF2359-95E3-EA4E-B0C4-8435C566E9DE}"/>
              </a:ext>
            </a:extLst>
          </p:cNvPr>
          <p:cNvSpPr txBox="1"/>
          <p:nvPr/>
        </p:nvSpPr>
        <p:spPr>
          <a:xfrm>
            <a:off x="4535596" y="9539167"/>
            <a:ext cx="2301904" cy="307777"/>
          </a:xfrm>
          <a:prstGeom prst="rect">
            <a:avLst/>
          </a:prstGeom>
          <a:noFill/>
        </p:spPr>
        <p:txBody>
          <a:bodyPr wrap="square" rtlCol="0">
            <a:spAutoFit/>
          </a:bodyPr>
          <a:lstStyle/>
          <a:p>
            <a:pPr algn="ctr"/>
            <a:r>
              <a:rPr lang="en-US" sz="1400" dirty="0"/>
              <a:t>Amazon EFS</a:t>
            </a:r>
          </a:p>
        </p:txBody>
      </p:sp>
    </p:spTree>
    <p:extLst>
      <p:ext uri="{BB962C8B-B14F-4D97-AF65-F5344CB8AC3E}">
        <p14:creationId xmlns:p14="http://schemas.microsoft.com/office/powerpoint/2010/main" val="423030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0D0819-FA64-4E4C-A3F1-4750610A472E}"/>
              </a:ext>
            </a:extLst>
          </p:cNvPr>
          <p:cNvSpPr>
            <a:spLocks noGrp="1"/>
          </p:cNvSpPr>
          <p:nvPr>
            <p:ph type="ftr" sz="quarter" idx="11"/>
          </p:nvPr>
        </p:nvSpPr>
        <p:spPr/>
        <p:txBody>
          <a:bodyPr/>
          <a:lstStyle/>
          <a:p>
            <a:r>
              <a:rPr lang="en-US"/>
              <a:t>@ 2020, Amazon Web Services, Inc. or its affiliates. All rights reserved.</a:t>
            </a:r>
          </a:p>
        </p:txBody>
      </p:sp>
      <p:sp>
        <p:nvSpPr>
          <p:cNvPr id="4" name="Rectangle 3">
            <a:extLst>
              <a:ext uri="{FF2B5EF4-FFF2-40B4-BE49-F238E27FC236}">
                <a16:creationId xmlns:a16="http://schemas.microsoft.com/office/drawing/2014/main" id="{07FAC1C7-DB1D-124F-8A0A-2551585FA641}"/>
              </a:ext>
            </a:extLst>
          </p:cNvPr>
          <p:cNvSpPr/>
          <p:nvPr/>
        </p:nvSpPr>
        <p:spPr>
          <a:xfrm>
            <a:off x="1411426" y="3887977"/>
            <a:ext cx="5723665" cy="3822639"/>
          </a:xfrm>
          <a:prstGeom prst="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ln w="0"/>
                <a:solidFill>
                  <a:schemeClr val="accent5"/>
                </a:solidFill>
              </a:rPr>
              <a:t>  VPC</a:t>
            </a:r>
          </a:p>
        </p:txBody>
      </p:sp>
      <p:pic>
        <p:nvPicPr>
          <p:cNvPr id="6" name="Graphic 5">
            <a:extLst>
              <a:ext uri="{FF2B5EF4-FFF2-40B4-BE49-F238E27FC236}">
                <a16:creationId xmlns:a16="http://schemas.microsoft.com/office/drawing/2014/main" id="{27437101-D83A-574E-86F9-9324EFBB94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4169" y="3183597"/>
            <a:ext cx="495748" cy="457200"/>
          </a:xfrm>
          <a:prstGeom prst="rect">
            <a:avLst/>
          </a:prstGeom>
        </p:spPr>
      </p:pic>
      <p:pic>
        <p:nvPicPr>
          <p:cNvPr id="7" name="Graphic 6">
            <a:extLst>
              <a:ext uri="{FF2B5EF4-FFF2-40B4-BE49-F238E27FC236}">
                <a16:creationId xmlns:a16="http://schemas.microsoft.com/office/drawing/2014/main" id="{0EAB4538-5437-C44A-9E7C-F7396031A4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98421" y="3903610"/>
            <a:ext cx="457200" cy="478858"/>
          </a:xfrm>
          <a:prstGeom prst="rect">
            <a:avLst/>
          </a:prstGeom>
        </p:spPr>
      </p:pic>
      <p:sp>
        <p:nvSpPr>
          <p:cNvPr id="26" name="Rectangle 25">
            <a:extLst>
              <a:ext uri="{FF2B5EF4-FFF2-40B4-BE49-F238E27FC236}">
                <a16:creationId xmlns:a16="http://schemas.microsoft.com/office/drawing/2014/main" id="{1C9BFAE5-E5C3-9541-A9BB-41A2621BE2AB}"/>
              </a:ext>
            </a:extLst>
          </p:cNvPr>
          <p:cNvSpPr/>
          <p:nvPr/>
        </p:nvSpPr>
        <p:spPr>
          <a:xfrm>
            <a:off x="2355277" y="3607825"/>
            <a:ext cx="3920836" cy="4399353"/>
          </a:xfrm>
          <a:prstGeom prst="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chemeClr val="accent5">
                    <a:lumMod val="75000"/>
                  </a:schemeClr>
                </a:solidFill>
              </a:rPr>
              <a:t>Availability Zone</a:t>
            </a:r>
          </a:p>
        </p:txBody>
      </p:sp>
      <p:pic>
        <p:nvPicPr>
          <p:cNvPr id="27" name="Graphic 26">
            <a:extLst>
              <a:ext uri="{FF2B5EF4-FFF2-40B4-BE49-F238E27FC236}">
                <a16:creationId xmlns:a16="http://schemas.microsoft.com/office/drawing/2014/main" id="{58BE50F3-BC08-8A41-88A2-5949BFC65A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05427" y="4148005"/>
            <a:ext cx="711200" cy="711200"/>
          </a:xfrm>
          <a:prstGeom prst="rect">
            <a:avLst/>
          </a:prstGeom>
        </p:spPr>
      </p:pic>
      <p:sp>
        <p:nvSpPr>
          <p:cNvPr id="28" name="TextBox 27">
            <a:extLst>
              <a:ext uri="{FF2B5EF4-FFF2-40B4-BE49-F238E27FC236}">
                <a16:creationId xmlns:a16="http://schemas.microsoft.com/office/drawing/2014/main" id="{EF9FD136-872A-A943-A2FF-7619C0AA549C}"/>
              </a:ext>
            </a:extLst>
          </p:cNvPr>
          <p:cNvSpPr txBox="1"/>
          <p:nvPr/>
        </p:nvSpPr>
        <p:spPr>
          <a:xfrm>
            <a:off x="3355439" y="4872172"/>
            <a:ext cx="1746498" cy="523220"/>
          </a:xfrm>
          <a:prstGeom prst="rect">
            <a:avLst/>
          </a:prstGeom>
          <a:noFill/>
        </p:spPr>
        <p:txBody>
          <a:bodyPr wrap="square" rtlCol="0">
            <a:spAutoFit/>
          </a:bodyPr>
          <a:lstStyle/>
          <a:p>
            <a:pPr algn="ctr"/>
            <a:r>
              <a:rPr lang="en-US" sz="1400" dirty="0"/>
              <a:t>Amazon SageMaker ML Instance</a:t>
            </a:r>
          </a:p>
        </p:txBody>
      </p:sp>
      <p:pic>
        <p:nvPicPr>
          <p:cNvPr id="30" name="Graphic 29">
            <a:extLst>
              <a:ext uri="{FF2B5EF4-FFF2-40B4-BE49-F238E27FC236}">
                <a16:creationId xmlns:a16="http://schemas.microsoft.com/office/drawing/2014/main" id="{99F388EC-5B88-F046-A37A-AC64AC2534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05427" y="6307187"/>
            <a:ext cx="711200" cy="711200"/>
          </a:xfrm>
          <a:prstGeom prst="rect">
            <a:avLst/>
          </a:prstGeom>
        </p:spPr>
      </p:pic>
      <p:sp>
        <p:nvSpPr>
          <p:cNvPr id="33" name="TextBox 32">
            <a:extLst>
              <a:ext uri="{FF2B5EF4-FFF2-40B4-BE49-F238E27FC236}">
                <a16:creationId xmlns:a16="http://schemas.microsoft.com/office/drawing/2014/main" id="{C09C364C-36C0-994A-9150-0B80AB98F67F}"/>
              </a:ext>
            </a:extLst>
          </p:cNvPr>
          <p:cNvSpPr txBox="1"/>
          <p:nvPr/>
        </p:nvSpPr>
        <p:spPr>
          <a:xfrm>
            <a:off x="3110075" y="7018387"/>
            <a:ext cx="2301904" cy="523220"/>
          </a:xfrm>
          <a:prstGeom prst="rect">
            <a:avLst/>
          </a:prstGeom>
          <a:noFill/>
        </p:spPr>
        <p:txBody>
          <a:bodyPr wrap="square" rtlCol="0">
            <a:spAutoFit/>
          </a:bodyPr>
          <a:lstStyle/>
          <a:p>
            <a:pPr algn="ctr"/>
            <a:r>
              <a:rPr lang="en-US" sz="1400" dirty="0"/>
              <a:t>Amazon Elastic File System</a:t>
            </a:r>
          </a:p>
        </p:txBody>
      </p:sp>
      <p:cxnSp>
        <p:nvCxnSpPr>
          <p:cNvPr id="13" name="Straight Arrow Connector 12">
            <a:extLst>
              <a:ext uri="{FF2B5EF4-FFF2-40B4-BE49-F238E27FC236}">
                <a16:creationId xmlns:a16="http://schemas.microsoft.com/office/drawing/2014/main" id="{C163550D-90B4-BE49-8CE0-5ED118D92A5B}"/>
              </a:ext>
            </a:extLst>
          </p:cNvPr>
          <p:cNvCxnSpPr>
            <a:cxnSpLocks/>
            <a:stCxn id="30" idx="0"/>
          </p:cNvCxnSpPr>
          <p:nvPr/>
        </p:nvCxnSpPr>
        <p:spPr>
          <a:xfrm flipV="1">
            <a:off x="4261027" y="5583382"/>
            <a:ext cx="0" cy="72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F7F5F10-749D-1045-AFD6-E9F327B3FE7E}"/>
              </a:ext>
            </a:extLst>
          </p:cNvPr>
          <p:cNvSpPr/>
          <p:nvPr/>
        </p:nvSpPr>
        <p:spPr>
          <a:xfrm>
            <a:off x="1168410" y="3196564"/>
            <a:ext cx="6172200" cy="51161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solidFill>
                  <a:sysClr val="windowText" lastClr="000000"/>
                </a:solidFill>
              </a:rPr>
              <a:t>  AWS Cloud</a:t>
            </a:r>
          </a:p>
        </p:txBody>
      </p:sp>
    </p:spTree>
    <p:extLst>
      <p:ext uri="{BB962C8B-B14F-4D97-AF65-F5344CB8AC3E}">
        <p14:creationId xmlns:p14="http://schemas.microsoft.com/office/powerpoint/2010/main" val="27760241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7070</TotalTime>
  <Words>1353</Words>
  <Application>Microsoft Macintosh PowerPoint</Application>
  <PresentationFormat>Custom</PresentationFormat>
  <Paragraphs>141</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Amazon Ember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99</cp:revision>
  <dcterms:created xsi:type="dcterms:W3CDTF">2020-01-27T04:31:12Z</dcterms:created>
  <dcterms:modified xsi:type="dcterms:W3CDTF">2020-05-01T19:49:23Z</dcterms:modified>
</cp:coreProperties>
</file>