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7" r:id="rId6"/>
    <p:sldId id="261" r:id="rId7"/>
    <p:sldId id="289" r:id="rId8"/>
    <p:sldId id="264" r:id="rId9"/>
    <p:sldId id="295" r:id="rId10"/>
    <p:sldId id="278" r:id="rId11"/>
    <p:sldId id="262" r:id="rId12"/>
    <p:sldId id="297" r:id="rId13"/>
    <p:sldId id="296" r:id="rId14"/>
    <p:sldId id="276" r:id="rId1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8" autoAdjust="0"/>
    <p:restoredTop sz="95768"/>
  </p:normalViewPr>
  <p:slideViewPr>
    <p:cSldViewPr snapToGrid="0">
      <p:cViewPr varScale="1">
        <p:scale>
          <a:sx n="76" d="100"/>
          <a:sy n="76" d="100"/>
        </p:scale>
        <p:origin x="564" y="9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49ECEF-3E94-4732-BFC3-464D975639BA}" type="datetime1">
              <a:rPr lang="es-ES" smtClean="0"/>
              <a:t>21/07/2022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53551-E181-4730-A9E5-DB7143B35D46}" type="datetime1">
              <a:rPr lang="es-ES" smtClean="0"/>
              <a:pPr/>
              <a:t>21/07/2022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401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1614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3448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8265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0735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40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2081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8191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708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tiva de mercad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Marcador de conteni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conteni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ido 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20" name="Marcador de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5" name="Marcador de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6" name="Marcador de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7" name="Marcador de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8" name="Marcador de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9" name="Marcador de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onogram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6" name="Marcador de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7" name="Marcador de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9" name="Marcador de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5" name="Marcador de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Marcador de fech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37" name="Marcador de pie de pá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38" name="Marcador de número de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 elemento gráfico SmartArt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4 person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8 persona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5" name="Marcador de posición de imagen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6" name="Marcador de posición de imagen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7" name="Marcador de posición de imagen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58" name="Marcador de posición de imagen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4" name="Marcador de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2" name="Marcador de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9" name="Marcador de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3" name="Marcador de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0" name="Marcador de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4" name="Marcador de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1" name="Marcador de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5" name="Marcador de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contenid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contenid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contenid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conteni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ier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gram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4" name="Marcador de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5" name="Marcador de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6" name="Marcador de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1" name="Marcador de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2" name="Marcador de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3" name="Marcador de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4" name="Marcador de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2" name="Marcador de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13" name="Marcador de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8" name="Marcador de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0" name="Marcador de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3" name="Marcador de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4" name="Marcador de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2" name="Marcador de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3" name="Marcador de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4" name="Marcador de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6" name="Marcador de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7" name="Marcador de fech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8" name="Marcador de pie de pá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19" name="Marcador de número de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t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4249488"/>
            <a:ext cx="4941771" cy="1122202"/>
          </a:xfrm>
        </p:spPr>
        <p:txBody>
          <a:bodyPr rtlCol="0"/>
          <a:lstStyle/>
          <a:p>
            <a:pPr rtl="0"/>
            <a:r>
              <a:rPr lang="es-ES" dirty="0"/>
              <a:t>Presentación Semana 2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10</a:t>
            </a:fld>
            <a:endParaRPr lang="es-ES" dirty="0"/>
          </a:p>
        </p:txBody>
      </p:sp>
      <p:sp>
        <p:nvSpPr>
          <p:cNvPr id="8" name="Marcador de texto 35">
            <a:extLst>
              <a:ext uri="{FF2B5EF4-FFF2-40B4-BE49-F238E27FC236}">
                <a16:creationId xmlns:a16="http://schemas.microsoft.com/office/drawing/2014/main" id="{1ADD86BB-C5F3-92E3-535B-9BA6EDC5A556}"/>
              </a:ext>
            </a:extLst>
          </p:cNvPr>
          <p:cNvSpPr txBox="1">
            <a:spLocks/>
          </p:cNvSpPr>
          <p:nvPr/>
        </p:nvSpPr>
        <p:spPr>
          <a:xfrm>
            <a:off x="2478084" y="3101595"/>
            <a:ext cx="1828800" cy="343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/>
              <a:t>Mariano Rodas</a:t>
            </a:r>
          </a:p>
          <a:p>
            <a:endParaRPr lang="es-ES" sz="1800" dirty="0"/>
          </a:p>
        </p:txBody>
      </p:sp>
      <p:sp>
        <p:nvSpPr>
          <p:cNvPr id="11" name="Marcador de texto 35">
            <a:extLst>
              <a:ext uri="{FF2B5EF4-FFF2-40B4-BE49-F238E27FC236}">
                <a16:creationId xmlns:a16="http://schemas.microsoft.com/office/drawing/2014/main" id="{D558BFDB-F6E9-F5E7-4E5F-BADB95C3911C}"/>
              </a:ext>
            </a:extLst>
          </p:cNvPr>
          <p:cNvSpPr txBox="1">
            <a:spLocks/>
          </p:cNvSpPr>
          <p:nvPr/>
        </p:nvSpPr>
        <p:spPr>
          <a:xfrm>
            <a:off x="7111647" y="3085939"/>
            <a:ext cx="1828800" cy="343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/>
              <a:t>Alberto </a:t>
            </a:r>
            <a:r>
              <a:rPr lang="es-ES" sz="1800" dirty="0" err="1"/>
              <a:t>Landin</a:t>
            </a:r>
            <a:endParaRPr lang="es-ES" sz="1800" dirty="0"/>
          </a:p>
          <a:p>
            <a:endParaRPr lang="es-ES" sz="1800" dirty="0"/>
          </a:p>
        </p:txBody>
      </p:sp>
      <p:sp>
        <p:nvSpPr>
          <p:cNvPr id="14" name="Marcador de texto 35">
            <a:extLst>
              <a:ext uri="{FF2B5EF4-FFF2-40B4-BE49-F238E27FC236}">
                <a16:creationId xmlns:a16="http://schemas.microsoft.com/office/drawing/2014/main" id="{01182E51-67D3-21E8-CE7E-2782611F31B2}"/>
              </a:ext>
            </a:extLst>
          </p:cNvPr>
          <p:cNvSpPr txBox="1">
            <a:spLocks/>
          </p:cNvSpPr>
          <p:nvPr/>
        </p:nvSpPr>
        <p:spPr>
          <a:xfrm>
            <a:off x="2478084" y="5725119"/>
            <a:ext cx="1828800" cy="343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>
                <a:latin typeface="+mj-lt"/>
              </a:rPr>
              <a:t>Federico K</a:t>
            </a:r>
            <a:r>
              <a:rPr lang="es-AR" sz="1800" b="0" i="0" dirty="0" err="1">
                <a:solidFill>
                  <a:srgbClr val="202124"/>
                </a:solidFill>
                <a:effectLst/>
                <a:latin typeface="+mj-lt"/>
              </a:rPr>
              <a:t>ostzer</a:t>
            </a:r>
            <a:endParaRPr lang="es-ES" sz="1800" dirty="0">
              <a:latin typeface="+mj-lt"/>
            </a:endParaRPr>
          </a:p>
        </p:txBody>
      </p:sp>
      <p:sp>
        <p:nvSpPr>
          <p:cNvPr id="17" name="Marcador de texto 35">
            <a:extLst>
              <a:ext uri="{FF2B5EF4-FFF2-40B4-BE49-F238E27FC236}">
                <a16:creationId xmlns:a16="http://schemas.microsoft.com/office/drawing/2014/main" id="{450D1077-8B23-E978-92A4-0F0A3BD66371}"/>
              </a:ext>
            </a:extLst>
          </p:cNvPr>
          <p:cNvSpPr txBox="1">
            <a:spLocks/>
          </p:cNvSpPr>
          <p:nvPr/>
        </p:nvSpPr>
        <p:spPr>
          <a:xfrm>
            <a:off x="7039113" y="5750189"/>
            <a:ext cx="1828800" cy="343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/>
              <a:t>Daniel Castillo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192E316C-F2BD-6846-EF1A-BF0615EC9D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79" b="19648"/>
          <a:stretch/>
        </p:blipFill>
        <p:spPr>
          <a:xfrm>
            <a:off x="2420508" y="1650209"/>
            <a:ext cx="1571226" cy="13255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C0B0327B-E035-B825-C25A-BAFE8F62654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4380732" y="541432"/>
            <a:ext cx="3171825" cy="3845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/>
              <a:t>Grupo 12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96244EC-16F1-A015-E682-59A66EFFC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649" y="4219898"/>
            <a:ext cx="1262900" cy="132286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9656D8D9-73CC-5845-3E80-29DE709480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311" t="-4693" r="16929" b="4897"/>
          <a:stretch/>
        </p:blipFill>
        <p:spPr>
          <a:xfrm>
            <a:off x="7162981" y="4083184"/>
            <a:ext cx="1262900" cy="1459574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F40F307A-69F8-7524-B832-43EFBB9358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3075" y="1736836"/>
            <a:ext cx="1782712" cy="1114195"/>
          </a:xfrm>
          <a:prstGeom prst="rect">
            <a:avLst/>
          </a:prstGeom>
        </p:spPr>
      </p:pic>
      <p:sp>
        <p:nvSpPr>
          <p:cNvPr id="23" name="Marcador de texto 35">
            <a:extLst>
              <a:ext uri="{FF2B5EF4-FFF2-40B4-BE49-F238E27FC236}">
                <a16:creationId xmlns:a16="http://schemas.microsoft.com/office/drawing/2014/main" id="{B1691FD4-EAAF-C50D-1F6D-331A0B9AD975}"/>
              </a:ext>
            </a:extLst>
          </p:cNvPr>
          <p:cNvSpPr txBox="1">
            <a:spLocks/>
          </p:cNvSpPr>
          <p:nvPr/>
        </p:nvSpPr>
        <p:spPr>
          <a:xfrm>
            <a:off x="2541960" y="6118320"/>
            <a:ext cx="4694710" cy="343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latin typeface="+mj-lt"/>
              </a:rPr>
              <a:t>/federico-kostzer</a:t>
            </a:r>
          </a:p>
        </p:txBody>
      </p:sp>
      <p:sp>
        <p:nvSpPr>
          <p:cNvPr id="26" name="Marcador de texto 35">
            <a:extLst>
              <a:ext uri="{FF2B5EF4-FFF2-40B4-BE49-F238E27FC236}">
                <a16:creationId xmlns:a16="http://schemas.microsoft.com/office/drawing/2014/main" id="{B9940E1F-E0EF-9ACB-C108-4B7B548184AD}"/>
              </a:ext>
            </a:extLst>
          </p:cNvPr>
          <p:cNvSpPr txBox="1">
            <a:spLocks/>
          </p:cNvSpPr>
          <p:nvPr/>
        </p:nvSpPr>
        <p:spPr>
          <a:xfrm>
            <a:off x="7081245" y="3444656"/>
            <a:ext cx="4694710" cy="343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 rtl="0">
              <a:defRPr lang="es-ES"/>
            </a:defPPr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AR" sz="2000" dirty="0"/>
              <a:t>/</a:t>
            </a:r>
            <a:r>
              <a:rPr lang="es-AR" sz="2000" dirty="0" err="1"/>
              <a:t>albertolandin</a:t>
            </a:r>
            <a:endParaRPr lang="es-ES" sz="2000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C4184CA0-AF6C-82CD-7029-057B0F8DF8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9649" y="6241624"/>
            <a:ext cx="192311" cy="192311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6B704005-0651-50B1-E375-6F175DCC50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934" y="3557440"/>
            <a:ext cx="192311" cy="192311"/>
          </a:xfrm>
          <a:prstGeom prst="rect">
            <a:avLst/>
          </a:prstGeom>
        </p:spPr>
      </p:pic>
      <p:sp>
        <p:nvSpPr>
          <p:cNvPr id="28" name="Marcador de texto 35">
            <a:extLst>
              <a:ext uri="{FF2B5EF4-FFF2-40B4-BE49-F238E27FC236}">
                <a16:creationId xmlns:a16="http://schemas.microsoft.com/office/drawing/2014/main" id="{9AF7EA7D-766E-D3A0-9753-FD27F7882D54}"/>
              </a:ext>
            </a:extLst>
          </p:cNvPr>
          <p:cNvSpPr txBox="1">
            <a:spLocks/>
          </p:cNvSpPr>
          <p:nvPr/>
        </p:nvSpPr>
        <p:spPr>
          <a:xfrm>
            <a:off x="2478084" y="3436389"/>
            <a:ext cx="4694710" cy="343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latin typeface="+mj-lt"/>
              </a:rPr>
              <a:t>/</a:t>
            </a:r>
            <a:r>
              <a:rPr lang="es-ES" sz="2000" dirty="0" err="1">
                <a:latin typeface="+mj-lt"/>
              </a:rPr>
              <a:t>marianorodas</a:t>
            </a:r>
            <a:endParaRPr lang="es-ES" sz="2000" dirty="0">
              <a:latin typeface="+mj-lt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FA744DC3-A486-A74C-8D2B-280A7153FF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5773" y="3547912"/>
            <a:ext cx="192311" cy="192311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02889799-DB08-1972-5D7F-4DF7C69D3D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2731" y="6244788"/>
            <a:ext cx="192311" cy="192311"/>
          </a:xfrm>
          <a:prstGeom prst="rect">
            <a:avLst/>
          </a:prstGeom>
        </p:spPr>
      </p:pic>
      <p:sp>
        <p:nvSpPr>
          <p:cNvPr id="32" name="Marcador de texto 35">
            <a:extLst>
              <a:ext uri="{FF2B5EF4-FFF2-40B4-BE49-F238E27FC236}">
                <a16:creationId xmlns:a16="http://schemas.microsoft.com/office/drawing/2014/main" id="{700F2B17-2024-2717-15F5-77664C2E1346}"/>
              </a:ext>
            </a:extLst>
          </p:cNvPr>
          <p:cNvSpPr txBox="1">
            <a:spLocks/>
          </p:cNvSpPr>
          <p:nvPr/>
        </p:nvSpPr>
        <p:spPr>
          <a:xfrm>
            <a:off x="7111647" y="6159187"/>
            <a:ext cx="4694710" cy="343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 rtl="0">
              <a:defRPr lang="es-ES"/>
            </a:defPPr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AR" sz="2000" dirty="0"/>
              <a:t>/</a:t>
            </a:r>
            <a:r>
              <a:rPr lang="es-AR" sz="2000" dirty="0" err="1"/>
              <a:t>daniel-casvill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631782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es-ES"/>
              <a:t>MUCHAS GRACIAS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Equipo 12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49" y="310658"/>
            <a:ext cx="3171825" cy="1325563"/>
          </a:xfrm>
        </p:spPr>
        <p:txBody>
          <a:bodyPr rtlCol="0"/>
          <a:lstStyle/>
          <a:p>
            <a:pPr rtl="0"/>
            <a:r>
              <a:rPr lang="es-ES" dirty="0"/>
              <a:t>QUIÉNES SOMOS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49" y="2543179"/>
            <a:ext cx="3571875" cy="2819630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Somos un grupo de estudiantes de Henry de distintos países interesados en comprender e incorporar las herramientas que la Ciencia de Datos posibilita con el objetivo de un próspero desarrollo profesional y de adquirir la capacidad de una mejor toma de decisiones.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8" name="Marcador de texto 35">
            <a:extLst>
              <a:ext uri="{FF2B5EF4-FFF2-40B4-BE49-F238E27FC236}">
                <a16:creationId xmlns:a16="http://schemas.microsoft.com/office/drawing/2014/main" id="{1ADD86BB-C5F3-92E3-535B-9BA6EDC5A556}"/>
              </a:ext>
            </a:extLst>
          </p:cNvPr>
          <p:cNvSpPr txBox="1">
            <a:spLocks/>
          </p:cNvSpPr>
          <p:nvPr/>
        </p:nvSpPr>
        <p:spPr>
          <a:xfrm>
            <a:off x="5613449" y="2912972"/>
            <a:ext cx="1828800" cy="3430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Mariano Rodas</a:t>
            </a:r>
          </a:p>
          <a:p>
            <a:endParaRPr lang="es-ES" dirty="0"/>
          </a:p>
        </p:txBody>
      </p:sp>
      <p:sp>
        <p:nvSpPr>
          <p:cNvPr id="9" name="Marcador de texto 51">
            <a:extLst>
              <a:ext uri="{FF2B5EF4-FFF2-40B4-BE49-F238E27FC236}">
                <a16:creationId xmlns:a16="http://schemas.microsoft.com/office/drawing/2014/main" id="{1E875058-0802-4E0B-C196-204290D160C4}"/>
              </a:ext>
            </a:extLst>
          </p:cNvPr>
          <p:cNvSpPr txBox="1">
            <a:spLocks/>
          </p:cNvSpPr>
          <p:nvPr/>
        </p:nvSpPr>
        <p:spPr>
          <a:xfrm>
            <a:off x="5495157" y="3258907"/>
            <a:ext cx="2057400" cy="343061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/>
              <a:t>Analista de datos</a:t>
            </a:r>
          </a:p>
        </p:txBody>
      </p:sp>
      <p:sp>
        <p:nvSpPr>
          <p:cNvPr id="11" name="Marcador de texto 35">
            <a:extLst>
              <a:ext uri="{FF2B5EF4-FFF2-40B4-BE49-F238E27FC236}">
                <a16:creationId xmlns:a16="http://schemas.microsoft.com/office/drawing/2014/main" id="{D558BFDB-F6E9-F5E7-4E5F-BADB95C3911C}"/>
              </a:ext>
            </a:extLst>
          </p:cNvPr>
          <p:cNvSpPr txBox="1">
            <a:spLocks/>
          </p:cNvSpPr>
          <p:nvPr/>
        </p:nvSpPr>
        <p:spPr>
          <a:xfrm>
            <a:off x="8165382" y="2912972"/>
            <a:ext cx="1828800" cy="3430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Alberto </a:t>
            </a:r>
            <a:r>
              <a:rPr lang="es-ES" dirty="0" err="1"/>
              <a:t>Landin</a:t>
            </a:r>
            <a:endParaRPr lang="es-ES" dirty="0"/>
          </a:p>
          <a:p>
            <a:endParaRPr lang="es-ES" dirty="0"/>
          </a:p>
        </p:txBody>
      </p:sp>
      <p:sp>
        <p:nvSpPr>
          <p:cNvPr id="12" name="Marcador de texto 51">
            <a:extLst>
              <a:ext uri="{FF2B5EF4-FFF2-40B4-BE49-F238E27FC236}">
                <a16:creationId xmlns:a16="http://schemas.microsoft.com/office/drawing/2014/main" id="{5BB74E77-8231-0D38-8CEB-AE61E50187BA}"/>
              </a:ext>
            </a:extLst>
          </p:cNvPr>
          <p:cNvSpPr txBox="1">
            <a:spLocks/>
          </p:cNvSpPr>
          <p:nvPr/>
        </p:nvSpPr>
        <p:spPr>
          <a:xfrm>
            <a:off x="8047090" y="3258907"/>
            <a:ext cx="2057400" cy="343061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/>
              <a:t>Ingeniero de datos</a:t>
            </a:r>
          </a:p>
        </p:txBody>
      </p:sp>
      <p:sp>
        <p:nvSpPr>
          <p:cNvPr id="14" name="Marcador de texto 35">
            <a:extLst>
              <a:ext uri="{FF2B5EF4-FFF2-40B4-BE49-F238E27FC236}">
                <a16:creationId xmlns:a16="http://schemas.microsoft.com/office/drawing/2014/main" id="{01182E51-67D3-21E8-CE7E-2782611F31B2}"/>
              </a:ext>
            </a:extLst>
          </p:cNvPr>
          <p:cNvSpPr txBox="1">
            <a:spLocks/>
          </p:cNvSpPr>
          <p:nvPr/>
        </p:nvSpPr>
        <p:spPr>
          <a:xfrm>
            <a:off x="5613449" y="5054809"/>
            <a:ext cx="1828800" cy="343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latin typeface="+mj-lt"/>
              </a:rPr>
              <a:t>Federico K</a:t>
            </a:r>
            <a:r>
              <a:rPr lang="es-AR" b="0" i="0" dirty="0" err="1">
                <a:solidFill>
                  <a:srgbClr val="202124"/>
                </a:solidFill>
                <a:effectLst/>
                <a:latin typeface="+mj-lt"/>
              </a:rPr>
              <a:t>ostzer</a:t>
            </a:r>
            <a:endParaRPr lang="es-ES" dirty="0">
              <a:latin typeface="+mj-lt"/>
            </a:endParaRPr>
          </a:p>
        </p:txBody>
      </p:sp>
      <p:sp>
        <p:nvSpPr>
          <p:cNvPr id="15" name="Marcador de texto 51">
            <a:extLst>
              <a:ext uri="{FF2B5EF4-FFF2-40B4-BE49-F238E27FC236}">
                <a16:creationId xmlns:a16="http://schemas.microsoft.com/office/drawing/2014/main" id="{2A007825-242C-6525-0E31-54A3C732D82C}"/>
              </a:ext>
            </a:extLst>
          </p:cNvPr>
          <p:cNvSpPr txBox="1">
            <a:spLocks/>
          </p:cNvSpPr>
          <p:nvPr/>
        </p:nvSpPr>
        <p:spPr>
          <a:xfrm>
            <a:off x="5495157" y="5400744"/>
            <a:ext cx="2057400" cy="343061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/>
              <a:t>Analista de datos</a:t>
            </a:r>
          </a:p>
        </p:txBody>
      </p:sp>
      <p:sp>
        <p:nvSpPr>
          <p:cNvPr id="17" name="Marcador de texto 35">
            <a:extLst>
              <a:ext uri="{FF2B5EF4-FFF2-40B4-BE49-F238E27FC236}">
                <a16:creationId xmlns:a16="http://schemas.microsoft.com/office/drawing/2014/main" id="{450D1077-8B23-E978-92A4-0F0A3BD66371}"/>
              </a:ext>
            </a:extLst>
          </p:cNvPr>
          <p:cNvSpPr txBox="1">
            <a:spLocks/>
          </p:cNvSpPr>
          <p:nvPr/>
        </p:nvSpPr>
        <p:spPr>
          <a:xfrm>
            <a:off x="8055074" y="5054809"/>
            <a:ext cx="1828800" cy="343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Daniel Castillo</a:t>
            </a:r>
          </a:p>
        </p:txBody>
      </p:sp>
      <p:sp>
        <p:nvSpPr>
          <p:cNvPr id="18" name="Marcador de texto 51">
            <a:extLst>
              <a:ext uri="{FF2B5EF4-FFF2-40B4-BE49-F238E27FC236}">
                <a16:creationId xmlns:a16="http://schemas.microsoft.com/office/drawing/2014/main" id="{36FCC6A0-A4E4-A6FD-D4FF-CB4E655988F5}"/>
              </a:ext>
            </a:extLst>
          </p:cNvPr>
          <p:cNvSpPr txBox="1">
            <a:spLocks/>
          </p:cNvSpPr>
          <p:nvPr/>
        </p:nvSpPr>
        <p:spPr>
          <a:xfrm>
            <a:off x="7936782" y="5400744"/>
            <a:ext cx="2057400" cy="343061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/>
              <a:t>Ingeniero de datos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192E316C-F2BD-6846-EF1A-BF0615EC9D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79" b="19648"/>
          <a:stretch/>
        </p:blipFill>
        <p:spPr>
          <a:xfrm>
            <a:off x="5613449" y="1460130"/>
            <a:ext cx="1571226" cy="13255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C0B0327B-E035-B825-C25A-BAFE8F62654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200149" y="1810355"/>
            <a:ext cx="3171825" cy="3845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/>
              <a:t>Grupo 12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96244EC-16F1-A015-E682-59A66EFFC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612" y="3701276"/>
            <a:ext cx="1262900" cy="132286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9656D8D9-73CC-5845-3E80-29DE709480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311" t="-4693" r="16929" b="4897"/>
          <a:stretch/>
        </p:blipFill>
        <p:spPr>
          <a:xfrm>
            <a:off x="8165382" y="3593798"/>
            <a:ext cx="1262900" cy="1459574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F40F307A-69F8-7524-B832-43EFBB9358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5476" y="1565813"/>
            <a:ext cx="1782712" cy="111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8391" y="1310879"/>
            <a:ext cx="2384817" cy="799306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rtl="0"/>
            <a:r>
              <a:rPr lang="es-ES" dirty="0"/>
              <a:t>Etapa 1:</a:t>
            </a:r>
          </a:p>
          <a:p>
            <a:pPr rtl="0"/>
            <a:r>
              <a:rPr lang="es-ES" dirty="0"/>
              <a:t>Puesta en marcha del proyecto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es-ES" dirty="0"/>
              <a:t>Etapa 2:</a:t>
            </a:r>
          </a:p>
          <a:p>
            <a:pPr rtl="0"/>
            <a:r>
              <a:rPr lang="es-ES" dirty="0"/>
              <a:t>Trabajando los datos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5968" y="3633788"/>
            <a:ext cx="2386596" cy="514350"/>
          </a:xfrm>
        </p:spPr>
        <p:txBody>
          <a:bodyPr rtlCol="0"/>
          <a:lstStyle/>
          <a:p>
            <a:pPr rtl="0"/>
            <a:r>
              <a:rPr lang="es-ES" dirty="0"/>
              <a:t>Etapa 3:</a:t>
            </a:r>
          </a:p>
          <a:p>
            <a:pPr rtl="0"/>
            <a:r>
              <a:rPr lang="es-ES" dirty="0"/>
              <a:t>Etapa de análisis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75968" y="4710114"/>
            <a:ext cx="2970796" cy="514350"/>
          </a:xfrm>
        </p:spPr>
        <p:txBody>
          <a:bodyPr rtlCol="0"/>
          <a:lstStyle/>
          <a:p>
            <a:pPr rtl="0"/>
            <a:r>
              <a:rPr lang="es-ES" dirty="0"/>
              <a:t>Etapa 4:</a:t>
            </a:r>
          </a:p>
          <a:p>
            <a:pPr rtl="0"/>
            <a:r>
              <a:rPr lang="es-ES" dirty="0"/>
              <a:t>Presentación final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89178" y="1205111"/>
            <a:ext cx="5539095" cy="1352352"/>
          </a:xfrm>
        </p:spPr>
        <p:txBody>
          <a:bodyPr rtlCol="0"/>
          <a:lstStyle/>
          <a:p>
            <a:pPr rtl="0"/>
            <a:r>
              <a:rPr lang="es-ES" dirty="0"/>
              <a:t>Desarrollar métricas</a:t>
            </a:r>
          </a:p>
          <a:p>
            <a:pPr rtl="0"/>
            <a:r>
              <a:rPr lang="es-ES" dirty="0"/>
              <a:t>Presentación de </a:t>
            </a:r>
            <a:r>
              <a:rPr lang="es-ES" dirty="0" err="1"/>
              <a:t>KPIs</a:t>
            </a:r>
            <a:endParaRPr lang="es-ES" dirty="0"/>
          </a:p>
          <a:p>
            <a:pPr rtl="0"/>
            <a:r>
              <a:rPr lang="es-ES" dirty="0"/>
              <a:t>Tecnologías a usar</a:t>
            </a:r>
          </a:p>
          <a:p>
            <a:pPr rtl="0"/>
            <a:r>
              <a:rPr lang="es-ES" dirty="0"/>
              <a:t>Documentar alcance del proyecto</a:t>
            </a:r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 rtlCol="0"/>
          <a:lstStyle/>
          <a:p>
            <a:pPr rtl="0"/>
            <a:r>
              <a:rPr lang="es-ES" dirty="0"/>
              <a:t>Diseño del modelo de base de datos</a:t>
            </a:r>
          </a:p>
          <a:p>
            <a:pPr rtl="0"/>
            <a:r>
              <a:rPr lang="es-ES" dirty="0"/>
              <a:t>Creación y configuración de ambiente </a:t>
            </a:r>
            <a:r>
              <a:rPr lang="es-ES" dirty="0" err="1"/>
              <a:t>big</a:t>
            </a:r>
            <a:r>
              <a:rPr lang="es-ES" dirty="0"/>
              <a:t> data</a:t>
            </a:r>
          </a:p>
          <a:p>
            <a:pPr rtl="0"/>
            <a:r>
              <a:rPr lang="es-ES" dirty="0"/>
              <a:t>Automatización del data </a:t>
            </a:r>
            <a:r>
              <a:rPr lang="es-ES" dirty="0" err="1"/>
              <a:t>warehouse</a:t>
            </a:r>
            <a:endParaRPr lang="es-ES" dirty="0"/>
          </a:p>
          <a:p>
            <a:pPr rtl="0"/>
            <a:endParaRPr lang="es-E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es-ES" dirty="0"/>
              <a:t>Exposición de reportes y dashboards</a:t>
            </a:r>
          </a:p>
          <a:p>
            <a:pPr rtl="0"/>
            <a:r>
              <a:rPr lang="es-ES" dirty="0"/>
              <a:t>Creación de modelos predictivos </a:t>
            </a:r>
          </a:p>
          <a:p>
            <a:pPr rtl="0"/>
            <a:r>
              <a:rPr lang="es-ES" dirty="0"/>
              <a:t>Aplicar reglas de negocios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29"/>
            <a:ext cx="5539095" cy="1131527"/>
          </a:xfrm>
        </p:spPr>
        <p:txBody>
          <a:bodyPr rtlCol="0"/>
          <a:lstStyle/>
          <a:p>
            <a:pPr rtl="0"/>
            <a:r>
              <a:rPr lang="es-ES" dirty="0"/>
              <a:t>Conclusiones </a:t>
            </a:r>
          </a:p>
          <a:p>
            <a:pPr rtl="0"/>
            <a:r>
              <a:rPr lang="es-ES" dirty="0"/>
              <a:t>Recomendaciones</a:t>
            </a:r>
          </a:p>
          <a:p>
            <a:pPr rtl="0"/>
            <a:endParaRPr lang="es-ES" dirty="0"/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3</a:t>
            </a:fld>
            <a:endParaRPr lang="es-ES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4B216D42-1669-D335-EEC5-918454F64CDD}"/>
              </a:ext>
            </a:extLst>
          </p:cNvPr>
          <p:cNvSpPr/>
          <p:nvPr/>
        </p:nvSpPr>
        <p:spPr>
          <a:xfrm rot="8412908">
            <a:off x="10142269" y="3344043"/>
            <a:ext cx="637217" cy="2834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DE654F8D-A6B1-7C09-48AA-9FD3A2DEE57E}"/>
              </a:ext>
            </a:extLst>
          </p:cNvPr>
          <p:cNvSpPr txBox="1">
            <a:spLocks/>
          </p:cNvSpPr>
          <p:nvPr/>
        </p:nvSpPr>
        <p:spPr>
          <a:xfrm>
            <a:off x="9391648" y="3818507"/>
            <a:ext cx="2266949" cy="723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/>
              <a:t>(Ud. ESTÁ AQUÍ)</a:t>
            </a:r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1960" y="3730227"/>
            <a:ext cx="3139440" cy="1325563"/>
          </a:xfrm>
        </p:spPr>
        <p:txBody>
          <a:bodyPr rtlCol="0"/>
          <a:lstStyle/>
          <a:p>
            <a:pPr rtl="0"/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endParaRPr lang="es-E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endParaRPr lang="es-ES" dirty="0"/>
          </a:p>
        </p:txBody>
      </p:sp>
      <p:sp>
        <p:nvSpPr>
          <p:cNvPr id="22" name="Marcador de número de diapositiva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61221"/>
            <a:ext cx="5111750" cy="1204912"/>
          </a:xfrm>
        </p:spPr>
        <p:txBody>
          <a:bodyPr rtlCol="0"/>
          <a:lstStyle/>
          <a:p>
            <a:pPr rtl="0"/>
            <a:r>
              <a:rPr lang="es-ES" dirty="0" err="1"/>
              <a:t>Metricas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89836"/>
            <a:ext cx="4507813" cy="30020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endParaRPr lang="es-ES" noProof="1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5</a:t>
            </a:fld>
            <a:endParaRPr lang="es-E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1E9CCB5-9ED0-8879-FC43-F8464CB51698}"/>
              </a:ext>
            </a:extLst>
          </p:cNvPr>
          <p:cNvSpPr txBox="1">
            <a:spLocks/>
          </p:cNvSpPr>
          <p:nvPr/>
        </p:nvSpPr>
        <p:spPr>
          <a:xfrm>
            <a:off x="6242050" y="561221"/>
            <a:ext cx="5111750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Kpis</a:t>
            </a:r>
            <a:endParaRPr lang="es-E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029AA3-9C06-B221-1A1F-C2829296D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951" y="3902412"/>
            <a:ext cx="5638126" cy="281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C6438E9E-BB4F-5C85-CAC8-2EE64B92F321}"/>
              </a:ext>
            </a:extLst>
          </p:cNvPr>
          <p:cNvSpPr txBox="1">
            <a:spLocks/>
          </p:cNvSpPr>
          <p:nvPr/>
        </p:nvSpPr>
        <p:spPr>
          <a:xfrm>
            <a:off x="6242050" y="2089836"/>
            <a:ext cx="5111750" cy="26783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075" y="0"/>
            <a:ext cx="5111750" cy="1204912"/>
          </a:xfrm>
        </p:spPr>
        <p:txBody>
          <a:bodyPr rtlCol="0"/>
          <a:lstStyle/>
          <a:p>
            <a:pPr rtl="0"/>
            <a:r>
              <a:rPr lang="es-ES" dirty="0"/>
              <a:t>Reglas de negocios aplicadas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697" y="1672047"/>
            <a:ext cx="4865188" cy="37882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endParaRPr lang="es-ES" sz="2400" noProof="1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2525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26645"/>
            <a:ext cx="5431971" cy="846301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sz="3100" dirty="0"/>
              <a:t>Modelos de regresión lineal múltiples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s-ES" noProof="1"/>
              <a:t>objetivo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Autofit/>
          </a:bodyPr>
          <a:lstStyle/>
          <a:p>
            <a:pPr rtl="0"/>
            <a:r>
              <a:rPr lang="es-ES" noProof="1"/>
              <a:t>La implementación de herramientas big data nos permite tener una aplicación robusta, capáz de escalar según crezcan las necesidades del negocio.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s-ES" noProof="1"/>
              <a:t>Stack tecnológico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 fontScale="92500"/>
          </a:bodyPr>
          <a:lstStyle/>
          <a:p>
            <a:pPr rtl="0"/>
            <a:r>
              <a:rPr lang="es-ES" noProof="1"/>
              <a:t>Hemos elegido herramientas que no solo destacan por su eficacia e importancia en el mercado actual, sino por ser herramientas de uso libre.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s-ES" noProof="1"/>
              <a:t>INVESTIGACIÓN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es-ES" noProof="1"/>
              <a:t>Simple y fácil de usar 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047" y="197897"/>
            <a:ext cx="8421688" cy="1325563"/>
          </a:xfrm>
        </p:spPr>
        <p:txBody>
          <a:bodyPr rtlCol="0"/>
          <a:lstStyle/>
          <a:p>
            <a:pPr rtl="0"/>
            <a:r>
              <a:rPr lang="es-ES" dirty="0"/>
              <a:t>Calculadora de costos de envío por región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3047" y="4580824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s-ES" dirty="0"/>
              <a:t>    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60076" y="1293561"/>
            <a:ext cx="4031030" cy="1057308"/>
          </a:xfrm>
          <a:ln>
            <a:solidFill>
              <a:schemeClr val="accent1"/>
            </a:solidFill>
          </a:ln>
        </p:spPr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80013" y="4549722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endParaRPr lang="es-ES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226596" y="5396518"/>
            <a:ext cx="5338781" cy="1187170"/>
          </a:xfrm>
        </p:spPr>
        <p:txBody>
          <a:bodyPr rtlCol="0">
            <a:normAutofit/>
          </a:bodyPr>
          <a:lstStyle/>
          <a:p>
            <a:endParaRPr lang="es-E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63DB64FA-0102-30CC-4982-D93A41C9438E}"/>
              </a:ext>
            </a:extLst>
          </p:cNvPr>
          <p:cNvSpPr txBox="1">
            <a:spLocks/>
          </p:cNvSpPr>
          <p:nvPr/>
        </p:nvSpPr>
        <p:spPr>
          <a:xfrm>
            <a:off x="1444104" y="3074930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5" name="Marcador de texto 7">
            <a:extLst>
              <a:ext uri="{FF2B5EF4-FFF2-40B4-BE49-F238E27FC236}">
                <a16:creationId xmlns:a16="http://schemas.microsoft.com/office/drawing/2014/main" id="{2E985B3D-C305-C353-8F41-80007DE86821}"/>
              </a:ext>
            </a:extLst>
          </p:cNvPr>
          <p:cNvSpPr txBox="1">
            <a:spLocks/>
          </p:cNvSpPr>
          <p:nvPr/>
        </p:nvSpPr>
        <p:spPr>
          <a:xfrm>
            <a:off x="524719" y="5165394"/>
            <a:ext cx="5701877" cy="1057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9" name="Marcador de texto 7">
            <a:extLst>
              <a:ext uri="{FF2B5EF4-FFF2-40B4-BE49-F238E27FC236}">
                <a16:creationId xmlns:a16="http://schemas.microsoft.com/office/drawing/2014/main" id="{8B4146AC-2E61-B711-7ABE-5FFC51A2E2E8}"/>
              </a:ext>
            </a:extLst>
          </p:cNvPr>
          <p:cNvSpPr txBox="1">
            <a:spLocks/>
          </p:cNvSpPr>
          <p:nvPr/>
        </p:nvSpPr>
        <p:spPr>
          <a:xfrm>
            <a:off x="1360142" y="3573067"/>
            <a:ext cx="4031030" cy="1057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5951" y="3062587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endParaRPr lang="es-ES" dirty="0"/>
          </a:p>
        </p:txBody>
      </p:sp>
      <p:sp>
        <p:nvSpPr>
          <p:cNvPr id="27" name="Marcador de texto 7">
            <a:extLst>
              <a:ext uri="{FF2B5EF4-FFF2-40B4-BE49-F238E27FC236}">
                <a16:creationId xmlns:a16="http://schemas.microsoft.com/office/drawing/2014/main" id="{8B4146AC-2E61-B711-7ABE-5FFC51A2E2E8}"/>
              </a:ext>
            </a:extLst>
          </p:cNvPr>
          <p:cNvSpPr txBox="1">
            <a:spLocks/>
          </p:cNvSpPr>
          <p:nvPr/>
        </p:nvSpPr>
        <p:spPr>
          <a:xfrm>
            <a:off x="7034825" y="3573067"/>
            <a:ext cx="4031030" cy="1057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28" name="Marcador de contenido 2">
            <a:extLst>
              <a:ext uri="{FF2B5EF4-FFF2-40B4-BE49-F238E27FC236}">
                <a16:creationId xmlns:a16="http://schemas.microsoft.com/office/drawing/2014/main" id="{63DB64FA-0102-30CC-4982-D93A41C9438E}"/>
              </a:ext>
            </a:extLst>
          </p:cNvPr>
          <p:cNvSpPr txBox="1">
            <a:spLocks/>
          </p:cNvSpPr>
          <p:nvPr/>
        </p:nvSpPr>
        <p:spPr>
          <a:xfrm>
            <a:off x="3575065" y="2221797"/>
            <a:ext cx="4031945" cy="504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96AAA2B-2EEB-F2E1-1BAD-4F3089A23A93}"/>
              </a:ext>
            </a:extLst>
          </p:cNvPr>
          <p:cNvSpPr txBox="1">
            <a:spLocks/>
          </p:cNvSpPr>
          <p:nvPr/>
        </p:nvSpPr>
        <p:spPr>
          <a:xfrm>
            <a:off x="2608448" y="947695"/>
            <a:ext cx="6763079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b="1" dirty="0"/>
              <a:t>MODELO DE ML PROPUESTO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06B7501-A033-2F9E-B72B-C56807928D47}"/>
              </a:ext>
            </a:extLst>
          </p:cNvPr>
          <p:cNvSpPr txBox="1">
            <a:spLocks/>
          </p:cNvSpPr>
          <p:nvPr/>
        </p:nvSpPr>
        <p:spPr>
          <a:xfrm>
            <a:off x="370659" y="2931578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6" name="Marcador de texto 7">
            <a:extLst>
              <a:ext uri="{FF2B5EF4-FFF2-40B4-BE49-F238E27FC236}">
                <a16:creationId xmlns:a16="http://schemas.microsoft.com/office/drawing/2014/main" id="{A5749B27-94B5-62DC-9111-33F9A01B32E9}"/>
              </a:ext>
            </a:extLst>
          </p:cNvPr>
          <p:cNvSpPr txBox="1">
            <a:spLocks/>
          </p:cNvSpPr>
          <p:nvPr/>
        </p:nvSpPr>
        <p:spPr>
          <a:xfrm>
            <a:off x="461031" y="3563490"/>
            <a:ext cx="4031030" cy="1057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2A941FDE-366C-8AFC-D109-A1FB3EC11DF7}"/>
              </a:ext>
            </a:extLst>
          </p:cNvPr>
          <p:cNvSpPr txBox="1">
            <a:spLocks/>
          </p:cNvSpPr>
          <p:nvPr/>
        </p:nvSpPr>
        <p:spPr>
          <a:xfrm>
            <a:off x="6616210" y="2946273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defPPr rtl="0">
              <a:defRPr lang="es-E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s-ES" dirty="0"/>
          </a:p>
        </p:txBody>
      </p:sp>
      <p:sp>
        <p:nvSpPr>
          <p:cNvPr id="8" name="Marcador de texto 4">
            <a:extLst>
              <a:ext uri="{FF2B5EF4-FFF2-40B4-BE49-F238E27FC236}">
                <a16:creationId xmlns:a16="http://schemas.microsoft.com/office/drawing/2014/main" id="{6AADD742-EBFF-BD26-AB68-8D22A18744ED}"/>
              </a:ext>
            </a:extLst>
          </p:cNvPr>
          <p:cNvSpPr txBox="1">
            <a:spLocks/>
          </p:cNvSpPr>
          <p:nvPr/>
        </p:nvSpPr>
        <p:spPr>
          <a:xfrm>
            <a:off x="6294238" y="3432220"/>
            <a:ext cx="4927600" cy="419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500" b="1" dirty="0"/>
          </a:p>
        </p:txBody>
      </p:sp>
      <p:sp>
        <p:nvSpPr>
          <p:cNvPr id="9" name="Marcador de texto 9">
            <a:extLst>
              <a:ext uri="{FF2B5EF4-FFF2-40B4-BE49-F238E27FC236}">
                <a16:creationId xmlns:a16="http://schemas.microsoft.com/office/drawing/2014/main" id="{D985CC5F-4ECC-CE57-6727-25407AEEEE88}"/>
              </a:ext>
            </a:extLst>
          </p:cNvPr>
          <p:cNvSpPr txBox="1">
            <a:spLocks/>
          </p:cNvSpPr>
          <p:nvPr/>
        </p:nvSpPr>
        <p:spPr>
          <a:xfrm>
            <a:off x="6617125" y="3851869"/>
            <a:ext cx="4031030" cy="1057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0" name="Marcador de texto 6">
            <a:extLst>
              <a:ext uri="{FF2B5EF4-FFF2-40B4-BE49-F238E27FC236}">
                <a16:creationId xmlns:a16="http://schemas.microsoft.com/office/drawing/2014/main" id="{FF2020C5-3179-FA82-B14D-DFB38C1A5DCD}"/>
              </a:ext>
            </a:extLst>
          </p:cNvPr>
          <p:cNvSpPr txBox="1">
            <a:spLocks/>
          </p:cNvSpPr>
          <p:nvPr/>
        </p:nvSpPr>
        <p:spPr>
          <a:xfrm>
            <a:off x="4817506" y="4915461"/>
            <a:ext cx="4031945" cy="365125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2000" spc="150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Marcador de texto 7">
            <a:extLst>
              <a:ext uri="{FF2B5EF4-FFF2-40B4-BE49-F238E27FC236}">
                <a16:creationId xmlns:a16="http://schemas.microsoft.com/office/drawing/2014/main" id="{71619FF3-F224-54CF-AEC1-FFFD6CAF8C81}"/>
              </a:ext>
            </a:extLst>
          </p:cNvPr>
          <p:cNvSpPr txBox="1">
            <a:spLocks/>
          </p:cNvSpPr>
          <p:nvPr/>
        </p:nvSpPr>
        <p:spPr>
          <a:xfrm>
            <a:off x="3446438" y="5309977"/>
            <a:ext cx="4031030" cy="1057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 rtl="0">
              <a:defRPr lang="es-ES"/>
            </a:defPPr>
            <a:lvl1pPr indent="0" algn="ctr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0679454"/>
      </p:ext>
    </p:extLst>
  </p:cSld>
  <p:clrMapOvr>
    <a:masterClrMapping/>
  </p:clrMapOvr>
</p:sld>
</file>

<file path=ppt/theme/theme1.xml><?xml version="1.0" encoding="utf-8"?>
<a:theme xmlns:a="http://schemas.openxmlformats.org/drawingml/2006/main" name="Una sola líne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4_TF56180624_Win32" id="{CCF276C0-2FDF-463F-B45D-4EDBA039C896}" vid="{7446774B-3392-4AFF-ADF4-7FE1E36E528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ventas minimalista tenue</Template>
  <TotalTime>618</TotalTime>
  <Words>269</Words>
  <Application>Microsoft Office PowerPoint</Application>
  <PresentationFormat>Panorámica</PresentationFormat>
  <Paragraphs>76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Una sola línea</vt:lpstr>
      <vt:lpstr>Presentación Semana 2 </vt:lpstr>
      <vt:lpstr>QUIÉNES SOMOS</vt:lpstr>
      <vt:lpstr>Presentación de PowerPoint</vt:lpstr>
      <vt:lpstr>Introducción</vt:lpstr>
      <vt:lpstr>Metricas</vt:lpstr>
      <vt:lpstr>Reglas de negocios aplicadas</vt:lpstr>
      <vt:lpstr>Modelos de regresión lineal múltiples</vt:lpstr>
      <vt:lpstr>Calculadora de costos de envío por región</vt:lpstr>
      <vt:lpstr>Presentación de PowerPoint</vt:lpstr>
      <vt:lpstr>Presentación de PowerPoint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Semana 2</dc:title>
  <dc:creator>mariano rodas</dc:creator>
  <cp:lastModifiedBy>Federico Kostzer</cp:lastModifiedBy>
  <cp:revision>13</cp:revision>
  <dcterms:created xsi:type="dcterms:W3CDTF">2022-07-14T19:48:18Z</dcterms:created>
  <dcterms:modified xsi:type="dcterms:W3CDTF">2022-07-22T00:59:07Z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