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1" r:id="rId7"/>
    <p:sldId id="289" r:id="rId8"/>
    <p:sldId id="264" r:id="rId9"/>
    <p:sldId id="295" r:id="rId10"/>
    <p:sldId id="262" r:id="rId11"/>
    <p:sldId id="278" r:id="rId12"/>
    <p:sldId id="297" r:id="rId13"/>
    <p:sldId id="296" r:id="rId14"/>
    <p:sldId id="276"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5768"/>
  </p:normalViewPr>
  <p:slideViewPr>
    <p:cSldViewPr snapToGrid="0">
      <p:cViewPr varScale="1">
        <p:scale>
          <a:sx n="76" d="100"/>
          <a:sy n="76" d="100"/>
        </p:scale>
        <p:origin x="564" y="6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49ECEF-3E94-4732-BFC3-464D975639BA}" type="datetime1">
              <a:rPr lang="es-ES" smtClean="0"/>
              <a:t>22/07/2022</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53551-E181-4730-A9E5-DB7143B35D46}" type="datetime1">
              <a:rPr lang="es-ES" smtClean="0"/>
              <a:pPr/>
              <a:t>22/07/2022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3561401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11</a:t>
            </a:fld>
            <a:endParaRPr lang="es-ES"/>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382161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414344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4</a:t>
            </a:fld>
            <a:endParaRPr lang="es-ES"/>
          </a:p>
        </p:txBody>
      </p:sp>
    </p:spTree>
    <p:extLst>
      <p:ext uri="{BB962C8B-B14F-4D97-AF65-F5344CB8AC3E}">
        <p14:creationId xmlns:p14="http://schemas.microsoft.com/office/powerpoint/2010/main" val="416826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92073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744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3018191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327208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10</a:t>
            </a:fld>
            <a:endParaRPr lang="es-ES"/>
          </a:p>
        </p:txBody>
      </p:sp>
    </p:spTree>
    <p:extLst>
      <p:ext uri="{BB962C8B-B14F-4D97-AF65-F5344CB8AC3E}">
        <p14:creationId xmlns:p14="http://schemas.microsoft.com/office/powerpoint/2010/main" val="216708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tiva de mercad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s-ES" noProof="0"/>
              <a:t>Haga clic en el icono para agregar un elemento gráfico SmartArt</a:t>
            </a:r>
          </a:p>
        </p:txBody>
      </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para inversores</a:t>
            </a:r>
          </a:p>
        </p:txBody>
      </p:sp>
      <p:cxnSp>
        <p:nvCxnSpPr>
          <p:cNvPr id="10" name="Conector rec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a">
    <p:bg>
      <p:bgPr>
        <a:solidFill>
          <a:schemeClr val="bg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cal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s-ES" noProof="0"/>
              <a:t>Presentación para inversores</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accent2"/>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á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1" y="4249488"/>
            <a:ext cx="4941771" cy="1122202"/>
          </a:xfrm>
        </p:spPr>
        <p:txBody>
          <a:bodyPr rtlCol="0"/>
          <a:lstStyle/>
          <a:p>
            <a:pPr rtl="0"/>
            <a:r>
              <a:rPr lang="es-ES" dirty="0"/>
              <a:t>Presentación Semana 3 </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endParaRPr lang="es-E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rtl="0"/>
              <a:t>10</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2478084" y="3101595"/>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Mariano Rodas</a:t>
            </a:r>
          </a:p>
          <a:p>
            <a:endParaRPr lang="es-ES" sz="1800" dirty="0"/>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7111647" y="308593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Alberto </a:t>
            </a:r>
            <a:r>
              <a:rPr lang="es-ES" sz="1800" dirty="0" err="1"/>
              <a:t>Landin</a:t>
            </a:r>
            <a:endParaRPr lang="es-ES" sz="1800" dirty="0"/>
          </a:p>
          <a:p>
            <a:endParaRPr lang="es-ES" sz="1800" dirty="0"/>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2478084" y="572511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latin typeface="+mj-lt"/>
              </a:rPr>
              <a:t>Federico K</a:t>
            </a:r>
            <a:r>
              <a:rPr lang="es-AR" sz="1800" b="0" i="0" dirty="0" err="1">
                <a:solidFill>
                  <a:srgbClr val="202124"/>
                </a:solidFill>
                <a:effectLst/>
                <a:latin typeface="+mj-lt"/>
              </a:rPr>
              <a:t>ostzer</a:t>
            </a:r>
            <a:endParaRPr lang="es-ES" sz="1800" dirty="0">
              <a:latin typeface="+mj-lt"/>
            </a:endParaRP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7039113" y="575018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Daniel Castillo</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2420508" y="1650209"/>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4380732" y="541432"/>
            <a:ext cx="3171825" cy="384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3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2349649" y="4219898"/>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7162981" y="4083184"/>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6903075" y="1736836"/>
            <a:ext cx="1782712" cy="1114195"/>
          </a:xfrm>
          <a:prstGeom prst="rect">
            <a:avLst/>
          </a:prstGeom>
        </p:spPr>
      </p:pic>
      <p:sp>
        <p:nvSpPr>
          <p:cNvPr id="23" name="Marcador de texto 35">
            <a:extLst>
              <a:ext uri="{FF2B5EF4-FFF2-40B4-BE49-F238E27FC236}">
                <a16:creationId xmlns:a16="http://schemas.microsoft.com/office/drawing/2014/main" id="{B1691FD4-EAAF-C50D-1F6D-331A0B9AD975}"/>
              </a:ext>
            </a:extLst>
          </p:cNvPr>
          <p:cNvSpPr txBox="1">
            <a:spLocks/>
          </p:cNvSpPr>
          <p:nvPr/>
        </p:nvSpPr>
        <p:spPr>
          <a:xfrm>
            <a:off x="2541960" y="6118320"/>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/federico-kostzer</a:t>
            </a:r>
          </a:p>
        </p:txBody>
      </p:sp>
      <p:sp>
        <p:nvSpPr>
          <p:cNvPr id="26" name="Marcador de texto 35">
            <a:extLst>
              <a:ext uri="{FF2B5EF4-FFF2-40B4-BE49-F238E27FC236}">
                <a16:creationId xmlns:a16="http://schemas.microsoft.com/office/drawing/2014/main" id="{B9940E1F-E0EF-9ACB-C108-4B7B548184AD}"/>
              </a:ext>
            </a:extLst>
          </p:cNvPr>
          <p:cNvSpPr txBox="1">
            <a:spLocks/>
          </p:cNvSpPr>
          <p:nvPr/>
        </p:nvSpPr>
        <p:spPr>
          <a:xfrm>
            <a:off x="7081245" y="3444656"/>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albertolandin</a:t>
            </a:r>
            <a:endParaRPr lang="es-ES" sz="2000" dirty="0"/>
          </a:p>
        </p:txBody>
      </p:sp>
      <p:pic>
        <p:nvPicPr>
          <p:cNvPr id="21" name="Imagen 20">
            <a:extLst>
              <a:ext uri="{FF2B5EF4-FFF2-40B4-BE49-F238E27FC236}">
                <a16:creationId xmlns:a16="http://schemas.microsoft.com/office/drawing/2014/main" id="{C4184CA0-AF6C-82CD-7029-057B0F8DF8BB}"/>
              </a:ext>
            </a:extLst>
          </p:cNvPr>
          <p:cNvPicPr>
            <a:picLocks noChangeAspect="1"/>
          </p:cNvPicPr>
          <p:nvPr/>
        </p:nvPicPr>
        <p:blipFill>
          <a:blip r:embed="rId7"/>
          <a:stretch>
            <a:fillRect/>
          </a:stretch>
        </p:blipFill>
        <p:spPr>
          <a:xfrm>
            <a:off x="2349649" y="6241624"/>
            <a:ext cx="192311" cy="192311"/>
          </a:xfrm>
          <a:prstGeom prst="rect">
            <a:avLst/>
          </a:prstGeom>
        </p:spPr>
      </p:pic>
      <p:pic>
        <p:nvPicPr>
          <p:cNvPr id="27" name="Imagen 26">
            <a:extLst>
              <a:ext uri="{FF2B5EF4-FFF2-40B4-BE49-F238E27FC236}">
                <a16:creationId xmlns:a16="http://schemas.microsoft.com/office/drawing/2014/main" id="{6B704005-0651-50B1-E375-6F175DCC503C}"/>
              </a:ext>
            </a:extLst>
          </p:cNvPr>
          <p:cNvPicPr>
            <a:picLocks noChangeAspect="1"/>
          </p:cNvPicPr>
          <p:nvPr/>
        </p:nvPicPr>
        <p:blipFill>
          <a:blip r:embed="rId7"/>
          <a:stretch>
            <a:fillRect/>
          </a:stretch>
        </p:blipFill>
        <p:spPr>
          <a:xfrm>
            <a:off x="6888934" y="3557440"/>
            <a:ext cx="192311" cy="192311"/>
          </a:xfrm>
          <a:prstGeom prst="rect">
            <a:avLst/>
          </a:prstGeom>
        </p:spPr>
      </p:pic>
      <p:sp>
        <p:nvSpPr>
          <p:cNvPr id="28" name="Marcador de texto 35">
            <a:extLst>
              <a:ext uri="{FF2B5EF4-FFF2-40B4-BE49-F238E27FC236}">
                <a16:creationId xmlns:a16="http://schemas.microsoft.com/office/drawing/2014/main" id="{9AF7EA7D-766E-D3A0-9753-FD27F7882D54}"/>
              </a:ext>
            </a:extLst>
          </p:cNvPr>
          <p:cNvSpPr txBox="1">
            <a:spLocks/>
          </p:cNvSpPr>
          <p:nvPr/>
        </p:nvSpPr>
        <p:spPr>
          <a:xfrm>
            <a:off x="2478084" y="3436389"/>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a:t>
            </a:r>
            <a:r>
              <a:rPr lang="es-ES" sz="2000" dirty="0" err="1">
                <a:latin typeface="+mj-lt"/>
              </a:rPr>
              <a:t>marianorodas</a:t>
            </a:r>
            <a:endParaRPr lang="es-ES" sz="2000" dirty="0">
              <a:latin typeface="+mj-lt"/>
            </a:endParaRPr>
          </a:p>
        </p:txBody>
      </p:sp>
      <p:pic>
        <p:nvPicPr>
          <p:cNvPr id="29" name="Imagen 28">
            <a:extLst>
              <a:ext uri="{FF2B5EF4-FFF2-40B4-BE49-F238E27FC236}">
                <a16:creationId xmlns:a16="http://schemas.microsoft.com/office/drawing/2014/main" id="{FA744DC3-A486-A74C-8D2B-280A7153FF3C}"/>
              </a:ext>
            </a:extLst>
          </p:cNvPr>
          <p:cNvPicPr>
            <a:picLocks noChangeAspect="1"/>
          </p:cNvPicPr>
          <p:nvPr/>
        </p:nvPicPr>
        <p:blipFill>
          <a:blip r:embed="rId7"/>
          <a:stretch>
            <a:fillRect/>
          </a:stretch>
        </p:blipFill>
        <p:spPr>
          <a:xfrm>
            <a:off x="2285773" y="3547912"/>
            <a:ext cx="192311" cy="192311"/>
          </a:xfrm>
          <a:prstGeom prst="rect">
            <a:avLst/>
          </a:prstGeom>
        </p:spPr>
      </p:pic>
      <p:pic>
        <p:nvPicPr>
          <p:cNvPr id="31" name="Imagen 30">
            <a:extLst>
              <a:ext uri="{FF2B5EF4-FFF2-40B4-BE49-F238E27FC236}">
                <a16:creationId xmlns:a16="http://schemas.microsoft.com/office/drawing/2014/main" id="{02889799-DB08-1972-5D7F-4DF7C69D3D9D}"/>
              </a:ext>
            </a:extLst>
          </p:cNvPr>
          <p:cNvPicPr>
            <a:picLocks noChangeAspect="1"/>
          </p:cNvPicPr>
          <p:nvPr/>
        </p:nvPicPr>
        <p:blipFill>
          <a:blip r:embed="rId7"/>
          <a:stretch>
            <a:fillRect/>
          </a:stretch>
        </p:blipFill>
        <p:spPr>
          <a:xfrm>
            <a:off x="6902731" y="6244788"/>
            <a:ext cx="192311" cy="192311"/>
          </a:xfrm>
          <a:prstGeom prst="rect">
            <a:avLst/>
          </a:prstGeom>
        </p:spPr>
      </p:pic>
      <p:sp>
        <p:nvSpPr>
          <p:cNvPr id="32" name="Marcador de texto 35">
            <a:extLst>
              <a:ext uri="{FF2B5EF4-FFF2-40B4-BE49-F238E27FC236}">
                <a16:creationId xmlns:a16="http://schemas.microsoft.com/office/drawing/2014/main" id="{700F2B17-2024-2717-15F5-77664C2E1346}"/>
              </a:ext>
            </a:extLst>
          </p:cNvPr>
          <p:cNvSpPr txBox="1">
            <a:spLocks/>
          </p:cNvSpPr>
          <p:nvPr/>
        </p:nvSpPr>
        <p:spPr>
          <a:xfrm>
            <a:off x="7111647" y="6159187"/>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daniel-casvill</a:t>
            </a:r>
            <a:endParaRPr lang="es-ES" sz="2000" dirty="0"/>
          </a:p>
        </p:txBody>
      </p:sp>
    </p:spTree>
    <p:extLst>
      <p:ext uri="{BB962C8B-B14F-4D97-AF65-F5344CB8AC3E}">
        <p14:creationId xmlns:p14="http://schemas.microsoft.com/office/powerpoint/2010/main" val="63178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s-ES" dirty="0"/>
              <a:t>Equipo 12 </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11</a:t>
            </a:fld>
            <a:endParaRPr lang="es-E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00149" y="310658"/>
            <a:ext cx="3171825" cy="1325563"/>
          </a:xfrm>
        </p:spPr>
        <p:txBody>
          <a:bodyPr rtlCol="0"/>
          <a:lstStyle/>
          <a:p>
            <a:pPr rtl="0"/>
            <a:r>
              <a:rPr lang="es-ES" dirty="0"/>
              <a:t>QUIÉNES SOMOS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00149" y="2543179"/>
            <a:ext cx="3571875" cy="2819630"/>
          </a:xfrm>
        </p:spPr>
        <p:txBody>
          <a:bodyPr rtlCol="0">
            <a:normAutofit/>
          </a:bodyPr>
          <a:lstStyle/>
          <a:p>
            <a:pPr rtl="0"/>
            <a:r>
              <a:rPr lang="es-ES" dirty="0"/>
              <a:t>Somos un grupo de estudiantes de Henry de distintos países interesados en comprender e incorporar las herramientas que la Ciencia de Datos posibilita con el objetivo de un próspero desarrollo profesional y de adquirir la capacidad de una mejor toma de decisiones. </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a:t>2</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5613449"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Mariano Rodas</a:t>
            </a:r>
          </a:p>
          <a:p>
            <a:endParaRPr lang="es-ES" dirty="0"/>
          </a:p>
        </p:txBody>
      </p:sp>
      <p:sp>
        <p:nvSpPr>
          <p:cNvPr id="9" name="Marcador de texto 51">
            <a:extLst>
              <a:ext uri="{FF2B5EF4-FFF2-40B4-BE49-F238E27FC236}">
                <a16:creationId xmlns:a16="http://schemas.microsoft.com/office/drawing/2014/main" id="{1E875058-0802-4E0B-C196-204290D160C4}"/>
              </a:ext>
            </a:extLst>
          </p:cNvPr>
          <p:cNvSpPr txBox="1">
            <a:spLocks/>
          </p:cNvSpPr>
          <p:nvPr/>
        </p:nvSpPr>
        <p:spPr>
          <a:xfrm>
            <a:off x="5495157"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8165382"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Alberto </a:t>
            </a:r>
            <a:r>
              <a:rPr lang="es-ES" dirty="0" err="1"/>
              <a:t>Landin</a:t>
            </a:r>
            <a:endParaRPr lang="es-ES" dirty="0"/>
          </a:p>
          <a:p>
            <a:endParaRPr lang="es-ES" dirty="0"/>
          </a:p>
        </p:txBody>
      </p:sp>
      <p:sp>
        <p:nvSpPr>
          <p:cNvPr id="12" name="Marcador de texto 51">
            <a:extLst>
              <a:ext uri="{FF2B5EF4-FFF2-40B4-BE49-F238E27FC236}">
                <a16:creationId xmlns:a16="http://schemas.microsoft.com/office/drawing/2014/main" id="{5BB74E77-8231-0D38-8CEB-AE61E50187BA}"/>
              </a:ext>
            </a:extLst>
          </p:cNvPr>
          <p:cNvSpPr txBox="1">
            <a:spLocks/>
          </p:cNvSpPr>
          <p:nvPr/>
        </p:nvSpPr>
        <p:spPr>
          <a:xfrm>
            <a:off x="8047090"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5613449"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mj-lt"/>
              </a:rPr>
              <a:t>Federico K</a:t>
            </a:r>
            <a:r>
              <a:rPr lang="es-AR" b="0" i="0" dirty="0" err="1">
                <a:solidFill>
                  <a:srgbClr val="202124"/>
                </a:solidFill>
                <a:effectLst/>
                <a:latin typeface="+mj-lt"/>
              </a:rPr>
              <a:t>ostzer</a:t>
            </a:r>
            <a:endParaRPr lang="es-ES" dirty="0">
              <a:latin typeface="+mj-lt"/>
            </a:endParaRPr>
          </a:p>
        </p:txBody>
      </p:sp>
      <p:sp>
        <p:nvSpPr>
          <p:cNvPr id="15" name="Marcador de texto 51">
            <a:extLst>
              <a:ext uri="{FF2B5EF4-FFF2-40B4-BE49-F238E27FC236}">
                <a16:creationId xmlns:a16="http://schemas.microsoft.com/office/drawing/2014/main" id="{2A007825-242C-6525-0E31-54A3C732D82C}"/>
              </a:ext>
            </a:extLst>
          </p:cNvPr>
          <p:cNvSpPr txBox="1">
            <a:spLocks/>
          </p:cNvSpPr>
          <p:nvPr/>
        </p:nvSpPr>
        <p:spPr>
          <a:xfrm>
            <a:off x="5495157"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8055074"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Daniel Castillo</a:t>
            </a:r>
          </a:p>
        </p:txBody>
      </p:sp>
      <p:sp>
        <p:nvSpPr>
          <p:cNvPr id="18" name="Marcador de texto 51">
            <a:extLst>
              <a:ext uri="{FF2B5EF4-FFF2-40B4-BE49-F238E27FC236}">
                <a16:creationId xmlns:a16="http://schemas.microsoft.com/office/drawing/2014/main" id="{36FCC6A0-A4E4-A6FD-D4FF-CB4E655988F5}"/>
              </a:ext>
            </a:extLst>
          </p:cNvPr>
          <p:cNvSpPr txBox="1">
            <a:spLocks/>
          </p:cNvSpPr>
          <p:nvPr/>
        </p:nvSpPr>
        <p:spPr>
          <a:xfrm>
            <a:off x="7936782"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5613449" y="1460130"/>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1200149" y="1810355"/>
            <a:ext cx="3171825" cy="3845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1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5767612" y="3701276"/>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8165382" y="3593798"/>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7905476" y="1565813"/>
            <a:ext cx="1782712" cy="1114195"/>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779DE4-CAEA-4617-897E-FEC9A2AC2D6A}"/>
              </a:ext>
            </a:extLst>
          </p:cNvPr>
          <p:cNvSpPr>
            <a:spLocks noGrp="1"/>
          </p:cNvSpPr>
          <p:nvPr>
            <p:ph type="body" sz="quarter" idx="13"/>
          </p:nvPr>
        </p:nvSpPr>
        <p:spPr>
          <a:xfrm>
            <a:off x="128391" y="1310879"/>
            <a:ext cx="2384817" cy="799306"/>
          </a:xfrm>
        </p:spPr>
        <p:txBody>
          <a:bodyPr vert="horz" lIns="91440" tIns="45720" rIns="91440" bIns="45720" rtlCol="0" anchor="ctr">
            <a:normAutofit fontScale="92500" lnSpcReduction="10000"/>
          </a:bodyPr>
          <a:lstStyle/>
          <a:p>
            <a:pPr rtl="0"/>
            <a:r>
              <a:rPr lang="es-ES" dirty="0"/>
              <a:t>Etapa 1:</a:t>
            </a:r>
          </a:p>
          <a:p>
            <a:pPr rtl="0"/>
            <a:r>
              <a:rPr lang="es-ES" dirty="0"/>
              <a:t>Puesta en marcha del proyecto </a:t>
            </a:r>
          </a:p>
        </p:txBody>
      </p:sp>
      <p:sp>
        <p:nvSpPr>
          <p:cNvPr id="4" name="Marcador de texto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s-ES" dirty="0"/>
              <a:t>Etapa 2:</a:t>
            </a:r>
          </a:p>
          <a:p>
            <a:pPr rtl="0"/>
            <a:r>
              <a:rPr lang="es-ES" dirty="0"/>
              <a:t>Trabajando los datos</a:t>
            </a:r>
          </a:p>
        </p:txBody>
      </p:sp>
      <p:sp>
        <p:nvSpPr>
          <p:cNvPr id="5" name="Marcador de texto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rtlCol="0"/>
          <a:lstStyle/>
          <a:p>
            <a:pPr rtl="0"/>
            <a:r>
              <a:rPr lang="es-ES" dirty="0"/>
              <a:t>Etapa 3:</a:t>
            </a:r>
          </a:p>
          <a:p>
            <a:pPr rtl="0"/>
            <a:r>
              <a:rPr lang="es-ES" dirty="0"/>
              <a:t>Etapa de análisis</a:t>
            </a:r>
          </a:p>
        </p:txBody>
      </p:sp>
      <p:sp>
        <p:nvSpPr>
          <p:cNvPr id="6" name="Marcador de texto 5">
            <a:extLst>
              <a:ext uri="{FF2B5EF4-FFF2-40B4-BE49-F238E27FC236}">
                <a16:creationId xmlns:a16="http://schemas.microsoft.com/office/drawing/2014/main" id="{5C594564-4FC6-401A-8586-44735EE819EC}"/>
              </a:ext>
            </a:extLst>
          </p:cNvPr>
          <p:cNvSpPr>
            <a:spLocks noGrp="1"/>
          </p:cNvSpPr>
          <p:nvPr>
            <p:ph type="body" sz="quarter" idx="16"/>
          </p:nvPr>
        </p:nvSpPr>
        <p:spPr>
          <a:xfrm>
            <a:off x="1075968" y="4710114"/>
            <a:ext cx="2970796" cy="514350"/>
          </a:xfrm>
        </p:spPr>
        <p:txBody>
          <a:bodyPr rtlCol="0"/>
          <a:lstStyle/>
          <a:p>
            <a:pPr rtl="0"/>
            <a:r>
              <a:rPr lang="es-ES" dirty="0"/>
              <a:t>Etapa 4:</a:t>
            </a:r>
          </a:p>
          <a:p>
            <a:pPr rtl="0"/>
            <a:r>
              <a:rPr lang="es-ES" dirty="0"/>
              <a:t>Presentación final</a:t>
            </a:r>
          </a:p>
        </p:txBody>
      </p:sp>
      <p:sp>
        <p:nvSpPr>
          <p:cNvPr id="7" name="Marcador de texto 6">
            <a:extLst>
              <a:ext uri="{FF2B5EF4-FFF2-40B4-BE49-F238E27FC236}">
                <a16:creationId xmlns:a16="http://schemas.microsoft.com/office/drawing/2014/main" id="{D7EB25CA-DA83-483D-AF83-0001BDF2DE2B}"/>
              </a:ext>
            </a:extLst>
          </p:cNvPr>
          <p:cNvSpPr>
            <a:spLocks noGrp="1"/>
          </p:cNvSpPr>
          <p:nvPr>
            <p:ph type="body" sz="quarter" idx="17"/>
          </p:nvPr>
        </p:nvSpPr>
        <p:spPr>
          <a:xfrm>
            <a:off x="4389178" y="1205111"/>
            <a:ext cx="5539095" cy="1352352"/>
          </a:xfrm>
        </p:spPr>
        <p:txBody>
          <a:bodyPr rtlCol="0"/>
          <a:lstStyle/>
          <a:p>
            <a:pPr rtl="0"/>
            <a:r>
              <a:rPr lang="es-ES" dirty="0"/>
              <a:t>Desarrollar métricas</a:t>
            </a:r>
          </a:p>
          <a:p>
            <a:pPr rtl="0"/>
            <a:r>
              <a:rPr lang="es-ES" dirty="0"/>
              <a:t>Presentación de </a:t>
            </a:r>
            <a:r>
              <a:rPr lang="es-ES" dirty="0" err="1"/>
              <a:t>KPIs</a:t>
            </a:r>
            <a:endParaRPr lang="es-ES" dirty="0"/>
          </a:p>
          <a:p>
            <a:pPr rtl="0"/>
            <a:r>
              <a:rPr lang="es-ES" dirty="0"/>
              <a:t>Tecnologías a usar</a:t>
            </a:r>
          </a:p>
          <a:p>
            <a:pPr rtl="0"/>
            <a:r>
              <a:rPr lang="es-ES" dirty="0"/>
              <a:t>Documentar alcance del proyecto</a:t>
            </a:r>
          </a:p>
          <a:p>
            <a:pPr rtl="0"/>
            <a:endParaRPr lang="es-ES" dirty="0"/>
          </a:p>
          <a:p>
            <a:pPr rtl="0"/>
            <a:endParaRPr lang="es-ES" dirty="0"/>
          </a:p>
        </p:txBody>
      </p:sp>
      <p:sp>
        <p:nvSpPr>
          <p:cNvPr id="8" name="Marcador de texto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lstStyle/>
          <a:p>
            <a:pPr rtl="0"/>
            <a:r>
              <a:rPr lang="es-ES" dirty="0"/>
              <a:t>Diseño del modelo de base de datos</a:t>
            </a:r>
          </a:p>
          <a:p>
            <a:pPr rtl="0"/>
            <a:r>
              <a:rPr lang="es-ES" dirty="0"/>
              <a:t>Creación y configuración de ambiente </a:t>
            </a:r>
            <a:r>
              <a:rPr lang="es-ES" dirty="0" err="1"/>
              <a:t>big</a:t>
            </a:r>
            <a:r>
              <a:rPr lang="es-ES" dirty="0"/>
              <a:t> data</a:t>
            </a:r>
          </a:p>
          <a:p>
            <a:pPr rtl="0"/>
            <a:r>
              <a:rPr lang="es-ES" dirty="0"/>
              <a:t>Automatización del data </a:t>
            </a:r>
            <a:r>
              <a:rPr lang="es-ES" dirty="0" err="1"/>
              <a:t>warehouse</a:t>
            </a:r>
            <a:endParaRPr lang="es-ES" dirty="0"/>
          </a:p>
          <a:p>
            <a:pPr rtl="0"/>
            <a:endParaRPr lang="es-ES" dirty="0"/>
          </a:p>
        </p:txBody>
      </p:sp>
      <p:sp>
        <p:nvSpPr>
          <p:cNvPr id="9" name="Marcador de texto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s-ES" dirty="0"/>
              <a:t>Exposición de reportes y dashboards</a:t>
            </a:r>
          </a:p>
          <a:p>
            <a:pPr rtl="0"/>
            <a:r>
              <a:rPr lang="es-ES" dirty="0"/>
              <a:t>Creación de modelos predictivos </a:t>
            </a:r>
          </a:p>
          <a:p>
            <a:pPr rtl="0"/>
            <a:r>
              <a:rPr lang="es-ES" dirty="0"/>
              <a:t>Aplicar reglas de negocios</a:t>
            </a:r>
          </a:p>
        </p:txBody>
      </p:sp>
      <p:sp>
        <p:nvSpPr>
          <p:cNvPr id="10" name="Marcador de texto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539095" cy="1131527"/>
          </a:xfrm>
        </p:spPr>
        <p:txBody>
          <a:bodyPr rtlCol="0"/>
          <a:lstStyle/>
          <a:p>
            <a:pPr rtl="0"/>
            <a:r>
              <a:rPr lang="es-ES" dirty="0"/>
              <a:t>Conclusiones </a:t>
            </a:r>
          </a:p>
          <a:p>
            <a:pPr rtl="0"/>
            <a:r>
              <a:rPr lang="es-ES" dirty="0"/>
              <a:t>Recomendaciones</a:t>
            </a:r>
          </a:p>
          <a:p>
            <a:pPr rtl="0"/>
            <a:endParaRPr lang="es-ES" dirty="0"/>
          </a:p>
        </p:txBody>
      </p:sp>
      <p:sp>
        <p:nvSpPr>
          <p:cNvPr id="13" name="Marcador de número de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s-ES" smtClean="0"/>
              <a:pPr rtl="0"/>
              <a:t>3</a:t>
            </a:fld>
            <a:endParaRPr lang="es-ES"/>
          </a:p>
        </p:txBody>
      </p:sp>
      <p:sp>
        <p:nvSpPr>
          <p:cNvPr id="17" name="Flecha: a la derecha 16">
            <a:extLst>
              <a:ext uri="{FF2B5EF4-FFF2-40B4-BE49-F238E27FC236}">
                <a16:creationId xmlns:a16="http://schemas.microsoft.com/office/drawing/2014/main" id="{4B216D42-1669-D335-EEC5-918454F64CDD}"/>
              </a:ext>
            </a:extLst>
          </p:cNvPr>
          <p:cNvSpPr/>
          <p:nvPr/>
        </p:nvSpPr>
        <p:spPr>
          <a:xfrm rot="8412908">
            <a:off x="10142269" y="3344043"/>
            <a:ext cx="637217" cy="2834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00"/>
              </a:solidFill>
              <a:highlight>
                <a:srgbClr val="FFFF00"/>
              </a:highlight>
            </a:endParaRPr>
          </a:p>
        </p:txBody>
      </p:sp>
      <p:sp>
        <p:nvSpPr>
          <p:cNvPr id="12" name="Marcador de contenido 2">
            <a:extLst>
              <a:ext uri="{FF2B5EF4-FFF2-40B4-BE49-F238E27FC236}">
                <a16:creationId xmlns:a16="http://schemas.microsoft.com/office/drawing/2014/main" id="{DE654F8D-A6B1-7C09-48AA-9FD3A2DEE57E}"/>
              </a:ext>
            </a:extLst>
          </p:cNvPr>
          <p:cNvSpPr txBox="1">
            <a:spLocks/>
          </p:cNvSpPr>
          <p:nvPr/>
        </p:nvSpPr>
        <p:spPr>
          <a:xfrm>
            <a:off x="9391648" y="3818507"/>
            <a:ext cx="2266949" cy="723469"/>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200" dirty="0"/>
              <a:t>(Ud. ESTÁ AQUÍ)</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2560631" y="452232"/>
            <a:ext cx="3985828" cy="1205118"/>
          </a:xfrm>
        </p:spPr>
        <p:txBody>
          <a:bodyPr rtlCol="0">
            <a:normAutofit fontScale="90000"/>
          </a:bodyPr>
          <a:lstStyle/>
          <a:p>
            <a:pPr rtl="0"/>
            <a:r>
              <a:rPr lang="es-ES" dirty="0"/>
              <a:t>Distribución regional de consumidores y vendedores</a:t>
            </a:r>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7"/>
          </p:nvPr>
        </p:nvSpPr>
        <p:spPr>
          <a:xfrm>
            <a:off x="5294730" y="5991225"/>
            <a:ext cx="5433204" cy="365125"/>
          </a:xfrm>
        </p:spPr>
        <p:txBody>
          <a:bodyPr rtlCol="0">
            <a:normAutofit lnSpcReduction="10000"/>
          </a:bodyPr>
          <a:lstStyle/>
          <a:p>
            <a:pPr rtl="0"/>
            <a:endParaRPr lang="es-ES" dirty="0"/>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s-ES" smtClean="0"/>
              <a:pPr rtl="0"/>
              <a:t>4</a:t>
            </a:fld>
            <a:endParaRPr lang="es-ES"/>
          </a:p>
        </p:txBody>
      </p:sp>
      <p:pic>
        <p:nvPicPr>
          <p:cNvPr id="6" name="Imagen 5">
            <a:extLst>
              <a:ext uri="{FF2B5EF4-FFF2-40B4-BE49-F238E27FC236}">
                <a16:creationId xmlns:a16="http://schemas.microsoft.com/office/drawing/2014/main" id="{5B388C4B-437B-7F78-FA49-C3DDC50E9C23}"/>
              </a:ext>
            </a:extLst>
          </p:cNvPr>
          <p:cNvPicPr>
            <a:picLocks noChangeAspect="1"/>
          </p:cNvPicPr>
          <p:nvPr/>
        </p:nvPicPr>
        <p:blipFill>
          <a:blip r:embed="rId3"/>
          <a:stretch>
            <a:fillRect/>
          </a:stretch>
        </p:blipFill>
        <p:spPr>
          <a:xfrm>
            <a:off x="554037" y="1691508"/>
            <a:ext cx="4581525" cy="3752850"/>
          </a:xfrm>
          <a:prstGeom prst="rect">
            <a:avLst/>
          </a:prstGeom>
        </p:spPr>
      </p:pic>
      <p:pic>
        <p:nvPicPr>
          <p:cNvPr id="10" name="Imagen 9">
            <a:extLst>
              <a:ext uri="{FF2B5EF4-FFF2-40B4-BE49-F238E27FC236}">
                <a16:creationId xmlns:a16="http://schemas.microsoft.com/office/drawing/2014/main" id="{04616EF8-E679-075F-AE14-F6F2E1B4DD58}"/>
              </a:ext>
            </a:extLst>
          </p:cNvPr>
          <p:cNvPicPr>
            <a:picLocks noChangeAspect="1"/>
          </p:cNvPicPr>
          <p:nvPr/>
        </p:nvPicPr>
        <p:blipFill>
          <a:blip r:embed="rId4"/>
          <a:stretch>
            <a:fillRect/>
          </a:stretch>
        </p:blipFill>
        <p:spPr>
          <a:xfrm>
            <a:off x="6546459" y="1888044"/>
            <a:ext cx="4181475" cy="3676650"/>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336550" y="743690"/>
            <a:ext cx="8045450" cy="1835202"/>
          </a:xfrm>
        </p:spPr>
        <p:txBody>
          <a:bodyPr rtlCol="0">
            <a:normAutofit fontScale="90000"/>
          </a:bodyPr>
          <a:lstStyle/>
          <a:p>
            <a:pPr rtl="0"/>
            <a:r>
              <a:rPr lang="es-ES" dirty="0"/>
              <a:t>A PARTIR DE UN SISTEMA DE INSIGNIAS BUSCAMOS RECOMENDAR A LOS MEJORES VENDEDORES EN LAS PRINCIPALES CATEGORÍAS SEGÚN LA CALIFICACIÓN DE LOS CONSUMIDORES</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5</a:t>
            </a:fld>
            <a:endParaRPr lang="es-ES" dirty="0"/>
          </a:p>
        </p:txBody>
      </p:sp>
      <p:sp>
        <p:nvSpPr>
          <p:cNvPr id="8" name="Título 1">
            <a:extLst>
              <a:ext uri="{FF2B5EF4-FFF2-40B4-BE49-F238E27FC236}">
                <a16:creationId xmlns:a16="http://schemas.microsoft.com/office/drawing/2014/main" id="{51E9CCB5-9ED0-8879-FC43-F8464CB51698}"/>
              </a:ext>
            </a:extLst>
          </p:cNvPr>
          <p:cNvSpPr txBox="1">
            <a:spLocks/>
          </p:cNvSpPr>
          <p:nvPr/>
        </p:nvSpPr>
        <p:spPr>
          <a:xfrm>
            <a:off x="336550" y="-602456"/>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dirty="0" err="1"/>
              <a:t>Kpis</a:t>
            </a:r>
            <a:r>
              <a:rPr lang="es-ES" dirty="0"/>
              <a:t> Y MÉTRICAS</a:t>
            </a:r>
          </a:p>
        </p:txBody>
      </p:sp>
      <p:sp>
        <p:nvSpPr>
          <p:cNvPr id="12" name="Marcador de contenido 2">
            <a:extLst>
              <a:ext uri="{FF2B5EF4-FFF2-40B4-BE49-F238E27FC236}">
                <a16:creationId xmlns:a16="http://schemas.microsoft.com/office/drawing/2014/main" id="{C6438E9E-BB4F-5C85-CAC8-2EE64B92F321}"/>
              </a:ext>
            </a:extLst>
          </p:cNvPr>
          <p:cNvSpPr txBox="1">
            <a:spLocks/>
          </p:cNvSpPr>
          <p:nvPr/>
        </p:nvSpPr>
        <p:spPr>
          <a:xfrm>
            <a:off x="6242050" y="2089836"/>
            <a:ext cx="5111750" cy="267832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s-ES" noProof="1"/>
          </a:p>
        </p:txBody>
      </p:sp>
      <p:pic>
        <p:nvPicPr>
          <p:cNvPr id="5" name="Imagen 4">
            <a:extLst>
              <a:ext uri="{FF2B5EF4-FFF2-40B4-BE49-F238E27FC236}">
                <a16:creationId xmlns:a16="http://schemas.microsoft.com/office/drawing/2014/main" id="{BAC75F1D-1CEC-120A-014A-B8CC0EBC4B18}"/>
              </a:ext>
            </a:extLst>
          </p:cNvPr>
          <p:cNvPicPr>
            <a:picLocks noChangeAspect="1"/>
          </p:cNvPicPr>
          <p:nvPr/>
        </p:nvPicPr>
        <p:blipFill>
          <a:blip r:embed="rId3"/>
          <a:stretch>
            <a:fillRect/>
          </a:stretch>
        </p:blipFill>
        <p:spPr>
          <a:xfrm>
            <a:off x="0" y="2489238"/>
            <a:ext cx="12001500" cy="4257675"/>
          </a:xfrm>
          <a:prstGeom prst="rect">
            <a:avLst/>
          </a:prstGeom>
        </p:spPr>
      </p:pic>
      <p:pic>
        <p:nvPicPr>
          <p:cNvPr id="9" name="Imagen 8">
            <a:extLst>
              <a:ext uri="{FF2B5EF4-FFF2-40B4-BE49-F238E27FC236}">
                <a16:creationId xmlns:a16="http://schemas.microsoft.com/office/drawing/2014/main" id="{856FDAEF-7366-DE10-A7E2-812F0528A705}"/>
              </a:ext>
            </a:extLst>
          </p:cNvPr>
          <p:cNvPicPr>
            <a:picLocks noChangeAspect="1"/>
          </p:cNvPicPr>
          <p:nvPr/>
        </p:nvPicPr>
        <p:blipFill>
          <a:blip r:embed="rId4"/>
          <a:stretch>
            <a:fillRect/>
          </a:stretch>
        </p:blipFill>
        <p:spPr>
          <a:xfrm>
            <a:off x="8372475" y="203054"/>
            <a:ext cx="2781300" cy="2219325"/>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7426325" y="136525"/>
            <a:ext cx="5111750" cy="1204912"/>
          </a:xfrm>
        </p:spPr>
        <p:txBody>
          <a:bodyPr rtlCol="0"/>
          <a:lstStyle/>
          <a:p>
            <a:pPr rtl="0"/>
            <a:r>
              <a:rPr lang="es-ES" dirty="0"/>
              <a:t>Reglas de negocios aplicadas</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6</a:t>
            </a:fld>
            <a:endParaRPr lang="es-ES" dirty="0"/>
          </a:p>
        </p:txBody>
      </p:sp>
      <p:pic>
        <p:nvPicPr>
          <p:cNvPr id="5" name="Imagen 4">
            <a:extLst>
              <a:ext uri="{FF2B5EF4-FFF2-40B4-BE49-F238E27FC236}">
                <a16:creationId xmlns:a16="http://schemas.microsoft.com/office/drawing/2014/main" id="{F0A00EF0-EB00-89A9-DC8B-C59CB5E6FB6E}"/>
              </a:ext>
            </a:extLst>
          </p:cNvPr>
          <p:cNvPicPr>
            <a:picLocks noChangeAspect="1"/>
          </p:cNvPicPr>
          <p:nvPr/>
        </p:nvPicPr>
        <p:blipFill>
          <a:blip r:embed="rId3"/>
          <a:stretch>
            <a:fillRect/>
          </a:stretch>
        </p:blipFill>
        <p:spPr>
          <a:xfrm>
            <a:off x="34925" y="2647950"/>
            <a:ext cx="11830050" cy="4210050"/>
          </a:xfrm>
          <a:prstGeom prst="rect">
            <a:avLst/>
          </a:prstGeom>
        </p:spPr>
      </p:pic>
      <p:sp>
        <p:nvSpPr>
          <p:cNvPr id="7" name="Título 1">
            <a:extLst>
              <a:ext uri="{FF2B5EF4-FFF2-40B4-BE49-F238E27FC236}">
                <a16:creationId xmlns:a16="http://schemas.microsoft.com/office/drawing/2014/main" id="{60240E80-F126-F688-AD0D-4EBC3D00A699}"/>
              </a:ext>
            </a:extLst>
          </p:cNvPr>
          <p:cNvSpPr txBox="1">
            <a:spLocks/>
          </p:cNvSpPr>
          <p:nvPr/>
        </p:nvSpPr>
        <p:spPr>
          <a:xfrm>
            <a:off x="447674" y="912018"/>
            <a:ext cx="6753225" cy="15517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sz="1800" dirty="0"/>
              <a:t>	A través de estudiar las calificaciones promedio por categoría en cada región, apuntamos a distinguir cuales no se encuentran satisfechas sugiriendo que existe un mercado disputable</a:t>
            </a:r>
          </a:p>
        </p:txBody>
      </p:sp>
    </p:spTree>
    <p:extLst>
      <p:ext uri="{BB962C8B-B14F-4D97-AF65-F5344CB8AC3E}">
        <p14:creationId xmlns:p14="http://schemas.microsoft.com/office/powerpoint/2010/main" val="182252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578582" y="147226"/>
            <a:ext cx="8421688" cy="1325563"/>
          </a:xfrm>
        </p:spPr>
        <p:txBody>
          <a:bodyPr rtlCol="0"/>
          <a:lstStyle/>
          <a:p>
            <a:pPr rtl="0"/>
            <a:r>
              <a:rPr lang="es-ES" dirty="0"/>
              <a:t>Modelo de regresión múltiple</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233047" y="4580824"/>
            <a:ext cx="4031945" cy="365125"/>
          </a:xfrm>
        </p:spPr>
        <p:txBody>
          <a:bodyPr vert="horz" lIns="91440" tIns="45720" rIns="91440" bIns="45720" rtlCol="0" anchor="t">
            <a:normAutofit lnSpcReduction="10000"/>
          </a:bodyPr>
          <a:lstStyle/>
          <a:p>
            <a:pPr rtl="0"/>
            <a:r>
              <a:rPr lang="es-ES" dirty="0"/>
              <a:t>    </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524719" y="2238428"/>
            <a:ext cx="4031030" cy="1057308"/>
          </a:xfrm>
          <a:ln>
            <a:solidFill>
              <a:schemeClr val="accent1"/>
            </a:solidFill>
          </a:ln>
        </p:spPr>
        <p:txBody>
          <a:bodyPr rtlCol="0">
            <a:normAutofit fontScale="25000" lnSpcReduction="20000"/>
          </a:bodyPr>
          <a:lstStyle/>
          <a:p>
            <a:pPr rtl="0"/>
            <a:r>
              <a:rPr lang="es-ES" sz="5500" dirty="0">
                <a:latin typeface="+mj-lt"/>
              </a:rPr>
              <a:t>Y = Costo de envío</a:t>
            </a:r>
          </a:p>
          <a:p>
            <a:pPr rtl="0"/>
            <a:r>
              <a:rPr lang="es-ES" sz="5500" dirty="0">
                <a:latin typeface="+mj-lt"/>
              </a:rPr>
              <a:t>X</a:t>
            </a:r>
            <a:r>
              <a:rPr lang="es-AR" sz="5500" dirty="0">
                <a:effectLst/>
                <a:latin typeface="+mj-lt"/>
                <a:ea typeface="Times New Roman" panose="02020603050405020304" pitchFamily="18" charset="0"/>
                <a:cs typeface="Cambria Math" panose="02040503050406030204" pitchFamily="18" charset="0"/>
              </a:rPr>
              <a:t> ₁ = Volumen del producto (cm</a:t>
            </a:r>
            <a:r>
              <a:rPr lang="es-AR" sz="5500" dirty="0">
                <a:effectLst/>
                <a:latin typeface="+mj-lt"/>
                <a:ea typeface="Times New Roman" panose="02020603050405020304" pitchFamily="18" charset="0"/>
              </a:rPr>
              <a:t>³)</a:t>
            </a:r>
          </a:p>
          <a:p>
            <a:pPr rtl="0"/>
            <a:r>
              <a:rPr lang="es-AR" sz="5500" dirty="0">
                <a:effectLst/>
                <a:latin typeface="+mj-lt"/>
                <a:ea typeface="Times New Roman" panose="02020603050405020304" pitchFamily="18" charset="0"/>
              </a:rPr>
              <a:t>X</a:t>
            </a:r>
            <a:r>
              <a:rPr lang="es-AR" sz="5500" dirty="0">
                <a:effectLst/>
                <a:latin typeface="+mj-lt"/>
                <a:ea typeface="Times New Roman" panose="02020603050405020304" pitchFamily="18" charset="0"/>
                <a:cs typeface="Cambria Math" panose="02040503050406030204" pitchFamily="18" charset="0"/>
              </a:rPr>
              <a:t>₂ = Peso del producto (g)</a:t>
            </a:r>
            <a:endParaRPr lang="es-AR" sz="5500" dirty="0">
              <a:latin typeface="+mj-lt"/>
              <a:ea typeface="Times New Roman" panose="02020603050405020304" pitchFamily="18" charset="0"/>
              <a:cs typeface="Cambria Math" panose="02040503050406030204" pitchFamily="18" charset="0"/>
            </a:endParaRPr>
          </a:p>
          <a:p>
            <a:pPr rtl="0"/>
            <a:r>
              <a:rPr lang="es-AR" sz="5500" i="0" dirty="0">
                <a:solidFill>
                  <a:srgbClr val="202122"/>
                </a:solidFill>
                <a:effectLst/>
                <a:latin typeface="+mj-lt"/>
              </a:rPr>
              <a:t>U = perturbación estocástica</a:t>
            </a:r>
          </a:p>
          <a:p>
            <a:pPr rtl="0"/>
            <a:endParaRPr lang="es-ES" dirty="0"/>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3"/>
          </p:nvPr>
        </p:nvSpPr>
        <p:spPr>
          <a:xfrm>
            <a:off x="6588228" y="2761137"/>
            <a:ext cx="4031945" cy="660810"/>
          </a:xfrm>
        </p:spPr>
        <p:txBody>
          <a:bodyPr rtlCol="0">
            <a:normAutofit/>
          </a:bodyPr>
          <a:lstStyle/>
          <a:p>
            <a:pPr rtl="0"/>
            <a:r>
              <a:rPr lang="es-ES" dirty="0"/>
              <a:t>HABLAR SOBRE R CUADRADO y como podría mejorar</a:t>
            </a:r>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4"/>
          </p:nvPr>
        </p:nvSpPr>
        <p:spPr>
          <a:xfrm>
            <a:off x="6075225" y="4726686"/>
            <a:ext cx="5693961" cy="1496015"/>
          </a:xfrm>
        </p:spPr>
        <p:txBody>
          <a:bodyPr rtlCol="0">
            <a:normAutofit/>
          </a:bodyPr>
          <a:lstStyle/>
          <a:p>
            <a:r>
              <a:rPr lang="es-ES" sz="1800" dirty="0"/>
              <a:t>En proceso: A partir de una evaluación de los vendedores por región, pretendemos agregarle al modelo la variable “distancia entre comprador y vendedor” con tal de aumentar la precisión del modelo</a:t>
            </a:r>
          </a:p>
        </p:txBody>
      </p:sp>
      <p:sp>
        <p:nvSpPr>
          <p:cNvPr id="14" name="Marcador de contenido 2">
            <a:extLst>
              <a:ext uri="{FF2B5EF4-FFF2-40B4-BE49-F238E27FC236}">
                <a16:creationId xmlns:a16="http://schemas.microsoft.com/office/drawing/2014/main" id="{63DB64FA-0102-30CC-4982-D93A41C9438E}"/>
              </a:ext>
            </a:extLst>
          </p:cNvPr>
          <p:cNvSpPr txBox="1">
            <a:spLocks/>
          </p:cNvSpPr>
          <p:nvPr/>
        </p:nvSpPr>
        <p:spPr>
          <a:xfrm>
            <a:off x="1444104" y="3074930"/>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5" name="Marcador de texto 7">
            <a:extLst>
              <a:ext uri="{FF2B5EF4-FFF2-40B4-BE49-F238E27FC236}">
                <a16:creationId xmlns:a16="http://schemas.microsoft.com/office/drawing/2014/main" id="{2E985B3D-C305-C353-8F41-80007DE86821}"/>
              </a:ext>
            </a:extLst>
          </p:cNvPr>
          <p:cNvSpPr txBox="1">
            <a:spLocks/>
          </p:cNvSpPr>
          <p:nvPr/>
        </p:nvSpPr>
        <p:spPr>
          <a:xfrm>
            <a:off x="524719" y="5165394"/>
            <a:ext cx="570187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9" name="Marcador de texto 7">
            <a:extLst>
              <a:ext uri="{FF2B5EF4-FFF2-40B4-BE49-F238E27FC236}">
                <a16:creationId xmlns:a16="http://schemas.microsoft.com/office/drawing/2014/main" id="{8B4146AC-2E61-B711-7ABE-5FFC51A2E2E8}"/>
              </a:ext>
            </a:extLst>
          </p:cNvPr>
          <p:cNvSpPr txBox="1">
            <a:spLocks/>
          </p:cNvSpPr>
          <p:nvPr/>
        </p:nvSpPr>
        <p:spPr>
          <a:xfrm>
            <a:off x="1360142"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26"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056" y="1553420"/>
            <a:ext cx="5598350" cy="892143"/>
          </a:xfrm>
        </p:spPr>
        <p:txBody>
          <a:bodyPr vert="horz" lIns="91440" tIns="45720" rIns="91440" bIns="45720" rtlCol="0" anchor="t">
            <a:normAutofit/>
          </a:bodyPr>
          <a:lstStyle/>
          <a:p>
            <a:r>
              <a:rPr lang="es-AR" sz="1800" dirty="0">
                <a:effectLst/>
                <a:latin typeface="Arial" panose="020B0604020202020204" pitchFamily="34" charset="0"/>
                <a:ea typeface="Times New Roman" panose="02020603050405020304" pitchFamily="18" charset="0"/>
              </a:rPr>
              <a:t>Y ⱼ =β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₀</a:t>
            </a:r>
            <a:r>
              <a:rPr lang="es-AR" sz="1800" dirty="0">
                <a:effectLst/>
                <a:latin typeface="Arial" panose="020B0604020202020204" pitchFamily="34" charset="0"/>
                <a:ea typeface="Times New Roman" panose="02020603050405020304" pitchFamily="18" charset="0"/>
              </a:rPr>
              <a:t>+β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₁</a:t>
            </a:r>
            <a:r>
              <a:rPr lang="es-AR" sz="1800" dirty="0">
                <a:effectLst/>
                <a:latin typeface="Arial" panose="020B0604020202020204" pitchFamily="34" charset="0"/>
                <a:ea typeface="Times New Roman" panose="02020603050405020304" pitchFamily="18" charset="0"/>
              </a:rPr>
              <a:t> (X</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₁</a:t>
            </a:r>
            <a:r>
              <a:rPr lang="es-AR" sz="1800" dirty="0">
                <a:effectLst/>
                <a:latin typeface="Arial" panose="020B0604020202020204" pitchFamily="34" charset="0"/>
                <a:ea typeface="Times New Roman" panose="02020603050405020304" pitchFamily="18" charset="0"/>
              </a:rPr>
              <a:t> ⱼ)+ 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₂</a:t>
            </a:r>
            <a:r>
              <a:rPr lang="es-AR" sz="1800" dirty="0">
                <a:effectLst/>
                <a:latin typeface="Arial" panose="020B0604020202020204" pitchFamily="34" charset="0"/>
                <a:ea typeface="Times New Roman" panose="02020603050405020304" pitchFamily="18" charset="0"/>
              </a:rPr>
              <a:t> (X</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₂</a:t>
            </a:r>
            <a:r>
              <a:rPr lang="es-AR" sz="1800" dirty="0">
                <a:effectLst/>
                <a:latin typeface="Arial" panose="020B0604020202020204" pitchFamily="34" charset="0"/>
                <a:ea typeface="Times New Roman" panose="02020603050405020304" pitchFamily="18" charset="0"/>
              </a:rPr>
              <a:t> ⱼ)  + u ⱼ</a:t>
            </a:r>
            <a:br>
              <a:rPr lang="es-AR" sz="1800" dirty="0">
                <a:effectLst/>
                <a:latin typeface="Arial" panose="020B0604020202020204" pitchFamily="34" charset="0"/>
                <a:ea typeface="Times New Roman" panose="02020603050405020304" pitchFamily="18" charset="0"/>
              </a:rPr>
            </a:br>
            <a:br>
              <a:rPr lang="es-AR" sz="1800" dirty="0">
                <a:effectLst/>
                <a:latin typeface="Arial" panose="020B0604020202020204" pitchFamily="34" charset="0"/>
                <a:ea typeface="Times New Roman" panose="02020603050405020304" pitchFamily="18" charset="0"/>
              </a:rPr>
            </a:br>
            <a:endParaRPr lang="es-AR" sz="1800" dirty="0">
              <a:effectLst/>
              <a:latin typeface="Arial" panose="020B0604020202020204" pitchFamily="34" charset="0"/>
              <a:ea typeface="Times New Roman" panose="02020603050405020304" pitchFamily="18" charset="0"/>
            </a:endParaRPr>
          </a:p>
        </p:txBody>
      </p:sp>
      <p:sp>
        <p:nvSpPr>
          <p:cNvPr id="27" name="Marcador de texto 7">
            <a:extLst>
              <a:ext uri="{FF2B5EF4-FFF2-40B4-BE49-F238E27FC236}">
                <a16:creationId xmlns:a16="http://schemas.microsoft.com/office/drawing/2014/main" id="{8B4146AC-2E61-B711-7ABE-5FFC51A2E2E8}"/>
              </a:ext>
            </a:extLst>
          </p:cNvPr>
          <p:cNvSpPr txBox="1">
            <a:spLocks/>
          </p:cNvSpPr>
          <p:nvPr/>
        </p:nvSpPr>
        <p:spPr>
          <a:xfrm>
            <a:off x="7034825"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28" name="Marcador de contenido 2">
            <a:extLst>
              <a:ext uri="{FF2B5EF4-FFF2-40B4-BE49-F238E27FC236}">
                <a16:creationId xmlns:a16="http://schemas.microsoft.com/office/drawing/2014/main" id="{63DB64FA-0102-30CC-4982-D93A41C9438E}"/>
              </a:ext>
            </a:extLst>
          </p:cNvPr>
          <p:cNvSpPr txBox="1">
            <a:spLocks/>
          </p:cNvSpPr>
          <p:nvPr/>
        </p:nvSpPr>
        <p:spPr>
          <a:xfrm>
            <a:off x="1578582" y="3909193"/>
            <a:ext cx="5956010" cy="89521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400" b="1" dirty="0"/>
          </a:p>
        </p:txBody>
      </p:sp>
      <p:pic>
        <p:nvPicPr>
          <p:cNvPr id="5" name="Imagen 4">
            <a:extLst>
              <a:ext uri="{FF2B5EF4-FFF2-40B4-BE49-F238E27FC236}">
                <a16:creationId xmlns:a16="http://schemas.microsoft.com/office/drawing/2014/main" id="{8A199CD9-65E0-F632-8263-4B395BC9AC15}"/>
              </a:ext>
            </a:extLst>
          </p:cNvPr>
          <p:cNvPicPr>
            <a:picLocks noChangeAspect="1"/>
          </p:cNvPicPr>
          <p:nvPr/>
        </p:nvPicPr>
        <p:blipFill>
          <a:blip r:embed="rId3"/>
          <a:stretch>
            <a:fillRect/>
          </a:stretch>
        </p:blipFill>
        <p:spPr>
          <a:xfrm>
            <a:off x="6286500" y="1674580"/>
            <a:ext cx="5905500" cy="2752812"/>
          </a:xfrm>
          <a:prstGeom prst="rect">
            <a:avLst/>
          </a:prstGeom>
        </p:spPr>
      </p:pic>
      <p:pic>
        <p:nvPicPr>
          <p:cNvPr id="1026" name="Picture 2">
            <a:extLst>
              <a:ext uri="{FF2B5EF4-FFF2-40B4-BE49-F238E27FC236}">
                <a16:creationId xmlns:a16="http://schemas.microsoft.com/office/drawing/2014/main" id="{83F2C0ED-7470-81EE-A855-CF4302C4E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2" y="3693781"/>
            <a:ext cx="4031030" cy="330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956129" y="501650"/>
            <a:ext cx="5431971" cy="846301"/>
          </a:xfrm>
        </p:spPr>
        <p:txBody>
          <a:bodyPr rtlCol="0">
            <a:normAutofit fontScale="90000"/>
          </a:bodyPr>
          <a:lstStyle/>
          <a:p>
            <a:pPr rtl="0"/>
            <a:r>
              <a:rPr lang="es-ES" sz="3100" dirty="0"/>
              <a:t>CALCULADORA DE COSTO DE ENVÍO</a:t>
            </a:r>
          </a:p>
        </p:txBody>
      </p:sp>
      <p:sp>
        <p:nvSpPr>
          <p:cNvPr id="5" name="Marcador de texto 4">
            <a:extLst>
              <a:ext uri="{FF2B5EF4-FFF2-40B4-BE49-F238E27FC236}">
                <a16:creationId xmlns:a16="http://schemas.microsoft.com/office/drawing/2014/main" id="{06E82690-B145-4D4F-B2D1-0B2A8C50FD71}"/>
              </a:ext>
            </a:extLst>
          </p:cNvPr>
          <p:cNvSpPr>
            <a:spLocks noGrp="1"/>
          </p:cNvSpPr>
          <p:nvPr>
            <p:ph type="body" sz="quarter" idx="26"/>
          </p:nvPr>
        </p:nvSpPr>
        <p:spPr>
          <a:xfrm>
            <a:off x="4140200" y="1513855"/>
            <a:ext cx="7766955" cy="1657264"/>
          </a:xfrm>
        </p:spPr>
        <p:txBody>
          <a:bodyPr rtlCol="0">
            <a:normAutofit/>
          </a:bodyPr>
          <a:lstStyle/>
          <a:p>
            <a:pPr rtl="0"/>
            <a:r>
              <a:rPr lang="es-ES" sz="1800" noProof="1"/>
              <a:t>Elaboramos regresiones lineales para cada estado con el objetivo de crear una herramienta a disposición de los usuarios que ayude a aproximar cual será el costo de envío de acuerdo a las dimensiones y el peso del artículo que desean comprar</a:t>
            </a:r>
          </a:p>
        </p:txBody>
      </p:sp>
      <p:sp>
        <p:nvSpPr>
          <p:cNvPr id="4" name="Marcador de número de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s-ES" smtClean="0"/>
              <a:pPr rtl="0"/>
              <a:t>8</a:t>
            </a:fld>
            <a:endParaRPr lang="es-ES" dirty="0"/>
          </a:p>
        </p:txBody>
      </p:sp>
      <p:pic>
        <p:nvPicPr>
          <p:cNvPr id="14" name="Imagen 13">
            <a:extLst>
              <a:ext uri="{FF2B5EF4-FFF2-40B4-BE49-F238E27FC236}">
                <a16:creationId xmlns:a16="http://schemas.microsoft.com/office/drawing/2014/main" id="{FF5DF22D-1ACD-27B0-1DA4-EE7D89BF3EE8}"/>
              </a:ext>
            </a:extLst>
          </p:cNvPr>
          <p:cNvPicPr>
            <a:picLocks noChangeAspect="1"/>
          </p:cNvPicPr>
          <p:nvPr/>
        </p:nvPicPr>
        <p:blipFill>
          <a:blip r:embed="rId3"/>
          <a:stretch>
            <a:fillRect/>
          </a:stretch>
        </p:blipFill>
        <p:spPr>
          <a:xfrm>
            <a:off x="1627187" y="3126668"/>
            <a:ext cx="8495918" cy="3845631"/>
          </a:xfrm>
          <a:prstGeom prst="rect">
            <a:avLst/>
          </a:prstGeom>
        </p:spPr>
      </p:pic>
      <p:pic>
        <p:nvPicPr>
          <p:cNvPr id="6" name="Imagen 5">
            <a:extLst>
              <a:ext uri="{FF2B5EF4-FFF2-40B4-BE49-F238E27FC236}">
                <a16:creationId xmlns:a16="http://schemas.microsoft.com/office/drawing/2014/main" id="{045AFA9D-4776-5F47-5F22-BB2DAC321E6B}"/>
              </a:ext>
            </a:extLst>
          </p:cNvPr>
          <p:cNvPicPr>
            <a:picLocks noChangeAspect="1"/>
          </p:cNvPicPr>
          <p:nvPr/>
        </p:nvPicPr>
        <p:blipFill>
          <a:blip r:embed="rId4"/>
          <a:stretch>
            <a:fillRect/>
          </a:stretch>
        </p:blipFill>
        <p:spPr>
          <a:xfrm>
            <a:off x="8844390" y="3902086"/>
            <a:ext cx="2844059" cy="2454264"/>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A96AAA2B-2EEB-F2E1-1BAD-4F3089A23A93}"/>
              </a:ext>
            </a:extLst>
          </p:cNvPr>
          <p:cNvSpPr txBox="1">
            <a:spLocks/>
          </p:cNvSpPr>
          <p:nvPr/>
        </p:nvSpPr>
        <p:spPr>
          <a:xfrm>
            <a:off x="1028700" y="706395"/>
            <a:ext cx="7355032" cy="9695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b="1" dirty="0"/>
              <a:t>MODELO DE ML PROPUESTO</a:t>
            </a:r>
          </a:p>
        </p:txBody>
      </p:sp>
      <p:sp>
        <p:nvSpPr>
          <p:cNvPr id="5" name="Marcador de contenido 2">
            <a:extLst>
              <a:ext uri="{FF2B5EF4-FFF2-40B4-BE49-F238E27FC236}">
                <a16:creationId xmlns:a16="http://schemas.microsoft.com/office/drawing/2014/main" id="{E06B7501-A033-2F9E-B72B-C56807928D47}"/>
              </a:ext>
            </a:extLst>
          </p:cNvPr>
          <p:cNvSpPr txBox="1">
            <a:spLocks/>
          </p:cNvSpPr>
          <p:nvPr/>
        </p:nvSpPr>
        <p:spPr>
          <a:xfrm>
            <a:off x="370659" y="2931578"/>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6" name="Marcador de texto 7">
            <a:extLst>
              <a:ext uri="{FF2B5EF4-FFF2-40B4-BE49-F238E27FC236}">
                <a16:creationId xmlns:a16="http://schemas.microsoft.com/office/drawing/2014/main" id="{A5749B27-94B5-62DC-9111-33F9A01B32E9}"/>
              </a:ext>
            </a:extLst>
          </p:cNvPr>
          <p:cNvSpPr txBox="1">
            <a:spLocks/>
          </p:cNvSpPr>
          <p:nvPr/>
        </p:nvSpPr>
        <p:spPr>
          <a:xfrm>
            <a:off x="1156404" y="2600180"/>
            <a:ext cx="8698795" cy="329261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7" name="Marcador de texto 4">
            <a:extLst>
              <a:ext uri="{FF2B5EF4-FFF2-40B4-BE49-F238E27FC236}">
                <a16:creationId xmlns:a16="http://schemas.microsoft.com/office/drawing/2014/main" id="{2A941FDE-366C-8AFC-D109-A1FB3EC11DF7}"/>
              </a:ext>
            </a:extLst>
          </p:cNvPr>
          <p:cNvSpPr txBox="1">
            <a:spLocks/>
          </p:cNvSpPr>
          <p:nvPr/>
        </p:nvSpPr>
        <p:spPr>
          <a:xfrm>
            <a:off x="6616210" y="2946273"/>
            <a:ext cx="4031945" cy="365125"/>
          </a:xfrm>
          <a:prstGeom prst="rect">
            <a:avLst/>
          </a:prstGeom>
        </p:spPr>
        <p:txBody>
          <a:bodyPr vert="horz" lIns="91440" tIns="45720" rIns="91440" bIns="45720" rtlCol="0" anchor="t">
            <a:normAutofit lnSpcReduction="10000"/>
          </a:bodyPr>
          <a:lstStyle>
            <a:defPPr rtl="0">
              <a:defRPr lang="es-ES"/>
            </a:defPPr>
            <a:lvl1pPr indent="0" algn="ctr">
              <a:lnSpc>
                <a:spcPct val="90000"/>
              </a:lnSpc>
              <a:spcBef>
                <a:spcPts val="1000"/>
              </a:spcBef>
              <a:buFont typeface="Arial" panose="020B0604020202020204" pitchFamily="34" charset="0"/>
              <a:buNone/>
              <a:defRPr sz="2000" spc="150" baseline="0">
                <a:solidFill>
                  <a:schemeClr val="tx1">
                    <a:lumMod val="75000"/>
                    <a:lumOff val="25000"/>
                  </a:schemeClr>
                </a:solidFill>
                <a:latin typeface="+mj-lt"/>
                <a:ea typeface="+mj-ea"/>
                <a:cs typeface="+mj-cs"/>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8" name="Marcador de texto 4">
            <a:extLst>
              <a:ext uri="{FF2B5EF4-FFF2-40B4-BE49-F238E27FC236}">
                <a16:creationId xmlns:a16="http://schemas.microsoft.com/office/drawing/2014/main" id="{6AADD742-EBFF-BD26-AB68-8D22A18744ED}"/>
              </a:ext>
            </a:extLst>
          </p:cNvPr>
          <p:cNvSpPr txBox="1">
            <a:spLocks/>
          </p:cNvSpPr>
          <p:nvPr/>
        </p:nvSpPr>
        <p:spPr>
          <a:xfrm>
            <a:off x="6294238" y="3432220"/>
            <a:ext cx="4927600" cy="419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500" b="1" dirty="0"/>
          </a:p>
        </p:txBody>
      </p:sp>
      <p:sp>
        <p:nvSpPr>
          <p:cNvPr id="9" name="Marcador de texto 9">
            <a:extLst>
              <a:ext uri="{FF2B5EF4-FFF2-40B4-BE49-F238E27FC236}">
                <a16:creationId xmlns:a16="http://schemas.microsoft.com/office/drawing/2014/main" id="{D985CC5F-4ECC-CE57-6727-25407AEEEE88}"/>
              </a:ext>
            </a:extLst>
          </p:cNvPr>
          <p:cNvSpPr txBox="1">
            <a:spLocks/>
          </p:cNvSpPr>
          <p:nvPr/>
        </p:nvSpPr>
        <p:spPr>
          <a:xfrm>
            <a:off x="6617125" y="3851869"/>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0" name="Marcador de texto 6">
            <a:extLst>
              <a:ext uri="{FF2B5EF4-FFF2-40B4-BE49-F238E27FC236}">
                <a16:creationId xmlns:a16="http://schemas.microsoft.com/office/drawing/2014/main" id="{FF2020C5-3179-FA82-B14D-DFB38C1A5DCD}"/>
              </a:ext>
            </a:extLst>
          </p:cNvPr>
          <p:cNvSpPr txBox="1">
            <a:spLocks/>
          </p:cNvSpPr>
          <p:nvPr/>
        </p:nvSpPr>
        <p:spPr>
          <a:xfrm>
            <a:off x="4817506" y="4915461"/>
            <a:ext cx="4031945" cy="365125"/>
          </a:xfrm>
          <a:prstGeom prst="rect">
            <a:avLst/>
          </a:prstGeom>
        </p:spPr>
        <p:txBody>
          <a:bodyPr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000" spc="150" dirty="0">
              <a:latin typeface="+mj-lt"/>
              <a:ea typeface="+mj-ea"/>
              <a:cs typeface="+mj-cs"/>
            </a:endParaRPr>
          </a:p>
        </p:txBody>
      </p:sp>
      <p:sp>
        <p:nvSpPr>
          <p:cNvPr id="11" name="Marcador de texto 7">
            <a:extLst>
              <a:ext uri="{FF2B5EF4-FFF2-40B4-BE49-F238E27FC236}">
                <a16:creationId xmlns:a16="http://schemas.microsoft.com/office/drawing/2014/main" id="{71619FF3-F224-54CF-AEC1-FFFD6CAF8C81}"/>
              </a:ext>
            </a:extLst>
          </p:cNvPr>
          <p:cNvSpPr txBox="1">
            <a:spLocks/>
          </p:cNvSpPr>
          <p:nvPr/>
        </p:nvSpPr>
        <p:spPr>
          <a:xfrm>
            <a:off x="3446438" y="5309977"/>
            <a:ext cx="4031030" cy="1057308"/>
          </a:xfrm>
          <a:prstGeom prst="rect">
            <a:avLst/>
          </a:prstGeom>
        </p:spPr>
        <p:txBody>
          <a:bodyPr vert="horz" lIns="91440" tIns="45720" rIns="91440" bIns="45720" rtlCol="0">
            <a:normAutofit/>
          </a:bodyPr>
          <a:lstStyle>
            <a:defPPr rtl="0">
              <a:defRPr lang="es-ES"/>
            </a:defPPr>
            <a:lvl1pPr indent="0" algn="ctr">
              <a:lnSpc>
                <a:spcPct val="100000"/>
              </a:lnSpc>
              <a:spcBef>
                <a:spcPts val="1000"/>
              </a:spcBef>
              <a:buFont typeface="Arial" panose="020B0604020202020204" pitchFamily="34" charset="0"/>
              <a:buNone/>
              <a:defRPr sz="1400">
                <a:solidFill>
                  <a:schemeClr val="tx1">
                    <a:lumMod val="75000"/>
                    <a:lumOff val="25000"/>
                  </a:schemeClr>
                </a:solidFill>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12" name="Marcador de contenido 2">
            <a:extLst>
              <a:ext uri="{FF2B5EF4-FFF2-40B4-BE49-F238E27FC236}">
                <a16:creationId xmlns:a16="http://schemas.microsoft.com/office/drawing/2014/main" id="{6F12143A-64C6-6322-C784-C3073FE17F22}"/>
              </a:ext>
            </a:extLst>
          </p:cNvPr>
          <p:cNvSpPr txBox="1">
            <a:spLocks/>
          </p:cNvSpPr>
          <p:nvPr/>
        </p:nvSpPr>
        <p:spPr>
          <a:xfrm>
            <a:off x="1232855" y="1841500"/>
            <a:ext cx="9988983" cy="405129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400" b="1" dirty="0"/>
          </a:p>
        </p:txBody>
      </p:sp>
      <p:sp>
        <p:nvSpPr>
          <p:cNvPr id="13" name="Marcador de contenido 2">
            <a:extLst>
              <a:ext uri="{FF2B5EF4-FFF2-40B4-BE49-F238E27FC236}">
                <a16:creationId xmlns:a16="http://schemas.microsoft.com/office/drawing/2014/main" id="{EB5A92B1-846D-91F6-6F23-F41030F0AD9B}"/>
              </a:ext>
            </a:extLst>
          </p:cNvPr>
          <p:cNvSpPr txBox="1">
            <a:spLocks/>
          </p:cNvSpPr>
          <p:nvPr/>
        </p:nvSpPr>
        <p:spPr>
          <a:xfrm>
            <a:off x="2655651" y="2018329"/>
            <a:ext cx="8634241" cy="38735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A partir del análisis de texto (</a:t>
            </a:r>
            <a:r>
              <a:rPr lang="es-ES" sz="2400" b="1" dirty="0" err="1"/>
              <a:t>text</a:t>
            </a:r>
            <a:r>
              <a:rPr lang="es-ES" sz="2400" b="1" dirty="0"/>
              <a:t> </a:t>
            </a:r>
            <a:r>
              <a:rPr lang="es-ES" sz="2400" b="1" dirty="0" err="1"/>
              <a:t>minning</a:t>
            </a:r>
            <a:r>
              <a:rPr lang="es-ES" sz="2400" b="1" dirty="0"/>
              <a:t>) estamos desarrollando un mecanismo capaz de detectar los motivos principales por los cuales ciertas operaciones reciben valoraciones de los usuarios negativas, como por ej. problemas en el envío, en la calidad del producto o en el pago.</a:t>
            </a:r>
          </a:p>
        </p:txBody>
      </p:sp>
      <p:pic>
        <p:nvPicPr>
          <p:cNvPr id="2050" name="Picture 2">
            <a:extLst>
              <a:ext uri="{FF2B5EF4-FFF2-40B4-BE49-F238E27FC236}">
                <a16:creationId xmlns:a16="http://schemas.microsoft.com/office/drawing/2014/main" id="{CB84344D-5845-AA6C-649E-6ACF3D3DE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7257"/>
            <a:ext cx="4402604" cy="261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79454"/>
      </p:ext>
    </p:extLst>
  </p:cSld>
  <p:clrMapOvr>
    <a:masterClrMapping/>
  </p:clrMapOvr>
</p:sld>
</file>

<file path=ppt/theme/theme1.xml><?xml version="1.0" encoding="utf-8"?>
<a:theme xmlns:a="http://schemas.openxmlformats.org/drawingml/2006/main" name="Una sola lí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4_TF56180624_Win32" id="{CCF276C0-2FDF-463F-B45D-4EDBA039C896}" vid="{7446774B-3392-4AFF-ADF4-7FE1E36E52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 tenue</Template>
  <TotalTime>751</TotalTime>
  <Words>453</Words>
  <Application>Microsoft Office PowerPoint</Application>
  <PresentationFormat>Panorámica</PresentationFormat>
  <Paragraphs>80</Paragraphs>
  <Slides>11</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Cambria Math</vt:lpstr>
      <vt:lpstr>Tenorite</vt:lpstr>
      <vt:lpstr>Una sola línea</vt:lpstr>
      <vt:lpstr>Presentación Semana 3 </vt:lpstr>
      <vt:lpstr>QUIÉNES SOMOS</vt:lpstr>
      <vt:lpstr>Presentación de PowerPoint</vt:lpstr>
      <vt:lpstr>Distribución regional de consumidores y vendedores</vt:lpstr>
      <vt:lpstr>A PARTIR DE UN SISTEMA DE INSIGNIAS BUSCAMOS RECOMENDAR A LOS MEJORES VENDEDORES EN LAS PRINCIPALES CATEGORÍAS SEGÚN LA CALIFICACIÓN DE LOS CONSUMIDORES</vt:lpstr>
      <vt:lpstr>Reglas de negocios aplicadas</vt:lpstr>
      <vt:lpstr>Modelo de regresión múltiple</vt:lpstr>
      <vt:lpstr>CALCULADORA DE COSTO DE ENVÍO</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Semana 2</dc:title>
  <dc:creator>mariano rodas</dc:creator>
  <cp:lastModifiedBy>Federico Kostzer</cp:lastModifiedBy>
  <cp:revision>16</cp:revision>
  <dcterms:created xsi:type="dcterms:W3CDTF">2022-07-14T19:48:18Z</dcterms:created>
  <dcterms:modified xsi:type="dcterms:W3CDTF">2022-07-22T16:26:21Z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